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324" r:id="rId35"/>
    <p:sldId id="325" r:id="rId36"/>
    <p:sldId id="326" r:id="rId37"/>
    <p:sldId id="327" r:id="rId38"/>
    <p:sldId id="328" r:id="rId39"/>
    <p:sldId id="329" r:id="rId40"/>
    <p:sldId id="353" r:id="rId41"/>
    <p:sldId id="354" r:id="rId42"/>
    <p:sldId id="330" r:id="rId43"/>
    <p:sldId id="331" r:id="rId44"/>
    <p:sldId id="332" r:id="rId45"/>
    <p:sldId id="333" r:id="rId46"/>
    <p:sldId id="334" r:id="rId47"/>
    <p:sldId id="335" r:id="rId48"/>
    <p:sldId id="339" r:id="rId49"/>
    <p:sldId id="340" r:id="rId50"/>
    <p:sldId id="341" r:id="rId51"/>
    <p:sldId id="342" r:id="rId52"/>
    <p:sldId id="343" r:id="rId53"/>
    <p:sldId id="344" r:id="rId54"/>
    <p:sldId id="345" r:id="rId55"/>
    <p:sldId id="346" r:id="rId56"/>
    <p:sldId id="347" r:id="rId57"/>
    <p:sldId id="348" r:id="rId58"/>
    <p:sldId id="349" r:id="rId59"/>
    <p:sldId id="350" r:id="rId60"/>
    <p:sldId id="351" r:id="rId61"/>
    <p:sldId id="352" r:id="rId6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4B0089-4A26-41C0-AE68-1EED325C657F}" type="datetimeFigureOut">
              <a:rPr lang="uk-UA" smtClean="0"/>
              <a:t>12.10.2015</a:t>
            </a:fld>
            <a:endParaRPr lang="uk-UA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3C61F95-CAB0-402E-8BCD-AE0CBA1B44A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4B0089-4A26-41C0-AE68-1EED325C657F}" type="datetimeFigureOut">
              <a:rPr lang="uk-UA" smtClean="0"/>
              <a:t>12.10.2015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C61F95-CAB0-402E-8BCD-AE0CBA1B44A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4B0089-4A26-41C0-AE68-1EED325C657F}" type="datetimeFigureOut">
              <a:rPr lang="uk-UA" smtClean="0"/>
              <a:t>12.10.2015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C61F95-CAB0-402E-8BCD-AE0CBA1B44A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артинка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A9293-C50E-4740-8CBB-3D867717CD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224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122238"/>
            <a:ext cx="8229600" cy="6008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232F1-47C6-493D-9939-0EADBFA0D8BC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32394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4B0089-4A26-41C0-AE68-1EED325C657F}" type="datetimeFigureOut">
              <a:rPr lang="uk-UA" smtClean="0"/>
              <a:t>12.10.2015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C61F95-CAB0-402E-8BCD-AE0CBA1B44A0}" type="slidenum">
              <a:rPr lang="uk-UA" smtClean="0"/>
              <a:t>‹#›</a:t>
            </a:fld>
            <a:endParaRPr lang="uk-UA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4B0089-4A26-41C0-AE68-1EED325C657F}" type="datetimeFigureOut">
              <a:rPr lang="uk-UA" smtClean="0"/>
              <a:t>12.10.2015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C61F95-CAB0-402E-8BCD-AE0CBA1B44A0}" type="slidenum">
              <a:rPr lang="uk-UA" smtClean="0"/>
              <a:t>‹#›</a:t>
            </a:fld>
            <a:endParaRPr lang="uk-UA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4B0089-4A26-41C0-AE68-1EED325C657F}" type="datetimeFigureOut">
              <a:rPr lang="uk-UA" smtClean="0"/>
              <a:t>12.10.2015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C61F95-CAB0-402E-8BCD-AE0CBA1B44A0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4B0089-4A26-41C0-AE68-1EED325C657F}" type="datetimeFigureOut">
              <a:rPr lang="uk-UA" smtClean="0"/>
              <a:t>12.10.2015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C61F95-CAB0-402E-8BCD-AE0CBA1B44A0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4B0089-4A26-41C0-AE68-1EED325C657F}" type="datetimeFigureOut">
              <a:rPr lang="uk-UA" smtClean="0"/>
              <a:t>12.10.2015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C61F95-CAB0-402E-8BCD-AE0CBA1B44A0}" type="slidenum">
              <a:rPr lang="uk-UA" smtClean="0"/>
              <a:t>‹#›</a:t>
            </a:fld>
            <a:endParaRPr lang="uk-UA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4B0089-4A26-41C0-AE68-1EED325C657F}" type="datetimeFigureOut">
              <a:rPr lang="uk-UA" smtClean="0"/>
              <a:t>12.10.2015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C61F95-CAB0-402E-8BCD-AE0CBA1B44A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4B0089-4A26-41C0-AE68-1EED325C657F}" type="datetimeFigureOut">
              <a:rPr lang="uk-UA" smtClean="0"/>
              <a:t>12.10.2015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C61F95-CAB0-402E-8BCD-AE0CBA1B44A0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4B0089-4A26-41C0-AE68-1EED325C657F}" type="datetimeFigureOut">
              <a:rPr lang="uk-UA" smtClean="0"/>
              <a:t>12.10.2015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3C61F95-CAB0-402E-8BCD-AE0CBA1B44A0}" type="slidenum">
              <a:rPr lang="uk-UA" smtClean="0"/>
              <a:t>‹#›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4B0089-4A26-41C0-AE68-1EED325C657F}" type="datetimeFigureOut">
              <a:rPr lang="uk-UA" smtClean="0"/>
              <a:t>12.10.2015</a:t>
            </a:fld>
            <a:endParaRPr lang="uk-UA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3C61F95-CAB0-402E-8BCD-AE0CBA1B44A0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Клиническая анатомия верхней конечности. </a:t>
            </a:r>
            <a:br>
              <a:rPr lang="ru-RU" dirty="0" smtClean="0"/>
            </a:br>
            <a:r>
              <a:rPr lang="ru-RU" dirty="0" smtClean="0"/>
              <a:t>Современная ангиология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544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4162"/>
            <a:ext cx="4104456" cy="4755158"/>
          </a:xfrm>
        </p:spPr>
        <p:txBody>
          <a:bodyPr>
            <a:normAutofit/>
          </a:bodyPr>
          <a:lstStyle/>
          <a:p>
            <a:r>
              <a:rPr lang="ru-RU" dirty="0" smtClean="0"/>
              <a:t>- </a:t>
            </a:r>
            <a:r>
              <a:rPr lang="ru-RU" dirty="0"/>
              <a:t>проекция    соответствует    линии, проведенной параллельно и ниже середины ключицы на 1,5-2 см.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Подключичная артерия (a. </a:t>
            </a:r>
            <a:r>
              <a:rPr lang="ru-RU" dirty="0" err="1"/>
              <a:t>subclavia</a:t>
            </a:r>
            <a:r>
              <a:rPr lang="ru-RU" dirty="0"/>
              <a:t>):</a:t>
            </a:r>
            <a:br>
              <a:rPr lang="ru-RU" dirty="0"/>
            </a:b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8398" y="1196752"/>
            <a:ext cx="5022733" cy="360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2088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251520" y="260648"/>
            <a:ext cx="3838153" cy="4320480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ПЕРЕВЯЗКА АРТЕРИИ ПО ПЕТРОВСКОМУ. </a:t>
            </a:r>
          </a:p>
          <a:p>
            <a:endParaRPr lang="ru-RU" sz="1800" dirty="0"/>
          </a:p>
          <a:p>
            <a:r>
              <a:rPr lang="ru-RU" sz="1800" dirty="0"/>
              <a:t>Производят кожный разрез в форме буквы Т. Горизонтальная часть разреза проходит над ключицей, вертикальная часть длиной до 5—6 см, расположенная в средней трети ключицы, спускается вниз. Рассекают послойно ткани, перепиливают ключицу, разводят ее фрагменты, вскрывают периост за ключицей, выделяют артерию и осуществляют запланированное вмешательство.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076056" y="620688"/>
            <a:ext cx="3911352" cy="5998790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/>
              <a:t>Доступ по </a:t>
            </a:r>
            <a:r>
              <a:rPr lang="ru-RU" b="1" dirty="0" err="1"/>
              <a:t>Джанелидзе</a:t>
            </a:r>
            <a:r>
              <a:rPr lang="ru-RU" b="1" dirty="0"/>
              <a:t>.</a:t>
            </a:r>
          </a:p>
          <a:p>
            <a:endParaRPr lang="ru-RU" dirty="0"/>
          </a:p>
          <a:p>
            <a:r>
              <a:rPr lang="ru-RU" dirty="0"/>
              <a:t>При перевязке артерии по </a:t>
            </a:r>
            <a:r>
              <a:rPr lang="ru-RU" dirty="0" err="1"/>
              <a:t>Джанелидзе</a:t>
            </a:r>
            <a:r>
              <a:rPr lang="ru-RU" dirty="0"/>
              <a:t> делают кожный разрез полулунной формы с двумя плечами (рис. 1). Он начинается от </a:t>
            </a:r>
            <a:r>
              <a:rPr lang="ru-RU" dirty="0" err="1"/>
              <a:t>грудиноключичного</a:t>
            </a:r>
            <a:r>
              <a:rPr lang="ru-RU" dirty="0"/>
              <a:t> сочленения на 1 см выше ключицы, продолжается до клювовидного отростка, а затем идет книзу по </a:t>
            </a:r>
            <a:r>
              <a:rPr lang="ru-RU" dirty="0" err="1"/>
              <a:t>sulcus</a:t>
            </a:r>
            <a:r>
              <a:rPr lang="ru-RU" dirty="0"/>
              <a:t> </a:t>
            </a:r>
            <a:r>
              <a:rPr lang="ru-RU" dirty="0" err="1"/>
              <a:t>deltoidopectoralis</a:t>
            </a:r>
            <a:r>
              <a:rPr lang="ru-RU" dirty="0"/>
              <a:t> на протяжении 5—8 см.</a:t>
            </a:r>
          </a:p>
          <a:p>
            <a:endParaRPr lang="ru-RU" dirty="0"/>
          </a:p>
          <a:p>
            <a:r>
              <a:rPr lang="ru-RU" dirty="0"/>
              <a:t>Послойно рассекают ткани, отсекают наружную ключичную ножку </a:t>
            </a:r>
            <a:r>
              <a:rPr lang="ru-RU" dirty="0" err="1"/>
              <a:t>грудиноключично</a:t>
            </a:r>
            <a:r>
              <a:rPr lang="ru-RU" dirty="0"/>
              <a:t>-сосцевидной мышцы от верхней и волокна большой грудной мышцы от нижней стороны ключицы. Перепиливают ключицу у клювовидного отростка </a:t>
            </a:r>
            <a:r>
              <a:rPr lang="ru-RU" dirty="0" err="1"/>
              <a:t>грудиноключичного</a:t>
            </a:r>
            <a:r>
              <a:rPr lang="ru-RU" dirty="0"/>
              <a:t> сочленения. Удаляют резецированный фрагмент, рассекают периост, тупо раздвигают подключичную мышцу и перевязывают артерию. Рану ушивают. После операции ключица быстрее восстанавливается за счет сохраненного периоста.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581128"/>
            <a:ext cx="1771650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2466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линия </a:t>
            </a:r>
            <a:r>
              <a:rPr lang="ru-RU" b="1" dirty="0" err="1"/>
              <a:t>Н.И.Пирогова</a:t>
            </a:r>
            <a:r>
              <a:rPr lang="ru-RU" b="1" dirty="0"/>
              <a:t> </a:t>
            </a:r>
            <a:r>
              <a:rPr lang="ru-RU" dirty="0"/>
              <a:t>— передняя граница роста волос;</a:t>
            </a:r>
          </a:p>
          <a:p>
            <a:endParaRPr lang="ru-RU" dirty="0"/>
          </a:p>
          <a:p>
            <a:r>
              <a:rPr lang="ru-RU" b="1" dirty="0"/>
              <a:t>линия </a:t>
            </a:r>
            <a:r>
              <a:rPr lang="ru-RU" b="1" dirty="0" err="1"/>
              <a:t>Лангенбека</a:t>
            </a:r>
            <a:r>
              <a:rPr lang="ru-RU" b="1" dirty="0"/>
              <a:t> </a:t>
            </a:r>
            <a:r>
              <a:rPr lang="ru-RU" dirty="0"/>
              <a:t>— продолжение </a:t>
            </a:r>
            <a:r>
              <a:rPr lang="ru-RU" dirty="0" err="1"/>
              <a:t>sulcus</a:t>
            </a:r>
            <a:r>
              <a:rPr lang="ru-RU" dirty="0"/>
              <a:t> </a:t>
            </a:r>
            <a:r>
              <a:rPr lang="ru-RU" dirty="0" err="1"/>
              <a:t>bicipitalis</a:t>
            </a:r>
            <a:r>
              <a:rPr lang="ru-RU" dirty="0"/>
              <a:t> </a:t>
            </a:r>
            <a:r>
              <a:rPr lang="ru-RU" dirty="0" err="1"/>
              <a:t>medialis</a:t>
            </a:r>
            <a:r>
              <a:rPr lang="ru-RU" dirty="0"/>
              <a:t> вдоль внутреннего края клювовидно-плечевой мышцы к вершине подмышечной ямки;</a:t>
            </a:r>
          </a:p>
          <a:p>
            <a:endParaRPr lang="ru-RU" dirty="0"/>
          </a:p>
          <a:p>
            <a:r>
              <a:rPr lang="ru-RU" b="1" dirty="0"/>
              <a:t>линия </a:t>
            </a:r>
            <a:r>
              <a:rPr lang="ru-RU" b="1" dirty="0" err="1"/>
              <a:t>Лисфранка</a:t>
            </a:r>
            <a:r>
              <a:rPr lang="ru-RU" b="1" dirty="0"/>
              <a:t> </a:t>
            </a:r>
            <a:r>
              <a:rPr lang="ru-RU" dirty="0"/>
              <a:t>— линия, проведенная параллельно нижнему краю большой грудной мышцы через точку, расположенную на границе передней и средней третей ширины подмышечной ямки;</a:t>
            </a:r>
          </a:p>
          <a:p>
            <a:endParaRPr lang="ru-RU" dirty="0"/>
          </a:p>
          <a:p>
            <a:r>
              <a:rPr lang="ru-RU" dirty="0"/>
              <a:t>по линии от точки, расположенной на 1,5 см </a:t>
            </a:r>
            <a:r>
              <a:rPr lang="ru-RU" dirty="0" err="1"/>
              <a:t>кнутри</a:t>
            </a:r>
            <a:r>
              <a:rPr lang="ru-RU" dirty="0"/>
              <a:t> от середины нижнего края ключицы, до внутреннего края клювовидно-плечевой мышцы.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Проекционные линии подмышечной артерии</a:t>
            </a:r>
            <a:r>
              <a:rPr lang="ru-RU" dirty="0" smtClean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3054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Сосуды подмышечной области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07970"/>
            <a:ext cx="6840760" cy="4906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55605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765175"/>
            <a:ext cx="8229600" cy="5851525"/>
          </a:xfrm>
        </p:spPr>
      </p:pic>
    </p:spTree>
    <p:extLst>
      <p:ext uri="{BB962C8B-B14F-4D97-AF65-F5344CB8AC3E}">
        <p14:creationId xmlns:p14="http://schemas.microsoft.com/office/powerpoint/2010/main" val="241012486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340768"/>
            <a:ext cx="8686800" cy="532859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Положение больного: на спине, оперируемая рука отведена и </a:t>
            </a:r>
            <a:r>
              <a:rPr lang="ru-RU" dirty="0" err="1"/>
              <a:t>ротирована</a:t>
            </a:r>
            <a:r>
              <a:rPr lang="ru-RU" dirty="0"/>
              <a:t> кнаружи.</a:t>
            </a:r>
          </a:p>
          <a:p>
            <a:endParaRPr lang="ru-RU" dirty="0"/>
          </a:p>
          <a:p>
            <a:r>
              <a:rPr lang="ru-RU" dirty="0"/>
              <a:t>Окольный доступ через влагалище клювовидно-плечевой мышцы: продольный разрез длиной 7—8 см производят, несколько отступя от проекционной линии в латеральную сторону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Рассекают кожу, подкожную клетчатку и поверхностную фасцию. </a:t>
            </a:r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переднюю стенку фасциального влагалища клювовидно-плечевой мышцы. </a:t>
            </a:r>
            <a:endParaRPr lang="ru-RU" dirty="0" smtClean="0"/>
          </a:p>
          <a:p>
            <a:r>
              <a:rPr lang="ru-RU" dirty="0" smtClean="0"/>
              <a:t>Крючком </a:t>
            </a:r>
            <a:r>
              <a:rPr lang="ru-RU" dirty="0" err="1"/>
              <a:t>Фарабефа</a:t>
            </a:r>
            <a:r>
              <a:rPr lang="ru-RU" dirty="0"/>
              <a:t> клювовидно-плечевую мышцу отводят кнаружи, и 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заднюю стенку ее фасциального футляра. </a:t>
            </a:r>
            <a:endParaRPr lang="ru-RU" dirty="0" smtClean="0"/>
          </a:p>
          <a:p>
            <a:r>
              <a:rPr lang="ru-RU" dirty="0" smtClean="0"/>
              <a:t>Края </a:t>
            </a:r>
            <a:r>
              <a:rPr lang="ru-RU" dirty="0"/>
              <a:t>раны разводят крючками </a:t>
            </a:r>
            <a:r>
              <a:rPr lang="ru-RU" dirty="0" err="1"/>
              <a:t>Фарабефа</a:t>
            </a:r>
            <a:r>
              <a:rPr lang="ru-RU" dirty="0"/>
              <a:t>, и обнажают подмышечную артерию, находящуюся кзади от срединного нерва, подмышечная вена располагается </a:t>
            </a:r>
            <a:r>
              <a:rPr lang="ru-RU" dirty="0" err="1"/>
              <a:t>кнутри</a:t>
            </a:r>
            <a:r>
              <a:rPr lang="ru-RU" dirty="0"/>
              <a:t> от артерии.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Обнажение подмышечной артерии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55453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549275"/>
            <a:ext cx="8229600" cy="6178550"/>
          </a:xfrm>
        </p:spPr>
      </p:pic>
    </p:spTree>
    <p:extLst>
      <p:ext uri="{BB962C8B-B14F-4D97-AF65-F5344CB8AC3E}">
        <p14:creationId xmlns:p14="http://schemas.microsoft.com/office/powerpoint/2010/main" val="464266496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Обнажение плечевой артерии. Проекционные линии плечевой артерии:</a:t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type="body" sz="half" idx="1"/>
          </p:nvPr>
        </p:nvSpPr>
        <p:spPr>
          <a:xfrm>
            <a:off x="251520" y="1484784"/>
            <a:ext cx="4741168" cy="525658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1) по линии, проведенной вдоль внутреннего края клювовидно-плечевой мышцы к точке, лежащей на 0,4 см кнаружи от середины расстояния между </a:t>
            </a:r>
            <a:r>
              <a:rPr lang="ru-RU" dirty="0" err="1"/>
              <a:t>надмыщелками</a:t>
            </a:r>
            <a:r>
              <a:rPr lang="ru-RU" dirty="0"/>
              <a:t> плечевой кости, при передневнутреннем положении плеча и слегка </a:t>
            </a:r>
            <a:r>
              <a:rPr lang="ru-RU" dirty="0" err="1"/>
              <a:t>пронированом</a:t>
            </a:r>
            <a:r>
              <a:rPr lang="ru-RU" dirty="0"/>
              <a:t> предплечье</a:t>
            </a:r>
            <a:r>
              <a:rPr lang="ru-RU" dirty="0" smtClean="0"/>
              <a:t>;</a:t>
            </a:r>
          </a:p>
          <a:p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) по линии, проведенной от точки, расположенной на границе передней и средней третей ширины подмышечной ямки, к середине локтевого сгиба.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556792"/>
            <a:ext cx="3810000" cy="394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02899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9001000" cy="4739357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Положение больного: на спине, оперируемая рука отведена, предплечье — в положении супинации.</a:t>
            </a:r>
          </a:p>
          <a:p>
            <a:endParaRPr lang="ru-RU" dirty="0"/>
          </a:p>
          <a:p>
            <a:r>
              <a:rPr lang="ru-RU" dirty="0"/>
              <a:t>Доступ в средней трети плеча. Продольный разрез длиной 5—7 см производят вдоль медиального края двуглавой мышцы плеча, отступя на 1 см </a:t>
            </a:r>
            <a:r>
              <a:rPr lang="ru-RU" dirty="0" err="1"/>
              <a:t>латерально</a:t>
            </a:r>
            <a:r>
              <a:rPr lang="ru-RU" dirty="0"/>
              <a:t> от проекционной линии. Рассекают кожу, подкожную клетчатку и поверхностную фасцию. 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фасциальный футляр двуглавой мышцы плеча. Крючком </a:t>
            </a:r>
            <a:r>
              <a:rPr lang="ru-RU" dirty="0" err="1"/>
              <a:t>Фарабефа</a:t>
            </a:r>
            <a:r>
              <a:rPr lang="ru-RU" dirty="0"/>
              <a:t> двуглавую мышцу плеча отводят кнаружи, и по </a:t>
            </a:r>
            <a:r>
              <a:rPr lang="ru-RU" dirty="0" err="1"/>
              <a:t>желобоватому</a:t>
            </a:r>
            <a:r>
              <a:rPr lang="ru-RU" dirty="0"/>
              <a:t> зонду рассекают заднюю стенку ее фасциального влагалища.</a:t>
            </a:r>
          </a:p>
          <a:p>
            <a:endParaRPr lang="ru-RU" dirty="0"/>
          </a:p>
          <a:p>
            <a:r>
              <a:rPr lang="ru-RU" dirty="0"/>
              <a:t>Расположенный кпереди от плечевой артерии срединный нерв крючком </a:t>
            </a:r>
            <a:r>
              <a:rPr lang="ru-RU" dirty="0" err="1"/>
              <a:t>Фарабефа</a:t>
            </a:r>
            <a:r>
              <a:rPr lang="ru-RU" dirty="0"/>
              <a:t> отводят кнаружи, и обнажают плечевую артерию, которую сопровождают две вены.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Обнажение плечевой артерии. </a:t>
            </a:r>
          </a:p>
        </p:txBody>
      </p:sp>
    </p:spTree>
    <p:extLst>
      <p:ext uri="{BB962C8B-B14F-4D97-AF65-F5344CB8AC3E}">
        <p14:creationId xmlns:p14="http://schemas.microsoft.com/office/powerpoint/2010/main" val="8035298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102289"/>
            <a:ext cx="4191000" cy="3720222"/>
          </a:xfrm>
        </p:spPr>
      </p:pic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4648200" y="548680"/>
            <a:ext cx="4343400" cy="604867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Косой </a:t>
            </a:r>
            <a:r>
              <a:rPr lang="ru-RU" dirty="0"/>
              <a:t>разрез производят от точки, расположенной на 3—4 см выше медиального </a:t>
            </a:r>
            <a:r>
              <a:rPr lang="ru-RU" dirty="0" err="1"/>
              <a:t>надмыщелка</a:t>
            </a:r>
            <a:r>
              <a:rPr lang="ru-RU" dirty="0"/>
              <a:t> плечевой кости, через середину локтевого сгиба к латеральному краю </a:t>
            </a:r>
            <a:r>
              <a:rPr lang="ru-RU" dirty="0" smtClean="0"/>
              <a:t>предплечья. </a:t>
            </a:r>
          </a:p>
          <a:p>
            <a:r>
              <a:rPr lang="ru-RU" dirty="0" smtClean="0"/>
              <a:t>Рассекают </a:t>
            </a:r>
            <a:r>
              <a:rPr lang="ru-RU" dirty="0"/>
              <a:t>кожу, подкожную клетчатку и поверхностную фасцию. </a:t>
            </a:r>
            <a:endParaRPr lang="ru-RU" dirty="0" smtClean="0"/>
          </a:p>
          <a:p>
            <a:r>
              <a:rPr lang="ru-RU" dirty="0" smtClean="0"/>
              <a:t>Обнажают </a:t>
            </a:r>
            <a:r>
              <a:rPr lang="ru-RU" dirty="0"/>
              <a:t>собственную фасцию, под апоневроз двуглавой мышцы плеча подводят </a:t>
            </a:r>
            <a:r>
              <a:rPr lang="ru-RU" dirty="0" err="1"/>
              <a:t>желобоватый</a:t>
            </a:r>
            <a:r>
              <a:rPr lang="ru-RU" dirty="0"/>
              <a:t> зонд, и рассекают ткани по направлению разреза кожи. </a:t>
            </a:r>
            <a:endParaRPr lang="ru-RU" dirty="0" smtClean="0"/>
          </a:p>
          <a:p>
            <a:r>
              <a:rPr lang="ru-RU" dirty="0" smtClean="0"/>
              <a:t>Обнажают </a:t>
            </a:r>
            <a:r>
              <a:rPr lang="ru-RU" dirty="0"/>
              <a:t>плечевую артерию, располагающуюся у медиального края сухожилия двуглавой мышцы плеча.</a:t>
            </a:r>
          </a:p>
          <a:p>
            <a:endParaRPr lang="ru-RU" dirty="0"/>
          </a:p>
        </p:txBody>
      </p:sp>
      <p:sp>
        <p:nvSpPr>
          <p:cNvPr id="36866" name="Rectangle 4"/>
          <p:cNvSpPr>
            <a:spLocks noGrp="1" noChangeArrowheads="1"/>
          </p:cNvSpPr>
          <p:nvPr>
            <p:ph type="title"/>
          </p:nvPr>
        </p:nvSpPr>
        <p:spPr>
          <a:xfrm>
            <a:off x="301752" y="457200"/>
            <a:ext cx="4774304" cy="8412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Fossa </a:t>
            </a:r>
            <a:r>
              <a:rPr lang="en-US" dirty="0" err="1" smtClean="0"/>
              <a:t>cubiti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Доступ </a:t>
            </a:r>
            <a:r>
              <a:rPr lang="ru-RU" b="1" dirty="0"/>
              <a:t>в локтевой ямке.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73587164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Верхняя конечность</a:t>
            </a:r>
            <a:endParaRPr lang="ru-RU" dirty="0"/>
          </a:p>
        </p:txBody>
      </p:sp>
      <p:pic>
        <p:nvPicPr>
          <p:cNvPr id="22533" name="Picture 1029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7704" y="1268760"/>
            <a:ext cx="5182344" cy="5339973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20396856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31" y="1600200"/>
            <a:ext cx="3783738" cy="4724400"/>
          </a:xfrm>
        </p:spPr>
      </p:pic>
      <p:pic>
        <p:nvPicPr>
          <p:cNvPr id="41988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709" y="1481138"/>
            <a:ext cx="3155581" cy="4525962"/>
          </a:xfrm>
        </p:spPr>
      </p:pic>
      <p:sp>
        <p:nvSpPr>
          <p:cNvPr id="4198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предплечье</a:t>
            </a:r>
            <a:r>
              <a:rPr lang="en-US" dirty="0" smtClean="0"/>
              <a:t>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344202719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Локтевая </a:t>
            </a:r>
            <a:r>
              <a:rPr lang="ru-RU" b="1" dirty="0"/>
              <a:t>артерия (a. </a:t>
            </a:r>
            <a:r>
              <a:rPr lang="ru-RU" b="1" dirty="0" err="1"/>
              <a:t>ulnaris</a:t>
            </a:r>
            <a:r>
              <a:rPr lang="ru-RU" b="1" dirty="0"/>
              <a:t>):</a:t>
            </a:r>
          </a:p>
          <a:p>
            <a:endParaRPr lang="ru-RU" dirty="0"/>
          </a:p>
          <a:p>
            <a:r>
              <a:rPr lang="ru-RU" dirty="0"/>
              <a:t>- по Н.И. Пирогову проекционная линия для средней и нижней </a:t>
            </a:r>
            <a:r>
              <a:rPr lang="ru-RU" dirty="0" smtClean="0"/>
              <a:t>трети</a:t>
            </a:r>
            <a:r>
              <a:rPr lang="en-US" dirty="0" smtClean="0"/>
              <a:t> </a:t>
            </a:r>
            <a:r>
              <a:rPr lang="ru-RU" dirty="0" smtClean="0"/>
              <a:t>предплечья      </a:t>
            </a:r>
            <a:r>
              <a:rPr lang="ru-RU" dirty="0"/>
              <a:t>проводится      от медиального </a:t>
            </a:r>
            <a:r>
              <a:rPr lang="ru-RU" dirty="0" err="1"/>
              <a:t>надмыщелка</a:t>
            </a:r>
            <a:r>
              <a:rPr lang="ru-RU" dirty="0"/>
              <a:t> плеча </a:t>
            </a:r>
            <a:r>
              <a:rPr lang="ru-RU" dirty="0" smtClean="0"/>
              <a:t>к</a:t>
            </a:r>
            <a:r>
              <a:rPr lang="en-US" dirty="0" smtClean="0"/>
              <a:t> </a:t>
            </a:r>
            <a:r>
              <a:rPr lang="ru-RU" dirty="0" smtClean="0"/>
              <a:t>гороховидной </a:t>
            </a:r>
            <a:r>
              <a:rPr lang="ru-RU" dirty="0"/>
              <a:t>кости;</a:t>
            </a:r>
          </a:p>
          <a:p>
            <a:endParaRPr lang="ru-RU" dirty="0"/>
          </a:p>
          <a:p>
            <a:r>
              <a:rPr lang="ru-RU" dirty="0"/>
              <a:t>- для верхней трети предплечья – от середины локтевого сгиба к </a:t>
            </a:r>
            <a:r>
              <a:rPr lang="ru-RU" dirty="0" smtClean="0"/>
              <a:t>границе</a:t>
            </a:r>
            <a:r>
              <a:rPr lang="en-US" dirty="0" smtClean="0"/>
              <a:t> </a:t>
            </a:r>
            <a:r>
              <a:rPr lang="ru-RU" dirty="0" smtClean="0"/>
              <a:t>между </a:t>
            </a:r>
            <a:r>
              <a:rPr lang="ru-RU" dirty="0"/>
              <a:t>верхней и средней третью линии Пирогова.</a:t>
            </a:r>
          </a:p>
          <a:p>
            <a:endParaRPr lang="ru-RU" dirty="0"/>
          </a:p>
          <a:p>
            <a:r>
              <a:rPr lang="ru-RU" b="1" dirty="0" smtClean="0"/>
              <a:t>Лучевая </a:t>
            </a:r>
            <a:r>
              <a:rPr lang="ru-RU" b="1" dirty="0"/>
              <a:t>артерия (a. </a:t>
            </a:r>
            <a:r>
              <a:rPr lang="ru-RU" b="1" dirty="0" err="1"/>
              <a:t>radialis</a:t>
            </a:r>
            <a:r>
              <a:rPr lang="ru-RU" b="1" dirty="0"/>
              <a:t>):</a:t>
            </a:r>
          </a:p>
          <a:p>
            <a:endParaRPr lang="ru-RU" dirty="0"/>
          </a:p>
          <a:p>
            <a:r>
              <a:rPr lang="ru-RU" dirty="0"/>
              <a:t>- проекционная линия проводится от внутреннего     края     </a:t>
            </a:r>
            <a:r>
              <a:rPr lang="ru-RU" dirty="0" smtClean="0"/>
              <a:t>сухожилия</a:t>
            </a:r>
            <a:r>
              <a:rPr lang="en-US" dirty="0" smtClean="0"/>
              <a:t> </a:t>
            </a:r>
            <a:r>
              <a:rPr lang="ru-RU" dirty="0" err="1" smtClean="0"/>
              <a:t>двухглавой</a:t>
            </a:r>
            <a:r>
              <a:rPr lang="ru-RU" dirty="0" smtClean="0"/>
              <a:t> </a:t>
            </a:r>
            <a:r>
              <a:rPr lang="ru-RU" dirty="0"/>
              <a:t>мышцы плеча или от середины локтевой складки к точке, </a:t>
            </a:r>
            <a:r>
              <a:rPr lang="ru-RU" dirty="0" smtClean="0"/>
              <a:t>которая</a:t>
            </a:r>
            <a:r>
              <a:rPr lang="en-US" dirty="0" smtClean="0"/>
              <a:t> </a:t>
            </a:r>
            <a:r>
              <a:rPr lang="ru-RU" dirty="0" smtClean="0"/>
              <a:t>располагается </a:t>
            </a:r>
            <a:r>
              <a:rPr lang="ru-RU" dirty="0"/>
              <a:t>на 0,5 см </a:t>
            </a:r>
            <a:r>
              <a:rPr lang="ru-RU" dirty="0" err="1"/>
              <a:t>кнутри</a:t>
            </a:r>
            <a:r>
              <a:rPr lang="ru-RU" dirty="0"/>
              <a:t> от шиловидного отростка лучевой </a:t>
            </a:r>
            <a:r>
              <a:rPr lang="ru-RU" dirty="0" smtClean="0"/>
              <a:t>кости</a:t>
            </a: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ru-RU" dirty="0"/>
              <a:t>пульсовая точка).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Проекционные линии </a:t>
            </a:r>
            <a:r>
              <a:rPr lang="ru-RU" dirty="0" smtClean="0"/>
              <a:t>артерий предплечья: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68014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28800"/>
            <a:ext cx="7793525" cy="4248472"/>
          </a:xfrm>
        </p:spPr>
      </p:pic>
      <p:sp>
        <p:nvSpPr>
          <p:cNvPr id="4608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uk-UA" dirty="0" smtClean="0"/>
          </a:p>
        </p:txBody>
      </p:sp>
    </p:spTree>
    <p:extLst>
      <p:ext uri="{BB962C8B-B14F-4D97-AF65-F5344CB8AC3E}">
        <p14:creationId xmlns:p14="http://schemas.microsoft.com/office/powerpoint/2010/main" val="2483559573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по </a:t>
            </a:r>
            <a:r>
              <a:rPr lang="ru-RU" dirty="0"/>
              <a:t>линии от точки, расположенной на 1,4 см кнаружи от середины поперечной линии, соединяющей </a:t>
            </a:r>
            <a:r>
              <a:rPr lang="ru-RU" dirty="0" err="1"/>
              <a:t>надмыщелки</a:t>
            </a:r>
            <a:r>
              <a:rPr lang="ru-RU" dirty="0"/>
              <a:t> плечевой кости, к точке расположенной на 1,4 см </a:t>
            </a:r>
            <a:r>
              <a:rPr lang="ru-RU" dirty="0" err="1"/>
              <a:t>кнутри</a:t>
            </a:r>
            <a:r>
              <a:rPr lang="ru-RU" dirty="0"/>
              <a:t> от наружного края шиловидного отростка лучевой кости;</a:t>
            </a:r>
          </a:p>
          <a:p>
            <a:endParaRPr lang="ru-RU" dirty="0"/>
          </a:p>
          <a:p>
            <a:r>
              <a:rPr lang="ru-RU" dirty="0"/>
              <a:t>линия </a:t>
            </a:r>
            <a:r>
              <a:rPr lang="ru-RU" dirty="0" err="1"/>
              <a:t>Н.И.Пирогова</a:t>
            </a:r>
            <a:r>
              <a:rPr lang="ru-RU" dirty="0"/>
              <a:t>, проведенная от середины локтевого сгиба к точке пальпации пульса или от внутреннего края двуглавой мышцы плеча к шиловидному отростку лучевой кости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Обнажение лучевой артерии. Проекционные линии лучевой артерии: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19106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4319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Положение больного: на спине, оперируемая рука отведена и находится в положении супинации.</a:t>
            </a:r>
          </a:p>
          <a:p>
            <a:endParaRPr lang="ru-RU" dirty="0"/>
          </a:p>
          <a:p>
            <a:r>
              <a:rPr lang="ru-RU" b="1" dirty="0"/>
              <a:t>Доступ в верхней трети предплечья. </a:t>
            </a:r>
            <a:endParaRPr lang="ru-RU" b="1" dirty="0" smtClean="0"/>
          </a:p>
          <a:p>
            <a:r>
              <a:rPr lang="ru-RU" dirty="0" smtClean="0"/>
              <a:t>Продольный </a:t>
            </a:r>
            <a:r>
              <a:rPr lang="ru-RU" dirty="0"/>
              <a:t>разрез длиной 5—6 см производят по проекционной линии лучевой артерии. </a:t>
            </a:r>
            <a:endParaRPr lang="ru-RU" dirty="0" smtClean="0"/>
          </a:p>
          <a:p>
            <a:r>
              <a:rPr lang="ru-RU" dirty="0" smtClean="0"/>
              <a:t>Рассекают </a:t>
            </a:r>
            <a:r>
              <a:rPr lang="ru-RU" dirty="0"/>
              <a:t>кожу, подкожную клетчатку и поверхностную фасцию. </a:t>
            </a:r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собственную фасцию предплечья. </a:t>
            </a:r>
            <a:endParaRPr lang="ru-RU" dirty="0" smtClean="0"/>
          </a:p>
          <a:p>
            <a:r>
              <a:rPr lang="ru-RU" dirty="0" smtClean="0"/>
              <a:t>Плечелучевую </a:t>
            </a:r>
            <a:r>
              <a:rPr lang="ru-RU" dirty="0"/>
              <a:t>мышцу крючком отводят кнаружи, и обнажают лучевую артерию, проходящую по передней поверхности круглого пронатора.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Обнажение лучевой артерии. </a:t>
            </a:r>
          </a:p>
        </p:txBody>
      </p:sp>
    </p:spTree>
    <p:extLst>
      <p:ext uri="{BB962C8B-B14F-4D97-AF65-F5344CB8AC3E}">
        <p14:creationId xmlns:p14="http://schemas.microsoft.com/office/powerpoint/2010/main" val="21909576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616624"/>
          </a:xfrm>
        </p:spPr>
        <p:txBody>
          <a:bodyPr>
            <a:normAutofit/>
          </a:bodyPr>
          <a:lstStyle/>
          <a:p>
            <a:r>
              <a:rPr lang="ru-RU" b="1" dirty="0" smtClean="0"/>
              <a:t>ДОСТУП В СРЕДНЕЙ ТРЕТИ ПРЕДПЛЕЧЬЯ. </a:t>
            </a:r>
          </a:p>
          <a:p>
            <a:r>
              <a:rPr lang="ru-RU" dirty="0" smtClean="0"/>
              <a:t>Продольный </a:t>
            </a:r>
            <a:r>
              <a:rPr lang="ru-RU" dirty="0"/>
              <a:t>разрез длиной 5—6 см производят по проекционной линии лучевой артерии. </a:t>
            </a:r>
            <a:endParaRPr lang="ru-RU" dirty="0" smtClean="0"/>
          </a:p>
          <a:p>
            <a:r>
              <a:rPr lang="ru-RU" dirty="0" smtClean="0"/>
              <a:t>Рассекают </a:t>
            </a:r>
            <a:r>
              <a:rPr lang="ru-RU" dirty="0"/>
              <a:t>кожу, подкожную клетчатку и поверхностную фасцию. 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собственную фасцию. </a:t>
            </a:r>
            <a:endParaRPr lang="ru-RU" dirty="0" smtClean="0"/>
          </a:p>
          <a:p>
            <a:r>
              <a:rPr lang="ru-RU" dirty="0" smtClean="0"/>
              <a:t>Плечелучевую </a:t>
            </a:r>
            <a:r>
              <a:rPr lang="ru-RU" dirty="0"/>
              <a:t>мышцу крючком отводят кнаружи, и обнажают лучевую артерию, проходящую по передней поверхности поверхностного сгибателя пальцев у внутреннего края плечелучевой мышцы.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523528"/>
          </a:xfrm>
        </p:spPr>
        <p:txBody>
          <a:bodyPr>
            <a:normAutofit fontScale="90000"/>
          </a:bodyPr>
          <a:lstStyle/>
          <a:p>
            <a:r>
              <a:rPr lang="ru-RU" dirty="0"/>
              <a:t>Обнажение лучевой артерии. </a:t>
            </a:r>
          </a:p>
        </p:txBody>
      </p:sp>
    </p:spTree>
    <p:extLst>
      <p:ext uri="{BB962C8B-B14F-4D97-AF65-F5344CB8AC3E}">
        <p14:creationId xmlns:p14="http://schemas.microsoft.com/office/powerpoint/2010/main" val="5743638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1554162"/>
            <a:ext cx="9108504" cy="504319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ДОСТУП В НИЖНЕЙ ТРЕТИ ПРЕДПЛЕЧЬЯ. </a:t>
            </a:r>
          </a:p>
          <a:p>
            <a:r>
              <a:rPr lang="ru-RU" dirty="0"/>
              <a:t>Продольный разрез длиной 4—5 см производят по проекционной линии лучевой артерии. </a:t>
            </a:r>
            <a:endParaRPr lang="ru-RU" dirty="0" smtClean="0"/>
          </a:p>
          <a:p>
            <a:r>
              <a:rPr lang="ru-RU" dirty="0" smtClean="0"/>
              <a:t>Нижняя </a:t>
            </a:r>
            <a:r>
              <a:rPr lang="ru-RU" dirty="0"/>
              <a:t>граница разреза должна находиться от шиловидного отростка лучевой кости на расстоянии 3—3,5 см. </a:t>
            </a:r>
            <a:endParaRPr lang="ru-RU" dirty="0" smtClean="0"/>
          </a:p>
          <a:p>
            <a:r>
              <a:rPr lang="ru-RU" dirty="0" smtClean="0"/>
              <a:t>Рассекают </a:t>
            </a:r>
            <a:r>
              <a:rPr lang="ru-RU" dirty="0"/>
              <a:t>кожу, подкожную клетчатку и поверхностную фасцию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собственную фасцию. </a:t>
            </a:r>
            <a:endParaRPr lang="ru-RU" dirty="0" smtClean="0"/>
          </a:p>
          <a:p>
            <a:r>
              <a:rPr lang="ru-RU" dirty="0" smtClean="0"/>
              <a:t>Обнажают </a:t>
            </a:r>
            <a:r>
              <a:rPr lang="ru-RU" dirty="0"/>
              <a:t>лучевую артерию, проходящую по передней поверхности длинного сгибателя большого пальца, между сухожилиями плечелучевой мышцы и лучевого сгибателя запястья.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Обнажение лучевой артерии. </a:t>
            </a:r>
          </a:p>
        </p:txBody>
      </p:sp>
    </p:spTree>
    <p:extLst>
      <p:ext uri="{BB962C8B-B14F-4D97-AF65-F5344CB8AC3E}">
        <p14:creationId xmlns:p14="http://schemas.microsoft.com/office/powerpoint/2010/main" val="12309266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/>
              <a:t>1)         </a:t>
            </a:r>
            <a:r>
              <a:rPr lang="ru-RU" dirty="0"/>
              <a:t>в верхней трети предплечья — по линии от точки, расположенной </a:t>
            </a:r>
            <a:r>
              <a:rPr lang="ru-RU" dirty="0" smtClean="0"/>
              <a:t>на 0,5 </a:t>
            </a:r>
            <a:r>
              <a:rPr lang="ru-RU" dirty="0"/>
              <a:t>см кнаружи от середины поперечника локтевой области (на </a:t>
            </a:r>
            <a:r>
              <a:rPr lang="ru-RU" dirty="0" smtClean="0"/>
              <a:t>уровне суставной </a:t>
            </a:r>
            <a:r>
              <a:rPr lang="ru-RU" dirty="0"/>
              <a:t>щели локтевого сустава), к точке, лежащей на </a:t>
            </a:r>
            <a:r>
              <a:rPr lang="ru-RU" dirty="0" smtClean="0"/>
              <a:t>середине внутреннего </a:t>
            </a:r>
            <a:r>
              <a:rPr lang="ru-RU" dirty="0"/>
              <a:t>края предплечья; в нижних двух третях предплечья — по линии</a:t>
            </a:r>
            <a:r>
              <a:rPr lang="ru-RU" dirty="0" smtClean="0"/>
              <a:t>, проведенной </a:t>
            </a:r>
            <a:r>
              <a:rPr lang="ru-RU" dirty="0"/>
              <a:t>от внутреннего </a:t>
            </a:r>
            <a:r>
              <a:rPr lang="ru-RU" dirty="0" err="1"/>
              <a:t>надмыщелка</a:t>
            </a:r>
            <a:r>
              <a:rPr lang="ru-RU" dirty="0"/>
              <a:t> плечевой кости к наружному </a:t>
            </a:r>
            <a:r>
              <a:rPr lang="ru-RU" dirty="0" smtClean="0"/>
              <a:t>краю гороховидной </a:t>
            </a:r>
            <a:r>
              <a:rPr lang="ru-RU" dirty="0"/>
              <a:t>кости;</a:t>
            </a:r>
          </a:p>
          <a:p>
            <a:endParaRPr lang="ru-RU" dirty="0"/>
          </a:p>
          <a:p>
            <a:r>
              <a:rPr lang="ru-RU" b="1" dirty="0"/>
              <a:t>2)</a:t>
            </a:r>
            <a:r>
              <a:rPr lang="ru-RU" dirty="0"/>
              <a:t>         </a:t>
            </a:r>
            <a:r>
              <a:rPr lang="ru-RU" b="1" dirty="0"/>
              <a:t>линия </a:t>
            </a:r>
            <a:r>
              <a:rPr lang="ru-RU" b="1" dirty="0" err="1"/>
              <a:t>Н.И.Пирогова</a:t>
            </a:r>
            <a:r>
              <a:rPr lang="ru-RU" b="1" dirty="0"/>
              <a:t>, </a:t>
            </a:r>
            <a:r>
              <a:rPr lang="ru-RU" dirty="0"/>
              <a:t>проведенная от медиального </a:t>
            </a:r>
            <a:r>
              <a:rPr lang="ru-RU" dirty="0" err="1" smtClean="0"/>
              <a:t>надмыщелка</a:t>
            </a:r>
            <a:r>
              <a:rPr lang="ru-RU" dirty="0" smtClean="0"/>
              <a:t> плечевой </a:t>
            </a:r>
            <a:r>
              <a:rPr lang="ru-RU" dirty="0"/>
              <a:t>кости к гороховидной кости; в верхней трети предплечья </a:t>
            </a:r>
            <a:r>
              <a:rPr lang="ru-RU" dirty="0" smtClean="0"/>
              <a:t>проекция локтевой </a:t>
            </a:r>
            <a:r>
              <a:rPr lang="ru-RU" dirty="0"/>
              <a:t>артерии соответствует линии, проведенной от середины </a:t>
            </a:r>
            <a:r>
              <a:rPr lang="ru-RU" dirty="0" smtClean="0"/>
              <a:t>локтевой складки </a:t>
            </a:r>
            <a:r>
              <a:rPr lang="ru-RU" dirty="0"/>
              <a:t>к границе верхней и средней третей линии Пирогова.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Проекционные </a:t>
            </a:r>
            <a:r>
              <a:rPr lang="ru-RU" dirty="0"/>
              <a:t>линии локтевой артерии:</a:t>
            </a:r>
          </a:p>
        </p:txBody>
      </p:sp>
    </p:spTree>
    <p:extLst>
      <p:ext uri="{BB962C8B-B14F-4D97-AF65-F5344CB8AC3E}">
        <p14:creationId xmlns:p14="http://schemas.microsoft.com/office/powerpoint/2010/main" val="15501051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Положение больного: на спине, оперируемая рука отведена и находится в положении супинации.</a:t>
            </a:r>
          </a:p>
          <a:p>
            <a:endParaRPr lang="ru-RU" dirty="0"/>
          </a:p>
          <a:p>
            <a:r>
              <a:rPr lang="ru-RU" dirty="0"/>
              <a:t>Доступ в верхней трети предплечья. Продольный разрез длиной 5—7 см производят на 1 см кнаружи от проекционной линии локтевой артерии и на 6—7 см ниже медиального </a:t>
            </a:r>
            <a:r>
              <a:rPr lang="ru-RU" dirty="0" err="1"/>
              <a:t>надмыщелка</a:t>
            </a:r>
            <a:r>
              <a:rPr lang="ru-RU" dirty="0"/>
              <a:t> плечевой кости. Рассекают кожу, подкожную клетчатку и поверхностную фасцию. 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собственную фасцию предплечья. В нижней части разреза обнажают локтевую артерию, располагающуюся в промежутке между локтевым сгибателем запястья и поверхностным сгибателем пальцев.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Обнажение локтевой артерии. </a:t>
            </a:r>
          </a:p>
        </p:txBody>
      </p:sp>
    </p:spTree>
    <p:extLst>
      <p:ext uri="{BB962C8B-B14F-4D97-AF65-F5344CB8AC3E}">
        <p14:creationId xmlns:p14="http://schemas.microsoft.com/office/powerpoint/2010/main" val="40283066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/>
              <a:t>Доступ в средней трети предплечья. </a:t>
            </a:r>
            <a:endParaRPr lang="ru-RU" b="1" dirty="0" smtClean="0"/>
          </a:p>
          <a:p>
            <a:r>
              <a:rPr lang="ru-RU" dirty="0" smtClean="0"/>
              <a:t>Продольный </a:t>
            </a:r>
            <a:r>
              <a:rPr lang="ru-RU" dirty="0"/>
              <a:t>разрез длиной 5—7 см производят по проекционной линии локтевой артерии. </a:t>
            </a:r>
            <a:endParaRPr lang="ru-RU" dirty="0" smtClean="0"/>
          </a:p>
          <a:p>
            <a:r>
              <a:rPr lang="ru-RU" dirty="0" smtClean="0"/>
              <a:t>Рассекают </a:t>
            </a:r>
            <a:r>
              <a:rPr lang="ru-RU" dirty="0"/>
              <a:t>кожу, подкожную клетчатку и поверхностную фасцию. </a:t>
            </a:r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собственную фасцию предплечья. </a:t>
            </a:r>
            <a:endParaRPr lang="ru-RU" dirty="0" smtClean="0"/>
          </a:p>
          <a:p>
            <a:r>
              <a:rPr lang="ru-RU" dirty="0" smtClean="0"/>
              <a:t>Локтевой </a:t>
            </a:r>
            <a:r>
              <a:rPr lang="ru-RU" dirty="0"/>
              <a:t>сгибатель запястья крючком отводят </a:t>
            </a:r>
            <a:r>
              <a:rPr lang="ru-RU" dirty="0" err="1"/>
              <a:t>кнутри</a:t>
            </a:r>
            <a:r>
              <a:rPr lang="ru-RU" dirty="0"/>
              <a:t>, и обнажают локтевую артерию, располагающуюся в промежутке между локтевым сгибателем запястья и поверхностным сгибателем пальцев, </a:t>
            </a:r>
            <a:r>
              <a:rPr lang="ru-RU" dirty="0" err="1"/>
              <a:t>латеральнее</a:t>
            </a:r>
            <a:r>
              <a:rPr lang="ru-RU" dirty="0"/>
              <a:t> локтевого нерва.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Обнажение локтевой артерии. </a:t>
            </a:r>
          </a:p>
        </p:txBody>
      </p:sp>
    </p:spTree>
    <p:extLst>
      <p:ext uri="{BB962C8B-B14F-4D97-AF65-F5344CB8AC3E}">
        <p14:creationId xmlns:p14="http://schemas.microsoft.com/office/powerpoint/2010/main" val="21620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6659563" y="2133600"/>
            <a:ext cx="2027237" cy="1143000"/>
          </a:xfrm>
        </p:spPr>
        <p:txBody>
          <a:bodyPr/>
          <a:lstStyle/>
          <a:p>
            <a:pPr eaLnBrk="1" hangingPunct="1"/>
            <a:endParaRPr lang="uk-UA" smtClean="0"/>
          </a:p>
        </p:txBody>
      </p:sp>
      <p:pic>
        <p:nvPicPr>
          <p:cNvPr id="12291" name="Picture 7" descr="85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61925"/>
            <a:ext cx="3040062" cy="669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9" descr="8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00013"/>
            <a:ext cx="2651125" cy="675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9526336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7118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Доступ в нижней трети предплечья. </a:t>
            </a:r>
            <a:endParaRPr lang="ru-RU" b="1" dirty="0" smtClean="0"/>
          </a:p>
          <a:p>
            <a:r>
              <a:rPr lang="ru-RU" dirty="0" smtClean="0"/>
              <a:t>Продольный </a:t>
            </a:r>
            <a:r>
              <a:rPr lang="ru-RU" dirty="0"/>
              <a:t>разрез производят на 1 см кнаружи от проекционной линии артерии и на 6—8 см выше шиловидного отростка локтевой кости и далее вниз на протяжении 4—5 см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Рассекают кожу, подкожную клетчатку и поверхностную фасцию. </a:t>
            </a:r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собственную фасцию. </a:t>
            </a:r>
            <a:endParaRPr lang="ru-RU" dirty="0" smtClean="0"/>
          </a:p>
          <a:p>
            <a:r>
              <a:rPr lang="ru-RU" dirty="0" smtClean="0"/>
              <a:t>Сухожилие </a:t>
            </a:r>
            <a:r>
              <a:rPr lang="ru-RU" dirty="0"/>
              <a:t>локтевого сгибателя запястья крючком отводят </a:t>
            </a:r>
            <a:r>
              <a:rPr lang="ru-RU" dirty="0" err="1"/>
              <a:t>кнутри</a:t>
            </a:r>
            <a:r>
              <a:rPr lang="ru-RU" dirty="0"/>
              <a:t>, и обнажают локтевую артерию, располагающуюся на глубоком сгибателе пальцев в промежутке между локтевым сгибателем запястья и поверхностным сгибателем пальцев, </a:t>
            </a:r>
            <a:r>
              <a:rPr lang="ru-RU" dirty="0" err="1"/>
              <a:t>латеральнее</a:t>
            </a:r>
            <a:r>
              <a:rPr lang="ru-RU" dirty="0"/>
              <a:t> локтевого нерва.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Обнажение локтевой артерии</a:t>
            </a:r>
          </a:p>
        </p:txBody>
      </p:sp>
    </p:spTree>
    <p:extLst>
      <p:ext uri="{BB962C8B-B14F-4D97-AF65-F5344CB8AC3E}">
        <p14:creationId xmlns:p14="http://schemas.microsoft.com/office/powerpoint/2010/main" val="33707083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12776"/>
            <a:ext cx="4895471" cy="3759118"/>
          </a:xfrm>
        </p:spPr>
      </p:pic>
      <p:sp>
        <p:nvSpPr>
          <p:cNvPr id="542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dirty="0" smtClean="0"/>
              <a:t>кисть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09187"/>
            <a:ext cx="444500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8538483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b="1" dirty="0" smtClean="0"/>
              <a:t>ЛУЧЕВАЯ АРТЕРИЯ В АНАТОМИЧЕСКОЙ ТАБАКЕРКЕ (A. RADIALIS):</a:t>
            </a:r>
          </a:p>
          <a:p>
            <a:endParaRPr lang="ru-RU" dirty="0"/>
          </a:p>
          <a:p>
            <a:r>
              <a:rPr lang="ru-RU" dirty="0"/>
              <a:t>- линия   </a:t>
            </a:r>
            <a:r>
              <a:rPr lang="ru-RU" b="1" dirty="0"/>
              <a:t>Л.М.   Нагибина   </a:t>
            </a:r>
            <a:r>
              <a:rPr lang="ru-RU" dirty="0"/>
              <a:t>-   от шиловидного отростка лучевой кости </a:t>
            </a:r>
            <a:r>
              <a:rPr lang="ru-RU" dirty="0" smtClean="0"/>
              <a:t>к латеральной </a:t>
            </a:r>
            <a:r>
              <a:rPr lang="ru-RU" dirty="0"/>
              <a:t>стороне головки второй  пястной кости.</a:t>
            </a:r>
          </a:p>
          <a:p>
            <a:endParaRPr lang="ru-RU" dirty="0"/>
          </a:p>
          <a:p>
            <a:r>
              <a:rPr lang="ru-RU" b="1" dirty="0" smtClean="0"/>
              <a:t> ПОВЕРХНОСТНАЯ  ЛАДОННАЯ АРТЕРИАЛЬНАЯ ДУГА ( ARCUS PALMARIS SUPERFICIALIS):</a:t>
            </a:r>
          </a:p>
          <a:p>
            <a:endParaRPr lang="ru-RU" dirty="0"/>
          </a:p>
          <a:p>
            <a:r>
              <a:rPr lang="ru-RU" b="1" dirty="0"/>
              <a:t>- линия </a:t>
            </a:r>
            <a:r>
              <a:rPr lang="ru-RU" b="1" dirty="0" err="1"/>
              <a:t>Шевкуненко</a:t>
            </a:r>
            <a:r>
              <a:rPr lang="ru-RU" b="1" dirty="0"/>
              <a:t> </a:t>
            </a:r>
            <a:r>
              <a:rPr lang="ru-RU" dirty="0"/>
              <a:t>проводится от гороховидной кости к латеральному краю </a:t>
            </a:r>
            <a:r>
              <a:rPr lang="ru-RU" dirty="0" smtClean="0"/>
              <a:t>  </a:t>
            </a:r>
            <a:r>
              <a:rPr lang="ru-RU" dirty="0"/>
              <a:t>ладонно-пальцевой   складки указательного пальца;</a:t>
            </a:r>
          </a:p>
          <a:p>
            <a:endParaRPr lang="ru-RU" dirty="0"/>
          </a:p>
          <a:p>
            <a:r>
              <a:rPr lang="ru-RU" b="1" dirty="0"/>
              <a:t>- линия Н.И. Пирого</a:t>
            </a:r>
            <a:r>
              <a:rPr lang="ru-RU" dirty="0"/>
              <a:t>ва – проводится от гороховидной кости ко </a:t>
            </a:r>
            <a:r>
              <a:rPr lang="ru-RU" dirty="0" smtClean="0"/>
              <a:t>2-му пальцевому </a:t>
            </a:r>
            <a:r>
              <a:rPr lang="ru-RU" dirty="0"/>
              <a:t>промежутку.</a:t>
            </a:r>
          </a:p>
          <a:p>
            <a:endParaRPr lang="ru-RU" dirty="0" smtClean="0"/>
          </a:p>
          <a:p>
            <a:r>
              <a:rPr lang="ru-RU" b="1" dirty="0" smtClean="0"/>
              <a:t>СРЕДИННЫЙ НЕРВ НА КИСТИ (N. MEDIANUS):</a:t>
            </a:r>
          </a:p>
          <a:p>
            <a:endParaRPr lang="ru-RU" dirty="0"/>
          </a:p>
          <a:p>
            <a:r>
              <a:rPr lang="ru-RU" dirty="0"/>
              <a:t>- проекционная линия – вертикальная линия, проводимая между </a:t>
            </a:r>
            <a:r>
              <a:rPr lang="ru-RU" dirty="0" err="1"/>
              <a:t>тенером</a:t>
            </a:r>
            <a:r>
              <a:rPr lang="ru-RU" dirty="0"/>
              <a:t> </a:t>
            </a:r>
            <a:r>
              <a:rPr lang="ru-RU" dirty="0" smtClean="0"/>
              <a:t>и </a:t>
            </a:r>
            <a:r>
              <a:rPr lang="ru-RU" dirty="0" err="1" smtClean="0"/>
              <a:t>гипотенером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b="1" dirty="0" smtClean="0"/>
              <a:t>ЛОКТЕВОЙ НЕРВ НА КИСТИ (N. ULNA</a:t>
            </a:r>
            <a:r>
              <a:rPr lang="en-US" b="1" dirty="0" smtClean="0"/>
              <a:t>RI</a:t>
            </a:r>
            <a:r>
              <a:rPr lang="ru-RU" b="1" dirty="0" smtClean="0"/>
              <a:t>S):</a:t>
            </a:r>
          </a:p>
          <a:p>
            <a:endParaRPr lang="ru-RU" dirty="0"/>
          </a:p>
          <a:p>
            <a:r>
              <a:rPr lang="ru-RU" dirty="0"/>
              <a:t>- проекция проводится от внутреннего края гороховидной кости к </a:t>
            </a:r>
            <a:r>
              <a:rPr lang="ru-RU" dirty="0" smtClean="0"/>
              <a:t>4-му межпальцевому </a:t>
            </a:r>
            <a:r>
              <a:rPr lang="ru-RU" dirty="0"/>
              <a:t>промежутку.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457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61" y="1593334"/>
            <a:ext cx="8590477" cy="4447619"/>
          </a:xfrm>
        </p:spPr>
      </p:pic>
      <p:sp>
        <p:nvSpPr>
          <p:cNvPr id="593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uk-UA" smtClean="0"/>
          </a:p>
        </p:txBody>
      </p:sp>
    </p:spTree>
    <p:extLst>
      <p:ext uri="{BB962C8B-B14F-4D97-AF65-F5344CB8AC3E}">
        <p14:creationId xmlns:p14="http://schemas.microsoft.com/office/powerpoint/2010/main" val="1818124151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4162"/>
            <a:ext cx="4824536" cy="5043190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1 — общая сонная артерия;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, 3 — подключичная артерия; </a:t>
            </a:r>
            <a:endParaRPr lang="ru-RU" dirty="0" smtClean="0"/>
          </a:p>
          <a:p>
            <a:r>
              <a:rPr lang="ru-RU" dirty="0" smtClean="0"/>
              <a:t>4 </a:t>
            </a:r>
            <a:r>
              <a:rPr lang="ru-RU" dirty="0"/>
              <a:t>— подмышечная артерия; 5 — плечевая артерия; </a:t>
            </a:r>
            <a:endParaRPr lang="ru-RU" dirty="0" smtClean="0"/>
          </a:p>
          <a:p>
            <a:r>
              <a:rPr lang="ru-RU" dirty="0" smtClean="0"/>
              <a:t>6 </a:t>
            </a:r>
            <a:r>
              <a:rPr lang="ru-RU" dirty="0"/>
              <a:t>— </a:t>
            </a:r>
            <a:r>
              <a:rPr lang="ru-RU" dirty="0" smtClean="0"/>
              <a:t>лучевая </a:t>
            </a:r>
            <a:r>
              <a:rPr lang="ru-RU" dirty="0"/>
              <a:t>артерия; </a:t>
            </a:r>
            <a:endParaRPr lang="ru-RU" dirty="0" smtClean="0"/>
          </a:p>
          <a:p>
            <a:r>
              <a:rPr lang="ru-RU" dirty="0" smtClean="0"/>
              <a:t>7 </a:t>
            </a:r>
            <a:r>
              <a:rPr lang="ru-RU" dirty="0"/>
              <a:t>— локтевая артерия; </a:t>
            </a:r>
            <a:endParaRPr lang="ru-RU" dirty="0" smtClean="0"/>
          </a:p>
          <a:p>
            <a:r>
              <a:rPr lang="ru-RU" dirty="0" smtClean="0"/>
              <a:t>8 </a:t>
            </a:r>
            <a:r>
              <a:rPr lang="ru-RU" dirty="0"/>
              <a:t>— подвздошная артерия; </a:t>
            </a:r>
            <a:endParaRPr lang="ru-RU" dirty="0" smtClean="0"/>
          </a:p>
          <a:p>
            <a:r>
              <a:rPr lang="ru-RU" dirty="0" smtClean="0"/>
              <a:t>9</a:t>
            </a:r>
            <a:r>
              <a:rPr lang="ru-RU" dirty="0"/>
              <a:t>, 10 — бедренная артерия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 11,12 </a:t>
            </a:r>
            <a:r>
              <a:rPr lang="ru-RU" dirty="0"/>
              <a:t>— задняя и передняя </a:t>
            </a:r>
            <a:r>
              <a:rPr lang="ru-RU" dirty="0" smtClean="0"/>
              <a:t>большеберцовые </a:t>
            </a:r>
            <a:r>
              <a:rPr lang="ru-RU" dirty="0"/>
              <a:t>артерии.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Линии разрезов при перевязке сосудов на протяжении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844824"/>
            <a:ext cx="4104456" cy="3879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49792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 выборе уровня перевязки артерии учитывают порядок отхождения ее ветвей для создания оптимальных условий для развития окольного кровообращения.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12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36712"/>
            <a:ext cx="9001000" cy="5832648"/>
          </a:xfrm>
        </p:spPr>
        <p:txBody>
          <a:bodyPr>
            <a:noAutofit/>
          </a:bodyPr>
          <a:lstStyle/>
          <a:p>
            <a:r>
              <a:rPr lang="ru-RU" sz="1600" dirty="0" smtClean="0"/>
              <a:t>После </a:t>
            </a:r>
            <a:r>
              <a:rPr lang="ru-RU" sz="1600" dirty="0"/>
              <a:t>обнажения сосудисто-нервного пучка приступают к выделению сосудов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Для этого во влагалище сосудисто-нервного пучка вводят </a:t>
            </a:r>
            <a:r>
              <a:rPr lang="ru-RU" sz="1600" dirty="0" err="1"/>
              <a:t>желобоватый</a:t>
            </a:r>
            <a:r>
              <a:rPr lang="ru-RU" sz="1600" dirty="0"/>
              <a:t> зонд, над которым и производят его рассечение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Артерию, вены и нерв разделяют тупым путем при помощи сосудистых зажимов или зондов поперечно к длине сосудов. Не рекомендуется «</a:t>
            </a:r>
            <a:r>
              <a:rPr lang="ru-RU" sz="1600" dirty="0" err="1" smtClean="0"/>
              <a:t>скелетировать</a:t>
            </a:r>
            <a:r>
              <a:rPr lang="ru-RU" sz="1600" dirty="0"/>
              <a:t>» сосуд на большом протяжении из-за опасности повреждения </a:t>
            </a:r>
            <a:r>
              <a:rPr lang="ru-RU" sz="1600" dirty="0" smtClean="0"/>
              <a:t>нервных </a:t>
            </a:r>
            <a:r>
              <a:rPr lang="ru-RU" sz="1600" dirty="0"/>
              <a:t>сплетений. </a:t>
            </a:r>
            <a:endParaRPr lang="ru-RU" sz="1600" dirty="0" smtClean="0"/>
          </a:p>
          <a:p>
            <a:r>
              <a:rPr lang="ru-RU" sz="1600" dirty="0" smtClean="0"/>
              <a:t>Перевязку </a:t>
            </a:r>
            <a:r>
              <a:rPr lang="ru-RU" sz="1600" dirty="0"/>
              <a:t>сосуда осуществляют с помощью лигатурных игл </a:t>
            </a:r>
            <a:r>
              <a:rPr lang="ru-RU" sz="1600" dirty="0" err="1"/>
              <a:t>Дешана</a:t>
            </a:r>
            <a:r>
              <a:rPr lang="ru-RU" sz="1600" dirty="0"/>
              <a:t> или Купера. </a:t>
            </a:r>
            <a:endParaRPr lang="ru-RU" sz="1600" dirty="0" smtClean="0"/>
          </a:p>
          <a:p>
            <a:r>
              <a:rPr lang="ru-RU" sz="1600" dirty="0" smtClean="0"/>
              <a:t>Иглу </a:t>
            </a:r>
            <a:r>
              <a:rPr lang="ru-RU" sz="1600" dirty="0"/>
              <a:t>с нитью всегда заводят со стороны вены, в промежуток между веной и артерией, во избежание ранения вены при выведении иглы с противоположной стороны сосуда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Под сосуд подводят три лигатуры: на проксимальную часть артериального сосуда накладывают две лигатуры на расстоянии 0,5—1 см одна от другой, на дистальный — одну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При наложении двойной лигатуры на проксимальную часть магистральной артерии первой накладывают нижнюю, с прошиванием сосуда и формированием спереди и позади него по два узла, вторую (проксимальную) накладывают без прошивания. При завязывании лигатуры целесообразно использовать хирургический или даже двойной узел.</a:t>
            </a:r>
          </a:p>
          <a:p>
            <a:r>
              <a:rPr lang="ru-RU" sz="1600" dirty="0" smtClean="0"/>
              <a:t>Для </a:t>
            </a:r>
            <a:r>
              <a:rPr lang="ru-RU" sz="1600" dirty="0"/>
              <a:t>предотвращения рефлекторного спазма периферических сосудов, возникающего при сдавлении лигатурой нервных сплетений в </a:t>
            </a:r>
            <a:r>
              <a:rPr lang="ru-RU" sz="1600" dirty="0" err="1"/>
              <a:t>адвентиции</a:t>
            </a:r>
            <a:r>
              <a:rPr lang="ru-RU" sz="1600" dirty="0"/>
              <a:t> артерии, сосуд между лигатурами пересекают. Устраняя спазм сосудов, перерезка артерии приводит к расширению периферических ветвей главного ствола и коллатералей.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648072"/>
          </a:xfrm>
        </p:spPr>
        <p:txBody>
          <a:bodyPr>
            <a:normAutofit fontScale="90000"/>
          </a:bodyPr>
          <a:lstStyle/>
          <a:p>
            <a:r>
              <a:rPr lang="ru-RU" dirty="0"/>
              <a:t>Оперативный прием. </a:t>
            </a:r>
          </a:p>
        </p:txBody>
      </p:sp>
    </p:spTree>
    <p:extLst>
      <p:ext uri="{BB962C8B-B14F-4D97-AF65-F5344CB8AC3E}">
        <p14:creationId xmlns:p14="http://schemas.microsoft.com/office/powerpoint/2010/main" val="35953958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Рану </a:t>
            </a:r>
            <a:r>
              <a:rPr lang="ru-RU" dirty="0"/>
              <a:t>после перевязки сосуда зашивают узловыми швами послойно наглухо, накладывают асептическую повязку. </a:t>
            </a:r>
            <a:endParaRPr lang="ru-RU" dirty="0" smtClean="0"/>
          </a:p>
          <a:p>
            <a:r>
              <a:rPr lang="ru-RU" dirty="0" smtClean="0"/>
              <a:t>Оперированную </a:t>
            </a:r>
            <a:r>
              <a:rPr lang="ru-RU" dirty="0"/>
              <a:t>конечность фиксируют гипсовой </a:t>
            </a:r>
            <a:r>
              <a:rPr lang="ru-RU" dirty="0" err="1"/>
              <a:t>лонгетой</a:t>
            </a:r>
            <a:r>
              <a:rPr lang="ru-RU" dirty="0"/>
              <a:t> в среднем физиологическом положении.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Завершение операции. </a:t>
            </a:r>
          </a:p>
        </p:txBody>
      </p:sp>
    </p:spTree>
    <p:extLst>
      <p:ext uri="{BB962C8B-B14F-4D97-AF65-F5344CB8AC3E}">
        <p14:creationId xmlns:p14="http://schemas.microsoft.com/office/powerpoint/2010/main" val="2254731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  <a:p>
            <a:r>
              <a:rPr lang="ru-RU" dirty="0"/>
              <a:t>1)         вторичные кровотечения (возникают вследствие </a:t>
            </a:r>
            <a:r>
              <a:rPr lang="ru-RU" dirty="0" smtClean="0"/>
              <a:t>соскальзывания лигатуры</a:t>
            </a:r>
            <a:r>
              <a:rPr lang="ru-RU" dirty="0"/>
              <a:t>, захватывания в узел окружающих тканей, некроза стенки </a:t>
            </a:r>
            <a:r>
              <a:rPr lang="ru-RU" dirty="0" smtClean="0"/>
              <a:t>сосуда вследствие </a:t>
            </a:r>
            <a:r>
              <a:rPr lang="ru-RU" dirty="0"/>
              <a:t>давления из вне дренажными трубками или инфекции);</a:t>
            </a:r>
          </a:p>
          <a:p>
            <a:endParaRPr lang="ru-RU" dirty="0"/>
          </a:p>
          <a:p>
            <a:r>
              <a:rPr lang="ru-RU" dirty="0"/>
              <a:t>2)         лигатурные свищи.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Осложнения: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44715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3528" y="2332037"/>
            <a:ext cx="86868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Боковой сосудистый шов – шов сосуда, накладываемый на края раны сосуда, не превышающей 1/3 длины окружности</a:t>
            </a:r>
          </a:p>
          <a:p>
            <a:r>
              <a:rPr lang="ru-RU" dirty="0" smtClean="0"/>
              <a:t>Циркулярный сосудистый шов – шов сосуда, накладываемый при полном разрыве или нарушении более 2/3 длины окружности</a:t>
            </a:r>
          </a:p>
          <a:p>
            <a:r>
              <a:rPr lang="ru-RU" dirty="0" smtClean="0"/>
              <a:t>Бесшовное соединение сосудов (не применяют)</a:t>
            </a:r>
          </a:p>
          <a:p>
            <a:r>
              <a:rPr lang="ru-RU" dirty="0" smtClean="0"/>
              <a:t>Механический шов сосудов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Операции на сосудах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0" y="1484313"/>
            <a:ext cx="7273925" cy="639762"/>
          </a:xfrm>
        </p:spPr>
        <p:txBody>
          <a:bodyPr>
            <a:normAutofit fontScale="92500" lnSpcReduction="10000"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Соединение сосудов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7297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5292725" y="2708275"/>
            <a:ext cx="3106738" cy="1143000"/>
          </a:xfrm>
        </p:spPr>
        <p:txBody>
          <a:bodyPr/>
          <a:lstStyle/>
          <a:p>
            <a:pPr eaLnBrk="1" hangingPunct="1"/>
            <a:endParaRPr lang="uk-UA" smtClean="0"/>
          </a:p>
        </p:txBody>
      </p:sp>
      <p:pic>
        <p:nvPicPr>
          <p:cNvPr id="11267" name="Picture 9" descr="86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6038"/>
            <a:ext cx="4786312" cy="681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1334286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>
                <a:effectLst/>
              </a:rPr>
              <a:t>Циркулярный сосудистый шов </a:t>
            </a:r>
            <a:r>
              <a:rPr lang="ru-RU" b="0" dirty="0" err="1">
                <a:effectLst/>
              </a:rPr>
              <a:t>Карреля</a:t>
            </a:r>
            <a:r>
              <a:rPr lang="ru-RU" b="0" dirty="0">
                <a:effectLst/>
              </a:rPr>
              <a:t>: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44824"/>
            <a:ext cx="5158523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4798830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Segoe UI"/>
              </a:rPr>
              <a:t>края сосуда сведены швами-держателями; сшивание сосудов между швами-держателями; наложение шва по окружности сосуда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9840261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>
                <a:effectLst/>
              </a:rPr>
              <a:t>Циркулярные сосудистые швы: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57413"/>
            <a:ext cx="5465018" cy="3228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61180" y="5805264"/>
            <a:ext cx="59392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 — </a:t>
            </a:r>
            <a:r>
              <a:rPr lang="ru-RU" dirty="0" err="1"/>
              <a:t>Полянцева</a:t>
            </a:r>
            <a:r>
              <a:rPr lang="ru-RU" dirty="0"/>
              <a:t> и </a:t>
            </a:r>
            <a:r>
              <a:rPr lang="ru-RU" dirty="0" err="1"/>
              <a:t>Горслея</a:t>
            </a:r>
            <a:r>
              <a:rPr lang="ru-RU" dirty="0"/>
              <a:t>; б — </a:t>
            </a:r>
            <a:r>
              <a:rPr lang="ru-RU" dirty="0" err="1"/>
              <a:t>Бриана</a:t>
            </a:r>
            <a:r>
              <a:rPr lang="ru-RU" dirty="0"/>
              <a:t>—</a:t>
            </a:r>
            <a:r>
              <a:rPr lang="ru-RU" dirty="0" err="1"/>
              <a:t>Жабуле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85365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686800" cy="561662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Швы накладывают только в асептических условиях</a:t>
            </a:r>
          </a:p>
          <a:p>
            <a:r>
              <a:rPr lang="ru-RU" dirty="0" smtClean="0"/>
              <a:t>Широкий доступ к месту поврежденного сосуда</a:t>
            </a:r>
          </a:p>
          <a:p>
            <a:r>
              <a:rPr lang="ru-RU" dirty="0" smtClean="0"/>
              <a:t>Края сосуда должны быть жизнеспособными</a:t>
            </a:r>
          </a:p>
          <a:p>
            <a:r>
              <a:rPr lang="ru-RU" dirty="0" smtClean="0"/>
              <a:t>Бережное отношение со стенкой сосуда вблизи линии шва</a:t>
            </a:r>
          </a:p>
          <a:p>
            <a:r>
              <a:rPr lang="ru-RU" dirty="0" smtClean="0"/>
              <a:t>Экономное иссечение концов поврежденного сосуда. Иссечение должно производиться безупречно острым скальпелем</a:t>
            </a:r>
          </a:p>
          <a:p>
            <a:r>
              <a:rPr lang="ru-RU" dirty="0" smtClean="0"/>
              <a:t>Для уменьшения натяжения в зоне шва сосуда производят мобилизацию артерии </a:t>
            </a:r>
            <a:r>
              <a:rPr lang="ru-RU" dirty="0" err="1" smtClean="0"/>
              <a:t>проксимальнее</a:t>
            </a:r>
            <a:r>
              <a:rPr lang="ru-RU" dirty="0" smtClean="0"/>
              <a:t> и </a:t>
            </a:r>
            <a:r>
              <a:rPr lang="ru-RU" dirty="0" err="1" smtClean="0"/>
              <a:t>дистальнее</a:t>
            </a:r>
            <a:r>
              <a:rPr lang="ru-RU" dirty="0" smtClean="0"/>
              <a:t> места повреждения</a:t>
            </a:r>
          </a:p>
          <a:p>
            <a:r>
              <a:rPr lang="ru-RU" dirty="0" smtClean="0"/>
              <a:t>Для увеличения диаметра просвета в зоне шва концы сосуда можно пересечь под углом 45 градусов</a:t>
            </a:r>
          </a:p>
          <a:p>
            <a:r>
              <a:rPr lang="ru-RU" dirty="0" smtClean="0"/>
              <a:t>Шовный материал должен обладать </a:t>
            </a:r>
            <a:r>
              <a:rPr lang="ru-RU" dirty="0" err="1" smtClean="0"/>
              <a:t>тромборезистентными</a:t>
            </a:r>
            <a:r>
              <a:rPr lang="ru-RU" dirty="0" smtClean="0"/>
              <a:t> свойствами</a:t>
            </a:r>
          </a:p>
          <a:p>
            <a:r>
              <a:rPr lang="ru-RU" dirty="0" smtClean="0"/>
              <a:t>Линия шва должна быть герметичной</a:t>
            </a:r>
          </a:p>
          <a:p>
            <a:r>
              <a:rPr lang="ru-RU" dirty="0"/>
              <a:t> </a:t>
            </a:r>
            <a:r>
              <a:rPr lang="ru-RU" dirty="0" smtClean="0"/>
              <a:t>для наложения шва на артерии следует использовать круглые атравматические иглы с </a:t>
            </a:r>
            <a:r>
              <a:rPr lang="ru-RU" dirty="0" err="1" smtClean="0"/>
              <a:t>монофиламентными</a:t>
            </a:r>
            <a:r>
              <a:rPr lang="ru-RU" dirty="0" smtClean="0"/>
              <a:t> нитями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Условия, необходимые для успешного выполнения шва сосуда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675117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восстановления непрерывности интимы края сосуда при сшивании выворачивают</a:t>
            </a:r>
          </a:p>
          <a:p>
            <a:r>
              <a:rPr lang="ru-RU" dirty="0" smtClean="0"/>
              <a:t>Шовный материал не должен выступать в просвет сосуда, замедляя кровоток</a:t>
            </a:r>
          </a:p>
          <a:p>
            <a:r>
              <a:rPr lang="ru-RU" dirty="0" smtClean="0"/>
              <a:t>Перед затягиванием швов необходимо удалять все кровяные сгустки</a:t>
            </a:r>
          </a:p>
          <a:p>
            <a:r>
              <a:rPr lang="ru-RU" dirty="0" smtClean="0"/>
              <a:t>Для предотвращения сужения сосуда швы накладывают отступя от края не более 1 мм</a:t>
            </a:r>
          </a:p>
          <a:p>
            <a:r>
              <a:rPr lang="ru-RU" dirty="0" smtClean="0"/>
              <a:t>Для достижения герметичности расстояние между швами должно быть не более 1 мм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Приемы, применяемые при наложении сосудистых швов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445936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Ручной непрерывный шов (шов </a:t>
            </a:r>
            <a:r>
              <a:rPr lang="ru-RU" dirty="0" err="1" smtClean="0"/>
              <a:t>А.И.Морозовой</a:t>
            </a:r>
            <a:r>
              <a:rPr lang="ru-RU" dirty="0" smtClean="0"/>
              <a:t>; шов А.А. </a:t>
            </a:r>
            <a:r>
              <a:rPr lang="ru-RU" dirty="0" err="1" smtClean="0"/>
              <a:t>Блелока-Полянцева</a:t>
            </a:r>
            <a:r>
              <a:rPr lang="ru-RU" dirty="0" smtClean="0"/>
              <a:t>)</a:t>
            </a:r>
          </a:p>
          <a:p>
            <a:r>
              <a:rPr lang="ru-RU" dirty="0" smtClean="0"/>
              <a:t>Ручной узловой шов (шов </a:t>
            </a:r>
            <a:r>
              <a:rPr lang="ru-RU" dirty="0" err="1" smtClean="0"/>
              <a:t>Литтмана</a:t>
            </a:r>
            <a:r>
              <a:rPr lang="ru-RU" dirty="0" smtClean="0"/>
              <a:t>; шов </a:t>
            </a:r>
            <a:r>
              <a:rPr lang="ru-RU" dirty="0" err="1" smtClean="0"/>
              <a:t>Жабулея-Бриана</a:t>
            </a:r>
            <a:r>
              <a:rPr lang="ru-RU" dirty="0" smtClean="0"/>
              <a:t>; </a:t>
            </a:r>
            <a:r>
              <a:rPr lang="ru-RU" dirty="0" err="1" smtClean="0"/>
              <a:t>рантовидный</a:t>
            </a:r>
            <a:r>
              <a:rPr lang="ru-RU" dirty="0" smtClean="0"/>
              <a:t> шов по </a:t>
            </a:r>
            <a:r>
              <a:rPr lang="ru-RU" dirty="0" err="1" smtClean="0"/>
              <a:t>Е.И.Сапожниковой</a:t>
            </a:r>
            <a:r>
              <a:rPr lang="ru-RU" dirty="0" smtClean="0"/>
              <a:t>)</a:t>
            </a:r>
          </a:p>
          <a:p>
            <a:r>
              <a:rPr lang="ru-RU" dirty="0" err="1" smtClean="0"/>
              <a:t>Инвагинацционный</a:t>
            </a:r>
            <a:r>
              <a:rPr lang="ru-RU" dirty="0" smtClean="0"/>
              <a:t> шов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ручных сосудистых швов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255792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Узловые швы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Преимущества узловых швов</a:t>
            </a:r>
            <a:endParaRPr lang="ru-RU" sz="24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/>
              <a:t>Недостатки узловых швов</a:t>
            </a:r>
            <a:endParaRPr lang="ru-RU" sz="24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b="1" dirty="0" smtClean="0"/>
              <a:t>Прецизионное сопоставление интимы</a:t>
            </a:r>
          </a:p>
          <a:p>
            <a:r>
              <a:rPr lang="ru-RU" b="1" dirty="0" smtClean="0"/>
              <a:t>Небольшая вероятность сужения просвета сосуда</a:t>
            </a:r>
            <a:endParaRPr lang="ru-RU" b="1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b="1" dirty="0" smtClean="0"/>
              <a:t>Значительная кровопотеря через линию швов</a:t>
            </a:r>
          </a:p>
          <a:p>
            <a:r>
              <a:rPr lang="ru-RU" b="1" dirty="0" smtClean="0"/>
              <a:t>Трудоемкость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7607000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589240"/>
            <a:ext cx="8229600" cy="1143000"/>
          </a:xfrm>
        </p:spPr>
        <p:txBody>
          <a:bodyPr/>
          <a:lstStyle/>
          <a:p>
            <a:r>
              <a:rPr lang="ru-RU" dirty="0" smtClean="0"/>
              <a:t>Операции на сосудах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16016" y="188640"/>
            <a:ext cx="4290556" cy="639762"/>
          </a:xfrm>
        </p:spPr>
        <p:txBody>
          <a:bodyPr/>
          <a:lstStyle/>
          <a:p>
            <a:r>
              <a:rPr lang="ru-RU" dirty="0" smtClean="0"/>
              <a:t>Операции на артериях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79512" y="188640"/>
            <a:ext cx="4292241" cy="639762"/>
          </a:xfrm>
        </p:spPr>
        <p:txBody>
          <a:bodyPr/>
          <a:lstStyle/>
          <a:p>
            <a:r>
              <a:rPr lang="ru-RU" dirty="0" smtClean="0"/>
              <a:t>операции на артериях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824198" y="836712"/>
            <a:ext cx="4290556" cy="475252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Перевязка артерий</a:t>
            </a:r>
          </a:p>
          <a:p>
            <a:r>
              <a:rPr lang="ru-RU" dirty="0" err="1" smtClean="0"/>
              <a:t>Дезоблитерация</a:t>
            </a:r>
            <a:r>
              <a:rPr lang="ru-RU" dirty="0" smtClean="0"/>
              <a:t> артерий и </a:t>
            </a:r>
            <a:r>
              <a:rPr lang="ru-RU" dirty="0" err="1" smtClean="0"/>
              <a:t>реваскуляризация</a:t>
            </a:r>
            <a:r>
              <a:rPr lang="ru-RU" dirty="0" smtClean="0"/>
              <a:t> органов и тканей: </a:t>
            </a:r>
          </a:p>
          <a:p>
            <a:r>
              <a:rPr lang="ru-RU" dirty="0" smtClean="0"/>
              <a:t>          </a:t>
            </a:r>
            <a:r>
              <a:rPr lang="ru-RU" dirty="0" err="1" smtClean="0"/>
              <a:t>эмболэктомия</a:t>
            </a:r>
            <a:r>
              <a:rPr lang="ru-RU" dirty="0" smtClean="0"/>
              <a:t> (прямая,   непрямая)</a:t>
            </a:r>
          </a:p>
          <a:p>
            <a:r>
              <a:rPr lang="ru-RU" dirty="0" smtClean="0"/>
              <a:t>          </a:t>
            </a:r>
            <a:r>
              <a:rPr lang="ru-RU" dirty="0" err="1" smtClean="0"/>
              <a:t>Эндартериэктомия</a:t>
            </a:r>
            <a:r>
              <a:rPr lang="ru-RU" dirty="0" smtClean="0"/>
              <a:t> (открытая, полуоткрытая, газовая)</a:t>
            </a:r>
          </a:p>
          <a:p>
            <a:r>
              <a:rPr lang="ru-RU" dirty="0" smtClean="0"/>
              <a:t>Резекция</a:t>
            </a:r>
          </a:p>
          <a:p>
            <a:r>
              <a:rPr lang="ru-RU" dirty="0" err="1" smtClean="0"/>
              <a:t>Реимплантация</a:t>
            </a:r>
            <a:endParaRPr lang="ru-RU" dirty="0" smtClean="0"/>
          </a:p>
          <a:p>
            <a:r>
              <a:rPr lang="ru-RU" dirty="0" smtClean="0"/>
              <a:t>Пластика</a:t>
            </a:r>
          </a:p>
          <a:p>
            <a:r>
              <a:rPr lang="ru-RU" dirty="0" smtClean="0"/>
              <a:t>Обходное шунтирование</a:t>
            </a:r>
          </a:p>
          <a:p>
            <a:r>
              <a:rPr lang="ru-RU" dirty="0" smtClean="0"/>
              <a:t>Операции при аневризме</a:t>
            </a:r>
          </a:p>
          <a:p>
            <a:r>
              <a:rPr lang="ru-RU" dirty="0" err="1" smtClean="0"/>
              <a:t>Стентирование</a:t>
            </a:r>
            <a:r>
              <a:rPr lang="ru-RU" dirty="0" smtClean="0"/>
              <a:t> артерий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07504" y="836712"/>
            <a:ext cx="4581290" cy="4824535"/>
          </a:xfrm>
        </p:spPr>
        <p:txBody>
          <a:bodyPr>
            <a:normAutofit/>
          </a:bodyPr>
          <a:lstStyle/>
          <a:p>
            <a:r>
              <a:rPr lang="ru-RU" dirty="0" err="1" smtClean="0"/>
              <a:t>Экзоваскулярные</a:t>
            </a:r>
            <a:r>
              <a:rPr lang="ru-RU" dirty="0" smtClean="0"/>
              <a:t> операции направлены на улучшение региональной гемодинамики</a:t>
            </a:r>
          </a:p>
          <a:p>
            <a:r>
              <a:rPr lang="ru-RU" dirty="0" err="1" smtClean="0"/>
              <a:t>Эндоваскулярные</a:t>
            </a:r>
            <a:r>
              <a:rPr lang="ru-RU" dirty="0" smtClean="0"/>
              <a:t> операции – комплекс действий в просвете сосуда</a:t>
            </a:r>
          </a:p>
          <a:p>
            <a:r>
              <a:rPr lang="ru-RU" dirty="0" smtClean="0"/>
              <a:t>Реконструктивно-восстановительные операции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971669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Венепункция</a:t>
            </a:r>
          </a:p>
          <a:p>
            <a:r>
              <a:rPr lang="ru-RU" dirty="0"/>
              <a:t>Венесекция</a:t>
            </a:r>
          </a:p>
          <a:p>
            <a:r>
              <a:rPr lang="ru-RU" dirty="0"/>
              <a:t>Операции при варикозном расширении вен нижней конечности: </a:t>
            </a:r>
          </a:p>
          <a:p>
            <a:r>
              <a:rPr lang="ru-RU" dirty="0"/>
              <a:t>      </a:t>
            </a:r>
            <a:r>
              <a:rPr lang="ru-RU" dirty="0" err="1"/>
              <a:t>Венэктомия</a:t>
            </a:r>
            <a:endParaRPr lang="ru-RU" dirty="0"/>
          </a:p>
          <a:p>
            <a:r>
              <a:rPr lang="ru-RU" dirty="0"/>
              <a:t>      Полная облитерация сосудов путем наложения множественных лигатур на расширенные вены и узлы</a:t>
            </a:r>
          </a:p>
          <a:p>
            <a:r>
              <a:rPr lang="ru-RU" dirty="0"/>
              <a:t>       Устранение сброса крови из глубокой венозной сети в поверхностную</a:t>
            </a:r>
          </a:p>
          <a:p>
            <a:r>
              <a:rPr lang="ru-RU" dirty="0"/>
              <a:t>        </a:t>
            </a:r>
            <a:r>
              <a:rPr lang="ru-RU" dirty="0" err="1"/>
              <a:t>Клапанообразование</a:t>
            </a:r>
            <a:r>
              <a:rPr lang="ru-RU" dirty="0"/>
              <a:t> и </a:t>
            </a:r>
            <a:r>
              <a:rPr lang="ru-RU" dirty="0" err="1"/>
              <a:t>экстравазальная</a:t>
            </a:r>
            <a:r>
              <a:rPr lang="ru-RU" dirty="0"/>
              <a:t> коррекция клапанов</a:t>
            </a:r>
          </a:p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Операции на венах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242181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венография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26" y="2678268"/>
            <a:ext cx="2886075" cy="271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341" y="1371600"/>
            <a:ext cx="1209675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867" y="990625"/>
            <a:ext cx="3851985" cy="4402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550225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26028"/>
            <a:ext cx="4126384" cy="4072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6030"/>
            <a:ext cx="3284215" cy="3316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645024"/>
            <a:ext cx="2876550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артериография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7162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6"/>
            <a:ext cx="9036496" cy="5688632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  <a:p>
            <a:r>
              <a:rPr lang="ru-RU" sz="3400" b="1" dirty="0" smtClean="0"/>
              <a:t>ОБЛАСТЬ ПЛЕЧА</a:t>
            </a:r>
          </a:p>
          <a:p>
            <a:endParaRPr lang="ru-RU" sz="3400" dirty="0"/>
          </a:p>
          <a:p>
            <a:r>
              <a:rPr lang="ru-RU" sz="3400" b="1" dirty="0" err="1" smtClean="0"/>
              <a:t>Sulcus</a:t>
            </a:r>
            <a:r>
              <a:rPr lang="ru-RU" sz="3400" b="1" dirty="0" smtClean="0"/>
              <a:t> </a:t>
            </a:r>
            <a:r>
              <a:rPr lang="ru-RU" sz="3400" b="1" dirty="0" err="1"/>
              <a:t>deltoideopectoralis</a:t>
            </a:r>
            <a:r>
              <a:rPr lang="ru-RU" sz="3400" b="1" dirty="0"/>
              <a:t> -</a:t>
            </a:r>
            <a:r>
              <a:rPr lang="ru-RU" sz="3400" dirty="0"/>
              <a:t> образована передним краем </a:t>
            </a:r>
            <a:r>
              <a:rPr lang="ru-RU" sz="3400" dirty="0" smtClean="0"/>
              <a:t>дельтовидной</a:t>
            </a:r>
            <a:r>
              <a:rPr lang="en-US" sz="3400" dirty="0" smtClean="0"/>
              <a:t> </a:t>
            </a:r>
            <a:r>
              <a:rPr lang="ru-RU" sz="3400" dirty="0" smtClean="0"/>
              <a:t>мышцы </a:t>
            </a:r>
            <a:r>
              <a:rPr lang="ru-RU" sz="3400" dirty="0"/>
              <a:t>и верхним краем </a:t>
            </a:r>
            <a:r>
              <a:rPr lang="ru-RU" sz="3400" dirty="0" smtClean="0"/>
              <a:t>большой </a:t>
            </a:r>
            <a:r>
              <a:rPr lang="ru-RU" sz="3400" dirty="0"/>
              <a:t>грудной мышцы. Проходит </a:t>
            </a:r>
            <a:r>
              <a:rPr lang="ru-RU" sz="3400" dirty="0" err="1"/>
              <a:t>v.cephalica</a:t>
            </a:r>
            <a:r>
              <a:rPr lang="ru-RU" sz="3400" dirty="0"/>
              <a:t>, которая дальше направляется </a:t>
            </a:r>
            <a:r>
              <a:rPr lang="ru-RU" sz="3400" dirty="0" smtClean="0"/>
              <a:t>в</a:t>
            </a:r>
            <a:r>
              <a:rPr lang="en-US" sz="3400" dirty="0" smtClean="0"/>
              <a:t> </a:t>
            </a:r>
            <a:r>
              <a:rPr lang="ru-RU" sz="3400" dirty="0" err="1" smtClean="0"/>
              <a:t>fossa</a:t>
            </a:r>
            <a:r>
              <a:rPr lang="ru-RU" sz="3400" dirty="0" smtClean="0"/>
              <a:t> </a:t>
            </a:r>
            <a:r>
              <a:rPr lang="ru-RU" sz="3400" dirty="0" err="1"/>
              <a:t>deltoideopectoralis</a:t>
            </a:r>
            <a:r>
              <a:rPr lang="ru-RU" sz="3400" dirty="0"/>
              <a:t> и </a:t>
            </a:r>
            <a:r>
              <a:rPr lang="ru-RU" sz="3400" dirty="0" smtClean="0"/>
              <a:t>впадает </a:t>
            </a:r>
            <a:r>
              <a:rPr lang="ru-RU" sz="3400" dirty="0"/>
              <a:t>в подмышечную вену.</a:t>
            </a:r>
          </a:p>
          <a:p>
            <a:endParaRPr lang="ru-RU" sz="3400" dirty="0"/>
          </a:p>
          <a:p>
            <a:r>
              <a:rPr lang="ru-RU" sz="3400" b="1" dirty="0" err="1" smtClean="0"/>
              <a:t>Sulcus</a:t>
            </a:r>
            <a:r>
              <a:rPr lang="ru-RU" sz="3400" b="1" dirty="0" smtClean="0"/>
              <a:t> </a:t>
            </a:r>
            <a:r>
              <a:rPr lang="ru-RU" sz="3400" b="1" dirty="0" err="1"/>
              <a:t>bicipitalis</a:t>
            </a:r>
            <a:r>
              <a:rPr lang="ru-RU" sz="3400" b="1" dirty="0"/>
              <a:t> </a:t>
            </a:r>
            <a:r>
              <a:rPr lang="ru-RU" sz="3400" b="1" dirty="0" err="1"/>
              <a:t>lateralis</a:t>
            </a:r>
            <a:r>
              <a:rPr lang="ru-RU" sz="3400" dirty="0"/>
              <a:t> располагается по наружному </a:t>
            </a:r>
            <a:r>
              <a:rPr lang="ru-RU" sz="3400" dirty="0" smtClean="0"/>
              <a:t>краю</a:t>
            </a:r>
            <a:r>
              <a:rPr lang="en-US" sz="3400" dirty="0" smtClean="0"/>
              <a:t> </a:t>
            </a:r>
            <a:r>
              <a:rPr lang="ru-RU" sz="3400" dirty="0" smtClean="0"/>
              <a:t>двуглавой </a:t>
            </a:r>
            <a:r>
              <a:rPr lang="ru-RU" sz="3400" dirty="0"/>
              <a:t>мышцы плеча. В ней проходит </a:t>
            </a:r>
            <a:r>
              <a:rPr lang="ru-RU" sz="3400" b="1" dirty="0" smtClean="0"/>
              <a:t>v</a:t>
            </a:r>
            <a:r>
              <a:rPr lang="ru-RU" sz="3400" b="1" dirty="0"/>
              <a:t>. </a:t>
            </a:r>
            <a:r>
              <a:rPr lang="ru-RU" sz="3400" b="1" dirty="0" err="1"/>
              <a:t>cephalica</a:t>
            </a:r>
            <a:r>
              <a:rPr lang="ru-RU" sz="3400" b="1" dirty="0"/>
              <a:t>.  </a:t>
            </a:r>
            <a:r>
              <a:rPr lang="ru-RU" sz="3400" dirty="0"/>
              <a:t>Борозда является ориентиром для оперативного доступа </a:t>
            </a:r>
            <a:r>
              <a:rPr lang="ru-RU" sz="3400" dirty="0" smtClean="0"/>
              <a:t>к</a:t>
            </a:r>
            <a:r>
              <a:rPr lang="en-US" sz="3400" dirty="0" smtClean="0"/>
              <a:t> </a:t>
            </a:r>
            <a:r>
              <a:rPr lang="ru-RU" sz="3400" dirty="0" smtClean="0"/>
              <a:t>лучевому </a:t>
            </a:r>
            <a:r>
              <a:rPr lang="ru-RU" sz="3400" dirty="0"/>
              <a:t>нерву и плечевой кости.</a:t>
            </a:r>
          </a:p>
          <a:p>
            <a:endParaRPr lang="ru-RU" sz="3400" dirty="0"/>
          </a:p>
          <a:p>
            <a:r>
              <a:rPr lang="ru-RU" sz="3400" b="1" dirty="0" err="1" smtClean="0"/>
              <a:t>Sulcus</a:t>
            </a:r>
            <a:r>
              <a:rPr lang="ru-RU" sz="3400" b="1" dirty="0" smtClean="0"/>
              <a:t> </a:t>
            </a:r>
            <a:r>
              <a:rPr lang="ru-RU" sz="3400" b="1" dirty="0" err="1"/>
              <a:t>bicipitalis</a:t>
            </a:r>
            <a:r>
              <a:rPr lang="ru-RU" sz="3400" b="1" dirty="0"/>
              <a:t> </a:t>
            </a:r>
            <a:r>
              <a:rPr lang="ru-RU" sz="3400" b="1" dirty="0" err="1"/>
              <a:t>medialis</a:t>
            </a:r>
            <a:r>
              <a:rPr lang="ru-RU" sz="3400" b="1" dirty="0"/>
              <a:t> </a:t>
            </a:r>
            <a:r>
              <a:rPr lang="ru-RU" sz="3400" dirty="0"/>
              <a:t>располагается по внутреннему </a:t>
            </a:r>
            <a:r>
              <a:rPr lang="ru-RU" sz="3400" dirty="0" smtClean="0"/>
              <a:t>краю</a:t>
            </a:r>
            <a:r>
              <a:rPr lang="en-US" sz="3400" dirty="0" smtClean="0"/>
              <a:t> </a:t>
            </a:r>
            <a:r>
              <a:rPr lang="ru-RU" sz="3400" dirty="0" smtClean="0"/>
              <a:t>двуглавой </a:t>
            </a:r>
            <a:r>
              <a:rPr lang="ru-RU" sz="3400" dirty="0"/>
              <a:t>мышцы плеча. На протяжении борозды проецируются срединный </a:t>
            </a:r>
            <a:r>
              <a:rPr lang="ru-RU" sz="3400" dirty="0" smtClean="0"/>
              <a:t>нерв и </a:t>
            </a:r>
            <a:r>
              <a:rPr lang="ru-RU" sz="3400" dirty="0"/>
              <a:t>плечевая артерия, а также прощупывается плечевая кость, к </a:t>
            </a:r>
            <a:r>
              <a:rPr lang="ru-RU" sz="3400" dirty="0" smtClean="0"/>
              <a:t>которой</a:t>
            </a:r>
            <a:r>
              <a:rPr lang="en-US" sz="3400" dirty="0" smtClean="0"/>
              <a:t> </a:t>
            </a:r>
            <a:r>
              <a:rPr lang="ru-RU" sz="3400" dirty="0" smtClean="0"/>
              <a:t>прижимают </a:t>
            </a:r>
            <a:r>
              <a:rPr lang="ru-RU" sz="3400" dirty="0"/>
              <a:t>плечевую артерию с целью временной остановки кровотечения.</a:t>
            </a:r>
          </a:p>
          <a:p>
            <a:endParaRPr lang="ru-RU" sz="3400" dirty="0"/>
          </a:p>
          <a:p>
            <a:r>
              <a:rPr lang="ru-RU" sz="3400" b="1" dirty="0" err="1" smtClean="0"/>
              <a:t>Межфасциальный</a:t>
            </a:r>
            <a:r>
              <a:rPr lang="ru-RU" sz="3400" b="1" dirty="0" smtClean="0"/>
              <a:t> </a:t>
            </a:r>
            <a:r>
              <a:rPr lang="ru-RU" sz="3400" b="1" dirty="0"/>
              <a:t>канал Пирогова </a:t>
            </a:r>
            <a:r>
              <a:rPr lang="ru-RU" sz="3400" dirty="0"/>
              <a:t>— находится на протяжении </a:t>
            </a:r>
            <a:r>
              <a:rPr lang="ru-RU" sz="3400" dirty="0" smtClean="0"/>
              <a:t>средней</a:t>
            </a:r>
            <a:r>
              <a:rPr lang="en-US" sz="3400" dirty="0" smtClean="0"/>
              <a:t> </a:t>
            </a:r>
            <a:r>
              <a:rPr lang="ru-RU" sz="3400" dirty="0" smtClean="0"/>
              <a:t>трети </a:t>
            </a:r>
            <a:r>
              <a:rPr lang="ru-RU" sz="3400" dirty="0"/>
              <a:t>плеча, в проекции </a:t>
            </a:r>
            <a:r>
              <a:rPr lang="ru-RU" sz="3400" dirty="0" err="1"/>
              <a:t>sulcus</a:t>
            </a:r>
            <a:r>
              <a:rPr lang="ru-RU" sz="3400" dirty="0"/>
              <a:t> </a:t>
            </a:r>
            <a:r>
              <a:rPr lang="ru-RU" sz="3400" dirty="0" err="1"/>
              <a:t>bicipitalis</a:t>
            </a:r>
            <a:r>
              <a:rPr lang="ru-RU" sz="3400" dirty="0"/>
              <a:t> </a:t>
            </a:r>
            <a:r>
              <a:rPr lang="ru-RU" sz="3400" dirty="0" err="1"/>
              <a:t>medialis</a:t>
            </a:r>
            <a:r>
              <a:rPr lang="ru-RU" sz="3400" dirty="0"/>
              <a:t>, где в </a:t>
            </a:r>
            <a:r>
              <a:rPr lang="ru-RU" sz="3400" dirty="0" smtClean="0"/>
              <a:t>расщеплении</a:t>
            </a:r>
            <a:r>
              <a:rPr lang="en-US" sz="3400" dirty="0" smtClean="0"/>
              <a:t> </a:t>
            </a:r>
            <a:r>
              <a:rPr lang="ru-RU" sz="3400" dirty="0" smtClean="0"/>
              <a:t>собственной </a:t>
            </a:r>
            <a:r>
              <a:rPr lang="ru-RU" sz="3400" dirty="0"/>
              <a:t>фасции проходит v. </a:t>
            </a:r>
            <a:r>
              <a:rPr lang="ru-RU" sz="3400" dirty="0" err="1"/>
              <a:t>basilica</a:t>
            </a:r>
            <a:r>
              <a:rPr lang="ru-RU" sz="3400" dirty="0"/>
              <a:t> и n. </a:t>
            </a:r>
            <a:r>
              <a:rPr lang="ru-RU" sz="3400" dirty="0" err="1"/>
              <a:t>cutaneus</a:t>
            </a:r>
            <a:r>
              <a:rPr lang="ru-RU" sz="3400" dirty="0"/>
              <a:t> </a:t>
            </a:r>
            <a:r>
              <a:rPr lang="ru-RU" sz="3400" dirty="0" err="1" smtClean="0"/>
              <a:t>antebrachii</a:t>
            </a:r>
            <a:r>
              <a:rPr lang="en-US" sz="3400" dirty="0" smtClean="0"/>
              <a:t> </a:t>
            </a:r>
            <a:r>
              <a:rPr lang="ru-RU" sz="3400" dirty="0" err="1" smtClean="0"/>
              <a:t>medialis</a:t>
            </a:r>
            <a:r>
              <a:rPr lang="ru-RU" sz="3400" dirty="0"/>
              <a:t>, вена лежит </a:t>
            </a:r>
            <a:r>
              <a:rPr lang="ru-RU" sz="3400" dirty="0" err="1"/>
              <a:t>латерально</a:t>
            </a:r>
            <a:r>
              <a:rPr lang="ru-RU" sz="3400" dirty="0"/>
              <a:t>, а нерв - </a:t>
            </a:r>
            <a:r>
              <a:rPr lang="ru-RU" sz="3400" dirty="0" err="1"/>
              <a:t>медиально</a:t>
            </a:r>
            <a:r>
              <a:rPr lang="ru-RU" sz="3400" dirty="0"/>
              <a:t>.</a:t>
            </a:r>
          </a:p>
          <a:p>
            <a:endParaRPr lang="ru-RU" sz="3400" dirty="0"/>
          </a:p>
          <a:p>
            <a:r>
              <a:rPr lang="ru-RU" sz="3400" b="1" dirty="0" err="1" smtClean="0"/>
              <a:t>Canalis</a:t>
            </a:r>
            <a:r>
              <a:rPr lang="ru-RU" sz="3400" b="1" dirty="0" smtClean="0"/>
              <a:t> </a:t>
            </a:r>
            <a:r>
              <a:rPr lang="ru-RU" sz="3400" b="1" dirty="0" err="1"/>
              <a:t>humeromuscularis</a:t>
            </a:r>
            <a:r>
              <a:rPr lang="ru-RU" sz="3400" b="1" dirty="0"/>
              <a:t> </a:t>
            </a:r>
            <a:r>
              <a:rPr lang="ru-RU" sz="3400" dirty="0"/>
              <a:t>образован медиальной и </a:t>
            </a:r>
            <a:r>
              <a:rPr lang="ru-RU" sz="3400" dirty="0" smtClean="0"/>
              <a:t>латеральной</a:t>
            </a:r>
            <a:r>
              <a:rPr lang="en-US" sz="3400" dirty="0" smtClean="0"/>
              <a:t> </a:t>
            </a:r>
            <a:r>
              <a:rPr lang="ru-RU" sz="3400" dirty="0" smtClean="0"/>
              <a:t>головками </a:t>
            </a:r>
            <a:r>
              <a:rPr lang="ru-RU" sz="3400" dirty="0"/>
              <a:t>трехглавой мышцы плеча и плечевой костью, на которой </a:t>
            </a:r>
            <a:r>
              <a:rPr lang="ru-RU" sz="3400" dirty="0" smtClean="0"/>
              <a:t>имеется</a:t>
            </a:r>
            <a:r>
              <a:rPr lang="en-US" sz="3400" dirty="0" smtClean="0"/>
              <a:t> </a:t>
            </a:r>
            <a:r>
              <a:rPr lang="ru-RU" sz="3400" dirty="0" smtClean="0"/>
              <a:t>спиральной </a:t>
            </a:r>
            <a:r>
              <a:rPr lang="ru-RU" sz="3400" dirty="0"/>
              <a:t>формы бороздка. В канале проходит п. </a:t>
            </a:r>
            <a:r>
              <a:rPr lang="ru-RU" sz="3400" dirty="0" err="1"/>
              <a:t>radialis</a:t>
            </a:r>
            <a:r>
              <a:rPr lang="ru-RU" sz="3400" dirty="0"/>
              <a:t>, a. v. </a:t>
            </a:r>
            <a:r>
              <a:rPr lang="ru-RU" sz="3400" dirty="0" err="1" smtClean="0"/>
              <a:t>brachi</a:t>
            </a:r>
            <a:r>
              <a:rPr lang="en-US" sz="3400" dirty="0" smtClean="0"/>
              <a:t> </a:t>
            </a:r>
            <a:r>
              <a:rPr lang="ru-RU" sz="3400" dirty="0" err="1" smtClean="0"/>
              <a:t>profunda</a:t>
            </a:r>
            <a:r>
              <a:rPr lang="ru-RU" sz="3400" dirty="0"/>
              <a:t>, причем нерв лежит </a:t>
            </a:r>
            <a:r>
              <a:rPr lang="ru-RU" sz="3400" dirty="0" err="1"/>
              <a:t>кнутри</a:t>
            </a:r>
            <a:r>
              <a:rPr lang="ru-RU" sz="3400" dirty="0"/>
              <a:t> от сосудов.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борозды и каналы верхней конечности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567441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3" descr="C:\Documents and Settings\vic vernenkar\My Documents\My Pictures\Images\Aortoiliac diseas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5875"/>
            <a:ext cx="4924425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4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42975"/>
            <a:ext cx="4019550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94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038600"/>
            <a:ext cx="2590800" cy="264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949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657600"/>
            <a:ext cx="2895600" cy="282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307827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УЗИ сосудов нижних конечностей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46382"/>
            <a:ext cx="6192688" cy="4047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40642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887" y="1481138"/>
            <a:ext cx="5968226" cy="452596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Плечевое сплетение: схема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7891501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523" y="1150391"/>
            <a:ext cx="5780953" cy="3952381"/>
          </a:xfrm>
        </p:spPr>
      </p:pic>
    </p:spTree>
    <p:extLst>
      <p:ext uri="{BB962C8B-B14F-4D97-AF65-F5344CB8AC3E}">
        <p14:creationId xmlns:p14="http://schemas.microsoft.com/office/powerpoint/2010/main" val="1685743419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554461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Передний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проекционный доступ </a:t>
            </a:r>
            <a:r>
              <a:rPr lang="ru-RU" dirty="0"/>
              <a:t>— </a:t>
            </a:r>
            <a:r>
              <a:rPr lang="ru-RU" b="1" i="1" dirty="0"/>
              <a:t>линейным разрезом проводят от середины заднего края грудино-ключично-сосцевидной мышцы вниз через середину ключицы, далее по грудино-дельтовидной борозде и после пересечения </a:t>
            </a:r>
            <a:r>
              <a:rPr lang="ru-RU" b="1" i="1" dirty="0" err="1"/>
              <a:t>подключично-подкрыльцовой</a:t>
            </a:r>
            <a:r>
              <a:rPr lang="ru-RU" b="1" i="1" dirty="0"/>
              <a:t> области, продолжают по передней </a:t>
            </a:r>
            <a:r>
              <a:rPr lang="ru-RU" b="1" i="1" dirty="0" err="1"/>
              <a:t>подкрыльцовой</a:t>
            </a:r>
            <a:r>
              <a:rPr lang="ru-RU" b="1" i="1" dirty="0"/>
              <a:t> линии до шестого </a:t>
            </a:r>
            <a:r>
              <a:rPr lang="ru-RU" b="1" i="1" dirty="0" err="1"/>
              <a:t>межреберья</a:t>
            </a:r>
            <a:r>
              <a:rPr lang="ru-RU" b="1" i="1" dirty="0"/>
              <a:t>. </a:t>
            </a:r>
            <a:endParaRPr lang="ru-RU" b="1" i="1" dirty="0" smtClean="0"/>
          </a:p>
          <a:p>
            <a:endParaRPr lang="ru-RU" b="1" i="1" dirty="0" smtClean="0"/>
          </a:p>
          <a:p>
            <a:r>
              <a:rPr lang="ru-RU" dirty="0" smtClean="0"/>
              <a:t>Доступ </a:t>
            </a:r>
            <a:r>
              <a:rPr lang="ru-RU" dirty="0"/>
              <a:t>пригоден для широкого обнажения первичных и вторичных стволов сплетения, начальных отделов периферических нервов руки, что крайне необходимо при </a:t>
            </a:r>
            <a:r>
              <a:rPr lang="ru-RU" dirty="0" err="1" smtClean="0"/>
              <a:t>преганглионарных</a:t>
            </a:r>
            <a:r>
              <a:rPr lang="ru-RU" dirty="0" smtClean="0"/>
              <a:t> </a:t>
            </a:r>
            <a:r>
              <a:rPr lang="ru-RU" dirty="0"/>
              <a:t>повреждениях плечевого сплетения для выделения межреберных нервов, используемых в качестве </a:t>
            </a:r>
            <a:r>
              <a:rPr lang="ru-RU" dirty="0" err="1"/>
              <a:t>невротизаторов</a:t>
            </a:r>
            <a:r>
              <a:rPr lang="ru-RU" dirty="0"/>
              <a:t>. </a:t>
            </a:r>
            <a:endParaRPr lang="ru-RU" dirty="0" smtClean="0"/>
          </a:p>
          <a:p>
            <a:endParaRPr lang="ru-RU" dirty="0"/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Широкий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доступ </a:t>
            </a:r>
            <a:r>
              <a:rPr lang="ru-RU" dirty="0"/>
              <a:t>значительно облегчает подход к межреберным нервам, позволяет выделить их на достаточном протяжении для прямого </a:t>
            </a:r>
            <a:r>
              <a:rPr lang="ru-RU" dirty="0" err="1"/>
              <a:t>анастомозирования</a:t>
            </a:r>
            <a:r>
              <a:rPr lang="ru-RU" dirty="0"/>
              <a:t> с начальными отделами периферических нервов руки.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3003" y="18864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/>
              <a:t>Доступы к плечевому сплетению.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507786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err="1"/>
              <a:t>Задне</a:t>
            </a:r>
            <a:r>
              <a:rPr lang="ru-RU" b="1" dirty="0"/>
              <a:t>-боковой доступ </a:t>
            </a:r>
            <a:r>
              <a:rPr lang="ru-RU" dirty="0"/>
              <a:t>— позволяет подойти с помощью микрохирургической техники, обеспечивающей сохранение кровоснабжения поврежденных стволов сплетения. </a:t>
            </a:r>
          </a:p>
          <a:p>
            <a:r>
              <a:rPr lang="ru-RU" dirty="0"/>
              <a:t>Наружная яремная вена, как правило, сохраняется; в ряде случаев ее используют для </a:t>
            </a:r>
            <a:r>
              <a:rPr lang="ru-RU" dirty="0" err="1"/>
              <a:t>аутовенопластики</a:t>
            </a:r>
            <a:r>
              <a:rPr lang="ru-RU" dirty="0"/>
              <a:t> поврежденных участков </a:t>
            </a:r>
            <a:r>
              <a:rPr lang="ru-RU" dirty="0" err="1"/>
              <a:t>подкрыльцовой</a:t>
            </a:r>
            <a:r>
              <a:rPr lang="ru-RU" dirty="0"/>
              <a:t> и плечевой артерий. </a:t>
            </a:r>
          </a:p>
          <a:p>
            <a:r>
              <a:rPr lang="ru-RU" dirty="0"/>
              <a:t>В подключичной области пересекают поперек волокон большую и малую грудные мышцы с сохранением передних грудинных нервов, проникающих в малую грудную мышцу с ее задней поверхности. </a:t>
            </a:r>
          </a:p>
          <a:p>
            <a:r>
              <a:rPr lang="ru-RU" dirty="0"/>
              <a:t>При частичных параличах верхнего типа эти нервы могут быть использованы для невротизации. После выделения из рубцового конгломерата первичных, вторичных стволов, начальных отделов периферических нервов руки и </a:t>
            </a:r>
            <a:r>
              <a:rPr lang="ru-RU" dirty="0" err="1"/>
              <a:t>подкрыльцовой</a:t>
            </a:r>
            <a:r>
              <a:rPr lang="ru-RU" dirty="0"/>
              <a:t> артерии, производят идентификацию структур плечевого сплетения по оценке топографических взаимоотношений структур </a:t>
            </a:r>
            <a:r>
              <a:rPr lang="ru-RU" dirty="0" err="1"/>
              <a:t>интраоперационной</a:t>
            </a:r>
            <a:r>
              <a:rPr lang="ru-RU" dirty="0"/>
              <a:t> электростимуляции.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>
            <a:normAutofit fontScale="90000"/>
          </a:bodyPr>
          <a:lstStyle/>
          <a:p>
            <a:r>
              <a:rPr lang="ru-RU" dirty="0"/>
              <a:t>Доступы к плечевому сплетению.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501467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/>
          </a:p>
          <a:p>
            <a:r>
              <a:rPr lang="ru-RU" b="1" dirty="0" smtClean="0"/>
              <a:t>Срединный </a:t>
            </a:r>
            <a:r>
              <a:rPr lang="ru-RU" b="1" dirty="0"/>
              <a:t>нерв (n. </a:t>
            </a:r>
            <a:r>
              <a:rPr lang="ru-RU" b="1" dirty="0" err="1"/>
              <a:t>medianus</a:t>
            </a:r>
            <a:r>
              <a:rPr lang="ru-RU" b="1" dirty="0"/>
              <a:t>):</a:t>
            </a:r>
          </a:p>
          <a:p>
            <a:endParaRPr lang="ru-RU" dirty="0"/>
          </a:p>
          <a:p>
            <a:r>
              <a:rPr lang="ru-RU" dirty="0"/>
              <a:t>- проекция проводится от середины расстояния    между    </a:t>
            </a:r>
            <a:r>
              <a:rPr lang="ru-RU" dirty="0" smtClean="0"/>
              <a:t>медиальным </a:t>
            </a:r>
            <a:r>
              <a:rPr lang="ru-RU" dirty="0" err="1" smtClean="0"/>
              <a:t>надмыщелком</a:t>
            </a:r>
            <a:r>
              <a:rPr lang="ru-RU" dirty="0" smtClean="0"/>
              <a:t>     </a:t>
            </a:r>
            <a:r>
              <a:rPr lang="ru-RU" dirty="0"/>
              <a:t>и     сухожилием </a:t>
            </a:r>
            <a:r>
              <a:rPr lang="ru-RU" dirty="0" err="1"/>
              <a:t>двухглавой</a:t>
            </a:r>
            <a:r>
              <a:rPr lang="ru-RU" dirty="0"/>
              <a:t> мышцы плеча к </a:t>
            </a:r>
            <a:r>
              <a:rPr lang="ru-RU" dirty="0" smtClean="0"/>
              <a:t>середине расстояния   </a:t>
            </a:r>
            <a:r>
              <a:rPr lang="ru-RU" dirty="0"/>
              <a:t>между   шиловидными отростками локтевой и лучевой кости;</a:t>
            </a:r>
          </a:p>
          <a:p>
            <a:endParaRPr lang="ru-RU" dirty="0"/>
          </a:p>
          <a:p>
            <a:r>
              <a:rPr lang="ru-RU" dirty="0"/>
              <a:t>- от  середины  локтевой  ямки   к середине     расстояния     </a:t>
            </a:r>
            <a:r>
              <a:rPr lang="ru-RU" dirty="0" smtClean="0"/>
              <a:t>между  шиловидными </a:t>
            </a:r>
            <a:r>
              <a:rPr lang="ru-RU" dirty="0"/>
              <a:t>отростками лучевой и локтевой кости.</a:t>
            </a:r>
          </a:p>
          <a:p>
            <a:endParaRPr lang="ru-RU" dirty="0"/>
          </a:p>
          <a:p>
            <a:r>
              <a:rPr lang="ru-RU" b="1" dirty="0" smtClean="0"/>
              <a:t>Локтевой </a:t>
            </a:r>
            <a:r>
              <a:rPr lang="ru-RU" b="1" dirty="0"/>
              <a:t>нерв (n. </a:t>
            </a:r>
            <a:r>
              <a:rPr lang="ru-RU" b="1" dirty="0" err="1" smtClean="0"/>
              <a:t>ulna</a:t>
            </a:r>
            <a:r>
              <a:rPr lang="en-US" b="1" dirty="0" err="1" smtClean="0"/>
              <a:t>ri</a:t>
            </a:r>
            <a:r>
              <a:rPr lang="ru-RU" b="1" dirty="0" smtClean="0"/>
              <a:t>s</a:t>
            </a:r>
            <a:r>
              <a:rPr lang="ru-RU" b="1" dirty="0"/>
              <a:t>):</a:t>
            </a:r>
          </a:p>
          <a:p>
            <a:endParaRPr lang="ru-RU" b="1" dirty="0"/>
          </a:p>
          <a:p>
            <a:r>
              <a:rPr lang="ru-RU" dirty="0"/>
              <a:t>- проекция проводится от медиального </a:t>
            </a:r>
            <a:r>
              <a:rPr lang="ru-RU" dirty="0" err="1"/>
              <a:t>надмыщелка</a:t>
            </a:r>
            <a:r>
              <a:rPr lang="ru-RU" dirty="0"/>
              <a:t> плеча к внутреннему </a:t>
            </a:r>
            <a:r>
              <a:rPr lang="ru-RU" dirty="0" smtClean="0"/>
              <a:t>краю гороховидной </a:t>
            </a:r>
            <a:r>
              <a:rPr lang="ru-RU" dirty="0"/>
              <a:t>кости (линия Пирогова).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Проекционные линии нервных стволов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132305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692696"/>
            <a:ext cx="5472608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188788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07504" y="692696"/>
            <a:ext cx="8884096" cy="4955381"/>
          </a:xfrm>
        </p:spPr>
        <p:txBody>
          <a:bodyPr>
            <a:noAutofit/>
          </a:bodyPr>
          <a:lstStyle/>
          <a:p>
            <a:r>
              <a:rPr lang="ru-RU" sz="1100" b="1" dirty="0"/>
              <a:t>Обнажение лучевого нерва в подмышечной впадине. </a:t>
            </a:r>
          </a:p>
          <a:p>
            <a:r>
              <a:rPr lang="ru-RU" sz="1100" dirty="0" smtClean="0"/>
              <a:t>Выделение </a:t>
            </a:r>
            <a:r>
              <a:rPr lang="ru-RU" sz="1100" dirty="0"/>
              <a:t>лучевого нерва в этой области представляет большие трудности в виду глубокого залегания его под сосудисто-нервным пучком</a:t>
            </a:r>
            <a:r>
              <a:rPr lang="ru-RU" sz="1100" dirty="0" smtClean="0"/>
              <a:t>.</a:t>
            </a:r>
          </a:p>
          <a:p>
            <a:r>
              <a:rPr lang="ru-RU" sz="1100" dirty="0" smtClean="0"/>
              <a:t> </a:t>
            </a:r>
            <a:r>
              <a:rPr lang="ru-RU" sz="1100" dirty="0"/>
              <a:t>Положение больного на спине, руку укладывают на приставной столик. </a:t>
            </a:r>
            <a:endParaRPr lang="ru-RU" sz="1100" dirty="0" smtClean="0"/>
          </a:p>
          <a:p>
            <a:r>
              <a:rPr lang="ru-RU" sz="1100" dirty="0" smtClean="0"/>
              <a:t>Разрез </a:t>
            </a:r>
            <a:r>
              <a:rPr lang="ru-RU" sz="1100" dirty="0"/>
              <a:t>кожи начинают от наиболее глубокой точки подмышечной впадины по направлению к латеральной ножке трехглавой мышцы на уровне верхней трети плеча</a:t>
            </a:r>
            <a:r>
              <a:rPr lang="ru-RU" sz="1100" dirty="0" smtClean="0"/>
              <a:t>.</a:t>
            </a:r>
          </a:p>
          <a:p>
            <a:r>
              <a:rPr lang="ru-RU" sz="1100" dirty="0" smtClean="0"/>
              <a:t> </a:t>
            </a:r>
            <a:r>
              <a:rPr lang="ru-RU" sz="1100" dirty="0"/>
              <a:t>Рассекают фасцию сосудисто-нервного влагалища и оттягивают тупым крючком локтевой нерв, плечевую артерию и срединный нерв. </a:t>
            </a:r>
            <a:endParaRPr lang="ru-RU" sz="1100" dirty="0" smtClean="0"/>
          </a:p>
          <a:p>
            <a:r>
              <a:rPr lang="ru-RU" sz="1100" dirty="0" smtClean="0"/>
              <a:t>После </a:t>
            </a:r>
            <a:r>
              <a:rPr lang="ru-RU" sz="1100" dirty="0"/>
              <a:t>этого обнаруживают лучевой нерв. В зависимости от характера его повреждения производят </a:t>
            </a:r>
            <a:r>
              <a:rPr lang="ru-RU" sz="1100" dirty="0" err="1"/>
              <a:t>невролиз</a:t>
            </a:r>
            <a:r>
              <a:rPr lang="ru-RU" sz="1100" dirty="0"/>
              <a:t> или иссечение невромы</a:t>
            </a:r>
            <a:r>
              <a:rPr lang="ru-RU" sz="1100" dirty="0" smtClean="0"/>
              <a:t>.</a:t>
            </a:r>
          </a:p>
          <a:p>
            <a:r>
              <a:rPr lang="ru-RU" sz="1100" dirty="0" smtClean="0"/>
              <a:t> </a:t>
            </a:r>
            <a:r>
              <a:rPr lang="ru-RU" sz="1100" b="1" dirty="0"/>
              <a:t>Обнажение лучевого нерва в средней трети плеча. </a:t>
            </a:r>
            <a:endParaRPr lang="ru-RU" sz="1100" b="1" dirty="0" smtClean="0"/>
          </a:p>
          <a:p>
            <a:r>
              <a:rPr lang="ru-RU" sz="1100" dirty="0" smtClean="0"/>
              <a:t>Положение </a:t>
            </a:r>
            <a:r>
              <a:rPr lang="ru-RU" sz="1100" dirty="0"/>
              <a:t>больного на животе, рука отведена и помещена на приставной столик. Можно также уложить больного на здоровый бок</a:t>
            </a:r>
            <a:r>
              <a:rPr lang="ru-RU" sz="1100" dirty="0" smtClean="0"/>
              <a:t>.</a:t>
            </a:r>
          </a:p>
          <a:p>
            <a:r>
              <a:rPr lang="ru-RU" sz="1100" dirty="0" smtClean="0"/>
              <a:t> </a:t>
            </a:r>
            <a:r>
              <a:rPr lang="ru-RU" sz="1100" dirty="0"/>
              <a:t>Разрез кожи длиной 10—12 см начинают от середины заднего края дельтовидной мышцы и продолжают по направлению к наружному краю двуглавой мышцы плеча</a:t>
            </a:r>
            <a:r>
              <a:rPr lang="ru-RU" sz="1100" dirty="0" smtClean="0"/>
              <a:t>.</a:t>
            </a:r>
          </a:p>
          <a:p>
            <a:r>
              <a:rPr lang="ru-RU" sz="1100" dirty="0" smtClean="0"/>
              <a:t> </a:t>
            </a:r>
            <a:r>
              <a:rPr lang="ru-RU" sz="1100" dirty="0"/>
              <a:t>Рассекают собственную фасцию, расслаивают и рассекают скальпелем промежуток между длинной и латеральной головками трехглавой мышцы. </a:t>
            </a:r>
            <a:endParaRPr lang="ru-RU" sz="1100" dirty="0" smtClean="0"/>
          </a:p>
          <a:p>
            <a:r>
              <a:rPr lang="ru-RU" sz="1100" dirty="0" smtClean="0"/>
              <a:t>Раздвинув </a:t>
            </a:r>
            <a:r>
              <a:rPr lang="ru-RU" sz="1100" dirty="0"/>
              <a:t>широко крючками головки мышцы, подходят к плечевой кости, где и находят лучевой нерв. В этой области он может быть ущемлен (при переломах плечевой кости) и спаян с костной мозолью. В таком случае для обнажения нерва трепанируют плечевую кость и выполняют </a:t>
            </a:r>
            <a:r>
              <a:rPr lang="ru-RU" sz="1100" dirty="0" err="1"/>
              <a:t>невролиз</a:t>
            </a:r>
            <a:r>
              <a:rPr lang="ru-RU" sz="1100" dirty="0"/>
              <a:t> или шов нерва в зависимости от характера повреждения. Вмешательство завершают иммобилизацией локтевого сустава гипсовой </a:t>
            </a:r>
            <a:r>
              <a:rPr lang="ru-RU" sz="1100" dirty="0" err="1"/>
              <a:t>лонгетой</a:t>
            </a:r>
            <a:r>
              <a:rPr lang="ru-RU" sz="1100" dirty="0"/>
              <a:t>. </a:t>
            </a:r>
            <a:endParaRPr lang="ru-RU" sz="1100" dirty="0" smtClean="0"/>
          </a:p>
          <a:p>
            <a:r>
              <a:rPr lang="ru-RU" sz="1100" b="1" dirty="0" smtClean="0"/>
              <a:t>Обнажение </a:t>
            </a:r>
            <a:r>
              <a:rPr lang="ru-RU" sz="1100" b="1" dirty="0"/>
              <a:t>лучевого нерва в локтевой области</a:t>
            </a:r>
            <a:r>
              <a:rPr lang="ru-RU" sz="1100" dirty="0"/>
              <a:t>. </a:t>
            </a:r>
            <a:endParaRPr lang="ru-RU" sz="1100" dirty="0" smtClean="0"/>
          </a:p>
          <a:p>
            <a:r>
              <a:rPr lang="ru-RU" sz="1100" dirty="0" smtClean="0"/>
              <a:t>Разрез </a:t>
            </a:r>
            <a:r>
              <a:rPr lang="ru-RU" sz="1100" dirty="0"/>
              <a:t>кожи длиной 10—12 см начинают от латерального края двуглавой мышцы у перехода ее в сухожилие и продолжают вниз на предплечье по внутреннему краю плече-лучевой мышцы. </a:t>
            </a:r>
            <a:endParaRPr lang="ru-RU" sz="1100" dirty="0" smtClean="0"/>
          </a:p>
          <a:p>
            <a:r>
              <a:rPr lang="ru-RU" sz="1100" dirty="0" smtClean="0"/>
              <a:t>Рассекают </a:t>
            </a:r>
            <a:r>
              <a:rPr lang="ru-RU" sz="1100" dirty="0"/>
              <a:t>фасцию и оттягивают крючком плече-лучевую мышцу </a:t>
            </a:r>
            <a:r>
              <a:rPr lang="ru-RU" sz="1100" dirty="0" err="1"/>
              <a:t>латерально</a:t>
            </a:r>
            <a:r>
              <a:rPr lang="ru-RU" sz="1100" dirty="0"/>
              <a:t>, а сухожилие супинатора — </a:t>
            </a:r>
            <a:r>
              <a:rPr lang="ru-RU" sz="1100" dirty="0" err="1"/>
              <a:t>медиально</a:t>
            </a:r>
            <a:r>
              <a:rPr lang="ru-RU" sz="1100" dirty="0"/>
              <a:t>. </a:t>
            </a:r>
            <a:endParaRPr lang="ru-RU" sz="1100" dirty="0" smtClean="0"/>
          </a:p>
          <a:p>
            <a:r>
              <a:rPr lang="ru-RU" sz="1100" dirty="0" smtClean="0"/>
              <a:t>Выходящий </a:t>
            </a:r>
            <a:r>
              <a:rPr lang="ru-RU" sz="1100" dirty="0"/>
              <a:t>из-под латерального края двуглавой мышцы лучевой нерв разделяется в локтевой области на поверхностную и глубокую ветви</a:t>
            </a:r>
            <a:r>
              <a:rPr lang="ru-RU" sz="1100" dirty="0" smtClean="0"/>
              <a:t>.</a:t>
            </a:r>
          </a:p>
          <a:p>
            <a:r>
              <a:rPr lang="ru-RU" sz="1100" dirty="0" smtClean="0"/>
              <a:t>При </a:t>
            </a:r>
            <a:r>
              <a:rPr lang="ru-RU" sz="1100" dirty="0"/>
              <a:t>выделении основного ствола нерва в локтевой области от спаек необходимо иметь в виду возможность повреждения поверхностной его ветви. Осторожной </a:t>
            </a:r>
            <a:r>
              <a:rPr lang="ru-RU" sz="1100" dirty="0" err="1"/>
              <a:t>препаровкой</a:t>
            </a:r>
            <a:r>
              <a:rPr lang="ru-RU" sz="1100" dirty="0"/>
              <a:t> избегают этого осложнения. </a:t>
            </a:r>
            <a:endParaRPr lang="ru-RU" sz="1100" dirty="0" smtClean="0"/>
          </a:p>
          <a:p>
            <a:r>
              <a:rPr lang="ru-RU" sz="1100" dirty="0" smtClean="0"/>
              <a:t>Выделяют </a:t>
            </a:r>
            <a:r>
              <a:rPr lang="ru-RU" sz="1100" dirty="0"/>
              <a:t>центральный и периферический концы лучевого нерва и осуществляют необходимый вид оперативного вмешательства. </a:t>
            </a:r>
            <a:endParaRPr lang="ru-RU" sz="1100" dirty="0" smtClean="0"/>
          </a:p>
          <a:p>
            <a:r>
              <a:rPr lang="ru-RU" sz="1100" dirty="0" smtClean="0"/>
              <a:t>Прикрывают </a:t>
            </a:r>
            <a:r>
              <a:rPr lang="ru-RU" sz="1100" dirty="0"/>
              <a:t>мышцами область шва и послойно зашивают операционную рану. </a:t>
            </a:r>
            <a:endParaRPr lang="ru-RU" sz="1100" dirty="0" smtClean="0"/>
          </a:p>
          <a:p>
            <a:r>
              <a:rPr lang="ru-RU" sz="1100" dirty="0" smtClean="0"/>
              <a:t>Руку </a:t>
            </a:r>
            <a:r>
              <a:rPr lang="ru-RU" sz="1100" dirty="0"/>
              <a:t>иммобилизуют в локтевом суставе при помощи гипсовой лонгеты. 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44624"/>
            <a:ext cx="8686800" cy="1106760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Оперативные доступы к нервным стволам верхней конечности.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2617269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Autofit/>
          </a:bodyPr>
          <a:lstStyle/>
          <a:p>
            <a:r>
              <a:rPr lang="ru-RU" sz="1200" dirty="0" smtClean="0"/>
              <a:t>Положение </a:t>
            </a:r>
            <a:r>
              <a:rPr lang="ru-RU" sz="1200" dirty="0"/>
              <a:t>больного на спине, руку укладывают на приставной столик</a:t>
            </a:r>
            <a:r>
              <a:rPr lang="ru-RU" sz="1200" dirty="0" smtClean="0"/>
              <a:t>.</a:t>
            </a:r>
          </a:p>
          <a:p>
            <a:r>
              <a:rPr lang="ru-RU" sz="1200" dirty="0" smtClean="0"/>
              <a:t> </a:t>
            </a:r>
            <a:r>
              <a:rPr lang="ru-RU" sz="1200" dirty="0"/>
              <a:t>Срединный нерв на плече имеет такую же проекционную линию, как и плечевая артерия. Поэтому оперативные доступы к срединному нерву почти аналогичны доступам к плечевой артерии, при которых придерживаются </a:t>
            </a:r>
            <a:r>
              <a:rPr lang="ru-RU" sz="1200" dirty="0" err="1"/>
              <a:t>внепроекционных</a:t>
            </a:r>
            <a:r>
              <a:rPr lang="ru-RU" sz="1200" dirty="0"/>
              <a:t> разрезов. </a:t>
            </a:r>
            <a:endParaRPr lang="ru-RU" sz="1200" dirty="0" smtClean="0"/>
          </a:p>
          <a:p>
            <a:r>
              <a:rPr lang="ru-RU" sz="1200" b="1" dirty="0" smtClean="0"/>
              <a:t>Обнажение </a:t>
            </a:r>
            <a:r>
              <a:rPr lang="ru-RU" sz="1200" b="1" dirty="0"/>
              <a:t>срединного нерва в верхней трети плеча </a:t>
            </a:r>
            <a:endParaRPr lang="ru-RU" sz="1200" b="1" dirty="0" smtClean="0"/>
          </a:p>
          <a:p>
            <a:r>
              <a:rPr lang="ru-RU" sz="1200" dirty="0" smtClean="0"/>
              <a:t>Топографо-анатомические </a:t>
            </a:r>
            <a:r>
              <a:rPr lang="ru-RU" sz="1200" dirty="0"/>
              <a:t>условия для выделения нерва из спаек на этом уровне вызывают большие технические трудности. Здесь, в вилке, образованной двумя ножками плечевого сплетения (латеральная и медиальная), из которых формируются срединный нерв, проходит </a:t>
            </a:r>
            <a:r>
              <a:rPr lang="ru-RU" sz="1200" dirty="0" err="1"/>
              <a:t>подкрыльцовая</a:t>
            </a:r>
            <a:r>
              <a:rPr lang="ru-RU" sz="1200" dirty="0"/>
              <a:t> артерия. Поэтому обнажение нерва сопряжено с опасностью повреждения этой артерии. Иногда наблюдается сочетанные их повреждения. Хирургическое вмешательство в таких случаях может вызвать необходимость одновременной операции на </a:t>
            </a:r>
            <a:r>
              <a:rPr lang="ru-RU" sz="1200" dirty="0" err="1"/>
              <a:t>подкрыльцовой</a:t>
            </a:r>
            <a:r>
              <a:rPr lang="ru-RU" sz="1200" dirty="0"/>
              <a:t> артерии и срединном нерве. ; Обнажение срединного нерва в средней трети плеча. Разрез кожи длиной 8—10 см производят по медиальному краю двуглавой мышцы. Рассекают фасцию плеча и переднюю стенку двуглавой мышцы, являющуюся передней стенкой сосудисто-нервного влагалища. Из-за близкого расположения плечевой артерии и срединного нерва необходимо весьма осторожно разъединить рубцовую ткань, в которую нередко вовлекаются одновременно кровеносные сосуды и нерв. В зависимости от характера повреждения производят </a:t>
            </a:r>
            <a:r>
              <a:rPr lang="ru-RU" sz="1200" dirty="0" err="1"/>
              <a:t>невролиз</a:t>
            </a:r>
            <a:r>
              <a:rPr lang="ru-RU" sz="1200" dirty="0"/>
              <a:t>, шов нерва либо аутотрансплантацию. Конечности иммобилизуют при помощи гипсовой лонгеты. Обнажение срединного нерва в верхней трети предплечья. Положение больного на спине, руку больного укладывают на приставной столик. Разрез кожи длиной 8— 10 см начинают от середины локтевой ямки и проводят вниз на предплечье по проекционной линии. Края раны растягивают крючками и рассекают скальпелем фасцию предплечья между лучевым сгибателем кисти и круглым пронатором. Сомкнутыми анатомическими пинцетами проникают в межмышечный промежуток и отыскивают нерв, проходящий между головками круглого пронатора. В верхнем участке разреза (в локтевой ямке) следует иметь в виду поверхностное расположение нерва, впереди него проходит локтевая артерия. Обнажение срединного нерва в нижней трети предплечья и на кисти. Положение больного на спине. Руку больного укладывают на приставной столик. Разрез кожи длиной 6—8 см проводят по срединной линии предплечья, что соответствует медиальному краю лучевого сгибателя кисти. Рассекают фасцию предплечья и разводят крючками сухожилие лучевого сгибателя кисти с латеральной стороны, а сухожилие длинного и поверхностного сгибателя пальцев — с медиальной: между ними на небольшой глубине находят ствол срединного нерва. При необходимости обнажить ствол срединного нерва в области перехода его на кисть, разрез удлиняют по проекции срединного нерва. После выполнения операции на нерве накладывают швы на фасцию предплечья. Предплечье и кисть иммобилизуют гипсовой </a:t>
            </a:r>
            <a:r>
              <a:rPr lang="ru-RU" sz="1200" dirty="0" err="1"/>
              <a:t>лонгетой</a:t>
            </a:r>
            <a:r>
              <a:rPr lang="ru-RU" sz="1200" dirty="0"/>
              <a:t>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Обнажение срединного нерва. </a:t>
            </a:r>
          </a:p>
        </p:txBody>
      </p:sp>
    </p:spTree>
    <p:extLst>
      <p:ext uri="{BB962C8B-B14F-4D97-AF65-F5344CB8AC3E}">
        <p14:creationId xmlns:p14="http://schemas.microsoft.com/office/powerpoint/2010/main" val="1085771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6"/>
            <a:ext cx="8884096" cy="5688632"/>
          </a:xfrm>
        </p:spPr>
        <p:txBody>
          <a:bodyPr>
            <a:normAutofit fontScale="85000" lnSpcReduction="10000"/>
          </a:bodyPr>
          <a:lstStyle/>
          <a:p>
            <a:endParaRPr lang="ru-RU" dirty="0"/>
          </a:p>
          <a:p>
            <a:r>
              <a:rPr lang="en-US" b="1" dirty="0" smtClean="0"/>
              <a:t>Sulcus </a:t>
            </a:r>
            <a:r>
              <a:rPr lang="en-US" b="1" dirty="0" err="1"/>
              <a:t>cubitalls</a:t>
            </a:r>
            <a:r>
              <a:rPr lang="en-US" b="1" dirty="0"/>
              <a:t> anterior </a:t>
            </a:r>
            <a:r>
              <a:rPr lang="en-US" b="1" dirty="0" err="1"/>
              <a:t>medialis</a:t>
            </a:r>
            <a:r>
              <a:rPr lang="en-US" dirty="0"/>
              <a:t>. </a:t>
            </a:r>
            <a:r>
              <a:rPr lang="ru-RU" dirty="0"/>
              <a:t>Располагается </a:t>
            </a:r>
            <a:r>
              <a:rPr lang="ru-RU" dirty="0" smtClean="0"/>
              <a:t>поверхностно</a:t>
            </a:r>
            <a:r>
              <a:rPr lang="en-US" dirty="0" smtClean="0"/>
              <a:t> </a:t>
            </a:r>
            <a:r>
              <a:rPr lang="ru-RU" dirty="0" smtClean="0"/>
              <a:t>впереди </a:t>
            </a:r>
            <a:r>
              <a:rPr lang="en-US" dirty="0" err="1"/>
              <a:t>aponeurosis</a:t>
            </a:r>
            <a:r>
              <a:rPr lang="en-US" dirty="0"/>
              <a:t> </a:t>
            </a:r>
            <a:r>
              <a:rPr lang="en-US" dirty="0" err="1"/>
              <a:t>bicipitalis</a:t>
            </a:r>
            <a:r>
              <a:rPr lang="en-US" dirty="0"/>
              <a:t>, </a:t>
            </a:r>
            <a:r>
              <a:rPr lang="ru-RU" dirty="0"/>
              <a:t>в борозде проходит </a:t>
            </a:r>
            <a:r>
              <a:rPr lang="en-US" dirty="0" err="1"/>
              <a:t>v.basilica</a:t>
            </a:r>
            <a:r>
              <a:rPr lang="en-US" dirty="0"/>
              <a:t> </a:t>
            </a:r>
            <a:r>
              <a:rPr lang="ru-RU" dirty="0"/>
              <a:t>и </a:t>
            </a:r>
            <a:r>
              <a:rPr lang="en-US" dirty="0" err="1" smtClean="0"/>
              <a:t>n.cutaneus</a:t>
            </a:r>
            <a:r>
              <a:rPr lang="en-US" dirty="0" smtClean="0"/>
              <a:t> </a:t>
            </a:r>
            <a:r>
              <a:rPr lang="en-US" dirty="0" err="1"/>
              <a:t>antebrachii</a:t>
            </a:r>
            <a:r>
              <a:rPr lang="en-US" dirty="0"/>
              <a:t> </a:t>
            </a:r>
            <a:r>
              <a:rPr lang="en-US" dirty="0" err="1"/>
              <a:t>medialis</a:t>
            </a:r>
            <a:r>
              <a:rPr lang="en-US" dirty="0"/>
              <a:t>, a </a:t>
            </a:r>
            <a:r>
              <a:rPr lang="ru-RU" dirty="0"/>
              <a:t>глубже и </a:t>
            </a:r>
            <a:r>
              <a:rPr lang="ru-RU" dirty="0" err="1"/>
              <a:t>медиально</a:t>
            </a:r>
            <a:r>
              <a:rPr lang="ru-RU" dirty="0"/>
              <a:t> - срединный нерв.</a:t>
            </a:r>
          </a:p>
          <a:p>
            <a:endParaRPr lang="ru-RU" dirty="0"/>
          </a:p>
          <a:p>
            <a:r>
              <a:rPr lang="en-US" b="1" dirty="0" smtClean="0"/>
              <a:t>Sulcus </a:t>
            </a:r>
            <a:r>
              <a:rPr lang="en-US" b="1" dirty="0" err="1"/>
              <a:t>cubitalis</a:t>
            </a:r>
            <a:r>
              <a:rPr lang="en-US" b="1" dirty="0"/>
              <a:t> anterior </a:t>
            </a:r>
            <a:r>
              <a:rPr lang="en-US" b="1" dirty="0" err="1"/>
              <a:t>lateralis</a:t>
            </a:r>
            <a:r>
              <a:rPr lang="en-US" b="1" dirty="0"/>
              <a:t> </a:t>
            </a:r>
            <a:r>
              <a:rPr lang="en-US" dirty="0"/>
              <a:t>-  </a:t>
            </a:r>
            <a:r>
              <a:rPr lang="ru-RU" dirty="0"/>
              <a:t>проходит </a:t>
            </a:r>
            <a:r>
              <a:rPr lang="en-US" dirty="0"/>
              <a:t>v. </a:t>
            </a:r>
            <a:r>
              <a:rPr lang="en-US" dirty="0" err="1" smtClean="0"/>
              <a:t>cephalica</a:t>
            </a:r>
            <a:r>
              <a:rPr lang="en-US" dirty="0" smtClean="0"/>
              <a:t> </a:t>
            </a:r>
            <a:r>
              <a:rPr lang="ru-RU" dirty="0"/>
              <a:t>и </a:t>
            </a:r>
            <a:r>
              <a:rPr lang="en-US" dirty="0" err="1" smtClean="0"/>
              <a:t>n.cutaneus</a:t>
            </a:r>
            <a:r>
              <a:rPr lang="en-US" dirty="0" smtClean="0"/>
              <a:t> </a:t>
            </a:r>
            <a:r>
              <a:rPr lang="en-US" dirty="0" err="1"/>
              <a:t>antebrachii</a:t>
            </a:r>
            <a:r>
              <a:rPr lang="en-US" dirty="0"/>
              <a:t> </a:t>
            </a:r>
            <a:r>
              <a:rPr lang="en-US" dirty="0" err="1"/>
              <a:t>lateralis</a:t>
            </a:r>
            <a:r>
              <a:rPr lang="en-US" dirty="0"/>
              <a:t>, a. v. </a:t>
            </a:r>
            <a:r>
              <a:rPr lang="en-US" dirty="0" err="1"/>
              <a:t>collateralis</a:t>
            </a:r>
            <a:r>
              <a:rPr lang="en-US" dirty="0"/>
              <a:t> </a:t>
            </a:r>
            <a:r>
              <a:rPr lang="en-US" dirty="0" err="1"/>
              <a:t>radialis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b="1" dirty="0" smtClean="0"/>
              <a:t>Sulcus </a:t>
            </a:r>
            <a:r>
              <a:rPr lang="en-US" b="1" dirty="0" err="1"/>
              <a:t>cubitalis</a:t>
            </a:r>
            <a:r>
              <a:rPr lang="en-US" b="1" dirty="0"/>
              <a:t> posterior </a:t>
            </a:r>
            <a:r>
              <a:rPr lang="en-US" b="1" dirty="0" err="1"/>
              <a:t>medialis</a:t>
            </a:r>
            <a:r>
              <a:rPr lang="en-US" b="1" dirty="0"/>
              <a:t> </a:t>
            </a:r>
            <a:r>
              <a:rPr lang="en-US" dirty="0"/>
              <a:t>-  </a:t>
            </a:r>
            <a:r>
              <a:rPr lang="ru-RU" dirty="0"/>
              <a:t>проходит локтевой нерв и </a:t>
            </a:r>
            <a:r>
              <a:rPr lang="en-US" dirty="0" err="1" smtClean="0"/>
              <a:t>a.v</a:t>
            </a:r>
            <a:r>
              <a:rPr lang="en-US" dirty="0"/>
              <a:t>. </a:t>
            </a:r>
            <a:r>
              <a:rPr lang="en-US" dirty="0" err="1"/>
              <a:t>collateralis</a:t>
            </a:r>
            <a:r>
              <a:rPr lang="en-US" dirty="0"/>
              <a:t> </a:t>
            </a:r>
            <a:r>
              <a:rPr lang="en-US" dirty="0" err="1"/>
              <a:t>ulnaris</a:t>
            </a:r>
            <a:r>
              <a:rPr lang="en-US" dirty="0"/>
              <a:t> superior.</a:t>
            </a:r>
          </a:p>
          <a:p>
            <a:endParaRPr lang="en-US" dirty="0"/>
          </a:p>
          <a:p>
            <a:r>
              <a:rPr lang="en-US" b="1" dirty="0" smtClean="0"/>
              <a:t>Sulcus </a:t>
            </a:r>
            <a:r>
              <a:rPr lang="en-US" b="1" dirty="0" err="1"/>
              <a:t>cubitalis</a:t>
            </a:r>
            <a:r>
              <a:rPr lang="en-US" b="1" dirty="0"/>
              <a:t> posterior </a:t>
            </a:r>
            <a:r>
              <a:rPr lang="en-US" b="1" dirty="0" err="1"/>
              <a:t>lateralis</a:t>
            </a:r>
            <a:r>
              <a:rPr lang="en-US" b="1" dirty="0"/>
              <a:t> </a:t>
            </a:r>
            <a:r>
              <a:rPr lang="en-US" dirty="0"/>
              <a:t>- </a:t>
            </a:r>
            <a:r>
              <a:rPr lang="ru-RU" dirty="0"/>
              <a:t>при супинации и </a:t>
            </a:r>
            <a:r>
              <a:rPr lang="ru-RU" dirty="0" smtClean="0"/>
              <a:t>пронации</a:t>
            </a:r>
            <a:r>
              <a:rPr lang="en-US" dirty="0" smtClean="0"/>
              <a:t> </a:t>
            </a:r>
            <a:r>
              <a:rPr lang="ru-RU" dirty="0" smtClean="0"/>
              <a:t>предплечья </a:t>
            </a:r>
            <a:r>
              <a:rPr lang="ru-RU" dirty="0"/>
              <a:t>в борозде пальпируется головка лучевой кости и суставная </a:t>
            </a:r>
            <a:r>
              <a:rPr lang="ru-RU" dirty="0" smtClean="0"/>
              <a:t>щель</a:t>
            </a:r>
            <a:r>
              <a:rPr lang="en-US" dirty="0" smtClean="0"/>
              <a:t> </a:t>
            </a:r>
            <a:r>
              <a:rPr lang="ru-RU" dirty="0" smtClean="0"/>
              <a:t>локтевого </a:t>
            </a:r>
            <a:r>
              <a:rPr lang="ru-RU" dirty="0"/>
              <a:t>сустава. Проходит </a:t>
            </a:r>
            <a:r>
              <a:rPr lang="en-US" dirty="0"/>
              <a:t>a. v. </a:t>
            </a:r>
            <a:r>
              <a:rPr lang="en-US" dirty="0" err="1"/>
              <a:t>collateralis</a:t>
            </a:r>
            <a:r>
              <a:rPr lang="en-US" dirty="0"/>
              <a:t> </a:t>
            </a:r>
            <a:r>
              <a:rPr lang="en-US" dirty="0" err="1"/>
              <a:t>radialis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Локтевая область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69585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40000" lnSpcReduction="20000"/>
          </a:bodyPr>
          <a:lstStyle/>
          <a:p>
            <a:r>
              <a:rPr lang="ru-RU" dirty="0" smtClean="0"/>
              <a:t>Доступы </a:t>
            </a:r>
            <a:r>
              <a:rPr lang="ru-RU" dirty="0"/>
              <a:t>к нерву на протяжении верхней и средней трети плеча аналогичны таковым к срединному нерву. При этом не следует повреждать коллатеральную локтевую ветвь лучевого нерва к медиальной головке трехглавой мышцы, располагающуюся на небольшом расстоянии под локтевым нервом. </a:t>
            </a:r>
            <a:endParaRPr lang="ru-RU" dirty="0" smtClean="0"/>
          </a:p>
          <a:p>
            <a:r>
              <a:rPr lang="ru-RU" b="1" dirty="0" smtClean="0"/>
              <a:t>Обнажение </a:t>
            </a:r>
            <a:r>
              <a:rPr lang="ru-RU" b="1" dirty="0"/>
              <a:t>локтевого нерва в нижней трети плеча. </a:t>
            </a:r>
            <a:r>
              <a:rPr lang="ru-RU" dirty="0"/>
              <a:t>Разрез кожи длиной 8—10 см проводят от середины медиальной двуглавой борозды по направлению к внутреннему </a:t>
            </a:r>
            <a:r>
              <a:rPr lang="ru-RU" dirty="0" err="1"/>
              <a:t>надмыщелку</a:t>
            </a:r>
            <a:r>
              <a:rPr lang="ru-RU" dirty="0"/>
              <a:t> плеча. </a:t>
            </a:r>
            <a:endParaRPr lang="ru-RU" dirty="0" smtClean="0"/>
          </a:p>
          <a:p>
            <a:r>
              <a:rPr lang="ru-RU" dirty="0" smtClean="0"/>
              <a:t>Рассекают </a:t>
            </a:r>
            <a:r>
              <a:rPr lang="ru-RU" dirty="0"/>
              <a:t>фасцию плеча по краю внутренней головки трехглавой мышцы. После этого тупыми крючками оттягивают ее край кзади, а медиальную головку двуглавой мышцы — кпереди.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/>
              <a:t>медиальной поверхности внутренней головки трехглавой мышцы находят локтевой нерв. </a:t>
            </a:r>
            <a:endParaRPr lang="ru-RU" dirty="0" smtClean="0"/>
          </a:p>
          <a:p>
            <a:r>
              <a:rPr lang="ru-RU" dirty="0" smtClean="0"/>
              <a:t>Перемещение </a:t>
            </a:r>
            <a:r>
              <a:rPr lang="ru-RU" dirty="0"/>
              <a:t>локтевого нерва в локтевую ямку.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/>
              <a:t>наличии больших дефектов нервного ствола в нижней трети плеча, где не удается непосредственное сопоставление отрезков нерва, прибегают к перемещению центрального и периферического отрезков в область локтевой ямки. </a:t>
            </a:r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этого удлиняют вертикальную часть разреза и продолжают его на предплечье, на 6—7 см ниже локтевой ямки и приступают к выделению отрезков нерва. </a:t>
            </a:r>
            <a:endParaRPr lang="ru-RU" dirty="0" smtClean="0"/>
          </a:p>
          <a:p>
            <a:r>
              <a:rPr lang="ru-RU" dirty="0" smtClean="0"/>
              <a:t>Сначала </a:t>
            </a:r>
            <a:r>
              <a:rPr lang="ru-RU" dirty="0"/>
              <a:t>выделяют из спаек проксимальный отрезок вместе с центральной невромой, затем рассекают внутреннюю межмышечную перегородку и переводят этот отрезок в среднее мышечное ложе. </a:t>
            </a:r>
            <a:endParaRPr lang="ru-RU" dirty="0" smtClean="0"/>
          </a:p>
          <a:p>
            <a:r>
              <a:rPr lang="ru-RU" dirty="0" smtClean="0"/>
              <a:t>Выделенную </a:t>
            </a:r>
            <a:r>
              <a:rPr lang="ru-RU" dirty="0"/>
              <a:t>часть нерва с невромой обертывают марлевой салфеткой, смоченной теплым изотоническим раствором, и приступают к обнаружению периферического отрезка локтевого нерва в верхней трети предплечья. Выделенный периферический отрезок прошивают толстой нитью через неврому и протягивают его в область локтевой ямки через тоннель, проделанный корнцангом под группой мышц сгибателей предплечья.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/>
              <a:t>этом необходимо периферический отрезок нерва осторожно выделить, чтобы не повредить двигательных ветвей, отходящих здесь к мышцам-сгибателям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Чтобы осуществить безболезненно эту процедуру, вводят под мышцы-сгибатели предплечья значительное количество раствора новокаина. Удаляют центральную неврому, иссекают рубец и сшивают отрезки нерва посредством </a:t>
            </a:r>
            <a:r>
              <a:rPr lang="ru-RU" dirty="0" err="1"/>
              <a:t>интерфасцикулярного</a:t>
            </a:r>
            <a:r>
              <a:rPr lang="ru-RU" dirty="0"/>
              <a:t> шва или </a:t>
            </a:r>
            <a:r>
              <a:rPr lang="ru-RU" dirty="0" err="1"/>
              <a:t>ауто</a:t>
            </a:r>
            <a:r>
              <a:rPr lang="ru-RU" dirty="0"/>
              <a:t>-трансплантации. Локтевой сустав </a:t>
            </a:r>
            <a:r>
              <a:rPr lang="ru-RU" dirty="0" err="1"/>
              <a:t>иммобилизируют</a:t>
            </a:r>
            <a:r>
              <a:rPr lang="ru-RU" dirty="0"/>
              <a:t> гипсовой </a:t>
            </a:r>
            <a:r>
              <a:rPr lang="ru-RU" dirty="0" err="1"/>
              <a:t>лонгетой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Обнажение локтевого нерва. </a:t>
            </a:r>
          </a:p>
        </p:txBody>
      </p:sp>
    </p:spTree>
    <p:extLst>
      <p:ext uri="{BB962C8B-B14F-4D97-AF65-F5344CB8AC3E}">
        <p14:creationId xmlns:p14="http://schemas.microsoft.com/office/powerpoint/2010/main" val="309726400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4162"/>
            <a:ext cx="8812088" cy="504319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Разрез </a:t>
            </a:r>
            <a:r>
              <a:rPr lang="ru-RU" dirty="0"/>
              <a:t>кожи начинают на 4 см выше и на 0,5 см латеральное гороховидной кости и проводят его вниз на кисть в виде дуги по ее краю. </a:t>
            </a:r>
            <a:endParaRPr lang="ru-RU" dirty="0" smtClean="0"/>
          </a:p>
          <a:p>
            <a:r>
              <a:rPr lang="ru-RU" dirty="0" smtClean="0"/>
              <a:t>Пересекают </a:t>
            </a:r>
            <a:r>
              <a:rPr lang="ru-RU" dirty="0"/>
              <a:t>утолщенный листок собственной фасции, имеющий вид связки. </a:t>
            </a:r>
            <a:endParaRPr lang="ru-RU" dirty="0" smtClean="0"/>
          </a:p>
          <a:p>
            <a:r>
              <a:rPr lang="ru-RU" dirty="0" smtClean="0"/>
              <a:t>Разводят </a:t>
            </a:r>
            <a:r>
              <a:rPr lang="ru-RU" dirty="0"/>
              <a:t>крючками края раны, после чего становится видна глубокая ветвь локтевого нерва, идущая вместе с локтевой артерией в толщу мышц возвышения V пальца.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зависимости от состояния выделенного нервного ствола выполняют операцию </a:t>
            </a:r>
            <a:r>
              <a:rPr lang="ru-RU" dirty="0" err="1"/>
              <a:t>невролиза</a:t>
            </a:r>
            <a:r>
              <a:rPr lang="ru-RU" dirty="0"/>
              <a:t> либо накладывают шов нерва.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Обнажение локтевого нерва на кисти. </a:t>
            </a:r>
          </a:p>
        </p:txBody>
      </p:sp>
    </p:spTree>
    <p:extLst>
      <p:ext uri="{BB962C8B-B14F-4D97-AF65-F5344CB8AC3E}">
        <p14:creationId xmlns:p14="http://schemas.microsoft.com/office/powerpoint/2010/main" val="210748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544616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  <a:p>
            <a:r>
              <a:rPr lang="en-US" b="1" dirty="0" err="1" smtClean="0"/>
              <a:t>Canalis</a:t>
            </a:r>
            <a:r>
              <a:rPr lang="en-US" b="1" dirty="0" smtClean="0"/>
              <a:t> </a:t>
            </a:r>
            <a:r>
              <a:rPr lang="en-US" b="1" dirty="0" err="1"/>
              <a:t>supinatorius</a:t>
            </a:r>
            <a:r>
              <a:rPr lang="en-US" b="1" dirty="0"/>
              <a:t> </a:t>
            </a:r>
            <a:r>
              <a:rPr lang="en-US" dirty="0"/>
              <a:t>– </a:t>
            </a:r>
            <a:r>
              <a:rPr lang="ru-RU" dirty="0"/>
              <a:t>располагается в верхней трети предплечья и проходит через </a:t>
            </a:r>
            <a:r>
              <a:rPr lang="en-US" dirty="0"/>
              <a:t>m. supinator. </a:t>
            </a:r>
            <a:r>
              <a:rPr lang="ru-RU" dirty="0"/>
              <a:t>В канале  проходит глубокая ветвь лучевого нерва, которая разветвляется в мышцах задней области предплечья.</a:t>
            </a:r>
          </a:p>
          <a:p>
            <a:endParaRPr lang="ru-RU" dirty="0"/>
          </a:p>
          <a:p>
            <a:r>
              <a:rPr lang="en-US" b="1" dirty="0" smtClean="0"/>
              <a:t>Sulcus  </a:t>
            </a:r>
            <a:r>
              <a:rPr lang="en-US" b="1" dirty="0" err="1"/>
              <a:t>radialis</a:t>
            </a:r>
            <a:r>
              <a:rPr lang="en-US" b="1" dirty="0"/>
              <a:t>  </a:t>
            </a:r>
            <a:r>
              <a:rPr lang="ru-RU" dirty="0"/>
              <a:t>располагается  в нижней трети предплечья между  сухожилиями </a:t>
            </a:r>
            <a:r>
              <a:rPr lang="en-US" dirty="0"/>
              <a:t>m. </a:t>
            </a:r>
            <a:r>
              <a:rPr lang="en-US" dirty="0" err="1"/>
              <a:t>brachioradialis</a:t>
            </a:r>
            <a:r>
              <a:rPr lang="en-US" dirty="0"/>
              <a:t> (</a:t>
            </a:r>
            <a:r>
              <a:rPr lang="ru-RU" dirty="0"/>
              <a:t>снаружи) и </a:t>
            </a:r>
            <a:r>
              <a:rPr lang="en-US" dirty="0" err="1"/>
              <a:t>m.fiexor</a:t>
            </a:r>
            <a:r>
              <a:rPr lang="en-US" dirty="0"/>
              <a:t> carpi </a:t>
            </a:r>
            <a:r>
              <a:rPr lang="en-US" dirty="0" err="1"/>
              <a:t>radialis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ru-RU" dirty="0" smtClean="0"/>
              <a:t>изнутри</a:t>
            </a:r>
            <a:r>
              <a:rPr lang="ru-RU" dirty="0"/>
              <a:t>). В борозде проходит </a:t>
            </a:r>
            <a:r>
              <a:rPr lang="en-US" dirty="0"/>
              <a:t>a. v. </a:t>
            </a:r>
            <a:r>
              <a:rPr lang="en-US" dirty="0" err="1"/>
              <a:t>radialis</a:t>
            </a:r>
            <a:r>
              <a:rPr lang="en-US" dirty="0"/>
              <a:t>, ramus </a:t>
            </a:r>
            <a:r>
              <a:rPr lang="en-US" dirty="0" err="1"/>
              <a:t>superficialis</a:t>
            </a:r>
            <a:r>
              <a:rPr lang="en-US" dirty="0"/>
              <a:t> n. </a:t>
            </a:r>
            <a:r>
              <a:rPr lang="en-US" dirty="0" err="1"/>
              <a:t>radialis</a:t>
            </a:r>
            <a:r>
              <a:rPr lang="en-US" dirty="0"/>
              <a:t>, </a:t>
            </a:r>
            <a:r>
              <a:rPr lang="ru-RU" dirty="0" smtClean="0"/>
              <a:t>причем </a:t>
            </a:r>
            <a:r>
              <a:rPr lang="ru-RU" dirty="0"/>
              <a:t>нерв переходит на тыл в средней трети предплечья под сухожилием </a:t>
            </a:r>
            <a:r>
              <a:rPr lang="en-US" dirty="0"/>
              <a:t>m. </a:t>
            </a:r>
            <a:r>
              <a:rPr lang="en-US" dirty="0" err="1"/>
              <a:t>brachioradialis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b="1" dirty="0" smtClean="0"/>
              <a:t>Sulcus </a:t>
            </a:r>
            <a:r>
              <a:rPr lang="en-US" b="1" dirty="0" err="1"/>
              <a:t>ulnaris</a:t>
            </a:r>
            <a:r>
              <a:rPr lang="en-US" b="1" dirty="0"/>
              <a:t> </a:t>
            </a:r>
            <a:r>
              <a:rPr lang="ru-RU" dirty="0"/>
              <a:t>располагается в </a:t>
            </a:r>
            <a:r>
              <a:rPr lang="ru-RU" dirty="0" smtClean="0"/>
              <a:t>нижней трети предплечья между сухожилиями </a:t>
            </a:r>
            <a:r>
              <a:rPr lang="en-US" dirty="0" smtClean="0"/>
              <a:t>m. flexor car</a:t>
            </a:r>
            <a:r>
              <a:rPr lang="ru-RU" dirty="0" smtClean="0"/>
              <a:t>р</a:t>
            </a:r>
            <a:r>
              <a:rPr lang="en-US" dirty="0" smtClean="0"/>
              <a:t>i </a:t>
            </a:r>
            <a:r>
              <a:rPr lang="en-US" dirty="0" err="1" smtClean="0"/>
              <a:t>ulnaris</a:t>
            </a:r>
            <a:r>
              <a:rPr lang="en-US" dirty="0" smtClean="0"/>
              <a:t> (</a:t>
            </a:r>
            <a:r>
              <a:rPr lang="ru-RU" dirty="0" smtClean="0"/>
              <a:t>изнутри) </a:t>
            </a:r>
            <a:r>
              <a:rPr lang="ru-RU" dirty="0"/>
              <a:t>и </a:t>
            </a:r>
            <a:r>
              <a:rPr lang="en-US" dirty="0"/>
              <a:t>m. flexor </a:t>
            </a:r>
            <a:r>
              <a:rPr lang="en-US" dirty="0" err="1"/>
              <a:t>digitorum</a:t>
            </a:r>
            <a:r>
              <a:rPr lang="en-US" dirty="0"/>
              <a:t> </a:t>
            </a:r>
            <a:r>
              <a:rPr lang="en-US" dirty="0" err="1"/>
              <a:t>superficialis</a:t>
            </a:r>
            <a:r>
              <a:rPr lang="en-US" dirty="0"/>
              <a:t> (</a:t>
            </a:r>
            <a:r>
              <a:rPr lang="ru-RU" dirty="0"/>
              <a:t>снаружи). Проходят: </a:t>
            </a:r>
            <a:r>
              <a:rPr lang="en-US" dirty="0"/>
              <a:t>a. v. </a:t>
            </a:r>
            <a:r>
              <a:rPr lang="en-US" dirty="0" err="1"/>
              <a:t>ulnaris</a:t>
            </a:r>
            <a:r>
              <a:rPr lang="en-US" dirty="0"/>
              <a:t>, n. </a:t>
            </a:r>
            <a:r>
              <a:rPr lang="en-US" dirty="0" err="1"/>
              <a:t>ulnaris</a:t>
            </a:r>
            <a:r>
              <a:rPr lang="en-US" dirty="0"/>
              <a:t>, </a:t>
            </a:r>
            <a:r>
              <a:rPr lang="ru-RU" dirty="0"/>
              <a:t>причем нерв располагается </a:t>
            </a:r>
            <a:r>
              <a:rPr lang="ru-RU" dirty="0" err="1"/>
              <a:t>кнутри</a:t>
            </a:r>
            <a:r>
              <a:rPr lang="ru-RU" dirty="0"/>
              <a:t> от артерии.</a:t>
            </a:r>
          </a:p>
          <a:p>
            <a:endParaRPr lang="ru-RU" dirty="0"/>
          </a:p>
          <a:p>
            <a:r>
              <a:rPr lang="en-US" b="1" dirty="0" smtClean="0"/>
              <a:t>Sulcus </a:t>
            </a:r>
            <a:r>
              <a:rPr lang="en-US" b="1" dirty="0" err="1"/>
              <a:t>medianus</a:t>
            </a:r>
            <a:r>
              <a:rPr lang="en-US" b="1" dirty="0"/>
              <a:t> </a:t>
            </a:r>
            <a:r>
              <a:rPr lang="ru-RU" dirty="0"/>
              <a:t>располагается между </a:t>
            </a:r>
            <a:r>
              <a:rPr lang="en-US" dirty="0"/>
              <a:t>m. flexor carpi </a:t>
            </a:r>
            <a:r>
              <a:rPr lang="en-US" dirty="0" err="1"/>
              <a:t>radialis</a:t>
            </a:r>
            <a:r>
              <a:rPr lang="en-US" dirty="0"/>
              <a:t> (</a:t>
            </a:r>
            <a:r>
              <a:rPr lang="ru-RU" dirty="0"/>
              <a:t>снаружи) и </a:t>
            </a:r>
            <a:r>
              <a:rPr lang="en-US" dirty="0" err="1"/>
              <a:t>m.flexus</a:t>
            </a:r>
            <a:r>
              <a:rPr lang="en-US" dirty="0"/>
              <a:t> </a:t>
            </a:r>
            <a:r>
              <a:rPr lang="en-US" dirty="0" err="1"/>
              <a:t>digitorum</a:t>
            </a:r>
            <a:r>
              <a:rPr lang="en-US" dirty="0"/>
              <a:t> </a:t>
            </a:r>
            <a:r>
              <a:rPr lang="en-US" dirty="0" err="1"/>
              <a:t>superficialis</a:t>
            </a:r>
            <a:r>
              <a:rPr lang="en-US" dirty="0"/>
              <a:t> (</a:t>
            </a:r>
            <a:r>
              <a:rPr lang="ru-RU" dirty="0" err="1"/>
              <a:t>снутри</a:t>
            </a:r>
            <a:r>
              <a:rPr lang="ru-RU" dirty="0"/>
              <a:t>). Проходит </a:t>
            </a:r>
            <a:r>
              <a:rPr lang="en-US" dirty="0"/>
              <a:t>n. </a:t>
            </a:r>
            <a:r>
              <a:rPr lang="en-US" dirty="0" err="1"/>
              <a:t>medianus</a:t>
            </a:r>
            <a:r>
              <a:rPr lang="en-US" dirty="0"/>
              <a:t>, a. v. </a:t>
            </a:r>
            <a:r>
              <a:rPr lang="en-US" dirty="0" err="1"/>
              <a:t>medianae</a:t>
            </a:r>
            <a:r>
              <a:rPr lang="en-US" dirty="0"/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ОБЛАСТЬ ПРЕДПЛЕЧЬЯ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3827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812088" cy="5400600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  <a:p>
            <a:r>
              <a:rPr lang="en-US" b="1" dirty="0" err="1" smtClean="0"/>
              <a:t>Canalis</a:t>
            </a:r>
            <a:r>
              <a:rPr lang="en-US" b="1" dirty="0" smtClean="0"/>
              <a:t> </a:t>
            </a:r>
            <a:r>
              <a:rPr lang="en-US" b="1" dirty="0"/>
              <a:t>carpi </a:t>
            </a:r>
            <a:r>
              <a:rPr lang="en-US" b="1" dirty="0" err="1"/>
              <a:t>radialis</a:t>
            </a:r>
            <a:r>
              <a:rPr lang="en-US" b="1" dirty="0"/>
              <a:t> </a:t>
            </a:r>
            <a:r>
              <a:rPr lang="en-US" dirty="0"/>
              <a:t>- </a:t>
            </a:r>
            <a:r>
              <a:rPr lang="ru-RU" dirty="0"/>
              <a:t>располагается между поперечной </a:t>
            </a:r>
            <a:r>
              <a:rPr lang="ru-RU" dirty="0" smtClean="0"/>
              <a:t>связкой</a:t>
            </a:r>
            <a:r>
              <a:rPr lang="en-US" dirty="0" smtClean="0"/>
              <a:t> </a:t>
            </a:r>
            <a:r>
              <a:rPr lang="ru-RU" dirty="0" smtClean="0"/>
              <a:t>запястья </a:t>
            </a:r>
            <a:r>
              <a:rPr lang="ru-RU" dirty="0"/>
              <a:t>и большой многоугольной костью. Проходит </a:t>
            </a:r>
            <a:r>
              <a:rPr lang="en-US" dirty="0"/>
              <a:t>a. </a:t>
            </a:r>
            <a:r>
              <a:rPr lang="en-US" dirty="0" err="1"/>
              <a:t>radialis</a:t>
            </a:r>
            <a:r>
              <a:rPr lang="en-US" dirty="0"/>
              <a:t>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ru-RU" dirty="0" smtClean="0"/>
              <a:t>сухожилие </a:t>
            </a:r>
            <a:r>
              <a:rPr lang="en-US" dirty="0"/>
              <a:t>m. flexor carpi </a:t>
            </a:r>
            <a:r>
              <a:rPr lang="en-US" dirty="0" err="1"/>
              <a:t>radialis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b="1" dirty="0" err="1" smtClean="0"/>
              <a:t>Canalis</a:t>
            </a:r>
            <a:r>
              <a:rPr lang="en-US" b="1" dirty="0" smtClean="0"/>
              <a:t> </a:t>
            </a:r>
            <a:r>
              <a:rPr lang="en-US" b="1" dirty="0"/>
              <a:t>carpi </a:t>
            </a:r>
            <a:r>
              <a:rPr lang="en-US" b="1" dirty="0" err="1"/>
              <a:t>ulnaris</a:t>
            </a:r>
            <a:r>
              <a:rPr lang="en-US" b="1" dirty="0"/>
              <a:t> </a:t>
            </a:r>
            <a:r>
              <a:rPr lang="en-US" dirty="0"/>
              <a:t>– </a:t>
            </a:r>
            <a:r>
              <a:rPr lang="ru-RU" dirty="0"/>
              <a:t>образован собственной фасцией </a:t>
            </a:r>
            <a:r>
              <a:rPr lang="ru-RU" dirty="0" smtClean="0"/>
              <a:t>вблизи</a:t>
            </a:r>
            <a:r>
              <a:rPr lang="en-US" dirty="0" smtClean="0"/>
              <a:t> </a:t>
            </a:r>
            <a:r>
              <a:rPr lang="ru-RU" dirty="0" smtClean="0"/>
              <a:t>гороховидной </a:t>
            </a:r>
            <a:r>
              <a:rPr lang="ru-RU" dirty="0"/>
              <a:t>кости. В нем располагается локтевой </a:t>
            </a:r>
            <a:r>
              <a:rPr lang="ru-RU" dirty="0" smtClean="0"/>
              <a:t>сосудисто-нервный</a:t>
            </a:r>
            <a:r>
              <a:rPr lang="en-US" dirty="0" smtClean="0"/>
              <a:t> </a:t>
            </a:r>
            <a:r>
              <a:rPr lang="ru-RU" dirty="0" smtClean="0"/>
              <a:t>пучок</a:t>
            </a:r>
            <a:r>
              <a:rPr lang="ru-RU" dirty="0"/>
              <a:t>, причем артерия поверхностно и </a:t>
            </a:r>
            <a:r>
              <a:rPr lang="ru-RU" dirty="0" err="1"/>
              <a:t>латерально</a:t>
            </a:r>
            <a:r>
              <a:rPr lang="ru-RU" dirty="0"/>
              <a:t>, а нерв - глубже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ru-RU" dirty="0" err="1" smtClean="0"/>
              <a:t>медиально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en-US" b="1" dirty="0" err="1" smtClean="0"/>
              <a:t>Canalis</a:t>
            </a:r>
            <a:r>
              <a:rPr lang="en-US" b="1" dirty="0" smtClean="0"/>
              <a:t> </a:t>
            </a:r>
            <a:r>
              <a:rPr lang="en-US" b="1" dirty="0" err="1"/>
              <a:t>carpalis</a:t>
            </a:r>
            <a:r>
              <a:rPr lang="en-US" b="1" dirty="0"/>
              <a:t> </a:t>
            </a:r>
            <a:r>
              <a:rPr lang="ru-RU" dirty="0"/>
              <a:t>образован </a:t>
            </a:r>
            <a:r>
              <a:rPr lang="en-US" dirty="0"/>
              <a:t>retinaculum m. m. </a:t>
            </a:r>
            <a:r>
              <a:rPr lang="en-US" dirty="0" err="1"/>
              <a:t>flexorum</a:t>
            </a:r>
            <a:r>
              <a:rPr lang="en-US" dirty="0"/>
              <a:t> </a:t>
            </a:r>
            <a:r>
              <a:rPr lang="ru-RU" dirty="0" smtClean="0"/>
              <a:t>натянутой</a:t>
            </a:r>
            <a:r>
              <a:rPr lang="en-US" dirty="0" smtClean="0"/>
              <a:t> </a:t>
            </a:r>
            <a:r>
              <a:rPr lang="ru-RU" dirty="0" smtClean="0"/>
              <a:t>между </a:t>
            </a:r>
            <a:r>
              <a:rPr lang="ru-RU" dirty="0"/>
              <a:t>ладьевидной и трапециевидной костями с латеральной стороны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ru-RU" dirty="0" smtClean="0"/>
              <a:t>гороховидной </a:t>
            </a:r>
            <a:r>
              <a:rPr lang="ru-RU" dirty="0"/>
              <a:t>и крючковидной костями с медиальной стороны. В канале </a:t>
            </a:r>
            <a:r>
              <a:rPr lang="ru-RU" dirty="0" smtClean="0"/>
              <a:t>с</a:t>
            </a:r>
            <a:r>
              <a:rPr lang="en-US" dirty="0" smtClean="0"/>
              <a:t> </a:t>
            </a:r>
            <a:r>
              <a:rPr lang="ru-RU" dirty="0" smtClean="0"/>
              <a:t>сухожилиями </a:t>
            </a:r>
            <a:r>
              <a:rPr lang="ru-RU" dirty="0"/>
              <a:t>сгибателей пальцев проходит </a:t>
            </a:r>
            <a:r>
              <a:rPr lang="en-US" dirty="0"/>
              <a:t>n. </a:t>
            </a:r>
            <a:r>
              <a:rPr lang="en-US" dirty="0" err="1"/>
              <a:t>medianus</a:t>
            </a:r>
            <a:r>
              <a:rPr lang="en-US" dirty="0"/>
              <a:t> </a:t>
            </a:r>
            <a:r>
              <a:rPr lang="ru-RU" dirty="0"/>
              <a:t>и </a:t>
            </a:r>
            <a:r>
              <a:rPr lang="en-US" dirty="0"/>
              <a:t>a. v. </a:t>
            </a:r>
            <a:r>
              <a:rPr lang="en-US" dirty="0" err="1"/>
              <a:t>medianae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ru-RU" b="1" dirty="0" smtClean="0"/>
              <a:t>Шесть </a:t>
            </a:r>
            <a:r>
              <a:rPr lang="ru-RU" b="1" dirty="0"/>
              <a:t>каналов тыльной поверхности запястья </a:t>
            </a:r>
            <a:r>
              <a:rPr lang="ru-RU" dirty="0"/>
              <a:t>образованы </a:t>
            </a:r>
            <a:r>
              <a:rPr lang="en-US" dirty="0" smtClean="0"/>
              <a:t>retinaculum mm</a:t>
            </a:r>
            <a:r>
              <a:rPr lang="en-US" dirty="0"/>
              <a:t>. </a:t>
            </a:r>
            <a:r>
              <a:rPr lang="en-US" dirty="0" err="1"/>
              <a:t>extensorum</a:t>
            </a:r>
            <a:r>
              <a:rPr lang="en-US" dirty="0"/>
              <a:t>, </a:t>
            </a:r>
            <a:r>
              <a:rPr lang="ru-RU" dirty="0"/>
              <a:t>которая срастается с лучевой и локтевой костями. </a:t>
            </a:r>
            <a:r>
              <a:rPr lang="ru-RU" dirty="0" smtClean="0"/>
              <a:t>В</a:t>
            </a:r>
            <a:r>
              <a:rPr lang="en-US" dirty="0" smtClean="0"/>
              <a:t> </a:t>
            </a:r>
            <a:r>
              <a:rPr lang="ru-RU" dirty="0" smtClean="0"/>
              <a:t>первом </a:t>
            </a:r>
            <a:r>
              <a:rPr lang="ru-RU" dirty="0"/>
              <a:t>канале (считая от лучевого края) проходят сухожилия </a:t>
            </a:r>
            <a:r>
              <a:rPr lang="en-US" dirty="0"/>
              <a:t>m. </a:t>
            </a:r>
            <a:r>
              <a:rPr lang="en-US" dirty="0" smtClean="0"/>
              <a:t>abductor </a:t>
            </a:r>
            <a:r>
              <a:rPr lang="en-US" dirty="0" err="1" smtClean="0"/>
              <a:t>pollicis</a:t>
            </a:r>
            <a:r>
              <a:rPr lang="en-US" dirty="0" smtClean="0"/>
              <a:t> </a:t>
            </a:r>
            <a:r>
              <a:rPr lang="en-US" dirty="0" err="1"/>
              <a:t>longus</a:t>
            </a:r>
            <a:r>
              <a:rPr lang="en-US" dirty="0"/>
              <a:t> </a:t>
            </a:r>
            <a:r>
              <a:rPr lang="ru-RU" dirty="0"/>
              <a:t>и </a:t>
            </a:r>
            <a:r>
              <a:rPr lang="en-US" dirty="0"/>
              <a:t>m. extensor </a:t>
            </a:r>
            <a:r>
              <a:rPr lang="en-US" dirty="0" err="1"/>
              <a:t>pollicis</a:t>
            </a:r>
            <a:r>
              <a:rPr lang="en-US" dirty="0"/>
              <a:t> </a:t>
            </a:r>
            <a:r>
              <a:rPr lang="en-US" dirty="0" err="1"/>
              <a:t>brevis</a:t>
            </a:r>
            <a:r>
              <a:rPr lang="en-US" dirty="0"/>
              <a:t>; </a:t>
            </a:r>
            <a:r>
              <a:rPr lang="ru-RU" dirty="0"/>
              <a:t>во втором - сухожилие </a:t>
            </a:r>
            <a:r>
              <a:rPr lang="en-US" dirty="0"/>
              <a:t>mm</a:t>
            </a:r>
            <a:r>
              <a:rPr lang="en-US" dirty="0" smtClean="0"/>
              <a:t>. extensor </a:t>
            </a:r>
            <a:r>
              <a:rPr lang="en-US" dirty="0"/>
              <a:t>carpi </a:t>
            </a:r>
            <a:r>
              <a:rPr lang="en-US" dirty="0" err="1"/>
              <a:t>radialis</a:t>
            </a:r>
            <a:r>
              <a:rPr lang="en-US" dirty="0"/>
              <a:t> </a:t>
            </a:r>
            <a:r>
              <a:rPr lang="en-US" dirty="0" err="1"/>
              <a:t>longus</a:t>
            </a:r>
            <a:r>
              <a:rPr lang="en-US" dirty="0"/>
              <a:t> et </a:t>
            </a:r>
            <a:r>
              <a:rPr lang="en-US" dirty="0" err="1"/>
              <a:t>brevis</a:t>
            </a:r>
            <a:r>
              <a:rPr lang="en-US" dirty="0"/>
              <a:t>; </a:t>
            </a:r>
            <a:r>
              <a:rPr lang="ru-RU" dirty="0"/>
              <a:t>в третьем - сухожилие </a:t>
            </a:r>
            <a:r>
              <a:rPr lang="en-US" dirty="0"/>
              <a:t>m</a:t>
            </a:r>
            <a:r>
              <a:rPr lang="en-US" dirty="0" smtClean="0"/>
              <a:t>. extensor </a:t>
            </a:r>
            <a:r>
              <a:rPr lang="en-US" dirty="0" err="1"/>
              <a:t>pollicis</a:t>
            </a:r>
            <a:r>
              <a:rPr lang="en-US" dirty="0"/>
              <a:t> </a:t>
            </a:r>
            <a:r>
              <a:rPr lang="en-US" dirty="0" err="1"/>
              <a:t>longus</a:t>
            </a:r>
            <a:r>
              <a:rPr lang="en-US" dirty="0"/>
              <a:t>; </a:t>
            </a:r>
            <a:r>
              <a:rPr lang="ru-RU" dirty="0"/>
              <a:t>в четвертом- сухожилие </a:t>
            </a:r>
            <a:r>
              <a:rPr lang="en-US" dirty="0"/>
              <a:t>m. extensor </a:t>
            </a:r>
            <a:r>
              <a:rPr lang="en-US" dirty="0" err="1"/>
              <a:t>digitorum</a:t>
            </a:r>
            <a:r>
              <a:rPr lang="en-US" dirty="0"/>
              <a:t> </a:t>
            </a:r>
            <a:r>
              <a:rPr lang="ru-RU" dirty="0" smtClean="0"/>
              <a:t>и</a:t>
            </a:r>
            <a:r>
              <a:rPr lang="en-US" dirty="0" smtClean="0"/>
              <a:t> m</a:t>
            </a:r>
            <a:r>
              <a:rPr lang="en-US" dirty="0"/>
              <a:t>. extensor </a:t>
            </a:r>
            <a:r>
              <a:rPr lang="en-US" dirty="0" err="1"/>
              <a:t>indicis</a:t>
            </a:r>
            <a:r>
              <a:rPr lang="en-US" dirty="0"/>
              <a:t>; </a:t>
            </a:r>
            <a:r>
              <a:rPr lang="ru-RU" dirty="0"/>
              <a:t>в пятом- сухожилие </a:t>
            </a:r>
            <a:r>
              <a:rPr lang="en-US" dirty="0"/>
              <a:t>m. extensor </a:t>
            </a:r>
            <a:r>
              <a:rPr lang="en-US" dirty="0" err="1"/>
              <a:t>digiti</a:t>
            </a:r>
            <a:r>
              <a:rPr lang="en-US" dirty="0"/>
              <a:t> </a:t>
            </a:r>
            <a:r>
              <a:rPr lang="en-US" dirty="0" err="1"/>
              <a:t>minimi</a:t>
            </a:r>
            <a:r>
              <a:rPr lang="en-US" dirty="0"/>
              <a:t> </a:t>
            </a:r>
            <a:r>
              <a:rPr lang="ru-RU" dirty="0"/>
              <a:t>и </a:t>
            </a:r>
            <a:r>
              <a:rPr lang="ru-RU" dirty="0" smtClean="0"/>
              <a:t>в</a:t>
            </a:r>
            <a:r>
              <a:rPr lang="en-US" dirty="0" smtClean="0"/>
              <a:t> </a:t>
            </a:r>
            <a:r>
              <a:rPr lang="ru-RU" dirty="0" smtClean="0"/>
              <a:t>шестом- </a:t>
            </a:r>
            <a:r>
              <a:rPr lang="ru-RU" dirty="0"/>
              <a:t>сухожилие </a:t>
            </a:r>
            <a:r>
              <a:rPr lang="en-US" dirty="0"/>
              <a:t>m. extensor carpi </a:t>
            </a:r>
            <a:r>
              <a:rPr lang="en-US" dirty="0" err="1"/>
              <a:t>ulnaris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Область кисти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4863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3403104" cy="3475856"/>
          </a:xfrm>
        </p:spPr>
        <p:txBody>
          <a:bodyPr/>
          <a:lstStyle/>
          <a:p>
            <a:r>
              <a:rPr lang="ru-RU" dirty="0" smtClean="0"/>
              <a:t>Артерии верхней конечности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60887"/>
            <a:ext cx="4953000" cy="666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43089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75</TotalTime>
  <Words>4364</Words>
  <Application>Microsoft Office PowerPoint</Application>
  <PresentationFormat>Экран (4:3)</PresentationFormat>
  <Paragraphs>316</Paragraphs>
  <Slides>61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61</vt:i4>
      </vt:variant>
    </vt:vector>
  </HeadingPairs>
  <TitlesOfParts>
    <vt:vector size="62" baseType="lpstr">
      <vt:lpstr>Открытая</vt:lpstr>
      <vt:lpstr>Клиническая анатомия верхней конечности.  Современная ангиология</vt:lpstr>
      <vt:lpstr>Верхняя конечность</vt:lpstr>
      <vt:lpstr>Презентация PowerPoint</vt:lpstr>
      <vt:lpstr>Презентация PowerPoint</vt:lpstr>
      <vt:lpstr>борозды и каналы верхней конечности </vt:lpstr>
      <vt:lpstr>Локтевая область </vt:lpstr>
      <vt:lpstr>ОБЛАСТЬ ПРЕДПЛЕЧЬЯ </vt:lpstr>
      <vt:lpstr>Область кисти </vt:lpstr>
      <vt:lpstr>Артерии верхней конечности</vt:lpstr>
      <vt:lpstr>Подключичная артерия (a. subclavia): </vt:lpstr>
      <vt:lpstr>Презентация PowerPoint</vt:lpstr>
      <vt:lpstr>Проекционные линии подмышечной артерии: </vt:lpstr>
      <vt:lpstr>Сосуды подмышечной области</vt:lpstr>
      <vt:lpstr>Презентация PowerPoint</vt:lpstr>
      <vt:lpstr>Обнажение подмышечной артерии</vt:lpstr>
      <vt:lpstr>Презентация PowerPoint</vt:lpstr>
      <vt:lpstr>Обнажение плечевой артерии. Проекционные линии плечевой артерии: </vt:lpstr>
      <vt:lpstr>Обнажение плечевой артерии. </vt:lpstr>
      <vt:lpstr>Fossa cubiti Доступ в локтевой ямке. </vt:lpstr>
      <vt:lpstr>предплечье </vt:lpstr>
      <vt:lpstr>Проекционные линии артерий предплечья:</vt:lpstr>
      <vt:lpstr>Презентация PowerPoint</vt:lpstr>
      <vt:lpstr>Обнажение лучевой артерии. Проекционные линии лучевой артерии: </vt:lpstr>
      <vt:lpstr>Обнажение лучевой артерии. </vt:lpstr>
      <vt:lpstr>Обнажение лучевой артерии. </vt:lpstr>
      <vt:lpstr>Обнажение лучевой артерии. </vt:lpstr>
      <vt:lpstr>Проекционные линии локтевой артерии:</vt:lpstr>
      <vt:lpstr>Обнажение локтевой артерии. </vt:lpstr>
      <vt:lpstr>Обнажение локтевой артерии. </vt:lpstr>
      <vt:lpstr>Обнажение локтевой артерии</vt:lpstr>
      <vt:lpstr>кисть</vt:lpstr>
      <vt:lpstr>Презентация PowerPoint</vt:lpstr>
      <vt:lpstr>Презентация PowerPoint</vt:lpstr>
      <vt:lpstr>Линии разрезов при перевязке сосудов на протяжении</vt:lpstr>
      <vt:lpstr>Презентация PowerPoint</vt:lpstr>
      <vt:lpstr>Оперативный прием. </vt:lpstr>
      <vt:lpstr>Завершение операции. </vt:lpstr>
      <vt:lpstr>Осложнения: </vt:lpstr>
      <vt:lpstr>Операции на сосудах</vt:lpstr>
      <vt:lpstr>Циркулярный сосудистый шов Карреля:</vt:lpstr>
      <vt:lpstr>Циркулярные сосудистые швы:</vt:lpstr>
      <vt:lpstr>Условия, необходимые для успешного выполнения шва сосуда</vt:lpstr>
      <vt:lpstr>Приемы, применяемые при наложении сосудистых швов</vt:lpstr>
      <vt:lpstr>Виды ручных сосудистых швов</vt:lpstr>
      <vt:lpstr>Узловые швы</vt:lpstr>
      <vt:lpstr>Операции на сосудах</vt:lpstr>
      <vt:lpstr>Операции на венах </vt:lpstr>
      <vt:lpstr>венография</vt:lpstr>
      <vt:lpstr>артериография</vt:lpstr>
      <vt:lpstr>Презентация PowerPoint</vt:lpstr>
      <vt:lpstr>УЗИ сосудов нижних конечностей</vt:lpstr>
      <vt:lpstr>Плечевое сплетение: схема</vt:lpstr>
      <vt:lpstr>Презентация PowerPoint</vt:lpstr>
      <vt:lpstr>Доступы к плечевому сплетению. </vt:lpstr>
      <vt:lpstr>Доступы к плечевому сплетению. </vt:lpstr>
      <vt:lpstr>Проекционные линии нервных стволов</vt:lpstr>
      <vt:lpstr>Презентация PowerPoint</vt:lpstr>
      <vt:lpstr>Оперативные доступы к нервным стволам верхней конечности.  </vt:lpstr>
      <vt:lpstr>Обнажение срединного нерва. </vt:lpstr>
      <vt:lpstr>Обнажение локтевого нерва. </vt:lpstr>
      <vt:lpstr>Обнажение локтевого нерва на кисти. 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Клиническая анатомия верхней конечности.  Современная ангиология</dc:title>
  <dc:creator>АЛЕНА</dc:creator>
  <cp:lastModifiedBy>Елена Григорьева</cp:lastModifiedBy>
  <cp:revision>6</cp:revision>
  <dcterms:created xsi:type="dcterms:W3CDTF">2014-09-29T05:21:41Z</dcterms:created>
  <dcterms:modified xsi:type="dcterms:W3CDTF">2015-10-12T05:28:36Z</dcterms:modified>
</cp:coreProperties>
</file>