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2"/>
  </p:notesMasterIdLst>
  <p:sldIdLst>
    <p:sldId id="341" r:id="rId2"/>
    <p:sldId id="273" r:id="rId3"/>
    <p:sldId id="274" r:id="rId4"/>
    <p:sldId id="394" r:id="rId5"/>
    <p:sldId id="395" r:id="rId6"/>
    <p:sldId id="397" r:id="rId7"/>
    <p:sldId id="344" r:id="rId8"/>
    <p:sldId id="374" r:id="rId9"/>
    <p:sldId id="277" r:id="rId10"/>
    <p:sldId id="278" r:id="rId11"/>
    <p:sldId id="343" r:id="rId12"/>
    <p:sldId id="279" r:id="rId13"/>
    <p:sldId id="342" r:id="rId14"/>
    <p:sldId id="280" r:id="rId15"/>
    <p:sldId id="281" r:id="rId16"/>
    <p:sldId id="345" r:id="rId17"/>
    <p:sldId id="282" r:id="rId18"/>
    <p:sldId id="346" r:id="rId19"/>
    <p:sldId id="347" r:id="rId20"/>
    <p:sldId id="283" r:id="rId21"/>
    <p:sldId id="284" r:id="rId22"/>
    <p:sldId id="348" r:id="rId23"/>
    <p:sldId id="285" r:id="rId24"/>
    <p:sldId id="286" r:id="rId25"/>
    <p:sldId id="392" r:id="rId26"/>
    <p:sldId id="390" r:id="rId27"/>
    <p:sldId id="393" r:id="rId28"/>
    <p:sldId id="352" r:id="rId29"/>
    <p:sldId id="376" r:id="rId30"/>
    <p:sldId id="391" r:id="rId31"/>
    <p:sldId id="349" r:id="rId32"/>
    <p:sldId id="353" r:id="rId33"/>
    <p:sldId id="354" r:id="rId34"/>
    <p:sldId id="355" r:id="rId35"/>
    <p:sldId id="356" r:id="rId36"/>
    <p:sldId id="288" r:id="rId37"/>
    <p:sldId id="396" r:id="rId38"/>
    <p:sldId id="398" r:id="rId39"/>
    <p:sldId id="289" r:id="rId40"/>
    <p:sldId id="290" r:id="rId41"/>
    <p:sldId id="377" r:id="rId42"/>
    <p:sldId id="357" r:id="rId43"/>
    <p:sldId id="358" r:id="rId44"/>
    <p:sldId id="379" r:id="rId45"/>
    <p:sldId id="378" r:id="rId46"/>
    <p:sldId id="380" r:id="rId47"/>
    <p:sldId id="381" r:id="rId48"/>
    <p:sldId id="382" r:id="rId49"/>
    <p:sldId id="293" r:id="rId50"/>
    <p:sldId id="383" r:id="rId51"/>
    <p:sldId id="385" r:id="rId52"/>
    <p:sldId id="399" r:id="rId53"/>
    <p:sldId id="400" r:id="rId54"/>
    <p:sldId id="360" r:id="rId55"/>
    <p:sldId id="386" r:id="rId56"/>
    <p:sldId id="294" r:id="rId57"/>
    <p:sldId id="295" r:id="rId58"/>
    <p:sldId id="296" r:id="rId59"/>
    <p:sldId id="297" r:id="rId60"/>
    <p:sldId id="361" r:id="rId61"/>
    <p:sldId id="373" r:id="rId62"/>
    <p:sldId id="298" r:id="rId63"/>
    <p:sldId id="388" r:id="rId64"/>
    <p:sldId id="389" r:id="rId65"/>
    <p:sldId id="372" r:id="rId66"/>
    <p:sldId id="363" r:id="rId67"/>
    <p:sldId id="362" r:id="rId68"/>
    <p:sldId id="367" r:id="rId69"/>
    <p:sldId id="364" r:id="rId70"/>
    <p:sldId id="333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E0977"/>
    <a:srgbClr val="05137B"/>
    <a:srgbClr val="99CCFF"/>
    <a:srgbClr val="CCECFF"/>
    <a:srgbClr val="EBF8AA"/>
    <a:srgbClr val="CCD64E"/>
    <a:srgbClr val="EFF9BD"/>
    <a:srgbClr val="DEF375"/>
    <a:srgbClr val="E1F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5" autoAdjust="0"/>
    <p:restoredTop sz="92473" autoAdjust="0"/>
  </p:normalViewPr>
  <p:slideViewPr>
    <p:cSldViewPr>
      <p:cViewPr varScale="1">
        <p:scale>
          <a:sx n="68" d="100"/>
          <a:sy n="68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EA325-9FB5-45F4-B7AC-EAE3C105854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CAAE5-8707-4F2F-AC97-06D9C600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7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F5F84-91B2-4EE6-84BA-B5DC16FB3E93}" type="slidenum">
              <a:rPr lang="ru-RU" smtClean="0"/>
              <a:pPr eaLnBrk="1" hangingPunct="1"/>
              <a:t>70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mtClean="0"/>
              <a:t>Если информация о недостатках, преимуществах и альтернативах обычному способу родовспоможения останется главным направлением большого числа дородовых курсов, можно ожидать увеличения в обществе числа влиятельных и хорошо информированных людей, вовлеченных в совершенствование практик родовспоможения.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40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7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7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32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2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09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5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891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6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09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7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4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357166"/>
            <a:ext cx="8643998" cy="3786214"/>
          </a:xfrm>
        </p:spPr>
        <p:txBody>
          <a:bodyPr>
            <a:norm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2000" b="1" spc="150" dirty="0" err="1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Запорожский</a:t>
            </a:r>
            <a:r>
              <a:rPr lang="uk-UA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spc="150" dirty="0" err="1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государственн</a:t>
            </a:r>
            <a:r>
              <a:rPr lang="ru-RU" sz="2000" b="1" spc="150" dirty="0" err="1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ый</a:t>
            </a:r>
            <a: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медицинский университет</a:t>
            </a:r>
            <a:b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Кафедра акушерства и гинекологии</a:t>
            </a:r>
            <a:b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Неотложные состояния в акушерстве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4929198"/>
            <a:ext cx="7272338" cy="127635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uk-UA" sz="2400" b="1" dirty="0" err="1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Заведующий</a:t>
            </a:r>
            <a:r>
              <a:rPr lang="uk-UA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кафедрой</a:t>
            </a:r>
            <a:r>
              <a:rPr lang="uk-UA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spcBef>
                <a:spcPct val="0"/>
              </a:spcBef>
            </a:pPr>
            <a:r>
              <a:rPr lang="uk-UA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профессор</a:t>
            </a:r>
            <a:r>
              <a:rPr lang="uk-UA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 Круть </a:t>
            </a:r>
            <a:r>
              <a:rPr lang="uk-UA" sz="2400" b="1" dirty="0" err="1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Юрий</a:t>
            </a:r>
            <a:r>
              <a:rPr lang="uk-UA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Яковлевич</a:t>
            </a:r>
            <a:endParaRPr lang="ru-RU" sz="2400" b="1" dirty="0" smtClean="0">
              <a:solidFill>
                <a:srgbClr val="1E0977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785225" cy="58769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Кровотечения в поздние сроки беременности или в родах: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Преждевременная отслойка плаценты;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Предлежание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плаценты;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Разрывы матки;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Эмболия околоплодными водами.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Оболочечное прикрепление пуповины.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Кровотечения после родов: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Атония матки;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Задержка плаценты или ее фрагментов;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Разрывы родовых путей.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Выворот матки.</a:t>
            </a:r>
          </a:p>
          <a:p>
            <a:pPr marL="45720" indent="0" eaLnBrk="1" hangingPunct="1">
              <a:buNone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89644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риска возникновения геморрагического шока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9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20945"/>
              </p:ext>
            </p:extLst>
          </p:nvPr>
        </p:nvGraphicFramePr>
        <p:xfrm>
          <a:off x="421262" y="2132856"/>
          <a:ext cx="8712968" cy="3929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889"/>
                <a:gridCol w="3422952"/>
                <a:gridCol w="1555885"/>
                <a:gridCol w="2178242"/>
              </a:tblGrid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Степень тяжести шока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Стадия шока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кровопотери 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ОЦК</a:t>
                      </a:r>
                      <a:endParaRPr lang="ru-RU" sz="2600" noProof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массы тела</a:t>
                      </a:r>
                      <a:endParaRPr lang="ru-RU" sz="2600" noProof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Компенсированный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0,8-1,2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Субкомпенсированный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21-30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1,3-1,8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Декомпенсированный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31-40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1,9-2,4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Необратимый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40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2,4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60648"/>
            <a:ext cx="8964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Классификация геморрагического шока по степени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тяжести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Клинический протокол «А</a:t>
            </a:r>
            <a:r>
              <a:rPr lang="uk-UA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кушерські</a:t>
            </a:r>
            <a:r>
              <a:rPr lang="uk-UA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кровотечі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», Наказ МОЗ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№ 205,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24.03.2014р. </a:t>
            </a:r>
          </a:p>
          <a:p>
            <a:pPr algn="ctr"/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7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81075"/>
            <a:ext cx="8643998" cy="5616575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I степени шока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(компенсированный)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кровопотеря компенсируется изменениями сердечно-сосудистой деятельности. Сознание сохранено, незначительное беспокойство, кожа бледная, тахикардия до 100-110 уд/мин., систолическое АД 90-100 мм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частота дыханий 20 - 25 мин.,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олигурия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(диурез 30 -50 мл/ч).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 II степени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субкомпенсированный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характеризуется углубление расстройств кровообращения и метаболизма. Сознание сохранено, тревожное состояние. Систолическое АД снижается (70-90 мм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.), тахикардия 110-120 уд/мин, частота дыханий 25-30 в мин,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олигурия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(диурез - 25-30 мл/ч).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277" y="26166"/>
            <a:ext cx="8914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Клиническая картина геморрагического шока I и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ІІ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степени тяжести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81075"/>
            <a:ext cx="8643998" cy="5616575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 III степени (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декомпенсированный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характеризуется следующими признаками: сознание спутанное, резкая бледность и «мраморность» кожи, систолическое АД снижается до 50-70 мм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тахикардия 120-140 уд / мин., частота дыханий 30-40 в мин., начало развития анурии (диурез 5-15мл / ч).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 IV степени (необратимый)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характеризуется состоянием комы, систолическое АД ниже 50 мм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тахикардия более 140 уд/мин. или брадикардия, частота дыханий более 40 в мин., анурия (диурез 0-5 мл / ч).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277" y="26166"/>
            <a:ext cx="8914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Клиническая картина геморрагического шока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ІІ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и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степени тяжести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60741" cy="62865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Геморрагический шок обычно диагностируется без труда, особенно при наличии большого кровотечения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Однако ранняя диагностика компенсированного шока,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 котором обеспечен успех лечения,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иногда испытывает трудности из-за недооценки симптомов. 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Нельзя оценивать тяжесть шока, основываясь только на цифрах АД или на количестве кровопотери.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Артериальная гипотензия считается поздним и ненадежным клиническим симптомом акушерского геморрагического шока.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Благодаря физиологической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гиперволемической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аутогемодилюции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  у беременных может оставаться неизменным до тех пор, пока объем кровопотери не достигнет 30%. </a:t>
            </a:r>
          </a:p>
          <a:p>
            <a:pPr algn="just">
              <a:buNone/>
            </a:pP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 геморрагического шока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3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1142984"/>
            <a:ext cx="8143932" cy="53103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характеристика  цвета и температуры кожных покровов;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оценка пульса;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определение АД;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определение «шокового индекса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Альговера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(ЧСС/ АД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почасовой диурез;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определение ЦВД;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показатели гематокрита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(гематокрит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— это соотношение объёмов форменных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элементов крови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плазмы крови. В норме гематокрит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женщин равен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0,36 - 0,42);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характеристика КОС.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1663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симптомы и показатели адекватности гемодинамики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Критерии тяжести геморрагического шока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29145"/>
              </p:ext>
            </p:extLst>
          </p:nvPr>
        </p:nvGraphicFramePr>
        <p:xfrm>
          <a:off x="0" y="642918"/>
          <a:ext cx="9108504" cy="6925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0644"/>
                <a:gridCol w="1252696"/>
                <a:gridCol w="1224132"/>
                <a:gridCol w="999224"/>
                <a:gridCol w="1485290"/>
                <a:gridCol w="1485290"/>
                <a:gridCol w="1301228"/>
              </a:tblGrid>
              <a:tr h="254478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solidFill>
                      <a:srgbClr val="1E097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Степень шока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65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533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потери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&lt;750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750-1000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1500-2500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массы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1,9-2,4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&gt;2,4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ОЦК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15%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15-20%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21-30%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31-40%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&gt;40%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1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Пульс,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100-110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110-120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120-140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&gt;140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endParaRPr lang="uk-UA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Систолическое AД , </a:t>
                      </a:r>
                      <a:endParaRPr lang="ru-RU" sz="1800" b="1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рт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90-100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70-90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50-70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Шоковый</a:t>
                      </a: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0,54-0,8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1-1,5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ЦВД , мм вод. </a:t>
                      </a:r>
                      <a:r>
                        <a:rPr lang="ru-RU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60-80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40-60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&lt;=0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 " белого пятна"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N(2</a:t>
                      </a: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с)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с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&gt;3с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3 с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&gt;3с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Гематокрит л/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0,38-0,42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0,30-0,38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0,25-0,30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0,20-0,25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Частота дыхания в минуту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14-20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20-25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Скорость диуреза, мл / час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30-50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62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Психический статус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Спокойст-вие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Незначи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-тельное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беспо-койство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Тревога, умеренное беспокойство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Беспокойство, страх или спутанность сознания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Путанность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сознания или кома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46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28670"/>
            <a:ext cx="8785101" cy="57404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При кровотечении во время самостоятельных  родов или в послеродовом периоде объем кровопотери определить не сложно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путем взвешивания.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Трудности определения объема кровопотери  во время кесарева сечения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обусловлены значительным разведением крови вытекающей амниотической жидкостью, а также задержкой большого количества крови во влагалище или полости матки.</a:t>
            </a:r>
          </a:p>
          <a:p>
            <a:pPr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Для ориентировочного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определения объема кровопотери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 беременных возможно использование модифицированной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формулы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Мооrе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663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Оценка кровопотери у беременных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3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84784"/>
            <a:ext cx="83901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KП =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ОЦК</a:t>
            </a:r>
            <a:r>
              <a:rPr lang="ru-RU" sz="2400" b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(M x 75) x </a:t>
            </a:r>
            <a:r>
              <a:rPr lang="ru-RU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u="sng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u="sng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          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KП = 5250 (70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x 75) x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0,42 - 0,25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=  2125 мл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0,42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KП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кровопотеря (мл);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масса тела беременной ( кг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baseline="-25000" dirty="0" err="1">
                <a:latin typeface="Times New Roman" pitchFamily="18" charset="0"/>
                <a:cs typeface="Times New Roman" pitchFamily="18" charset="0"/>
              </a:rPr>
              <a:t>исх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исходный гематокрит больного (л / л) ;</a:t>
            </a:r>
          </a:p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baseline="-25000" dirty="0" err="1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фактический гематокрит больного (л / 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ОЦК</a:t>
            </a:r>
            <a:r>
              <a:rPr lang="ru-RU" sz="2400" b="1" baseline="-25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следующим образом: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мл на 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кг массы тела.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52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Определения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объема кровопотери у беременных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модифицированной формуле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Moore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939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269776"/>
              </p:ext>
            </p:extLst>
          </p:nvPr>
        </p:nvGraphicFramePr>
        <p:xfrm>
          <a:off x="467544" y="3845517"/>
          <a:ext cx="7848872" cy="2753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6587"/>
                <a:gridCol w="3982285"/>
              </a:tblGrid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Альговера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кровопотери (в% от ОЦК)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uk-UA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0,9-1,2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uk-UA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385659"/>
            <a:ext cx="8856984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Шоковый индекс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Альговера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Шоковый индекс   =</a:t>
            </a:r>
            <a:r>
              <a:rPr kumimoji="0" lang="ru-RU" sz="2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ЧСС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                   AД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ЧСС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частота сердечных сокращений,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AД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систолическое артериальное давление.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величине индекса можно сделать выводы о величине кровопотери: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напр., ЧСС 120 уд.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 / АД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80 мм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рт.ст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= 1,5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Примечание.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Индекс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Альговера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информативен у больных с гипертонической болезнью.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3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571480"/>
            <a:ext cx="8640960" cy="60007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49263" indent="-403225"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Неотложные состояния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—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совокупность клинических признаков (симптомов), требующих оказания неотложной медицинской помощи, либо госпитализации пациента.</a:t>
            </a:r>
          </a:p>
          <a:p>
            <a:pPr marL="449263" indent="-403225" algn="just"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все неотложные состояния угрожают жизни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непосредственно,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 при этом они требуют оказания помощи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целях предотвращения значительного и долгосрочного воздействия на физическое или психическое здоровье человека, оказавшегося в таком состоянии.</a:t>
            </a:r>
          </a:p>
          <a:p>
            <a:pPr marL="46038" indent="0" algn="just"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algn="just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Неотложные состояния случаются в клинике различных заболеваний: кардиологии, неврологии, хирургии, урологии, педиатрии и др.</a:t>
            </a:r>
          </a:p>
          <a:p>
            <a:pPr marL="449263" indent="-403225" algn="just">
              <a:buFont typeface="Wingdings" pitchFamily="2" charset="2"/>
              <a:buChar char="ü"/>
            </a:pPr>
            <a:endParaRPr lang="ru-RU" sz="2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>
              <a:buFont typeface="Wingdings" pitchFamily="2" charset="2"/>
              <a:buChar char="ü"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1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28670"/>
            <a:ext cx="8650289" cy="53578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Немедленная остановка кровотечения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консервативными или хирургическими методами в зависимости от причины кровотечения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Восстановление  дефицита ОЦК.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Обеспечение адекватного газообмена.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4) Профилактика и лечение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Лечение органной дисфункции и профилактика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полиорганной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недостаточности (лечение сердечной недостаточности, профилактика почечной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недост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., коррекция метаболического ацидоза).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6) Ранняя профилактика инфекции.</a:t>
            </a: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853" y="18864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Общие принципы лечения острой кровопотери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785225" cy="55435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Оценивают жизненно важные функции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(пульс, артериальное давление, частоту и характер дыхания, психический статус, цвет кожи, диурез).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Сообщается ответственному дежурному врачу акушеру-гинекологу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или заместителю главного врача по лечебной работе о возникновении кровотечения и развитии геморрагического шока,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мобилизуют персонал.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Поднимают ноги больной или ножной конец кровати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(положение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Тренделенбурга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для увеличения венозного притока к сердцу.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4) Поворачивают беременную на левый бок для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предотвращения развития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аорто-кавального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синдрома,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уменьшения риска аспирации при рвоте и обеспечения свободной проходимости дыхательных путей.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5 )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Начинают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ингаляцию 100 % кислорода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 скоростью 6-8 л / мин через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носо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лицевую маску или носовую канюлю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Первоочередные действия при возникновении геморрагического шока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785225" cy="55435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Катетеризуют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1-2 периферические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вены катетерами большого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 № 14-16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забора крови для исследования, начинают струйную в/в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инфузию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Набирают 20 мл крови для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определения групповой и резус принадлежности,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перекрестной совместимости, </a:t>
            </a:r>
            <a:r>
              <a:rPr lang="uk-UA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гемоглобин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гематокрита,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коагулограммы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определяют время свертывания крови -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Ли- Уайта – прикроватный тест (время свертывания крови в норме до 6-8 мин)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начинают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инфузию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сбалансированных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кристалоидных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растворов.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8) Налаживают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  и документирование гемодинамических показателей: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пульсоксиметрия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АД, пульс. 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9) К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атетеризируют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мочевой пузырь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определения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почасового </a:t>
            </a:r>
            <a:r>
              <a:rPr lang="uk-UA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диуреза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Первоочередные действия при возникновении геморрагического шока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9036496" cy="561657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Продолжают струйную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нну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ю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терапию.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Останавливают кровотечение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консервативными или хирургическими методами, в зависимости от причины возникновения кровотечения.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Согревают пациентку, но не перегревают ее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так как при этом улучшается периферическая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микроциркуляция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а это может привести к уменьшению кровоснабжения в жизненно важных органах.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Учитывая большой объем вводимых растворов, их также подогревают до 36°С.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Продолжают ингаляцию 100 % кислорода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 скоростью 6-8 л / мин,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необходимости - ИВЛ.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5) При появлении признаков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проводят терапию в зависимости от стадии ДВС-синдром</a:t>
            </a:r>
            <a:r>
              <a:rPr lang="uk-UA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6) Коррекция ацидоза гидрокарбонатом натрия при условии, что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рН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крови &lt; 7,1.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1" y="142852"/>
            <a:ext cx="8858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Дальнейшие действия для ликвидации геморрагического шока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4422"/>
            <a:ext cx="9144000" cy="564357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Основу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схемы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направленной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восстановление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ОЦК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тканевой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перфузии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составляет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комбинация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кристаллоидов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коллоидов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uk-UA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Одним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современных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требований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использованию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инфузионных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сред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является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использование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принципов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сбалансированной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есть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используемые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препараты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своему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составу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должны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быть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максимально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приближенными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плазме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крови,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именно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быть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изотоническими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изоонкотический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изоионными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содержать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носители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резервной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щелочности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2984"/>
            <a:ext cx="9144000" cy="571501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Проведение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традиционной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с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применением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изотонических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растворов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0,9%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раствора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NaCl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приводит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развитию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гипернатриемии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гиперхлоремии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гиперхлоремического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дилюцийного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ацидоза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результате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чего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возникает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повышение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сопротивления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сосудов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почек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снижение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клубочковой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фильтрации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темпа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диуреза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предупреждения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развития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этих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осложнений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комплексной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необходимо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использовать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новые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сбалансированные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инфузионные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растворы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которые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полностью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соответствуют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принципам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сбалансированной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максимально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приближенные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своим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электролитным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составу к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плазме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крови.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0007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Считается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что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наиболее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сбалансированными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препаратами,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которые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отвечают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требованиям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концепции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сбалансированной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терапии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являются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сбалансированные кристаллоиды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Стерофундин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Тетраспан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растворы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Рингера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Хартмана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       </a:t>
            </a:r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Проводят струйную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инфузию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кристаллоидов и коллоидов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(модифицированный жидкий желатин -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гелофузин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гидроксиэтилированны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крахмалы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ГЭКи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рефортан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стабизол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волювен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Следует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отметить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что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введение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ГЭК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ограничено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связи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с риском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возникновения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почечной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недостаточности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Рекомендуется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использовать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ГЭКи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III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генерации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Максимальный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объем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инфузии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ГЭКов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не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должен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превышать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1000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мл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сут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0007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Темп, объем и компоненты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терапии определяется степенью шока и величиной кровопотери.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Лечение геморрагического шока является более эффективным при условии, если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инфузионная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терапия начата как можно раньше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не позднее 10-20 мин  от развития первых проявлений шока (А)</a:t>
            </a:r>
            <a:r>
              <a:rPr lang="uk-UA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uk-UA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рекомендуется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применение декстрана (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реополиглюкина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   5% раствора альбумина,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ГЭКи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 большой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молек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массой (</a:t>
            </a:r>
            <a:r>
              <a:rPr lang="en-US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200</a:t>
            </a:r>
            <a:r>
              <a:rPr lang="en-US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kDa</a:t>
            </a:r>
            <a:r>
              <a:rPr lang="en-US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Противопоказано применение растворов глюкозы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uk-UA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Все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вводимые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в/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растворы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обязательно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должны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быть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подогреты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температуры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тела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пациента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–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36°С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036496" cy="58104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кровопотери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15-20% ОЦК (до 1000 мл)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возможно введение одних лишь кристаллоидов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объеме в 2 -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раза больше, чем объем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кровопотери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кровопотере  свыше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30%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развитии шока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ІІ - ІІІ ст.,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инфузии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может достигать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200 - 300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мл/мин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но должен быть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меньше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мл/мин. После стабилизации АД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на безопасном уровне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(не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ниже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80 мм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дальнейшую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инфузию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проводят под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контролем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волемии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Свежезамороженую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плазму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следует вводить как можно раньше!</a:t>
            </a:r>
          </a:p>
          <a:p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7508"/>
            <a:ext cx="8964488" cy="545332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Трансфузию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крови (эритроцитов)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проводят при кровопотере более     1500 мл или при наличии исходной анемии или профузном (неостановленном) кровотечении. 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Показания к 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емотрансфузии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определяют индивидуально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каждом отдельном случае, но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следует ориентироваться на клинические признаки гипоксии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показатели содержания гемоглобина и гематокрита            (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Нb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&lt;70 г/л ;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Нt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&lt;0,25 л/)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уровня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лактата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крови (&gt; 2.5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ммоль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/ л) и сатурации крови из центральной вены &lt;70%.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Переносчиками кислорода является эритроциты, поэтому лучше переливать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отмытые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эритроциты.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785794"/>
            <a:ext cx="8675687" cy="588103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Акушерские кровотечения: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кровотечения при самопроизвольных абортах (аборт в ходу), </a:t>
            </a:r>
            <a:r>
              <a:rPr lang="ru-RU" sz="24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предлежании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плаценты, преждевременной отслойке нормально расположенной плаценты, кровотечения в последовом и послеродовом периодах, при внематочной беременности.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Шоковые состояния: 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геморрагический шок, септический шок, травматический шок, кардиопульмональный шок, анафилактический шок.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 ДВС, эмболия околоплодными водами.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Тяжелая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преэклампсия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эклампсия.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Родовой травматизм: 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разрыв матки, выворот матки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живот в гинекологии: 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апоплексия яичника, разрыв кисты яичника, </a:t>
            </a:r>
            <a:r>
              <a:rPr lang="ru-RU" sz="24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перекрут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ножки опухоли яичника или узла миомы матки, пиосальпинкс, др. </a:t>
            </a:r>
          </a:p>
          <a:p>
            <a:pPr eaLnBrk="1" hangingPunct="1"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Неотложные состояния в акушерстве и гинекологии</a:t>
            </a: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32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8964488" cy="480572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большой кровопотере (2-3 л) соотношение СЗП и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эритроцитов должно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быть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: 1 (В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     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гипопротеинемии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(общий белок менее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50 г/л)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показано введение альбумину 20% раствор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гипотонии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поддающейсяся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корекции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инфузийнной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терапии,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используют  вазоактивные и инотропные препараты: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дофамин </a:t>
            </a:r>
            <a:r>
              <a:rPr lang="en-US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(5-20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мкг /кг/ мин) или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добутамин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(2-20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мкг/кг/мин), или адреналин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0,02–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0,2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мкг/кг/мин) или норадреналин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(0,02 -0,5 мкг/кг/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или их сочетание.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инфузионно-трасфузионой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терапии при лечении геморрагического шока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89" y="174382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Инфузионно-трансфузионная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терапия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акушерской кровопотери</a:t>
            </a:r>
            <a:endParaRPr lang="ru-RU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879858"/>
              </p:ext>
            </p:extLst>
          </p:nvPr>
        </p:nvGraphicFramePr>
        <p:xfrm>
          <a:off x="0" y="711568"/>
          <a:ext cx="9108505" cy="6629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787"/>
                <a:gridCol w="773809"/>
                <a:gridCol w="703463"/>
                <a:gridCol w="984847"/>
                <a:gridCol w="981385"/>
                <a:gridCol w="802678"/>
                <a:gridCol w="941606"/>
                <a:gridCol w="864418"/>
                <a:gridCol w="801367"/>
                <a:gridCol w="648728"/>
                <a:gridCol w="647417"/>
              </a:tblGrid>
              <a:tr h="27607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кровопотери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Обший 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инфузии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до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ОЦК,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инфузии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07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ОЦК у %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массы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тела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Кровопотеря в мл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Сбалансированные кристаллоиды 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Эритроцитарная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криопреципитат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Тромбоконцентрат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коллоиды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Препараты крови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1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Гелофузин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рефортан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Свежезаморо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женная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плазма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10-20%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1-1,5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200-300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2,5л)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20-30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1,5-2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3 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5-10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5мл/кг 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2-2,5 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4л)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200мл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40-70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2,5-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2500-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5л)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мл/кг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200мл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 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7-10 доз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4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 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10мл/кг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Свыше 10 доз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4-10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622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роцесс 4"/>
          <p:cNvSpPr/>
          <p:nvPr/>
        </p:nvSpPr>
        <p:spPr>
          <a:xfrm>
            <a:off x="395536" y="1463462"/>
            <a:ext cx="8352927" cy="74140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Кровопотеря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0,5% от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массы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500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552" y="3068960"/>
            <a:ext cx="8352927" cy="149195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симптомов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показателей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ЧСС, АД,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шоковый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индекс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ЦВД, частота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дыханий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скорость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диуреза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55575" y="5291878"/>
            <a:ext cx="7632848" cy="79208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Геморрагический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шок І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ІІ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тяжести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5" y="244398"/>
            <a:ext cx="9036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врача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геморрагического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шока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 flipH="1">
            <a:off x="4571999" y="2204864"/>
            <a:ext cx="1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flipH="1">
            <a:off x="4716015" y="4560912"/>
            <a:ext cx="1" cy="730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8652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883" y="0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врача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геморрагического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1884" y="1916832"/>
            <a:ext cx="8772604" cy="482453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 indent="-363538">
              <a:buAutoNum type="arabicPeriod"/>
            </a:pP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Остановка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кровотечения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консервативным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хирургическим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методом.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Тренделенбурга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левом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боку.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Мобилизация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персонала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(вызов других врачей,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реаниматологов, среднего мед. персонала)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Катетеризации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1-2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периферических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вен (катетер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№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14-16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Забор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крови для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анализов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Ингаляция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100%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кислорода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носо-лицевую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маску.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Начало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струйной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соответствующей</a:t>
            </a:r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ГШ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Катетеризация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мочевого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пузыря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Согревание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женщины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теплыми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вводимыми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растворами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91884" y="954107"/>
            <a:ext cx="8772604" cy="5760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Геморрагический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шок І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ІІ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тяжести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2"/>
            <a:endCxn id="3" idx="0"/>
          </p:cNvCxnSpPr>
          <p:nvPr/>
        </p:nvCxnSpPr>
        <p:spPr>
          <a:xfrm>
            <a:off x="4578186" y="1530171"/>
            <a:ext cx="0" cy="386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5242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78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врача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геморрагического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467544" y="1581561"/>
            <a:ext cx="8352928" cy="352839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Мониторное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ЧСС, АД, ЦВД,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почасовой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диурез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ЭКГ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термометрия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пульсоксиметрия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газы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крови </a:t>
            </a:r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Лабораторное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общий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крови,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тромбоцитов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Ли-Уайта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коагулограмма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электролиты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КОС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301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врача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геморрагического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06398" y="1048258"/>
            <a:ext cx="8772604" cy="5760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Геморрагический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шок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ІІІ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тяжести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98713" y="2060848"/>
            <a:ext cx="8640960" cy="453650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описанные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Струйная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инфузионно-трасфузионная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соответствующая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шоку 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IV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Инотропная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дофамин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добутамин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ацидоза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 7,1.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Контроль ЦВД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каждые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30-45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При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появлении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признаков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коагулопатии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соответствующего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лечения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ИВЛ по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показаниям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92700" y="1645643"/>
            <a:ext cx="0" cy="41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8553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500174"/>
            <a:ext cx="8713788" cy="466091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ДВС - синдром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патологический синдром, в основе которого лежит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активация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сосудисто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тромбоцитарного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коагуляционного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гемостаза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(внешнего или внутреннего), в результате чего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кровь сначала сворачивается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 микроциркуляторном русле, блокирует его фибрином и клеточными агрегатами,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при истощении потенциала свертывающей 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противосвертывающей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систем, теряет способность к свертыванию,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что проявляется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профузным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коагулопатическим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кровотечением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 развитием синдрома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полиорганной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недостаточности.</a:t>
            </a: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426" y="188640"/>
            <a:ext cx="8964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СИНДРОМ ДИССЕМИНИРОВАННОГО ВНУТРИСОСУДИСТОГО СВЕРТЫВАНИЯ КРОВИ (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ДВС-синдром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0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642918"/>
            <a:ext cx="8785101" cy="592935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Изменения в системе свертывания крови во время беременности характеризуются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двумя направлениям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с одной стороны для оптимального плацентарного кровоснабжения течение всей беременности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должен поддерживаться надежный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антикоагуляционный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потенциал, 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предотвращающий развитие тромбоза сосудов маточно-плацентарного комплекса,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а с другой стороны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обеспечивать высокую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коагуляционную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способность, что уменьшает кровопотерю во время родов, путем быстрого и адекватного свертывания крови.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С прогрессированием беременности наблюдаются значительные изменения в системе коагуляции, которые характеризуются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гиперкоагуляцией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за счет роста уровня фибриногена, уровней VII, X и XII факторов свертывания, повышение количества тромбоцитов к верхней границе нормы</a:t>
            </a:r>
            <a:endParaRPr lang="ru-RU" sz="32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5564"/>
            <a:ext cx="8785101" cy="64897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Патогенез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акушерских кровотечениях.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Коагулопатические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кровотечения в акушерской практике, как правило, 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обусловлены дефицитом факторов свертывания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что может быть обусловлено быстрой кровопотерей (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потери) и разведением факторов свертывания в результате проведения массивной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инфузионной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терапии (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дилюционная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1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А также 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массивной потерей факторов свертывания в результате активации внутрисосудистой коагуляции (</a:t>
            </a:r>
            <a:r>
              <a:rPr lang="ru-RU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потребления)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Данный вид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возникает вследствие попадания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тромбопластинового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материала 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отслойке 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плаценты, амниотической эмболии, антенатальной гибели 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плода,  послеродовом сепсисе.</a:t>
            </a:r>
            <a:endParaRPr lang="ru-RU" sz="1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Возникающее в начальной фазе кровотечения внутрисосудистое свертывание в дальнейшем приводит к массивному потребления факторов свертывания (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потребления) и истощения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коагуляционного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потенциала, 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проявляющиеся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гипофибриногенемией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вторичным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фибринолизом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642918"/>
            <a:ext cx="8785101" cy="592935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эмболия околоплодными водами;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шок (геморрагический, анафилактический, септический)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отслойка плаценты;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кровотечение, массивная кровопотеря;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преэклампсия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тяжелой степени,  эклампсия;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сепсис,  септический аборт;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трансфузия несовместимой крови;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внутриутробная смерть плода;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внематочная беременность;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операция кесарево сечение;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экстрагенитальные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заболевания беременной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(пороки сердца, злокачественные новообразования, сахарный диабет, тяжелые заболевания почек и печени).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риска возникновения ДВС- синдрома в акушерстве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428604"/>
            <a:ext cx="8785225" cy="6168699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Акушерские кровотечения является одной из ведущих причин материнской смертности и стабильно входят в первую пятерку ведущих факторов материнской смертности в мире.</a:t>
            </a:r>
          </a:p>
          <a:p>
            <a:pPr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 статистике Всемирной Организации Здравоохранения (ВОЗ)  более 20% материнских смертей связаны с послеродовыми кровотечениями, что составляет около 60000 материнских смертей в год.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ВОЗ в рамках задачи снизить материнскую смертность на три четверти за 2015 год, считает профилактику акушерских кровотечений и борьбу с ними приоритетным направлением деятельности.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Украине за последние 20 лет частота массивных акушерских кровотечений (МАК) имеет тенденцию к росту.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За последние 5 лет МАК устойчиво занимают второе место в структуре причин материнской смертности.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75692" y="1214422"/>
            <a:ext cx="8568308" cy="53578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стадиям течения :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I стадия -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гиперкоагуляция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II стадия -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гипокоагуляция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без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генерализованной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активации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фибринолиза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потребления);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III стадия -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гипокоагуляция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генерализованной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активацией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фибринолиза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IV стадия - полное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несвертывание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крови.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Классификация ДВС - синдрома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785794"/>
            <a:ext cx="8568308" cy="574190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Диагностика ДВС синдрома базируется на анализе и оценке клинической ситуации с точки зрения вероятности развития этого патологического состояния.</a:t>
            </a:r>
          </a:p>
          <a:p>
            <a:pPr algn="just">
              <a:buNone/>
            </a:pP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Приоритет имеют клиническая оценка ситуации и лабораторная диагностика ДВС синдрома,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поскольку они обеспечивают раннее и объективное его обнаружения и, соответственно, эффективное лечение. 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Оценка состояния гемостаза (определение стадии и остроты процесса) и учета клинических проявлений ДВС синдрома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необходимые для выбора тактики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этиотропной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патогенетической терапии, включая коррекцию гемостаза.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Диагностика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клинико-патогенетические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признаки разных стадий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ДВС - синдрома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724201"/>
              </p:ext>
            </p:extLst>
          </p:nvPr>
        </p:nvGraphicFramePr>
        <p:xfrm>
          <a:off x="53752" y="764704"/>
          <a:ext cx="9036495" cy="6309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7968"/>
                <a:gridCol w="3503557"/>
                <a:gridCol w="3534970"/>
              </a:tblGrid>
              <a:tr h="552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Стадии ДВС-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синдрома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Клинические проявления 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изменений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коагуляционных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свойств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 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гиперкоагу-ляция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Кровь из матки сворачивается на 3- й минуте и быстрее.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Гиперемия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кожных покровов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цианозом,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мраморность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рисунка, озноб,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беспокойство больной.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Активизация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калекриин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кининовой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системы,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гиперкоагуляция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внутрисосудистая агрегация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клеток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– </a:t>
                      </a: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гипокоагуляция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генерализо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-ванной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фибринолиза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Кровь из матки сворачивается замедленно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более 10 мин.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кровотечения из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половых путей,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пораженных поверхностей,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петехиальные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высыпания на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коже,  носовые кровотечения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Истощение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гемостатического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потенциала,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потребления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VIII, V, 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ХIII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факторов, фибриногена, тромбоцитов, активация локального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фибринолиза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66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343408"/>
              </p:ext>
            </p:extLst>
          </p:nvPr>
        </p:nvGraphicFramePr>
        <p:xfrm>
          <a:off x="0" y="899160"/>
          <a:ext cx="9036496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437"/>
                <a:gridCol w="3767691"/>
                <a:gridCol w="3312368"/>
              </a:tblGrid>
              <a:tr h="3594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Стадии ДВС-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синдрома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Клинические проявления 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изменений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коагуляционных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свойств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гипо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-коагуляция с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генерализо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-ванной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активацией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фибринолиза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Кровь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матки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сворачивается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Смешанная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кровоточивость из мест инъекций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операционного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поля, гематурия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геморрагические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выпоты в серозных полостях.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Резкое истощение факторов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свертывания в результате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большого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количества тромбина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Поступления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кровоток активаторов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плазминогена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 – полное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несвертывания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Выделение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несворачивающейся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жидкой крови.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Генерализованная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кровоточивость из мест инъекций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операционного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поля, гематурия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геморрагические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выпоты в серозных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полостях.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Гипокоагуляция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крайней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степени. Высокая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фибринолитическая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антикоагулянтая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активность.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37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клинико-патогенетические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признаки разных стадий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ДВС - синдрома (продолжение)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46980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475128"/>
            <a:ext cx="8929718" cy="6382871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стадия -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гиперкоагуляция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зависимости от клиники и тяжести основного заболевания в этой стадии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ДВС-синдрома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могут наблюдаться клинические признаки острого респираторного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дистресс-синдрома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(ОРДС), начиная от легких стадий и заканчивая тяжелыми, при которых даже применением современных методов респираторной поддержки не удается обеспечить адекватный газообмен в легких.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Появление в крови активированных факторов тромбина приводит к сокращению времени свертывания (проба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Ли-Уайта),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активированного времени свертывания крови (АВСК), активированного частичного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тромбинового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времени (АЧТВ),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тромбинового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времени (ТВ), активированного времени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рекальцификации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(АЧР).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Возникновение кровотечения в этой стадии не связано с нарушениями свертывания крови.</a:t>
            </a: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2865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 стадия -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гипокоагуляция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без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генерализованной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активации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фибринолиза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В зависимости от основной нозологической формы заболевания клиническая картина, характерная для этой стадии, может быть достаточно разнообразной.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Характерно: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петехиальный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тип кровоточивости, отсроченная по времени кровоточивость из мест инъекций, послеоперационной раны и матки, что обусловлено начальными расстройствами в системе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гемокоагуляции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В этой стадии кровь сворачивается быстро, но сгусток очень хрупкий за счет большого количества в нем продуктов деградации фибрина (ПДФ), которые имеют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антикоагуляционные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свойства.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0722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III стадия -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гипокоагуляция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генерализованной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активацией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фибринолиза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 всех больных имеет место </a:t>
            </a:r>
            <a:r>
              <a:rPr lang="ru-RU" sz="20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петехиально-пятнистый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тип кровоточивости: </a:t>
            </a:r>
            <a:r>
              <a:rPr lang="ru-RU" sz="20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экхимозы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петехии на коже и слизистых оболочках, кровотечение из мест инъекций и образование на их месте гематом, продолжительное кровотечение из матки, послеоперационной раны, кровотечение в брюшную полость и </a:t>
            </a:r>
            <a:r>
              <a:rPr lang="ru-RU" sz="20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забрюшинное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пространство обусловлено нарушениями гемостаза.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В результате ишемии и нарушения проницаемости капилляров стенок кишечника, желудка развивается желудочно-кишечное кровотечение. Кровь, которая вытекает еще может образовывать сгустки, но они быстро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лизируются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  Развивается тромбоцитопения с </a:t>
            </a:r>
            <a:r>
              <a:rPr lang="ru-RU" sz="20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тромбоцитопатией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Гипокоагуляция</a:t>
            </a: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возникает вследствие блокирования перехода фибриногена в фибрин большим количеством продуктов деградации фибрина. Анемия связана с внутрисосудистым гемолизом.</a:t>
            </a:r>
            <a:endParaRPr lang="ru-RU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0722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IV стадия - полное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несвертывания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крови.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Состояние больных крайне тяжелое или терминальный за счет синдрома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полиорганной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недостаточности: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артериальная гипотензия, которая плохо поддается коррекции, критические расстройства дыхания и газообмена, нарушения сознания до коматозного состояния, олиго- или анурия на фоне массивного кровотечения.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Кровоточивость смешанного типа: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профузное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кровотечение из тканей, желудочно-кишечного тракта, трахеобронхиального дерева,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макрогематурия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19055"/>
              </p:ext>
            </p:extLst>
          </p:nvPr>
        </p:nvGraphicFramePr>
        <p:xfrm>
          <a:off x="0" y="672992"/>
          <a:ext cx="9110758" cy="5878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3407"/>
                <a:gridCol w="1397192"/>
                <a:gridCol w="837265"/>
                <a:gridCol w="1440160"/>
                <a:gridCol w="1008112"/>
                <a:gridCol w="936104"/>
                <a:gridCol w="1080120"/>
                <a:gridCol w="1298398"/>
              </a:tblGrid>
              <a:tr h="2089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Стадии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лабораторные показатели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1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свертывания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 -Уайту , мин .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спонтанный лизис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сгустка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АЧТВ, с (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ктивир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частичное </a:t>
                      </a:r>
                      <a:r>
                        <a:rPr lang="ru-RU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тромбиновое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время) 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тромбоцитов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8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 л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Протромбиновое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время , с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Тромбиновое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время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Фибриноген , г / л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30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175-425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24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5-12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30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100-150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12-15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60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1,5-3,0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&gt;12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быстрый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60-80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50-100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15-18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100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&gt;60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сгусток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образуется 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&gt;18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180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определяется (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следы)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6-9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150-300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11-12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16-20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2,0-4,5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238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475128"/>
            <a:ext cx="8929718" cy="638287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ru-RU" sz="2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Лечение пациенток с </a:t>
            </a:r>
            <a:r>
              <a:rPr lang="ru-RU" sz="2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ДВС-синдроме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базируется на следующих принципах: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Коррекция нарушений гемостаза (раннее начало и максимальная интенсивность лечения).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Посиндромная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терапия - поддержание основных параметров гомеостаза.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Этиотропная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терапия - устранение действия причинного фактора, ассоциированного с развитием ДВС;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428604"/>
            <a:ext cx="8785225" cy="61686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Причиной смерти беременных, рожениц и родильниц является не любое кровотечение, а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массивная кровопотеря, сопровождающееся тяжелым геморрагическим шоком. 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Вместе с тем, смерть от массивных акушерских кровотечений является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результатом несвоевременной и неадекватной медицинской помощи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или вообще ее отсутствие. 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Качественная организация медицинской помощи, подготовка медицинских работников,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внедрение новейших технологий прогнозирования, профилактики и лечения акушерских кровотечений, основанные на данных научно-доказательной медицины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отказ от устаревших и неэффективных методов дают возможность обезопасить женщину и сохранить ей жизнь и репродуктивное здоровье. 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Залогом успеха в лечении массивной кровопотери в акушерстве является единый методологический подход и согласованность действий анестезиологов и акушеров-гинекологов.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52736"/>
            <a:ext cx="8929718" cy="547260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Лечение основного заболевания, которое привело к развитию ДВС- синдрома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хирургические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вмешательства, медикаментозная и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инфузионная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терапия).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 Восстановление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коагуляционного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потенциала крови и коррекция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потребления.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Внутривенное струйное введение  до 15-20 мл/кг в сутки (700 - 1000 мл) подогретой до 37 °С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свежезамороженной плазмы (СЗП),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содержащей антитромбин  III. </a:t>
            </a: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кровотечение не останавливается - необходимо дополнительное введение 1000 мл свежезамороженной плазмы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uk-UA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 по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следующ</a:t>
            </a:r>
            <a:r>
              <a:rPr lang="uk-UA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ие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2-3-е сутки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свежезамороженную плазму используют в дозе  400 - 600 мл / сутки (С).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Лечебная тактика ДВС - синдрома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60012"/>
            <a:ext cx="8929718" cy="61093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Следует помнить о возможности развития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TRALI-синдрома (острое посттрансфузионное повреждение легких),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которое проявляется интерстициальным отеком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легких из-за большого объёма перелитой жидкости .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Если необходимо большое количество переливания СЗП,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чтобы исключить перегрузку  жидкостью, следует использовать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концентрат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протромбинового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комплекса (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Октаплекс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 флакон 500 ЕД)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дозе 20-30 ЕД/кг в/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  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Фактически этот препарат представляет из себя концентрированную СЗП,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ограниченным,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строго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дозированным набором факторов свертывания.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содержанию факторов коагуляции 3 флакона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Октаплекса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(60 мл) эквивалентны 1,5-2 л СЗП.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Октаплексе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отсутствует групповая принадлежность крови.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Учитывая скорость перехода стадии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гиперкоагуляции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стадию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отсутствие возможности (в большинстве случаев по причинам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ургентной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ситуации) четкой лабораторной диагностики стадии ДВС- синдрома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рутинного применения гепарина следует отказаться (С).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Лечебная тактика ДВС - синдрома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8929718" cy="588283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Учитывая, что дальнейшее прогрессирование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приводит к снижению содержания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антитромбина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(АТ) целесообразно в комплексной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гемостатической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терапии применять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концентрат АТ-III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внутривенно в дозе 30-45 МЕ / кг со скоростью 50 МЕ / мин.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Криопреципитат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или концентрат фибриногена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показан, если уровень фибриногена плазмы - менее 1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г/л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Учитывая, что во время беременности физиологические концентрации более высокие, чем не у беременных можно назначать введение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криопреципитата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более высоких показателях фибриногена (1-2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г/л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Криопреципитат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вводят внутривенно из расчета 1 доза на 10 кг массы пациентки.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Транексамовая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кислота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специфически ингибирует активацию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профибринолизину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плазминогена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и его превращение в фибринолизин (плазмин), имеет местное и системное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гемостатическое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действие при кровотечениях, связанных с ускорением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фибринолиза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Гемостатический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эффект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транексамовой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кислоты в 10-20 раз превышает таковой у аминокапроновой кислоты.</a:t>
            </a:r>
          </a:p>
          <a:p>
            <a:pPr>
              <a:spcBef>
                <a:spcPts val="0"/>
              </a:spcBef>
            </a:pP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Лечебная тактика ДВС - синдрома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14356"/>
            <a:ext cx="8929718" cy="585791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Коррекция тромбоцитопении потребления и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тромбоцитопатии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Тромбоконцентрат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используют в случае снижения тромбоцитов менее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50х109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/ л. Дозу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тромбоконцентрата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выбирают в зависимости от клинической ситуации из расчета 1 доза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тромбоконцентрата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10 кг массы пациентки.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Замещение потери кальция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При уровне кальция меньше 0,8-0,9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ммоль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/ л рекомендуется введение кальция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глюконата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(10-20 мл) или кальция хлорида (5 мл).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отсутствии полноценного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гемостатического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эффекта многокомпонентной заместительной терапии (продолжение кровотечения), или наличие лабораторных признаков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возникает необходимость в применении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интенсивной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гемостатической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корректирующей гемостаз терапии.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этих случаях целесообразно введение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апротинина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до 1000000 АТЕ (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антитрипсиновые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единицы)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болюсно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затем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капельно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со скоростью до 200 000 АТЕ / ч до остановки кровотечения.</a:t>
            </a: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Лечебная тактика ДВС - синдрома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2865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Все вышеперечисленные методы борьбы с акушерскими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коагулопатичными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кровотечениями, к сожалению, не могут гарантировать однозначного остановки кровотечения. 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Внедрение в клиническую практику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гемостатического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препарата -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рекомбинантного активированного фактора VII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rFVIIa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НовоСевен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®),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позволяет влиять на гемостаз принципиально новым путем, запуская свертывания по короткому,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шунтирующиму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механизму. </a:t>
            </a: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этом ключевое значение в прекращении кровотечения занимает формирование на месте повреждения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комплекса, состоящего 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 тканевого фактора (ТФ) и активированного фактора VII.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Рекомендуется введение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рекомбинантного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</a:t>
            </a:r>
            <a:r>
              <a:rPr lang="uk-UA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ІІ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 фактора 90 мкг (4,5-5 КОД) / кг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внутривенно </a:t>
            </a:r>
            <a:r>
              <a:rPr lang="ru-RU" sz="2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струйно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течение 2-5 минут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каждые 30 мин – 2 часа до остановки кровотечения.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NB! Мы рекомендуем рассматривать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rFVIIa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только в качестве терапии последней линии за возможного риска тромбоэмболии !!!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Лечение ДВС - синдрома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9144000" cy="550075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Местная остановка кровотечения из раневой поверхности проводится во всех случаях.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Достигается различными методами и способами: коагуляцией, перевязкой сосудов, тампонадой раны, применением местных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гемостатических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средств.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Лечение синдрома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полиорганной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недостаточности.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крайних безотлагательных случаях (прогрессирование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кровотечения (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Hb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&lt;60 г / л,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Ht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&lt;0,25 л / л), только по жизненным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показаням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соответствии с решением консилиума, согласия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больной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ее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родственников и в </a:t>
            </a:r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случае отсутствия компонентов крови в медицинском учреждении и на станции переливания крови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возможно введение теплой донорской крови в половинной дозе от объема кровопотери (C).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Лечение ДВС - синдрома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79387" y="1052736"/>
            <a:ext cx="8964613" cy="516234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Адекватное, своевременное лечение и профилактика состояний, которые вызывают развитие ДВС - синдрома.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Своевременная оценка кровопотери, адекватное восстановление ОЦК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кристаллоидными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коллоидными растворами.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применяются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реополиглюкин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и 5 % альбумин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(В).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 строгих показаний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 назначают препараты, которые вызывают тромбоцитопению или нарушают функцию тромбоцитов (гепарин,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реополиглюкин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дипиридамол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полусинтетические пенициллины) (С).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показаниям хирургическое вмешательство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выполняют своевременно и в полном объеме (экстирпация матки) и в максимально короткие сроки.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продолжении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маточного кровотечения проводят  перевязку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внутренних подвздошных артерий.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Профилактика ДВС- синдрома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0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16152" y="1097360"/>
            <a:ext cx="9027848" cy="576064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Эмболия околоплодными водами (ЭОВ)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это критическое состояние,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связанное с попаданием околоплодной жидкости и ее элементов в кровоток матери (обнаруживают в сосудах легких)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 последующим развитием шока смешанного генеза с возможной остановкой сердечной деятельности, острой дыхательной недостаточности и острого синдрома ДВС.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Околоплодные воды в кровоток матери попадают: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трансплацентарно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через дефекты плаценты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(отслойка,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предлежание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ручное отделение плаценты)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или плодного пузыря (преждевременный или своевременный разрыв);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трансцервикально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через поврежденные сосуды шейки матки;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через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сосуды любого участка матки (трансмуральный) - в случае повреждения сосудов стенки матки во время кесарева сечения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(до      60% случаев ЭОВ), при различных степенях разрыва матки и др.</a:t>
            </a: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Эмболия околоплодными водами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(амниотической жидкостью) или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анафилактоидный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синдром беременности.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714356"/>
            <a:ext cx="8712968" cy="6143644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Частота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ЭОВ – 1 на 8-12 тысяч родов, сопровождается высокой летальностью до – 85%, является причиной 5-15%  смертей матерей, занимая 2-3 место среди причин МС.   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70% случаев возникает во время родов, в 19% во время кесарева сечения и в 11% после родов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I. Повышение внутриматочного давления: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быстрая родовая деятельность;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чрезмерная и бессистемная стимуляция родовой деятельности, особенно на фоне дородового излития околоплодных вод;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многоводие;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крупный плод;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неправильное положение и вставление головы плода;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грубые манипуляции во время родов (прием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Кристелера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др.);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• недостаточное обезболивание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родов.</a:t>
            </a:r>
            <a:endParaRPr lang="ru-RU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способствующие возникновению ЭОВ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4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95535" y="785794"/>
            <a:ext cx="8569077" cy="581185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II. Снижение сократительной деятельности матки: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слабая или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дискоординированная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родовая деятельность;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преждевременная отслойка нормально расположенной плаценты;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преждевременное излитие околоплодных вод;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преждевременные роды;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переношенная беременность;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роды 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многорожавших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дисгормональные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состояния;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перенесенные аборты в анамнезе;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гипертония или гипотония во время беременности;</a:t>
            </a:r>
          </a:p>
          <a:p>
            <a:pPr marL="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способствующие возникновению ЭОВ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0" y="285728"/>
            <a:ext cx="8785101" cy="628654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Особенностью акушерских кровотечений является высокая скорость потери ОЦК 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и, как следствие, большая частота развития тяжелых форм геморрагического шока с развитием синдрома диссеминированного внутрисосудистого свертывания крови. 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Для массивных акушерских кровотечений (МАК) характерны острый дефицит объема циркулирующей крови (ОЦК), нарушение сердечной деятельности, анемичная и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циркуляторная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формы гипоксии. 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Основные причины нарушений гемодинамики - дефицит ОЦК и несоответствие между ним и емкостью сосудистого русла. 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Возникающая на этом фоне тканевая гипоксия сопровождается нарушением окислительно-восстановительных процессов с преимущественным поражением центральной нервной системы, почек, печени,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наступает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полиорганная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недостаточность.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46144"/>
            <a:ext cx="8497069" cy="58118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III. Зияние маточных сосудов: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травмы шейки матки;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отслойка и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предлежание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плаценты;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ручное удаление последа из полости матки;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разрыв матки;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кесарево сечение.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 факторам риска ЭОВ следует также отнести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гиповолемию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причинами которой могут быть тяжелые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гестозы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сахарный диабет, пороки сердца, назначение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диуретиков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для лечения отеков, необоснованное назначение сосудистых препаратов без коррекции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волемических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нарушений.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способствующие возникновению ЭОВ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613934"/>
            <a:ext cx="8587332" cy="62440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Попаданию амниотической жидкости (АЖ) из матки в материнский кровоток способствует градиент давления.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В последнее время большинством исследователей рассматривают развивающийся патологический процесс  не как закупорка (механическая обструкция) легочных капилляров АЖ и примесями вод (чешуйки,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пушковые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волосы, муцин и др.), а как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 аллергической реакции материнского организма на антигены АЖ,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что и стало причиной принятия в 2003 году современного </a:t>
            </a:r>
            <a:r>
              <a:rPr lang="ru-RU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термина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анафилактоидный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беременных».</a:t>
            </a:r>
          </a:p>
          <a:p>
            <a:pPr>
              <a:buNone/>
            </a:pPr>
            <a:endParaRPr lang="ru-RU" sz="2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Клиническое течение  ЭОВ имеет две стадии: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 –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стадия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циркуляторного 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колапса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сердечно-сосудистой недостаточности;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 – стадия </a:t>
            </a:r>
            <a:r>
              <a:rPr lang="ru-RU" sz="2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и  кровотечения. </a:t>
            </a:r>
          </a:p>
          <a:p>
            <a:pPr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Патогенез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0" y="714356"/>
            <a:ext cx="8785225" cy="634832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Диагностика ЭОВ основывается на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клинических данных, лабораторном обследовании и дополнительных методах обследования.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Клинические признаки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 ЭОВ возникают чаще в I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периодах родов.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Обычно на фоне сильных схваток и после излития вод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роженица внезапно начинает жаловаться: на озноб, чувство страха, повышенную потливость и удушье.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Пациентка возбуждена, ее беспокоит кашель, рвота, судороги. Затем появляются цианоз, отек шейных вен, боль за грудиной, одышка, снижение АД, тахикардия, клиника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ДВС-синдрома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Дыхание становится поверхностным и аритмичным, тахикардия (120-140 уд./ мин.). Пульс слабый, резкое падение артериального давления, проявления удушья растут, больная резко возбуждено, покрыта холодным потом.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 ЭОВ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5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5"/>
            <a:ext cx="8201508" cy="48245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Лабораторное обследование устанавливает признаки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гипокоагуляции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повышение СОЭ. 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Из дополнительных методов исследования целесообразно использовать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ЭКГ (синусовая тахикардия, признаки гипоксии миокарда, острое легочное сердце),  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Рентгенологическое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исследование органов грудной полости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(картина интерстициального сливного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пневмонита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- "бабочка" с уплотнением рисунка в прикорневой зоне и просветлением ее на периферии).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Лабораторные и дополнительные методы исследования при ЭОВ </a:t>
            </a: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500042"/>
            <a:ext cx="8533612" cy="616904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Дифференциальную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диагностику ЭОВ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необходимо проводить с: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тромбоэмболией легочных артерий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внезапность, общий цианоз лица, головная боль, удушье, боль за грудиной, наличие анамнеза или факторов риска тромбоэмболии, на ЭКГ признаки перегрузки правого сердца;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инфарктом миокарда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боль, не связанная с дыханием, которая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иррадиирует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левую руку, плечо, шею,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акроцианоз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нарушение ритма, шок и снижение ЦВД, изменения ЭКГ;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синдромом Мендельсона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кислотно - аспирационный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гиперергический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пневмонит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 возникает чаще на вводном наркозе при полном  желудке с попаданием рвотных масс в легкие и проявляется аноксией (гипоксией) и гибелью мозга;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кровоизлиянием в мозг, эклампсией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бронхиальной астмой, разрывом матки, преждевременной отслойкой нормально расположенной плаценты, жировой эмболией, отеком легких, чаще </a:t>
            </a:r>
            <a:r>
              <a:rPr lang="ru-RU" sz="2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кардиогенной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природы, с тяжелой пневмонией и спонтанным пневмотораксом.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42918"/>
            <a:ext cx="8201508" cy="592935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Кардиопульмональный шок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критическое состояние, которое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возникает в случаях эмболии амниотической жидкостью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проникновении элементов околоплодных в кровоток матери и сопровождается развитием острой сердечно-легочной недостаточности, 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артериоло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и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бронхоспазма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коллапса сосудов большого круга кровообращения.</a:t>
            </a:r>
          </a:p>
          <a:p>
            <a:pPr>
              <a:buNone/>
            </a:pP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Кардиопульмональный шок является молниеносной формой эмболии амниотической жидкостью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 наиболее  угрожающим состоянием в акушерстве,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летальность при амниотической эмболии составляет более 80%.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9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диагностики и лечения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ЭОВ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611560" y="723292"/>
            <a:ext cx="7056784" cy="37085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агностика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89046" y="1501934"/>
            <a:ext cx="2178698" cy="480738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алобы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Озноб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Одышка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Потливость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Кашель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Рвота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Боль за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грудиной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483768" y="1473470"/>
            <a:ext cx="2592288" cy="483585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смотр: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Цианоз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Отек шейных вен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Возбуждение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Холодный пот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Судороги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Потеря сознания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292081" y="1473470"/>
            <a:ext cx="3672407" cy="483585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бследование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Поверхностное дыхание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Тахикардия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120-140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мин.)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Слабый пульс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Резкое падение давления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Гипокоагуляция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Повышение СОЭ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Гипотония, атония матки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Коагулопатическое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кровотечение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(через 30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мин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больше)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>
            <a:off x="4139952" y="1094147"/>
            <a:ext cx="0" cy="379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  <a:endCxn id="4" idx="0"/>
          </p:cNvCxnSpPr>
          <p:nvPr/>
        </p:nvCxnSpPr>
        <p:spPr>
          <a:xfrm flipH="1">
            <a:off x="1178395" y="1094147"/>
            <a:ext cx="2961557" cy="4077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  <a:endCxn id="6" idx="0"/>
          </p:cNvCxnSpPr>
          <p:nvPr/>
        </p:nvCxnSpPr>
        <p:spPr>
          <a:xfrm>
            <a:off x="4139952" y="1094147"/>
            <a:ext cx="2988333" cy="379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3886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42918"/>
            <a:ext cx="8129500" cy="592935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Неотложная помощь проводится бригадой врачей акушеров-гинекологов и реаниматологов. Необходимы консультации кардиолога, невропатолога, сосудистого хирурга.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 . Переход на ИВЛ с положительным давлением в конце выдоха.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 . Катетеризация 2-3 вен.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. Катетеризация мочевого пузыря.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 . Вызов резервных доноров.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 . Развертывание операционной.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Мониторинг жизненно важных функций при ЭОВ:</a:t>
            </a:r>
          </a:p>
          <a:p>
            <a:pPr algn="just"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Измерение АД</a:t>
            </a: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каждые 15 мин, ЦВД,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ЧСС, ЧДД, </a:t>
            </a:r>
            <a:r>
              <a:rPr lang="ru-RU" sz="2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пульсоксиметрия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шокового индекса, почасового диуреза и общего анализа мочи, температуры тела,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рентгенография легких, общий анализа крови, </a:t>
            </a:r>
            <a:r>
              <a:rPr lang="ru-RU" sz="2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Нt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тромбоцитов; фибриногена, времени свертывания крови, </a:t>
            </a:r>
            <a:r>
              <a:rPr lang="ru-RU" sz="2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тромбоэластограммы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 объема циркулирующей крови ( ОЦК) и минутного объема крови (МОК); общей периферического сопротивления; кислотно-основного состояния крови биохимии, электролитов крови.</a:t>
            </a: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Неотложная помощь при ЭОВ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714356"/>
            <a:ext cx="8319868" cy="5500749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Во время беременности или родов - срочное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родоразрешение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остановка кровотечения, 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если кровотечение является </a:t>
            </a:r>
            <a:r>
              <a:rPr lang="ru-RU" sz="24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профузным</a:t>
            </a:r>
            <a:r>
              <a:rPr lang="ru-RU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экстирпация матки с перевязкой внутренних подвздошных артерий.</a:t>
            </a:r>
          </a:p>
          <a:p>
            <a:pPr algn="just">
              <a:buNone/>
            </a:pPr>
            <a:endParaRPr lang="ru-RU" sz="24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При остановке кровообращения - проведение сердечно - легочной реанимации.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При нарастании признаков дыхательной недостаточности - интубация трахеи и ИВЛ 100 % кислородом с положительным давлением в конце выдоха + 5 см вод ст.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3) Пункция и катетеризация подключичной или внутренней яремной вены с обязательным контролем ЦВД.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4) Поддержка сердечной деятельности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вазопрессорами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(норадреналин 0,1 -0,5 мкг/кг/мин), введение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глюкокортикоидов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(420-480 мг преднизолона), адекватная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инфузионная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терапия,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борьба с ДВС-синдромом.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Первоочередные мероприятия при кардиопульмональном шоке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диагностики и лечения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ЭОВ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403648" y="836712"/>
            <a:ext cx="5904656" cy="64807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Акушерска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тактика</a:t>
            </a:r>
            <a:r>
              <a:rPr lang="ru-RU" dirty="0"/>
              <a:t> 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14282" y="2071678"/>
            <a:ext cx="3528392" cy="41764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Неотложная помощь: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ИВЛ.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Катетеризация 2-3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атетеризация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мочевого пузыря.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Вызов резервных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доноров.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Развертывание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операционной.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786182" y="2060848"/>
            <a:ext cx="5250314" cy="41764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Лечебная тактика: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ИВЛ не менее 3-4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часов.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Срочное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родоразрешение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независимо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акушерской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ситуации.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Экстирпация матки, перевязка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внутренних подвздошных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артерий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наличии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кровотечения.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ИТТ,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переливание «теплой»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донорской крови  при необходимости.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осиндромн</a:t>
            </a:r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3" idx="2"/>
            <a:endCxn id="4" idx="0"/>
          </p:cNvCxnSpPr>
          <p:nvPr/>
        </p:nvCxnSpPr>
        <p:spPr>
          <a:xfrm rot="5400000">
            <a:off x="2873780" y="589482"/>
            <a:ext cx="586894" cy="2377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2"/>
            <a:endCxn id="5" idx="0"/>
          </p:cNvCxnSpPr>
          <p:nvPr/>
        </p:nvCxnSpPr>
        <p:spPr>
          <a:xfrm rot="16200000" flipH="1">
            <a:off x="5095625" y="745134"/>
            <a:ext cx="576064" cy="20553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10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980728"/>
            <a:ext cx="8785225" cy="561657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Геморрагический шок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- это острая сердечно - сосудистая недостаточность, обусловленная несоответствием объема циркулирующей крови емкости сосудистого  русла, которая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возникает в результате кровопотери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и характеризуется дисбалансом между потребностью тканей в кислороде и скоростью его реальной доставки.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Кровопотеря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больше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0,5% 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массы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тела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более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500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мл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считается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патологической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(при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кесаревом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сечении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свыше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800 </a:t>
            </a:r>
            <a:r>
              <a:rPr lang="uk-UA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мл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Опасность развития геморрагического шока возникает при кровопотере 15-20 % ОЦК (0,8 - 1,2 % от массы тела) или 750 - 1000 мл.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ru-RU" sz="2800" b="1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712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Геморрагический шок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15888"/>
            <a:ext cx="3679825" cy="4437062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4857752" y="1714488"/>
            <a:ext cx="3887787" cy="1323439"/>
          </a:xfrm>
          <a:prstGeom prst="rect">
            <a:avLst/>
          </a:prstGeom>
          <a:noFill/>
          <a:ln>
            <a:noFill/>
          </a:ln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D90528"/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4714884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Times New Roman" pitchFamily="18" charset="0"/>
              </a:rPr>
              <a:t>                                </a:t>
            </a: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uk-UA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Профессор</a:t>
            </a:r>
            <a:r>
              <a:rPr lang="uk-UA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Круть Ю. Я. </a:t>
            </a: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©  2016</a:t>
            </a:r>
            <a:endParaRPr lang="uk-UA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uk-UA" sz="24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898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42919"/>
            <a:ext cx="8785225" cy="595473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Причиной материнской смерти является не какое-либо кровотечение, а </a:t>
            </a:r>
            <a:r>
              <a:rPr lang="ru-RU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массивная кровопотеря</a:t>
            </a: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которая сопровождается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геморрагическим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шоком.   </a:t>
            </a:r>
          </a:p>
          <a:p>
            <a:pPr>
              <a:spcBef>
                <a:spcPts val="0"/>
              </a:spcBef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Кровопотеря считается массивной:</a:t>
            </a:r>
          </a:p>
          <a:p>
            <a:pPr>
              <a:spcBef>
                <a:spcPts val="0"/>
              </a:spcBef>
              <a:buNone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При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одномоментной кровопотере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превышающей 1,5 % от массы тела или 25 -30% ОЦК (свыше 1500-2000 мл),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- Когда теряется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свыше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50% ОЦК за 20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мин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-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Скорость кровотечения превышает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150 мл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мин.;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* ОЦК вычисляется следующим образом: 75 мл на 1 кг массы тела (напр. 70 кг х 75 мл = 5250 мл). 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7129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Геморрагический шок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0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785225" cy="561657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Патологический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преморбидный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фон: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Гиповолемия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беременных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Врожденные и приобретенные нарушения гемостаза пороки гемостаза: б</a:t>
            </a:r>
            <a:r>
              <a:rPr kumimoji="1"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олезнь </a:t>
            </a:r>
            <a:r>
              <a:rPr kumimoji="1" lang="ru-RU" sz="2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Виллебрандта</a:t>
            </a:r>
            <a:r>
              <a:rPr kumimoji="1"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тромбоцитопения, терапевтические </a:t>
            </a:r>
            <a:r>
              <a:rPr kumimoji="1" lang="ru-RU" sz="2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коагулопатии</a:t>
            </a:r>
            <a:endParaRPr kumimoji="1" lang="ru-RU" sz="2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kumimoji="1"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buNone/>
            </a:pPr>
            <a:r>
              <a:rPr kumimoji="1"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Кровотечения в ранние сроки беременности: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Аборт;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Внематочная беременность;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Пузырный занос.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1"/>
            <a:ext cx="84297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риска возникновения геморрагического шока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3672</TotalTime>
  <Words>5545</Words>
  <Application>Microsoft Office PowerPoint</Application>
  <PresentationFormat>Экран (4:3)</PresentationFormat>
  <Paragraphs>852</Paragraphs>
  <Slides>70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Тема Office</vt:lpstr>
      <vt:lpstr>Запорожский государственный медицинский университет Кафедра акушерства и гинекологии    Неотложные состояния в акушерстве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Я. Круть</dc:creator>
  <cp:lastModifiedBy>user</cp:lastModifiedBy>
  <cp:revision>142</cp:revision>
  <dcterms:created xsi:type="dcterms:W3CDTF">2013-03-27T08:56:16Z</dcterms:created>
  <dcterms:modified xsi:type="dcterms:W3CDTF">2016-09-26T08:38:06Z</dcterms:modified>
</cp:coreProperties>
</file>