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7" r:id="rId2"/>
    <p:sldId id="258" r:id="rId3"/>
    <p:sldId id="303" r:id="rId4"/>
    <p:sldId id="325" r:id="rId5"/>
    <p:sldId id="327" r:id="rId6"/>
    <p:sldId id="329" r:id="rId7"/>
    <p:sldId id="263" r:id="rId8"/>
    <p:sldId id="264" r:id="rId9"/>
    <p:sldId id="265" r:id="rId10"/>
    <p:sldId id="259" r:id="rId11"/>
    <p:sldId id="304" r:id="rId12"/>
    <p:sldId id="266" r:id="rId13"/>
    <p:sldId id="267" r:id="rId14"/>
    <p:sldId id="269" r:id="rId15"/>
    <p:sldId id="268" r:id="rId16"/>
    <p:sldId id="270" r:id="rId17"/>
    <p:sldId id="271" r:id="rId18"/>
    <p:sldId id="311" r:id="rId19"/>
    <p:sldId id="314" r:id="rId20"/>
    <p:sldId id="313" r:id="rId21"/>
    <p:sldId id="272" r:id="rId22"/>
    <p:sldId id="273" r:id="rId23"/>
    <p:sldId id="275" r:id="rId24"/>
    <p:sldId id="274" r:id="rId25"/>
    <p:sldId id="309" r:id="rId26"/>
    <p:sldId id="262" r:id="rId27"/>
    <p:sldId id="299" r:id="rId28"/>
    <p:sldId id="305" r:id="rId29"/>
    <p:sldId id="276" r:id="rId30"/>
    <p:sldId id="306" r:id="rId31"/>
    <p:sldId id="302" r:id="rId32"/>
    <p:sldId id="307" r:id="rId33"/>
    <p:sldId id="277" r:id="rId34"/>
    <p:sldId id="323" r:id="rId35"/>
    <p:sldId id="322" r:id="rId36"/>
    <p:sldId id="278" r:id="rId37"/>
    <p:sldId id="279" r:id="rId38"/>
    <p:sldId id="280" r:id="rId39"/>
    <p:sldId id="282" r:id="rId40"/>
    <p:sldId id="281" r:id="rId41"/>
    <p:sldId id="315" r:id="rId42"/>
    <p:sldId id="283" r:id="rId43"/>
    <p:sldId id="284" r:id="rId44"/>
    <p:sldId id="285" r:id="rId45"/>
    <p:sldId id="286" r:id="rId46"/>
    <p:sldId id="316" r:id="rId47"/>
    <p:sldId id="317" r:id="rId48"/>
    <p:sldId id="318" r:id="rId49"/>
    <p:sldId id="319" r:id="rId50"/>
    <p:sldId id="287" r:id="rId51"/>
    <p:sldId id="288" r:id="rId52"/>
    <p:sldId id="289" r:id="rId53"/>
    <p:sldId id="300" r:id="rId54"/>
    <p:sldId id="290" r:id="rId55"/>
    <p:sldId id="301" r:id="rId56"/>
    <p:sldId id="320" r:id="rId57"/>
    <p:sldId id="331" r:id="rId58"/>
    <p:sldId id="332" r:id="rId59"/>
    <p:sldId id="291" r:id="rId60"/>
    <p:sldId id="330" r:id="rId61"/>
    <p:sldId id="292" r:id="rId62"/>
    <p:sldId id="294" r:id="rId63"/>
    <p:sldId id="295" r:id="rId64"/>
    <p:sldId id="293" r:id="rId65"/>
    <p:sldId id="296" r:id="rId6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184" autoAdjust="0"/>
  </p:normalViewPr>
  <p:slideViewPr>
    <p:cSldViewPr snapToGrid="0">
      <p:cViewPr varScale="1">
        <p:scale>
          <a:sx n="55" d="100"/>
          <a:sy n="55" d="100"/>
        </p:scale>
        <p:origin x="14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6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500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7558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413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20247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3716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6849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35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634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4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794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242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173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173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010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221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72567-152B-40EF-A29F-2F5938BF6118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E21B514-0C15-4780-B7A8-FC3F0836C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279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12869" y="228600"/>
            <a:ext cx="7750627" cy="1295400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ЗАПОРІЗЬКИЙ ДЕРЖАВНИЙ МЕДИЧНИЙ УНІВЕРСИТЕТ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Лекції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курсу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соціальної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медицини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здоров'я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2869" y="1752600"/>
            <a:ext cx="7750627" cy="42672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dirty="0">
                <a:latin typeface="Garamond" pitchFamily="18" charset="0"/>
              </a:rPr>
              <a:t>Тема:</a:t>
            </a:r>
          </a:p>
          <a:p>
            <a:pPr algn="ctr"/>
            <a:endParaRPr lang="ru-RU" dirty="0" smtClean="0">
              <a:latin typeface="Garamond" pitchFamily="18" charset="0"/>
            </a:endParaRPr>
          </a:p>
          <a:p>
            <a:pPr marL="68580"/>
            <a:r>
              <a:rPr lang="ru-RU" sz="3600" b="1" dirty="0" err="1"/>
              <a:t>Здоров’я</a:t>
            </a:r>
            <a:r>
              <a:rPr lang="ru-RU" sz="3600" b="1" dirty="0"/>
              <a:t> </a:t>
            </a:r>
            <a:r>
              <a:rPr lang="ru-RU" sz="3600" b="1" dirty="0" err="1"/>
              <a:t>населення</a:t>
            </a:r>
            <a:r>
              <a:rPr lang="ru-RU" sz="3600" b="1" dirty="0"/>
              <a:t>: </a:t>
            </a:r>
            <a:r>
              <a:rPr lang="ru-RU" sz="3600" b="1" dirty="0" err="1"/>
              <a:t>методологія</a:t>
            </a:r>
            <a:r>
              <a:rPr lang="ru-RU" sz="3600" b="1" dirty="0"/>
              <a:t> </a:t>
            </a:r>
            <a:r>
              <a:rPr lang="ru-RU" sz="3600" b="1" dirty="0" err="1"/>
              <a:t>вивчення</a:t>
            </a:r>
            <a:r>
              <a:rPr lang="ru-RU" sz="3600" b="1" dirty="0"/>
              <a:t> та </a:t>
            </a:r>
            <a:r>
              <a:rPr lang="ru-RU" sz="3600" b="1" dirty="0" err="1"/>
              <a:t>особливості</a:t>
            </a:r>
            <a:r>
              <a:rPr lang="ru-RU" sz="3600" b="1" dirty="0"/>
              <a:t> </a:t>
            </a:r>
            <a:r>
              <a:rPr lang="ru-RU" sz="3600" b="1" dirty="0" err="1"/>
              <a:t>демографічних</a:t>
            </a:r>
            <a:r>
              <a:rPr lang="ru-RU" sz="3600" b="1" dirty="0"/>
              <a:t> </a:t>
            </a:r>
            <a:r>
              <a:rPr lang="ru-RU" sz="3600" b="1" dirty="0" err="1"/>
              <a:t>процесів</a:t>
            </a:r>
            <a:r>
              <a:rPr lang="ru-RU" sz="3600" b="1" dirty="0"/>
              <a:t>.</a:t>
            </a:r>
            <a:endParaRPr lang="en-US" dirty="0" smtClean="0"/>
          </a:p>
          <a:p>
            <a:pPr marL="68580"/>
            <a:endParaRPr lang="en-US" dirty="0" smtClean="0"/>
          </a:p>
          <a:p>
            <a:pPr marL="68580"/>
            <a:endParaRPr lang="en-US" dirty="0" smtClean="0"/>
          </a:p>
          <a:p>
            <a:pPr marL="68580"/>
            <a:endParaRPr lang="ru-RU" dirty="0" smtClean="0"/>
          </a:p>
          <a:p>
            <a:endParaRPr lang="ru-RU" dirty="0" smtClean="0">
              <a:latin typeface="Garamond" pitchFamily="18" charset="0"/>
            </a:endParaRPr>
          </a:p>
          <a:p>
            <a:r>
              <a:rPr lang="ru-RU" sz="22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Доцент Таранов </a:t>
            </a:r>
            <a:r>
              <a:rPr lang="ru-RU" sz="2200" dirty="0" err="1">
                <a:solidFill>
                  <a:schemeClr val="accent4">
                    <a:lumMod val="50000"/>
                  </a:schemeClr>
                </a:solidFill>
              </a:rPr>
              <a:t>Володимир</a:t>
            </a:r>
            <a:r>
              <a:rPr lang="ru-RU" sz="22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4">
                    <a:lumMod val="50000"/>
                  </a:schemeClr>
                </a:solidFill>
              </a:rPr>
              <a:t>Володимирович</a:t>
            </a:r>
            <a:endParaRPr lang="ru-RU" sz="2200" dirty="0">
              <a:solidFill>
                <a:schemeClr val="accent4">
                  <a:lumMod val="50000"/>
                </a:schemeClr>
              </a:solidFill>
              <a:cs typeface="Times New Roman" pitchFamily="18" charset="0"/>
            </a:endParaRPr>
          </a:p>
          <a:p>
            <a:endParaRPr lang="ru-RU" sz="2200" dirty="0">
              <a:solidFill>
                <a:schemeClr val="accent4">
                  <a:lumMod val="50000"/>
                </a:schemeClr>
              </a:solidFill>
              <a:latin typeface="+mj-lt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8768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413696"/>
          </a:xfrm>
        </p:spPr>
        <p:txBody>
          <a:bodyPr>
            <a:normAutofit fontScale="90000"/>
          </a:bodyPr>
          <a:lstStyle/>
          <a:p>
            <a:r>
              <a:rPr lang="ru-RU" sz="4400" dirty="0" err="1"/>
              <a:t>Індивідуальне</a:t>
            </a:r>
            <a:r>
              <a:rPr lang="ru-RU" sz="4400" dirty="0"/>
              <a:t>  </a:t>
            </a:r>
            <a:r>
              <a:rPr lang="ru-RU" sz="4400" dirty="0" err="1" smtClean="0"/>
              <a:t>здоров'я</a:t>
            </a:r>
            <a:r>
              <a:rPr lang="ru-RU" sz="4400" dirty="0" smtClean="0"/>
              <a:t> (</a:t>
            </a:r>
            <a:r>
              <a:rPr lang="ru-RU" sz="4400" dirty="0" err="1"/>
              <a:t>теоретичний</a:t>
            </a:r>
            <a:r>
              <a:rPr lang="ru-RU" sz="4400" dirty="0"/>
              <a:t> </a:t>
            </a:r>
            <a:r>
              <a:rPr lang="ru-RU" sz="4400" dirty="0" err="1" smtClean="0"/>
              <a:t>підхід</a:t>
            </a:r>
            <a:r>
              <a:rPr lang="ru-RU" sz="4400" dirty="0" smtClean="0"/>
              <a:t>)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89212" y="2394856"/>
            <a:ext cx="8915400" cy="3516365"/>
          </a:xfrm>
        </p:spPr>
        <p:txBody>
          <a:bodyPr>
            <a:normAutofit fontScale="85000" lnSpcReduction="20000"/>
          </a:bodyPr>
          <a:lstStyle/>
          <a:p>
            <a:r>
              <a:rPr lang="ru-RU" sz="3600" dirty="0"/>
              <a:t> Стан </a:t>
            </a:r>
            <a:r>
              <a:rPr lang="ru-RU" sz="3600" dirty="0" err="1"/>
              <a:t>повного</a:t>
            </a:r>
            <a:r>
              <a:rPr lang="ru-RU" sz="3600" dirty="0"/>
              <a:t> </a:t>
            </a:r>
            <a:r>
              <a:rPr lang="ru-RU" sz="3600" dirty="0" err="1"/>
              <a:t>соціального</a:t>
            </a:r>
            <a:r>
              <a:rPr lang="ru-RU" sz="3600" dirty="0"/>
              <a:t>, </a:t>
            </a:r>
            <a:r>
              <a:rPr lang="ru-RU" sz="3600" dirty="0" err="1"/>
              <a:t>біологічного</a:t>
            </a:r>
            <a:r>
              <a:rPr lang="ru-RU" sz="3600" dirty="0"/>
              <a:t> та </a:t>
            </a:r>
            <a:r>
              <a:rPr lang="ru-RU" sz="3600" dirty="0" err="1"/>
              <a:t>психологічного</a:t>
            </a:r>
            <a:r>
              <a:rPr lang="ru-RU" sz="3600" dirty="0"/>
              <a:t> </a:t>
            </a:r>
            <a:r>
              <a:rPr lang="ru-RU" sz="3600" dirty="0" err="1"/>
              <a:t>благополуччя</a:t>
            </a:r>
            <a:r>
              <a:rPr lang="ru-RU" sz="3600" dirty="0"/>
              <a:t> </a:t>
            </a:r>
            <a:r>
              <a:rPr lang="ru-RU" sz="3600" dirty="0" err="1"/>
              <a:t>людини</a:t>
            </a:r>
            <a:r>
              <a:rPr lang="ru-RU" sz="3600" dirty="0"/>
              <a:t>, коли </a:t>
            </a:r>
            <a:r>
              <a:rPr lang="ru-RU" sz="3600" dirty="0" err="1"/>
              <a:t>функції</a:t>
            </a:r>
            <a:r>
              <a:rPr lang="ru-RU" sz="3600" dirty="0"/>
              <a:t> </a:t>
            </a:r>
            <a:r>
              <a:rPr lang="ru-RU" sz="3600" dirty="0" err="1"/>
              <a:t>всіх</a:t>
            </a:r>
            <a:r>
              <a:rPr lang="ru-RU" sz="3600" dirty="0"/>
              <a:t> </a:t>
            </a:r>
            <a:r>
              <a:rPr lang="ru-RU" sz="3600" dirty="0" err="1"/>
              <a:t>органів</a:t>
            </a:r>
            <a:r>
              <a:rPr lang="ru-RU" sz="3600" dirty="0"/>
              <a:t> і систем </a:t>
            </a:r>
            <a:r>
              <a:rPr lang="ru-RU" sz="3600" dirty="0" err="1"/>
              <a:t>урівноважені</a:t>
            </a:r>
            <a:r>
              <a:rPr lang="ru-RU" sz="3600" dirty="0"/>
              <a:t> з </a:t>
            </a:r>
            <a:r>
              <a:rPr lang="ru-RU" sz="3600" dirty="0" err="1"/>
              <a:t>навколишнім</a:t>
            </a:r>
            <a:r>
              <a:rPr lang="ru-RU" sz="3600" dirty="0"/>
              <a:t> </a:t>
            </a:r>
            <a:r>
              <a:rPr lang="ru-RU" sz="3600" dirty="0" err="1"/>
              <a:t>середовищем</a:t>
            </a:r>
            <a:r>
              <a:rPr lang="ru-RU" sz="3600" dirty="0"/>
              <a:t>, </a:t>
            </a:r>
            <a:r>
              <a:rPr lang="ru-RU" sz="3600" dirty="0" err="1"/>
              <a:t>відсутні</a:t>
            </a:r>
            <a:r>
              <a:rPr lang="ru-RU" sz="3600" dirty="0"/>
              <a:t> будь-</a:t>
            </a:r>
            <a:r>
              <a:rPr lang="ru-RU" sz="3600" dirty="0" err="1"/>
              <a:t>які</a:t>
            </a:r>
            <a:r>
              <a:rPr lang="ru-RU" sz="3600" dirty="0"/>
              <a:t> </a:t>
            </a:r>
            <a:r>
              <a:rPr lang="ru-RU" sz="3600" dirty="0" err="1"/>
              <a:t>захворювання</a:t>
            </a:r>
            <a:r>
              <a:rPr lang="ru-RU" sz="3600" dirty="0"/>
              <a:t>, </a:t>
            </a:r>
            <a:r>
              <a:rPr lang="ru-RU" sz="3600" dirty="0" err="1"/>
              <a:t>хворобливі</a:t>
            </a:r>
            <a:r>
              <a:rPr lang="ru-RU" sz="3600" dirty="0"/>
              <a:t> </a:t>
            </a:r>
            <a:r>
              <a:rPr lang="ru-RU" sz="3600" dirty="0" err="1"/>
              <a:t>стани</a:t>
            </a:r>
            <a:r>
              <a:rPr lang="ru-RU" sz="3600" dirty="0"/>
              <a:t> та </a:t>
            </a:r>
            <a:r>
              <a:rPr lang="ru-RU" sz="3600" dirty="0" err="1"/>
              <a:t>фізичні</a:t>
            </a:r>
            <a:r>
              <a:rPr lang="ru-RU" sz="3600" dirty="0"/>
              <a:t> </a:t>
            </a:r>
            <a:r>
              <a:rPr lang="ru-RU" sz="3600" dirty="0" err="1"/>
              <a:t>дефекти</a:t>
            </a:r>
            <a:r>
              <a:rPr lang="ru-RU" sz="3600" dirty="0"/>
              <a:t>.</a:t>
            </a:r>
          </a:p>
          <a:p>
            <a:pPr algn="r">
              <a:buNone/>
            </a:pPr>
            <a:r>
              <a:rPr lang="ru-RU" sz="3600" dirty="0" smtClean="0"/>
              <a:t>Статут </a:t>
            </a:r>
            <a:r>
              <a:rPr lang="ru-RU" sz="3600" dirty="0"/>
              <a:t>ВООЗ </a:t>
            </a:r>
          </a:p>
        </p:txBody>
      </p:sp>
    </p:spTree>
    <p:extLst>
      <p:ext uri="{BB962C8B-B14F-4D97-AF65-F5344CB8AC3E}">
        <p14:creationId xmlns:p14="http://schemas.microsoft.com/office/powerpoint/2010/main" val="2509854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7993509" cy="12808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961" y="624110"/>
            <a:ext cx="8093473" cy="6040160"/>
          </a:xfrm>
        </p:spPr>
      </p:pic>
    </p:spTree>
    <p:extLst>
      <p:ext uri="{BB962C8B-B14F-4D97-AF65-F5344CB8AC3E}">
        <p14:creationId xmlns:p14="http://schemas.microsoft.com/office/powerpoint/2010/main" val="2503776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err="1"/>
              <a:t>Індивідуальне</a:t>
            </a:r>
            <a:r>
              <a:rPr lang="ru-RU" sz="4000" dirty="0"/>
              <a:t>  </a:t>
            </a:r>
            <a:r>
              <a:rPr lang="ru-RU" sz="4000" dirty="0" err="1"/>
              <a:t>здоров'я</a:t>
            </a:r>
            <a:r>
              <a:rPr lang="ru-RU" sz="4000" dirty="0"/>
              <a:t> </a:t>
            </a:r>
            <a:r>
              <a:rPr lang="ru-RU" sz="4000" dirty="0" smtClean="0"/>
              <a:t>(</a:t>
            </a:r>
            <a:r>
              <a:rPr lang="ru-RU" sz="4000" dirty="0" err="1" smtClean="0"/>
              <a:t>практичний</a:t>
            </a:r>
            <a:r>
              <a:rPr lang="ru-RU" sz="4000" dirty="0" smtClean="0"/>
              <a:t> </a:t>
            </a:r>
            <a:r>
              <a:rPr lang="ru-RU" sz="4000" dirty="0" err="1"/>
              <a:t>підхід</a:t>
            </a:r>
            <a:r>
              <a:rPr lang="ru-RU" sz="4000" dirty="0"/>
              <a:t>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/>
              <a:t>Стан </a:t>
            </a:r>
            <a:r>
              <a:rPr lang="ru-RU" sz="4800" dirty="0" err="1"/>
              <a:t>організму</a:t>
            </a:r>
            <a:r>
              <a:rPr lang="ru-RU" sz="4800" dirty="0"/>
              <a:t> </a:t>
            </a:r>
            <a:r>
              <a:rPr lang="ru-RU" sz="4800" dirty="0" err="1"/>
              <a:t>людини</a:t>
            </a:r>
            <a:r>
              <a:rPr lang="ru-RU" sz="4800" dirty="0"/>
              <a:t>, при </a:t>
            </a:r>
            <a:r>
              <a:rPr lang="ru-RU" sz="4800" dirty="0" err="1"/>
              <a:t>якому</a:t>
            </a:r>
            <a:r>
              <a:rPr lang="ru-RU" sz="4800" dirty="0"/>
              <a:t> в</a:t>
            </a:r>
            <a:r>
              <a:rPr lang="uk-UA" sz="4800" dirty="0"/>
              <a:t>о</a:t>
            </a:r>
            <a:r>
              <a:rPr lang="ru-RU" sz="4800" dirty="0"/>
              <a:t>н</a:t>
            </a:r>
            <a:r>
              <a:rPr lang="uk-UA" sz="4800" dirty="0"/>
              <a:t>а</a:t>
            </a:r>
            <a:r>
              <a:rPr lang="ru-RU" sz="4800" dirty="0"/>
              <a:t> </a:t>
            </a:r>
            <a:r>
              <a:rPr lang="ru-RU" sz="4800" dirty="0" err="1"/>
              <a:t>здатн</a:t>
            </a:r>
            <a:r>
              <a:rPr lang="uk-UA" sz="4800" dirty="0"/>
              <a:t>а</a:t>
            </a:r>
            <a:r>
              <a:rPr lang="ru-RU" sz="4800" dirty="0"/>
              <a:t> </a:t>
            </a:r>
            <a:r>
              <a:rPr lang="ru-RU" sz="4800" dirty="0" err="1"/>
              <a:t>повноцінно</a:t>
            </a:r>
            <a:r>
              <a:rPr lang="ru-RU" sz="4800" dirty="0"/>
              <a:t> </a:t>
            </a:r>
            <a:r>
              <a:rPr lang="ru-RU" sz="4800" dirty="0" err="1"/>
              <a:t>виконувати</a:t>
            </a:r>
            <a:r>
              <a:rPr lang="ru-RU" sz="4800" dirty="0"/>
              <a:t> </a:t>
            </a:r>
            <a:r>
              <a:rPr lang="ru-RU" sz="4800" dirty="0" err="1"/>
              <a:t>свої</a:t>
            </a:r>
            <a:r>
              <a:rPr lang="ru-RU" sz="4800" dirty="0"/>
              <a:t> </a:t>
            </a:r>
            <a:r>
              <a:rPr lang="ru-RU" sz="4800" dirty="0" err="1"/>
              <a:t>біологічні</a:t>
            </a:r>
            <a:r>
              <a:rPr lang="ru-RU" sz="4800" dirty="0"/>
              <a:t> і </a:t>
            </a:r>
            <a:r>
              <a:rPr lang="ru-RU" sz="4800" dirty="0" err="1"/>
              <a:t>соціальні</a:t>
            </a:r>
            <a:r>
              <a:rPr lang="ru-RU" sz="4800" dirty="0"/>
              <a:t> </a:t>
            </a:r>
            <a:r>
              <a:rPr lang="ru-RU" sz="4800" dirty="0" err="1"/>
              <a:t>функції</a:t>
            </a:r>
            <a:r>
              <a:rPr lang="ru-RU" sz="4800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0584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Громадське</a:t>
            </a:r>
            <a:r>
              <a:rPr lang="ru-RU" dirty="0"/>
              <a:t> (</a:t>
            </a:r>
            <a:r>
              <a:rPr lang="ru-RU" dirty="0" err="1"/>
              <a:t>популяційне</a:t>
            </a:r>
            <a:r>
              <a:rPr lang="ru-RU" dirty="0"/>
              <a:t>)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- </a:t>
            </a:r>
            <a:r>
              <a:rPr lang="ru-RU" sz="2800" dirty="0" err="1"/>
              <a:t>умовне</a:t>
            </a:r>
            <a:r>
              <a:rPr lang="ru-RU" sz="2800" dirty="0"/>
              <a:t> </a:t>
            </a:r>
            <a:r>
              <a:rPr lang="ru-RU" sz="2800" dirty="0" err="1"/>
              <a:t>статистичне</a:t>
            </a:r>
            <a:r>
              <a:rPr lang="ru-RU" sz="2800" dirty="0"/>
              <a:t> </a:t>
            </a:r>
            <a:r>
              <a:rPr lang="ru-RU" sz="2800" dirty="0" err="1"/>
              <a:t>поняття</a:t>
            </a:r>
            <a:r>
              <a:rPr lang="ru-RU" sz="2800" dirty="0"/>
              <a:t>, </a:t>
            </a:r>
            <a:r>
              <a:rPr lang="ru-RU" sz="2800" dirty="0" err="1"/>
              <a:t>обумовлене</a:t>
            </a:r>
            <a:r>
              <a:rPr lang="ru-RU" sz="2800" dirty="0"/>
              <a:t> </a:t>
            </a:r>
            <a:r>
              <a:rPr lang="ru-RU" sz="2800" dirty="0" err="1"/>
              <a:t>комплексним</a:t>
            </a:r>
            <a:r>
              <a:rPr lang="ru-RU" sz="2800" dirty="0"/>
              <a:t> </a:t>
            </a:r>
            <a:r>
              <a:rPr lang="ru-RU" sz="2800" dirty="0" err="1"/>
              <a:t>впливом</a:t>
            </a:r>
            <a:r>
              <a:rPr lang="ru-RU" sz="2800" dirty="0"/>
              <a:t> </a:t>
            </a:r>
            <a:r>
              <a:rPr lang="ru-RU" sz="2800" dirty="0" err="1"/>
              <a:t>соціальних</a:t>
            </a:r>
            <a:r>
              <a:rPr lang="ru-RU" sz="2800" dirty="0"/>
              <a:t>, </a:t>
            </a:r>
            <a:r>
              <a:rPr lang="ru-RU" sz="2800" dirty="0" err="1"/>
              <a:t>біологічних</a:t>
            </a:r>
            <a:r>
              <a:rPr lang="ru-RU" sz="2800" dirty="0"/>
              <a:t> </a:t>
            </a:r>
            <a:r>
              <a:rPr lang="ru-RU" sz="2800" dirty="0" err="1"/>
              <a:t>факторів</a:t>
            </a:r>
            <a:r>
              <a:rPr lang="ru-RU" sz="2800" dirty="0"/>
              <a:t>, </a:t>
            </a:r>
            <a:r>
              <a:rPr lang="ru-RU" sz="2800" dirty="0" err="1"/>
              <a:t>факторів</a:t>
            </a:r>
            <a:r>
              <a:rPr lang="ru-RU" sz="2800" dirty="0"/>
              <a:t> </a:t>
            </a:r>
            <a:r>
              <a:rPr lang="ru-RU" sz="2800" dirty="0" err="1"/>
              <a:t>навколишнього</a:t>
            </a:r>
            <a:r>
              <a:rPr lang="ru-RU" sz="2800" dirty="0"/>
              <a:t> </a:t>
            </a:r>
            <a:r>
              <a:rPr lang="ru-RU" sz="2800" dirty="0" err="1"/>
              <a:t>середовища</a:t>
            </a:r>
            <a:r>
              <a:rPr lang="ru-RU" sz="2800" dirty="0"/>
              <a:t> і </a:t>
            </a:r>
            <a:r>
              <a:rPr lang="ru-RU" sz="2800" dirty="0" err="1"/>
              <a:t>оцінюється</a:t>
            </a:r>
            <a:r>
              <a:rPr lang="ru-RU" sz="2800" dirty="0"/>
              <a:t> </a:t>
            </a:r>
            <a:r>
              <a:rPr lang="ru-RU" sz="2800" dirty="0" err="1"/>
              <a:t>демографічними</a:t>
            </a:r>
            <a:r>
              <a:rPr lang="ru-RU" sz="2800" dirty="0"/>
              <a:t> </a:t>
            </a:r>
            <a:r>
              <a:rPr lang="ru-RU" sz="2800" dirty="0" err="1"/>
              <a:t>показниками</a:t>
            </a:r>
            <a:r>
              <a:rPr lang="ru-RU" sz="2800" dirty="0"/>
              <a:t>, </a:t>
            </a:r>
            <a:r>
              <a:rPr lang="ru-RU" sz="2800" dirty="0" err="1"/>
              <a:t>показниками</a:t>
            </a:r>
            <a:r>
              <a:rPr lang="ru-RU" sz="2800" dirty="0"/>
              <a:t> </a:t>
            </a:r>
            <a:r>
              <a:rPr lang="ru-RU" sz="2800" dirty="0" err="1"/>
              <a:t>фізичного</a:t>
            </a:r>
            <a:r>
              <a:rPr lang="ru-RU" sz="2800" dirty="0"/>
              <a:t> </a:t>
            </a:r>
            <a:r>
              <a:rPr lang="ru-RU" sz="2800" dirty="0" err="1"/>
              <a:t>розвитку</a:t>
            </a:r>
            <a:r>
              <a:rPr lang="ru-RU" sz="2800" dirty="0"/>
              <a:t>, </a:t>
            </a:r>
            <a:r>
              <a:rPr lang="ru-RU" sz="2800" dirty="0" err="1"/>
              <a:t>захворюваністю</a:t>
            </a:r>
            <a:r>
              <a:rPr lang="ru-RU" sz="2800" dirty="0"/>
              <a:t>, </a:t>
            </a:r>
            <a:r>
              <a:rPr lang="ru-RU" sz="2800" dirty="0" err="1"/>
              <a:t>інвалідністю</a:t>
            </a:r>
            <a:r>
              <a:rPr lang="ru-RU" sz="2800" dirty="0"/>
              <a:t> і </a:t>
            </a:r>
            <a:r>
              <a:rPr lang="ru-RU" sz="2800" dirty="0" err="1"/>
              <a:t>поширен</a:t>
            </a:r>
            <a:r>
              <a:rPr lang="uk-UA" sz="2800" dirty="0" err="1"/>
              <a:t>істю</a:t>
            </a:r>
            <a:r>
              <a:rPr lang="ru-RU" sz="2800" dirty="0"/>
              <a:t> </a:t>
            </a:r>
            <a:r>
              <a:rPr lang="ru-RU" sz="2800" dirty="0" err="1"/>
              <a:t>донозолог</a:t>
            </a:r>
            <a:r>
              <a:rPr lang="uk-UA" sz="2800" dirty="0"/>
              <a:t>і</a:t>
            </a:r>
            <a:r>
              <a:rPr lang="ru-RU" sz="2800" dirty="0"/>
              <a:t>ч</a:t>
            </a:r>
            <a:r>
              <a:rPr lang="uk-UA" sz="2800" dirty="0"/>
              <a:t>н</a:t>
            </a:r>
            <a:r>
              <a:rPr lang="ru-RU" sz="2800" dirty="0"/>
              <a:t>их </a:t>
            </a:r>
            <a:r>
              <a:rPr lang="ru-RU" sz="2800" dirty="0" err="1"/>
              <a:t>станів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143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639762"/>
          </a:xfrm>
        </p:spPr>
        <p:txBody>
          <a:bodyPr>
            <a:normAutofit/>
          </a:bodyPr>
          <a:lstStyle/>
          <a:p>
            <a:r>
              <a:rPr lang="ru-RU" sz="3200" b="1" dirty="0"/>
              <a:t>Здоров‘я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981200" y="990600"/>
            <a:ext cx="7848600" cy="5483352"/>
          </a:xfrm>
        </p:spPr>
        <p:txBody>
          <a:bodyPr>
            <a:normAutofit/>
          </a:bodyPr>
          <a:lstStyle/>
          <a:p>
            <a:r>
              <a:rPr lang="ru-RU" b="1" dirty="0" err="1"/>
              <a:t>Індивідуальне</a:t>
            </a:r>
            <a:r>
              <a:rPr lang="ru-RU" b="1" dirty="0"/>
              <a:t> </a:t>
            </a:r>
            <a:r>
              <a:rPr lang="ru-RU" b="1" dirty="0" err="1"/>
              <a:t>здоров'я</a:t>
            </a:r>
            <a:r>
              <a:rPr lang="ru-RU" b="1" dirty="0"/>
              <a:t> -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окремої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.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оцінюють</a:t>
            </a:r>
            <a:r>
              <a:rPr lang="ru-RU" dirty="0"/>
              <a:t> по персональному </a:t>
            </a:r>
            <a:r>
              <a:rPr lang="ru-RU" dirty="0" err="1"/>
              <a:t>самопочуттю</a:t>
            </a:r>
            <a:r>
              <a:rPr lang="ru-RU" dirty="0"/>
              <a:t>,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, </a:t>
            </a:r>
            <a:r>
              <a:rPr lang="ru-RU" dirty="0" err="1"/>
              <a:t>фізичному</a:t>
            </a:r>
            <a:r>
              <a:rPr lang="ru-RU" dirty="0"/>
              <a:t> стану і т. </a:t>
            </a:r>
            <a:r>
              <a:rPr lang="ru-RU" dirty="0" smtClean="0"/>
              <a:t>і.</a:t>
            </a:r>
            <a:endParaRPr lang="ru-RU" dirty="0"/>
          </a:p>
          <a:p>
            <a:r>
              <a:rPr lang="ru-RU" b="1" dirty="0" err="1"/>
              <a:t>Групове</a:t>
            </a:r>
            <a:r>
              <a:rPr lang="ru-RU" b="1" dirty="0"/>
              <a:t> </a:t>
            </a:r>
            <a:r>
              <a:rPr lang="ru-RU" b="1" dirty="0" err="1"/>
              <a:t>здоров'я</a:t>
            </a:r>
            <a:r>
              <a:rPr lang="ru-RU" b="1" dirty="0"/>
              <a:t> -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спільнот</a:t>
            </a:r>
            <a:r>
              <a:rPr lang="ru-RU" dirty="0"/>
              <a:t> людей: </a:t>
            </a:r>
            <a:r>
              <a:rPr lang="ru-RU" dirty="0" err="1"/>
              <a:t>вікових</a:t>
            </a:r>
            <a:r>
              <a:rPr lang="ru-RU" dirty="0"/>
              <a:t>, </a:t>
            </a:r>
            <a:r>
              <a:rPr lang="ru-RU" dirty="0" err="1"/>
              <a:t>професійних</a:t>
            </a:r>
            <a:r>
              <a:rPr lang="ru-RU" dirty="0"/>
              <a:t> і </a:t>
            </a:r>
            <a:r>
              <a:rPr lang="ru-RU" dirty="0" err="1" smtClean="0"/>
              <a:t>т.і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dirty="0"/>
              <a:t>Здоров'я </a:t>
            </a:r>
            <a:r>
              <a:rPr lang="ru-RU" b="1" dirty="0" err="1"/>
              <a:t>населення</a:t>
            </a:r>
            <a:r>
              <a:rPr lang="ru-RU" b="1" dirty="0"/>
              <a:t> - </a:t>
            </a:r>
            <a:r>
              <a:rPr lang="ru-RU" dirty="0" err="1"/>
              <a:t>здоров'я</a:t>
            </a:r>
            <a:r>
              <a:rPr lang="ru-RU" dirty="0"/>
              <a:t> людей,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живуть</a:t>
            </a:r>
            <a:r>
              <a:rPr lang="ru-RU" dirty="0"/>
              <a:t> на </a:t>
            </a:r>
            <a:r>
              <a:rPr lang="ru-RU" dirty="0" err="1"/>
              <a:t>певній</a:t>
            </a:r>
            <a:r>
              <a:rPr lang="ru-RU" dirty="0"/>
              <a:t> </a:t>
            </a:r>
            <a:r>
              <a:rPr lang="ru-RU" dirty="0" err="1"/>
              <a:t>території</a:t>
            </a:r>
            <a:r>
              <a:rPr lang="ru-RU" dirty="0"/>
              <a:t>.</a:t>
            </a:r>
          </a:p>
          <a:p>
            <a:r>
              <a:rPr lang="ru-RU" b="1" dirty="0" err="1"/>
              <a:t>Громадське</a:t>
            </a:r>
            <a:r>
              <a:rPr lang="ru-RU" b="1" dirty="0"/>
              <a:t> </a:t>
            </a:r>
            <a:r>
              <a:rPr lang="ru-RU" b="1" dirty="0" err="1"/>
              <a:t>здоров'я</a:t>
            </a:r>
            <a:r>
              <a:rPr lang="ru-RU" b="1" dirty="0"/>
              <a:t> - </a:t>
            </a:r>
            <a:r>
              <a:rPr lang="ru-RU" dirty="0" err="1"/>
              <a:t>такий</a:t>
            </a:r>
            <a:r>
              <a:rPr lang="ru-RU" dirty="0"/>
              <a:t> стан </a:t>
            </a:r>
            <a:r>
              <a:rPr lang="ru-RU" dirty="0" err="1"/>
              <a:t>суспільства</a:t>
            </a:r>
            <a:r>
              <a:rPr lang="ru-RU" dirty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/>
              <a:t>забезпечує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для активного продуктивного способу </a:t>
            </a:r>
            <a:r>
              <a:rPr lang="ru-RU" dirty="0" err="1"/>
              <a:t>життя</a:t>
            </a:r>
            <a:r>
              <a:rPr lang="ru-RU" dirty="0"/>
              <a:t>, не стиснутого </a:t>
            </a:r>
            <a:r>
              <a:rPr lang="ru-RU" dirty="0" err="1"/>
              <a:t>фізичними</a:t>
            </a:r>
            <a:r>
              <a:rPr lang="ru-RU" dirty="0"/>
              <a:t> і </a:t>
            </a:r>
            <a:r>
              <a:rPr lang="ru-RU" dirty="0" err="1"/>
              <a:t>психічними</a:t>
            </a:r>
            <a:r>
              <a:rPr lang="ru-RU" dirty="0"/>
              <a:t> </a:t>
            </a:r>
            <a:r>
              <a:rPr lang="ru-RU" dirty="0" err="1"/>
              <a:t>захворюваннями</a:t>
            </a:r>
            <a:r>
              <a:rPr lang="ru-RU" dirty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/>
              <a:t>те, без </a:t>
            </a:r>
            <a:r>
              <a:rPr lang="ru-RU" dirty="0" err="1"/>
              <a:t>чого</a:t>
            </a:r>
            <a:r>
              <a:rPr lang="ru-RU" dirty="0"/>
              <a:t> </a:t>
            </a:r>
            <a:r>
              <a:rPr lang="ru-RU" dirty="0" err="1"/>
              <a:t>суспільство</a:t>
            </a:r>
            <a:r>
              <a:rPr lang="ru-RU" dirty="0"/>
              <a:t> не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створювати</a:t>
            </a:r>
            <a:r>
              <a:rPr lang="ru-RU" dirty="0"/>
              <a:t> </a:t>
            </a:r>
            <a:r>
              <a:rPr lang="ru-RU" dirty="0" err="1"/>
              <a:t>матеріальні</a:t>
            </a:r>
            <a:r>
              <a:rPr lang="ru-RU" dirty="0"/>
              <a:t> і </a:t>
            </a:r>
            <a:r>
              <a:rPr lang="ru-RU" dirty="0" err="1"/>
              <a:t>духовні</a:t>
            </a:r>
            <a:r>
              <a:rPr lang="ru-RU" dirty="0"/>
              <a:t> </a:t>
            </a:r>
            <a:r>
              <a:rPr lang="ru-RU" dirty="0" err="1"/>
              <a:t>цінності</a:t>
            </a:r>
            <a:r>
              <a:rPr lang="ru-RU" dirty="0"/>
              <a:t>, </a:t>
            </a:r>
            <a:r>
              <a:rPr lang="ru-RU" dirty="0" err="1"/>
              <a:t>це</a:t>
            </a:r>
            <a:r>
              <a:rPr lang="ru-RU" dirty="0"/>
              <a:t> і є </a:t>
            </a:r>
            <a:r>
              <a:rPr lang="ru-RU" dirty="0" err="1"/>
              <a:t>багатство</a:t>
            </a:r>
            <a:r>
              <a:rPr lang="ru-RU" dirty="0"/>
              <a:t> </a:t>
            </a:r>
            <a:r>
              <a:rPr lang="ru-RU" dirty="0" err="1"/>
              <a:t>суспільства</a:t>
            </a:r>
            <a:endParaRPr lang="ru-RU" dirty="0"/>
          </a:p>
          <a:p>
            <a:pPr marL="0" indent="0" algn="r">
              <a:buNone/>
            </a:pPr>
            <a:r>
              <a:rPr lang="ru-RU" dirty="0"/>
              <a:t> (Ю. П. </a:t>
            </a:r>
            <a:r>
              <a:rPr lang="ru-RU" dirty="0" err="1"/>
              <a:t>Лісіцин</a:t>
            </a:r>
            <a:r>
              <a:rPr lang="ru-RU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792671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1020762"/>
          </a:xfrm>
        </p:spPr>
        <p:txBody>
          <a:bodyPr>
            <a:noAutofit/>
          </a:bodyPr>
          <a:lstStyle/>
          <a:p>
            <a:r>
              <a:rPr lang="ru-RU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Основні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показники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здоров'я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населення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981200" y="1447800"/>
            <a:ext cx="7467600" cy="5026152"/>
          </a:xfrm>
        </p:spPr>
        <p:txBody>
          <a:bodyPr>
            <a:normAutofit/>
          </a:bodyPr>
          <a:lstStyle/>
          <a:p>
            <a:r>
              <a:rPr lang="ru-RU" sz="4800" dirty="0"/>
              <a:t>Медико-</a:t>
            </a:r>
            <a:r>
              <a:rPr lang="ru-RU" sz="4800" dirty="0" err="1"/>
              <a:t>демографічні</a:t>
            </a:r>
            <a:endParaRPr lang="ru-RU" sz="4800" dirty="0"/>
          </a:p>
          <a:p>
            <a:r>
              <a:rPr lang="ru-RU" sz="4800" dirty="0" err="1"/>
              <a:t>Захворюваність</a:t>
            </a:r>
            <a:endParaRPr lang="ru-RU" sz="4800" dirty="0"/>
          </a:p>
          <a:p>
            <a:r>
              <a:rPr lang="ru-RU" sz="4800" dirty="0" err="1"/>
              <a:t>Інвалідність</a:t>
            </a:r>
            <a:endParaRPr lang="ru-RU" sz="4800" dirty="0"/>
          </a:p>
          <a:p>
            <a:r>
              <a:rPr lang="ru-RU" sz="4800" dirty="0" err="1"/>
              <a:t>Фізичний</a:t>
            </a:r>
            <a:r>
              <a:rPr lang="ru-RU" sz="4800" dirty="0"/>
              <a:t> </a:t>
            </a:r>
            <a:r>
              <a:rPr lang="ru-RU" sz="4800" dirty="0" err="1"/>
              <a:t>розвиток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648816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Медико-</a:t>
            </a:r>
            <a:r>
              <a:rPr lang="ru-RU" dirty="0" err="1" smtClean="0"/>
              <a:t>демографічні</a:t>
            </a:r>
            <a:r>
              <a:rPr lang="ru-RU" dirty="0" smtClean="0"/>
              <a:t> </a:t>
            </a:r>
            <a:r>
              <a:rPr lang="ru-RU" dirty="0" err="1" smtClean="0"/>
              <a:t>показники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До </a:t>
            </a:r>
            <a:r>
              <a:rPr lang="ru-RU" sz="2400" i="1" dirty="0" err="1"/>
              <a:t>демографічних</a:t>
            </a:r>
            <a:r>
              <a:rPr lang="ru-RU" sz="2400" dirty="0"/>
              <a:t> (медико-</a:t>
            </a:r>
            <a:r>
              <a:rPr lang="ru-RU" sz="2400" dirty="0" err="1"/>
              <a:t>демографічни</a:t>
            </a:r>
            <a:r>
              <a:rPr lang="uk-UA" sz="2400" dirty="0"/>
              <a:t>х</a:t>
            </a:r>
            <a:r>
              <a:rPr lang="ru-RU" sz="2400" dirty="0"/>
              <a:t>) </a:t>
            </a:r>
            <a:r>
              <a:rPr lang="ru-RU" sz="2400" dirty="0" err="1"/>
              <a:t>показників</a:t>
            </a:r>
            <a:r>
              <a:rPr lang="ru-RU" sz="2400" dirty="0"/>
              <a:t> </a:t>
            </a:r>
            <a:r>
              <a:rPr lang="ru-RU" sz="2400" dirty="0" err="1"/>
              <a:t>відносяться</a:t>
            </a:r>
            <a:r>
              <a:rPr lang="ru-RU" sz="2400" dirty="0"/>
              <a:t>: а) </a:t>
            </a:r>
            <a:r>
              <a:rPr lang="ru-RU" sz="2400" dirty="0" err="1">
                <a:solidFill>
                  <a:srgbClr val="FF0000"/>
                </a:solidFill>
              </a:rPr>
              <a:t>показники</a:t>
            </a:r>
            <a:r>
              <a:rPr lang="ru-RU" sz="2400" dirty="0">
                <a:solidFill>
                  <a:srgbClr val="FF0000"/>
                </a:solidFill>
              </a:rPr>
              <a:t> природного </a:t>
            </a:r>
            <a:r>
              <a:rPr lang="ru-RU" sz="2400" dirty="0" err="1">
                <a:solidFill>
                  <a:srgbClr val="FF0000"/>
                </a:solidFill>
              </a:rPr>
              <a:t>руху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населення</a:t>
            </a:r>
            <a:r>
              <a:rPr lang="ru-RU" sz="2400" dirty="0"/>
              <a:t> (</a:t>
            </a:r>
            <a:r>
              <a:rPr lang="ru-RU" sz="2400" dirty="0" err="1"/>
              <a:t>смертність</a:t>
            </a:r>
            <a:r>
              <a:rPr lang="ru-RU" sz="2400" dirty="0"/>
              <a:t> </a:t>
            </a:r>
            <a:r>
              <a:rPr lang="ru-RU" sz="2400" dirty="0" err="1"/>
              <a:t>загальна</a:t>
            </a:r>
            <a:r>
              <a:rPr lang="ru-RU" sz="2400" dirty="0"/>
              <a:t> і </a:t>
            </a:r>
            <a:r>
              <a:rPr lang="ru-RU" sz="2400" dirty="0" err="1"/>
              <a:t>пов</a:t>
            </a:r>
            <a:r>
              <a:rPr lang="uk-UA" sz="2400" dirty="0" err="1"/>
              <a:t>ікова</a:t>
            </a:r>
            <a:r>
              <a:rPr lang="ru-RU" sz="2400" dirty="0"/>
              <a:t>, </a:t>
            </a:r>
            <a:r>
              <a:rPr lang="ru-RU" sz="2400" dirty="0" err="1"/>
              <a:t>середня</a:t>
            </a:r>
            <a:r>
              <a:rPr lang="ru-RU" sz="2400" dirty="0"/>
              <a:t> </a:t>
            </a:r>
            <a:r>
              <a:rPr lang="ru-RU" sz="2400" dirty="0" err="1"/>
              <a:t>тривалість</a:t>
            </a:r>
            <a:r>
              <a:rPr lang="ru-RU" sz="2400" dirty="0"/>
              <a:t> </a:t>
            </a:r>
            <a:r>
              <a:rPr lang="ru-RU" sz="2400" dirty="0" err="1"/>
              <a:t>майбутнього</a:t>
            </a:r>
            <a:r>
              <a:rPr lang="ru-RU" sz="2400" dirty="0"/>
              <a:t> </a:t>
            </a:r>
            <a:r>
              <a:rPr lang="ru-RU" sz="2400" dirty="0" err="1"/>
              <a:t>життя</a:t>
            </a:r>
            <a:r>
              <a:rPr lang="ru-RU" sz="2400" dirty="0"/>
              <a:t>, </a:t>
            </a:r>
            <a:r>
              <a:rPr lang="ru-RU" sz="2400" dirty="0" err="1"/>
              <a:t>народжуваність</a:t>
            </a:r>
            <a:r>
              <a:rPr lang="ru-RU" sz="2400" dirty="0"/>
              <a:t>, </a:t>
            </a:r>
            <a:r>
              <a:rPr lang="ru-RU" sz="2400" dirty="0" err="1"/>
              <a:t>плодючість</a:t>
            </a:r>
            <a:r>
              <a:rPr lang="ru-RU" sz="2400" dirty="0"/>
              <a:t>, </a:t>
            </a:r>
            <a:r>
              <a:rPr lang="ru-RU" sz="2400" dirty="0" err="1"/>
              <a:t>природний</a:t>
            </a:r>
            <a:r>
              <a:rPr lang="ru-RU" sz="2400" dirty="0"/>
              <a:t> </a:t>
            </a:r>
            <a:r>
              <a:rPr lang="ru-RU" sz="2400" dirty="0" err="1"/>
              <a:t>приріст</a:t>
            </a:r>
            <a:r>
              <a:rPr lang="ru-RU" sz="2400" dirty="0"/>
              <a:t> </a:t>
            </a:r>
            <a:r>
              <a:rPr lang="ru-RU" sz="2400" dirty="0" err="1"/>
              <a:t>населення</a:t>
            </a:r>
            <a:r>
              <a:rPr lang="ru-RU" sz="2400" dirty="0"/>
              <a:t>, </a:t>
            </a:r>
            <a:r>
              <a:rPr lang="uk-UA" sz="2400" dirty="0"/>
              <a:t>шлюб</a:t>
            </a:r>
            <a:r>
              <a:rPr lang="ru-RU" sz="2400" dirty="0"/>
              <a:t>н</a:t>
            </a:r>
            <a:r>
              <a:rPr lang="uk-UA" sz="2400" dirty="0"/>
              <a:t>і</a:t>
            </a:r>
            <a:r>
              <a:rPr lang="ru-RU" sz="2400" dirty="0" err="1"/>
              <a:t>сть</a:t>
            </a:r>
            <a:r>
              <a:rPr lang="ru-RU" sz="2400" dirty="0"/>
              <a:t>, </a:t>
            </a:r>
            <a:r>
              <a:rPr lang="ru-RU" sz="2400" dirty="0" err="1"/>
              <a:t>віково-статева</a:t>
            </a:r>
            <a:r>
              <a:rPr lang="ru-RU" sz="2400" dirty="0"/>
              <a:t> структура </a:t>
            </a:r>
            <a:r>
              <a:rPr lang="ru-RU" sz="2400" dirty="0" err="1"/>
              <a:t>населення</a:t>
            </a:r>
            <a:r>
              <a:rPr lang="ru-RU" sz="2400" dirty="0"/>
              <a:t> та </a:t>
            </a:r>
            <a:r>
              <a:rPr lang="ru-RU" sz="2400" dirty="0" err="1"/>
              <a:t>ін</a:t>
            </a:r>
            <a:r>
              <a:rPr lang="ru-RU" sz="2400" dirty="0"/>
              <a:t>.); б) </a:t>
            </a:r>
            <a:r>
              <a:rPr lang="ru-RU" sz="2400" dirty="0" err="1">
                <a:solidFill>
                  <a:srgbClr val="FF0000"/>
                </a:solidFill>
              </a:rPr>
              <a:t>показники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механічного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руху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населення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/>
              <a:t>(</a:t>
            </a:r>
            <a:r>
              <a:rPr lang="ru-RU" sz="2400" dirty="0" err="1"/>
              <a:t>міграція</a:t>
            </a:r>
            <a:r>
              <a:rPr lang="ru-RU" sz="2400" dirty="0"/>
              <a:t> </a:t>
            </a:r>
            <a:r>
              <a:rPr lang="ru-RU" sz="2400" dirty="0" err="1"/>
              <a:t>населення</a:t>
            </a:r>
            <a:r>
              <a:rPr lang="ru-RU" sz="2400" dirty="0"/>
              <a:t>: </a:t>
            </a:r>
            <a:r>
              <a:rPr lang="ru-RU" sz="2400" dirty="0" err="1"/>
              <a:t>еміграція</a:t>
            </a:r>
            <a:r>
              <a:rPr lang="ru-RU" sz="2400" dirty="0"/>
              <a:t>, </a:t>
            </a:r>
            <a:r>
              <a:rPr lang="ru-RU" sz="2400" dirty="0" err="1"/>
              <a:t>імміграція</a:t>
            </a:r>
            <a:r>
              <a:rPr lang="ru-RU" sz="2400" dirty="0"/>
              <a:t> та </a:t>
            </a:r>
            <a:r>
              <a:rPr lang="ru-RU" sz="2400" dirty="0" err="1"/>
              <a:t>ін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05698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err="1"/>
              <a:t>Показники</a:t>
            </a:r>
            <a:r>
              <a:rPr lang="ru-RU" i="1" dirty="0"/>
              <a:t> </a:t>
            </a:r>
            <a:r>
              <a:rPr lang="ru-RU" i="1" dirty="0" err="1"/>
              <a:t>фізичного</a:t>
            </a:r>
            <a:r>
              <a:rPr lang="ru-RU" i="1" dirty="0"/>
              <a:t> </a:t>
            </a:r>
            <a:r>
              <a:rPr lang="ru-RU" i="1" dirty="0" err="1"/>
              <a:t>розвитку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а) </a:t>
            </a:r>
            <a:r>
              <a:rPr lang="ru-RU" sz="4000" dirty="0" err="1"/>
              <a:t>антропометричні</a:t>
            </a:r>
            <a:r>
              <a:rPr lang="ru-RU" sz="4000" dirty="0"/>
              <a:t> </a:t>
            </a:r>
            <a:r>
              <a:rPr lang="ru-RU" sz="4000" dirty="0" err="1"/>
              <a:t>показники</a:t>
            </a:r>
            <a:r>
              <a:rPr lang="ru-RU" sz="4000" dirty="0"/>
              <a:t>; </a:t>
            </a:r>
            <a:endParaRPr lang="ru-RU" sz="4000" dirty="0" smtClean="0"/>
          </a:p>
          <a:p>
            <a:r>
              <a:rPr lang="ru-RU" sz="4000" dirty="0" smtClean="0"/>
              <a:t>б</a:t>
            </a:r>
            <a:r>
              <a:rPr lang="ru-RU" sz="4000" dirty="0"/>
              <a:t>) </a:t>
            </a:r>
            <a:r>
              <a:rPr lang="ru-RU" sz="4000" dirty="0" err="1"/>
              <a:t>соматоскоп</a:t>
            </a:r>
            <a:r>
              <a:rPr lang="uk-UA" sz="4000" dirty="0"/>
              <a:t>і</a:t>
            </a:r>
            <a:r>
              <a:rPr lang="ru-RU" sz="4000" dirty="0"/>
              <a:t>ч</a:t>
            </a:r>
            <a:r>
              <a:rPr lang="uk-UA" sz="4000" dirty="0"/>
              <a:t>ні</a:t>
            </a:r>
            <a:r>
              <a:rPr lang="ru-RU" sz="4000" dirty="0"/>
              <a:t> </a:t>
            </a:r>
            <a:r>
              <a:rPr lang="ru-RU" sz="4000" dirty="0" err="1"/>
              <a:t>показники</a:t>
            </a:r>
            <a:r>
              <a:rPr lang="ru-RU" sz="4000" dirty="0"/>
              <a:t>; </a:t>
            </a:r>
            <a:endParaRPr lang="ru-RU" sz="4000" dirty="0" smtClean="0"/>
          </a:p>
          <a:p>
            <a:r>
              <a:rPr lang="ru-RU" sz="4000" dirty="0" smtClean="0"/>
              <a:t>в</a:t>
            </a:r>
            <a:r>
              <a:rPr lang="ru-RU" sz="4000" dirty="0"/>
              <a:t>) </a:t>
            </a:r>
            <a:r>
              <a:rPr lang="ru-RU" sz="4000" dirty="0" err="1"/>
              <a:t>функціональні</a:t>
            </a:r>
            <a:r>
              <a:rPr lang="ru-RU" sz="4000" dirty="0"/>
              <a:t> </a:t>
            </a:r>
            <a:r>
              <a:rPr lang="ru-RU" sz="4000" dirty="0" err="1"/>
              <a:t>показники</a:t>
            </a:r>
            <a:r>
              <a:rPr lang="ru-RU" sz="4000" dirty="0"/>
              <a:t>.</a:t>
            </a:r>
            <a:r>
              <a:rPr lang="uk-UA" sz="4000" dirty="0"/>
              <a:t> 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313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b="1" i="1" smtClean="0"/>
              <a:t>Захворюваність населення</a:t>
            </a:r>
            <a:r>
              <a:rPr lang="uk-UA" smtClean="0"/>
              <a:t> </a:t>
            </a:r>
            <a:endParaRPr lang="ru-RU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uk-UA" sz="3600" dirty="0" smtClean="0"/>
              <a:t>збірне поняття, що включає в себе показники, які характеризують рівень різних захворювань та їх структуру серед усього населення або окремих його груп на даній території.</a:t>
            </a:r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2156253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Інформація про рівень і структуру захворюваності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1200" y="2112134"/>
            <a:ext cx="8362950" cy="4021965"/>
          </a:xfrm>
        </p:spPr>
        <p:txBody>
          <a:bodyPr/>
          <a:lstStyle/>
          <a:p>
            <a:pPr>
              <a:defRPr/>
            </a:pPr>
            <a:r>
              <a:rPr lang="uk-UA" sz="2800" dirty="0"/>
              <a:t> є основою для визначення потреби в окремих видах медичної допомоги;</a:t>
            </a:r>
          </a:p>
          <a:p>
            <a:pPr eaLnBrk="1" hangingPunct="1">
              <a:defRPr/>
            </a:pPr>
            <a:r>
              <a:rPr lang="uk-UA" sz="2800" dirty="0" smtClean="0"/>
              <a:t> основою для планування розвитку мережі закладів ОЗ та медичних кадрів;</a:t>
            </a:r>
          </a:p>
          <a:p>
            <a:pPr eaLnBrk="1" hangingPunct="1">
              <a:defRPr/>
            </a:pPr>
            <a:r>
              <a:rPr lang="uk-UA" sz="2800" dirty="0" smtClean="0"/>
              <a:t> є критерієм оцінки якості роботи лікарів та медичних закладів;</a:t>
            </a:r>
          </a:p>
          <a:p>
            <a:pPr eaLnBrk="1" hangingPunct="1">
              <a:defRPr/>
            </a:pPr>
            <a:r>
              <a:rPr lang="uk-UA" sz="2800" dirty="0" smtClean="0"/>
              <a:t> дозволяє визначати шляхи профілактики тих чи інших захворювань</a:t>
            </a:r>
            <a:r>
              <a:rPr lang="uk-UA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9651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План </a:t>
            </a:r>
            <a:r>
              <a:rPr lang="ru-RU" b="1" dirty="0" err="1"/>
              <a:t>лекції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41120"/>
            <a:ext cx="8915400" cy="4720046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ru-RU" dirty="0" err="1"/>
              <a:t>Цільові</a:t>
            </a:r>
            <a:r>
              <a:rPr lang="ru-RU" dirty="0"/>
              <a:t> </a:t>
            </a:r>
            <a:r>
              <a:rPr lang="ru-RU" dirty="0" err="1"/>
              <a:t>підходи</a:t>
            </a:r>
            <a:r>
              <a:rPr lang="ru-RU" dirty="0"/>
              <a:t> до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поняття</a:t>
            </a:r>
            <a:r>
              <a:rPr lang="ru-RU" dirty="0"/>
              <a:t> «</a:t>
            </a:r>
            <a:r>
              <a:rPr lang="ru-RU" dirty="0" err="1"/>
              <a:t>здоров’я</a:t>
            </a:r>
            <a:r>
              <a:rPr lang="ru-RU" dirty="0"/>
              <a:t>»: </a:t>
            </a:r>
            <a:r>
              <a:rPr lang="ru-RU" dirty="0" err="1"/>
              <a:t>загальнофілософський</a:t>
            </a:r>
            <a:r>
              <a:rPr lang="ru-RU" dirty="0"/>
              <a:t>, </a:t>
            </a:r>
            <a:r>
              <a:rPr lang="ru-RU" dirty="0" err="1"/>
              <a:t>індивідуальний</a:t>
            </a:r>
            <a:r>
              <a:rPr lang="ru-RU" dirty="0"/>
              <a:t> </a:t>
            </a:r>
            <a:r>
              <a:rPr lang="ru-RU" dirty="0" err="1"/>
              <a:t>теоретичний</a:t>
            </a:r>
            <a:r>
              <a:rPr lang="ru-RU" dirty="0"/>
              <a:t>, </a:t>
            </a:r>
            <a:r>
              <a:rPr lang="ru-RU" dirty="0" err="1"/>
              <a:t>індивідуальний</a:t>
            </a:r>
            <a:r>
              <a:rPr lang="ru-RU" dirty="0"/>
              <a:t> </a:t>
            </a:r>
            <a:r>
              <a:rPr lang="ru-RU" dirty="0" err="1"/>
              <a:t>практичний</a:t>
            </a:r>
            <a:r>
              <a:rPr lang="ru-RU" dirty="0"/>
              <a:t>, </a:t>
            </a:r>
            <a:r>
              <a:rPr lang="ru-RU" dirty="0" err="1" smtClean="0"/>
              <a:t>популяційний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err="1" smtClean="0"/>
              <a:t>Здоров’я</a:t>
            </a:r>
            <a:r>
              <a:rPr lang="ru-RU" dirty="0" smtClean="0"/>
              <a:t> </a:t>
            </a:r>
            <a:r>
              <a:rPr lang="ru-RU" dirty="0" err="1"/>
              <a:t>населення</a:t>
            </a:r>
            <a:r>
              <a:rPr lang="ru-RU" dirty="0"/>
              <a:t> як </a:t>
            </a:r>
            <a:r>
              <a:rPr lang="ru-RU" dirty="0" err="1"/>
              <a:t>умовне</a:t>
            </a:r>
            <a:r>
              <a:rPr lang="ru-RU" dirty="0"/>
              <a:t> </a:t>
            </a:r>
            <a:r>
              <a:rPr lang="ru-RU" dirty="0" err="1"/>
              <a:t>статистичне</a:t>
            </a:r>
            <a:r>
              <a:rPr lang="ru-RU" dirty="0"/>
              <a:t> </a:t>
            </a:r>
            <a:r>
              <a:rPr lang="ru-RU" dirty="0" err="1"/>
              <a:t>поняття</a:t>
            </a:r>
            <a:r>
              <a:rPr lang="ru-RU" dirty="0"/>
              <a:t>,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медичні</a:t>
            </a:r>
            <a:r>
              <a:rPr lang="ru-RU" dirty="0"/>
              <a:t> </a:t>
            </a:r>
            <a:r>
              <a:rPr lang="ru-RU" dirty="0" err="1"/>
              <a:t>показники</a:t>
            </a:r>
            <a:r>
              <a:rPr lang="ru-RU" dirty="0"/>
              <a:t>: </a:t>
            </a:r>
            <a:r>
              <a:rPr lang="ru-RU" dirty="0" err="1"/>
              <a:t>демографічні</a:t>
            </a:r>
            <a:r>
              <a:rPr lang="ru-RU" dirty="0"/>
              <a:t> (</a:t>
            </a:r>
            <a:r>
              <a:rPr lang="ru-RU" dirty="0" err="1"/>
              <a:t>народжуваність</a:t>
            </a:r>
            <a:r>
              <a:rPr lang="ru-RU" dirty="0"/>
              <a:t>, </a:t>
            </a:r>
            <a:r>
              <a:rPr lang="ru-RU" dirty="0" err="1"/>
              <a:t>смертність</a:t>
            </a:r>
            <a:r>
              <a:rPr lang="ru-RU" dirty="0"/>
              <a:t>, </a:t>
            </a:r>
            <a:r>
              <a:rPr lang="ru-RU" dirty="0" err="1"/>
              <a:t>середня</a:t>
            </a:r>
            <a:r>
              <a:rPr lang="ru-RU" dirty="0"/>
              <a:t> </a:t>
            </a:r>
            <a:r>
              <a:rPr lang="ru-RU" dirty="0" err="1"/>
              <a:t>очікувана</a:t>
            </a:r>
            <a:r>
              <a:rPr lang="ru-RU" dirty="0"/>
              <a:t> </a:t>
            </a:r>
            <a:r>
              <a:rPr lang="ru-RU" dirty="0" err="1"/>
              <a:t>тривалість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); </a:t>
            </a:r>
            <a:r>
              <a:rPr lang="ru-RU" dirty="0" err="1"/>
              <a:t>фізичного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; </a:t>
            </a:r>
            <a:r>
              <a:rPr lang="ru-RU" dirty="0" err="1"/>
              <a:t>захворюваності</a:t>
            </a:r>
            <a:r>
              <a:rPr lang="ru-RU" dirty="0"/>
              <a:t>; </a:t>
            </a:r>
            <a:r>
              <a:rPr lang="ru-RU" dirty="0" err="1" smtClean="0"/>
              <a:t>інвалідності</a:t>
            </a:r>
            <a:r>
              <a:rPr lang="ru-RU" dirty="0" smtClean="0"/>
              <a:t>.</a:t>
            </a:r>
            <a:endParaRPr lang="ru-RU" dirty="0"/>
          </a:p>
          <a:p>
            <a:pPr marL="457200" indent="-457200">
              <a:buAutoNum type="arabicPeriod"/>
            </a:pPr>
            <a:r>
              <a:rPr lang="ru-RU" dirty="0" err="1"/>
              <a:t>Провідні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/>
              <a:t>чинників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впливають</a:t>
            </a:r>
            <a:r>
              <a:rPr lang="ru-RU" dirty="0"/>
              <a:t> на </a:t>
            </a:r>
            <a:r>
              <a:rPr lang="ru-RU" dirty="0" err="1"/>
              <a:t>показники</a:t>
            </a:r>
            <a:r>
              <a:rPr lang="ru-RU" dirty="0"/>
              <a:t> </a:t>
            </a:r>
            <a:r>
              <a:rPr lang="ru-RU" dirty="0" err="1"/>
              <a:t>здоров’я</a:t>
            </a:r>
            <a:r>
              <a:rPr lang="ru-RU" dirty="0"/>
              <a:t>: </a:t>
            </a:r>
            <a:r>
              <a:rPr lang="ru-RU" dirty="0" err="1"/>
              <a:t>рівень</a:t>
            </a:r>
            <a:r>
              <a:rPr lang="ru-RU" dirty="0"/>
              <a:t> і </a:t>
            </a:r>
            <a:r>
              <a:rPr lang="ru-RU" dirty="0" err="1"/>
              <a:t>спосіб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людей, стан </a:t>
            </a:r>
            <a:r>
              <a:rPr lang="ru-RU" dirty="0" err="1"/>
              <a:t>навколишнього</a:t>
            </a:r>
            <a:r>
              <a:rPr lang="ru-RU" dirty="0"/>
              <a:t> </a:t>
            </a:r>
            <a:r>
              <a:rPr lang="ru-RU" dirty="0" err="1"/>
              <a:t>середовища</a:t>
            </a:r>
            <a:r>
              <a:rPr lang="ru-RU" dirty="0"/>
              <a:t>, </a:t>
            </a:r>
            <a:r>
              <a:rPr lang="ru-RU" dirty="0" err="1"/>
              <a:t>біологічні</a:t>
            </a:r>
            <a:r>
              <a:rPr lang="ru-RU" dirty="0"/>
              <a:t> </a:t>
            </a:r>
            <a:r>
              <a:rPr lang="ru-RU" dirty="0" err="1"/>
              <a:t>фактори</a:t>
            </a:r>
            <a:r>
              <a:rPr lang="ru-RU" dirty="0"/>
              <a:t>, </a:t>
            </a:r>
            <a:r>
              <a:rPr lang="ru-RU" dirty="0" err="1"/>
              <a:t>доступність</a:t>
            </a:r>
            <a:r>
              <a:rPr lang="ru-RU" dirty="0"/>
              <a:t> і </a:t>
            </a:r>
            <a:r>
              <a:rPr lang="ru-RU" dirty="0" err="1"/>
              <a:t>якість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. 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/>
              <a:t>Предмет і </a:t>
            </a:r>
            <a:r>
              <a:rPr lang="ru-RU" dirty="0" err="1"/>
              <a:t>зміст</a:t>
            </a:r>
            <a:r>
              <a:rPr lang="ru-RU" dirty="0"/>
              <a:t> </a:t>
            </a:r>
            <a:r>
              <a:rPr lang="ru-RU" dirty="0" err="1"/>
              <a:t>демографії</a:t>
            </a:r>
            <a:r>
              <a:rPr lang="ru-RU" dirty="0"/>
              <a:t>.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демографічних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 для характеристики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та практики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. </a:t>
            </a:r>
            <a:endParaRPr lang="ru-RU" dirty="0" smtClean="0"/>
          </a:p>
          <a:p>
            <a:pPr marL="457200" indent="-457200">
              <a:buFont typeface="Wingdings 3" charset="2"/>
              <a:buAutoNum type="arabicPeriod"/>
            </a:pPr>
            <a:r>
              <a:rPr lang="ru-RU" dirty="0" err="1"/>
              <a:t>Показники</a:t>
            </a:r>
            <a:r>
              <a:rPr lang="ru-RU" dirty="0"/>
              <a:t> </a:t>
            </a:r>
            <a:r>
              <a:rPr lang="ru-RU" dirty="0" err="1"/>
              <a:t>народжуваності</a:t>
            </a:r>
            <a:r>
              <a:rPr lang="ru-RU" dirty="0"/>
              <a:t>, </a:t>
            </a:r>
            <a:r>
              <a:rPr lang="ru-RU" dirty="0" err="1"/>
              <a:t>загальної</a:t>
            </a:r>
            <a:r>
              <a:rPr lang="ru-RU" dirty="0"/>
              <a:t> </a:t>
            </a:r>
            <a:r>
              <a:rPr lang="ru-RU" dirty="0" err="1"/>
              <a:t>смертності</a:t>
            </a:r>
            <a:r>
              <a:rPr lang="ru-RU" dirty="0"/>
              <a:t>, природного приросту. </a:t>
            </a:r>
            <a:r>
              <a:rPr lang="ru-RU" dirty="0" err="1"/>
              <a:t>Поняття</a:t>
            </a:r>
            <a:r>
              <a:rPr lang="ru-RU" dirty="0"/>
              <a:t> про </a:t>
            </a:r>
            <a:r>
              <a:rPr lang="ru-RU" dirty="0" err="1"/>
              <a:t>середню</a:t>
            </a:r>
            <a:r>
              <a:rPr lang="ru-RU" dirty="0"/>
              <a:t> </a:t>
            </a:r>
            <a:r>
              <a:rPr lang="ru-RU" dirty="0" err="1"/>
              <a:t>очікувану</a:t>
            </a:r>
            <a:r>
              <a:rPr lang="ru-RU" dirty="0"/>
              <a:t> </a:t>
            </a:r>
            <a:r>
              <a:rPr lang="ru-RU" dirty="0" err="1"/>
              <a:t>тривалість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. </a:t>
            </a:r>
            <a:r>
              <a:rPr lang="ru-RU" dirty="0" err="1"/>
              <a:t>Смертність</a:t>
            </a:r>
            <a:r>
              <a:rPr lang="ru-RU" dirty="0"/>
              <a:t> </a:t>
            </a:r>
            <a:r>
              <a:rPr lang="ru-RU" dirty="0" err="1"/>
              <a:t>немовлят</a:t>
            </a:r>
            <a:r>
              <a:rPr lang="ru-RU" dirty="0"/>
              <a:t> (</a:t>
            </a:r>
            <a:r>
              <a:rPr lang="ru-RU" dirty="0" err="1"/>
              <a:t>малюкова</a:t>
            </a:r>
            <a:r>
              <a:rPr lang="ru-RU" dirty="0"/>
              <a:t>), </a:t>
            </a:r>
            <a:r>
              <a:rPr lang="ru-RU" dirty="0" err="1"/>
              <a:t>її</a:t>
            </a:r>
            <a:r>
              <a:rPr lang="ru-RU" dirty="0"/>
              <a:t> причини та </a:t>
            </a:r>
            <a:r>
              <a:rPr lang="ru-RU" dirty="0" err="1"/>
              <a:t>динаміка</a:t>
            </a:r>
            <a:r>
              <a:rPr lang="ru-RU" dirty="0"/>
              <a:t>. Неонатальна </a:t>
            </a:r>
            <a:r>
              <a:rPr lang="ru-RU" dirty="0" err="1"/>
              <a:t>смертність</a:t>
            </a:r>
            <a:r>
              <a:rPr lang="ru-RU" dirty="0"/>
              <a:t>, </a:t>
            </a:r>
            <a:r>
              <a:rPr lang="ru-RU" dirty="0" err="1"/>
              <a:t>мертвонароджуваність</a:t>
            </a:r>
            <a:r>
              <a:rPr lang="ru-RU" dirty="0"/>
              <a:t>, перинатальна </a:t>
            </a:r>
            <a:r>
              <a:rPr lang="ru-RU" dirty="0" err="1"/>
              <a:t>смертність</a:t>
            </a:r>
            <a:r>
              <a:rPr lang="ru-RU" dirty="0"/>
              <a:t>. 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4764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uk-UA" sz="4000" b="1"/>
              <a:t>Медико-соціальне значення</a:t>
            </a:r>
            <a:r>
              <a:rPr lang="uk-UA" sz="4000"/>
              <a:t> </a:t>
            </a:r>
            <a:r>
              <a:rPr lang="uk-UA" sz="4000" b="1"/>
              <a:t>захворюваності</a:t>
            </a:r>
            <a:endParaRPr lang="ru-RU" sz="4000" b="1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uk-UA" sz="3200" dirty="0"/>
              <a:t>захворювання є основною причиною смерті, тимчасової та стійкої втрати працездатності, що в свою чергу призводить до великих економічних втрат суспільства, негативного впливу на здоров'я майбутніх поколінь і зменшення чисельності населення.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72902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err="1"/>
              <a:t>Захворюваність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i="1" dirty="0" err="1"/>
              <a:t>Захворюваність</a:t>
            </a:r>
            <a:r>
              <a:rPr lang="ru-RU" sz="2800" i="1" dirty="0"/>
              <a:t> </a:t>
            </a:r>
            <a:r>
              <a:rPr lang="ru-RU" sz="2800" dirty="0" err="1"/>
              <a:t>розрізняють</a:t>
            </a:r>
            <a:r>
              <a:rPr lang="ru-RU" sz="2800" dirty="0"/>
              <a:t> за видами (</a:t>
            </a:r>
            <a:r>
              <a:rPr lang="ru-RU" sz="2800" dirty="0" err="1" smtClean="0"/>
              <a:t>первинна</a:t>
            </a:r>
            <a:r>
              <a:rPr lang="ru-RU" sz="2800" dirty="0"/>
              <a:t>, </a:t>
            </a:r>
            <a:r>
              <a:rPr lang="ru-RU" sz="2800" dirty="0" err="1"/>
              <a:t>загальна</a:t>
            </a:r>
            <a:r>
              <a:rPr lang="ru-RU" sz="2800" dirty="0"/>
              <a:t>, </a:t>
            </a:r>
            <a:r>
              <a:rPr lang="ru-RU" sz="2800" dirty="0" err="1"/>
              <a:t>накопичена</a:t>
            </a:r>
            <a:r>
              <a:rPr lang="ru-RU" sz="2800" dirty="0"/>
              <a:t>, </a:t>
            </a:r>
            <a:r>
              <a:rPr lang="ru-RU" sz="2800" dirty="0" err="1"/>
              <a:t>вичерпана</a:t>
            </a:r>
            <a:r>
              <a:rPr lang="ru-RU" sz="2800" dirty="0"/>
              <a:t> </a:t>
            </a:r>
            <a:r>
              <a:rPr lang="ru-RU" sz="2800" dirty="0" err="1"/>
              <a:t>захворюваність</a:t>
            </a:r>
            <a:r>
              <a:rPr lang="ru-RU" sz="2800" dirty="0"/>
              <a:t>, </a:t>
            </a:r>
            <a:r>
              <a:rPr lang="ru-RU" sz="2800" dirty="0" err="1"/>
              <a:t>патологічна</a:t>
            </a:r>
            <a:r>
              <a:rPr lang="ru-RU" sz="2800" dirty="0"/>
              <a:t> </a:t>
            </a:r>
            <a:r>
              <a:rPr lang="ru-RU" sz="2800" dirty="0" err="1"/>
              <a:t>ураженість</a:t>
            </a:r>
            <a:r>
              <a:rPr lang="ru-RU" sz="2800" dirty="0"/>
              <a:t>) і за методами (</a:t>
            </a:r>
            <a:r>
              <a:rPr lang="ru-RU" sz="2800" dirty="0" err="1"/>
              <a:t>джерелами</a:t>
            </a:r>
            <a:r>
              <a:rPr lang="ru-RU" sz="2800" dirty="0"/>
              <a:t>) </a:t>
            </a:r>
            <a:r>
              <a:rPr lang="ru-RU" sz="2800" dirty="0" err="1"/>
              <a:t>вивчення</a:t>
            </a:r>
            <a:r>
              <a:rPr lang="ru-RU" sz="2800" dirty="0"/>
              <a:t> (за </a:t>
            </a:r>
            <a:r>
              <a:rPr lang="ru-RU" sz="2800" dirty="0" err="1"/>
              <a:t>даними</a:t>
            </a:r>
            <a:r>
              <a:rPr lang="ru-RU" sz="2800" dirty="0"/>
              <a:t> </a:t>
            </a:r>
            <a:r>
              <a:rPr lang="ru-RU" sz="2800" dirty="0" err="1"/>
              <a:t>звернен</a:t>
            </a:r>
            <a:r>
              <a:rPr lang="uk-UA" sz="2800" dirty="0"/>
              <a:t>ь по</a:t>
            </a:r>
            <a:r>
              <a:rPr lang="ru-RU" sz="2800" dirty="0"/>
              <a:t> </a:t>
            </a:r>
            <a:r>
              <a:rPr lang="ru-RU" sz="2800" dirty="0" err="1"/>
              <a:t>медичн</a:t>
            </a:r>
            <a:r>
              <a:rPr lang="uk-UA" sz="2800" dirty="0"/>
              <a:t>у</a:t>
            </a:r>
            <a:r>
              <a:rPr lang="ru-RU" sz="2800" dirty="0"/>
              <a:t> </a:t>
            </a:r>
            <a:r>
              <a:rPr lang="ru-RU" sz="2800" dirty="0" err="1"/>
              <a:t>допомог</a:t>
            </a:r>
            <a:r>
              <a:rPr lang="uk-UA" sz="2800" dirty="0"/>
              <a:t>у</a:t>
            </a:r>
            <a:r>
              <a:rPr lang="ru-RU" sz="2800" dirty="0"/>
              <a:t>, за </a:t>
            </a:r>
            <a:r>
              <a:rPr lang="ru-RU" sz="2800" dirty="0" err="1"/>
              <a:t>даними</a:t>
            </a:r>
            <a:r>
              <a:rPr lang="ru-RU" sz="2800" dirty="0"/>
              <a:t> </a:t>
            </a:r>
            <a:r>
              <a:rPr lang="ru-RU" sz="2800" dirty="0" err="1"/>
              <a:t>профоглядів</a:t>
            </a:r>
            <a:r>
              <a:rPr lang="ru-RU" sz="2800" dirty="0"/>
              <a:t>, з</a:t>
            </a:r>
            <a:r>
              <a:rPr lang="uk-UA" sz="2800" dirty="0"/>
              <a:t>а</a:t>
            </a:r>
            <a:r>
              <a:rPr lang="ru-RU" sz="2800" dirty="0"/>
              <a:t> причин</a:t>
            </a:r>
            <a:r>
              <a:rPr lang="uk-UA" sz="2800" dirty="0" err="1"/>
              <a:t>ами</a:t>
            </a:r>
            <a:r>
              <a:rPr lang="ru-RU" sz="2800" dirty="0"/>
              <a:t> </a:t>
            </a:r>
            <a:r>
              <a:rPr lang="ru-RU" sz="2800" dirty="0" err="1"/>
              <a:t>смерті</a:t>
            </a:r>
            <a:r>
              <a:rPr lang="ru-RU" sz="2800" dirty="0"/>
              <a:t>, за </a:t>
            </a:r>
            <a:r>
              <a:rPr lang="ru-RU" sz="2800" dirty="0" err="1"/>
              <a:t>даними</a:t>
            </a:r>
            <a:r>
              <a:rPr lang="ru-RU" sz="2800" dirty="0"/>
              <a:t> </a:t>
            </a:r>
            <a:r>
              <a:rPr lang="ru-RU" sz="2800" dirty="0" err="1"/>
              <a:t>спеціальних</a:t>
            </a:r>
            <a:r>
              <a:rPr lang="ru-RU" sz="2800" dirty="0"/>
              <a:t> </a:t>
            </a:r>
            <a:r>
              <a:rPr lang="ru-RU" sz="2800" dirty="0" err="1"/>
              <a:t>вибіркових</a:t>
            </a:r>
            <a:r>
              <a:rPr lang="ru-RU" sz="2800" dirty="0"/>
              <a:t> </a:t>
            </a:r>
            <a:r>
              <a:rPr lang="ru-RU" sz="2800" dirty="0" err="1"/>
              <a:t>досліджень</a:t>
            </a:r>
            <a:r>
              <a:rPr lang="ru-RU" sz="2800" dirty="0"/>
              <a:t>, за </a:t>
            </a:r>
            <a:r>
              <a:rPr lang="ru-RU" sz="2800" dirty="0" err="1"/>
              <a:t>даними</a:t>
            </a:r>
            <a:r>
              <a:rPr lang="ru-RU" sz="2800" dirty="0"/>
              <a:t> </a:t>
            </a:r>
            <a:r>
              <a:rPr lang="ru-RU" sz="2800" dirty="0" err="1"/>
              <a:t>опитувань</a:t>
            </a:r>
            <a:r>
              <a:rPr lang="ru-RU" sz="2800" dirty="0"/>
              <a:t> </a:t>
            </a:r>
            <a:r>
              <a:rPr lang="ru-RU" sz="2800" dirty="0" err="1"/>
              <a:t>населення</a:t>
            </a:r>
            <a:r>
              <a:rPr lang="ru-RU" sz="2800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11707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err="1" smtClean="0"/>
              <a:t>Інвалідність</a:t>
            </a:r>
            <a:r>
              <a:rPr lang="ru-RU" i="1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До </a:t>
            </a:r>
            <a:r>
              <a:rPr lang="ru-RU" sz="3200" dirty="0" err="1"/>
              <a:t>показників</a:t>
            </a:r>
            <a:r>
              <a:rPr lang="ru-RU" sz="3200" dirty="0"/>
              <a:t>, </a:t>
            </a:r>
            <a:r>
              <a:rPr lang="ru-RU" sz="3200" dirty="0" err="1"/>
              <a:t>що</a:t>
            </a:r>
            <a:r>
              <a:rPr lang="ru-RU" sz="3200" dirty="0"/>
              <a:t> </a:t>
            </a:r>
            <a:r>
              <a:rPr lang="ru-RU" sz="3200" dirty="0" err="1"/>
              <a:t>характеризу</a:t>
            </a:r>
            <a:r>
              <a:rPr lang="uk-UA" sz="3200" dirty="0" err="1"/>
              <a:t>ють</a:t>
            </a:r>
            <a:r>
              <a:rPr lang="ru-RU" sz="3200" i="1" dirty="0"/>
              <a:t> </a:t>
            </a:r>
            <a:r>
              <a:rPr lang="ru-RU" sz="3200" i="1" dirty="0" err="1"/>
              <a:t>інвалідність</a:t>
            </a:r>
            <a:r>
              <a:rPr lang="ru-RU" sz="3200" i="1" dirty="0"/>
              <a:t>, </a:t>
            </a:r>
            <a:r>
              <a:rPr lang="ru-RU" sz="3200" dirty="0" smtClean="0"/>
              <a:t>належать: </a:t>
            </a:r>
          </a:p>
          <a:p>
            <a:r>
              <a:rPr lang="ru-RU" sz="3200" dirty="0" err="1" smtClean="0"/>
              <a:t>первинна</a:t>
            </a:r>
            <a:r>
              <a:rPr lang="ru-RU" sz="3200" dirty="0" smtClean="0"/>
              <a:t> </a:t>
            </a:r>
            <a:r>
              <a:rPr lang="ru-RU" sz="3200" dirty="0" err="1"/>
              <a:t>інвалідність</a:t>
            </a:r>
            <a:r>
              <a:rPr lang="ru-RU" sz="3200" dirty="0"/>
              <a:t> (</a:t>
            </a:r>
            <a:r>
              <a:rPr lang="ru-RU" sz="3200" dirty="0" err="1"/>
              <a:t>інвалідизація</a:t>
            </a:r>
            <a:r>
              <a:rPr lang="ru-RU" sz="3200" dirty="0"/>
              <a:t>), </a:t>
            </a:r>
            <a:endParaRPr lang="ru-RU" sz="3200" dirty="0" smtClean="0"/>
          </a:p>
          <a:p>
            <a:r>
              <a:rPr lang="ru-RU" sz="3200" dirty="0" err="1" smtClean="0"/>
              <a:t>загальна</a:t>
            </a:r>
            <a:r>
              <a:rPr lang="ru-RU" sz="3200" dirty="0"/>
              <a:t> </a:t>
            </a:r>
            <a:r>
              <a:rPr lang="ru-RU" sz="3200" dirty="0" err="1"/>
              <a:t>інвалідність</a:t>
            </a:r>
            <a:r>
              <a:rPr lang="ru-RU" sz="3200" dirty="0" smtClean="0"/>
              <a:t> </a:t>
            </a:r>
          </a:p>
          <a:p>
            <a:r>
              <a:rPr lang="ru-RU" sz="3200" dirty="0" err="1" smtClean="0"/>
              <a:t>накопичена</a:t>
            </a:r>
            <a:r>
              <a:rPr lang="ru-RU" sz="3200" dirty="0" smtClean="0"/>
              <a:t> </a:t>
            </a:r>
            <a:r>
              <a:rPr lang="ru-RU" sz="3200" dirty="0" err="1"/>
              <a:t>інвалідність</a:t>
            </a:r>
            <a:r>
              <a:rPr lang="ru-RU" sz="3200" dirty="0"/>
              <a:t>, </a:t>
            </a:r>
            <a:r>
              <a:rPr lang="ru-RU" sz="3200" dirty="0" err="1"/>
              <a:t>інвалідність</a:t>
            </a:r>
            <a:r>
              <a:rPr lang="ru-RU" sz="3200" dirty="0"/>
              <a:t> </a:t>
            </a:r>
            <a:r>
              <a:rPr lang="ru-RU" sz="3200" dirty="0" err="1"/>
              <a:t>від</a:t>
            </a:r>
            <a:r>
              <a:rPr lang="ru-RU" sz="3200" dirty="0"/>
              <a:t> </a:t>
            </a:r>
            <a:r>
              <a:rPr lang="ru-RU" sz="3200" dirty="0" err="1"/>
              <a:t>окремих</a:t>
            </a:r>
            <a:r>
              <a:rPr lang="ru-RU" sz="3200" dirty="0"/>
              <a:t> </a:t>
            </a:r>
            <a:r>
              <a:rPr lang="ru-RU" sz="3200" dirty="0" err="1"/>
              <a:t>захворювань</a:t>
            </a:r>
            <a:r>
              <a:rPr lang="ru-RU" sz="3200" dirty="0"/>
              <a:t> і </a:t>
            </a:r>
            <a:r>
              <a:rPr lang="ru-RU" sz="3200" dirty="0" err="1"/>
              <a:t>їх</a:t>
            </a:r>
            <a:r>
              <a:rPr lang="ru-RU" sz="3200" dirty="0"/>
              <a:t> </a:t>
            </a:r>
            <a:r>
              <a:rPr lang="ru-RU" sz="3200" dirty="0" err="1"/>
              <a:t>груп</a:t>
            </a:r>
            <a:r>
              <a:rPr lang="ru-RU" sz="32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36897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Інтегрован</a:t>
            </a:r>
            <a:r>
              <a:rPr lang="uk-UA" dirty="0" smtClean="0"/>
              <a:t>і </a:t>
            </a:r>
            <a:r>
              <a:rPr lang="ru-RU" dirty="0" err="1" smtClean="0"/>
              <a:t>показники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До </a:t>
            </a:r>
            <a:r>
              <a:rPr lang="ru-RU" sz="3200" dirty="0" err="1"/>
              <a:t>інтегровани</a:t>
            </a:r>
            <a:r>
              <a:rPr lang="uk-UA" sz="3200" dirty="0"/>
              <a:t>х</a:t>
            </a:r>
            <a:r>
              <a:rPr lang="ru-RU" sz="3200" dirty="0"/>
              <a:t> </a:t>
            </a:r>
            <a:r>
              <a:rPr lang="ru-RU" sz="3200" dirty="0" err="1"/>
              <a:t>показник</a:t>
            </a:r>
            <a:r>
              <a:rPr lang="uk-UA" sz="3200" dirty="0" err="1"/>
              <a:t>ів</a:t>
            </a:r>
            <a:r>
              <a:rPr lang="ru-RU" sz="3200" dirty="0"/>
              <a:t> для </a:t>
            </a:r>
            <a:r>
              <a:rPr lang="ru-RU" sz="3200" dirty="0" err="1"/>
              <a:t>оцінки</a:t>
            </a:r>
            <a:r>
              <a:rPr lang="ru-RU" sz="3200" dirty="0"/>
              <a:t> </a:t>
            </a:r>
            <a:r>
              <a:rPr lang="ru-RU" sz="3200" dirty="0" err="1"/>
              <a:t>здоров'я</a:t>
            </a:r>
            <a:r>
              <a:rPr lang="ru-RU" sz="3200" dirty="0"/>
              <a:t> </a:t>
            </a:r>
            <a:r>
              <a:rPr lang="ru-RU" sz="3200" dirty="0" err="1"/>
              <a:t>населення</a:t>
            </a:r>
            <a:r>
              <a:rPr lang="ru-RU" sz="3200" dirty="0"/>
              <a:t> і </a:t>
            </a:r>
            <a:r>
              <a:rPr lang="ru-RU" sz="3200" dirty="0" err="1"/>
              <a:t>системи</a:t>
            </a:r>
            <a:r>
              <a:rPr lang="ru-RU" sz="3200" dirty="0"/>
              <a:t> </a:t>
            </a:r>
            <a:r>
              <a:rPr lang="ru-RU" sz="3200" dirty="0" err="1"/>
              <a:t>охорони</a:t>
            </a:r>
            <a:r>
              <a:rPr lang="ru-RU" sz="3200" dirty="0"/>
              <a:t> </a:t>
            </a:r>
            <a:r>
              <a:rPr lang="ru-RU" sz="3200" dirty="0" err="1"/>
              <a:t>здоров'я</a:t>
            </a:r>
            <a:r>
              <a:rPr lang="ru-RU" sz="3200" dirty="0"/>
              <a:t> </a:t>
            </a:r>
            <a:r>
              <a:rPr lang="ru-RU" sz="3200" dirty="0" err="1"/>
              <a:t>відповідно</a:t>
            </a:r>
            <a:r>
              <a:rPr lang="ru-RU" sz="3200" dirty="0"/>
              <a:t> до </a:t>
            </a:r>
            <a:r>
              <a:rPr lang="ru-RU" sz="3200" dirty="0" err="1"/>
              <a:t>критеріїв</a:t>
            </a:r>
            <a:r>
              <a:rPr lang="ru-RU" sz="3200" dirty="0"/>
              <a:t> ВООЗ </a:t>
            </a:r>
            <a:r>
              <a:rPr lang="ru-RU" sz="3200" dirty="0" err="1"/>
              <a:t>відносяться</a:t>
            </a:r>
            <a:r>
              <a:rPr lang="ru-RU" sz="3200" dirty="0"/>
              <a:t> </a:t>
            </a:r>
            <a:r>
              <a:rPr lang="ru-RU" sz="3200" dirty="0" err="1"/>
              <a:t>такі</a:t>
            </a:r>
            <a:r>
              <a:rPr lang="ru-RU" sz="3200" dirty="0"/>
              <a:t> </a:t>
            </a:r>
            <a:r>
              <a:rPr lang="ru-RU" sz="3200" dirty="0" err="1"/>
              <a:t>найбільш</a:t>
            </a:r>
            <a:r>
              <a:rPr lang="ru-RU" sz="3200" dirty="0"/>
              <a:t> </a:t>
            </a:r>
            <a:r>
              <a:rPr lang="ru-RU" sz="3200" dirty="0" err="1"/>
              <a:t>важливі</a:t>
            </a:r>
            <a:r>
              <a:rPr lang="ru-RU" sz="3200" dirty="0"/>
              <a:t> </a:t>
            </a:r>
            <a:r>
              <a:rPr lang="ru-RU" sz="3200" dirty="0" err="1"/>
              <a:t>показники</a:t>
            </a:r>
            <a:r>
              <a:rPr lang="ru-RU" sz="3200" dirty="0"/>
              <a:t> </a:t>
            </a:r>
            <a:r>
              <a:rPr lang="ru-RU" sz="3200" dirty="0" err="1"/>
              <a:t>здоров'я</a:t>
            </a:r>
            <a:r>
              <a:rPr lang="ru-RU" sz="3200" dirty="0"/>
              <a:t> як </a:t>
            </a:r>
            <a:r>
              <a:rPr lang="ru-RU" sz="3200" dirty="0" err="1"/>
              <a:t>середня</a:t>
            </a:r>
            <a:r>
              <a:rPr lang="ru-RU" sz="3200" dirty="0"/>
              <a:t> </a:t>
            </a:r>
            <a:r>
              <a:rPr lang="ru-RU" sz="3200" dirty="0" err="1"/>
              <a:t>очікувана</a:t>
            </a:r>
            <a:r>
              <a:rPr lang="ru-RU" sz="3200" dirty="0"/>
              <a:t> </a:t>
            </a:r>
            <a:r>
              <a:rPr lang="ru-RU" sz="3200" dirty="0" err="1"/>
              <a:t>тривалість</a:t>
            </a:r>
            <a:r>
              <a:rPr lang="ru-RU" sz="3200" dirty="0"/>
              <a:t> </a:t>
            </a:r>
            <a:r>
              <a:rPr lang="ru-RU" sz="3200" dirty="0" err="1"/>
              <a:t>життя</a:t>
            </a:r>
            <a:r>
              <a:rPr lang="ru-RU" sz="3200" dirty="0"/>
              <a:t> і </a:t>
            </a:r>
            <a:r>
              <a:rPr lang="ru-RU" sz="3200" dirty="0" err="1"/>
              <a:t>смертність</a:t>
            </a:r>
            <a:r>
              <a:rPr lang="uk-UA" sz="3200" dirty="0"/>
              <a:t> немовлят</a:t>
            </a:r>
            <a:r>
              <a:rPr lang="ru-RU" sz="32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49419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Джерела</a:t>
            </a:r>
            <a:r>
              <a:rPr lang="ru-RU" dirty="0" smtClean="0"/>
              <a:t> </a:t>
            </a:r>
            <a:r>
              <a:rPr lang="ru-RU" dirty="0" err="1" smtClean="0"/>
              <a:t>вивчення</a:t>
            </a:r>
            <a:r>
              <a:rPr lang="ru-RU" dirty="0" smtClean="0"/>
              <a:t> </a:t>
            </a:r>
            <a:r>
              <a:rPr lang="ru-RU" dirty="0" err="1"/>
              <a:t>популяційного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dirty="0" err="1"/>
              <a:t>офіційні</a:t>
            </a:r>
            <a:r>
              <a:rPr lang="ru-RU" dirty="0"/>
              <a:t> </a:t>
            </a:r>
            <a:r>
              <a:rPr lang="ru-RU" dirty="0" err="1"/>
              <a:t>дані</a:t>
            </a:r>
            <a:r>
              <a:rPr lang="ru-RU" dirty="0"/>
              <a:t> </a:t>
            </a:r>
            <a:r>
              <a:rPr lang="ru-RU" dirty="0" err="1"/>
              <a:t>лікувально-профілактичних</a:t>
            </a:r>
            <a:r>
              <a:rPr lang="ru-RU" dirty="0"/>
              <a:t> </a:t>
            </a:r>
            <a:r>
              <a:rPr lang="ru-RU" dirty="0" err="1"/>
              <a:t>установ</a:t>
            </a:r>
            <a:r>
              <a:rPr lang="ru-RU" dirty="0"/>
              <a:t> і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, </a:t>
            </a:r>
            <a:r>
              <a:rPr lang="ru-RU" dirty="0" err="1"/>
              <a:t>соціального</a:t>
            </a:r>
            <a:r>
              <a:rPr lang="ru-RU" dirty="0"/>
              <a:t> </a:t>
            </a:r>
            <a:r>
              <a:rPr lang="ru-RU" dirty="0" err="1"/>
              <a:t>забезпечення</a:t>
            </a:r>
            <a:r>
              <a:rPr lang="ru-RU" dirty="0"/>
              <a:t>, </a:t>
            </a:r>
            <a:r>
              <a:rPr lang="ru-RU" dirty="0" err="1"/>
              <a:t>РАГСу</a:t>
            </a:r>
            <a:r>
              <a:rPr lang="ru-RU" dirty="0"/>
              <a:t> і </a:t>
            </a:r>
            <a:r>
              <a:rPr lang="ru-RU" dirty="0" err="1"/>
              <a:t>статистичних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;</a:t>
            </a:r>
          </a:p>
          <a:p>
            <a:r>
              <a:rPr lang="ru-RU" dirty="0"/>
              <a:t>- </a:t>
            </a:r>
            <a:r>
              <a:rPr lang="ru-RU" dirty="0" err="1"/>
              <a:t>спеціально</a:t>
            </a:r>
            <a:r>
              <a:rPr lang="ru-RU" dirty="0"/>
              <a:t> </a:t>
            </a:r>
            <a:r>
              <a:rPr lang="ru-RU" dirty="0" err="1"/>
              <a:t>організований</a:t>
            </a:r>
            <a:r>
              <a:rPr lang="ru-RU" dirty="0"/>
              <a:t> </a:t>
            </a:r>
            <a:r>
              <a:rPr lang="ru-RU" dirty="0" err="1"/>
              <a:t>облік</a:t>
            </a:r>
            <a:r>
              <a:rPr lang="ru-RU" dirty="0"/>
              <a:t> </a:t>
            </a:r>
            <a:r>
              <a:rPr lang="ru-RU" dirty="0" err="1"/>
              <a:t>випадків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 і смертей 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/>
              <a:t>ретроспективна </a:t>
            </a:r>
            <a:r>
              <a:rPr lang="ru-RU" dirty="0" err="1"/>
              <a:t>інформація</a:t>
            </a:r>
            <a:r>
              <a:rPr lang="ru-RU" dirty="0"/>
              <a:t> </a:t>
            </a:r>
            <a:r>
              <a:rPr lang="ru-RU" dirty="0" err="1"/>
              <a:t>облікових</a:t>
            </a:r>
            <a:r>
              <a:rPr lang="ru-RU" dirty="0"/>
              <a:t> </a:t>
            </a:r>
            <a:r>
              <a:rPr lang="ru-RU" dirty="0" err="1"/>
              <a:t>документів</a:t>
            </a:r>
            <a:r>
              <a:rPr lang="ru-RU" dirty="0"/>
              <a:t> </a:t>
            </a:r>
            <a:r>
              <a:rPr lang="ru-RU" dirty="0" err="1"/>
              <a:t>лікувально-профілактичних</a:t>
            </a:r>
            <a:r>
              <a:rPr lang="ru-RU" dirty="0"/>
              <a:t> </a:t>
            </a:r>
            <a:r>
              <a:rPr lang="ru-RU" dirty="0" err="1"/>
              <a:t>установ</a:t>
            </a:r>
            <a:r>
              <a:rPr lang="ru-RU" dirty="0"/>
              <a:t> за </a:t>
            </a:r>
            <a:r>
              <a:rPr lang="ru-RU" dirty="0" err="1"/>
              <a:t>минулий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 часу;</a:t>
            </a:r>
          </a:p>
          <a:p>
            <a:r>
              <a:rPr lang="ru-RU" dirty="0"/>
              <a:t>- </a:t>
            </a:r>
            <a:r>
              <a:rPr lang="ru-RU" dirty="0" err="1"/>
              <a:t>дані</a:t>
            </a:r>
            <a:r>
              <a:rPr lang="ru-RU" dirty="0"/>
              <a:t> </a:t>
            </a:r>
            <a:r>
              <a:rPr lang="ru-RU" dirty="0" err="1"/>
              <a:t>анкетування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;</a:t>
            </a:r>
          </a:p>
          <a:p>
            <a:r>
              <a:rPr lang="ru-RU" dirty="0"/>
              <a:t>- </a:t>
            </a:r>
            <a:r>
              <a:rPr lang="ru-RU" dirty="0" err="1"/>
              <a:t>дані</a:t>
            </a:r>
            <a:r>
              <a:rPr lang="ru-RU" dirty="0"/>
              <a:t> </a:t>
            </a:r>
            <a:r>
              <a:rPr lang="ru-RU" dirty="0" err="1"/>
              <a:t>медичних</a:t>
            </a:r>
            <a:r>
              <a:rPr lang="ru-RU" dirty="0"/>
              <a:t> </a:t>
            </a:r>
            <a:r>
              <a:rPr lang="ru-RU" dirty="0" err="1"/>
              <a:t>оглядів</a:t>
            </a:r>
            <a:r>
              <a:rPr lang="ru-RU" dirty="0"/>
              <a:t>;</a:t>
            </a:r>
          </a:p>
          <a:p>
            <a:r>
              <a:rPr lang="ru-RU" dirty="0"/>
              <a:t>- </a:t>
            </a:r>
            <a:r>
              <a:rPr lang="ru-RU" dirty="0" err="1"/>
              <a:t>дані</a:t>
            </a:r>
            <a:r>
              <a:rPr lang="ru-RU" dirty="0"/>
              <a:t> </a:t>
            </a:r>
            <a:r>
              <a:rPr lang="ru-RU" dirty="0" err="1"/>
              <a:t>лабораторних</a:t>
            </a:r>
            <a:r>
              <a:rPr lang="ru-RU" dirty="0"/>
              <a:t> та </a:t>
            </a:r>
            <a:r>
              <a:rPr lang="ru-RU" dirty="0" err="1"/>
              <a:t>інструментальних</a:t>
            </a:r>
            <a:r>
              <a:rPr lang="ru-RU" dirty="0"/>
              <a:t> </a:t>
            </a:r>
            <a:r>
              <a:rPr lang="ru-RU" dirty="0" err="1"/>
              <a:t>досліджень</a:t>
            </a:r>
            <a:r>
              <a:rPr lang="ru-RU" dirty="0"/>
              <a:t>;</a:t>
            </a:r>
          </a:p>
          <a:p>
            <a:r>
              <a:rPr lang="ru-RU" dirty="0"/>
              <a:t>-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математичного</a:t>
            </a:r>
            <a:r>
              <a:rPr lang="ru-RU" dirty="0"/>
              <a:t> </a:t>
            </a:r>
            <a:r>
              <a:rPr lang="ru-RU" dirty="0" err="1"/>
              <a:t>моделювання</a:t>
            </a:r>
            <a:r>
              <a:rPr lang="ru-RU" dirty="0"/>
              <a:t>.</a:t>
            </a:r>
            <a:r>
              <a:rPr lang="uk-UA" dirty="0"/>
              <a:t>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14594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5314950"/>
          </a:xfrm>
        </p:spPr>
        <p:txBody>
          <a:bodyPr/>
          <a:lstStyle/>
          <a:p>
            <a:pPr eaLnBrk="1" hangingPunct="1">
              <a:defRPr/>
            </a:pPr>
            <a:r>
              <a:rPr lang="uk-UA" sz="4000" i="1" dirty="0">
                <a:solidFill>
                  <a:schemeClr val="hlink"/>
                </a:solidFill>
              </a:rPr>
              <a:t>Хвороба</a:t>
            </a:r>
            <a:r>
              <a:rPr lang="uk-UA" dirty="0" smtClean="0"/>
              <a:t> – </a:t>
            </a:r>
            <a:r>
              <a:rPr lang="uk-UA" sz="4000" b="1" dirty="0"/>
              <a:t>це окремий випадок </a:t>
            </a:r>
            <a:r>
              <a:rPr lang="uk-UA" sz="4000" b="1" dirty="0" err="1"/>
              <a:t>здоров</a:t>
            </a:r>
            <a:r>
              <a:rPr lang="ru-RU" sz="4000" b="1" dirty="0"/>
              <a:t>’</a:t>
            </a:r>
            <a:r>
              <a:rPr lang="uk-UA" sz="4000" b="1" dirty="0"/>
              <a:t>я, коли рівень його знижений або є його дефекти.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19855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Фактори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зумовлюють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(за </a:t>
            </a:r>
            <a:r>
              <a:rPr lang="ru-RU" dirty="0" err="1"/>
              <a:t>ступенем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3200" dirty="0" err="1"/>
              <a:t>Генетичні</a:t>
            </a:r>
            <a:r>
              <a:rPr lang="ru-RU" sz="3200" dirty="0"/>
              <a:t> - 15-20% (19-20%)</a:t>
            </a:r>
          </a:p>
          <a:p>
            <a:pPr lvl="0"/>
            <a:r>
              <a:rPr lang="ru-RU" sz="3200" dirty="0"/>
              <a:t>Стан </a:t>
            </a:r>
            <a:r>
              <a:rPr lang="ru-RU" sz="3200" dirty="0" err="1"/>
              <a:t>навколишнього</a:t>
            </a:r>
            <a:r>
              <a:rPr lang="ru-RU" sz="3200" dirty="0"/>
              <a:t> </a:t>
            </a:r>
            <a:r>
              <a:rPr lang="ru-RU" sz="3200" dirty="0" err="1"/>
              <a:t>середовища</a:t>
            </a:r>
            <a:r>
              <a:rPr lang="ru-RU" sz="3200" dirty="0"/>
              <a:t> - 20 - 25% (20-21%)</a:t>
            </a:r>
          </a:p>
          <a:p>
            <a:pPr lvl="0"/>
            <a:r>
              <a:rPr lang="ru-RU" sz="3200" dirty="0" err="1"/>
              <a:t>Медичне</a:t>
            </a:r>
            <a:r>
              <a:rPr lang="ru-RU" sz="3200" dirty="0"/>
              <a:t> </a:t>
            </a:r>
            <a:r>
              <a:rPr lang="ru-RU" sz="3200" dirty="0" err="1"/>
              <a:t>забезпечення</a:t>
            </a:r>
            <a:r>
              <a:rPr lang="ru-RU" sz="3200" dirty="0"/>
              <a:t> - 10-15% (8-9%,)</a:t>
            </a:r>
          </a:p>
          <a:p>
            <a:pPr lvl="0"/>
            <a:r>
              <a:rPr lang="ru-RU" sz="3200" dirty="0" err="1"/>
              <a:t>Соціальні</a:t>
            </a:r>
            <a:r>
              <a:rPr lang="ru-RU" sz="3200" dirty="0"/>
              <a:t> (</a:t>
            </a:r>
            <a:r>
              <a:rPr lang="ru-RU" sz="3200" dirty="0" err="1"/>
              <a:t>умови</a:t>
            </a:r>
            <a:r>
              <a:rPr lang="ru-RU" sz="3200" dirty="0"/>
              <a:t> і </a:t>
            </a:r>
            <a:r>
              <a:rPr lang="ru-RU" sz="3200" dirty="0" err="1"/>
              <a:t>спосіб</a:t>
            </a:r>
            <a:r>
              <a:rPr lang="ru-RU" sz="3200" dirty="0"/>
              <a:t> </a:t>
            </a:r>
            <a:r>
              <a:rPr lang="ru-RU" sz="3200" dirty="0" err="1"/>
              <a:t>життя</a:t>
            </a:r>
            <a:r>
              <a:rPr lang="ru-RU" sz="3200" dirty="0"/>
              <a:t> людей) - 50 - 55% (51 - 52%).</a:t>
            </a:r>
          </a:p>
          <a:p>
            <a:pPr marL="0" indent="0" algn="r">
              <a:buNone/>
            </a:pPr>
            <a:r>
              <a:rPr lang="en-US" sz="3200" dirty="0"/>
              <a:t>A.I. Robbins, 1980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63254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1239" y="624110"/>
            <a:ext cx="6091707" cy="12808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776" y="115564"/>
            <a:ext cx="7967751" cy="5975814"/>
          </a:xfrm>
        </p:spPr>
      </p:pic>
    </p:spTree>
    <p:extLst>
      <p:ext uri="{BB962C8B-B14F-4D97-AF65-F5344CB8AC3E}">
        <p14:creationId xmlns:p14="http://schemas.microsoft.com/office/powerpoint/2010/main" val="5152181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7787447" cy="12808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228" y="553461"/>
            <a:ext cx="7959144" cy="5969359"/>
          </a:xfrm>
        </p:spPr>
      </p:pic>
    </p:spTree>
    <p:extLst>
      <p:ext uri="{BB962C8B-B14F-4D97-AF65-F5344CB8AC3E}">
        <p14:creationId xmlns:p14="http://schemas.microsoft.com/office/powerpoint/2010/main" val="41223097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04096"/>
          </a:xfrm>
        </p:spPr>
        <p:txBody>
          <a:bodyPr/>
          <a:lstStyle/>
          <a:p>
            <a:r>
              <a:rPr lang="ru-RU" dirty="0" err="1"/>
              <a:t>Фактори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впливають</a:t>
            </a:r>
            <a:r>
              <a:rPr lang="ru-RU" dirty="0"/>
              <a:t> на </a:t>
            </a:r>
            <a:r>
              <a:rPr lang="ru-RU" dirty="0" err="1" smtClean="0"/>
              <a:t>здоров'я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/>
          <a:srcRect l="29146" t="36207" r="30614" b="35797"/>
          <a:stretch>
            <a:fillRect/>
          </a:stretch>
        </p:blipFill>
        <p:spPr bwMode="auto">
          <a:xfrm>
            <a:off x="2296711" y="1515292"/>
            <a:ext cx="8728339" cy="434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587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178" y="533702"/>
            <a:ext cx="9967687" cy="5339064"/>
          </a:xfrm>
        </p:spPr>
      </p:pic>
    </p:spTree>
    <p:extLst>
      <p:ext uri="{BB962C8B-B14F-4D97-AF65-F5344CB8AC3E}">
        <p14:creationId xmlns:p14="http://schemas.microsoft.com/office/powerpoint/2010/main" val="27762965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386366"/>
            <a:ext cx="9302465" cy="6719256"/>
          </a:xfrm>
        </p:spPr>
      </p:pic>
    </p:spTree>
    <p:extLst>
      <p:ext uri="{BB962C8B-B14F-4D97-AF65-F5344CB8AC3E}">
        <p14:creationId xmlns:p14="http://schemas.microsoft.com/office/powerpoint/2010/main" val="25027198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7748810" cy="12808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655" y="553756"/>
            <a:ext cx="8257080" cy="5279330"/>
          </a:xfrm>
        </p:spPr>
      </p:pic>
    </p:spTree>
    <p:extLst>
      <p:ext uri="{BB962C8B-B14F-4D97-AF65-F5344CB8AC3E}">
        <p14:creationId xmlns:p14="http://schemas.microsoft.com/office/powerpoint/2010/main" val="37724487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042" y="447756"/>
            <a:ext cx="10122795" cy="6040067"/>
          </a:xfrm>
        </p:spPr>
      </p:pic>
    </p:spTree>
    <p:extLst>
      <p:ext uri="{BB962C8B-B14F-4D97-AF65-F5344CB8AC3E}">
        <p14:creationId xmlns:p14="http://schemas.microsoft.com/office/powerpoint/2010/main" val="15999857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Демографія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err="1"/>
              <a:t>Демографія</a:t>
            </a:r>
            <a:r>
              <a:rPr lang="ru-RU" sz="2400" dirty="0"/>
              <a:t> - наука про </a:t>
            </a:r>
            <a:r>
              <a:rPr lang="ru-RU" sz="2400" dirty="0" err="1"/>
              <a:t>народонаселення</a:t>
            </a:r>
            <a:r>
              <a:rPr lang="ru-RU" sz="2400" dirty="0"/>
              <a:t>. </a:t>
            </a:r>
            <a:r>
              <a:rPr lang="ru-RU" sz="2400" dirty="0" err="1"/>
              <a:t>Demos</a:t>
            </a:r>
            <a:r>
              <a:rPr lang="ru-RU" sz="2400" dirty="0"/>
              <a:t> - народ, </a:t>
            </a:r>
            <a:r>
              <a:rPr lang="ru-RU" sz="2400" dirty="0" err="1"/>
              <a:t>Grapho</a:t>
            </a:r>
            <a:r>
              <a:rPr lang="ru-RU" sz="2400" dirty="0"/>
              <a:t> - </a:t>
            </a:r>
            <a:r>
              <a:rPr lang="ru-RU" sz="2400" dirty="0" err="1"/>
              <a:t>писати</a:t>
            </a:r>
            <a:r>
              <a:rPr lang="ru-RU" sz="2400" dirty="0"/>
              <a:t>, </a:t>
            </a:r>
            <a:r>
              <a:rPr lang="ru-RU" sz="2400" dirty="0" err="1"/>
              <a:t>зображати</a:t>
            </a:r>
            <a:r>
              <a:rPr lang="ru-RU" sz="2400" dirty="0"/>
              <a:t>.</a:t>
            </a:r>
          </a:p>
          <a:p>
            <a:r>
              <a:rPr lang="ru-RU" sz="2400" dirty="0" err="1"/>
              <a:t>Статистичне</a:t>
            </a:r>
            <a:r>
              <a:rPr lang="ru-RU" sz="2400" dirty="0"/>
              <a:t> </a:t>
            </a:r>
            <a:r>
              <a:rPr lang="ru-RU" sz="2400" dirty="0" err="1"/>
              <a:t>вивчення</a:t>
            </a:r>
            <a:r>
              <a:rPr lang="ru-RU" sz="2400" dirty="0"/>
              <a:t> </a:t>
            </a:r>
            <a:r>
              <a:rPr lang="ru-RU" sz="2400" dirty="0" err="1"/>
              <a:t>народонаселення</a:t>
            </a:r>
            <a:r>
              <a:rPr lang="ru-RU" sz="2400" dirty="0"/>
              <a:t> </a:t>
            </a:r>
            <a:r>
              <a:rPr lang="ru-RU" sz="2400" dirty="0" err="1"/>
              <a:t>ведеться</a:t>
            </a:r>
            <a:r>
              <a:rPr lang="ru-RU" sz="2400" dirty="0"/>
              <a:t> в </a:t>
            </a:r>
            <a:r>
              <a:rPr lang="ru-RU" sz="2400" dirty="0" err="1"/>
              <a:t>двох</a:t>
            </a:r>
            <a:r>
              <a:rPr lang="ru-RU" sz="2400" dirty="0"/>
              <a:t> </a:t>
            </a:r>
            <a:r>
              <a:rPr lang="ru-RU" sz="2400" dirty="0" err="1"/>
              <a:t>основних</a:t>
            </a:r>
            <a:r>
              <a:rPr lang="ru-RU" sz="2400" dirty="0"/>
              <a:t> </a:t>
            </a:r>
            <a:r>
              <a:rPr lang="ru-RU" sz="2400" dirty="0" err="1"/>
              <a:t>напрямках</a:t>
            </a:r>
            <a:r>
              <a:rPr lang="ru-RU" sz="2400" dirty="0"/>
              <a:t>: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■ </a:t>
            </a:r>
            <a:r>
              <a:rPr lang="ru-RU" sz="2400" dirty="0">
                <a:solidFill>
                  <a:srgbClr val="FF0000"/>
                </a:solidFill>
              </a:rPr>
              <a:t>Статика</a:t>
            </a:r>
            <a:r>
              <a:rPr lang="ru-RU" sz="2400" dirty="0"/>
              <a:t> </a:t>
            </a:r>
            <a:r>
              <a:rPr lang="ru-RU" sz="2400" dirty="0" err="1"/>
              <a:t>населення</a:t>
            </a:r>
            <a:r>
              <a:rPr lang="ru-RU" sz="2400" dirty="0"/>
              <a:t> (</a:t>
            </a:r>
            <a:r>
              <a:rPr lang="ru-RU" sz="2400" dirty="0" err="1"/>
              <a:t>чисельність</a:t>
            </a:r>
            <a:r>
              <a:rPr lang="ru-RU" sz="2400" dirty="0"/>
              <a:t> </a:t>
            </a:r>
            <a:r>
              <a:rPr lang="ru-RU" sz="2400" dirty="0" err="1"/>
              <a:t>населення</a:t>
            </a:r>
            <a:r>
              <a:rPr lang="ru-RU" sz="2400" dirty="0"/>
              <a:t> на </a:t>
            </a:r>
            <a:r>
              <a:rPr lang="ru-RU" sz="2400" dirty="0" err="1"/>
              <a:t>певний</a:t>
            </a:r>
            <a:r>
              <a:rPr lang="ru-RU" sz="2400" dirty="0"/>
              <a:t> момент часу, склад </a:t>
            </a:r>
            <a:r>
              <a:rPr lang="ru-RU" sz="2400" dirty="0" err="1"/>
              <a:t>населення</a:t>
            </a:r>
            <a:r>
              <a:rPr lang="ru-RU" sz="2400" dirty="0"/>
              <a:t> за </a:t>
            </a:r>
            <a:r>
              <a:rPr lang="ru-RU" sz="2400" dirty="0" err="1"/>
              <a:t>підлозі</a:t>
            </a:r>
            <a:r>
              <a:rPr lang="ru-RU" sz="2400" dirty="0"/>
              <a:t>, </a:t>
            </a:r>
            <a:r>
              <a:rPr lang="ru-RU" sz="2400" dirty="0" err="1"/>
              <a:t>віку</a:t>
            </a:r>
            <a:r>
              <a:rPr lang="ru-RU" sz="2400" dirty="0"/>
              <a:t>, </a:t>
            </a:r>
            <a:r>
              <a:rPr lang="ru-RU" sz="2400" dirty="0" err="1"/>
              <a:t>професії</a:t>
            </a:r>
            <a:r>
              <a:rPr lang="ru-RU" sz="2400" dirty="0"/>
              <a:t>, </a:t>
            </a:r>
            <a:r>
              <a:rPr lang="ru-RU" sz="2400" dirty="0" err="1"/>
              <a:t>сімейним</a:t>
            </a:r>
            <a:r>
              <a:rPr lang="ru-RU" sz="2400" dirty="0"/>
              <a:t> станом, </a:t>
            </a:r>
            <a:r>
              <a:rPr lang="ru-RU" sz="2400" dirty="0" err="1"/>
              <a:t>мови</a:t>
            </a:r>
            <a:r>
              <a:rPr lang="ru-RU" sz="2400" dirty="0"/>
              <a:t>, </a:t>
            </a:r>
            <a:r>
              <a:rPr lang="ru-RU" sz="2400" dirty="0" err="1"/>
              <a:t>утворення</a:t>
            </a:r>
            <a:r>
              <a:rPr lang="ru-RU" sz="2400" dirty="0"/>
              <a:t> і </a:t>
            </a:r>
            <a:r>
              <a:rPr lang="ru-RU" sz="2400" dirty="0" err="1"/>
              <a:t>ін</a:t>
            </a:r>
            <a:r>
              <a:rPr lang="ru-RU" sz="2400" dirty="0" smtClean="0"/>
              <a:t>.).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■ </a:t>
            </a:r>
            <a:r>
              <a:rPr lang="ru-RU" sz="2400" dirty="0" err="1">
                <a:solidFill>
                  <a:srgbClr val="FF0000"/>
                </a:solidFill>
              </a:rPr>
              <a:t>Динаміка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/>
              <a:t>населення</a:t>
            </a:r>
            <a:r>
              <a:rPr lang="ru-RU" sz="2400" dirty="0"/>
              <a:t> (</a:t>
            </a:r>
            <a:r>
              <a:rPr lang="ru-RU" sz="2400" dirty="0" err="1"/>
              <a:t>зміна</a:t>
            </a:r>
            <a:r>
              <a:rPr lang="ru-RU" sz="2400" dirty="0"/>
              <a:t> </a:t>
            </a:r>
            <a:r>
              <a:rPr lang="ru-RU" sz="2400" dirty="0" err="1"/>
              <a:t>кількості</a:t>
            </a:r>
            <a:r>
              <a:rPr lang="ru-RU" sz="2400" dirty="0"/>
              <a:t> </a:t>
            </a:r>
            <a:r>
              <a:rPr lang="ru-RU" sz="2400" dirty="0" err="1"/>
              <a:t>населення</a:t>
            </a:r>
            <a:r>
              <a:rPr lang="ru-RU" sz="2400" dirty="0"/>
              <a:t>): </a:t>
            </a:r>
            <a:r>
              <a:rPr lang="ru-RU" sz="2400" dirty="0" err="1"/>
              <a:t>механічний</a:t>
            </a:r>
            <a:r>
              <a:rPr lang="ru-RU" sz="2400" dirty="0"/>
              <a:t> </a:t>
            </a:r>
            <a:r>
              <a:rPr lang="ru-RU" sz="2400" dirty="0" err="1"/>
              <a:t>рух</a:t>
            </a:r>
            <a:r>
              <a:rPr lang="ru-RU" sz="2400" dirty="0"/>
              <a:t> </a:t>
            </a:r>
            <a:r>
              <a:rPr lang="ru-RU" sz="2400" dirty="0" err="1"/>
              <a:t>населення</a:t>
            </a:r>
            <a:r>
              <a:rPr lang="ru-RU" sz="2400" dirty="0"/>
              <a:t> і </a:t>
            </a:r>
            <a:r>
              <a:rPr lang="ru-RU" sz="2400" dirty="0" err="1"/>
              <a:t>природний</a:t>
            </a:r>
            <a:r>
              <a:rPr lang="ru-RU" sz="2400" dirty="0"/>
              <a:t> </a:t>
            </a:r>
            <a:r>
              <a:rPr lang="ru-RU" sz="2400" dirty="0" err="1"/>
              <a:t>рух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відтворення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787043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6" y="870295"/>
            <a:ext cx="8080936" cy="12808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6" y="583077"/>
            <a:ext cx="8080936" cy="5571538"/>
          </a:xfrm>
        </p:spPr>
      </p:pic>
    </p:spTree>
    <p:extLst>
      <p:ext uri="{BB962C8B-B14F-4D97-AF65-F5344CB8AC3E}">
        <p14:creationId xmlns:p14="http://schemas.microsoft.com/office/powerpoint/2010/main" val="34159425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08" y="188271"/>
            <a:ext cx="7631438" cy="5723579"/>
          </a:xfrm>
        </p:spPr>
      </p:pic>
    </p:spTree>
    <p:extLst>
      <p:ext uri="{BB962C8B-B14F-4D97-AF65-F5344CB8AC3E}">
        <p14:creationId xmlns:p14="http://schemas.microsoft.com/office/powerpoint/2010/main" val="32734177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Показники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характеризують</a:t>
            </a:r>
            <a:r>
              <a:rPr lang="ru-RU" dirty="0"/>
              <a:t> статику </a:t>
            </a:r>
            <a:r>
              <a:rPr lang="ru-RU" dirty="0" err="1"/>
              <a:t>населення</a:t>
            </a:r>
            <a:r>
              <a:rPr lang="ru-RU" dirty="0"/>
              <a:t>, </a:t>
            </a:r>
            <a:r>
              <a:rPr lang="ru-RU" dirty="0" err="1"/>
              <a:t>необхідні</a:t>
            </a:r>
            <a:r>
              <a:rPr lang="ru-RU" dirty="0"/>
              <a:t> для: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</a:t>
            </a:r>
            <a:r>
              <a:rPr lang="ru-RU" sz="2400" dirty="0" err="1"/>
              <a:t>розрахунку</a:t>
            </a:r>
            <a:r>
              <a:rPr lang="ru-RU" sz="2400" dirty="0"/>
              <a:t> </a:t>
            </a:r>
            <a:r>
              <a:rPr lang="ru-RU" sz="2400" dirty="0" err="1"/>
              <a:t>показників</a:t>
            </a:r>
            <a:r>
              <a:rPr lang="ru-RU" sz="2400" dirty="0"/>
              <a:t> природного </a:t>
            </a:r>
            <a:r>
              <a:rPr lang="ru-RU" sz="2400" dirty="0" err="1"/>
              <a:t>руху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 </a:t>
            </a:r>
            <a:r>
              <a:rPr lang="ru-RU" sz="2400" dirty="0" err="1"/>
              <a:t>планування</a:t>
            </a:r>
            <a:r>
              <a:rPr lang="ru-RU" sz="2400" dirty="0"/>
              <a:t> </a:t>
            </a:r>
            <a:r>
              <a:rPr lang="ru-RU" sz="2400" dirty="0" err="1"/>
              <a:t>роботи</a:t>
            </a:r>
            <a:r>
              <a:rPr lang="ru-RU" sz="2400" dirty="0"/>
              <a:t> </a:t>
            </a:r>
            <a:r>
              <a:rPr lang="ru-RU" sz="2400" dirty="0" err="1"/>
              <a:t>всієї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 </a:t>
            </a:r>
            <a:r>
              <a:rPr lang="ru-RU" sz="2400" dirty="0" err="1"/>
              <a:t>охорони</a:t>
            </a:r>
            <a:r>
              <a:rPr lang="ru-RU" sz="2400" dirty="0"/>
              <a:t> </a:t>
            </a:r>
            <a:r>
              <a:rPr lang="ru-RU" sz="2400" dirty="0" err="1"/>
              <a:t>здоров'я</a:t>
            </a:r>
            <a:r>
              <a:rPr lang="ru-RU" sz="2400" dirty="0"/>
              <a:t>; 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dirty="0" err="1"/>
              <a:t>визначення</a:t>
            </a:r>
            <a:r>
              <a:rPr lang="ru-RU" sz="2400" dirty="0"/>
              <a:t> потреби в </a:t>
            </a:r>
            <a:r>
              <a:rPr lang="ru-RU" sz="2400" dirty="0" err="1"/>
              <a:t>різних</a:t>
            </a:r>
            <a:r>
              <a:rPr lang="ru-RU" sz="2400" dirty="0"/>
              <a:t> видах </a:t>
            </a:r>
            <a:r>
              <a:rPr lang="ru-RU" sz="2400" dirty="0" err="1"/>
              <a:t>медичної</a:t>
            </a:r>
            <a:r>
              <a:rPr lang="ru-RU" sz="2400" dirty="0"/>
              <a:t> </a:t>
            </a:r>
            <a:r>
              <a:rPr lang="ru-RU" sz="2400" dirty="0" err="1"/>
              <a:t>допомоги</a:t>
            </a:r>
            <a:r>
              <a:rPr lang="ru-RU" sz="2400" dirty="0"/>
              <a:t>; </a:t>
            </a:r>
            <a:endParaRPr lang="ru-RU" sz="2400" dirty="0" smtClean="0"/>
          </a:p>
          <a:p>
            <a:r>
              <a:rPr lang="ru-RU" sz="2400" dirty="0" err="1" smtClean="0"/>
              <a:t>визначення</a:t>
            </a:r>
            <a:r>
              <a:rPr lang="ru-RU" sz="2400" dirty="0" smtClean="0"/>
              <a:t> </a:t>
            </a:r>
            <a:r>
              <a:rPr lang="ru-RU" sz="2400" dirty="0" err="1"/>
              <a:t>необхідної</a:t>
            </a:r>
            <a:r>
              <a:rPr lang="ru-RU" sz="2400" dirty="0"/>
              <a:t> </a:t>
            </a:r>
            <a:r>
              <a:rPr lang="ru-RU" sz="2400" dirty="0" err="1"/>
              <a:t>кількості</a:t>
            </a:r>
            <a:r>
              <a:rPr lang="ru-RU" sz="2400" dirty="0"/>
              <a:t> </a:t>
            </a:r>
            <a:r>
              <a:rPr lang="ru-RU" sz="2400" dirty="0" err="1"/>
              <a:t>коштів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виділяються</a:t>
            </a:r>
            <a:r>
              <a:rPr lang="ru-RU" sz="2400" dirty="0"/>
              <a:t> бюджетом на </a:t>
            </a:r>
            <a:r>
              <a:rPr lang="ru-RU" sz="2400" dirty="0" err="1"/>
              <a:t>охорону</a:t>
            </a:r>
            <a:r>
              <a:rPr lang="ru-RU" sz="2400" dirty="0"/>
              <a:t> </a:t>
            </a:r>
            <a:r>
              <a:rPr lang="ru-RU" sz="2400" dirty="0" err="1"/>
              <a:t>здоров'я</a:t>
            </a:r>
            <a:r>
              <a:rPr lang="ru-RU" sz="2400" dirty="0"/>
              <a:t>;</a:t>
            </a:r>
          </a:p>
          <a:p>
            <a:r>
              <a:rPr lang="ru-RU" sz="2400" dirty="0" err="1" smtClean="0"/>
              <a:t>організації</a:t>
            </a:r>
            <a:r>
              <a:rPr lang="ru-RU" sz="2400" dirty="0" smtClean="0"/>
              <a:t> </a:t>
            </a:r>
            <a:r>
              <a:rPr lang="ru-RU" sz="2400" dirty="0" err="1"/>
              <a:t>протиепідемічної</a:t>
            </a:r>
            <a:r>
              <a:rPr lang="ru-RU" sz="2400" dirty="0"/>
              <a:t> </a:t>
            </a:r>
            <a:r>
              <a:rPr lang="ru-RU" sz="2400" dirty="0" err="1"/>
              <a:t>роботи</a:t>
            </a:r>
            <a:r>
              <a:rPr lang="ru-RU" sz="2400" dirty="0"/>
              <a:t> і т.д.</a:t>
            </a:r>
          </a:p>
        </p:txBody>
      </p:sp>
    </p:spTree>
    <p:extLst>
      <p:ext uri="{BB962C8B-B14F-4D97-AF65-F5344CB8AC3E}">
        <p14:creationId xmlns:p14="http://schemas.microsoft.com/office/powerpoint/2010/main" val="42415744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Перепис</a:t>
            </a:r>
            <a:r>
              <a:rPr lang="ru-RU" dirty="0" smtClean="0"/>
              <a:t> </a:t>
            </a:r>
            <a:r>
              <a:rPr lang="ru-RU" dirty="0" err="1" smtClean="0"/>
              <a:t>населення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err="1"/>
              <a:t>Найбільш</a:t>
            </a:r>
            <a:r>
              <a:rPr lang="ru-RU" sz="2000" dirty="0"/>
              <a:t> </a:t>
            </a:r>
            <a:r>
              <a:rPr lang="ru-RU" sz="2000" dirty="0" err="1"/>
              <a:t>достовірне</a:t>
            </a:r>
            <a:r>
              <a:rPr lang="ru-RU" sz="2000" dirty="0"/>
              <a:t> </a:t>
            </a:r>
            <a:r>
              <a:rPr lang="ru-RU" sz="2000" dirty="0" err="1"/>
              <a:t>джерело</a:t>
            </a:r>
            <a:r>
              <a:rPr lang="ru-RU" sz="2000" dirty="0"/>
              <a:t> </a:t>
            </a:r>
            <a:r>
              <a:rPr lang="ru-RU" sz="2000" dirty="0" err="1"/>
              <a:t>відомостей</a:t>
            </a:r>
            <a:r>
              <a:rPr lang="ru-RU" sz="2000" dirty="0"/>
              <a:t> про </a:t>
            </a:r>
            <a:r>
              <a:rPr lang="ru-RU" sz="2000" dirty="0" err="1"/>
              <a:t>статиці</a:t>
            </a:r>
            <a:r>
              <a:rPr lang="ru-RU" sz="2000" dirty="0"/>
              <a:t> </a:t>
            </a:r>
            <a:r>
              <a:rPr lang="ru-RU" sz="2000" dirty="0" err="1"/>
              <a:t>населення</a:t>
            </a:r>
            <a:r>
              <a:rPr lang="ru-RU" sz="2000" dirty="0"/>
              <a:t> - </a:t>
            </a:r>
            <a:r>
              <a:rPr lang="ru-RU" sz="2000" dirty="0" err="1"/>
              <a:t>перепис</a:t>
            </a:r>
            <a:r>
              <a:rPr lang="ru-RU" sz="2000" dirty="0"/>
              <a:t> </a:t>
            </a:r>
            <a:r>
              <a:rPr lang="ru-RU" sz="2000" dirty="0" err="1"/>
              <a:t>населення</a:t>
            </a:r>
            <a:r>
              <a:rPr lang="ru-RU" sz="2000" dirty="0"/>
              <a:t>.</a:t>
            </a:r>
          </a:p>
          <a:p>
            <a:r>
              <a:rPr lang="ru-RU" sz="2000" dirty="0" err="1"/>
              <a:t>Перепис</a:t>
            </a:r>
            <a:r>
              <a:rPr lang="ru-RU" sz="2000" dirty="0"/>
              <a:t> -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загальний</a:t>
            </a:r>
            <a:r>
              <a:rPr lang="ru-RU" sz="2000" dirty="0"/>
              <a:t> (</a:t>
            </a:r>
            <a:r>
              <a:rPr lang="ru-RU" sz="2000" dirty="0" err="1"/>
              <a:t>суцільний</a:t>
            </a:r>
            <a:r>
              <a:rPr lang="ru-RU" sz="2000" dirty="0"/>
              <a:t>) </a:t>
            </a:r>
            <a:r>
              <a:rPr lang="ru-RU" sz="2000" dirty="0" err="1"/>
              <a:t>облік</a:t>
            </a:r>
            <a:r>
              <a:rPr lang="ru-RU" sz="2000" dirty="0"/>
              <a:t> </a:t>
            </a:r>
            <a:r>
              <a:rPr lang="ru-RU" sz="2000" dirty="0" err="1"/>
              <a:t>населення</a:t>
            </a:r>
            <a:r>
              <a:rPr lang="ru-RU" sz="2000" dirty="0"/>
              <a:t>, в </a:t>
            </a:r>
            <a:r>
              <a:rPr lang="ru-RU" sz="2000" dirty="0" err="1"/>
              <a:t>процесі</a:t>
            </a:r>
            <a:r>
              <a:rPr lang="ru-RU" sz="2000" dirty="0"/>
              <a:t> </a:t>
            </a:r>
            <a:r>
              <a:rPr lang="ru-RU" sz="2000" dirty="0" err="1"/>
              <a:t>якого</a:t>
            </a:r>
            <a:r>
              <a:rPr lang="ru-RU" sz="2000" dirty="0"/>
              <a:t> </a:t>
            </a:r>
            <a:r>
              <a:rPr lang="ru-RU" sz="2000" dirty="0" err="1"/>
              <a:t>здійснюється</a:t>
            </a:r>
            <a:r>
              <a:rPr lang="ru-RU" sz="2000" dirty="0"/>
              <a:t> </a:t>
            </a:r>
            <a:r>
              <a:rPr lang="ru-RU" sz="2000" dirty="0" err="1"/>
              <a:t>збір</a:t>
            </a:r>
            <a:r>
              <a:rPr lang="ru-RU" sz="2000" dirty="0"/>
              <a:t> </a:t>
            </a:r>
            <a:r>
              <a:rPr lang="ru-RU" sz="2000" dirty="0" err="1"/>
              <a:t>демографічних</a:t>
            </a:r>
            <a:r>
              <a:rPr lang="ru-RU" sz="2000" dirty="0"/>
              <a:t>, </a:t>
            </a:r>
            <a:r>
              <a:rPr lang="ru-RU" sz="2000" dirty="0" err="1"/>
              <a:t>економічних</a:t>
            </a:r>
            <a:r>
              <a:rPr lang="ru-RU" sz="2000" dirty="0"/>
              <a:t> і </a:t>
            </a:r>
            <a:r>
              <a:rPr lang="ru-RU" sz="2000" dirty="0" err="1"/>
              <a:t>соціальних</a:t>
            </a:r>
            <a:r>
              <a:rPr lang="ru-RU" sz="2000" dirty="0"/>
              <a:t> </a:t>
            </a:r>
            <a:r>
              <a:rPr lang="ru-RU" sz="2000" dirty="0" err="1"/>
              <a:t>даних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характеризують</a:t>
            </a:r>
            <a:r>
              <a:rPr lang="ru-RU" sz="2000" dirty="0"/>
              <a:t> кожного жителя </a:t>
            </a:r>
            <a:r>
              <a:rPr lang="ru-RU" sz="2000" dirty="0" err="1"/>
              <a:t>країни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адміністративної</a:t>
            </a:r>
            <a:r>
              <a:rPr lang="ru-RU" sz="2000" dirty="0"/>
              <a:t> </a:t>
            </a:r>
            <a:r>
              <a:rPr lang="ru-RU" sz="2000" dirty="0" err="1"/>
              <a:t>території</a:t>
            </a:r>
            <a:r>
              <a:rPr lang="ru-RU" sz="2000" dirty="0"/>
              <a:t> на </a:t>
            </a:r>
            <a:r>
              <a:rPr lang="ru-RU" sz="2000" dirty="0" err="1"/>
              <a:t>певний</a:t>
            </a:r>
            <a:r>
              <a:rPr lang="ru-RU" sz="2000" dirty="0"/>
              <a:t> момент часу.</a:t>
            </a:r>
          </a:p>
          <a:p>
            <a:r>
              <a:rPr lang="ru-RU" sz="2000" dirty="0" err="1"/>
              <a:t>Основні</a:t>
            </a:r>
            <a:r>
              <a:rPr lang="ru-RU" sz="2000" dirty="0"/>
              <a:t> </a:t>
            </a:r>
            <a:r>
              <a:rPr lang="ru-RU" sz="2000" dirty="0" err="1"/>
              <a:t>риси</a:t>
            </a:r>
            <a:r>
              <a:rPr lang="ru-RU" sz="2000" dirty="0"/>
              <a:t> </a:t>
            </a:r>
            <a:r>
              <a:rPr lang="ru-RU" sz="2000" dirty="0" err="1"/>
              <a:t>сучасних</a:t>
            </a:r>
            <a:r>
              <a:rPr lang="ru-RU" sz="2000" dirty="0"/>
              <a:t> </a:t>
            </a:r>
            <a:r>
              <a:rPr lang="ru-RU" sz="2000" dirty="0" err="1"/>
              <a:t>переписів</a:t>
            </a:r>
            <a:r>
              <a:rPr lang="ru-RU" sz="2000" dirty="0"/>
              <a:t>: </a:t>
            </a:r>
            <a:r>
              <a:rPr lang="ru-RU" sz="2000" dirty="0" err="1"/>
              <a:t>періодичність</a:t>
            </a:r>
            <a:r>
              <a:rPr lang="ru-RU" sz="2000" dirty="0"/>
              <a:t>, </a:t>
            </a:r>
            <a:r>
              <a:rPr lang="ru-RU" sz="2000" dirty="0" err="1"/>
              <a:t>загальність</a:t>
            </a:r>
            <a:r>
              <a:rPr lang="ru-RU" sz="2000" dirty="0"/>
              <a:t>, </a:t>
            </a:r>
            <a:r>
              <a:rPr lang="ru-RU" sz="2000" dirty="0" err="1"/>
              <a:t>одночасність</a:t>
            </a:r>
            <a:r>
              <a:rPr lang="ru-RU" sz="2000" dirty="0"/>
              <a:t>, </a:t>
            </a:r>
            <a:r>
              <a:rPr lang="ru-RU" sz="2000" dirty="0" err="1"/>
              <a:t>єдність</a:t>
            </a:r>
            <a:r>
              <a:rPr lang="ru-RU" sz="2000" dirty="0"/>
              <a:t> методики, </a:t>
            </a:r>
            <a:r>
              <a:rPr lang="ru-RU" sz="2000" dirty="0" err="1"/>
              <a:t>централізована</a:t>
            </a:r>
            <a:r>
              <a:rPr lang="ru-RU" sz="2000" dirty="0"/>
              <a:t> </a:t>
            </a:r>
            <a:r>
              <a:rPr lang="ru-RU" sz="2000" dirty="0" err="1"/>
              <a:t>обробка</a:t>
            </a:r>
            <a:r>
              <a:rPr lang="ru-RU" sz="2000" dirty="0"/>
              <a:t> </a:t>
            </a:r>
            <a:r>
              <a:rPr lang="ru-RU" sz="2000" dirty="0" err="1"/>
              <a:t>даних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08736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Механічний</a:t>
            </a:r>
            <a:r>
              <a:rPr lang="ru-RU" dirty="0"/>
              <a:t> </a:t>
            </a:r>
            <a:r>
              <a:rPr lang="ru-RU" dirty="0" err="1"/>
              <a:t>рух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Механічний</a:t>
            </a:r>
            <a:r>
              <a:rPr lang="ru-RU" dirty="0"/>
              <a:t> </a:t>
            </a:r>
            <a:r>
              <a:rPr lang="ru-RU" dirty="0" err="1"/>
              <a:t>рух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- </a:t>
            </a:r>
            <a:r>
              <a:rPr lang="ru-RU" dirty="0" err="1"/>
              <a:t>зміна</a:t>
            </a:r>
            <a:r>
              <a:rPr lang="ru-RU" dirty="0"/>
              <a:t> </a:t>
            </a:r>
            <a:r>
              <a:rPr lang="ru-RU" dirty="0" err="1"/>
              <a:t>чисельності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впливом</a:t>
            </a:r>
            <a:r>
              <a:rPr lang="ru-RU" dirty="0"/>
              <a:t> </a:t>
            </a:r>
            <a:r>
              <a:rPr lang="ru-RU" dirty="0" err="1"/>
              <a:t>міграційних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.</a:t>
            </a:r>
          </a:p>
          <a:p>
            <a:r>
              <a:rPr lang="ru-RU" dirty="0"/>
              <a:t>«</a:t>
            </a:r>
            <a:r>
              <a:rPr lang="ru-RU" dirty="0" err="1"/>
              <a:t>Міграція</a:t>
            </a:r>
            <a:r>
              <a:rPr lang="ru-RU" dirty="0"/>
              <a:t>» походить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латинського</a:t>
            </a:r>
            <a:r>
              <a:rPr lang="ru-RU" dirty="0"/>
              <a:t> </a:t>
            </a:r>
            <a:r>
              <a:rPr lang="en-US" dirty="0" err="1"/>
              <a:t>migratio</a:t>
            </a:r>
            <a:r>
              <a:rPr lang="en-US" dirty="0"/>
              <a:t> (</a:t>
            </a:r>
            <a:r>
              <a:rPr lang="en-US" dirty="0" err="1"/>
              <a:t>migro</a:t>
            </a:r>
            <a:r>
              <a:rPr lang="en-US" dirty="0"/>
              <a:t> - </a:t>
            </a:r>
            <a:r>
              <a:rPr lang="ru-RU" dirty="0" err="1"/>
              <a:t>переходжу</a:t>
            </a:r>
            <a:r>
              <a:rPr lang="ru-RU" dirty="0"/>
              <a:t>, </a:t>
            </a:r>
            <a:r>
              <a:rPr lang="ru-RU" dirty="0" err="1"/>
              <a:t>переселяюся</a:t>
            </a:r>
            <a:r>
              <a:rPr lang="ru-RU" dirty="0"/>
              <a:t>). </a:t>
            </a:r>
            <a:r>
              <a:rPr lang="ru-RU" dirty="0" err="1"/>
              <a:t>Міграція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територіальне</a:t>
            </a:r>
            <a:r>
              <a:rPr lang="ru-RU" dirty="0"/>
              <a:t> </a:t>
            </a:r>
            <a:r>
              <a:rPr lang="ru-RU" dirty="0" err="1"/>
              <a:t>переміщення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з метою </a:t>
            </a:r>
            <a:r>
              <a:rPr lang="ru-RU" dirty="0" err="1"/>
              <a:t>постійної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тимчасової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 </a:t>
            </a:r>
            <a:r>
              <a:rPr lang="ru-RU" dirty="0" err="1"/>
              <a:t>проживання</a:t>
            </a:r>
            <a:r>
              <a:rPr lang="ru-RU" dirty="0"/>
              <a:t>.</a:t>
            </a:r>
          </a:p>
          <a:p>
            <a:r>
              <a:rPr lang="ru-RU" dirty="0" err="1"/>
              <a:t>Головні</a:t>
            </a:r>
            <a:r>
              <a:rPr lang="ru-RU" dirty="0"/>
              <a:t> причини </a:t>
            </a:r>
            <a:r>
              <a:rPr lang="ru-RU" dirty="0" err="1"/>
              <a:t>міграції</a:t>
            </a:r>
            <a:r>
              <a:rPr lang="ru-RU" dirty="0"/>
              <a:t>: </a:t>
            </a:r>
            <a:r>
              <a:rPr lang="ru-RU" dirty="0" err="1"/>
              <a:t>соціально-економічні</a:t>
            </a:r>
            <a:r>
              <a:rPr lang="ru-RU" dirty="0"/>
              <a:t>, </a:t>
            </a:r>
            <a:r>
              <a:rPr lang="ru-RU" dirty="0" err="1"/>
              <a:t>політичні</a:t>
            </a:r>
            <a:r>
              <a:rPr lang="ru-RU" dirty="0"/>
              <a:t>, </a:t>
            </a:r>
            <a:r>
              <a:rPr lang="ru-RU" dirty="0" err="1"/>
              <a:t>військові</a:t>
            </a:r>
            <a:r>
              <a:rPr lang="ru-RU" dirty="0"/>
              <a:t> та природно-</a:t>
            </a:r>
            <a:r>
              <a:rPr lang="ru-RU" dirty="0" err="1"/>
              <a:t>кліматичні</a:t>
            </a:r>
            <a:r>
              <a:rPr lang="ru-RU" dirty="0"/>
              <a:t>. В </a:t>
            </a:r>
            <a:r>
              <a:rPr lang="ru-RU" dirty="0" err="1"/>
              <a:t>останні</a:t>
            </a:r>
            <a:r>
              <a:rPr lang="ru-RU" dirty="0"/>
              <a:t> </a:t>
            </a:r>
            <a:r>
              <a:rPr lang="ru-RU" dirty="0" err="1"/>
              <a:t>входять</a:t>
            </a:r>
            <a:r>
              <a:rPr lang="ru-RU" dirty="0"/>
              <a:t> </a:t>
            </a:r>
            <a:r>
              <a:rPr lang="ru-RU" dirty="0" err="1"/>
              <a:t>стихійні</a:t>
            </a:r>
            <a:r>
              <a:rPr lang="ru-RU" dirty="0"/>
              <a:t> лиха (</a:t>
            </a:r>
            <a:r>
              <a:rPr lang="ru-RU" dirty="0" err="1"/>
              <a:t>землетруси</a:t>
            </a:r>
            <a:r>
              <a:rPr lang="ru-RU" dirty="0"/>
              <a:t>, </a:t>
            </a:r>
            <a:r>
              <a:rPr lang="ru-RU" dirty="0" err="1"/>
              <a:t>повені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.).</a:t>
            </a:r>
          </a:p>
        </p:txBody>
      </p:sp>
    </p:spTree>
    <p:extLst>
      <p:ext uri="{BB962C8B-B14F-4D97-AF65-F5344CB8AC3E}">
        <p14:creationId xmlns:p14="http://schemas.microsoft.com/office/powerpoint/2010/main" val="28162507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міграції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■ </a:t>
            </a:r>
            <a:r>
              <a:rPr lang="ru-RU" dirty="0" err="1"/>
              <a:t>Безповоротна</a:t>
            </a:r>
            <a:r>
              <a:rPr lang="ru-RU" dirty="0"/>
              <a:t> (з </a:t>
            </a:r>
            <a:r>
              <a:rPr lang="ru-RU" dirty="0" err="1"/>
              <a:t>постійною</a:t>
            </a:r>
            <a:r>
              <a:rPr lang="ru-RU" dirty="0"/>
              <a:t> </a:t>
            </a:r>
            <a:r>
              <a:rPr lang="ru-RU" dirty="0" err="1"/>
              <a:t>зміною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 </a:t>
            </a:r>
            <a:r>
              <a:rPr lang="ru-RU" dirty="0" err="1"/>
              <a:t>проживання</a:t>
            </a:r>
            <a:r>
              <a:rPr lang="ru-RU" dirty="0"/>
              <a:t>);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Тимчасова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■ </a:t>
            </a:r>
            <a:r>
              <a:rPr lang="ru-RU" dirty="0"/>
              <a:t>Сезонна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■ </a:t>
            </a:r>
            <a:r>
              <a:rPr lang="ru-RU" dirty="0" err="1"/>
              <a:t>Маятникова</a:t>
            </a:r>
            <a:r>
              <a:rPr lang="ru-RU" dirty="0"/>
              <a:t> (</a:t>
            </a:r>
            <a:r>
              <a:rPr lang="ru-RU" dirty="0" err="1"/>
              <a:t>регулярні</a:t>
            </a:r>
            <a:r>
              <a:rPr lang="ru-RU" dirty="0"/>
              <a:t> </a:t>
            </a:r>
            <a:r>
              <a:rPr lang="ru-RU" dirty="0" err="1"/>
              <a:t>поїздки</a:t>
            </a:r>
            <a:r>
              <a:rPr lang="ru-RU" dirty="0"/>
              <a:t> до </a:t>
            </a:r>
            <a:r>
              <a:rPr lang="ru-RU" dirty="0" err="1"/>
              <a:t>місця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 за </a:t>
            </a:r>
            <a:r>
              <a:rPr lang="ru-RU" dirty="0" err="1"/>
              <a:t>межі</a:t>
            </a:r>
            <a:r>
              <a:rPr lang="ru-RU" dirty="0"/>
              <a:t> </a:t>
            </a:r>
            <a:r>
              <a:rPr lang="ru-RU" dirty="0" err="1"/>
              <a:t>свого</a:t>
            </a:r>
            <a:r>
              <a:rPr lang="ru-RU" dirty="0"/>
              <a:t> </a:t>
            </a:r>
            <a:r>
              <a:rPr lang="ru-RU" dirty="0" err="1"/>
              <a:t>населеного</a:t>
            </a:r>
            <a:r>
              <a:rPr lang="ru-RU" dirty="0"/>
              <a:t> пункту);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Зовнішня</a:t>
            </a:r>
            <a:r>
              <a:rPr lang="ru-RU" dirty="0"/>
              <a:t> (</a:t>
            </a:r>
            <a:r>
              <a:rPr lang="ru-RU" dirty="0" err="1"/>
              <a:t>еміграція</a:t>
            </a:r>
            <a:r>
              <a:rPr lang="ru-RU" dirty="0"/>
              <a:t>, </a:t>
            </a:r>
            <a:r>
              <a:rPr lang="ru-RU" dirty="0" err="1"/>
              <a:t>імміграція</a:t>
            </a:r>
            <a:r>
              <a:rPr lang="ru-RU" dirty="0"/>
              <a:t>) і </a:t>
            </a:r>
            <a:r>
              <a:rPr lang="ru-RU" dirty="0" err="1"/>
              <a:t>внутрішня</a:t>
            </a:r>
            <a:r>
              <a:rPr lang="ru-RU" dirty="0"/>
              <a:t> (</a:t>
            </a:r>
            <a:r>
              <a:rPr lang="ru-RU" dirty="0" err="1"/>
              <a:t>міжрайонні</a:t>
            </a:r>
            <a:r>
              <a:rPr lang="ru-RU" dirty="0"/>
              <a:t> </a:t>
            </a:r>
            <a:r>
              <a:rPr lang="ru-RU" dirty="0" err="1"/>
              <a:t>переселення</a:t>
            </a:r>
            <a:r>
              <a:rPr lang="ru-RU" dirty="0"/>
              <a:t> та </a:t>
            </a:r>
            <a:r>
              <a:rPr lang="ru-RU" dirty="0" err="1"/>
              <a:t>переселення</a:t>
            </a:r>
            <a:r>
              <a:rPr lang="ru-RU" dirty="0"/>
              <a:t> </a:t>
            </a:r>
            <a:r>
              <a:rPr lang="ru-RU" dirty="0" err="1"/>
              <a:t>мешканців</a:t>
            </a:r>
            <a:r>
              <a:rPr lang="ru-RU" dirty="0"/>
              <a:t> з села в </a:t>
            </a:r>
            <a:r>
              <a:rPr lang="ru-RU" dirty="0" err="1"/>
              <a:t>місто</a:t>
            </a:r>
            <a:r>
              <a:rPr lang="ru-RU" dirty="0"/>
              <a:t>). </a:t>
            </a:r>
            <a:endParaRPr lang="ru-RU" dirty="0" smtClean="0"/>
          </a:p>
          <a:p>
            <a:r>
              <a:rPr lang="ru-RU" dirty="0" err="1" smtClean="0"/>
              <a:t>Протягом</a:t>
            </a:r>
            <a:r>
              <a:rPr lang="ru-RU" dirty="0" smtClean="0"/>
              <a:t>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останніх</a:t>
            </a:r>
            <a:r>
              <a:rPr lang="ru-RU" dirty="0"/>
              <a:t> </a:t>
            </a:r>
            <a:r>
              <a:rPr lang="ru-RU" dirty="0" err="1"/>
              <a:t>століть</a:t>
            </a:r>
            <a:r>
              <a:rPr lang="ru-RU" dirty="0"/>
              <a:t> для </a:t>
            </a:r>
            <a:r>
              <a:rPr lang="ru-RU" dirty="0" err="1"/>
              <a:t>населення</a:t>
            </a:r>
            <a:r>
              <a:rPr lang="ru-RU" dirty="0"/>
              <a:t> </a:t>
            </a:r>
            <a:r>
              <a:rPr lang="ru-RU" dirty="0" err="1"/>
              <a:t>всього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 </a:t>
            </a:r>
            <a:r>
              <a:rPr lang="ru-RU" dirty="0" err="1"/>
              <a:t>характерний</a:t>
            </a:r>
            <a:r>
              <a:rPr lang="ru-RU" dirty="0"/>
              <a:t>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урбанізації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(</a:t>
            </a:r>
            <a:r>
              <a:rPr lang="ru-RU" dirty="0" err="1"/>
              <a:t>від</a:t>
            </a:r>
            <a:r>
              <a:rPr lang="ru-RU" dirty="0"/>
              <a:t> лат. </a:t>
            </a:r>
            <a:r>
              <a:rPr lang="en-US" dirty="0" err="1"/>
              <a:t>Urbs</a:t>
            </a:r>
            <a:r>
              <a:rPr lang="en-US" dirty="0"/>
              <a:t> - </a:t>
            </a:r>
            <a:r>
              <a:rPr lang="ru-RU" dirty="0" err="1"/>
              <a:t>місто</a:t>
            </a:r>
            <a:r>
              <a:rPr lang="ru-RU" dirty="0"/>
              <a:t>) -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ролі</a:t>
            </a:r>
            <a:r>
              <a:rPr lang="ru-RU" dirty="0"/>
              <a:t> </a:t>
            </a:r>
            <a:r>
              <a:rPr lang="ru-RU" dirty="0" err="1"/>
              <a:t>міст</a:t>
            </a:r>
            <a:r>
              <a:rPr lang="ru-RU" dirty="0"/>
              <a:t> у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суспільства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9396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274639"/>
            <a:ext cx="8229600" cy="6249987"/>
          </a:xfrm>
        </p:spPr>
        <p:txBody>
          <a:bodyPr/>
          <a:lstStyle/>
          <a:p>
            <a:pPr marL="838200" indent="-838200">
              <a:defRPr/>
            </a:pPr>
            <a:r>
              <a:rPr lang="uk-UA" sz="4000">
                <a:solidFill>
                  <a:schemeClr val="hlink"/>
                </a:solidFill>
              </a:rPr>
              <a:t>"Здоров'я</a:t>
            </a:r>
            <a:r>
              <a:rPr lang="uk-UA" sz="4000"/>
              <a:t> - це стан організму, всі частини якого нормально розвинені та правильно функціонують"</a:t>
            </a:r>
            <a:br>
              <a:rPr lang="uk-UA" sz="4000"/>
            </a:br>
            <a:r>
              <a:rPr lang="en-US" sz="4000"/>
              <a:t/>
            </a:r>
            <a:br>
              <a:rPr lang="en-US" sz="4000"/>
            </a:br>
            <a:r>
              <a:rPr lang="uk-UA" sz="4000"/>
              <a:t> </a:t>
            </a:r>
            <a:r>
              <a:rPr lang="uk-UA" sz="4000">
                <a:solidFill>
                  <a:schemeClr val="hlink"/>
                </a:solidFill>
              </a:rPr>
              <a:t>"Здоров'я</a:t>
            </a:r>
            <a:r>
              <a:rPr lang="uk-UA" sz="4000"/>
              <a:t> - стан індивіда, чий організм функціонує добре"</a:t>
            </a:r>
            <a:endParaRPr lang="ru-RU" sz="4000"/>
          </a:p>
        </p:txBody>
      </p:sp>
    </p:spTree>
    <p:extLst>
      <p:ext uri="{BB962C8B-B14F-4D97-AF65-F5344CB8AC3E}">
        <p14:creationId xmlns:p14="http://schemas.microsoft.com/office/powerpoint/2010/main" val="128940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Міграція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Міграція</a:t>
            </a:r>
            <a:r>
              <a:rPr lang="ru-RU" dirty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/>
              <a:t>велике</a:t>
            </a:r>
            <a:r>
              <a:rPr lang="ru-RU" dirty="0"/>
              <a:t> медико-</a:t>
            </a:r>
            <a:r>
              <a:rPr lang="ru-RU" dirty="0" err="1"/>
              <a:t>соціальне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:</a:t>
            </a:r>
          </a:p>
          <a:p>
            <a:r>
              <a:rPr lang="ru-RU" dirty="0" smtClean="0"/>
              <a:t>■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урбанізації</a:t>
            </a:r>
            <a:r>
              <a:rPr lang="ru-RU" dirty="0"/>
              <a:t> </a:t>
            </a:r>
            <a:r>
              <a:rPr lang="ru-RU" dirty="0" err="1"/>
              <a:t>змінює</a:t>
            </a:r>
            <a:r>
              <a:rPr lang="ru-RU" dirty="0"/>
              <a:t> </a:t>
            </a:r>
            <a:r>
              <a:rPr lang="ru-RU" dirty="0" err="1"/>
              <a:t>екологічну</a:t>
            </a:r>
            <a:r>
              <a:rPr lang="ru-RU" dirty="0"/>
              <a:t> обстановку, </a:t>
            </a:r>
            <a:r>
              <a:rPr lang="ru-RU" dirty="0" err="1"/>
              <a:t>позначається</a:t>
            </a:r>
            <a:r>
              <a:rPr lang="ru-RU" dirty="0"/>
              <a:t> на </a:t>
            </a:r>
            <a:r>
              <a:rPr lang="ru-RU" dirty="0" err="1"/>
              <a:t>структурі</a:t>
            </a:r>
            <a:r>
              <a:rPr lang="ru-RU" dirty="0"/>
              <a:t> </a:t>
            </a:r>
            <a:r>
              <a:rPr lang="ru-RU" dirty="0" err="1"/>
              <a:t>захворюваності</a:t>
            </a:r>
            <a:r>
              <a:rPr lang="ru-RU" dirty="0"/>
              <a:t> і </a:t>
            </a:r>
            <a:r>
              <a:rPr lang="ru-RU" dirty="0" err="1"/>
              <a:t>смертності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Маятникова</a:t>
            </a:r>
            <a:r>
              <a:rPr lang="ru-RU" dirty="0"/>
              <a:t> </a:t>
            </a:r>
            <a:r>
              <a:rPr lang="ru-RU" dirty="0" err="1"/>
              <a:t>міграція</a:t>
            </a:r>
            <a:r>
              <a:rPr lang="ru-RU" dirty="0"/>
              <a:t> </a:t>
            </a:r>
            <a:r>
              <a:rPr lang="ru-RU" dirty="0" err="1"/>
              <a:t>веде</a:t>
            </a:r>
            <a:r>
              <a:rPr lang="ru-RU" dirty="0"/>
              <a:t> до </a:t>
            </a:r>
            <a:r>
              <a:rPr lang="ru-RU" dirty="0" err="1"/>
              <a:t>зростання</a:t>
            </a:r>
            <a:r>
              <a:rPr lang="ru-RU" dirty="0"/>
              <a:t> травматизму,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поширенню</a:t>
            </a:r>
            <a:r>
              <a:rPr lang="ru-RU" dirty="0"/>
              <a:t> </a:t>
            </a:r>
            <a:r>
              <a:rPr lang="ru-RU" dirty="0" err="1"/>
              <a:t>інфекційних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/>
              <a:t>Сезонна </a:t>
            </a:r>
            <a:r>
              <a:rPr lang="ru-RU" dirty="0" err="1"/>
              <a:t>міграція</a:t>
            </a:r>
            <a:r>
              <a:rPr lang="ru-RU" dirty="0"/>
              <a:t> </a:t>
            </a:r>
            <a:r>
              <a:rPr lang="ru-RU" dirty="0" err="1"/>
              <a:t>веде</a:t>
            </a:r>
            <a:r>
              <a:rPr lang="ru-RU" dirty="0"/>
              <a:t> до </a:t>
            </a:r>
            <a:r>
              <a:rPr lang="ru-RU" dirty="0" err="1"/>
              <a:t>нерівномірного</a:t>
            </a:r>
            <a:r>
              <a:rPr lang="ru-RU" dirty="0"/>
              <a:t> </a:t>
            </a:r>
            <a:r>
              <a:rPr lang="ru-RU" dirty="0" err="1"/>
              <a:t>навантаження</a:t>
            </a:r>
            <a:r>
              <a:rPr lang="ru-RU" dirty="0"/>
              <a:t> </a:t>
            </a:r>
            <a:r>
              <a:rPr lang="ru-RU" dirty="0" err="1"/>
              <a:t>медичних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Показники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мігрантів</a:t>
            </a:r>
            <a:r>
              <a:rPr lang="ru-RU" dirty="0"/>
              <a:t> </a:t>
            </a:r>
            <a:r>
              <a:rPr lang="ru-RU" dirty="0" err="1"/>
              <a:t>відрізняються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показників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корінного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26529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7384348" cy="12808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014" y="331300"/>
            <a:ext cx="7852260" cy="5889196"/>
          </a:xfrm>
        </p:spPr>
      </p:pic>
    </p:spTree>
    <p:extLst>
      <p:ext uri="{BB962C8B-B14F-4D97-AF65-F5344CB8AC3E}">
        <p14:creationId xmlns:p14="http://schemas.microsoft.com/office/powerpoint/2010/main" val="37303317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Природний</a:t>
            </a:r>
            <a:r>
              <a:rPr lang="ru-RU" dirty="0"/>
              <a:t> </a:t>
            </a:r>
            <a:r>
              <a:rPr lang="ru-RU" dirty="0" err="1"/>
              <a:t>рух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- </a:t>
            </a:r>
            <a:r>
              <a:rPr lang="ru-RU" sz="4400" dirty="0" err="1"/>
              <a:t>сукупність</a:t>
            </a:r>
            <a:r>
              <a:rPr lang="ru-RU" sz="4400" dirty="0"/>
              <a:t> </a:t>
            </a:r>
            <a:r>
              <a:rPr lang="ru-RU" sz="4400" dirty="0" err="1"/>
              <a:t>процесів</a:t>
            </a:r>
            <a:r>
              <a:rPr lang="ru-RU" sz="4400" dirty="0"/>
              <a:t> </a:t>
            </a:r>
            <a:r>
              <a:rPr lang="ru-RU" sz="4400" dirty="0" err="1"/>
              <a:t>народжуваності</a:t>
            </a:r>
            <a:r>
              <a:rPr lang="ru-RU" sz="4400" dirty="0"/>
              <a:t>, </a:t>
            </a:r>
            <a:r>
              <a:rPr lang="ru-RU" sz="4400" dirty="0" err="1"/>
              <a:t>смертності</a:t>
            </a:r>
            <a:r>
              <a:rPr lang="ru-RU" sz="4400" dirty="0"/>
              <a:t> та природного пророста, </a:t>
            </a:r>
            <a:r>
              <a:rPr lang="ru-RU" sz="4400" dirty="0" err="1"/>
              <a:t>що</a:t>
            </a:r>
            <a:r>
              <a:rPr lang="ru-RU" sz="4400" dirty="0"/>
              <a:t> </a:t>
            </a:r>
            <a:r>
              <a:rPr lang="ru-RU" sz="4400" dirty="0" err="1"/>
              <a:t>забезпечують</a:t>
            </a:r>
            <a:r>
              <a:rPr lang="ru-RU" sz="4400" dirty="0"/>
              <a:t> </a:t>
            </a:r>
            <a:r>
              <a:rPr lang="ru-RU" sz="4400" dirty="0" err="1"/>
              <a:t>відновлення</a:t>
            </a:r>
            <a:r>
              <a:rPr lang="ru-RU" sz="4400" dirty="0"/>
              <a:t> і </a:t>
            </a:r>
            <a:r>
              <a:rPr lang="ru-RU" sz="4400" dirty="0" err="1"/>
              <a:t>зміну</a:t>
            </a:r>
            <a:r>
              <a:rPr lang="ru-RU" sz="4400" dirty="0"/>
              <a:t> </a:t>
            </a:r>
            <a:r>
              <a:rPr lang="ru-RU" sz="4400" dirty="0" err="1"/>
              <a:t>поколінь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545238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складові</a:t>
            </a:r>
            <a:r>
              <a:rPr lang="ru-RU" dirty="0"/>
              <a:t> природного </a:t>
            </a:r>
            <a:r>
              <a:rPr lang="ru-RU" dirty="0" err="1"/>
              <a:t>руху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■ </a:t>
            </a:r>
            <a:r>
              <a:rPr lang="ru-RU" sz="3200" dirty="0" err="1"/>
              <a:t>народжуваність</a:t>
            </a:r>
            <a:r>
              <a:rPr lang="ru-RU" sz="3200" dirty="0"/>
              <a:t> (</a:t>
            </a:r>
            <a:r>
              <a:rPr lang="ru-RU" sz="3200" dirty="0" err="1"/>
              <a:t>природний</a:t>
            </a:r>
            <a:r>
              <a:rPr lang="ru-RU" sz="3200" dirty="0"/>
              <a:t> </a:t>
            </a:r>
            <a:r>
              <a:rPr lang="ru-RU" sz="3200" dirty="0" err="1"/>
              <a:t>процес</a:t>
            </a:r>
            <a:r>
              <a:rPr lang="ru-RU" sz="3200" dirty="0"/>
              <a:t> </a:t>
            </a:r>
            <a:r>
              <a:rPr lang="ru-RU" sz="3200" dirty="0" err="1"/>
              <a:t>відновлення</a:t>
            </a:r>
            <a:r>
              <a:rPr lang="ru-RU" sz="3200" dirty="0"/>
              <a:t> </a:t>
            </a:r>
            <a:r>
              <a:rPr lang="ru-RU" sz="3200" dirty="0" err="1"/>
              <a:t>населення</a:t>
            </a:r>
            <a:r>
              <a:rPr lang="ru-RU" sz="3200" dirty="0"/>
              <a:t>);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■ </a:t>
            </a:r>
            <a:r>
              <a:rPr lang="ru-RU" sz="3200" dirty="0" err="1"/>
              <a:t>смертність</a:t>
            </a:r>
            <a:r>
              <a:rPr lang="ru-RU" sz="3200" dirty="0"/>
              <a:t> (</a:t>
            </a:r>
            <a:r>
              <a:rPr lang="ru-RU" sz="3200" dirty="0" err="1"/>
              <a:t>процес</a:t>
            </a:r>
            <a:r>
              <a:rPr lang="ru-RU" sz="3200" dirty="0"/>
              <a:t> природного </a:t>
            </a:r>
            <a:r>
              <a:rPr lang="ru-RU" sz="3200" dirty="0" err="1"/>
              <a:t>скорочення</a:t>
            </a:r>
            <a:r>
              <a:rPr lang="ru-RU" sz="3200" dirty="0"/>
              <a:t> </a:t>
            </a:r>
            <a:r>
              <a:rPr lang="ru-RU" sz="3200" dirty="0" err="1"/>
              <a:t>чисельності</a:t>
            </a:r>
            <a:r>
              <a:rPr lang="ru-RU" sz="3200" dirty="0"/>
              <a:t> </a:t>
            </a:r>
            <a:r>
              <a:rPr lang="ru-RU" sz="3200" dirty="0" err="1"/>
              <a:t>населення</a:t>
            </a:r>
            <a:r>
              <a:rPr lang="ru-RU" sz="3200" dirty="0"/>
              <a:t>);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■ </a:t>
            </a:r>
            <a:r>
              <a:rPr lang="ru-RU" sz="3200" dirty="0" err="1"/>
              <a:t>природний</a:t>
            </a:r>
            <a:r>
              <a:rPr lang="ru-RU" sz="3200" dirty="0"/>
              <a:t> </a:t>
            </a:r>
            <a:r>
              <a:rPr lang="ru-RU" sz="3200" dirty="0" err="1"/>
              <a:t>приріст</a:t>
            </a:r>
            <a:r>
              <a:rPr lang="ru-RU" sz="3200" dirty="0"/>
              <a:t> </a:t>
            </a:r>
            <a:r>
              <a:rPr lang="ru-RU" sz="3200" dirty="0" err="1" smtClean="0"/>
              <a:t>населення</a:t>
            </a:r>
            <a:r>
              <a:rPr lang="ru-RU" sz="3200" dirty="0"/>
              <a:t>;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■ </a:t>
            </a:r>
            <a:r>
              <a:rPr lang="ru-RU" sz="3200" dirty="0" err="1"/>
              <a:t>середня</a:t>
            </a:r>
            <a:r>
              <a:rPr lang="ru-RU" sz="3200" dirty="0"/>
              <a:t> </a:t>
            </a:r>
            <a:r>
              <a:rPr lang="ru-RU" sz="3200" dirty="0" err="1"/>
              <a:t>тривалість</a:t>
            </a:r>
            <a:r>
              <a:rPr lang="ru-RU" sz="3200" dirty="0"/>
              <a:t> </a:t>
            </a:r>
            <a:r>
              <a:rPr lang="ru-RU" sz="3200" dirty="0" err="1"/>
              <a:t>майбутнього</a:t>
            </a:r>
            <a:r>
              <a:rPr lang="ru-RU" sz="3200" dirty="0"/>
              <a:t> </a:t>
            </a:r>
            <a:r>
              <a:rPr lang="ru-RU" sz="3200" dirty="0" err="1"/>
              <a:t>життя</a:t>
            </a:r>
            <a:r>
              <a:rPr lang="ru-RU" sz="32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14704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Народжуваність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 err="1"/>
              <a:t>Народжуваність</a:t>
            </a:r>
            <a:r>
              <a:rPr lang="ru-RU" sz="2400" dirty="0"/>
              <a:t> </a:t>
            </a:r>
            <a:r>
              <a:rPr lang="ru-RU" sz="2400" dirty="0" err="1"/>
              <a:t>характеризується</a:t>
            </a:r>
            <a:r>
              <a:rPr lang="ru-RU" sz="2400" dirty="0"/>
              <a:t> </a:t>
            </a:r>
            <a:r>
              <a:rPr lang="ru-RU" sz="2400" dirty="0" err="1"/>
              <a:t>статистично</a:t>
            </a:r>
            <a:r>
              <a:rPr lang="ru-RU" sz="2400" dirty="0"/>
              <a:t> </a:t>
            </a:r>
            <a:r>
              <a:rPr lang="ru-RU" sz="2400" dirty="0" err="1"/>
              <a:t>зареєстрованим</a:t>
            </a:r>
            <a:r>
              <a:rPr lang="ru-RU" sz="2400" dirty="0"/>
              <a:t> числом </a:t>
            </a:r>
            <a:r>
              <a:rPr lang="ru-RU" sz="2400" dirty="0" err="1"/>
              <a:t>живих</a:t>
            </a:r>
            <a:r>
              <a:rPr lang="ru-RU" sz="2400" dirty="0"/>
              <a:t> </a:t>
            </a:r>
            <a:r>
              <a:rPr lang="ru-RU" sz="2400" dirty="0" err="1"/>
              <a:t>дітонароджень</a:t>
            </a:r>
            <a:r>
              <a:rPr lang="ru-RU" sz="2400" dirty="0"/>
              <a:t> в </a:t>
            </a:r>
            <a:r>
              <a:rPr lang="ru-RU" sz="2400" dirty="0" err="1"/>
              <a:t>конкретній</a:t>
            </a:r>
            <a:r>
              <a:rPr lang="ru-RU" sz="2400" dirty="0"/>
              <a:t> </a:t>
            </a:r>
            <a:r>
              <a:rPr lang="ru-RU" sz="2400" dirty="0" err="1"/>
              <a:t>популяції</a:t>
            </a:r>
            <a:r>
              <a:rPr lang="ru-RU" sz="2400" dirty="0"/>
              <a:t> за </a:t>
            </a:r>
            <a:r>
              <a:rPr lang="ru-RU" sz="2400" dirty="0" err="1"/>
              <a:t>певний</a:t>
            </a:r>
            <a:r>
              <a:rPr lang="ru-RU" sz="2400" dirty="0"/>
              <a:t> </a:t>
            </a:r>
            <a:r>
              <a:rPr lang="ru-RU" sz="2400" dirty="0" err="1"/>
              <a:t>період</a:t>
            </a:r>
            <a:r>
              <a:rPr lang="ru-RU" sz="2400" dirty="0"/>
              <a:t> часу.</a:t>
            </a:r>
          </a:p>
          <a:p>
            <a:r>
              <a:rPr lang="ru-RU" sz="2400" dirty="0"/>
              <a:t>Для </a:t>
            </a:r>
            <a:r>
              <a:rPr lang="ru-RU" sz="2400" dirty="0" err="1"/>
              <a:t>аналізу</a:t>
            </a:r>
            <a:r>
              <a:rPr lang="ru-RU" sz="2400" dirty="0"/>
              <a:t> </a:t>
            </a:r>
            <a:r>
              <a:rPr lang="ru-RU" sz="2400" dirty="0" err="1"/>
              <a:t>основних</a:t>
            </a:r>
            <a:r>
              <a:rPr lang="ru-RU" sz="2400" dirty="0"/>
              <a:t> </a:t>
            </a:r>
            <a:r>
              <a:rPr lang="ru-RU" sz="2400" dirty="0" err="1"/>
              <a:t>тенденцій</a:t>
            </a:r>
            <a:r>
              <a:rPr lang="ru-RU" sz="2400" dirty="0"/>
              <a:t> </a:t>
            </a:r>
            <a:r>
              <a:rPr lang="ru-RU" sz="2400" dirty="0" err="1"/>
              <a:t>народжуваності</a:t>
            </a:r>
            <a:r>
              <a:rPr lang="ru-RU" sz="2400" dirty="0"/>
              <a:t> </a:t>
            </a:r>
            <a:r>
              <a:rPr lang="ru-RU" sz="2400" dirty="0" err="1"/>
              <a:t>використовують</a:t>
            </a:r>
            <a:r>
              <a:rPr lang="ru-RU" sz="2400" dirty="0"/>
              <a:t> </a:t>
            </a:r>
            <a:r>
              <a:rPr lang="ru-RU" sz="2400" dirty="0" err="1"/>
              <a:t>статистичні</a:t>
            </a:r>
            <a:r>
              <a:rPr lang="ru-RU" sz="2400" dirty="0"/>
              <a:t> </a:t>
            </a:r>
            <a:r>
              <a:rPr lang="ru-RU" sz="2400" dirty="0" err="1"/>
              <a:t>показники</a:t>
            </a:r>
            <a:r>
              <a:rPr lang="ru-RU" sz="2400" dirty="0"/>
              <a:t>: </a:t>
            </a:r>
            <a:endParaRPr lang="ru-RU" sz="2400" dirty="0" smtClean="0"/>
          </a:p>
          <a:p>
            <a:r>
              <a:rPr lang="ru-RU" sz="2400" dirty="0" smtClean="0"/>
              <a:t>■ </a:t>
            </a:r>
            <a:r>
              <a:rPr lang="ru-RU" sz="2400" dirty="0" err="1"/>
              <a:t>Загальний</a:t>
            </a:r>
            <a:r>
              <a:rPr lang="ru-RU" sz="2400" dirty="0"/>
              <a:t> </a:t>
            </a:r>
            <a:r>
              <a:rPr lang="ru-RU" sz="2400" dirty="0" err="1"/>
              <a:t>коефіцієнт</a:t>
            </a:r>
            <a:r>
              <a:rPr lang="ru-RU" sz="2400" dirty="0"/>
              <a:t> </a:t>
            </a:r>
            <a:r>
              <a:rPr lang="ru-RU" sz="2400" dirty="0" err="1"/>
              <a:t>народжуваності</a:t>
            </a:r>
            <a:r>
              <a:rPr lang="ru-RU" sz="2400" dirty="0"/>
              <a:t>; </a:t>
            </a:r>
            <a:endParaRPr lang="ru-RU" sz="2400" dirty="0" smtClean="0"/>
          </a:p>
          <a:p>
            <a:r>
              <a:rPr lang="ru-RU" sz="2400" dirty="0" smtClean="0"/>
              <a:t>■ </a:t>
            </a:r>
            <a:r>
              <a:rPr lang="ru-RU" sz="2400" dirty="0" err="1"/>
              <a:t>Спеціальний</a:t>
            </a:r>
            <a:r>
              <a:rPr lang="ru-RU" sz="2400" dirty="0"/>
              <a:t> </a:t>
            </a:r>
            <a:r>
              <a:rPr lang="ru-RU" sz="2400" dirty="0" err="1"/>
              <a:t>коефіцієнт</a:t>
            </a:r>
            <a:r>
              <a:rPr lang="ru-RU" sz="2400" dirty="0"/>
              <a:t> </a:t>
            </a:r>
            <a:r>
              <a:rPr lang="ru-RU" sz="2400" dirty="0" err="1"/>
              <a:t>народжуваності</a:t>
            </a:r>
            <a:r>
              <a:rPr lang="ru-RU" sz="2400" dirty="0"/>
              <a:t> (</a:t>
            </a:r>
            <a:r>
              <a:rPr lang="ru-RU" sz="2400" dirty="0" err="1"/>
              <a:t>плодючості</a:t>
            </a:r>
            <a:r>
              <a:rPr lang="ru-RU" sz="2400" dirty="0"/>
              <a:t>); </a:t>
            </a:r>
            <a:endParaRPr lang="ru-RU" sz="2400" dirty="0" smtClean="0"/>
          </a:p>
          <a:p>
            <a:r>
              <a:rPr lang="ru-RU" sz="2400" dirty="0" smtClean="0"/>
              <a:t>■ </a:t>
            </a:r>
            <a:r>
              <a:rPr lang="ru-RU" sz="2400" dirty="0" err="1"/>
              <a:t>Вікові</a:t>
            </a:r>
            <a:r>
              <a:rPr lang="ru-RU" sz="2400" dirty="0"/>
              <a:t> </a:t>
            </a:r>
            <a:r>
              <a:rPr lang="ru-RU" sz="2400" dirty="0" err="1"/>
              <a:t>коефіцієнти</a:t>
            </a:r>
            <a:r>
              <a:rPr lang="ru-RU" sz="2400" dirty="0"/>
              <a:t> </a:t>
            </a:r>
            <a:r>
              <a:rPr lang="ru-RU" sz="2400" dirty="0" err="1"/>
              <a:t>народжуваності</a:t>
            </a:r>
            <a:r>
              <a:rPr lang="ru-RU" sz="2400" dirty="0"/>
              <a:t> (</a:t>
            </a:r>
            <a:r>
              <a:rPr lang="ru-RU" sz="2400" dirty="0" err="1"/>
              <a:t>плодючості</a:t>
            </a:r>
            <a:r>
              <a:rPr lang="ru-RU" sz="2400"/>
              <a:t>); </a:t>
            </a:r>
            <a:r>
              <a:rPr lang="ru-RU" sz="2400" smtClean="0"/>
              <a:t>■ </a:t>
            </a:r>
            <a:r>
              <a:rPr lang="ru-RU" sz="2400" dirty="0" err="1"/>
              <a:t>Сумарний</a:t>
            </a:r>
            <a:r>
              <a:rPr lang="ru-RU" sz="2400" dirty="0"/>
              <a:t> </a:t>
            </a:r>
            <a:r>
              <a:rPr lang="ru-RU" sz="2400" dirty="0" err="1"/>
              <a:t>коефіцієнт</a:t>
            </a:r>
            <a:r>
              <a:rPr lang="ru-RU" sz="2400" dirty="0"/>
              <a:t> </a:t>
            </a:r>
            <a:r>
              <a:rPr lang="ru-RU" sz="2400" dirty="0" err="1"/>
              <a:t>народжуваності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42927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Методика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загального</a:t>
            </a:r>
            <a:r>
              <a:rPr lang="ru-RU" dirty="0"/>
              <a:t> </a:t>
            </a:r>
            <a:r>
              <a:rPr lang="ru-RU" dirty="0" err="1"/>
              <a:t>коефіцієнта</a:t>
            </a:r>
            <a:r>
              <a:rPr lang="ru-RU" dirty="0"/>
              <a:t> </a:t>
            </a:r>
            <a:r>
              <a:rPr lang="ru-RU" dirty="0" err="1"/>
              <a:t>народжуваності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u="sng" dirty="0" err="1" smtClean="0"/>
              <a:t>загальне</a:t>
            </a:r>
            <a:r>
              <a:rPr lang="ru-RU" u="sng" dirty="0" smtClean="0"/>
              <a:t> </a:t>
            </a:r>
            <a:r>
              <a:rPr lang="ru-RU" u="sng" dirty="0"/>
              <a:t>число </a:t>
            </a:r>
            <a:r>
              <a:rPr lang="ru-RU" u="sng" dirty="0" err="1"/>
              <a:t>народжених</a:t>
            </a:r>
            <a:r>
              <a:rPr lang="ru-RU" u="sng" dirty="0"/>
              <a:t> за </a:t>
            </a:r>
            <a:r>
              <a:rPr lang="ru-RU" u="sng" dirty="0" err="1"/>
              <a:t>рік</a:t>
            </a:r>
            <a:r>
              <a:rPr lang="ru-RU" u="sng" dirty="0"/>
              <a:t> </a:t>
            </a:r>
            <a:r>
              <a:rPr lang="ru-RU" u="sng" dirty="0" err="1"/>
              <a:t>живими</a:t>
            </a:r>
            <a:r>
              <a:rPr lang="ru-RU" u="sng" dirty="0"/>
              <a:t> × 1000 </a:t>
            </a:r>
            <a:endParaRPr lang="ru-RU" u="sng" dirty="0" smtClean="0"/>
          </a:p>
          <a:p>
            <a:pPr marL="0" indent="0" algn="ctr">
              <a:buNone/>
            </a:pPr>
            <a:r>
              <a:rPr lang="ru-RU" dirty="0" err="1" smtClean="0"/>
              <a:t>середньорічна</a:t>
            </a:r>
            <a:r>
              <a:rPr lang="ru-RU" dirty="0" smtClean="0"/>
              <a:t> </a:t>
            </a:r>
            <a:r>
              <a:rPr lang="ru-RU" dirty="0" err="1"/>
              <a:t>чисельність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endParaRPr lang="ru-RU" dirty="0"/>
          </a:p>
          <a:p>
            <a:endParaRPr lang="ru-RU" dirty="0" smtClean="0"/>
          </a:p>
          <a:p>
            <a:r>
              <a:rPr lang="ru-RU" dirty="0" err="1" smtClean="0"/>
              <a:t>Оціночні</a:t>
            </a:r>
            <a:r>
              <a:rPr lang="ru-RU" dirty="0" smtClean="0"/>
              <a:t>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загального</a:t>
            </a:r>
            <a:r>
              <a:rPr lang="ru-RU" dirty="0"/>
              <a:t> </a:t>
            </a:r>
            <a:r>
              <a:rPr lang="ru-RU" dirty="0" err="1"/>
              <a:t>коефіцієнта</a:t>
            </a:r>
            <a:r>
              <a:rPr lang="ru-RU" dirty="0"/>
              <a:t> </a:t>
            </a:r>
            <a:r>
              <a:rPr lang="ru-RU" dirty="0" err="1"/>
              <a:t>народжуваності</a:t>
            </a:r>
            <a:r>
              <a:rPr lang="ru-RU" dirty="0"/>
              <a:t> (ВООЗ):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Високий</a:t>
            </a:r>
            <a:r>
              <a:rPr lang="ru-RU" dirty="0"/>
              <a:t> </a:t>
            </a:r>
            <a:r>
              <a:rPr lang="ru-RU" dirty="0" smtClean="0"/>
              <a:t>                     </a:t>
            </a:r>
            <a:r>
              <a:rPr lang="ru-RU" dirty="0" err="1" smtClean="0"/>
              <a:t>вище</a:t>
            </a:r>
            <a:r>
              <a:rPr lang="ru-RU" dirty="0" smtClean="0"/>
              <a:t> </a:t>
            </a:r>
            <a:r>
              <a:rPr lang="ru-RU" dirty="0"/>
              <a:t>25 ‰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Середній</a:t>
            </a:r>
            <a:r>
              <a:rPr lang="ru-RU" dirty="0"/>
              <a:t> </a:t>
            </a:r>
            <a:r>
              <a:rPr lang="ru-RU" dirty="0" smtClean="0"/>
              <a:t>                         15-25 </a:t>
            </a:r>
            <a:r>
              <a:rPr lang="ru-RU" dirty="0"/>
              <a:t>‰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Низький</a:t>
            </a:r>
            <a:r>
              <a:rPr lang="ru-RU" dirty="0"/>
              <a:t> </a:t>
            </a:r>
            <a:r>
              <a:rPr lang="ru-RU" dirty="0" smtClean="0"/>
              <a:t>                             до </a:t>
            </a:r>
            <a:r>
              <a:rPr lang="ru-RU" dirty="0"/>
              <a:t>15 ‰</a:t>
            </a:r>
          </a:p>
        </p:txBody>
      </p:sp>
    </p:spTree>
    <p:extLst>
      <p:ext uri="{BB962C8B-B14F-4D97-AF65-F5344CB8AC3E}">
        <p14:creationId xmlns:p14="http://schemas.microsoft.com/office/powerpoint/2010/main" val="25050431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981" y="502275"/>
            <a:ext cx="8220573" cy="6165431"/>
          </a:xfrm>
        </p:spPr>
      </p:pic>
    </p:spTree>
    <p:extLst>
      <p:ext uri="{BB962C8B-B14F-4D97-AF65-F5344CB8AC3E}">
        <p14:creationId xmlns:p14="http://schemas.microsoft.com/office/powerpoint/2010/main" val="9148501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5" y="756304"/>
            <a:ext cx="7096698" cy="5322524"/>
          </a:xfrm>
        </p:spPr>
      </p:pic>
    </p:spTree>
    <p:extLst>
      <p:ext uri="{BB962C8B-B14F-4D97-AF65-F5344CB8AC3E}">
        <p14:creationId xmlns:p14="http://schemas.microsoft.com/office/powerpoint/2010/main" val="280237555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7323807" cy="12808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545" y="244699"/>
            <a:ext cx="8679919" cy="6509940"/>
          </a:xfrm>
        </p:spPr>
      </p:pic>
    </p:spTree>
    <p:extLst>
      <p:ext uri="{BB962C8B-B14F-4D97-AF65-F5344CB8AC3E}">
        <p14:creationId xmlns:p14="http://schemas.microsoft.com/office/powerpoint/2010/main" val="30945096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744" y="592098"/>
            <a:ext cx="8087932" cy="6065950"/>
          </a:xfrm>
        </p:spPr>
      </p:pic>
    </p:spTree>
    <p:extLst>
      <p:ext uri="{BB962C8B-B14F-4D97-AF65-F5344CB8AC3E}">
        <p14:creationId xmlns:p14="http://schemas.microsoft.com/office/powerpoint/2010/main" val="2700913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5891212"/>
          </a:xfrm>
        </p:spPr>
        <p:txBody>
          <a:bodyPr/>
          <a:lstStyle/>
          <a:p>
            <a:pPr eaLnBrk="1" hangingPunct="1">
              <a:defRPr/>
            </a:pPr>
            <a:r>
              <a:rPr lang="uk-UA" sz="4000">
                <a:solidFill>
                  <a:schemeClr val="hlink"/>
                </a:solidFill>
              </a:rPr>
              <a:t>"Здоров'я</a:t>
            </a:r>
            <a:r>
              <a:rPr lang="uk-UA" sz="4000"/>
              <a:t> - це стан фізичної міцності та благополуччя, при якому організм правильно виконує свої функції"</a:t>
            </a:r>
            <a:endParaRPr lang="ru-RU" sz="4000"/>
          </a:p>
        </p:txBody>
      </p:sp>
    </p:spTree>
    <p:extLst>
      <p:ext uri="{BB962C8B-B14F-4D97-AF65-F5344CB8AC3E}">
        <p14:creationId xmlns:p14="http://schemas.microsoft.com/office/powerpoint/2010/main" val="339256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Фактори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впливають</a:t>
            </a:r>
            <a:r>
              <a:rPr lang="ru-RU" dirty="0"/>
              <a:t> на </a:t>
            </a:r>
            <a:r>
              <a:rPr lang="ru-RU" dirty="0" err="1"/>
              <a:t>народжуваність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750423"/>
            <a:ext cx="8915400" cy="4537166"/>
          </a:xfrm>
        </p:spPr>
        <p:txBody>
          <a:bodyPr>
            <a:normAutofit/>
          </a:bodyPr>
          <a:lstStyle/>
          <a:p>
            <a:r>
              <a:rPr lang="ru-RU" dirty="0"/>
              <a:t>  ■ </a:t>
            </a:r>
            <a:r>
              <a:rPr lang="ru-RU" dirty="0" err="1"/>
              <a:t>Статево-статева</a:t>
            </a:r>
            <a:r>
              <a:rPr lang="ru-RU" dirty="0"/>
              <a:t> і </a:t>
            </a:r>
            <a:r>
              <a:rPr lang="ru-RU" dirty="0" err="1"/>
              <a:t>шлюбна</a:t>
            </a:r>
            <a:r>
              <a:rPr lang="ru-RU" dirty="0"/>
              <a:t> структура </a:t>
            </a:r>
            <a:r>
              <a:rPr lang="ru-RU" dirty="0" err="1"/>
              <a:t>населення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Суспільне</a:t>
            </a:r>
            <a:r>
              <a:rPr lang="ru-RU" dirty="0"/>
              <a:t> становище </a:t>
            </a:r>
            <a:r>
              <a:rPr lang="ru-RU" dirty="0" err="1"/>
              <a:t>жінок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матеріального</a:t>
            </a:r>
            <a:r>
              <a:rPr lang="ru-RU" dirty="0"/>
              <a:t> </a:t>
            </a:r>
            <a:r>
              <a:rPr lang="ru-RU" dirty="0" err="1"/>
              <a:t>добробуту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Культурний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Житлові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Урбанізація</a:t>
            </a:r>
            <a:r>
              <a:rPr lang="ru-RU" dirty="0"/>
              <a:t>, </a:t>
            </a:r>
            <a:r>
              <a:rPr lang="ru-RU" dirty="0" err="1"/>
              <a:t>міграція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Національні</a:t>
            </a:r>
            <a:r>
              <a:rPr lang="ru-RU" dirty="0"/>
              <a:t> </a:t>
            </a:r>
            <a:r>
              <a:rPr lang="ru-RU" dirty="0" err="1"/>
              <a:t>традиції</a:t>
            </a:r>
            <a:r>
              <a:rPr lang="ru-RU" dirty="0"/>
              <a:t>, </a:t>
            </a:r>
            <a:r>
              <a:rPr lang="ru-RU" dirty="0" err="1"/>
              <a:t>релігійні</a:t>
            </a:r>
            <a:r>
              <a:rPr lang="ru-RU" dirty="0"/>
              <a:t> </a:t>
            </a:r>
            <a:r>
              <a:rPr lang="ru-RU" dirty="0" err="1"/>
              <a:t>чинники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Демографічне</a:t>
            </a:r>
            <a:r>
              <a:rPr lang="ru-RU" dirty="0"/>
              <a:t> </a:t>
            </a:r>
            <a:r>
              <a:rPr lang="ru-RU" dirty="0" err="1"/>
              <a:t>старіння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Демографічна</a:t>
            </a:r>
            <a:r>
              <a:rPr lang="ru-RU" dirty="0"/>
              <a:t> </a:t>
            </a:r>
            <a:r>
              <a:rPr lang="ru-RU" dirty="0" err="1"/>
              <a:t>політика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реєстрації</a:t>
            </a:r>
            <a:r>
              <a:rPr lang="ru-RU" dirty="0"/>
              <a:t> </a:t>
            </a:r>
            <a:r>
              <a:rPr lang="ru-RU" dirty="0" err="1"/>
              <a:t>народжуваності</a:t>
            </a:r>
            <a:r>
              <a:rPr lang="ru-RU" dirty="0"/>
              <a:t> в </a:t>
            </a:r>
            <a:r>
              <a:rPr lang="ru-RU" dirty="0" err="1" smtClean="0"/>
              <a:t>Україні</a:t>
            </a:r>
            <a:r>
              <a:rPr lang="ru-RU" dirty="0" smtClean="0"/>
              <a:t> </a:t>
            </a:r>
            <a:r>
              <a:rPr lang="ru-RU" dirty="0" err="1" smtClean="0"/>
              <a:t>затверджена</a:t>
            </a:r>
            <a:r>
              <a:rPr lang="ru-RU" dirty="0" smtClean="0"/>
              <a:t> </a:t>
            </a:r>
            <a:r>
              <a:rPr lang="ru-RU" dirty="0" err="1"/>
              <a:t>облікова</a:t>
            </a:r>
            <a:r>
              <a:rPr lang="ru-RU" dirty="0"/>
              <a:t> форма «</a:t>
            </a:r>
            <a:r>
              <a:rPr lang="ru-RU" dirty="0" err="1"/>
              <a:t>Медичне</a:t>
            </a:r>
            <a:r>
              <a:rPr lang="ru-RU" dirty="0"/>
              <a:t> </a:t>
            </a:r>
            <a:r>
              <a:rPr lang="ru-RU" dirty="0" err="1"/>
              <a:t>свідоцтво</a:t>
            </a:r>
            <a:r>
              <a:rPr lang="ru-RU" dirty="0"/>
              <a:t> про </a:t>
            </a:r>
            <a:r>
              <a:rPr lang="ru-RU" dirty="0" err="1"/>
              <a:t>народження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661466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Смертність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30018"/>
            <a:ext cx="8915400" cy="4639856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rgbClr val="FF0000"/>
                </a:solidFill>
              </a:rPr>
              <a:t>Смертність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статистично</a:t>
            </a:r>
            <a:r>
              <a:rPr lang="ru-RU" dirty="0"/>
              <a:t> </a:t>
            </a:r>
            <a:r>
              <a:rPr lang="ru-RU" dirty="0" err="1"/>
              <a:t>зареєстрованим</a:t>
            </a:r>
            <a:r>
              <a:rPr lang="ru-RU" dirty="0"/>
              <a:t> числом смертей в </a:t>
            </a:r>
            <a:r>
              <a:rPr lang="ru-RU" dirty="0" err="1"/>
              <a:t>конкретній</a:t>
            </a:r>
            <a:r>
              <a:rPr lang="ru-RU" dirty="0"/>
              <a:t> </a:t>
            </a:r>
            <a:r>
              <a:rPr lang="ru-RU" dirty="0" err="1"/>
              <a:t>популяції</a:t>
            </a:r>
            <a:r>
              <a:rPr lang="ru-RU" dirty="0"/>
              <a:t> за </a:t>
            </a:r>
            <a:r>
              <a:rPr lang="ru-RU" dirty="0" err="1"/>
              <a:t>певний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 часу.</a:t>
            </a:r>
          </a:p>
          <a:p>
            <a:r>
              <a:rPr lang="ru-RU" dirty="0"/>
              <a:t>Для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смертності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</a:t>
            </a:r>
            <a:r>
              <a:rPr lang="ru-RU" dirty="0" err="1"/>
              <a:t>використовуються</a:t>
            </a:r>
            <a:r>
              <a:rPr lang="ru-RU" dirty="0"/>
              <a:t> </a:t>
            </a:r>
            <a:r>
              <a:rPr lang="ru-RU" dirty="0" err="1"/>
              <a:t>статистичні</a:t>
            </a:r>
            <a:r>
              <a:rPr lang="ru-RU" dirty="0"/>
              <a:t> </a:t>
            </a:r>
            <a:r>
              <a:rPr lang="ru-RU" dirty="0" err="1"/>
              <a:t>показники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Загальний</a:t>
            </a:r>
            <a:r>
              <a:rPr lang="ru-RU" dirty="0"/>
              <a:t> </a:t>
            </a:r>
            <a:r>
              <a:rPr lang="ru-RU" dirty="0" err="1"/>
              <a:t>коефіцієнт</a:t>
            </a:r>
            <a:r>
              <a:rPr lang="ru-RU" dirty="0"/>
              <a:t> </a:t>
            </a:r>
            <a:r>
              <a:rPr lang="ru-RU" dirty="0" err="1"/>
              <a:t>смертності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Вікові</a:t>
            </a:r>
            <a:r>
              <a:rPr lang="ru-RU" dirty="0"/>
              <a:t> </a:t>
            </a:r>
            <a:r>
              <a:rPr lang="ru-RU" dirty="0" err="1"/>
              <a:t>коефіцієнти</a:t>
            </a:r>
            <a:r>
              <a:rPr lang="ru-RU" dirty="0"/>
              <a:t> </a:t>
            </a:r>
            <a:r>
              <a:rPr lang="ru-RU" dirty="0" err="1"/>
              <a:t>смертності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Показники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 </a:t>
            </a:r>
            <a:r>
              <a:rPr lang="ru-RU" dirty="0" err="1"/>
              <a:t>смертності</a:t>
            </a:r>
            <a:r>
              <a:rPr lang="ru-RU" dirty="0"/>
              <a:t> з причин;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Коефіцієнт</a:t>
            </a:r>
            <a:r>
              <a:rPr lang="ru-RU" dirty="0"/>
              <a:t> </a:t>
            </a:r>
            <a:r>
              <a:rPr lang="ru-RU" dirty="0" err="1"/>
              <a:t>материнської</a:t>
            </a:r>
            <a:r>
              <a:rPr lang="ru-RU" dirty="0"/>
              <a:t> </a:t>
            </a:r>
            <a:r>
              <a:rPr lang="ru-RU" dirty="0" err="1"/>
              <a:t>смертності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Коефіцієнти</a:t>
            </a:r>
            <a:r>
              <a:rPr lang="ru-RU" dirty="0"/>
              <a:t> </a:t>
            </a:r>
            <a:r>
              <a:rPr lang="ru-RU" dirty="0" err="1"/>
              <a:t>дитячої</a:t>
            </a:r>
            <a:r>
              <a:rPr lang="ru-RU" dirty="0"/>
              <a:t> та </a:t>
            </a:r>
            <a:r>
              <a:rPr lang="ru-RU" dirty="0" err="1"/>
              <a:t>малюкової</a:t>
            </a:r>
            <a:r>
              <a:rPr lang="ru-RU" dirty="0"/>
              <a:t> </a:t>
            </a:r>
            <a:r>
              <a:rPr lang="ru-RU" dirty="0" err="1"/>
              <a:t>смертності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Коефіцієнт</a:t>
            </a:r>
            <a:r>
              <a:rPr lang="ru-RU" dirty="0"/>
              <a:t> </a:t>
            </a:r>
            <a:r>
              <a:rPr lang="ru-RU" dirty="0" err="1"/>
              <a:t>перинатальної</a:t>
            </a:r>
            <a:r>
              <a:rPr lang="ru-RU" dirty="0"/>
              <a:t> </a:t>
            </a:r>
            <a:r>
              <a:rPr lang="ru-RU" dirty="0" err="1"/>
              <a:t>смертності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Коефіцієнт</a:t>
            </a:r>
            <a:r>
              <a:rPr lang="ru-RU" dirty="0"/>
              <a:t> </a:t>
            </a:r>
            <a:r>
              <a:rPr lang="ru-RU" dirty="0" err="1"/>
              <a:t>мертвонароджуваності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030052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Методика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загального</a:t>
            </a:r>
            <a:r>
              <a:rPr lang="ru-RU" dirty="0"/>
              <a:t> </a:t>
            </a:r>
            <a:r>
              <a:rPr lang="ru-RU" dirty="0" err="1"/>
              <a:t>коефіцієнта</a:t>
            </a:r>
            <a:r>
              <a:rPr lang="ru-RU" dirty="0"/>
              <a:t> </a:t>
            </a:r>
            <a:r>
              <a:rPr lang="ru-RU" dirty="0" err="1"/>
              <a:t>смертності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u="sng" dirty="0" err="1" smtClean="0"/>
              <a:t>Загальне</a:t>
            </a:r>
            <a:r>
              <a:rPr lang="ru-RU" u="sng" dirty="0" smtClean="0"/>
              <a:t> число </a:t>
            </a:r>
            <a:r>
              <a:rPr lang="ru-RU" u="sng" dirty="0" err="1"/>
              <a:t>померлих</a:t>
            </a:r>
            <a:r>
              <a:rPr lang="ru-RU" u="sng" dirty="0"/>
              <a:t> за </a:t>
            </a:r>
            <a:r>
              <a:rPr lang="ru-RU" u="sng" dirty="0" err="1"/>
              <a:t>рік</a:t>
            </a:r>
            <a:r>
              <a:rPr lang="ru-RU" u="sng" dirty="0"/>
              <a:t> × 1000 </a:t>
            </a:r>
            <a:endParaRPr lang="ru-RU" u="sng" dirty="0" smtClean="0"/>
          </a:p>
          <a:p>
            <a:pPr marL="0" indent="0" algn="ctr">
              <a:buNone/>
            </a:pPr>
            <a:r>
              <a:rPr lang="ru-RU" dirty="0" err="1" smtClean="0"/>
              <a:t>Середньорічна</a:t>
            </a:r>
            <a:r>
              <a:rPr lang="ru-RU" dirty="0" smtClean="0"/>
              <a:t> </a:t>
            </a:r>
            <a:r>
              <a:rPr lang="ru-RU" dirty="0" err="1" smtClean="0"/>
              <a:t>чисельність</a:t>
            </a:r>
            <a:r>
              <a:rPr lang="ru-RU" dirty="0" smtClean="0"/>
              <a:t> </a:t>
            </a:r>
            <a:r>
              <a:rPr lang="ru-RU" dirty="0" err="1" smtClean="0"/>
              <a:t>населення</a:t>
            </a:r>
            <a:endParaRPr lang="ru-RU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r>
              <a:rPr lang="ru-RU" dirty="0" err="1" smtClean="0"/>
              <a:t>Оціночні</a:t>
            </a:r>
            <a:r>
              <a:rPr lang="ru-RU" dirty="0" smtClean="0"/>
              <a:t>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загального</a:t>
            </a:r>
            <a:r>
              <a:rPr lang="ru-RU" dirty="0"/>
              <a:t> </a:t>
            </a:r>
            <a:r>
              <a:rPr lang="ru-RU" dirty="0" err="1"/>
              <a:t>коефіцієнта</a:t>
            </a:r>
            <a:r>
              <a:rPr lang="ru-RU" dirty="0"/>
              <a:t> </a:t>
            </a:r>
            <a:r>
              <a:rPr lang="ru-RU" dirty="0" err="1"/>
              <a:t>смертності</a:t>
            </a:r>
            <a:r>
              <a:rPr lang="ru-RU" dirty="0"/>
              <a:t> (ВООЗ):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Низький</a:t>
            </a:r>
            <a:r>
              <a:rPr lang="ru-RU" dirty="0"/>
              <a:t> </a:t>
            </a:r>
            <a:r>
              <a:rPr lang="ru-RU" dirty="0" smtClean="0"/>
              <a:t>                    7-10 </a:t>
            </a:r>
            <a:r>
              <a:rPr lang="ru-RU" dirty="0"/>
              <a:t>‰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Середній</a:t>
            </a:r>
            <a:r>
              <a:rPr lang="ru-RU" dirty="0"/>
              <a:t> </a:t>
            </a:r>
            <a:r>
              <a:rPr lang="ru-RU" dirty="0" smtClean="0"/>
              <a:t>                 11-15 </a:t>
            </a:r>
            <a:r>
              <a:rPr lang="ru-RU" dirty="0"/>
              <a:t>‰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Високий</a:t>
            </a:r>
            <a:r>
              <a:rPr lang="ru-RU" dirty="0"/>
              <a:t> </a:t>
            </a:r>
            <a:r>
              <a:rPr lang="ru-RU" dirty="0" smtClean="0"/>
              <a:t>                    16-20 </a:t>
            </a:r>
            <a:r>
              <a:rPr lang="ru-RU" dirty="0"/>
              <a:t>‰</a:t>
            </a:r>
          </a:p>
        </p:txBody>
      </p:sp>
    </p:spTree>
    <p:extLst>
      <p:ext uri="{BB962C8B-B14F-4D97-AF65-F5344CB8AC3E}">
        <p14:creationId xmlns:p14="http://schemas.microsoft.com/office/powerpoint/2010/main" val="51283513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2907" y="624110"/>
            <a:ext cx="5434885" cy="12808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708" y="316952"/>
            <a:ext cx="9110095" cy="6541048"/>
          </a:xfrm>
        </p:spPr>
      </p:pic>
    </p:spTree>
    <p:extLst>
      <p:ext uri="{BB962C8B-B14F-4D97-AF65-F5344CB8AC3E}">
        <p14:creationId xmlns:p14="http://schemas.microsoft.com/office/powerpoint/2010/main" val="23694040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Фактори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впливають</a:t>
            </a:r>
            <a:r>
              <a:rPr lang="ru-RU" dirty="0"/>
              <a:t> на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смертності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■ </a:t>
            </a:r>
            <a:r>
              <a:rPr lang="ru-RU" dirty="0" err="1"/>
              <a:t>Демографічне</a:t>
            </a:r>
            <a:r>
              <a:rPr lang="ru-RU" dirty="0"/>
              <a:t> </a:t>
            </a:r>
            <a:r>
              <a:rPr lang="ru-RU" dirty="0" err="1"/>
              <a:t>старіння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(у </a:t>
            </a:r>
            <a:r>
              <a:rPr lang="ru-RU" dirty="0" err="1"/>
              <a:t>віковій</a:t>
            </a:r>
            <a:r>
              <a:rPr lang="ru-RU" dirty="0"/>
              <a:t> </a:t>
            </a:r>
            <a:r>
              <a:rPr lang="ru-RU" dirty="0" err="1"/>
              <a:t>структурі</a:t>
            </a:r>
            <a:r>
              <a:rPr lang="ru-RU" dirty="0"/>
              <a:t> </a:t>
            </a:r>
            <a:r>
              <a:rPr lang="ru-RU" dirty="0" err="1"/>
              <a:t>більше</a:t>
            </a:r>
            <a:r>
              <a:rPr lang="ru-RU" dirty="0"/>
              <a:t> 12% </a:t>
            </a:r>
            <a:r>
              <a:rPr lang="ru-RU" dirty="0" err="1"/>
              <a:t>осіб</a:t>
            </a:r>
            <a:r>
              <a:rPr lang="ru-RU" dirty="0"/>
              <a:t> у </a:t>
            </a:r>
            <a:r>
              <a:rPr lang="ru-RU" dirty="0" err="1"/>
              <a:t>віці</a:t>
            </a:r>
            <a:r>
              <a:rPr lang="ru-RU" dirty="0"/>
              <a:t> 60 </a:t>
            </a:r>
            <a:r>
              <a:rPr lang="ru-RU" dirty="0" err="1"/>
              <a:t>років</a:t>
            </a:r>
            <a:r>
              <a:rPr lang="ru-RU" dirty="0"/>
              <a:t> і старше);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Спосіб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Сучасний</a:t>
            </a:r>
            <a:r>
              <a:rPr lang="ru-RU" dirty="0"/>
              <a:t> стан </a:t>
            </a:r>
            <a:r>
              <a:rPr lang="ru-RU" dirty="0" err="1"/>
              <a:t>медичної</a:t>
            </a:r>
            <a:r>
              <a:rPr lang="ru-RU" dirty="0"/>
              <a:t> науки;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Доступність</a:t>
            </a:r>
            <a:r>
              <a:rPr lang="ru-RU" dirty="0"/>
              <a:t> і </a:t>
            </a:r>
            <a:r>
              <a:rPr lang="ru-RU" dirty="0" err="1"/>
              <a:t>якість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і </a:t>
            </a:r>
            <a:r>
              <a:rPr lang="ru-RU" dirty="0" err="1"/>
              <a:t>ін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Для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реєстрації</a:t>
            </a:r>
            <a:r>
              <a:rPr lang="ru-RU" dirty="0"/>
              <a:t> </a:t>
            </a:r>
            <a:r>
              <a:rPr lang="ru-RU" dirty="0" err="1"/>
              <a:t>смертності</a:t>
            </a:r>
            <a:r>
              <a:rPr lang="ru-RU" dirty="0"/>
              <a:t> в </a:t>
            </a:r>
            <a:r>
              <a:rPr lang="ru-RU" dirty="0" err="1" smtClean="0"/>
              <a:t>Україні</a:t>
            </a:r>
            <a:r>
              <a:rPr lang="ru-RU" dirty="0" smtClean="0"/>
              <a:t> </a:t>
            </a:r>
            <a:r>
              <a:rPr lang="ru-RU" dirty="0" err="1" smtClean="0"/>
              <a:t>затверджена</a:t>
            </a:r>
            <a:r>
              <a:rPr lang="ru-RU" dirty="0" smtClean="0"/>
              <a:t> </a:t>
            </a:r>
            <a:r>
              <a:rPr lang="ru-RU" dirty="0" err="1"/>
              <a:t>облікова</a:t>
            </a:r>
            <a:r>
              <a:rPr lang="ru-RU" dirty="0"/>
              <a:t> форма «</a:t>
            </a:r>
            <a:r>
              <a:rPr lang="ru-RU" dirty="0" err="1"/>
              <a:t>Лікарське</a:t>
            </a:r>
            <a:r>
              <a:rPr lang="ru-RU" dirty="0"/>
              <a:t> </a:t>
            </a:r>
            <a:r>
              <a:rPr lang="ru-RU" dirty="0" err="1"/>
              <a:t>свідоцтво</a:t>
            </a:r>
            <a:r>
              <a:rPr lang="ru-RU" dirty="0"/>
              <a:t> про смерть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414200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7594" y="624110"/>
            <a:ext cx="6310648" cy="128089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594" y="334851"/>
            <a:ext cx="6310648" cy="6748839"/>
          </a:xfrm>
        </p:spPr>
      </p:pic>
    </p:spTree>
    <p:extLst>
      <p:ext uri="{BB962C8B-B14F-4D97-AF65-F5344CB8AC3E}">
        <p14:creationId xmlns:p14="http://schemas.microsoft.com/office/powerpoint/2010/main" val="27895538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091" y="360607"/>
            <a:ext cx="8808709" cy="6606533"/>
          </a:xfrm>
        </p:spPr>
      </p:pic>
    </p:spTree>
    <p:extLst>
      <p:ext uri="{BB962C8B-B14F-4D97-AF65-F5344CB8AC3E}">
        <p14:creationId xmlns:p14="http://schemas.microsoft.com/office/powerpoint/2010/main" val="335519388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Загальний</a:t>
            </a:r>
            <a:r>
              <a:rPr lang="ru-RU" dirty="0"/>
              <a:t> </a:t>
            </a:r>
            <a:r>
              <a:rPr lang="ru-RU" dirty="0" err="1"/>
              <a:t>коефіцієнт</a:t>
            </a:r>
            <a:r>
              <a:rPr lang="ru-RU" dirty="0"/>
              <a:t> природного приросту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■ </a:t>
            </a:r>
            <a:r>
              <a:rPr lang="ru-RU" dirty="0" err="1"/>
              <a:t>Обчислюється</a:t>
            </a:r>
            <a:r>
              <a:rPr lang="ru-RU" dirty="0"/>
              <a:t> як </a:t>
            </a:r>
            <a:r>
              <a:rPr lang="ru-RU" dirty="0" err="1"/>
              <a:t>різниця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загальними</a:t>
            </a:r>
            <a:r>
              <a:rPr lang="ru-RU" dirty="0"/>
              <a:t> </a:t>
            </a:r>
            <a:r>
              <a:rPr lang="ru-RU" dirty="0" err="1"/>
              <a:t>коефіцієнтами</a:t>
            </a:r>
            <a:r>
              <a:rPr lang="ru-RU" dirty="0"/>
              <a:t> </a:t>
            </a:r>
            <a:r>
              <a:rPr lang="ru-RU" dirty="0" err="1"/>
              <a:t>народжуваності</a:t>
            </a:r>
            <a:r>
              <a:rPr lang="ru-RU" dirty="0"/>
              <a:t> та </a:t>
            </a:r>
            <a:r>
              <a:rPr lang="ru-RU" dirty="0" err="1"/>
              <a:t>смертності</a:t>
            </a:r>
            <a:r>
              <a:rPr lang="ru-RU" dirty="0"/>
              <a:t> за </a:t>
            </a:r>
            <a:r>
              <a:rPr lang="ru-RU" dirty="0" err="1"/>
              <a:t>певний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 часу.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Від'ємний</a:t>
            </a:r>
            <a:r>
              <a:rPr lang="ru-RU" dirty="0"/>
              <a:t> </a:t>
            </a:r>
            <a:r>
              <a:rPr lang="ru-RU" dirty="0" err="1"/>
              <a:t>природний</a:t>
            </a:r>
            <a:r>
              <a:rPr lang="ru-RU" dirty="0"/>
              <a:t> </a:t>
            </a:r>
            <a:r>
              <a:rPr lang="ru-RU" dirty="0" err="1"/>
              <a:t>приріст</a:t>
            </a:r>
            <a:r>
              <a:rPr lang="ru-RU" dirty="0"/>
              <a:t> у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свідчить</a:t>
            </a:r>
            <a:r>
              <a:rPr lang="ru-RU" dirty="0"/>
              <a:t> про </a:t>
            </a:r>
            <a:r>
              <a:rPr lang="ru-RU" dirty="0" err="1"/>
              <a:t>негативні</a:t>
            </a:r>
            <a:r>
              <a:rPr lang="ru-RU" dirty="0"/>
              <a:t> </a:t>
            </a:r>
            <a:r>
              <a:rPr lang="ru-RU" dirty="0" err="1"/>
              <a:t>процеси</a:t>
            </a:r>
            <a:r>
              <a:rPr lang="ru-RU" dirty="0"/>
              <a:t> в </a:t>
            </a:r>
            <a:r>
              <a:rPr lang="ru-RU" dirty="0" err="1"/>
              <a:t>громадському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Низький</a:t>
            </a:r>
            <a:r>
              <a:rPr lang="ru-RU" dirty="0"/>
              <a:t> </a:t>
            </a:r>
            <a:r>
              <a:rPr lang="ru-RU" dirty="0" err="1"/>
              <a:t>приріст</a:t>
            </a:r>
            <a:r>
              <a:rPr lang="ru-RU" dirty="0"/>
              <a:t> при </a:t>
            </a:r>
            <a:r>
              <a:rPr lang="ru-RU" dirty="0" err="1"/>
              <a:t>високій</a:t>
            </a:r>
            <a:r>
              <a:rPr lang="ru-RU" dirty="0"/>
              <a:t> </a:t>
            </a:r>
            <a:r>
              <a:rPr lang="ru-RU" dirty="0" err="1"/>
              <a:t>смертності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вказує</a:t>
            </a:r>
            <a:r>
              <a:rPr lang="ru-RU" dirty="0"/>
              <a:t> на </a:t>
            </a:r>
            <a:r>
              <a:rPr lang="ru-RU" dirty="0" err="1"/>
              <a:t>несприятливу</a:t>
            </a:r>
            <a:r>
              <a:rPr lang="ru-RU" dirty="0"/>
              <a:t> </a:t>
            </a:r>
            <a:r>
              <a:rPr lang="ru-RU" dirty="0" err="1"/>
              <a:t>демографічну</a:t>
            </a:r>
            <a:r>
              <a:rPr lang="ru-RU" dirty="0"/>
              <a:t> обстановку.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Високий</a:t>
            </a:r>
            <a:r>
              <a:rPr lang="ru-RU" dirty="0"/>
              <a:t> </a:t>
            </a:r>
            <a:r>
              <a:rPr lang="ru-RU" dirty="0" err="1"/>
              <a:t>природний</a:t>
            </a:r>
            <a:r>
              <a:rPr lang="ru-RU" dirty="0"/>
              <a:t> </a:t>
            </a:r>
            <a:r>
              <a:rPr lang="ru-RU" dirty="0" err="1"/>
              <a:t>приріст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розглядатися</a:t>
            </a:r>
            <a:r>
              <a:rPr lang="ru-RU" dirty="0"/>
              <a:t> як </a:t>
            </a:r>
            <a:r>
              <a:rPr lang="ru-RU" dirty="0" err="1"/>
              <a:t>сприятливе</a:t>
            </a:r>
            <a:r>
              <a:rPr lang="ru-RU" dirty="0"/>
              <a:t> </a:t>
            </a:r>
            <a:r>
              <a:rPr lang="ru-RU" dirty="0" err="1"/>
              <a:t>демографічне</a:t>
            </a:r>
            <a:r>
              <a:rPr lang="ru-RU" dirty="0"/>
              <a:t> </a:t>
            </a:r>
            <a:r>
              <a:rPr lang="ru-RU" dirty="0" err="1"/>
              <a:t>явище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при </a:t>
            </a:r>
            <a:r>
              <a:rPr lang="ru-RU" dirty="0" err="1"/>
              <a:t>низькій</a:t>
            </a:r>
            <a:r>
              <a:rPr lang="ru-RU" dirty="0"/>
              <a:t> </a:t>
            </a:r>
            <a:r>
              <a:rPr lang="ru-RU" dirty="0" err="1"/>
              <a:t>смертності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69744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Середня</a:t>
            </a:r>
            <a:r>
              <a:rPr lang="ru-RU" dirty="0"/>
              <a:t> </a:t>
            </a:r>
            <a:r>
              <a:rPr lang="ru-RU" dirty="0" err="1"/>
              <a:t>тривалість</a:t>
            </a:r>
            <a:r>
              <a:rPr lang="ru-RU" dirty="0"/>
              <a:t> </a:t>
            </a:r>
            <a:r>
              <a:rPr lang="ru-RU" dirty="0" err="1"/>
              <a:t>майбутнього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 ■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гіпотетичне</a:t>
            </a:r>
            <a:r>
              <a:rPr lang="ru-RU" dirty="0"/>
              <a:t> число </a:t>
            </a:r>
            <a:r>
              <a:rPr lang="ru-RU" dirty="0" err="1"/>
              <a:t>років</a:t>
            </a:r>
            <a:r>
              <a:rPr lang="ru-RU" dirty="0"/>
              <a:t>, яке </a:t>
            </a:r>
            <a:r>
              <a:rPr lang="ru-RU" dirty="0" err="1"/>
              <a:t>належить</a:t>
            </a:r>
            <a:r>
              <a:rPr lang="ru-RU" dirty="0"/>
              <a:t> </a:t>
            </a:r>
            <a:r>
              <a:rPr lang="ru-RU" dirty="0" err="1"/>
              <a:t>прожити</a:t>
            </a:r>
            <a:r>
              <a:rPr lang="ru-RU" dirty="0"/>
              <a:t> </a:t>
            </a:r>
            <a:r>
              <a:rPr lang="ru-RU" dirty="0" err="1"/>
              <a:t>даному</a:t>
            </a:r>
            <a:r>
              <a:rPr lang="ru-RU" dirty="0"/>
              <a:t> </a:t>
            </a:r>
            <a:r>
              <a:rPr lang="ru-RU" dirty="0" err="1"/>
              <a:t>поколінню</a:t>
            </a:r>
            <a:r>
              <a:rPr lang="ru-RU" dirty="0"/>
              <a:t> </a:t>
            </a:r>
            <a:r>
              <a:rPr lang="ru-RU" dirty="0" err="1"/>
              <a:t>народжених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числу </a:t>
            </a:r>
            <a:r>
              <a:rPr lang="ru-RU" dirty="0" err="1"/>
              <a:t>живуть</a:t>
            </a:r>
            <a:r>
              <a:rPr lang="ru-RU" dirty="0"/>
              <a:t> </a:t>
            </a:r>
            <a:r>
              <a:rPr lang="ru-RU" dirty="0" err="1"/>
              <a:t>певного</a:t>
            </a:r>
            <a:r>
              <a:rPr lang="ru-RU" dirty="0"/>
              <a:t> </a:t>
            </a:r>
            <a:r>
              <a:rPr lang="ru-RU" dirty="0" err="1"/>
              <a:t>віку</a:t>
            </a:r>
            <a:r>
              <a:rPr lang="ru-RU" dirty="0"/>
              <a:t> за </a:t>
            </a:r>
            <a:r>
              <a:rPr lang="ru-RU" dirty="0" err="1"/>
              <a:t>умови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на </a:t>
            </a:r>
            <a:r>
              <a:rPr lang="ru-RU" dirty="0" err="1"/>
              <a:t>всьому</a:t>
            </a:r>
            <a:r>
              <a:rPr lang="ru-RU" dirty="0"/>
              <a:t> </a:t>
            </a:r>
            <a:r>
              <a:rPr lang="ru-RU" dirty="0" err="1"/>
              <a:t>протязі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</a:t>
            </a:r>
            <a:r>
              <a:rPr lang="ru-RU" dirty="0" err="1"/>
              <a:t>смертність</a:t>
            </a:r>
            <a:r>
              <a:rPr lang="ru-RU" dirty="0"/>
              <a:t> в </a:t>
            </a:r>
            <a:r>
              <a:rPr lang="ru-RU" dirty="0" err="1"/>
              <a:t>кожній</a:t>
            </a:r>
            <a:r>
              <a:rPr lang="ru-RU" dirty="0"/>
              <a:t> </a:t>
            </a:r>
            <a:r>
              <a:rPr lang="ru-RU" dirty="0" err="1"/>
              <a:t>віковій</a:t>
            </a:r>
            <a:r>
              <a:rPr lang="ru-RU" dirty="0"/>
              <a:t> </a:t>
            </a:r>
            <a:r>
              <a:rPr lang="ru-RU" dirty="0" err="1"/>
              <a:t>групі</a:t>
            </a:r>
            <a:r>
              <a:rPr lang="ru-RU" dirty="0"/>
              <a:t> буде такою ж, </a:t>
            </a:r>
            <a:r>
              <a:rPr lang="ru-RU" dirty="0" err="1"/>
              <a:t>якою</a:t>
            </a:r>
            <a:r>
              <a:rPr lang="ru-RU" dirty="0"/>
              <a:t> вона </a:t>
            </a:r>
            <a:r>
              <a:rPr lang="ru-RU" dirty="0" err="1"/>
              <a:t>була</a:t>
            </a:r>
            <a:r>
              <a:rPr lang="ru-RU" dirty="0"/>
              <a:t> в тому </a:t>
            </a:r>
            <a:r>
              <a:rPr lang="ru-RU" dirty="0" err="1"/>
              <a:t>році</a:t>
            </a:r>
            <a:r>
              <a:rPr lang="ru-RU" dirty="0"/>
              <a:t>, для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проводилося</a:t>
            </a:r>
            <a:r>
              <a:rPr lang="ru-RU" dirty="0"/>
              <a:t> </a:t>
            </a:r>
            <a:r>
              <a:rPr lang="ru-RU" dirty="0" err="1"/>
              <a:t>числення</a:t>
            </a:r>
            <a:r>
              <a:rPr lang="ru-RU"/>
              <a:t>. </a:t>
            </a:r>
            <a:endParaRPr lang="ru-RU" smtClean="0"/>
          </a:p>
          <a:p>
            <a:r>
              <a:rPr lang="ru-RU" smtClean="0"/>
              <a:t>■ </a:t>
            </a:r>
            <a:r>
              <a:rPr lang="ru-RU" dirty="0" err="1"/>
              <a:t>Показник</a:t>
            </a:r>
            <a:r>
              <a:rPr lang="ru-RU" dirty="0"/>
              <a:t> </a:t>
            </a:r>
            <a:r>
              <a:rPr lang="ru-RU" dirty="0" err="1"/>
              <a:t>характеризує</a:t>
            </a:r>
            <a:r>
              <a:rPr lang="ru-RU" dirty="0"/>
              <a:t> </a:t>
            </a:r>
            <a:r>
              <a:rPr lang="ru-RU" dirty="0" err="1"/>
              <a:t>життєздатність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в </a:t>
            </a:r>
            <a:r>
              <a:rPr lang="ru-RU" dirty="0" err="1"/>
              <a:t>цілому</a:t>
            </a:r>
            <a:r>
              <a:rPr lang="ru-RU" dirty="0"/>
              <a:t> і не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вікової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93063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Смертність</a:t>
            </a:r>
            <a:r>
              <a:rPr lang="ru-RU" dirty="0"/>
              <a:t> </a:t>
            </a:r>
            <a:r>
              <a:rPr lang="ru-RU" dirty="0" err="1" smtClean="0"/>
              <a:t>немовлят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малюкова</a:t>
            </a:r>
            <a:r>
              <a:rPr lang="ru-RU" dirty="0"/>
              <a:t> </a:t>
            </a:r>
            <a:r>
              <a:rPr lang="ru-RU" dirty="0" err="1"/>
              <a:t>смертність</a:t>
            </a:r>
            <a:r>
              <a:rPr lang="ru-RU" dirty="0"/>
              <a:t>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- </a:t>
            </a:r>
            <a:r>
              <a:rPr lang="ru-RU" sz="4000" dirty="0" err="1"/>
              <a:t>смертність</a:t>
            </a:r>
            <a:r>
              <a:rPr lang="ru-RU" sz="4000" dirty="0"/>
              <a:t> </a:t>
            </a:r>
            <a:r>
              <a:rPr lang="ru-RU" sz="4000" dirty="0" err="1"/>
              <a:t>дітей</a:t>
            </a:r>
            <a:r>
              <a:rPr lang="ru-RU" sz="4000" dirty="0"/>
              <a:t> на </a:t>
            </a:r>
            <a:r>
              <a:rPr lang="ru-RU" sz="4000" dirty="0" err="1"/>
              <a:t>першому</a:t>
            </a:r>
            <a:r>
              <a:rPr lang="ru-RU" sz="4000" dirty="0"/>
              <a:t> </a:t>
            </a:r>
            <a:r>
              <a:rPr lang="ru-RU" sz="4000" dirty="0" err="1"/>
              <a:t>році</a:t>
            </a:r>
            <a:r>
              <a:rPr lang="ru-RU" sz="4000" dirty="0"/>
              <a:t> </a:t>
            </a:r>
            <a:r>
              <a:rPr lang="ru-RU" sz="4000" dirty="0" err="1"/>
              <a:t>життя</a:t>
            </a:r>
            <a:r>
              <a:rPr lang="ru-RU" sz="4000" dirty="0"/>
              <a:t>. 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37387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5962650"/>
          </a:xfrm>
        </p:spPr>
        <p:txBody>
          <a:bodyPr/>
          <a:lstStyle/>
          <a:p>
            <a:pPr marL="838200" indent="-838200">
              <a:defRPr/>
            </a:pPr>
            <a:r>
              <a:rPr lang="uk-UA" sz="4000">
                <a:solidFill>
                  <a:schemeClr val="hlink"/>
                </a:solidFill>
              </a:rPr>
              <a:t>"Здоров'я</a:t>
            </a:r>
            <a:r>
              <a:rPr lang="uk-UA" sz="4000"/>
              <a:t> - гармонійна єдність біологічних і соціальних якостей, обумовлених вродженими та набутими біологічними та соціальними</a:t>
            </a:r>
            <a:br>
              <a:rPr lang="uk-UA" sz="4000"/>
            </a:br>
            <a:r>
              <a:rPr lang="uk-UA" sz="4000"/>
              <a:t>чинниками (а хвороба є порушенням цієї єдності, цієї гармонії)"</a:t>
            </a:r>
            <a:endParaRPr lang="ru-RU" sz="4000"/>
          </a:p>
        </p:txBody>
      </p:sp>
    </p:spTree>
    <p:extLst>
      <p:ext uri="{BB962C8B-B14F-4D97-AF65-F5344CB8AC3E}">
        <p14:creationId xmlns:p14="http://schemas.microsoft.com/office/powerpoint/2010/main" val="175349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Методика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 smtClean="0"/>
              <a:t>смертності</a:t>
            </a:r>
            <a:r>
              <a:rPr lang="ru-RU" dirty="0"/>
              <a:t> </a:t>
            </a:r>
            <a:r>
              <a:rPr lang="ru-RU" dirty="0" err="1"/>
              <a:t>немовлят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6579" t="24522" r="35980" b="60283"/>
          <a:stretch/>
        </p:blipFill>
        <p:spPr>
          <a:xfrm>
            <a:off x="991473" y="2414015"/>
            <a:ext cx="10438527" cy="325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45269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06526"/>
            <a:ext cx="8911687" cy="1280890"/>
          </a:xfrm>
        </p:spPr>
        <p:txBody>
          <a:bodyPr/>
          <a:lstStyle/>
          <a:p>
            <a:r>
              <a:rPr lang="ru-RU" dirty="0" err="1" smtClean="0"/>
              <a:t>Смертність</a:t>
            </a:r>
            <a:r>
              <a:rPr lang="ru-RU" dirty="0" smtClean="0"/>
              <a:t> </a:t>
            </a:r>
            <a:r>
              <a:rPr lang="ru-RU" dirty="0" err="1"/>
              <a:t>немовлят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err="1" smtClean="0"/>
              <a:t>Оціночні</a:t>
            </a:r>
            <a:r>
              <a:rPr lang="ru-RU" sz="3600" dirty="0" smtClean="0"/>
              <a:t> </a:t>
            </a:r>
            <a:r>
              <a:rPr lang="ru-RU" sz="3600" dirty="0" err="1"/>
              <a:t>рівні</a:t>
            </a:r>
            <a:r>
              <a:rPr lang="ru-RU" sz="3600" dirty="0"/>
              <a:t> </a:t>
            </a:r>
            <a:r>
              <a:rPr lang="ru-RU" sz="3600" dirty="0" err="1"/>
              <a:t>показника</a:t>
            </a:r>
            <a:r>
              <a:rPr lang="ru-RU" sz="3600" dirty="0"/>
              <a:t> по ВООЗ: </a:t>
            </a:r>
            <a:endParaRPr lang="ru-RU" sz="3600" dirty="0" smtClean="0"/>
          </a:p>
          <a:p>
            <a:r>
              <a:rPr lang="ru-RU" sz="3600" dirty="0" err="1" smtClean="0"/>
              <a:t>Дуже</a:t>
            </a:r>
            <a:r>
              <a:rPr lang="ru-RU" sz="3600" dirty="0" smtClean="0"/>
              <a:t> </a:t>
            </a:r>
            <a:r>
              <a:rPr lang="ru-RU" sz="3600" dirty="0" err="1"/>
              <a:t>низький</a:t>
            </a:r>
            <a:r>
              <a:rPr lang="ru-RU" sz="3600" dirty="0"/>
              <a:t> 6-10 ‰; </a:t>
            </a:r>
            <a:endParaRPr lang="ru-RU" sz="3600" dirty="0" smtClean="0"/>
          </a:p>
          <a:p>
            <a:r>
              <a:rPr lang="ru-RU" sz="3600" dirty="0" err="1" smtClean="0"/>
              <a:t>Низький</a:t>
            </a:r>
            <a:r>
              <a:rPr lang="ru-RU" sz="3600" dirty="0" smtClean="0"/>
              <a:t> </a:t>
            </a:r>
            <a:r>
              <a:rPr lang="ru-RU" sz="3600" dirty="0"/>
              <a:t>11-15 ‰; </a:t>
            </a:r>
            <a:endParaRPr lang="ru-RU" sz="3600" dirty="0" smtClean="0"/>
          </a:p>
          <a:p>
            <a:r>
              <a:rPr lang="ru-RU" sz="3600" dirty="0" err="1" smtClean="0"/>
              <a:t>Середній</a:t>
            </a:r>
            <a:r>
              <a:rPr lang="ru-RU" sz="3600" dirty="0" smtClean="0"/>
              <a:t> </a:t>
            </a:r>
            <a:r>
              <a:rPr lang="ru-RU" sz="3600" dirty="0"/>
              <a:t>16-23 ‰; </a:t>
            </a:r>
            <a:endParaRPr lang="ru-RU" sz="3600" dirty="0" smtClean="0"/>
          </a:p>
          <a:p>
            <a:r>
              <a:rPr lang="ru-RU" sz="3600" dirty="0" err="1" smtClean="0"/>
              <a:t>Високий</a:t>
            </a:r>
            <a:r>
              <a:rPr lang="ru-RU" sz="3600" dirty="0" smtClean="0"/>
              <a:t> </a:t>
            </a:r>
            <a:r>
              <a:rPr lang="ru-RU" sz="3600" dirty="0" err="1"/>
              <a:t>вище</a:t>
            </a:r>
            <a:r>
              <a:rPr lang="ru-RU" sz="3600" dirty="0"/>
              <a:t> 24 ‰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241640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Причини </a:t>
            </a:r>
            <a:r>
              <a:rPr lang="ru-RU" dirty="0" err="1"/>
              <a:t>смертності</a:t>
            </a:r>
            <a:r>
              <a:rPr lang="ru-RU" dirty="0"/>
              <a:t> </a:t>
            </a:r>
            <a:r>
              <a:rPr lang="ru-RU" dirty="0" err="1"/>
              <a:t>немовлят</a:t>
            </a:r>
            <a:r>
              <a:rPr lang="ru-RU" dirty="0"/>
              <a:t> (за </a:t>
            </a:r>
            <a:r>
              <a:rPr lang="ru-RU" dirty="0" err="1"/>
              <a:t>основними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причин </a:t>
            </a:r>
            <a:r>
              <a:rPr lang="ru-RU" dirty="0" err="1"/>
              <a:t>смерті</a:t>
            </a:r>
            <a:r>
              <a:rPr lang="ru-RU" dirty="0"/>
              <a:t>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 ■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стани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виникають</a:t>
            </a:r>
            <a:r>
              <a:rPr lang="ru-RU" dirty="0"/>
              <a:t> у перинатальному </a:t>
            </a:r>
            <a:r>
              <a:rPr lang="ru-RU" dirty="0" err="1"/>
              <a:t>періоді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Вроджені</a:t>
            </a:r>
            <a:r>
              <a:rPr lang="ru-RU" dirty="0"/>
              <a:t> </a:t>
            </a:r>
            <a:r>
              <a:rPr lang="ru-RU" dirty="0" err="1"/>
              <a:t>аномалії</a:t>
            </a:r>
            <a:r>
              <a:rPr lang="ru-RU" dirty="0"/>
              <a:t> (вади </a:t>
            </a:r>
            <a:r>
              <a:rPr lang="ru-RU" dirty="0" err="1"/>
              <a:t>розвитку</a:t>
            </a:r>
            <a:r>
              <a:rPr lang="ru-RU" dirty="0"/>
              <a:t>) і </a:t>
            </a:r>
            <a:r>
              <a:rPr lang="ru-RU" dirty="0" err="1"/>
              <a:t>хромосомні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дихання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■ </a:t>
            </a:r>
            <a:r>
              <a:rPr lang="ru-RU" dirty="0" err="1"/>
              <a:t>Зовнішні</a:t>
            </a:r>
            <a:r>
              <a:rPr lang="ru-RU" dirty="0"/>
              <a:t> причини.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2816601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Фактори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впливають</a:t>
            </a:r>
            <a:r>
              <a:rPr lang="ru-RU" dirty="0"/>
              <a:t> на </a:t>
            </a:r>
            <a:r>
              <a:rPr lang="ru-RU" dirty="0" err="1" smtClean="0"/>
              <a:t>смертність</a:t>
            </a:r>
            <a:r>
              <a:rPr lang="ru-RU" dirty="0"/>
              <a:t> </a:t>
            </a:r>
            <a:r>
              <a:rPr lang="ru-RU" dirty="0" err="1"/>
              <a:t>немовлят</a:t>
            </a:r>
            <a:r>
              <a:rPr lang="ru-RU" dirty="0"/>
              <a:t> </a:t>
            </a:r>
            <a:r>
              <a:rPr lang="ru-RU" dirty="0" smtClean="0"/>
              <a:t>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700" dirty="0" err="1" smtClean="0"/>
              <a:t>здоров'я</a:t>
            </a:r>
            <a:r>
              <a:rPr lang="ru-RU" sz="1700" dirty="0" smtClean="0"/>
              <a:t> і </a:t>
            </a:r>
            <a:r>
              <a:rPr lang="ru-RU" sz="1700" dirty="0" err="1"/>
              <a:t>спосіб</a:t>
            </a:r>
            <a:r>
              <a:rPr lang="ru-RU" sz="1700" dirty="0"/>
              <a:t> </a:t>
            </a:r>
            <a:r>
              <a:rPr lang="ru-RU" sz="1700" dirty="0" err="1"/>
              <a:t>життя</a:t>
            </a:r>
            <a:r>
              <a:rPr lang="ru-RU" sz="1700" dirty="0"/>
              <a:t> </a:t>
            </a:r>
            <a:r>
              <a:rPr lang="ru-RU" sz="1700" dirty="0" err="1"/>
              <a:t>матері</a:t>
            </a:r>
            <a:r>
              <a:rPr lang="ru-RU" sz="1700" dirty="0"/>
              <a:t>, </a:t>
            </a:r>
          </a:p>
          <a:p>
            <a:pPr>
              <a:lnSpc>
                <a:spcPct val="80000"/>
              </a:lnSpc>
            </a:pPr>
            <a:r>
              <a:rPr lang="ru-RU" sz="1700" dirty="0" err="1"/>
              <a:t>своєчасність</a:t>
            </a:r>
            <a:r>
              <a:rPr lang="ru-RU" sz="1700" dirty="0"/>
              <a:t> постановки </a:t>
            </a:r>
            <a:r>
              <a:rPr lang="ru-RU" sz="1700" dirty="0" err="1"/>
              <a:t>вагітних</a:t>
            </a:r>
            <a:r>
              <a:rPr lang="ru-RU" sz="1700" dirty="0"/>
              <a:t> на </a:t>
            </a:r>
            <a:r>
              <a:rPr lang="ru-RU" sz="1700" dirty="0" err="1"/>
              <a:t>облік</a:t>
            </a:r>
            <a:r>
              <a:rPr lang="ru-RU" sz="1700" dirty="0"/>
              <a:t> в </a:t>
            </a:r>
            <a:r>
              <a:rPr lang="ru-RU" sz="1700" dirty="0" err="1"/>
              <a:t>жіночій</a:t>
            </a:r>
            <a:r>
              <a:rPr lang="ru-RU" sz="1700" dirty="0"/>
              <a:t> </a:t>
            </a:r>
            <a:r>
              <a:rPr lang="ru-RU" sz="1700" dirty="0" err="1"/>
              <a:t>консультації</a:t>
            </a:r>
            <a:r>
              <a:rPr lang="ru-RU" sz="1700" dirty="0"/>
              <a:t>, </a:t>
            </a:r>
          </a:p>
          <a:p>
            <a:pPr>
              <a:lnSpc>
                <a:spcPct val="80000"/>
              </a:lnSpc>
            </a:pPr>
            <a:r>
              <a:rPr lang="ru-RU" sz="1700" dirty="0" err="1"/>
              <a:t>особливості</a:t>
            </a:r>
            <a:r>
              <a:rPr lang="ru-RU" sz="1700" dirty="0"/>
              <a:t> </a:t>
            </a:r>
            <a:r>
              <a:rPr lang="ru-RU" sz="1700" dirty="0" err="1"/>
              <a:t>перебігу</a:t>
            </a:r>
            <a:r>
              <a:rPr lang="ru-RU" sz="1700" dirty="0"/>
              <a:t> </a:t>
            </a:r>
            <a:r>
              <a:rPr lang="ru-RU" sz="1700" dirty="0" err="1"/>
              <a:t>вагітності</a:t>
            </a:r>
            <a:r>
              <a:rPr lang="ru-RU" sz="1700" dirty="0"/>
              <a:t>, тактика </a:t>
            </a:r>
            <a:r>
              <a:rPr lang="ru-RU" sz="1700" dirty="0" err="1"/>
              <a:t>ведення</a:t>
            </a:r>
            <a:r>
              <a:rPr lang="ru-RU" sz="1700" dirty="0"/>
              <a:t> </a:t>
            </a:r>
            <a:r>
              <a:rPr lang="ru-RU" sz="1700" dirty="0" err="1"/>
              <a:t>пологів</a:t>
            </a:r>
            <a:r>
              <a:rPr lang="ru-RU" sz="1700" dirty="0"/>
              <a:t>,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 догляд за </a:t>
            </a:r>
            <a:r>
              <a:rPr lang="ru-RU" sz="1700" dirty="0" err="1"/>
              <a:t>новонародженим</a:t>
            </a:r>
            <a:r>
              <a:rPr lang="ru-RU" sz="1700" dirty="0"/>
              <a:t> і </a:t>
            </a:r>
            <a:r>
              <a:rPr lang="ru-RU" sz="1700" dirty="0" err="1"/>
              <a:t>ін</a:t>
            </a:r>
            <a:r>
              <a:rPr lang="ru-RU" sz="17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460693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Перинатальна </a:t>
            </a:r>
            <a:r>
              <a:rPr lang="ru-RU" dirty="0" err="1"/>
              <a:t>смертність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Перинатальна </a:t>
            </a:r>
            <a:r>
              <a:rPr lang="ru-RU" dirty="0" err="1"/>
              <a:t>смертність</a:t>
            </a:r>
            <a:r>
              <a:rPr lang="ru-RU" dirty="0"/>
              <a:t> (</a:t>
            </a:r>
            <a:r>
              <a:rPr lang="ru-RU" dirty="0" err="1"/>
              <a:t>смертність</a:t>
            </a:r>
            <a:r>
              <a:rPr lang="ru-RU" dirty="0"/>
              <a:t> в </a:t>
            </a:r>
            <a:r>
              <a:rPr lang="ru-RU" dirty="0" err="1"/>
              <a:t>перинатальний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: з 22-го </a:t>
            </a:r>
            <a:r>
              <a:rPr lang="ru-RU" dirty="0" err="1"/>
              <a:t>тижня</a:t>
            </a:r>
            <a:r>
              <a:rPr lang="ru-RU" dirty="0"/>
              <a:t> </a:t>
            </a:r>
            <a:r>
              <a:rPr lang="ru-RU" dirty="0" err="1"/>
              <a:t>вагітності</a:t>
            </a:r>
            <a:r>
              <a:rPr lang="ru-RU" dirty="0"/>
              <a:t> до </a:t>
            </a:r>
            <a:r>
              <a:rPr lang="ru-RU" dirty="0" err="1"/>
              <a:t>пологів</a:t>
            </a:r>
            <a:r>
              <a:rPr lang="ru-RU" dirty="0"/>
              <a:t>,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пологів</a:t>
            </a:r>
            <a:r>
              <a:rPr lang="ru-RU" dirty="0"/>
              <a:t>, в </a:t>
            </a:r>
            <a:r>
              <a:rPr lang="ru-RU" dirty="0" err="1"/>
              <a:t>перші</a:t>
            </a:r>
            <a:r>
              <a:rPr lang="ru-RU" dirty="0"/>
              <a:t> 168 годин </a:t>
            </a:r>
            <a:r>
              <a:rPr lang="ru-RU" dirty="0" err="1"/>
              <a:t>життя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 smtClean="0"/>
              <a:t>Показник</a:t>
            </a:r>
            <a:r>
              <a:rPr lang="ru-RU" dirty="0" smtClean="0"/>
              <a:t> </a:t>
            </a:r>
            <a:r>
              <a:rPr lang="ru-RU" dirty="0" err="1" smtClean="0"/>
              <a:t>перинатальної</a:t>
            </a:r>
            <a:r>
              <a:rPr lang="ru-RU" dirty="0" smtClean="0"/>
              <a:t> </a:t>
            </a:r>
            <a:r>
              <a:rPr lang="ru-RU" dirty="0" err="1" smtClean="0"/>
              <a:t>смертності</a:t>
            </a:r>
            <a:r>
              <a:rPr lang="ru-RU" dirty="0" smtClean="0"/>
              <a:t>: </a:t>
            </a:r>
          </a:p>
          <a:p>
            <a:pPr marL="0" indent="0" algn="ctr">
              <a:buNone/>
            </a:pPr>
            <a:r>
              <a:rPr lang="ru-RU" sz="1600" u="sng" dirty="0" smtClean="0"/>
              <a:t>(число </a:t>
            </a:r>
            <a:r>
              <a:rPr lang="ru-RU" sz="1600" u="sng" dirty="0" err="1" smtClean="0"/>
              <a:t>народжених</a:t>
            </a:r>
            <a:r>
              <a:rPr lang="ru-RU" sz="1600" u="sng" dirty="0" smtClean="0"/>
              <a:t> </a:t>
            </a:r>
            <a:r>
              <a:rPr lang="ru-RU" sz="1600" u="sng" dirty="0" err="1" smtClean="0"/>
              <a:t>мертвими</a:t>
            </a:r>
            <a:r>
              <a:rPr lang="ru-RU" sz="1600" u="sng" dirty="0" smtClean="0"/>
              <a:t>  + число </a:t>
            </a:r>
            <a:r>
              <a:rPr lang="ru-RU" sz="1600" u="sng" dirty="0" err="1" smtClean="0"/>
              <a:t>померлих</a:t>
            </a:r>
            <a:r>
              <a:rPr lang="ru-RU" sz="1600" u="sng" dirty="0" smtClean="0"/>
              <a:t> в </a:t>
            </a:r>
            <a:r>
              <a:rPr lang="ru-RU" sz="1600" u="sng" dirty="0" err="1" smtClean="0"/>
              <a:t>перші</a:t>
            </a:r>
            <a:r>
              <a:rPr lang="ru-RU" sz="1600" u="sng" dirty="0" smtClean="0"/>
              <a:t> 168 годин </a:t>
            </a:r>
            <a:r>
              <a:rPr lang="ru-RU" sz="1600" u="sng" dirty="0" err="1" smtClean="0"/>
              <a:t>життя</a:t>
            </a:r>
            <a:r>
              <a:rPr lang="ru-RU" sz="1600" u="sng" dirty="0" smtClean="0"/>
              <a:t>) × 1000 </a:t>
            </a:r>
          </a:p>
          <a:p>
            <a:pPr marL="0" indent="0" algn="ctr">
              <a:buNone/>
            </a:pPr>
            <a:r>
              <a:rPr lang="ru-RU" dirty="0" smtClean="0"/>
              <a:t>число </a:t>
            </a:r>
            <a:r>
              <a:rPr lang="ru-RU" dirty="0" err="1" smtClean="0"/>
              <a:t>народжених</a:t>
            </a:r>
            <a:r>
              <a:rPr lang="ru-RU" dirty="0" smtClean="0"/>
              <a:t> </a:t>
            </a:r>
            <a:r>
              <a:rPr lang="ru-RU" dirty="0" err="1" smtClean="0"/>
              <a:t>живими</a:t>
            </a:r>
            <a:r>
              <a:rPr lang="ru-RU" dirty="0" smtClean="0"/>
              <a:t> і </a:t>
            </a:r>
            <a:r>
              <a:rPr lang="ru-RU" dirty="0" err="1" smtClean="0"/>
              <a:t>мертвими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9131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Основні</a:t>
            </a:r>
            <a:r>
              <a:rPr lang="ru-RU" dirty="0"/>
              <a:t> причини </a:t>
            </a:r>
            <a:r>
              <a:rPr lang="ru-RU" dirty="0" err="1"/>
              <a:t>перинатальної</a:t>
            </a:r>
            <a:r>
              <a:rPr lang="ru-RU" dirty="0"/>
              <a:t> </a:t>
            </a:r>
            <a:r>
              <a:rPr lang="ru-RU" dirty="0" err="1"/>
              <a:t>смертності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стан </a:t>
            </a:r>
            <a:r>
              <a:rPr lang="ru-RU" dirty="0"/>
              <a:t>перинатального </a:t>
            </a:r>
            <a:r>
              <a:rPr lang="ru-RU" dirty="0" err="1"/>
              <a:t>періоду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вроджені</a:t>
            </a:r>
            <a:r>
              <a:rPr lang="ru-RU" dirty="0" smtClean="0"/>
              <a:t> </a:t>
            </a:r>
            <a:r>
              <a:rPr lang="ru-RU" dirty="0" err="1"/>
              <a:t>аномалії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гемолітична</a:t>
            </a:r>
            <a:r>
              <a:rPr lang="ru-RU" dirty="0" smtClean="0"/>
              <a:t> </a:t>
            </a:r>
            <a:r>
              <a:rPr lang="ru-RU" dirty="0"/>
              <a:t>хвороба </a:t>
            </a:r>
            <a:r>
              <a:rPr lang="ru-RU" dirty="0" err="1"/>
              <a:t>новонароджених</a:t>
            </a:r>
            <a:r>
              <a:rPr lang="ru-RU" dirty="0" smtClean="0"/>
              <a:t>,</a:t>
            </a:r>
          </a:p>
          <a:p>
            <a:r>
              <a:rPr lang="ru-RU" dirty="0" err="1" smtClean="0"/>
              <a:t>внутрішньоутробні</a:t>
            </a:r>
            <a:r>
              <a:rPr lang="ru-RU" dirty="0" smtClean="0"/>
              <a:t> </a:t>
            </a:r>
            <a:r>
              <a:rPr lang="ru-RU" dirty="0" err="1"/>
              <a:t>інфекції</a:t>
            </a:r>
            <a:r>
              <a:rPr lang="ru-RU" dirty="0"/>
              <a:t> плода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Для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реєстрації</a:t>
            </a:r>
            <a:r>
              <a:rPr lang="ru-RU" dirty="0"/>
              <a:t> </a:t>
            </a:r>
            <a:r>
              <a:rPr lang="ru-RU" dirty="0" err="1"/>
              <a:t>перинатальної</a:t>
            </a:r>
            <a:r>
              <a:rPr lang="ru-RU" dirty="0"/>
              <a:t> </a:t>
            </a:r>
            <a:r>
              <a:rPr lang="ru-RU" dirty="0" err="1"/>
              <a:t>смертності</a:t>
            </a:r>
            <a:r>
              <a:rPr lang="ru-RU" dirty="0"/>
              <a:t> в </a:t>
            </a:r>
            <a:r>
              <a:rPr lang="ru-RU" dirty="0" err="1" smtClean="0"/>
              <a:t>Україні</a:t>
            </a:r>
            <a:r>
              <a:rPr lang="ru-RU" dirty="0" smtClean="0"/>
              <a:t> </a:t>
            </a:r>
            <a:r>
              <a:rPr lang="ru-RU" dirty="0" err="1" smtClean="0"/>
              <a:t>затверджена</a:t>
            </a:r>
            <a:r>
              <a:rPr lang="ru-RU" dirty="0" smtClean="0"/>
              <a:t> </a:t>
            </a:r>
            <a:r>
              <a:rPr lang="ru-RU" dirty="0" err="1"/>
              <a:t>облікова</a:t>
            </a:r>
            <a:r>
              <a:rPr lang="ru-RU" dirty="0"/>
              <a:t> форма «</a:t>
            </a:r>
            <a:r>
              <a:rPr lang="ru-RU" dirty="0" err="1"/>
              <a:t>Медичне</a:t>
            </a:r>
            <a:r>
              <a:rPr lang="ru-RU" dirty="0"/>
              <a:t> </a:t>
            </a:r>
            <a:r>
              <a:rPr lang="ru-RU" dirty="0" err="1"/>
              <a:t>свідоцтво</a:t>
            </a:r>
            <a:r>
              <a:rPr lang="ru-RU" dirty="0"/>
              <a:t> про </a:t>
            </a:r>
            <a:r>
              <a:rPr lang="ru-RU" dirty="0" err="1"/>
              <a:t>перинатальну</a:t>
            </a:r>
            <a:r>
              <a:rPr lang="ru-RU" dirty="0"/>
              <a:t> смерть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9460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err="1"/>
              <a:t>Здоров</a:t>
            </a:r>
            <a:r>
              <a:rPr lang="ru-RU" sz="4800" dirty="0" err="1"/>
              <a:t>'</a:t>
            </a:r>
            <a:r>
              <a:rPr lang="ru-RU" sz="4800" b="1" dirty="0" err="1"/>
              <a:t>я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67543"/>
            <a:ext cx="8915400" cy="4343679"/>
          </a:xfrm>
        </p:spPr>
        <p:txBody>
          <a:bodyPr>
            <a:normAutofit/>
          </a:bodyPr>
          <a:lstStyle/>
          <a:p>
            <a:r>
              <a:rPr lang="ru-RU" sz="2800" dirty="0"/>
              <a:t>В </a:t>
            </a:r>
            <a:r>
              <a:rPr lang="ru-RU" sz="2800" dirty="0" err="1"/>
              <a:t>даний</a:t>
            </a:r>
            <a:r>
              <a:rPr lang="ru-RU" sz="2800" dirty="0"/>
              <a:t> час </a:t>
            </a:r>
            <a:r>
              <a:rPr lang="ru-RU" sz="2800" dirty="0" err="1"/>
              <a:t>немає</a:t>
            </a:r>
            <a:r>
              <a:rPr lang="ru-RU" sz="2800" dirty="0"/>
              <a:t> </a:t>
            </a:r>
            <a:r>
              <a:rPr lang="ru-RU" sz="2800" dirty="0" err="1"/>
              <a:t>єдиного</a:t>
            </a:r>
            <a:r>
              <a:rPr lang="ru-RU" sz="2800" dirty="0"/>
              <a:t> </a:t>
            </a:r>
            <a:r>
              <a:rPr lang="ru-RU" sz="2800" dirty="0" err="1"/>
              <a:t>визначення</a:t>
            </a:r>
            <a:r>
              <a:rPr lang="ru-RU" sz="2800" dirty="0"/>
              <a:t> </a:t>
            </a:r>
            <a:r>
              <a:rPr lang="ru-RU" sz="2800" dirty="0" err="1"/>
              <a:t>поняття</a:t>
            </a:r>
            <a:r>
              <a:rPr lang="ru-RU" sz="2800" dirty="0"/>
              <a:t> «</a:t>
            </a:r>
            <a:r>
              <a:rPr lang="ru-RU" sz="2800" dirty="0" err="1"/>
              <a:t>здоров'я</a:t>
            </a:r>
            <a:r>
              <a:rPr lang="ru-RU" sz="2800" dirty="0"/>
              <a:t>». </a:t>
            </a:r>
            <a:endParaRPr lang="ru-RU" sz="2800" dirty="0" smtClean="0"/>
          </a:p>
          <a:p>
            <a:r>
              <a:rPr lang="ru-RU" sz="2800" dirty="0" smtClean="0"/>
              <a:t>У </a:t>
            </a:r>
            <a:r>
              <a:rPr lang="ru-RU" sz="2800" dirty="0" err="1"/>
              <a:t>зв'язку</a:t>
            </a:r>
            <a:r>
              <a:rPr lang="ru-RU" sz="2800" dirty="0"/>
              <a:t> з </a:t>
            </a:r>
            <a:r>
              <a:rPr lang="ru-RU" sz="2800" dirty="0" err="1"/>
              <a:t>цим</a:t>
            </a:r>
            <a:r>
              <a:rPr lang="ru-RU" sz="2800" dirty="0"/>
              <a:t> </a:t>
            </a:r>
            <a:r>
              <a:rPr lang="ru-RU" sz="2800" dirty="0" err="1"/>
              <a:t>найбільш</a:t>
            </a:r>
            <a:r>
              <a:rPr lang="ru-RU" sz="2800" dirty="0"/>
              <a:t> </a:t>
            </a:r>
            <a:r>
              <a:rPr lang="ru-RU" sz="2800" dirty="0" err="1"/>
              <a:t>доцільним</a:t>
            </a:r>
            <a:r>
              <a:rPr lang="ru-RU" sz="2800" dirty="0"/>
              <a:t> є </a:t>
            </a:r>
            <a:r>
              <a:rPr lang="ru-RU" sz="2800" dirty="0" err="1"/>
              <a:t>такий</a:t>
            </a:r>
            <a:r>
              <a:rPr lang="ru-RU" sz="2800" dirty="0"/>
              <a:t> </a:t>
            </a:r>
            <a:r>
              <a:rPr lang="ru-RU" sz="2800" dirty="0" err="1"/>
              <a:t>підхід</a:t>
            </a:r>
            <a:r>
              <a:rPr lang="ru-RU" sz="2800" dirty="0"/>
              <a:t> для </a:t>
            </a:r>
            <a:r>
              <a:rPr lang="ru-RU" sz="2800" dirty="0" err="1"/>
              <a:t>визначення</a:t>
            </a:r>
            <a:r>
              <a:rPr lang="ru-RU" sz="2800" dirty="0"/>
              <a:t> </a:t>
            </a:r>
            <a:r>
              <a:rPr lang="ru-RU" sz="2800" dirty="0" err="1"/>
              <a:t>здоров'я</a:t>
            </a:r>
            <a:r>
              <a:rPr lang="ru-RU" sz="2800" dirty="0"/>
              <a:t>, при </a:t>
            </a:r>
            <a:r>
              <a:rPr lang="ru-RU" sz="2800" dirty="0" err="1"/>
              <a:t>якому</a:t>
            </a:r>
            <a:r>
              <a:rPr lang="ru-RU" sz="2800" dirty="0"/>
              <a:t> </a:t>
            </a:r>
            <a:r>
              <a:rPr lang="ru-RU" sz="2800" dirty="0" err="1"/>
              <a:t>враховуються</a:t>
            </a:r>
            <a:r>
              <a:rPr lang="ru-RU" sz="2800" dirty="0"/>
              <a:t> </a:t>
            </a:r>
            <a:r>
              <a:rPr lang="ru-RU" sz="2800" dirty="0" err="1"/>
              <a:t>різні</a:t>
            </a:r>
            <a:r>
              <a:rPr lang="ru-RU" sz="2800" dirty="0"/>
              <a:t> </a:t>
            </a:r>
            <a:r>
              <a:rPr lang="ru-RU" sz="2800" dirty="0" err="1"/>
              <a:t>цілі</a:t>
            </a:r>
            <a:r>
              <a:rPr lang="ru-RU" sz="2800" dirty="0" smtClean="0"/>
              <a:t>.</a:t>
            </a:r>
          </a:p>
          <a:p>
            <a:r>
              <a:rPr lang="ru-RU" sz="2800" dirty="0" err="1"/>
              <a:t>Відповідно</a:t>
            </a:r>
            <a:r>
              <a:rPr lang="ru-RU" sz="2800" dirty="0"/>
              <a:t> до </a:t>
            </a:r>
            <a:r>
              <a:rPr lang="ru-RU" sz="2800" dirty="0" err="1"/>
              <a:t>цього</a:t>
            </a:r>
            <a:r>
              <a:rPr lang="ru-RU" sz="2800" dirty="0"/>
              <a:t> </a:t>
            </a:r>
            <a:r>
              <a:rPr lang="ru-RU" sz="2800" dirty="0" err="1"/>
              <a:t>підходу</a:t>
            </a:r>
            <a:r>
              <a:rPr lang="ru-RU" sz="2800" dirty="0"/>
              <a:t> </a:t>
            </a:r>
            <a:r>
              <a:rPr lang="ru-RU" sz="2800" dirty="0" err="1"/>
              <a:t>виділяють</a:t>
            </a:r>
            <a:r>
              <a:rPr lang="ru-RU" sz="2800" dirty="0"/>
              <a:t> </a:t>
            </a:r>
            <a:r>
              <a:rPr lang="ru-RU" sz="2800" dirty="0" err="1"/>
              <a:t>філософське</a:t>
            </a:r>
            <a:r>
              <a:rPr lang="ru-RU" sz="2800" dirty="0"/>
              <a:t> </a:t>
            </a:r>
            <a:r>
              <a:rPr lang="ru-RU" sz="2800" dirty="0" err="1"/>
              <a:t>визначення</a:t>
            </a:r>
            <a:r>
              <a:rPr lang="ru-RU" sz="2800" dirty="0"/>
              <a:t> </a:t>
            </a:r>
            <a:r>
              <a:rPr lang="ru-RU" sz="2800" dirty="0" err="1"/>
              <a:t>здоров'я</a:t>
            </a:r>
            <a:r>
              <a:rPr lang="ru-RU" sz="2800" dirty="0"/>
              <a:t>, </a:t>
            </a:r>
            <a:r>
              <a:rPr lang="ru-RU" sz="2800" dirty="0" err="1"/>
              <a:t>індивідуальне</a:t>
            </a:r>
            <a:r>
              <a:rPr lang="ru-RU" sz="2800" dirty="0"/>
              <a:t> </a:t>
            </a:r>
            <a:r>
              <a:rPr lang="ru-RU" sz="2800" dirty="0" err="1"/>
              <a:t>здоров'я</a:t>
            </a:r>
            <a:r>
              <a:rPr lang="ru-RU" sz="2800" dirty="0"/>
              <a:t>, </a:t>
            </a:r>
            <a:r>
              <a:rPr lang="ru-RU" sz="2800" dirty="0" err="1"/>
              <a:t>здоров'я</a:t>
            </a:r>
            <a:r>
              <a:rPr lang="ru-RU" sz="2800" dirty="0"/>
              <a:t> </a:t>
            </a:r>
            <a:r>
              <a:rPr lang="ru-RU" sz="2800" dirty="0" err="1"/>
              <a:t>населення</a:t>
            </a:r>
            <a:r>
              <a:rPr lang="ru-RU" sz="2800" dirty="0"/>
              <a:t> в </a:t>
            </a:r>
            <a:r>
              <a:rPr lang="ru-RU" sz="2800" dirty="0" err="1"/>
              <a:t>цілому</a:t>
            </a:r>
            <a:r>
              <a:rPr lang="ru-RU" sz="2800" dirty="0"/>
              <a:t> (</a:t>
            </a:r>
            <a:r>
              <a:rPr lang="ru-RU" sz="2800" dirty="0" err="1"/>
              <a:t>суспільн</a:t>
            </a:r>
            <a:r>
              <a:rPr lang="uk-UA" sz="2800" dirty="0"/>
              <a:t>е</a:t>
            </a:r>
            <a:r>
              <a:rPr lang="ru-RU" sz="2800" dirty="0"/>
              <a:t>,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/>
              <a:t>популяційн</a:t>
            </a:r>
            <a:r>
              <a:rPr lang="uk-UA" sz="2800" dirty="0"/>
              <a:t>е </a:t>
            </a:r>
            <a:r>
              <a:rPr lang="ru-RU" sz="2800" dirty="0" err="1"/>
              <a:t>здоров'я</a:t>
            </a:r>
            <a:r>
              <a:rPr lang="ru-RU" sz="2800" dirty="0"/>
              <a:t>).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1572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err="1"/>
              <a:t>Філософськ</a:t>
            </a:r>
            <a:r>
              <a:rPr lang="uk-UA" i="1" dirty="0"/>
              <a:t>е</a:t>
            </a:r>
            <a:r>
              <a:rPr lang="ru-RU" i="1" dirty="0"/>
              <a:t> </a:t>
            </a:r>
            <a:r>
              <a:rPr lang="ru-RU" i="1" dirty="0" err="1"/>
              <a:t>визначення</a:t>
            </a:r>
            <a:r>
              <a:rPr lang="ru-RU" i="1" dirty="0"/>
              <a:t> </a:t>
            </a:r>
            <a:r>
              <a:rPr lang="ru-RU" i="1" dirty="0" err="1" smtClean="0"/>
              <a:t>здоров'я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19794"/>
            <a:ext cx="8915400" cy="429142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Норма </a:t>
            </a:r>
            <a:r>
              <a:rPr lang="ru-RU" sz="4000" dirty="0"/>
              <a:t>для живого. </a:t>
            </a:r>
            <a:r>
              <a:rPr lang="ru-RU" sz="4000" dirty="0" err="1"/>
              <a:t>Інтервал</a:t>
            </a:r>
            <a:r>
              <a:rPr lang="ru-RU" sz="4000" dirty="0"/>
              <a:t>, в межах </a:t>
            </a:r>
            <a:r>
              <a:rPr lang="ru-RU" sz="4000" dirty="0" err="1"/>
              <a:t>якого</a:t>
            </a:r>
            <a:r>
              <a:rPr lang="ru-RU" sz="4000" dirty="0"/>
              <a:t> </a:t>
            </a:r>
            <a:r>
              <a:rPr lang="ru-RU" sz="4000" dirty="0" err="1"/>
              <a:t>кількісні</a:t>
            </a:r>
            <a:r>
              <a:rPr lang="ru-RU" sz="4000" dirty="0"/>
              <a:t> </a:t>
            </a:r>
            <a:r>
              <a:rPr lang="ru-RU" sz="4000" dirty="0" err="1"/>
              <a:t>коливання</a:t>
            </a:r>
            <a:r>
              <a:rPr lang="ru-RU" sz="4000" dirty="0"/>
              <a:t> </a:t>
            </a:r>
            <a:r>
              <a:rPr lang="ru-RU" sz="4000" dirty="0" err="1"/>
              <a:t>біологічних</a:t>
            </a:r>
            <a:r>
              <a:rPr lang="ru-RU" sz="4000" dirty="0"/>
              <a:t> </a:t>
            </a:r>
            <a:r>
              <a:rPr lang="ru-RU" sz="4000" dirty="0" err="1"/>
              <a:t>процесів</a:t>
            </a:r>
            <a:r>
              <a:rPr lang="ru-RU" sz="4000" dirty="0"/>
              <a:t> </a:t>
            </a:r>
            <a:r>
              <a:rPr lang="ru-RU" sz="4000" dirty="0" err="1"/>
              <a:t>здатні</a:t>
            </a:r>
            <a:r>
              <a:rPr lang="ru-RU" sz="4000" dirty="0"/>
              <a:t> </a:t>
            </a:r>
            <a:r>
              <a:rPr lang="ru-RU" sz="4000" dirty="0" err="1"/>
              <a:t>утримувати</a:t>
            </a:r>
            <a:r>
              <a:rPr lang="ru-RU" sz="4000" dirty="0"/>
              <a:t> живу систему на </a:t>
            </a:r>
            <a:r>
              <a:rPr lang="ru-RU" sz="4000" dirty="0" err="1"/>
              <a:t>рівні</a:t>
            </a:r>
            <a:r>
              <a:rPr lang="ru-RU" sz="4000" dirty="0"/>
              <a:t> </a:t>
            </a:r>
            <a:r>
              <a:rPr lang="ru-RU" sz="4000" dirty="0" err="1"/>
              <a:t>функціонального</a:t>
            </a:r>
            <a:r>
              <a:rPr lang="ru-RU" sz="4000" dirty="0"/>
              <a:t> оптимуму</a:t>
            </a:r>
          </a:p>
        </p:txBody>
      </p:sp>
    </p:spTree>
    <p:extLst>
      <p:ext uri="{BB962C8B-B14F-4D97-AF65-F5344CB8AC3E}">
        <p14:creationId xmlns:p14="http://schemas.microsoft.com/office/powerpoint/2010/main" val="179821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err="1" smtClean="0"/>
              <a:t>Індивідуальне</a:t>
            </a:r>
            <a:r>
              <a:rPr lang="ru-RU" sz="4000" dirty="0" smtClean="0"/>
              <a:t>  </a:t>
            </a:r>
            <a:r>
              <a:rPr lang="ru-RU" sz="4000" dirty="0" err="1"/>
              <a:t>здоров'я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/>
              <a:t>З точки </a:t>
            </a:r>
            <a:r>
              <a:rPr lang="ru-RU" sz="4400" dirty="0" err="1"/>
              <a:t>зору</a:t>
            </a:r>
            <a:r>
              <a:rPr lang="ru-RU" sz="4400" dirty="0"/>
              <a:t> </a:t>
            </a:r>
            <a:r>
              <a:rPr lang="ru-RU" sz="4400" dirty="0" err="1"/>
              <a:t>здоров'я</a:t>
            </a:r>
            <a:r>
              <a:rPr lang="ru-RU" sz="4400" dirty="0"/>
              <a:t> </a:t>
            </a:r>
            <a:r>
              <a:rPr lang="ru-RU" sz="4400" dirty="0" err="1"/>
              <a:t>окремої</a:t>
            </a:r>
            <a:r>
              <a:rPr lang="ru-RU" sz="4400" dirty="0"/>
              <a:t> </a:t>
            </a:r>
            <a:r>
              <a:rPr lang="ru-RU" sz="4400" dirty="0" err="1"/>
              <a:t>людини</a:t>
            </a:r>
            <a:r>
              <a:rPr lang="ru-RU" sz="4400" dirty="0"/>
              <a:t>, </a:t>
            </a:r>
            <a:r>
              <a:rPr lang="ru-RU" sz="4400" dirty="0" err="1"/>
              <a:t>тобто</a:t>
            </a:r>
            <a:r>
              <a:rPr lang="ru-RU" sz="4400" dirty="0"/>
              <a:t> </a:t>
            </a:r>
            <a:r>
              <a:rPr lang="ru-RU" sz="4400" dirty="0" err="1"/>
              <a:t>індивідуального</a:t>
            </a:r>
            <a:r>
              <a:rPr lang="ru-RU" sz="4400" dirty="0"/>
              <a:t> </a:t>
            </a:r>
            <a:r>
              <a:rPr lang="ru-RU" sz="4400" dirty="0" err="1"/>
              <a:t>підходу</a:t>
            </a:r>
            <a:r>
              <a:rPr lang="ru-RU" sz="4400" dirty="0"/>
              <a:t> </a:t>
            </a:r>
            <a:r>
              <a:rPr lang="ru-RU" sz="4400" dirty="0" err="1"/>
              <a:t>існує</a:t>
            </a:r>
            <a:r>
              <a:rPr lang="ru-RU" sz="4400" dirty="0"/>
              <a:t> два </a:t>
            </a:r>
            <a:r>
              <a:rPr lang="ru-RU" sz="4400" dirty="0" err="1"/>
              <a:t>варіанти</a:t>
            </a:r>
            <a:r>
              <a:rPr lang="ru-RU" sz="4400" dirty="0"/>
              <a:t>, - </a:t>
            </a:r>
            <a:r>
              <a:rPr lang="ru-RU" sz="4400" dirty="0" err="1"/>
              <a:t>теоретичний</a:t>
            </a:r>
            <a:r>
              <a:rPr lang="ru-RU" sz="4400" dirty="0"/>
              <a:t> і </a:t>
            </a:r>
            <a:r>
              <a:rPr lang="ru-RU" sz="4400" dirty="0" err="1"/>
              <a:t>практичний</a:t>
            </a:r>
            <a:r>
              <a:rPr lang="ru-RU" sz="44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18177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479</TotalTime>
  <Words>1928</Words>
  <Application>Microsoft Office PowerPoint</Application>
  <PresentationFormat>Широкоэкранный</PresentationFormat>
  <Paragraphs>213</Paragraphs>
  <Slides>65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65</vt:i4>
      </vt:variant>
    </vt:vector>
  </HeadingPairs>
  <TitlesOfParts>
    <vt:vector size="71" baseType="lpstr">
      <vt:lpstr>Arial</vt:lpstr>
      <vt:lpstr>Century Gothic</vt:lpstr>
      <vt:lpstr>Garamond</vt:lpstr>
      <vt:lpstr>Times New Roman</vt:lpstr>
      <vt:lpstr>Wingdings 3</vt:lpstr>
      <vt:lpstr>Легкий дым</vt:lpstr>
      <vt:lpstr>ЗАПОРІЗЬКИЙ ДЕРЖАВНИЙ МЕДИЧНИЙ УНІВЕРСИТЕТ  Лекції з курсу соціальної медицини та організації охорони здоров'я</vt:lpstr>
      <vt:lpstr>План лекції</vt:lpstr>
      <vt:lpstr>Презентация PowerPoint</vt:lpstr>
      <vt:lpstr>"Здоров'я - це стан організму, всі частини якого нормально розвинені та правильно функціонують"   "Здоров'я - стан індивіда, чий організм функціонує добре"</vt:lpstr>
      <vt:lpstr>"Здоров'я - це стан фізичної міцності та благополуччя, при якому організм правильно виконує свої функції"</vt:lpstr>
      <vt:lpstr>"Здоров'я - гармонійна єдність біологічних і соціальних якостей, обумовлених вродженими та набутими біологічними та соціальними чинниками (а хвороба є порушенням цієї єдності, цієї гармонії)"</vt:lpstr>
      <vt:lpstr>Здоров'я</vt:lpstr>
      <vt:lpstr>Філософське визначення здоров'я</vt:lpstr>
      <vt:lpstr>Індивідуальне  здоров'я</vt:lpstr>
      <vt:lpstr>Індивідуальне  здоров'я (теоретичний підхід) </vt:lpstr>
      <vt:lpstr>Презентация PowerPoint</vt:lpstr>
      <vt:lpstr>Індивідуальне  здоров'я (практичний підхід) </vt:lpstr>
      <vt:lpstr>Громадське (популяційне) здоров'я населення</vt:lpstr>
      <vt:lpstr>Здоров‘я</vt:lpstr>
      <vt:lpstr>Основні показники здоров'я населення</vt:lpstr>
      <vt:lpstr>Медико-демографічні показники </vt:lpstr>
      <vt:lpstr>Показники фізичного розвитку</vt:lpstr>
      <vt:lpstr>Захворюваність населення </vt:lpstr>
      <vt:lpstr>Інформація про рівень і структуру захворюваності</vt:lpstr>
      <vt:lpstr>Медико-соціальне значення захворюваності</vt:lpstr>
      <vt:lpstr>Захворюваність</vt:lpstr>
      <vt:lpstr>Інвалідність </vt:lpstr>
      <vt:lpstr>Інтегровані показники</vt:lpstr>
      <vt:lpstr>Джерела вивчення популяційного здоров'я населення </vt:lpstr>
      <vt:lpstr>Хвороба – це окремий випадок здоров’я, коли рівень його знижений або є його дефекти.</vt:lpstr>
      <vt:lpstr>Фактори, що зумовлюють здоров'я (за ступенем впливу)</vt:lpstr>
      <vt:lpstr>Презентация PowerPoint</vt:lpstr>
      <vt:lpstr>Презентация PowerPoint</vt:lpstr>
      <vt:lpstr>Фактори, що впливають на здоров'я</vt:lpstr>
      <vt:lpstr>Презентация PowerPoint</vt:lpstr>
      <vt:lpstr>Презентация PowerPoint</vt:lpstr>
      <vt:lpstr>Презентация PowerPoint</vt:lpstr>
      <vt:lpstr>Демографія</vt:lpstr>
      <vt:lpstr>Презентация PowerPoint</vt:lpstr>
      <vt:lpstr>Презентация PowerPoint</vt:lpstr>
      <vt:lpstr>Показники, що характеризують статику населення, необхідні для: </vt:lpstr>
      <vt:lpstr>Перепис населення</vt:lpstr>
      <vt:lpstr>Механічний рух населення</vt:lpstr>
      <vt:lpstr>Види міграції населення: </vt:lpstr>
      <vt:lpstr>Міграція</vt:lpstr>
      <vt:lpstr>Презентация PowerPoint</vt:lpstr>
      <vt:lpstr>Природний рух населення</vt:lpstr>
      <vt:lpstr>Основні складові природного руху населення:</vt:lpstr>
      <vt:lpstr>Народжуваність</vt:lpstr>
      <vt:lpstr>Методика розрахунку загального коефіцієнта народжуваності </vt:lpstr>
      <vt:lpstr>Презентация PowerPoint</vt:lpstr>
      <vt:lpstr>Презентация PowerPoint</vt:lpstr>
      <vt:lpstr>Презентация PowerPoint</vt:lpstr>
      <vt:lpstr>Презентация PowerPoint</vt:lpstr>
      <vt:lpstr>Фактори, що впливають на народжуваність </vt:lpstr>
      <vt:lpstr>Смертність</vt:lpstr>
      <vt:lpstr>Методика розрахунку загального коефіцієнта смертності </vt:lpstr>
      <vt:lpstr>Презентация PowerPoint</vt:lpstr>
      <vt:lpstr>Фактори, що впливають на рівень смертності: </vt:lpstr>
      <vt:lpstr>Презентация PowerPoint</vt:lpstr>
      <vt:lpstr>Презентация PowerPoint</vt:lpstr>
      <vt:lpstr>Загальний коефіцієнт природного приросту</vt:lpstr>
      <vt:lpstr>Середня тривалість майбутнього життя </vt:lpstr>
      <vt:lpstr>Смертність немовлят (малюкова смертність) </vt:lpstr>
      <vt:lpstr>Методика розрахунку смертності немовлят</vt:lpstr>
      <vt:lpstr>Смертність немовлят</vt:lpstr>
      <vt:lpstr>Причини смертності немовлят (за основними класами причин смерті) </vt:lpstr>
      <vt:lpstr>Фактори, що впливають на смертність немовлят :  </vt:lpstr>
      <vt:lpstr>Перинатальна смертність</vt:lpstr>
      <vt:lpstr>Основні причини перинатальної смертності: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ЗАПОРІЗЬКИЙ ДЕРЖАВНИЙ МЕДИЧНИЙ УНІВЕРСИТЕТ  Лекції з курсу соціальної медицини та організації охорони здоров'я</dc:title>
  <dc:creator>Пользователь Windows</dc:creator>
  <cp:lastModifiedBy>Пользователь Windows</cp:lastModifiedBy>
  <cp:revision>35</cp:revision>
  <dcterms:created xsi:type="dcterms:W3CDTF">2020-01-31T08:12:50Z</dcterms:created>
  <dcterms:modified xsi:type="dcterms:W3CDTF">2020-02-05T10:08:46Z</dcterms:modified>
</cp:coreProperties>
</file>