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5" r:id="rId1"/>
  </p:sldMasterIdLst>
  <p:notesMasterIdLst>
    <p:notesMasterId r:id="rId43"/>
  </p:notesMasterIdLst>
  <p:sldIdLst>
    <p:sldId id="256" r:id="rId2"/>
    <p:sldId id="360" r:id="rId3"/>
    <p:sldId id="361" r:id="rId4"/>
    <p:sldId id="299" r:id="rId5"/>
    <p:sldId id="300" r:id="rId6"/>
    <p:sldId id="301" r:id="rId7"/>
    <p:sldId id="303" r:id="rId8"/>
    <p:sldId id="304" r:id="rId9"/>
    <p:sldId id="305" r:id="rId10"/>
    <p:sldId id="306" r:id="rId11"/>
    <p:sldId id="307" r:id="rId12"/>
    <p:sldId id="308" r:id="rId13"/>
    <p:sldId id="316" r:id="rId14"/>
    <p:sldId id="317" r:id="rId15"/>
    <p:sldId id="318" r:id="rId16"/>
    <p:sldId id="319" r:id="rId17"/>
    <p:sldId id="320" r:id="rId18"/>
    <p:sldId id="321" r:id="rId19"/>
    <p:sldId id="322" r:id="rId20"/>
    <p:sldId id="323" r:id="rId21"/>
    <p:sldId id="324" r:id="rId22"/>
    <p:sldId id="328" r:id="rId23"/>
    <p:sldId id="329" r:id="rId24"/>
    <p:sldId id="330" r:id="rId25"/>
    <p:sldId id="331" r:id="rId26"/>
    <p:sldId id="332" r:id="rId27"/>
    <p:sldId id="333" r:id="rId28"/>
    <p:sldId id="334" r:id="rId29"/>
    <p:sldId id="335" r:id="rId30"/>
    <p:sldId id="341" r:id="rId31"/>
    <p:sldId id="342" r:id="rId32"/>
    <p:sldId id="343" r:id="rId33"/>
    <p:sldId id="345" r:id="rId34"/>
    <p:sldId id="346" r:id="rId35"/>
    <p:sldId id="347" r:id="rId36"/>
    <p:sldId id="348" r:id="rId37"/>
    <p:sldId id="362" r:id="rId38"/>
    <p:sldId id="363" r:id="rId39"/>
    <p:sldId id="364" r:id="rId40"/>
    <p:sldId id="365" r:id="rId41"/>
    <p:sldId id="366" r:id="rId4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CC33"/>
    <a:srgbClr val="FFFF00"/>
    <a:srgbClr val="FFCC66"/>
    <a:srgbClr val="FF3300"/>
    <a:srgbClr val="FF9966"/>
    <a:srgbClr val="FF99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54" autoAdjust="0"/>
  </p:normalViewPr>
  <p:slideViewPr>
    <p:cSldViewPr>
      <p:cViewPr varScale="1">
        <p:scale>
          <a:sx n="78" d="100"/>
          <a:sy n="78" d="100"/>
        </p:scale>
        <p:origin x="1522" y="6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682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C320E49-3699-41D1-A241-7E48FB89ECCB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DCFB5C0D-FADF-4C14-BADF-99FC5BFC921C}">
      <dgm:prSet phldrT="[Текст]"/>
      <dgm:spPr/>
      <dgm:t>
        <a:bodyPr/>
        <a:lstStyle/>
        <a:p>
          <a:r>
            <a:rPr lang="uk-UA" dirty="0"/>
            <a:t>І</a:t>
          </a:r>
          <a:r>
            <a:rPr lang="en-US" dirty="0"/>
            <a:t> </a:t>
          </a:r>
          <a:r>
            <a:rPr lang="ru-RU" dirty="0" err="1"/>
            <a:t>покоління</a:t>
          </a:r>
          <a:endParaRPr lang="ru-RU" dirty="0"/>
        </a:p>
      </dgm:t>
    </dgm:pt>
    <dgm:pt modelId="{84AAF023-9162-4B95-A214-C46EA9D2A4AD}" type="parTrans" cxnId="{91A870CC-B712-4780-98EE-8C475C8A456A}">
      <dgm:prSet/>
      <dgm:spPr/>
      <dgm:t>
        <a:bodyPr/>
        <a:lstStyle/>
        <a:p>
          <a:endParaRPr lang="ru-RU"/>
        </a:p>
      </dgm:t>
    </dgm:pt>
    <dgm:pt modelId="{9235D1D8-4853-4F98-B32C-B6D816129D57}" type="sibTrans" cxnId="{91A870CC-B712-4780-98EE-8C475C8A456A}">
      <dgm:prSet/>
      <dgm:spPr/>
      <dgm:t>
        <a:bodyPr/>
        <a:lstStyle/>
        <a:p>
          <a:endParaRPr lang="ru-RU"/>
        </a:p>
      </dgm:t>
    </dgm:pt>
    <dgm:pt modelId="{4F9ECBCB-BE77-4F71-99C9-3F837A276AA3}">
      <dgm:prSet phldrT="[Текст]"/>
      <dgm:spPr/>
      <dgm:t>
        <a:bodyPr/>
        <a:lstStyle/>
        <a:p>
          <a:r>
            <a:rPr lang="ru-RU" dirty="0" err="1"/>
            <a:t>Нефторовані</a:t>
          </a:r>
          <a:r>
            <a:rPr lang="ru-RU" dirty="0"/>
            <a:t> </a:t>
          </a:r>
          <a:r>
            <a:rPr lang="ru-RU" dirty="0" err="1"/>
            <a:t>хінолони</a:t>
          </a:r>
          <a:r>
            <a:rPr lang="ru-RU" dirty="0"/>
            <a:t>: </a:t>
          </a:r>
          <a:r>
            <a:rPr lang="ru-RU" dirty="0" err="1"/>
            <a:t>налідиксова</a:t>
          </a:r>
          <a:r>
            <a:rPr lang="ru-RU" dirty="0"/>
            <a:t> кислота</a:t>
          </a:r>
        </a:p>
      </dgm:t>
    </dgm:pt>
    <dgm:pt modelId="{748F5B22-DE31-4A9A-8908-E2FAF38059B4}" type="parTrans" cxnId="{D0EDA990-F6E6-4BA2-B77A-B574A9D5AC57}">
      <dgm:prSet/>
      <dgm:spPr/>
      <dgm:t>
        <a:bodyPr/>
        <a:lstStyle/>
        <a:p>
          <a:endParaRPr lang="ru-RU"/>
        </a:p>
      </dgm:t>
    </dgm:pt>
    <dgm:pt modelId="{B19EA456-AA65-4921-83F0-C2269D337525}" type="sibTrans" cxnId="{D0EDA990-F6E6-4BA2-B77A-B574A9D5AC57}">
      <dgm:prSet/>
      <dgm:spPr/>
      <dgm:t>
        <a:bodyPr/>
        <a:lstStyle/>
        <a:p>
          <a:endParaRPr lang="ru-RU"/>
        </a:p>
      </dgm:t>
    </dgm:pt>
    <dgm:pt modelId="{840AA577-92BF-49D3-B16E-9C22FC110E13}">
      <dgm:prSet phldrT="[Текст]"/>
      <dgm:spPr/>
      <dgm:t>
        <a:bodyPr/>
        <a:lstStyle/>
        <a:p>
          <a:r>
            <a:rPr lang="uk-UA" dirty="0"/>
            <a:t>ІІ </a:t>
          </a:r>
          <a:r>
            <a:rPr lang="ru-RU" dirty="0" err="1"/>
            <a:t>покоління</a:t>
          </a:r>
          <a:endParaRPr lang="ru-RU" dirty="0"/>
        </a:p>
      </dgm:t>
    </dgm:pt>
    <dgm:pt modelId="{5F83A114-E382-47D0-A89D-36227255D782}" type="parTrans" cxnId="{8B7154AB-D7AA-4581-8A35-23443F7EC52E}">
      <dgm:prSet/>
      <dgm:spPr/>
      <dgm:t>
        <a:bodyPr/>
        <a:lstStyle/>
        <a:p>
          <a:endParaRPr lang="ru-RU"/>
        </a:p>
      </dgm:t>
    </dgm:pt>
    <dgm:pt modelId="{D4964C34-6C48-412A-93EB-AA3E2FC1E0BC}" type="sibTrans" cxnId="{8B7154AB-D7AA-4581-8A35-23443F7EC52E}">
      <dgm:prSet/>
      <dgm:spPr/>
      <dgm:t>
        <a:bodyPr/>
        <a:lstStyle/>
        <a:p>
          <a:endParaRPr lang="ru-RU"/>
        </a:p>
      </dgm:t>
    </dgm:pt>
    <dgm:pt modelId="{ACC3C012-CD2C-410E-BE0E-B878B092F7A0}">
      <dgm:prSet phldrT="[Текст]"/>
      <dgm:spPr/>
      <dgm:t>
        <a:bodyPr/>
        <a:lstStyle/>
        <a:p>
          <a:r>
            <a:rPr lang="ru-RU" dirty="0" err="1"/>
            <a:t>Грамнегативні</a:t>
          </a:r>
          <a:r>
            <a:rPr lang="ru-RU" dirty="0"/>
            <a:t>: </a:t>
          </a:r>
          <a:r>
            <a:rPr lang="ru-RU" dirty="0" err="1"/>
            <a:t>норфлоксацин</a:t>
          </a:r>
          <a:r>
            <a:rPr lang="ru-RU" dirty="0"/>
            <a:t>, </a:t>
          </a:r>
          <a:r>
            <a:rPr lang="ru-RU" dirty="0" err="1"/>
            <a:t>ципрофлоксацин</a:t>
          </a:r>
          <a:r>
            <a:rPr lang="ru-RU" dirty="0"/>
            <a:t>, </a:t>
          </a:r>
          <a:r>
            <a:rPr lang="ru-RU" dirty="0" err="1"/>
            <a:t>офлоксацин</a:t>
          </a:r>
          <a:endParaRPr lang="ru-RU" dirty="0"/>
        </a:p>
      </dgm:t>
    </dgm:pt>
    <dgm:pt modelId="{432F0FD8-A39B-4897-AEC0-1C0530588D8D}" type="parTrans" cxnId="{D7924B72-7C97-460B-BB1D-AFD8ABC7A828}">
      <dgm:prSet/>
      <dgm:spPr/>
      <dgm:t>
        <a:bodyPr/>
        <a:lstStyle/>
        <a:p>
          <a:endParaRPr lang="ru-RU"/>
        </a:p>
      </dgm:t>
    </dgm:pt>
    <dgm:pt modelId="{98ABA3BD-1D49-4990-B8DF-691D1CB98E4D}" type="sibTrans" cxnId="{D7924B72-7C97-460B-BB1D-AFD8ABC7A828}">
      <dgm:prSet/>
      <dgm:spPr/>
      <dgm:t>
        <a:bodyPr/>
        <a:lstStyle/>
        <a:p>
          <a:endParaRPr lang="ru-RU"/>
        </a:p>
      </dgm:t>
    </dgm:pt>
    <dgm:pt modelId="{26C97483-C47A-4FFF-8A7E-9E3463084AC3}">
      <dgm:prSet phldrT="[Текст]"/>
      <dgm:spPr/>
      <dgm:t>
        <a:bodyPr/>
        <a:lstStyle/>
        <a:p>
          <a:r>
            <a:rPr lang="en-US" dirty="0"/>
            <a:t>III</a:t>
          </a:r>
          <a:r>
            <a:rPr lang="ru-RU" dirty="0"/>
            <a:t> </a:t>
          </a:r>
          <a:r>
            <a:rPr lang="ru-RU" dirty="0" err="1"/>
            <a:t>покоління</a:t>
          </a:r>
          <a:endParaRPr lang="ru-RU" dirty="0"/>
        </a:p>
      </dgm:t>
    </dgm:pt>
    <dgm:pt modelId="{C828C0A1-FC24-4121-B668-0172E21975D2}" type="parTrans" cxnId="{D4097922-4576-4B88-BAAA-8E336C6937DC}">
      <dgm:prSet/>
      <dgm:spPr/>
      <dgm:t>
        <a:bodyPr/>
        <a:lstStyle/>
        <a:p>
          <a:endParaRPr lang="ru-RU"/>
        </a:p>
      </dgm:t>
    </dgm:pt>
    <dgm:pt modelId="{BE0BAB7F-2279-4B1B-B916-94A6BE1E4605}" type="sibTrans" cxnId="{D4097922-4576-4B88-BAAA-8E336C6937DC}">
      <dgm:prSet/>
      <dgm:spPr/>
      <dgm:t>
        <a:bodyPr/>
        <a:lstStyle/>
        <a:p>
          <a:endParaRPr lang="ru-RU"/>
        </a:p>
      </dgm:t>
    </dgm:pt>
    <dgm:pt modelId="{2228AD14-A98C-4A7B-82DF-E69823D2F58B}">
      <dgm:prSet phldrT="[Текст]"/>
      <dgm:spPr/>
      <dgm:t>
        <a:bodyPr/>
        <a:lstStyle/>
        <a:p>
          <a:r>
            <a:rPr lang="ru-RU" dirty="0" err="1"/>
            <a:t>Респіраторні</a:t>
          </a:r>
          <a:r>
            <a:rPr lang="ru-RU" dirty="0"/>
            <a:t> </a:t>
          </a:r>
          <a:r>
            <a:rPr lang="ru-RU" dirty="0" err="1"/>
            <a:t>фторхінолони</a:t>
          </a:r>
          <a:r>
            <a:rPr lang="ru-RU" dirty="0"/>
            <a:t>: </a:t>
          </a:r>
          <a:r>
            <a:rPr lang="ru-RU" dirty="0" err="1"/>
            <a:t>левофлоксацин</a:t>
          </a:r>
          <a:r>
            <a:rPr lang="ru-RU" dirty="0"/>
            <a:t>, </a:t>
          </a:r>
          <a:r>
            <a:rPr lang="ru-RU" dirty="0" err="1"/>
            <a:t>спарфлоксацин</a:t>
          </a:r>
          <a:endParaRPr lang="ru-RU" dirty="0"/>
        </a:p>
      </dgm:t>
    </dgm:pt>
    <dgm:pt modelId="{FD9411B4-B179-4CCD-B60B-2520DE0AD11B}" type="parTrans" cxnId="{3A3A380A-5DA6-49C7-B53D-1D4E5F19A0CF}">
      <dgm:prSet/>
      <dgm:spPr/>
      <dgm:t>
        <a:bodyPr/>
        <a:lstStyle/>
        <a:p>
          <a:endParaRPr lang="ru-RU"/>
        </a:p>
      </dgm:t>
    </dgm:pt>
    <dgm:pt modelId="{73C51601-8966-493C-BF2F-4F91A933A1FD}" type="sibTrans" cxnId="{3A3A380A-5DA6-49C7-B53D-1D4E5F19A0CF}">
      <dgm:prSet/>
      <dgm:spPr/>
      <dgm:t>
        <a:bodyPr/>
        <a:lstStyle/>
        <a:p>
          <a:endParaRPr lang="ru-RU"/>
        </a:p>
      </dgm:t>
    </dgm:pt>
    <dgm:pt modelId="{4EE5CB51-47FB-4439-90C5-9011DB1D5956}">
      <dgm:prSet phldrT="[Текст]"/>
      <dgm:spPr/>
      <dgm:t>
        <a:bodyPr/>
        <a:lstStyle/>
        <a:p>
          <a:r>
            <a:rPr lang="en-US" dirty="0"/>
            <a:t>IV </a:t>
          </a:r>
          <a:r>
            <a:rPr lang="ru-RU" dirty="0" err="1"/>
            <a:t>покоління</a:t>
          </a:r>
          <a:endParaRPr lang="ru-RU" dirty="0"/>
        </a:p>
      </dgm:t>
    </dgm:pt>
    <dgm:pt modelId="{E2891EAB-1286-44A8-AFEA-43D5AA3439DF}" type="parTrans" cxnId="{F7624FA5-E7D1-4AA6-BEAA-2491D24A3910}">
      <dgm:prSet/>
      <dgm:spPr/>
      <dgm:t>
        <a:bodyPr/>
        <a:lstStyle/>
        <a:p>
          <a:endParaRPr lang="ru-RU"/>
        </a:p>
      </dgm:t>
    </dgm:pt>
    <dgm:pt modelId="{C97C81C7-5703-45E9-BCEB-1027B7510DB6}" type="sibTrans" cxnId="{F7624FA5-E7D1-4AA6-BEAA-2491D24A3910}">
      <dgm:prSet/>
      <dgm:spPr/>
      <dgm:t>
        <a:bodyPr/>
        <a:lstStyle/>
        <a:p>
          <a:endParaRPr lang="ru-RU"/>
        </a:p>
      </dgm:t>
    </dgm:pt>
    <dgm:pt modelId="{A7E6578B-69BE-417E-8D0E-E53D927239F8}">
      <dgm:prSet phldrT="[Текст]"/>
      <dgm:spPr/>
      <dgm:t>
        <a:bodyPr/>
        <a:lstStyle/>
        <a:p>
          <a:r>
            <a:rPr lang="ru-RU" dirty="0" err="1"/>
            <a:t>Респіраторні</a:t>
          </a:r>
          <a:r>
            <a:rPr lang="ru-RU" dirty="0"/>
            <a:t> та </a:t>
          </a:r>
          <a:r>
            <a:rPr lang="ru-RU" dirty="0" err="1"/>
            <a:t>антианаеробні</a:t>
          </a:r>
          <a:r>
            <a:rPr lang="ru-RU" dirty="0"/>
            <a:t>: </a:t>
          </a:r>
          <a:r>
            <a:rPr lang="ru-RU" dirty="0" err="1"/>
            <a:t>моксифлоксацин</a:t>
          </a:r>
          <a:r>
            <a:rPr lang="ru-RU" dirty="0"/>
            <a:t>, </a:t>
          </a:r>
          <a:r>
            <a:rPr lang="ru-RU" dirty="0" err="1"/>
            <a:t>гатифлоксацин</a:t>
          </a:r>
          <a:endParaRPr lang="ru-RU" dirty="0"/>
        </a:p>
      </dgm:t>
    </dgm:pt>
    <dgm:pt modelId="{EEDF2E60-359F-4C2E-B6E7-DC548D432245}" type="parTrans" cxnId="{EB8A3CFE-BDCC-4BB8-94B4-D4F9EBE6F241}">
      <dgm:prSet/>
      <dgm:spPr/>
      <dgm:t>
        <a:bodyPr/>
        <a:lstStyle/>
        <a:p>
          <a:endParaRPr lang="ru-RU"/>
        </a:p>
      </dgm:t>
    </dgm:pt>
    <dgm:pt modelId="{BDC04150-6CD2-477C-A978-49AB40E68797}" type="sibTrans" cxnId="{EB8A3CFE-BDCC-4BB8-94B4-D4F9EBE6F241}">
      <dgm:prSet/>
      <dgm:spPr/>
      <dgm:t>
        <a:bodyPr/>
        <a:lstStyle/>
        <a:p>
          <a:endParaRPr lang="ru-RU"/>
        </a:p>
      </dgm:t>
    </dgm:pt>
    <dgm:pt modelId="{25671FA5-414D-4155-AC9D-5AF32BD45926}" type="pres">
      <dgm:prSet presAssocID="{1C320E49-3699-41D1-A241-7E48FB89ECCB}" presName="linear" presStyleCnt="0">
        <dgm:presLayoutVars>
          <dgm:animLvl val="lvl"/>
          <dgm:resizeHandles val="exact"/>
        </dgm:presLayoutVars>
      </dgm:prSet>
      <dgm:spPr/>
    </dgm:pt>
    <dgm:pt modelId="{5983597C-D1C3-4922-B712-9EAA84A0027E}" type="pres">
      <dgm:prSet presAssocID="{DCFB5C0D-FADF-4C14-BADF-99FC5BFC921C}" presName="parentText" presStyleLbl="node1" presStyleIdx="0" presStyleCnt="4">
        <dgm:presLayoutVars>
          <dgm:chMax val="0"/>
          <dgm:bulletEnabled val="1"/>
        </dgm:presLayoutVars>
      </dgm:prSet>
      <dgm:spPr/>
    </dgm:pt>
    <dgm:pt modelId="{8F8F7316-D875-4F51-BA87-0A7F57F5EA72}" type="pres">
      <dgm:prSet presAssocID="{DCFB5C0D-FADF-4C14-BADF-99FC5BFC921C}" presName="childText" presStyleLbl="revTx" presStyleIdx="0" presStyleCnt="4">
        <dgm:presLayoutVars>
          <dgm:bulletEnabled val="1"/>
        </dgm:presLayoutVars>
      </dgm:prSet>
      <dgm:spPr/>
    </dgm:pt>
    <dgm:pt modelId="{D63FC62C-805B-4136-BECA-DCC65CC1E80E}" type="pres">
      <dgm:prSet presAssocID="{840AA577-92BF-49D3-B16E-9C22FC110E13}" presName="parentText" presStyleLbl="node1" presStyleIdx="1" presStyleCnt="4">
        <dgm:presLayoutVars>
          <dgm:chMax val="0"/>
          <dgm:bulletEnabled val="1"/>
        </dgm:presLayoutVars>
      </dgm:prSet>
      <dgm:spPr/>
    </dgm:pt>
    <dgm:pt modelId="{5805A3FB-8255-4D5B-A26D-38EBB13E724B}" type="pres">
      <dgm:prSet presAssocID="{840AA577-92BF-49D3-B16E-9C22FC110E13}" presName="childText" presStyleLbl="revTx" presStyleIdx="1" presStyleCnt="4">
        <dgm:presLayoutVars>
          <dgm:bulletEnabled val="1"/>
        </dgm:presLayoutVars>
      </dgm:prSet>
      <dgm:spPr/>
    </dgm:pt>
    <dgm:pt modelId="{5522572B-A3FD-4401-94C5-6B0DA3E33978}" type="pres">
      <dgm:prSet presAssocID="{26C97483-C47A-4FFF-8A7E-9E3463084AC3}" presName="parentText" presStyleLbl="node1" presStyleIdx="2" presStyleCnt="4">
        <dgm:presLayoutVars>
          <dgm:chMax val="0"/>
          <dgm:bulletEnabled val="1"/>
        </dgm:presLayoutVars>
      </dgm:prSet>
      <dgm:spPr/>
    </dgm:pt>
    <dgm:pt modelId="{597CA418-E184-4F76-B396-06AE6F24821E}" type="pres">
      <dgm:prSet presAssocID="{26C97483-C47A-4FFF-8A7E-9E3463084AC3}" presName="childText" presStyleLbl="revTx" presStyleIdx="2" presStyleCnt="4">
        <dgm:presLayoutVars>
          <dgm:bulletEnabled val="1"/>
        </dgm:presLayoutVars>
      </dgm:prSet>
      <dgm:spPr/>
    </dgm:pt>
    <dgm:pt modelId="{F3A527E6-5568-4D6D-B192-D955F5D3513C}" type="pres">
      <dgm:prSet presAssocID="{4EE5CB51-47FB-4439-90C5-9011DB1D5956}" presName="parentText" presStyleLbl="node1" presStyleIdx="3" presStyleCnt="4">
        <dgm:presLayoutVars>
          <dgm:chMax val="0"/>
          <dgm:bulletEnabled val="1"/>
        </dgm:presLayoutVars>
      </dgm:prSet>
      <dgm:spPr/>
    </dgm:pt>
    <dgm:pt modelId="{F63DE109-CAF7-4D3B-8DB8-9BE902856921}" type="pres">
      <dgm:prSet presAssocID="{4EE5CB51-47FB-4439-90C5-9011DB1D5956}" presName="childText" presStyleLbl="revTx" presStyleIdx="3" presStyleCnt="4">
        <dgm:presLayoutVars>
          <dgm:bulletEnabled val="1"/>
        </dgm:presLayoutVars>
      </dgm:prSet>
      <dgm:spPr/>
    </dgm:pt>
  </dgm:ptLst>
  <dgm:cxnLst>
    <dgm:cxn modelId="{3A3A380A-5DA6-49C7-B53D-1D4E5F19A0CF}" srcId="{26C97483-C47A-4FFF-8A7E-9E3463084AC3}" destId="{2228AD14-A98C-4A7B-82DF-E69823D2F58B}" srcOrd="0" destOrd="0" parTransId="{FD9411B4-B179-4CCD-B60B-2520DE0AD11B}" sibTransId="{73C51601-8966-493C-BF2F-4F91A933A1FD}"/>
    <dgm:cxn modelId="{D4097922-4576-4B88-BAAA-8E336C6937DC}" srcId="{1C320E49-3699-41D1-A241-7E48FB89ECCB}" destId="{26C97483-C47A-4FFF-8A7E-9E3463084AC3}" srcOrd="2" destOrd="0" parTransId="{C828C0A1-FC24-4121-B668-0172E21975D2}" sibTransId="{BE0BAB7F-2279-4B1B-B916-94A6BE1E4605}"/>
    <dgm:cxn modelId="{31723732-5403-4C65-9B15-B1A11A0A90D3}" type="presOf" srcId="{4F9ECBCB-BE77-4F71-99C9-3F837A276AA3}" destId="{8F8F7316-D875-4F51-BA87-0A7F57F5EA72}" srcOrd="0" destOrd="0" presId="urn:microsoft.com/office/officeart/2005/8/layout/vList2"/>
    <dgm:cxn modelId="{98A2194A-D1ED-4FD8-BEA0-DF80F18E6B60}" type="presOf" srcId="{840AA577-92BF-49D3-B16E-9C22FC110E13}" destId="{D63FC62C-805B-4136-BECA-DCC65CC1E80E}" srcOrd="0" destOrd="0" presId="urn:microsoft.com/office/officeart/2005/8/layout/vList2"/>
    <dgm:cxn modelId="{78EB3971-C003-4C48-A563-827C57C9B329}" type="presOf" srcId="{1C320E49-3699-41D1-A241-7E48FB89ECCB}" destId="{25671FA5-414D-4155-AC9D-5AF32BD45926}" srcOrd="0" destOrd="0" presId="urn:microsoft.com/office/officeart/2005/8/layout/vList2"/>
    <dgm:cxn modelId="{D7924B72-7C97-460B-BB1D-AFD8ABC7A828}" srcId="{840AA577-92BF-49D3-B16E-9C22FC110E13}" destId="{ACC3C012-CD2C-410E-BE0E-B878B092F7A0}" srcOrd="0" destOrd="0" parTransId="{432F0FD8-A39B-4897-AEC0-1C0530588D8D}" sibTransId="{98ABA3BD-1D49-4990-B8DF-691D1CB98E4D}"/>
    <dgm:cxn modelId="{E60DA352-69DC-4FAA-AFEC-05CC113EFFD3}" type="presOf" srcId="{ACC3C012-CD2C-410E-BE0E-B878B092F7A0}" destId="{5805A3FB-8255-4D5B-A26D-38EBB13E724B}" srcOrd="0" destOrd="0" presId="urn:microsoft.com/office/officeart/2005/8/layout/vList2"/>
    <dgm:cxn modelId="{961EC872-7BCE-4F6A-B391-00C061C08F10}" type="presOf" srcId="{2228AD14-A98C-4A7B-82DF-E69823D2F58B}" destId="{597CA418-E184-4F76-B396-06AE6F24821E}" srcOrd="0" destOrd="0" presId="urn:microsoft.com/office/officeart/2005/8/layout/vList2"/>
    <dgm:cxn modelId="{D0EDA990-F6E6-4BA2-B77A-B574A9D5AC57}" srcId="{DCFB5C0D-FADF-4C14-BADF-99FC5BFC921C}" destId="{4F9ECBCB-BE77-4F71-99C9-3F837A276AA3}" srcOrd="0" destOrd="0" parTransId="{748F5B22-DE31-4A9A-8908-E2FAF38059B4}" sibTransId="{B19EA456-AA65-4921-83F0-C2269D337525}"/>
    <dgm:cxn modelId="{645E4497-61C5-4663-AE9E-BCDBF3A7BACA}" type="presOf" srcId="{A7E6578B-69BE-417E-8D0E-E53D927239F8}" destId="{F63DE109-CAF7-4D3B-8DB8-9BE902856921}" srcOrd="0" destOrd="0" presId="urn:microsoft.com/office/officeart/2005/8/layout/vList2"/>
    <dgm:cxn modelId="{35DF7A99-D052-44C5-AF33-12B7159D5A81}" type="presOf" srcId="{4EE5CB51-47FB-4439-90C5-9011DB1D5956}" destId="{F3A527E6-5568-4D6D-B192-D955F5D3513C}" srcOrd="0" destOrd="0" presId="urn:microsoft.com/office/officeart/2005/8/layout/vList2"/>
    <dgm:cxn modelId="{F7624FA5-E7D1-4AA6-BEAA-2491D24A3910}" srcId="{1C320E49-3699-41D1-A241-7E48FB89ECCB}" destId="{4EE5CB51-47FB-4439-90C5-9011DB1D5956}" srcOrd="3" destOrd="0" parTransId="{E2891EAB-1286-44A8-AFEA-43D5AA3439DF}" sibTransId="{C97C81C7-5703-45E9-BCEB-1027B7510DB6}"/>
    <dgm:cxn modelId="{8B7154AB-D7AA-4581-8A35-23443F7EC52E}" srcId="{1C320E49-3699-41D1-A241-7E48FB89ECCB}" destId="{840AA577-92BF-49D3-B16E-9C22FC110E13}" srcOrd="1" destOrd="0" parTransId="{5F83A114-E382-47D0-A89D-36227255D782}" sibTransId="{D4964C34-6C48-412A-93EB-AA3E2FC1E0BC}"/>
    <dgm:cxn modelId="{1DE4D3B4-E82F-4691-B54E-B56F2F972E25}" type="presOf" srcId="{26C97483-C47A-4FFF-8A7E-9E3463084AC3}" destId="{5522572B-A3FD-4401-94C5-6B0DA3E33978}" srcOrd="0" destOrd="0" presId="urn:microsoft.com/office/officeart/2005/8/layout/vList2"/>
    <dgm:cxn modelId="{91A870CC-B712-4780-98EE-8C475C8A456A}" srcId="{1C320E49-3699-41D1-A241-7E48FB89ECCB}" destId="{DCFB5C0D-FADF-4C14-BADF-99FC5BFC921C}" srcOrd="0" destOrd="0" parTransId="{84AAF023-9162-4B95-A214-C46EA9D2A4AD}" sibTransId="{9235D1D8-4853-4F98-B32C-B6D816129D57}"/>
    <dgm:cxn modelId="{AA84D3D4-EC04-4C20-9AAE-695347A1F2A0}" type="presOf" srcId="{DCFB5C0D-FADF-4C14-BADF-99FC5BFC921C}" destId="{5983597C-D1C3-4922-B712-9EAA84A0027E}" srcOrd="0" destOrd="0" presId="urn:microsoft.com/office/officeart/2005/8/layout/vList2"/>
    <dgm:cxn modelId="{EB8A3CFE-BDCC-4BB8-94B4-D4F9EBE6F241}" srcId="{4EE5CB51-47FB-4439-90C5-9011DB1D5956}" destId="{A7E6578B-69BE-417E-8D0E-E53D927239F8}" srcOrd="0" destOrd="0" parTransId="{EEDF2E60-359F-4C2E-B6E7-DC548D432245}" sibTransId="{BDC04150-6CD2-477C-A978-49AB40E68797}"/>
    <dgm:cxn modelId="{0FC330FA-03C7-4634-8317-B4F58CB6A099}" type="presParOf" srcId="{25671FA5-414D-4155-AC9D-5AF32BD45926}" destId="{5983597C-D1C3-4922-B712-9EAA84A0027E}" srcOrd="0" destOrd="0" presId="urn:microsoft.com/office/officeart/2005/8/layout/vList2"/>
    <dgm:cxn modelId="{D2B318D8-0A6A-4C5A-81F0-C731A6E27282}" type="presParOf" srcId="{25671FA5-414D-4155-AC9D-5AF32BD45926}" destId="{8F8F7316-D875-4F51-BA87-0A7F57F5EA72}" srcOrd="1" destOrd="0" presId="urn:microsoft.com/office/officeart/2005/8/layout/vList2"/>
    <dgm:cxn modelId="{A9E2D35D-BA0F-4D70-BAD1-A2299106FBB8}" type="presParOf" srcId="{25671FA5-414D-4155-AC9D-5AF32BD45926}" destId="{D63FC62C-805B-4136-BECA-DCC65CC1E80E}" srcOrd="2" destOrd="0" presId="urn:microsoft.com/office/officeart/2005/8/layout/vList2"/>
    <dgm:cxn modelId="{FBF88EE8-C751-4981-8858-4923C69235C5}" type="presParOf" srcId="{25671FA5-414D-4155-AC9D-5AF32BD45926}" destId="{5805A3FB-8255-4D5B-A26D-38EBB13E724B}" srcOrd="3" destOrd="0" presId="urn:microsoft.com/office/officeart/2005/8/layout/vList2"/>
    <dgm:cxn modelId="{56241AA2-1182-40C1-8AA8-74AAD290DD74}" type="presParOf" srcId="{25671FA5-414D-4155-AC9D-5AF32BD45926}" destId="{5522572B-A3FD-4401-94C5-6B0DA3E33978}" srcOrd="4" destOrd="0" presId="urn:microsoft.com/office/officeart/2005/8/layout/vList2"/>
    <dgm:cxn modelId="{473C806F-1B34-4926-93BA-8576D3373689}" type="presParOf" srcId="{25671FA5-414D-4155-AC9D-5AF32BD45926}" destId="{597CA418-E184-4F76-B396-06AE6F24821E}" srcOrd="5" destOrd="0" presId="urn:microsoft.com/office/officeart/2005/8/layout/vList2"/>
    <dgm:cxn modelId="{1684A6CE-4E76-4309-B98E-1C0BE179623F}" type="presParOf" srcId="{25671FA5-414D-4155-AC9D-5AF32BD45926}" destId="{F3A527E6-5568-4D6D-B192-D955F5D3513C}" srcOrd="6" destOrd="0" presId="urn:microsoft.com/office/officeart/2005/8/layout/vList2"/>
    <dgm:cxn modelId="{EE080B31-BA3C-423E-B99A-DAB5CF6545AB}" type="presParOf" srcId="{25671FA5-414D-4155-AC9D-5AF32BD45926}" destId="{F63DE109-CAF7-4D3B-8DB8-9BE902856921}" srcOrd="7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983597C-D1C3-4922-B712-9EAA84A0027E}">
      <dsp:nvSpPr>
        <dsp:cNvPr id="0" name=""/>
        <dsp:cNvSpPr/>
      </dsp:nvSpPr>
      <dsp:spPr>
        <a:xfrm>
          <a:off x="0" y="10620"/>
          <a:ext cx="8229600" cy="67158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uk-UA" sz="2800" kern="1200" dirty="0"/>
            <a:t>І</a:t>
          </a:r>
          <a:r>
            <a:rPr lang="en-US" sz="2800" kern="1200" dirty="0"/>
            <a:t> </a:t>
          </a:r>
          <a:r>
            <a:rPr lang="ru-RU" sz="2800" kern="1200" dirty="0" err="1"/>
            <a:t>покоління</a:t>
          </a:r>
          <a:endParaRPr lang="ru-RU" sz="2800" kern="1200" dirty="0"/>
        </a:p>
      </dsp:txBody>
      <dsp:txXfrm>
        <a:off x="32784" y="43404"/>
        <a:ext cx="8164032" cy="606012"/>
      </dsp:txXfrm>
    </dsp:sp>
    <dsp:sp modelId="{8F8F7316-D875-4F51-BA87-0A7F57F5EA72}">
      <dsp:nvSpPr>
        <dsp:cNvPr id="0" name=""/>
        <dsp:cNvSpPr/>
      </dsp:nvSpPr>
      <dsp:spPr>
        <a:xfrm>
          <a:off x="0" y="682200"/>
          <a:ext cx="8229600" cy="46368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1290" tIns="35560" rIns="199136" bIns="35560" numCol="1" spcCol="1270" anchor="t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ru-RU" sz="2200" kern="1200" dirty="0" err="1"/>
            <a:t>Нефторовані</a:t>
          </a:r>
          <a:r>
            <a:rPr lang="ru-RU" sz="2200" kern="1200" dirty="0"/>
            <a:t> </a:t>
          </a:r>
          <a:r>
            <a:rPr lang="ru-RU" sz="2200" kern="1200" dirty="0" err="1"/>
            <a:t>хінолони</a:t>
          </a:r>
          <a:r>
            <a:rPr lang="ru-RU" sz="2200" kern="1200" dirty="0"/>
            <a:t>: </a:t>
          </a:r>
          <a:r>
            <a:rPr lang="ru-RU" sz="2200" kern="1200" dirty="0" err="1"/>
            <a:t>налідиксова</a:t>
          </a:r>
          <a:r>
            <a:rPr lang="ru-RU" sz="2200" kern="1200" dirty="0"/>
            <a:t> кислота</a:t>
          </a:r>
        </a:p>
      </dsp:txBody>
      <dsp:txXfrm>
        <a:off x="0" y="682200"/>
        <a:ext cx="8229600" cy="463680"/>
      </dsp:txXfrm>
    </dsp:sp>
    <dsp:sp modelId="{D63FC62C-805B-4136-BECA-DCC65CC1E80E}">
      <dsp:nvSpPr>
        <dsp:cNvPr id="0" name=""/>
        <dsp:cNvSpPr/>
      </dsp:nvSpPr>
      <dsp:spPr>
        <a:xfrm>
          <a:off x="0" y="1145880"/>
          <a:ext cx="8229600" cy="67158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uk-UA" sz="2800" kern="1200" dirty="0"/>
            <a:t>ІІ </a:t>
          </a:r>
          <a:r>
            <a:rPr lang="ru-RU" sz="2800" kern="1200" dirty="0" err="1"/>
            <a:t>покоління</a:t>
          </a:r>
          <a:endParaRPr lang="ru-RU" sz="2800" kern="1200" dirty="0"/>
        </a:p>
      </dsp:txBody>
      <dsp:txXfrm>
        <a:off x="32784" y="1178664"/>
        <a:ext cx="8164032" cy="606012"/>
      </dsp:txXfrm>
    </dsp:sp>
    <dsp:sp modelId="{5805A3FB-8255-4D5B-A26D-38EBB13E724B}">
      <dsp:nvSpPr>
        <dsp:cNvPr id="0" name=""/>
        <dsp:cNvSpPr/>
      </dsp:nvSpPr>
      <dsp:spPr>
        <a:xfrm>
          <a:off x="0" y="1817460"/>
          <a:ext cx="8229600" cy="69552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1290" tIns="35560" rIns="199136" bIns="35560" numCol="1" spcCol="1270" anchor="t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ru-RU" sz="2200" kern="1200" dirty="0" err="1"/>
            <a:t>Грамнегативні</a:t>
          </a:r>
          <a:r>
            <a:rPr lang="ru-RU" sz="2200" kern="1200" dirty="0"/>
            <a:t>: </a:t>
          </a:r>
          <a:r>
            <a:rPr lang="ru-RU" sz="2200" kern="1200" dirty="0" err="1"/>
            <a:t>норфлоксацин</a:t>
          </a:r>
          <a:r>
            <a:rPr lang="ru-RU" sz="2200" kern="1200" dirty="0"/>
            <a:t>, </a:t>
          </a:r>
          <a:r>
            <a:rPr lang="ru-RU" sz="2200" kern="1200" dirty="0" err="1"/>
            <a:t>ципрофлоксацин</a:t>
          </a:r>
          <a:r>
            <a:rPr lang="ru-RU" sz="2200" kern="1200" dirty="0"/>
            <a:t>, </a:t>
          </a:r>
          <a:r>
            <a:rPr lang="ru-RU" sz="2200" kern="1200" dirty="0" err="1"/>
            <a:t>офлоксацин</a:t>
          </a:r>
          <a:endParaRPr lang="ru-RU" sz="2200" kern="1200" dirty="0"/>
        </a:p>
      </dsp:txBody>
      <dsp:txXfrm>
        <a:off x="0" y="1817460"/>
        <a:ext cx="8229600" cy="695520"/>
      </dsp:txXfrm>
    </dsp:sp>
    <dsp:sp modelId="{5522572B-A3FD-4401-94C5-6B0DA3E33978}">
      <dsp:nvSpPr>
        <dsp:cNvPr id="0" name=""/>
        <dsp:cNvSpPr/>
      </dsp:nvSpPr>
      <dsp:spPr>
        <a:xfrm>
          <a:off x="0" y="2512980"/>
          <a:ext cx="8229600" cy="67158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 dirty="0"/>
            <a:t>III</a:t>
          </a:r>
          <a:r>
            <a:rPr lang="ru-RU" sz="2800" kern="1200" dirty="0"/>
            <a:t> </a:t>
          </a:r>
          <a:r>
            <a:rPr lang="ru-RU" sz="2800" kern="1200" dirty="0" err="1"/>
            <a:t>покоління</a:t>
          </a:r>
          <a:endParaRPr lang="ru-RU" sz="2800" kern="1200" dirty="0"/>
        </a:p>
      </dsp:txBody>
      <dsp:txXfrm>
        <a:off x="32784" y="2545764"/>
        <a:ext cx="8164032" cy="606012"/>
      </dsp:txXfrm>
    </dsp:sp>
    <dsp:sp modelId="{597CA418-E184-4F76-B396-06AE6F24821E}">
      <dsp:nvSpPr>
        <dsp:cNvPr id="0" name=""/>
        <dsp:cNvSpPr/>
      </dsp:nvSpPr>
      <dsp:spPr>
        <a:xfrm>
          <a:off x="0" y="3184560"/>
          <a:ext cx="8229600" cy="69552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1290" tIns="35560" rIns="199136" bIns="35560" numCol="1" spcCol="1270" anchor="t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ru-RU" sz="2200" kern="1200" dirty="0" err="1"/>
            <a:t>Респіраторні</a:t>
          </a:r>
          <a:r>
            <a:rPr lang="ru-RU" sz="2200" kern="1200" dirty="0"/>
            <a:t> </a:t>
          </a:r>
          <a:r>
            <a:rPr lang="ru-RU" sz="2200" kern="1200" dirty="0" err="1"/>
            <a:t>фторхінолони</a:t>
          </a:r>
          <a:r>
            <a:rPr lang="ru-RU" sz="2200" kern="1200" dirty="0"/>
            <a:t>: </a:t>
          </a:r>
          <a:r>
            <a:rPr lang="ru-RU" sz="2200" kern="1200" dirty="0" err="1"/>
            <a:t>левофлоксацин</a:t>
          </a:r>
          <a:r>
            <a:rPr lang="ru-RU" sz="2200" kern="1200" dirty="0"/>
            <a:t>, </a:t>
          </a:r>
          <a:r>
            <a:rPr lang="ru-RU" sz="2200" kern="1200" dirty="0" err="1"/>
            <a:t>спарфлоксацин</a:t>
          </a:r>
          <a:endParaRPr lang="ru-RU" sz="2200" kern="1200" dirty="0"/>
        </a:p>
      </dsp:txBody>
      <dsp:txXfrm>
        <a:off x="0" y="3184560"/>
        <a:ext cx="8229600" cy="695520"/>
      </dsp:txXfrm>
    </dsp:sp>
    <dsp:sp modelId="{F3A527E6-5568-4D6D-B192-D955F5D3513C}">
      <dsp:nvSpPr>
        <dsp:cNvPr id="0" name=""/>
        <dsp:cNvSpPr/>
      </dsp:nvSpPr>
      <dsp:spPr>
        <a:xfrm>
          <a:off x="0" y="3880080"/>
          <a:ext cx="8229600" cy="67158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 dirty="0"/>
            <a:t>IV </a:t>
          </a:r>
          <a:r>
            <a:rPr lang="ru-RU" sz="2800" kern="1200" dirty="0" err="1"/>
            <a:t>покоління</a:t>
          </a:r>
          <a:endParaRPr lang="ru-RU" sz="2800" kern="1200" dirty="0"/>
        </a:p>
      </dsp:txBody>
      <dsp:txXfrm>
        <a:off x="32784" y="3912864"/>
        <a:ext cx="8164032" cy="606012"/>
      </dsp:txXfrm>
    </dsp:sp>
    <dsp:sp modelId="{F63DE109-CAF7-4D3B-8DB8-9BE902856921}">
      <dsp:nvSpPr>
        <dsp:cNvPr id="0" name=""/>
        <dsp:cNvSpPr/>
      </dsp:nvSpPr>
      <dsp:spPr>
        <a:xfrm>
          <a:off x="0" y="4551660"/>
          <a:ext cx="8229600" cy="69552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1290" tIns="35560" rIns="199136" bIns="35560" numCol="1" spcCol="1270" anchor="t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ru-RU" sz="2200" kern="1200" dirty="0" err="1"/>
            <a:t>Респіраторні</a:t>
          </a:r>
          <a:r>
            <a:rPr lang="ru-RU" sz="2200" kern="1200" dirty="0"/>
            <a:t> та </a:t>
          </a:r>
          <a:r>
            <a:rPr lang="ru-RU" sz="2200" kern="1200" dirty="0" err="1"/>
            <a:t>антианаеробні</a:t>
          </a:r>
          <a:r>
            <a:rPr lang="ru-RU" sz="2200" kern="1200" dirty="0"/>
            <a:t>: </a:t>
          </a:r>
          <a:r>
            <a:rPr lang="ru-RU" sz="2200" kern="1200" dirty="0" err="1"/>
            <a:t>моксифлоксацин</a:t>
          </a:r>
          <a:r>
            <a:rPr lang="ru-RU" sz="2200" kern="1200" dirty="0"/>
            <a:t>, </a:t>
          </a:r>
          <a:r>
            <a:rPr lang="ru-RU" sz="2200" kern="1200" dirty="0" err="1"/>
            <a:t>гатифлоксацин</a:t>
          </a:r>
          <a:endParaRPr lang="ru-RU" sz="2200" kern="1200" dirty="0"/>
        </a:p>
      </dsp:txBody>
      <dsp:txXfrm>
        <a:off x="0" y="4551660"/>
        <a:ext cx="8229600" cy="69552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04C789-3317-4548-9DDC-52F0DD966781}" type="datetimeFigureOut">
              <a:rPr lang="ru-RU" smtClean="0"/>
              <a:t>28.08.2020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E7B8FFE-F441-46F6-955E-6D873ED380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32066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7B8FFE-F441-46F6-955E-6D873ED3802A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48572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8763" cy="6851650"/>
            <a:chOff x="1" y="0"/>
            <a:chExt cx="5763" cy="4316"/>
          </a:xfrm>
        </p:grpSpPr>
        <p:sp>
          <p:nvSpPr>
            <p:cNvPr id="5" name="Freeform 3"/>
            <p:cNvSpPr>
              <a:spLocks/>
            </p:cNvSpPr>
            <p:nvPr/>
          </p:nvSpPr>
          <p:spPr bwMode="hidden">
            <a:xfrm>
              <a:off x="5045" y="2626"/>
              <a:ext cx="719" cy="1690"/>
            </a:xfrm>
            <a:custGeom>
              <a:avLst/>
              <a:gdLst/>
              <a:ahLst/>
              <a:cxnLst>
                <a:cxn ang="0">
                  <a:pos x="717" y="72"/>
                </a:cxn>
                <a:cxn ang="0">
                  <a:pos x="717" y="0"/>
                </a:cxn>
                <a:cxn ang="0">
                  <a:pos x="699" y="101"/>
                </a:cxn>
                <a:cxn ang="0">
                  <a:pos x="675" y="209"/>
                </a:cxn>
                <a:cxn ang="0">
                  <a:pos x="627" y="389"/>
                </a:cxn>
                <a:cxn ang="0">
                  <a:pos x="574" y="569"/>
                </a:cxn>
                <a:cxn ang="0">
                  <a:pos x="502" y="749"/>
                </a:cxn>
                <a:cxn ang="0">
                  <a:pos x="424" y="935"/>
                </a:cxn>
                <a:cxn ang="0">
                  <a:pos x="334" y="1121"/>
                </a:cxn>
                <a:cxn ang="0">
                  <a:pos x="233" y="1312"/>
                </a:cxn>
                <a:cxn ang="0">
                  <a:pos x="125" y="1498"/>
                </a:cxn>
                <a:cxn ang="0">
                  <a:pos x="0" y="1690"/>
                </a:cxn>
                <a:cxn ang="0">
                  <a:pos x="11" y="1690"/>
                </a:cxn>
                <a:cxn ang="0">
                  <a:pos x="137" y="1498"/>
                </a:cxn>
                <a:cxn ang="0">
                  <a:pos x="245" y="1312"/>
                </a:cxn>
                <a:cxn ang="0">
                  <a:pos x="346" y="1121"/>
                </a:cxn>
                <a:cxn ang="0">
                  <a:pos x="436" y="935"/>
                </a:cxn>
                <a:cxn ang="0">
                  <a:pos x="514" y="749"/>
                </a:cxn>
                <a:cxn ang="0">
                  <a:pos x="585" y="569"/>
                </a:cxn>
                <a:cxn ang="0">
                  <a:pos x="639" y="389"/>
                </a:cxn>
                <a:cxn ang="0">
                  <a:pos x="687" y="209"/>
                </a:cxn>
                <a:cxn ang="0">
                  <a:pos x="705" y="143"/>
                </a:cxn>
                <a:cxn ang="0">
                  <a:pos x="717" y="72"/>
                </a:cxn>
                <a:cxn ang="0">
                  <a:pos x="717" y="72"/>
                </a:cxn>
              </a:cxnLst>
              <a:rect l="0" t="0" r="r" b="b"/>
              <a:pathLst>
                <a:path w="717" h="1690">
                  <a:moveTo>
                    <a:pt x="717" y="72"/>
                  </a:moveTo>
                  <a:lnTo>
                    <a:pt x="717" y="0"/>
                  </a:lnTo>
                  <a:lnTo>
                    <a:pt x="699" y="101"/>
                  </a:lnTo>
                  <a:lnTo>
                    <a:pt x="675" y="209"/>
                  </a:lnTo>
                  <a:lnTo>
                    <a:pt x="627" y="389"/>
                  </a:lnTo>
                  <a:lnTo>
                    <a:pt x="574" y="569"/>
                  </a:lnTo>
                  <a:lnTo>
                    <a:pt x="502" y="749"/>
                  </a:lnTo>
                  <a:lnTo>
                    <a:pt x="424" y="935"/>
                  </a:lnTo>
                  <a:lnTo>
                    <a:pt x="334" y="1121"/>
                  </a:lnTo>
                  <a:lnTo>
                    <a:pt x="233" y="1312"/>
                  </a:lnTo>
                  <a:lnTo>
                    <a:pt x="125" y="1498"/>
                  </a:lnTo>
                  <a:lnTo>
                    <a:pt x="0" y="1690"/>
                  </a:lnTo>
                  <a:lnTo>
                    <a:pt x="11" y="1690"/>
                  </a:lnTo>
                  <a:lnTo>
                    <a:pt x="137" y="1498"/>
                  </a:lnTo>
                  <a:lnTo>
                    <a:pt x="245" y="1312"/>
                  </a:lnTo>
                  <a:lnTo>
                    <a:pt x="346" y="1121"/>
                  </a:lnTo>
                  <a:lnTo>
                    <a:pt x="436" y="935"/>
                  </a:lnTo>
                  <a:lnTo>
                    <a:pt x="514" y="749"/>
                  </a:lnTo>
                  <a:lnTo>
                    <a:pt x="585" y="569"/>
                  </a:lnTo>
                  <a:lnTo>
                    <a:pt x="639" y="389"/>
                  </a:lnTo>
                  <a:lnTo>
                    <a:pt x="687" y="209"/>
                  </a:lnTo>
                  <a:lnTo>
                    <a:pt x="705" y="143"/>
                  </a:lnTo>
                  <a:lnTo>
                    <a:pt x="717" y="72"/>
                  </a:lnTo>
                  <a:lnTo>
                    <a:pt x="717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hidden">
            <a:xfrm>
              <a:off x="5386" y="3794"/>
              <a:ext cx="378" cy="522"/>
            </a:xfrm>
            <a:custGeom>
              <a:avLst/>
              <a:gdLst/>
              <a:ahLst/>
              <a:cxnLst>
                <a:cxn ang="0">
                  <a:pos x="377" y="0"/>
                </a:cxn>
                <a:cxn ang="0">
                  <a:pos x="293" y="132"/>
                </a:cxn>
                <a:cxn ang="0">
                  <a:pos x="204" y="264"/>
                </a:cxn>
                <a:cxn ang="0">
                  <a:pos x="102" y="396"/>
                </a:cxn>
                <a:cxn ang="0">
                  <a:pos x="0" y="522"/>
                </a:cxn>
                <a:cxn ang="0">
                  <a:pos x="12" y="522"/>
                </a:cxn>
                <a:cxn ang="0">
                  <a:pos x="114" y="402"/>
                </a:cxn>
                <a:cxn ang="0">
                  <a:pos x="204" y="282"/>
                </a:cxn>
                <a:cxn ang="0">
                  <a:pos x="377" y="24"/>
                </a:cxn>
                <a:cxn ang="0">
                  <a:pos x="377" y="0"/>
                </a:cxn>
                <a:cxn ang="0">
                  <a:pos x="377" y="0"/>
                </a:cxn>
              </a:cxnLst>
              <a:rect l="0" t="0" r="r" b="b"/>
              <a:pathLst>
                <a:path w="377" h="522">
                  <a:moveTo>
                    <a:pt x="377" y="0"/>
                  </a:moveTo>
                  <a:lnTo>
                    <a:pt x="293" y="132"/>
                  </a:lnTo>
                  <a:lnTo>
                    <a:pt x="204" y="264"/>
                  </a:lnTo>
                  <a:lnTo>
                    <a:pt x="102" y="396"/>
                  </a:lnTo>
                  <a:lnTo>
                    <a:pt x="0" y="522"/>
                  </a:lnTo>
                  <a:lnTo>
                    <a:pt x="12" y="522"/>
                  </a:lnTo>
                  <a:lnTo>
                    <a:pt x="114" y="402"/>
                  </a:lnTo>
                  <a:lnTo>
                    <a:pt x="204" y="282"/>
                  </a:lnTo>
                  <a:lnTo>
                    <a:pt x="377" y="24"/>
                  </a:lnTo>
                  <a:lnTo>
                    <a:pt x="377" y="0"/>
                  </a:lnTo>
                  <a:lnTo>
                    <a:pt x="377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hidden">
            <a:xfrm>
              <a:off x="5680" y="4214"/>
              <a:ext cx="84" cy="102"/>
            </a:xfrm>
            <a:custGeom>
              <a:avLst/>
              <a:gdLst/>
              <a:ahLst/>
              <a:cxnLst>
                <a:cxn ang="0">
                  <a:pos x="0" y="102"/>
                </a:cxn>
                <a:cxn ang="0">
                  <a:pos x="18" y="102"/>
                </a:cxn>
                <a:cxn ang="0">
                  <a:pos x="48" y="60"/>
                </a:cxn>
                <a:cxn ang="0">
                  <a:pos x="84" y="24"/>
                </a:cxn>
                <a:cxn ang="0">
                  <a:pos x="84" y="0"/>
                </a:cxn>
                <a:cxn ang="0">
                  <a:pos x="42" y="54"/>
                </a:cxn>
                <a:cxn ang="0">
                  <a:pos x="0" y="102"/>
                </a:cxn>
                <a:cxn ang="0">
                  <a:pos x="0" y="102"/>
                </a:cxn>
              </a:cxnLst>
              <a:rect l="0" t="0" r="r" b="b"/>
              <a:pathLst>
                <a:path w="84" h="102">
                  <a:moveTo>
                    <a:pt x="0" y="102"/>
                  </a:moveTo>
                  <a:lnTo>
                    <a:pt x="18" y="102"/>
                  </a:lnTo>
                  <a:lnTo>
                    <a:pt x="48" y="60"/>
                  </a:lnTo>
                  <a:lnTo>
                    <a:pt x="84" y="24"/>
                  </a:lnTo>
                  <a:lnTo>
                    <a:pt x="84" y="0"/>
                  </a:lnTo>
                  <a:lnTo>
                    <a:pt x="42" y="54"/>
                  </a:lnTo>
                  <a:lnTo>
                    <a:pt x="0" y="102"/>
                  </a:lnTo>
                  <a:lnTo>
                    <a:pt x="0" y="10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8" name="Group 6"/>
            <p:cNvGrpSpPr>
              <a:grpSpLocks/>
            </p:cNvGrpSpPr>
            <p:nvPr/>
          </p:nvGrpSpPr>
          <p:grpSpPr bwMode="auto">
            <a:xfrm>
              <a:off x="288" y="0"/>
              <a:ext cx="5098" cy="4316"/>
              <a:chOff x="288" y="0"/>
              <a:chExt cx="5098" cy="4316"/>
            </a:xfrm>
          </p:grpSpPr>
          <p:sp>
            <p:nvSpPr>
              <p:cNvPr id="28" name="Freeform 7"/>
              <p:cNvSpPr>
                <a:spLocks/>
              </p:cNvSpPr>
              <p:nvPr userDrawn="1"/>
            </p:nvSpPr>
            <p:spPr bwMode="hidden">
              <a:xfrm>
                <a:off x="2789" y="0"/>
                <a:ext cx="72" cy="4316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60" y="4316"/>
                  </a:cxn>
                  <a:cxn ang="0">
                    <a:pos x="72" y="4316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72" h="4316">
                    <a:moveTo>
                      <a:pt x="0" y="0"/>
                    </a:moveTo>
                    <a:lnTo>
                      <a:pt x="60" y="4316"/>
                    </a:lnTo>
                    <a:lnTo>
                      <a:pt x="72" y="4316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9" name="Freeform 8"/>
              <p:cNvSpPr>
                <a:spLocks/>
              </p:cNvSpPr>
              <p:nvPr userDrawn="1"/>
            </p:nvSpPr>
            <p:spPr bwMode="hidden">
              <a:xfrm>
                <a:off x="3089" y="0"/>
                <a:ext cx="174" cy="4316"/>
              </a:xfrm>
              <a:custGeom>
                <a:avLst/>
                <a:gdLst/>
                <a:ahLst/>
                <a:cxnLst>
                  <a:cxn ang="0">
                    <a:pos x="24" y="0"/>
                  </a:cxn>
                  <a:cxn ang="0">
                    <a:pos x="12" y="0"/>
                  </a:cxn>
                  <a:cxn ang="0">
                    <a:pos x="42" y="216"/>
                  </a:cxn>
                  <a:cxn ang="0">
                    <a:pos x="72" y="444"/>
                  </a:cxn>
                  <a:cxn ang="0">
                    <a:pos x="96" y="689"/>
                  </a:cxn>
                  <a:cxn ang="0">
                    <a:pos x="120" y="947"/>
                  </a:cxn>
                  <a:cxn ang="0">
                    <a:pos x="132" y="1211"/>
                  </a:cxn>
                  <a:cxn ang="0">
                    <a:pos x="150" y="1487"/>
                  </a:cxn>
                  <a:cxn ang="0">
                    <a:pos x="156" y="1768"/>
                  </a:cxn>
                  <a:cxn ang="0">
                    <a:pos x="162" y="2062"/>
                  </a:cxn>
                  <a:cxn ang="0">
                    <a:pos x="156" y="2644"/>
                  </a:cxn>
                  <a:cxn ang="0">
                    <a:pos x="126" y="3225"/>
                  </a:cxn>
                  <a:cxn ang="0">
                    <a:pos x="108" y="3507"/>
                  </a:cxn>
                  <a:cxn ang="0">
                    <a:pos x="78" y="3788"/>
                  </a:cxn>
                  <a:cxn ang="0">
                    <a:pos x="42" y="4058"/>
                  </a:cxn>
                  <a:cxn ang="0">
                    <a:pos x="0" y="4316"/>
                  </a:cxn>
                  <a:cxn ang="0">
                    <a:pos x="12" y="4316"/>
                  </a:cxn>
                  <a:cxn ang="0">
                    <a:pos x="54" y="4058"/>
                  </a:cxn>
                  <a:cxn ang="0">
                    <a:pos x="90" y="3782"/>
                  </a:cxn>
                  <a:cxn ang="0">
                    <a:pos x="120" y="3507"/>
                  </a:cxn>
                  <a:cxn ang="0">
                    <a:pos x="138" y="3219"/>
                  </a:cxn>
                  <a:cxn ang="0">
                    <a:pos x="168" y="2638"/>
                  </a:cxn>
                  <a:cxn ang="0">
                    <a:pos x="174" y="2056"/>
                  </a:cxn>
                  <a:cxn ang="0">
                    <a:pos x="168" y="1768"/>
                  </a:cxn>
                  <a:cxn ang="0">
                    <a:pos x="162" y="1487"/>
                  </a:cxn>
                  <a:cxn ang="0">
                    <a:pos x="144" y="1211"/>
                  </a:cxn>
                  <a:cxn ang="0">
                    <a:pos x="132" y="941"/>
                  </a:cxn>
                  <a:cxn ang="0">
                    <a:pos x="108" y="689"/>
                  </a:cxn>
                  <a:cxn ang="0">
                    <a:pos x="84" y="444"/>
                  </a:cxn>
                  <a:cxn ang="0">
                    <a:pos x="54" y="216"/>
                  </a:cxn>
                  <a:cxn ang="0">
                    <a:pos x="24" y="0"/>
                  </a:cxn>
                  <a:cxn ang="0">
                    <a:pos x="24" y="0"/>
                  </a:cxn>
                </a:cxnLst>
                <a:rect l="0" t="0" r="r" b="b"/>
                <a:pathLst>
                  <a:path w="174" h="4316">
                    <a:moveTo>
                      <a:pt x="24" y="0"/>
                    </a:moveTo>
                    <a:lnTo>
                      <a:pt x="12" y="0"/>
                    </a:lnTo>
                    <a:lnTo>
                      <a:pt x="42" y="216"/>
                    </a:lnTo>
                    <a:lnTo>
                      <a:pt x="72" y="444"/>
                    </a:lnTo>
                    <a:lnTo>
                      <a:pt x="96" y="689"/>
                    </a:lnTo>
                    <a:lnTo>
                      <a:pt x="120" y="947"/>
                    </a:lnTo>
                    <a:lnTo>
                      <a:pt x="132" y="1211"/>
                    </a:lnTo>
                    <a:lnTo>
                      <a:pt x="150" y="1487"/>
                    </a:lnTo>
                    <a:lnTo>
                      <a:pt x="156" y="1768"/>
                    </a:lnTo>
                    <a:lnTo>
                      <a:pt x="162" y="2062"/>
                    </a:lnTo>
                    <a:lnTo>
                      <a:pt x="156" y="2644"/>
                    </a:lnTo>
                    <a:lnTo>
                      <a:pt x="126" y="3225"/>
                    </a:lnTo>
                    <a:lnTo>
                      <a:pt x="108" y="3507"/>
                    </a:lnTo>
                    <a:lnTo>
                      <a:pt x="78" y="3788"/>
                    </a:lnTo>
                    <a:lnTo>
                      <a:pt x="42" y="4058"/>
                    </a:lnTo>
                    <a:lnTo>
                      <a:pt x="0" y="4316"/>
                    </a:lnTo>
                    <a:lnTo>
                      <a:pt x="12" y="4316"/>
                    </a:lnTo>
                    <a:lnTo>
                      <a:pt x="54" y="4058"/>
                    </a:lnTo>
                    <a:lnTo>
                      <a:pt x="90" y="3782"/>
                    </a:lnTo>
                    <a:lnTo>
                      <a:pt x="120" y="3507"/>
                    </a:lnTo>
                    <a:lnTo>
                      <a:pt x="138" y="3219"/>
                    </a:lnTo>
                    <a:lnTo>
                      <a:pt x="168" y="2638"/>
                    </a:lnTo>
                    <a:lnTo>
                      <a:pt x="174" y="2056"/>
                    </a:lnTo>
                    <a:lnTo>
                      <a:pt x="168" y="1768"/>
                    </a:lnTo>
                    <a:lnTo>
                      <a:pt x="162" y="1487"/>
                    </a:lnTo>
                    <a:lnTo>
                      <a:pt x="144" y="1211"/>
                    </a:lnTo>
                    <a:lnTo>
                      <a:pt x="132" y="941"/>
                    </a:lnTo>
                    <a:lnTo>
                      <a:pt x="108" y="689"/>
                    </a:lnTo>
                    <a:lnTo>
                      <a:pt x="84" y="444"/>
                    </a:lnTo>
                    <a:lnTo>
                      <a:pt x="54" y="216"/>
                    </a:lnTo>
                    <a:lnTo>
                      <a:pt x="24" y="0"/>
                    </a:lnTo>
                    <a:lnTo>
                      <a:pt x="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0" name="Freeform 9"/>
              <p:cNvSpPr>
                <a:spLocks/>
              </p:cNvSpPr>
              <p:nvPr userDrawn="1"/>
            </p:nvSpPr>
            <p:spPr bwMode="hidden">
              <a:xfrm>
                <a:off x="3358" y="0"/>
                <a:ext cx="337" cy="4316"/>
              </a:xfrm>
              <a:custGeom>
                <a:avLst/>
                <a:gdLst/>
                <a:ahLst/>
                <a:cxnLst>
                  <a:cxn ang="0">
                    <a:pos x="329" y="2014"/>
                  </a:cxn>
                  <a:cxn ang="0">
                    <a:pos x="317" y="1726"/>
                  </a:cxn>
                  <a:cxn ang="0">
                    <a:pos x="293" y="1445"/>
                  </a:cxn>
                  <a:cxn ang="0">
                    <a:pos x="263" y="1175"/>
                  </a:cxn>
                  <a:cxn ang="0">
                    <a:pos x="228" y="917"/>
                  </a:cxn>
                  <a:cxn ang="0">
                    <a:pos x="186" y="665"/>
                  </a:cxn>
                  <a:cxn ang="0">
                    <a:pos x="132" y="432"/>
                  </a:cxn>
                  <a:cxn ang="0">
                    <a:pos x="78" y="204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66" y="204"/>
                  </a:cxn>
                  <a:cxn ang="0">
                    <a:pos x="120" y="432"/>
                  </a:cxn>
                  <a:cxn ang="0">
                    <a:pos x="174" y="665"/>
                  </a:cxn>
                  <a:cxn ang="0">
                    <a:pos x="216" y="917"/>
                  </a:cxn>
                  <a:cxn ang="0">
                    <a:pos x="251" y="1175"/>
                  </a:cxn>
                  <a:cxn ang="0">
                    <a:pos x="281" y="1445"/>
                  </a:cxn>
                  <a:cxn ang="0">
                    <a:pos x="305" y="1726"/>
                  </a:cxn>
                  <a:cxn ang="0">
                    <a:pos x="317" y="2014"/>
                  </a:cxn>
                  <a:cxn ang="0">
                    <a:pos x="323" y="2314"/>
                  </a:cxn>
                  <a:cxn ang="0">
                    <a:pos x="317" y="2608"/>
                  </a:cxn>
                  <a:cxn ang="0">
                    <a:pos x="305" y="2907"/>
                  </a:cxn>
                  <a:cxn ang="0">
                    <a:pos x="281" y="3201"/>
                  </a:cxn>
                  <a:cxn ang="0">
                    <a:pos x="257" y="3489"/>
                  </a:cxn>
                  <a:cxn ang="0">
                    <a:pos x="216" y="3777"/>
                  </a:cxn>
                  <a:cxn ang="0">
                    <a:pos x="174" y="4052"/>
                  </a:cxn>
                  <a:cxn ang="0">
                    <a:pos x="120" y="4316"/>
                  </a:cxn>
                  <a:cxn ang="0">
                    <a:pos x="132" y="4316"/>
                  </a:cxn>
                  <a:cxn ang="0">
                    <a:pos x="186" y="4052"/>
                  </a:cxn>
                  <a:cxn ang="0">
                    <a:pos x="228" y="3777"/>
                  </a:cxn>
                  <a:cxn ang="0">
                    <a:pos x="269" y="3489"/>
                  </a:cxn>
                  <a:cxn ang="0">
                    <a:pos x="293" y="3201"/>
                  </a:cxn>
                  <a:cxn ang="0">
                    <a:pos x="317" y="2907"/>
                  </a:cxn>
                  <a:cxn ang="0">
                    <a:pos x="329" y="2608"/>
                  </a:cxn>
                  <a:cxn ang="0">
                    <a:pos x="335" y="2314"/>
                  </a:cxn>
                  <a:cxn ang="0">
                    <a:pos x="329" y="2014"/>
                  </a:cxn>
                  <a:cxn ang="0">
                    <a:pos x="329" y="2014"/>
                  </a:cxn>
                </a:cxnLst>
                <a:rect l="0" t="0" r="r" b="b"/>
                <a:pathLst>
                  <a:path w="335" h="4316">
                    <a:moveTo>
                      <a:pt x="329" y="2014"/>
                    </a:moveTo>
                    <a:lnTo>
                      <a:pt x="317" y="1726"/>
                    </a:lnTo>
                    <a:lnTo>
                      <a:pt x="293" y="1445"/>
                    </a:lnTo>
                    <a:lnTo>
                      <a:pt x="263" y="1175"/>
                    </a:lnTo>
                    <a:lnTo>
                      <a:pt x="228" y="917"/>
                    </a:lnTo>
                    <a:lnTo>
                      <a:pt x="186" y="665"/>
                    </a:lnTo>
                    <a:lnTo>
                      <a:pt x="132" y="432"/>
                    </a:lnTo>
                    <a:lnTo>
                      <a:pt x="78" y="204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66" y="204"/>
                    </a:lnTo>
                    <a:lnTo>
                      <a:pt x="120" y="432"/>
                    </a:lnTo>
                    <a:lnTo>
                      <a:pt x="174" y="665"/>
                    </a:lnTo>
                    <a:lnTo>
                      <a:pt x="216" y="917"/>
                    </a:lnTo>
                    <a:lnTo>
                      <a:pt x="251" y="1175"/>
                    </a:lnTo>
                    <a:lnTo>
                      <a:pt x="281" y="1445"/>
                    </a:lnTo>
                    <a:lnTo>
                      <a:pt x="305" y="1726"/>
                    </a:lnTo>
                    <a:lnTo>
                      <a:pt x="317" y="2014"/>
                    </a:lnTo>
                    <a:lnTo>
                      <a:pt x="323" y="2314"/>
                    </a:lnTo>
                    <a:lnTo>
                      <a:pt x="317" y="2608"/>
                    </a:lnTo>
                    <a:lnTo>
                      <a:pt x="305" y="2907"/>
                    </a:lnTo>
                    <a:lnTo>
                      <a:pt x="281" y="3201"/>
                    </a:lnTo>
                    <a:lnTo>
                      <a:pt x="257" y="3489"/>
                    </a:lnTo>
                    <a:lnTo>
                      <a:pt x="216" y="3777"/>
                    </a:lnTo>
                    <a:lnTo>
                      <a:pt x="174" y="4052"/>
                    </a:lnTo>
                    <a:lnTo>
                      <a:pt x="120" y="4316"/>
                    </a:lnTo>
                    <a:lnTo>
                      <a:pt x="132" y="4316"/>
                    </a:lnTo>
                    <a:lnTo>
                      <a:pt x="186" y="4052"/>
                    </a:lnTo>
                    <a:lnTo>
                      <a:pt x="228" y="3777"/>
                    </a:lnTo>
                    <a:lnTo>
                      <a:pt x="269" y="3489"/>
                    </a:lnTo>
                    <a:lnTo>
                      <a:pt x="293" y="3201"/>
                    </a:lnTo>
                    <a:lnTo>
                      <a:pt x="317" y="2907"/>
                    </a:lnTo>
                    <a:lnTo>
                      <a:pt x="329" y="2608"/>
                    </a:lnTo>
                    <a:lnTo>
                      <a:pt x="335" y="2314"/>
                    </a:lnTo>
                    <a:lnTo>
                      <a:pt x="329" y="2014"/>
                    </a:lnTo>
                    <a:lnTo>
                      <a:pt x="329" y="20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1" name="Freeform 10"/>
              <p:cNvSpPr>
                <a:spLocks/>
              </p:cNvSpPr>
              <p:nvPr userDrawn="1"/>
            </p:nvSpPr>
            <p:spPr bwMode="hidden">
              <a:xfrm>
                <a:off x="3676" y="0"/>
                <a:ext cx="427" cy="4316"/>
              </a:xfrm>
              <a:custGeom>
                <a:avLst/>
                <a:gdLst/>
                <a:ahLst/>
                <a:cxnLst>
                  <a:cxn ang="0">
                    <a:pos x="413" y="1924"/>
                  </a:cxn>
                  <a:cxn ang="0">
                    <a:pos x="395" y="1690"/>
                  </a:cxn>
                  <a:cxn ang="0">
                    <a:pos x="365" y="1457"/>
                  </a:cxn>
                  <a:cxn ang="0">
                    <a:pos x="329" y="1229"/>
                  </a:cxn>
                  <a:cxn ang="0">
                    <a:pos x="281" y="1001"/>
                  </a:cxn>
                  <a:cxn ang="0">
                    <a:pos x="227" y="761"/>
                  </a:cxn>
                  <a:cxn ang="0">
                    <a:pos x="162" y="522"/>
                  </a:cxn>
                  <a:cxn ang="0">
                    <a:pos x="90" y="270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84" y="270"/>
                  </a:cxn>
                  <a:cxn ang="0">
                    <a:pos x="156" y="522"/>
                  </a:cxn>
                  <a:cxn ang="0">
                    <a:pos x="216" y="767"/>
                  </a:cxn>
                  <a:cxn ang="0">
                    <a:pos x="275" y="1001"/>
                  </a:cxn>
                  <a:cxn ang="0">
                    <a:pos x="317" y="1235"/>
                  </a:cxn>
                  <a:cxn ang="0">
                    <a:pos x="353" y="1463"/>
                  </a:cxn>
                  <a:cxn ang="0">
                    <a:pos x="383" y="1690"/>
                  </a:cxn>
                  <a:cxn ang="0">
                    <a:pos x="401" y="1924"/>
                  </a:cxn>
                  <a:cxn ang="0">
                    <a:pos x="413" y="2188"/>
                  </a:cxn>
                  <a:cxn ang="0">
                    <a:pos x="407" y="2458"/>
                  </a:cxn>
                  <a:cxn ang="0">
                    <a:pos x="395" y="2733"/>
                  </a:cxn>
                  <a:cxn ang="0">
                    <a:pos x="365" y="3021"/>
                  </a:cxn>
                  <a:cxn ang="0">
                    <a:pos x="329" y="3321"/>
                  </a:cxn>
                  <a:cxn ang="0">
                    <a:pos x="275" y="3639"/>
                  </a:cxn>
                  <a:cxn ang="0">
                    <a:pos x="204" y="3968"/>
                  </a:cxn>
                  <a:cxn ang="0">
                    <a:pos x="126" y="4316"/>
                  </a:cxn>
                  <a:cxn ang="0">
                    <a:pos x="138" y="4316"/>
                  </a:cxn>
                  <a:cxn ang="0">
                    <a:pos x="216" y="3968"/>
                  </a:cxn>
                  <a:cxn ang="0">
                    <a:pos x="287" y="3639"/>
                  </a:cxn>
                  <a:cxn ang="0">
                    <a:pos x="341" y="3321"/>
                  </a:cxn>
                  <a:cxn ang="0">
                    <a:pos x="377" y="3021"/>
                  </a:cxn>
                  <a:cxn ang="0">
                    <a:pos x="407" y="2733"/>
                  </a:cxn>
                  <a:cxn ang="0">
                    <a:pos x="419" y="2458"/>
                  </a:cxn>
                  <a:cxn ang="0">
                    <a:pos x="425" y="2188"/>
                  </a:cxn>
                  <a:cxn ang="0">
                    <a:pos x="413" y="1924"/>
                  </a:cxn>
                  <a:cxn ang="0">
                    <a:pos x="413" y="1924"/>
                  </a:cxn>
                </a:cxnLst>
                <a:rect l="0" t="0" r="r" b="b"/>
                <a:pathLst>
                  <a:path w="425" h="4316">
                    <a:moveTo>
                      <a:pt x="413" y="1924"/>
                    </a:moveTo>
                    <a:lnTo>
                      <a:pt x="395" y="1690"/>
                    </a:lnTo>
                    <a:lnTo>
                      <a:pt x="365" y="1457"/>
                    </a:lnTo>
                    <a:lnTo>
                      <a:pt x="329" y="1229"/>
                    </a:lnTo>
                    <a:lnTo>
                      <a:pt x="281" y="1001"/>
                    </a:lnTo>
                    <a:lnTo>
                      <a:pt x="227" y="761"/>
                    </a:lnTo>
                    <a:lnTo>
                      <a:pt x="162" y="522"/>
                    </a:lnTo>
                    <a:lnTo>
                      <a:pt x="90" y="27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84" y="270"/>
                    </a:lnTo>
                    <a:lnTo>
                      <a:pt x="156" y="522"/>
                    </a:lnTo>
                    <a:lnTo>
                      <a:pt x="216" y="767"/>
                    </a:lnTo>
                    <a:lnTo>
                      <a:pt x="275" y="1001"/>
                    </a:lnTo>
                    <a:lnTo>
                      <a:pt x="317" y="1235"/>
                    </a:lnTo>
                    <a:lnTo>
                      <a:pt x="353" y="1463"/>
                    </a:lnTo>
                    <a:lnTo>
                      <a:pt x="383" y="1690"/>
                    </a:lnTo>
                    <a:lnTo>
                      <a:pt x="401" y="1924"/>
                    </a:lnTo>
                    <a:lnTo>
                      <a:pt x="413" y="2188"/>
                    </a:lnTo>
                    <a:lnTo>
                      <a:pt x="407" y="2458"/>
                    </a:lnTo>
                    <a:lnTo>
                      <a:pt x="395" y="2733"/>
                    </a:lnTo>
                    <a:lnTo>
                      <a:pt x="365" y="3021"/>
                    </a:lnTo>
                    <a:lnTo>
                      <a:pt x="329" y="3321"/>
                    </a:lnTo>
                    <a:lnTo>
                      <a:pt x="275" y="3639"/>
                    </a:lnTo>
                    <a:lnTo>
                      <a:pt x="204" y="3968"/>
                    </a:lnTo>
                    <a:lnTo>
                      <a:pt x="126" y="4316"/>
                    </a:lnTo>
                    <a:lnTo>
                      <a:pt x="138" y="4316"/>
                    </a:lnTo>
                    <a:lnTo>
                      <a:pt x="216" y="3968"/>
                    </a:lnTo>
                    <a:lnTo>
                      <a:pt x="287" y="3639"/>
                    </a:lnTo>
                    <a:lnTo>
                      <a:pt x="341" y="3321"/>
                    </a:lnTo>
                    <a:lnTo>
                      <a:pt x="377" y="3021"/>
                    </a:lnTo>
                    <a:lnTo>
                      <a:pt x="407" y="2733"/>
                    </a:lnTo>
                    <a:lnTo>
                      <a:pt x="419" y="2458"/>
                    </a:lnTo>
                    <a:lnTo>
                      <a:pt x="425" y="2188"/>
                    </a:lnTo>
                    <a:lnTo>
                      <a:pt x="413" y="1924"/>
                    </a:lnTo>
                    <a:lnTo>
                      <a:pt x="413" y="192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2" name="Freeform 11"/>
              <p:cNvSpPr>
                <a:spLocks/>
              </p:cNvSpPr>
              <p:nvPr userDrawn="1"/>
            </p:nvSpPr>
            <p:spPr bwMode="hidden">
              <a:xfrm>
                <a:off x="3946" y="0"/>
                <a:ext cx="558" cy="4316"/>
              </a:xfrm>
              <a:custGeom>
                <a:avLst/>
                <a:gdLst/>
                <a:ahLst/>
                <a:cxnLst>
                  <a:cxn ang="0">
                    <a:pos x="556" y="2020"/>
                  </a:cxn>
                  <a:cxn ang="0">
                    <a:pos x="538" y="1732"/>
                  </a:cxn>
                  <a:cxn ang="0">
                    <a:pos x="503" y="1445"/>
                  </a:cxn>
                  <a:cxn ang="0">
                    <a:pos x="455" y="1175"/>
                  </a:cxn>
                  <a:cxn ang="0">
                    <a:pos x="395" y="911"/>
                  </a:cxn>
                  <a:cxn ang="0">
                    <a:pos x="317" y="659"/>
                  </a:cxn>
                  <a:cxn ang="0">
                    <a:pos x="228" y="426"/>
                  </a:cxn>
                  <a:cxn ang="0">
                    <a:pos x="126" y="204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14" y="204"/>
                  </a:cxn>
                  <a:cxn ang="0">
                    <a:pos x="216" y="426"/>
                  </a:cxn>
                  <a:cxn ang="0">
                    <a:pos x="305" y="659"/>
                  </a:cxn>
                  <a:cxn ang="0">
                    <a:pos x="383" y="911"/>
                  </a:cxn>
                  <a:cxn ang="0">
                    <a:pos x="443" y="1175"/>
                  </a:cxn>
                  <a:cxn ang="0">
                    <a:pos x="491" y="1445"/>
                  </a:cxn>
                  <a:cxn ang="0">
                    <a:pos x="526" y="1732"/>
                  </a:cxn>
                  <a:cxn ang="0">
                    <a:pos x="544" y="2020"/>
                  </a:cxn>
                  <a:cxn ang="0">
                    <a:pos x="544" y="2326"/>
                  </a:cxn>
                  <a:cxn ang="0">
                    <a:pos x="532" y="2632"/>
                  </a:cxn>
                  <a:cxn ang="0">
                    <a:pos x="503" y="2931"/>
                  </a:cxn>
                  <a:cxn ang="0">
                    <a:pos x="455" y="3225"/>
                  </a:cxn>
                  <a:cxn ang="0">
                    <a:pos x="389" y="3513"/>
                  </a:cxn>
                  <a:cxn ang="0">
                    <a:pos x="311" y="3788"/>
                  </a:cxn>
                  <a:cxn ang="0">
                    <a:pos x="216" y="4058"/>
                  </a:cxn>
                  <a:cxn ang="0">
                    <a:pos x="102" y="4316"/>
                  </a:cxn>
                  <a:cxn ang="0">
                    <a:pos x="114" y="4316"/>
                  </a:cxn>
                  <a:cxn ang="0">
                    <a:pos x="228" y="4058"/>
                  </a:cxn>
                  <a:cxn ang="0">
                    <a:pos x="323" y="3788"/>
                  </a:cxn>
                  <a:cxn ang="0">
                    <a:pos x="401" y="3513"/>
                  </a:cxn>
                  <a:cxn ang="0">
                    <a:pos x="467" y="3225"/>
                  </a:cxn>
                  <a:cxn ang="0">
                    <a:pos x="515" y="2931"/>
                  </a:cxn>
                  <a:cxn ang="0">
                    <a:pos x="544" y="2632"/>
                  </a:cxn>
                  <a:cxn ang="0">
                    <a:pos x="556" y="2326"/>
                  </a:cxn>
                  <a:cxn ang="0">
                    <a:pos x="556" y="2020"/>
                  </a:cxn>
                  <a:cxn ang="0">
                    <a:pos x="556" y="2020"/>
                  </a:cxn>
                </a:cxnLst>
                <a:rect l="0" t="0" r="r" b="b"/>
                <a:pathLst>
                  <a:path w="556" h="4316">
                    <a:moveTo>
                      <a:pt x="556" y="2020"/>
                    </a:moveTo>
                    <a:lnTo>
                      <a:pt x="538" y="1732"/>
                    </a:lnTo>
                    <a:lnTo>
                      <a:pt x="503" y="1445"/>
                    </a:lnTo>
                    <a:lnTo>
                      <a:pt x="455" y="1175"/>
                    </a:lnTo>
                    <a:lnTo>
                      <a:pt x="395" y="911"/>
                    </a:lnTo>
                    <a:lnTo>
                      <a:pt x="317" y="659"/>
                    </a:lnTo>
                    <a:lnTo>
                      <a:pt x="228" y="426"/>
                    </a:lnTo>
                    <a:lnTo>
                      <a:pt x="126" y="204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14" y="204"/>
                    </a:lnTo>
                    <a:lnTo>
                      <a:pt x="216" y="426"/>
                    </a:lnTo>
                    <a:lnTo>
                      <a:pt x="305" y="659"/>
                    </a:lnTo>
                    <a:lnTo>
                      <a:pt x="383" y="911"/>
                    </a:lnTo>
                    <a:lnTo>
                      <a:pt x="443" y="1175"/>
                    </a:lnTo>
                    <a:lnTo>
                      <a:pt x="491" y="1445"/>
                    </a:lnTo>
                    <a:lnTo>
                      <a:pt x="526" y="1732"/>
                    </a:lnTo>
                    <a:lnTo>
                      <a:pt x="544" y="2020"/>
                    </a:lnTo>
                    <a:lnTo>
                      <a:pt x="544" y="2326"/>
                    </a:lnTo>
                    <a:lnTo>
                      <a:pt x="532" y="2632"/>
                    </a:lnTo>
                    <a:lnTo>
                      <a:pt x="503" y="2931"/>
                    </a:lnTo>
                    <a:lnTo>
                      <a:pt x="455" y="3225"/>
                    </a:lnTo>
                    <a:lnTo>
                      <a:pt x="389" y="3513"/>
                    </a:lnTo>
                    <a:lnTo>
                      <a:pt x="311" y="3788"/>
                    </a:lnTo>
                    <a:lnTo>
                      <a:pt x="216" y="4058"/>
                    </a:lnTo>
                    <a:lnTo>
                      <a:pt x="102" y="4316"/>
                    </a:lnTo>
                    <a:lnTo>
                      <a:pt x="114" y="4316"/>
                    </a:lnTo>
                    <a:lnTo>
                      <a:pt x="228" y="4058"/>
                    </a:lnTo>
                    <a:lnTo>
                      <a:pt x="323" y="3788"/>
                    </a:lnTo>
                    <a:lnTo>
                      <a:pt x="401" y="3513"/>
                    </a:lnTo>
                    <a:lnTo>
                      <a:pt x="467" y="3225"/>
                    </a:lnTo>
                    <a:lnTo>
                      <a:pt x="515" y="2931"/>
                    </a:lnTo>
                    <a:lnTo>
                      <a:pt x="544" y="2632"/>
                    </a:lnTo>
                    <a:lnTo>
                      <a:pt x="556" y="2326"/>
                    </a:lnTo>
                    <a:lnTo>
                      <a:pt x="556" y="2020"/>
                    </a:lnTo>
                    <a:lnTo>
                      <a:pt x="556" y="202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3" name="Freeform 12"/>
              <p:cNvSpPr>
                <a:spLocks/>
              </p:cNvSpPr>
              <p:nvPr userDrawn="1"/>
            </p:nvSpPr>
            <p:spPr bwMode="hidden">
              <a:xfrm>
                <a:off x="4246" y="0"/>
                <a:ext cx="690" cy="4316"/>
              </a:xfrm>
              <a:custGeom>
                <a:avLst/>
                <a:gdLst/>
                <a:ahLst/>
                <a:cxnLst>
                  <a:cxn ang="0">
                    <a:pos x="688" y="2086"/>
                  </a:cxn>
                  <a:cxn ang="0">
                    <a:pos x="670" y="1810"/>
                  </a:cxn>
                  <a:cxn ang="0">
                    <a:pos x="634" y="1541"/>
                  </a:cxn>
                  <a:cxn ang="0">
                    <a:pos x="574" y="1271"/>
                  </a:cxn>
                  <a:cxn ang="0">
                    <a:pos x="497" y="1007"/>
                  </a:cxn>
                  <a:cxn ang="0">
                    <a:pos x="401" y="749"/>
                  </a:cxn>
                  <a:cxn ang="0">
                    <a:pos x="293" y="492"/>
                  </a:cxn>
                  <a:cxn ang="0">
                    <a:pos x="162" y="240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50" y="240"/>
                  </a:cxn>
                  <a:cxn ang="0">
                    <a:pos x="281" y="492"/>
                  </a:cxn>
                  <a:cxn ang="0">
                    <a:pos x="389" y="749"/>
                  </a:cxn>
                  <a:cxn ang="0">
                    <a:pos x="485" y="1007"/>
                  </a:cxn>
                  <a:cxn ang="0">
                    <a:pos x="562" y="1271"/>
                  </a:cxn>
                  <a:cxn ang="0">
                    <a:pos x="622" y="1541"/>
                  </a:cxn>
                  <a:cxn ang="0">
                    <a:pos x="658" y="1810"/>
                  </a:cxn>
                  <a:cxn ang="0">
                    <a:pos x="676" y="2086"/>
                  </a:cxn>
                  <a:cxn ang="0">
                    <a:pos x="676" y="2368"/>
                  </a:cxn>
                  <a:cxn ang="0">
                    <a:pos x="658" y="2650"/>
                  </a:cxn>
                  <a:cxn ang="0">
                    <a:pos x="616" y="2931"/>
                  </a:cxn>
                  <a:cxn ang="0">
                    <a:pos x="556" y="3213"/>
                  </a:cxn>
                  <a:cxn ang="0">
                    <a:pos x="473" y="3495"/>
                  </a:cxn>
                  <a:cxn ang="0">
                    <a:pos x="371" y="3777"/>
                  </a:cxn>
                  <a:cxn ang="0">
                    <a:pos x="251" y="4046"/>
                  </a:cxn>
                  <a:cxn ang="0">
                    <a:pos x="114" y="4316"/>
                  </a:cxn>
                  <a:cxn ang="0">
                    <a:pos x="126" y="4316"/>
                  </a:cxn>
                  <a:cxn ang="0">
                    <a:pos x="263" y="4046"/>
                  </a:cxn>
                  <a:cxn ang="0">
                    <a:pos x="383" y="3777"/>
                  </a:cxn>
                  <a:cxn ang="0">
                    <a:pos x="485" y="3495"/>
                  </a:cxn>
                  <a:cxn ang="0">
                    <a:pos x="568" y="3219"/>
                  </a:cxn>
                  <a:cxn ang="0">
                    <a:pos x="628" y="2937"/>
                  </a:cxn>
                  <a:cxn ang="0">
                    <a:pos x="670" y="2656"/>
                  </a:cxn>
                  <a:cxn ang="0">
                    <a:pos x="688" y="2368"/>
                  </a:cxn>
                  <a:cxn ang="0">
                    <a:pos x="688" y="2086"/>
                  </a:cxn>
                  <a:cxn ang="0">
                    <a:pos x="688" y="2086"/>
                  </a:cxn>
                </a:cxnLst>
                <a:rect l="0" t="0" r="r" b="b"/>
                <a:pathLst>
                  <a:path w="688" h="4316">
                    <a:moveTo>
                      <a:pt x="688" y="2086"/>
                    </a:moveTo>
                    <a:lnTo>
                      <a:pt x="670" y="1810"/>
                    </a:lnTo>
                    <a:lnTo>
                      <a:pt x="634" y="1541"/>
                    </a:lnTo>
                    <a:lnTo>
                      <a:pt x="574" y="1271"/>
                    </a:lnTo>
                    <a:lnTo>
                      <a:pt x="497" y="1007"/>
                    </a:lnTo>
                    <a:lnTo>
                      <a:pt x="401" y="749"/>
                    </a:lnTo>
                    <a:lnTo>
                      <a:pt x="293" y="492"/>
                    </a:lnTo>
                    <a:lnTo>
                      <a:pt x="162" y="24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50" y="240"/>
                    </a:lnTo>
                    <a:lnTo>
                      <a:pt x="281" y="492"/>
                    </a:lnTo>
                    <a:lnTo>
                      <a:pt x="389" y="749"/>
                    </a:lnTo>
                    <a:lnTo>
                      <a:pt x="485" y="1007"/>
                    </a:lnTo>
                    <a:lnTo>
                      <a:pt x="562" y="1271"/>
                    </a:lnTo>
                    <a:lnTo>
                      <a:pt x="622" y="1541"/>
                    </a:lnTo>
                    <a:lnTo>
                      <a:pt x="658" y="1810"/>
                    </a:lnTo>
                    <a:lnTo>
                      <a:pt x="676" y="2086"/>
                    </a:lnTo>
                    <a:lnTo>
                      <a:pt x="676" y="2368"/>
                    </a:lnTo>
                    <a:lnTo>
                      <a:pt x="658" y="2650"/>
                    </a:lnTo>
                    <a:lnTo>
                      <a:pt x="616" y="2931"/>
                    </a:lnTo>
                    <a:lnTo>
                      <a:pt x="556" y="3213"/>
                    </a:lnTo>
                    <a:lnTo>
                      <a:pt x="473" y="3495"/>
                    </a:lnTo>
                    <a:lnTo>
                      <a:pt x="371" y="3777"/>
                    </a:lnTo>
                    <a:lnTo>
                      <a:pt x="251" y="4046"/>
                    </a:lnTo>
                    <a:lnTo>
                      <a:pt x="114" y="4316"/>
                    </a:lnTo>
                    <a:lnTo>
                      <a:pt x="126" y="4316"/>
                    </a:lnTo>
                    <a:lnTo>
                      <a:pt x="263" y="4046"/>
                    </a:lnTo>
                    <a:lnTo>
                      <a:pt x="383" y="3777"/>
                    </a:lnTo>
                    <a:lnTo>
                      <a:pt x="485" y="3495"/>
                    </a:lnTo>
                    <a:lnTo>
                      <a:pt x="568" y="3219"/>
                    </a:lnTo>
                    <a:lnTo>
                      <a:pt x="628" y="2937"/>
                    </a:lnTo>
                    <a:lnTo>
                      <a:pt x="670" y="2656"/>
                    </a:lnTo>
                    <a:lnTo>
                      <a:pt x="688" y="2368"/>
                    </a:lnTo>
                    <a:lnTo>
                      <a:pt x="688" y="2086"/>
                    </a:lnTo>
                    <a:lnTo>
                      <a:pt x="688" y="208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4" name="Freeform 13"/>
              <p:cNvSpPr>
                <a:spLocks/>
              </p:cNvSpPr>
              <p:nvPr userDrawn="1"/>
            </p:nvSpPr>
            <p:spPr bwMode="hidden">
              <a:xfrm>
                <a:off x="4522" y="0"/>
                <a:ext cx="864" cy="4316"/>
              </a:xfrm>
              <a:custGeom>
                <a:avLst/>
                <a:gdLst/>
                <a:ahLst/>
                <a:cxnLst>
                  <a:cxn ang="0">
                    <a:pos x="855" y="2128"/>
                  </a:cxn>
                  <a:cxn ang="0">
                    <a:pos x="831" y="1834"/>
                  </a:cxn>
                  <a:cxn ang="0">
                    <a:pos x="808" y="1684"/>
                  </a:cxn>
                  <a:cxn ang="0">
                    <a:pos x="784" y="1541"/>
                  </a:cxn>
                  <a:cxn ang="0">
                    <a:pos x="748" y="1397"/>
                  </a:cxn>
                  <a:cxn ang="0">
                    <a:pos x="712" y="1253"/>
                  </a:cxn>
                  <a:cxn ang="0">
                    <a:pos x="664" y="1115"/>
                  </a:cxn>
                  <a:cxn ang="0">
                    <a:pos x="610" y="977"/>
                  </a:cxn>
                  <a:cxn ang="0">
                    <a:pos x="491" y="719"/>
                  </a:cxn>
                  <a:cxn ang="0">
                    <a:pos x="353" y="468"/>
                  </a:cxn>
                  <a:cxn ang="0">
                    <a:pos x="192" y="228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80" y="228"/>
                  </a:cxn>
                  <a:cxn ang="0">
                    <a:pos x="341" y="468"/>
                  </a:cxn>
                  <a:cxn ang="0">
                    <a:pos x="479" y="719"/>
                  </a:cxn>
                  <a:cxn ang="0">
                    <a:pos x="598" y="983"/>
                  </a:cxn>
                  <a:cxn ang="0">
                    <a:pos x="652" y="1121"/>
                  </a:cxn>
                  <a:cxn ang="0">
                    <a:pos x="700" y="1259"/>
                  </a:cxn>
                  <a:cxn ang="0">
                    <a:pos x="736" y="1403"/>
                  </a:cxn>
                  <a:cxn ang="0">
                    <a:pos x="772" y="1547"/>
                  </a:cxn>
                  <a:cxn ang="0">
                    <a:pos x="802" y="1690"/>
                  </a:cxn>
                  <a:cxn ang="0">
                    <a:pos x="819" y="1834"/>
                  </a:cxn>
                  <a:cxn ang="0">
                    <a:pos x="837" y="1984"/>
                  </a:cxn>
                  <a:cxn ang="0">
                    <a:pos x="843" y="2128"/>
                  </a:cxn>
                  <a:cxn ang="0">
                    <a:pos x="849" y="2278"/>
                  </a:cxn>
                  <a:cxn ang="0">
                    <a:pos x="843" y="2428"/>
                  </a:cxn>
                  <a:cxn ang="0">
                    <a:pos x="831" y="2572"/>
                  </a:cxn>
                  <a:cxn ang="0">
                    <a:pos x="819" y="2721"/>
                  </a:cxn>
                  <a:cxn ang="0">
                    <a:pos x="796" y="2865"/>
                  </a:cxn>
                  <a:cxn ang="0">
                    <a:pos x="766" y="3015"/>
                  </a:cxn>
                  <a:cxn ang="0">
                    <a:pos x="724" y="3159"/>
                  </a:cxn>
                  <a:cxn ang="0">
                    <a:pos x="682" y="3303"/>
                  </a:cxn>
                  <a:cxn ang="0">
                    <a:pos x="586" y="3567"/>
                  </a:cxn>
                  <a:cxn ang="0">
                    <a:pos x="473" y="3824"/>
                  </a:cxn>
                  <a:cxn ang="0">
                    <a:pos x="335" y="4076"/>
                  </a:cxn>
                  <a:cxn ang="0">
                    <a:pos x="180" y="4316"/>
                  </a:cxn>
                  <a:cxn ang="0">
                    <a:pos x="192" y="4316"/>
                  </a:cxn>
                  <a:cxn ang="0">
                    <a:pos x="347" y="4076"/>
                  </a:cxn>
                  <a:cxn ang="0">
                    <a:pos x="485" y="3824"/>
                  </a:cxn>
                  <a:cxn ang="0">
                    <a:pos x="598" y="3573"/>
                  </a:cxn>
                  <a:cxn ang="0">
                    <a:pos x="694" y="3309"/>
                  </a:cxn>
                  <a:cxn ang="0">
                    <a:pos x="736" y="3165"/>
                  </a:cxn>
                  <a:cxn ang="0">
                    <a:pos x="778" y="3021"/>
                  </a:cxn>
                  <a:cxn ang="0">
                    <a:pos x="808" y="2871"/>
                  </a:cxn>
                  <a:cxn ang="0">
                    <a:pos x="831" y="2727"/>
                  </a:cxn>
                  <a:cxn ang="0">
                    <a:pos x="843" y="2578"/>
                  </a:cxn>
                  <a:cxn ang="0">
                    <a:pos x="855" y="2428"/>
                  </a:cxn>
                  <a:cxn ang="0">
                    <a:pos x="861" y="2278"/>
                  </a:cxn>
                  <a:cxn ang="0">
                    <a:pos x="855" y="2128"/>
                  </a:cxn>
                  <a:cxn ang="0">
                    <a:pos x="855" y="2128"/>
                  </a:cxn>
                </a:cxnLst>
                <a:rect l="0" t="0" r="r" b="b"/>
                <a:pathLst>
                  <a:path w="861" h="4316">
                    <a:moveTo>
                      <a:pt x="855" y="2128"/>
                    </a:moveTo>
                    <a:lnTo>
                      <a:pt x="831" y="1834"/>
                    </a:lnTo>
                    <a:lnTo>
                      <a:pt x="808" y="1684"/>
                    </a:lnTo>
                    <a:lnTo>
                      <a:pt x="784" y="1541"/>
                    </a:lnTo>
                    <a:lnTo>
                      <a:pt x="748" y="1397"/>
                    </a:lnTo>
                    <a:lnTo>
                      <a:pt x="712" y="1253"/>
                    </a:lnTo>
                    <a:lnTo>
                      <a:pt x="664" y="1115"/>
                    </a:lnTo>
                    <a:lnTo>
                      <a:pt x="610" y="977"/>
                    </a:lnTo>
                    <a:lnTo>
                      <a:pt x="491" y="719"/>
                    </a:lnTo>
                    <a:lnTo>
                      <a:pt x="353" y="468"/>
                    </a:lnTo>
                    <a:lnTo>
                      <a:pt x="192" y="228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80" y="228"/>
                    </a:lnTo>
                    <a:lnTo>
                      <a:pt x="341" y="468"/>
                    </a:lnTo>
                    <a:lnTo>
                      <a:pt x="479" y="719"/>
                    </a:lnTo>
                    <a:lnTo>
                      <a:pt x="598" y="983"/>
                    </a:lnTo>
                    <a:lnTo>
                      <a:pt x="652" y="1121"/>
                    </a:lnTo>
                    <a:lnTo>
                      <a:pt x="700" y="1259"/>
                    </a:lnTo>
                    <a:lnTo>
                      <a:pt x="736" y="1403"/>
                    </a:lnTo>
                    <a:lnTo>
                      <a:pt x="772" y="1547"/>
                    </a:lnTo>
                    <a:lnTo>
                      <a:pt x="802" y="1690"/>
                    </a:lnTo>
                    <a:lnTo>
                      <a:pt x="819" y="1834"/>
                    </a:lnTo>
                    <a:lnTo>
                      <a:pt x="837" y="1984"/>
                    </a:lnTo>
                    <a:lnTo>
                      <a:pt x="843" y="2128"/>
                    </a:lnTo>
                    <a:lnTo>
                      <a:pt x="849" y="2278"/>
                    </a:lnTo>
                    <a:lnTo>
                      <a:pt x="843" y="2428"/>
                    </a:lnTo>
                    <a:lnTo>
                      <a:pt x="831" y="2572"/>
                    </a:lnTo>
                    <a:lnTo>
                      <a:pt x="819" y="2721"/>
                    </a:lnTo>
                    <a:lnTo>
                      <a:pt x="796" y="2865"/>
                    </a:lnTo>
                    <a:lnTo>
                      <a:pt x="766" y="3015"/>
                    </a:lnTo>
                    <a:lnTo>
                      <a:pt x="724" y="3159"/>
                    </a:lnTo>
                    <a:lnTo>
                      <a:pt x="682" y="3303"/>
                    </a:lnTo>
                    <a:lnTo>
                      <a:pt x="586" y="3567"/>
                    </a:lnTo>
                    <a:lnTo>
                      <a:pt x="473" y="3824"/>
                    </a:lnTo>
                    <a:lnTo>
                      <a:pt x="335" y="4076"/>
                    </a:lnTo>
                    <a:lnTo>
                      <a:pt x="180" y="4316"/>
                    </a:lnTo>
                    <a:lnTo>
                      <a:pt x="192" y="4316"/>
                    </a:lnTo>
                    <a:lnTo>
                      <a:pt x="347" y="4076"/>
                    </a:lnTo>
                    <a:lnTo>
                      <a:pt x="485" y="3824"/>
                    </a:lnTo>
                    <a:lnTo>
                      <a:pt x="598" y="3573"/>
                    </a:lnTo>
                    <a:lnTo>
                      <a:pt x="694" y="3309"/>
                    </a:lnTo>
                    <a:lnTo>
                      <a:pt x="736" y="3165"/>
                    </a:lnTo>
                    <a:lnTo>
                      <a:pt x="778" y="3021"/>
                    </a:lnTo>
                    <a:lnTo>
                      <a:pt x="808" y="2871"/>
                    </a:lnTo>
                    <a:lnTo>
                      <a:pt x="831" y="2727"/>
                    </a:lnTo>
                    <a:lnTo>
                      <a:pt x="843" y="2578"/>
                    </a:lnTo>
                    <a:lnTo>
                      <a:pt x="855" y="2428"/>
                    </a:lnTo>
                    <a:lnTo>
                      <a:pt x="861" y="2278"/>
                    </a:lnTo>
                    <a:lnTo>
                      <a:pt x="855" y="2128"/>
                    </a:lnTo>
                    <a:lnTo>
                      <a:pt x="855" y="212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5" name="Freeform 14"/>
              <p:cNvSpPr>
                <a:spLocks/>
              </p:cNvSpPr>
              <p:nvPr userDrawn="1"/>
            </p:nvSpPr>
            <p:spPr bwMode="hidden">
              <a:xfrm>
                <a:off x="2399" y="0"/>
                <a:ext cx="150" cy="4316"/>
              </a:xfrm>
              <a:custGeom>
                <a:avLst/>
                <a:gdLst/>
                <a:ahLst/>
                <a:cxnLst>
                  <a:cxn ang="0">
                    <a:pos x="18" y="1942"/>
                  </a:cxn>
                  <a:cxn ang="0">
                    <a:pos x="30" y="1630"/>
                  </a:cxn>
                  <a:cxn ang="0">
                    <a:pos x="42" y="1331"/>
                  </a:cxn>
                  <a:cxn ang="0">
                    <a:pos x="59" y="1055"/>
                  </a:cxn>
                  <a:cxn ang="0">
                    <a:pos x="77" y="791"/>
                  </a:cxn>
                  <a:cxn ang="0">
                    <a:pos x="83" y="671"/>
                  </a:cxn>
                  <a:cxn ang="0">
                    <a:pos x="95" y="557"/>
                  </a:cxn>
                  <a:cxn ang="0">
                    <a:pos x="107" y="444"/>
                  </a:cxn>
                  <a:cxn ang="0">
                    <a:pos x="113" y="342"/>
                  </a:cxn>
                  <a:cxn ang="0">
                    <a:pos x="125" y="246"/>
                  </a:cxn>
                  <a:cxn ang="0">
                    <a:pos x="131" y="156"/>
                  </a:cxn>
                  <a:cxn ang="0">
                    <a:pos x="143" y="72"/>
                  </a:cxn>
                  <a:cxn ang="0">
                    <a:pos x="149" y="0"/>
                  </a:cxn>
                  <a:cxn ang="0">
                    <a:pos x="137" y="0"/>
                  </a:cxn>
                  <a:cxn ang="0">
                    <a:pos x="131" y="72"/>
                  </a:cxn>
                  <a:cxn ang="0">
                    <a:pos x="119" y="156"/>
                  </a:cxn>
                  <a:cxn ang="0">
                    <a:pos x="113" y="246"/>
                  </a:cxn>
                  <a:cxn ang="0">
                    <a:pos x="101" y="342"/>
                  </a:cxn>
                  <a:cxn ang="0">
                    <a:pos x="95" y="444"/>
                  </a:cxn>
                  <a:cxn ang="0">
                    <a:pos x="83" y="557"/>
                  </a:cxn>
                  <a:cxn ang="0">
                    <a:pos x="71" y="671"/>
                  </a:cxn>
                  <a:cxn ang="0">
                    <a:pos x="65" y="791"/>
                  </a:cxn>
                  <a:cxn ang="0">
                    <a:pos x="48" y="1055"/>
                  </a:cxn>
                  <a:cxn ang="0">
                    <a:pos x="30" y="1331"/>
                  </a:cxn>
                  <a:cxn ang="0">
                    <a:pos x="18" y="1630"/>
                  </a:cxn>
                  <a:cxn ang="0">
                    <a:pos x="6" y="1942"/>
                  </a:cxn>
                  <a:cxn ang="0">
                    <a:pos x="0" y="2278"/>
                  </a:cxn>
                  <a:cxn ang="0">
                    <a:pos x="6" y="2602"/>
                  </a:cxn>
                  <a:cxn ang="0">
                    <a:pos x="12" y="2919"/>
                  </a:cxn>
                  <a:cxn ang="0">
                    <a:pos x="24" y="3219"/>
                  </a:cxn>
                  <a:cxn ang="0">
                    <a:pos x="36" y="3513"/>
                  </a:cxn>
                  <a:cxn ang="0">
                    <a:pos x="59" y="3794"/>
                  </a:cxn>
                  <a:cxn ang="0">
                    <a:pos x="89" y="4058"/>
                  </a:cxn>
                  <a:cxn ang="0">
                    <a:pos x="125" y="4316"/>
                  </a:cxn>
                  <a:cxn ang="0">
                    <a:pos x="137" y="4316"/>
                  </a:cxn>
                  <a:cxn ang="0">
                    <a:pos x="101" y="4058"/>
                  </a:cxn>
                  <a:cxn ang="0">
                    <a:pos x="71" y="3794"/>
                  </a:cxn>
                  <a:cxn ang="0">
                    <a:pos x="48" y="3513"/>
                  </a:cxn>
                  <a:cxn ang="0">
                    <a:pos x="36" y="3225"/>
                  </a:cxn>
                  <a:cxn ang="0">
                    <a:pos x="24" y="2919"/>
                  </a:cxn>
                  <a:cxn ang="0">
                    <a:pos x="18" y="2608"/>
                  </a:cxn>
                  <a:cxn ang="0">
                    <a:pos x="12" y="2278"/>
                  </a:cxn>
                  <a:cxn ang="0">
                    <a:pos x="18" y="1942"/>
                  </a:cxn>
                  <a:cxn ang="0">
                    <a:pos x="18" y="1942"/>
                  </a:cxn>
                </a:cxnLst>
                <a:rect l="0" t="0" r="r" b="b"/>
                <a:pathLst>
                  <a:path w="149" h="4316">
                    <a:moveTo>
                      <a:pt x="18" y="1942"/>
                    </a:moveTo>
                    <a:lnTo>
                      <a:pt x="30" y="1630"/>
                    </a:lnTo>
                    <a:lnTo>
                      <a:pt x="42" y="1331"/>
                    </a:lnTo>
                    <a:lnTo>
                      <a:pt x="59" y="1055"/>
                    </a:lnTo>
                    <a:lnTo>
                      <a:pt x="77" y="791"/>
                    </a:lnTo>
                    <a:lnTo>
                      <a:pt x="83" y="671"/>
                    </a:lnTo>
                    <a:lnTo>
                      <a:pt x="95" y="557"/>
                    </a:lnTo>
                    <a:lnTo>
                      <a:pt x="107" y="444"/>
                    </a:lnTo>
                    <a:lnTo>
                      <a:pt x="113" y="342"/>
                    </a:lnTo>
                    <a:lnTo>
                      <a:pt x="125" y="246"/>
                    </a:lnTo>
                    <a:lnTo>
                      <a:pt x="131" y="156"/>
                    </a:lnTo>
                    <a:lnTo>
                      <a:pt x="143" y="72"/>
                    </a:lnTo>
                    <a:lnTo>
                      <a:pt x="149" y="0"/>
                    </a:lnTo>
                    <a:lnTo>
                      <a:pt x="137" y="0"/>
                    </a:lnTo>
                    <a:lnTo>
                      <a:pt x="131" y="72"/>
                    </a:lnTo>
                    <a:lnTo>
                      <a:pt x="119" y="156"/>
                    </a:lnTo>
                    <a:lnTo>
                      <a:pt x="113" y="246"/>
                    </a:lnTo>
                    <a:lnTo>
                      <a:pt x="101" y="342"/>
                    </a:lnTo>
                    <a:lnTo>
                      <a:pt x="95" y="444"/>
                    </a:lnTo>
                    <a:lnTo>
                      <a:pt x="83" y="557"/>
                    </a:lnTo>
                    <a:lnTo>
                      <a:pt x="71" y="671"/>
                    </a:lnTo>
                    <a:lnTo>
                      <a:pt x="65" y="791"/>
                    </a:lnTo>
                    <a:lnTo>
                      <a:pt x="48" y="1055"/>
                    </a:lnTo>
                    <a:lnTo>
                      <a:pt x="30" y="1331"/>
                    </a:lnTo>
                    <a:lnTo>
                      <a:pt x="18" y="1630"/>
                    </a:lnTo>
                    <a:lnTo>
                      <a:pt x="6" y="1942"/>
                    </a:lnTo>
                    <a:lnTo>
                      <a:pt x="0" y="2278"/>
                    </a:lnTo>
                    <a:lnTo>
                      <a:pt x="6" y="2602"/>
                    </a:lnTo>
                    <a:lnTo>
                      <a:pt x="12" y="2919"/>
                    </a:lnTo>
                    <a:lnTo>
                      <a:pt x="24" y="3219"/>
                    </a:lnTo>
                    <a:lnTo>
                      <a:pt x="36" y="3513"/>
                    </a:lnTo>
                    <a:lnTo>
                      <a:pt x="59" y="3794"/>
                    </a:lnTo>
                    <a:lnTo>
                      <a:pt x="89" y="4058"/>
                    </a:lnTo>
                    <a:lnTo>
                      <a:pt x="125" y="4316"/>
                    </a:lnTo>
                    <a:lnTo>
                      <a:pt x="137" y="4316"/>
                    </a:lnTo>
                    <a:lnTo>
                      <a:pt x="101" y="4058"/>
                    </a:lnTo>
                    <a:lnTo>
                      <a:pt x="71" y="3794"/>
                    </a:lnTo>
                    <a:lnTo>
                      <a:pt x="48" y="3513"/>
                    </a:lnTo>
                    <a:lnTo>
                      <a:pt x="36" y="3225"/>
                    </a:lnTo>
                    <a:lnTo>
                      <a:pt x="24" y="2919"/>
                    </a:lnTo>
                    <a:lnTo>
                      <a:pt x="18" y="2608"/>
                    </a:lnTo>
                    <a:lnTo>
                      <a:pt x="12" y="2278"/>
                    </a:lnTo>
                    <a:lnTo>
                      <a:pt x="18" y="1942"/>
                    </a:lnTo>
                    <a:lnTo>
                      <a:pt x="18" y="194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6" name="Freeform 15"/>
              <p:cNvSpPr>
                <a:spLocks/>
              </p:cNvSpPr>
              <p:nvPr userDrawn="1"/>
            </p:nvSpPr>
            <p:spPr bwMode="hidden">
              <a:xfrm>
                <a:off x="1967" y="0"/>
                <a:ext cx="300" cy="4316"/>
              </a:xfrm>
              <a:custGeom>
                <a:avLst/>
                <a:gdLst/>
                <a:ahLst/>
                <a:cxnLst>
                  <a:cxn ang="0">
                    <a:pos x="18" y="2062"/>
                  </a:cxn>
                  <a:cxn ang="0">
                    <a:pos x="30" y="1750"/>
                  </a:cxn>
                  <a:cxn ang="0">
                    <a:pos x="54" y="1451"/>
                  </a:cxn>
                  <a:cxn ang="0">
                    <a:pos x="84" y="1169"/>
                  </a:cxn>
                  <a:cxn ang="0">
                    <a:pos x="126" y="899"/>
                  </a:cxn>
                  <a:cxn ang="0">
                    <a:pos x="162" y="641"/>
                  </a:cxn>
                  <a:cxn ang="0">
                    <a:pos x="209" y="408"/>
                  </a:cxn>
                  <a:cxn ang="0">
                    <a:pos x="251" y="192"/>
                  </a:cxn>
                  <a:cxn ang="0">
                    <a:pos x="299" y="0"/>
                  </a:cxn>
                  <a:cxn ang="0">
                    <a:pos x="287" y="0"/>
                  </a:cxn>
                  <a:cxn ang="0">
                    <a:pos x="239" y="192"/>
                  </a:cxn>
                  <a:cxn ang="0">
                    <a:pos x="198" y="408"/>
                  </a:cxn>
                  <a:cxn ang="0">
                    <a:pos x="156" y="641"/>
                  </a:cxn>
                  <a:cxn ang="0">
                    <a:pos x="114" y="899"/>
                  </a:cxn>
                  <a:cxn ang="0">
                    <a:pos x="78" y="1169"/>
                  </a:cxn>
                  <a:cxn ang="0">
                    <a:pos x="48" y="1451"/>
                  </a:cxn>
                  <a:cxn ang="0">
                    <a:pos x="24" y="1750"/>
                  </a:cxn>
                  <a:cxn ang="0">
                    <a:pos x="6" y="2062"/>
                  </a:cxn>
                  <a:cxn ang="0">
                    <a:pos x="0" y="2374"/>
                  </a:cxn>
                  <a:cxn ang="0">
                    <a:pos x="12" y="2674"/>
                  </a:cxn>
                  <a:cxn ang="0">
                    <a:pos x="30" y="2973"/>
                  </a:cxn>
                  <a:cxn ang="0">
                    <a:pos x="54" y="3255"/>
                  </a:cxn>
                  <a:cxn ang="0">
                    <a:pos x="96" y="3537"/>
                  </a:cxn>
                  <a:cxn ang="0">
                    <a:pos x="144" y="3806"/>
                  </a:cxn>
                  <a:cxn ang="0">
                    <a:pos x="203" y="4064"/>
                  </a:cxn>
                  <a:cxn ang="0">
                    <a:pos x="275" y="4316"/>
                  </a:cxn>
                  <a:cxn ang="0">
                    <a:pos x="287" y="4316"/>
                  </a:cxn>
                  <a:cxn ang="0">
                    <a:pos x="215" y="4064"/>
                  </a:cxn>
                  <a:cxn ang="0">
                    <a:pos x="156" y="3806"/>
                  </a:cxn>
                  <a:cxn ang="0">
                    <a:pos x="108" y="3537"/>
                  </a:cxn>
                  <a:cxn ang="0">
                    <a:pos x="66" y="3261"/>
                  </a:cxn>
                  <a:cxn ang="0">
                    <a:pos x="42" y="2973"/>
                  </a:cxn>
                  <a:cxn ang="0">
                    <a:pos x="24" y="2680"/>
                  </a:cxn>
                  <a:cxn ang="0">
                    <a:pos x="12" y="2374"/>
                  </a:cxn>
                  <a:cxn ang="0">
                    <a:pos x="18" y="2062"/>
                  </a:cxn>
                  <a:cxn ang="0">
                    <a:pos x="18" y="2062"/>
                  </a:cxn>
                </a:cxnLst>
                <a:rect l="0" t="0" r="r" b="b"/>
                <a:pathLst>
                  <a:path w="299" h="4316">
                    <a:moveTo>
                      <a:pt x="18" y="2062"/>
                    </a:moveTo>
                    <a:lnTo>
                      <a:pt x="30" y="1750"/>
                    </a:lnTo>
                    <a:lnTo>
                      <a:pt x="54" y="1451"/>
                    </a:lnTo>
                    <a:lnTo>
                      <a:pt x="84" y="1169"/>
                    </a:lnTo>
                    <a:lnTo>
                      <a:pt x="126" y="899"/>
                    </a:lnTo>
                    <a:lnTo>
                      <a:pt x="162" y="641"/>
                    </a:lnTo>
                    <a:lnTo>
                      <a:pt x="209" y="408"/>
                    </a:lnTo>
                    <a:lnTo>
                      <a:pt x="251" y="192"/>
                    </a:lnTo>
                    <a:lnTo>
                      <a:pt x="299" y="0"/>
                    </a:lnTo>
                    <a:lnTo>
                      <a:pt x="287" y="0"/>
                    </a:lnTo>
                    <a:lnTo>
                      <a:pt x="239" y="192"/>
                    </a:lnTo>
                    <a:lnTo>
                      <a:pt x="198" y="408"/>
                    </a:lnTo>
                    <a:lnTo>
                      <a:pt x="156" y="641"/>
                    </a:lnTo>
                    <a:lnTo>
                      <a:pt x="114" y="899"/>
                    </a:lnTo>
                    <a:lnTo>
                      <a:pt x="78" y="1169"/>
                    </a:lnTo>
                    <a:lnTo>
                      <a:pt x="48" y="1451"/>
                    </a:lnTo>
                    <a:lnTo>
                      <a:pt x="24" y="1750"/>
                    </a:lnTo>
                    <a:lnTo>
                      <a:pt x="6" y="2062"/>
                    </a:lnTo>
                    <a:lnTo>
                      <a:pt x="0" y="2374"/>
                    </a:lnTo>
                    <a:lnTo>
                      <a:pt x="12" y="2674"/>
                    </a:lnTo>
                    <a:lnTo>
                      <a:pt x="30" y="2973"/>
                    </a:lnTo>
                    <a:lnTo>
                      <a:pt x="54" y="3255"/>
                    </a:lnTo>
                    <a:lnTo>
                      <a:pt x="96" y="3537"/>
                    </a:lnTo>
                    <a:lnTo>
                      <a:pt x="144" y="3806"/>
                    </a:lnTo>
                    <a:lnTo>
                      <a:pt x="203" y="4064"/>
                    </a:lnTo>
                    <a:lnTo>
                      <a:pt x="275" y="4316"/>
                    </a:lnTo>
                    <a:lnTo>
                      <a:pt x="287" y="4316"/>
                    </a:lnTo>
                    <a:lnTo>
                      <a:pt x="215" y="4064"/>
                    </a:lnTo>
                    <a:lnTo>
                      <a:pt x="156" y="3806"/>
                    </a:lnTo>
                    <a:lnTo>
                      <a:pt x="108" y="3537"/>
                    </a:lnTo>
                    <a:lnTo>
                      <a:pt x="66" y="3261"/>
                    </a:lnTo>
                    <a:lnTo>
                      <a:pt x="42" y="2973"/>
                    </a:lnTo>
                    <a:lnTo>
                      <a:pt x="24" y="2680"/>
                    </a:lnTo>
                    <a:lnTo>
                      <a:pt x="12" y="2374"/>
                    </a:lnTo>
                    <a:lnTo>
                      <a:pt x="18" y="2062"/>
                    </a:lnTo>
                    <a:lnTo>
                      <a:pt x="18" y="206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7" name="Freeform 16"/>
              <p:cNvSpPr>
                <a:spLocks/>
              </p:cNvSpPr>
              <p:nvPr userDrawn="1"/>
            </p:nvSpPr>
            <p:spPr bwMode="hidden">
              <a:xfrm>
                <a:off x="1566" y="0"/>
                <a:ext cx="425" cy="4316"/>
              </a:xfrm>
              <a:custGeom>
                <a:avLst/>
                <a:gdLst/>
                <a:ahLst/>
                <a:cxnLst>
                  <a:cxn ang="0">
                    <a:pos x="424" y="0"/>
                  </a:cxn>
                  <a:cxn ang="0">
                    <a:pos x="412" y="0"/>
                  </a:cxn>
                  <a:cxn ang="0">
                    <a:pos x="316" y="222"/>
                  </a:cxn>
                  <a:cxn ang="0">
                    <a:pos x="239" y="462"/>
                  </a:cxn>
                  <a:cxn ang="0">
                    <a:pos x="167" y="707"/>
                  </a:cxn>
                  <a:cxn ang="0">
                    <a:pos x="107" y="971"/>
                  </a:cxn>
                  <a:cxn ang="0">
                    <a:pos x="65" y="1247"/>
                  </a:cxn>
                  <a:cxn ang="0">
                    <a:pos x="29" y="1529"/>
                  </a:cxn>
                  <a:cxn ang="0">
                    <a:pos x="6" y="1822"/>
                  </a:cxn>
                  <a:cxn ang="0">
                    <a:pos x="0" y="2122"/>
                  </a:cxn>
                  <a:cxn ang="0">
                    <a:pos x="6" y="2404"/>
                  </a:cxn>
                  <a:cxn ang="0">
                    <a:pos x="24" y="2686"/>
                  </a:cxn>
                  <a:cxn ang="0">
                    <a:pos x="47" y="2961"/>
                  </a:cxn>
                  <a:cxn ang="0">
                    <a:pos x="89" y="3243"/>
                  </a:cxn>
                  <a:cxn ang="0">
                    <a:pos x="137" y="3519"/>
                  </a:cxn>
                  <a:cxn ang="0">
                    <a:pos x="197" y="3788"/>
                  </a:cxn>
                  <a:cxn ang="0">
                    <a:pos x="269" y="4058"/>
                  </a:cxn>
                  <a:cxn ang="0">
                    <a:pos x="346" y="4316"/>
                  </a:cxn>
                  <a:cxn ang="0">
                    <a:pos x="358" y="4316"/>
                  </a:cxn>
                  <a:cxn ang="0">
                    <a:pos x="281" y="4058"/>
                  </a:cxn>
                  <a:cxn ang="0">
                    <a:pos x="209" y="3788"/>
                  </a:cxn>
                  <a:cxn ang="0">
                    <a:pos x="149" y="3519"/>
                  </a:cxn>
                  <a:cxn ang="0">
                    <a:pos x="101" y="3243"/>
                  </a:cxn>
                  <a:cxn ang="0">
                    <a:pos x="59" y="2961"/>
                  </a:cxn>
                  <a:cxn ang="0">
                    <a:pos x="35" y="2686"/>
                  </a:cxn>
                  <a:cxn ang="0">
                    <a:pos x="18" y="2404"/>
                  </a:cxn>
                  <a:cxn ang="0">
                    <a:pos x="12" y="2122"/>
                  </a:cxn>
                  <a:cxn ang="0">
                    <a:pos x="18" y="1822"/>
                  </a:cxn>
                  <a:cxn ang="0">
                    <a:pos x="41" y="1529"/>
                  </a:cxn>
                  <a:cxn ang="0">
                    <a:pos x="71" y="1247"/>
                  </a:cxn>
                  <a:cxn ang="0">
                    <a:pos x="119" y="971"/>
                  </a:cxn>
                  <a:cxn ang="0">
                    <a:pos x="179" y="707"/>
                  </a:cxn>
                  <a:cxn ang="0">
                    <a:pos x="245" y="462"/>
                  </a:cxn>
                  <a:cxn ang="0">
                    <a:pos x="328" y="222"/>
                  </a:cxn>
                  <a:cxn ang="0">
                    <a:pos x="424" y="0"/>
                  </a:cxn>
                  <a:cxn ang="0">
                    <a:pos x="424" y="0"/>
                  </a:cxn>
                </a:cxnLst>
                <a:rect l="0" t="0" r="r" b="b"/>
                <a:pathLst>
                  <a:path w="424" h="4316">
                    <a:moveTo>
                      <a:pt x="424" y="0"/>
                    </a:moveTo>
                    <a:lnTo>
                      <a:pt x="412" y="0"/>
                    </a:lnTo>
                    <a:lnTo>
                      <a:pt x="316" y="222"/>
                    </a:lnTo>
                    <a:lnTo>
                      <a:pt x="239" y="462"/>
                    </a:lnTo>
                    <a:lnTo>
                      <a:pt x="167" y="707"/>
                    </a:lnTo>
                    <a:lnTo>
                      <a:pt x="107" y="971"/>
                    </a:lnTo>
                    <a:lnTo>
                      <a:pt x="65" y="1247"/>
                    </a:lnTo>
                    <a:lnTo>
                      <a:pt x="29" y="1529"/>
                    </a:lnTo>
                    <a:lnTo>
                      <a:pt x="6" y="1822"/>
                    </a:lnTo>
                    <a:lnTo>
                      <a:pt x="0" y="2122"/>
                    </a:lnTo>
                    <a:lnTo>
                      <a:pt x="6" y="2404"/>
                    </a:lnTo>
                    <a:lnTo>
                      <a:pt x="24" y="2686"/>
                    </a:lnTo>
                    <a:lnTo>
                      <a:pt x="47" y="2961"/>
                    </a:lnTo>
                    <a:lnTo>
                      <a:pt x="89" y="3243"/>
                    </a:lnTo>
                    <a:lnTo>
                      <a:pt x="137" y="3519"/>
                    </a:lnTo>
                    <a:lnTo>
                      <a:pt x="197" y="3788"/>
                    </a:lnTo>
                    <a:lnTo>
                      <a:pt x="269" y="4058"/>
                    </a:lnTo>
                    <a:lnTo>
                      <a:pt x="346" y="4316"/>
                    </a:lnTo>
                    <a:lnTo>
                      <a:pt x="358" y="4316"/>
                    </a:lnTo>
                    <a:lnTo>
                      <a:pt x="281" y="4058"/>
                    </a:lnTo>
                    <a:lnTo>
                      <a:pt x="209" y="3788"/>
                    </a:lnTo>
                    <a:lnTo>
                      <a:pt x="149" y="3519"/>
                    </a:lnTo>
                    <a:lnTo>
                      <a:pt x="101" y="3243"/>
                    </a:lnTo>
                    <a:lnTo>
                      <a:pt x="59" y="2961"/>
                    </a:lnTo>
                    <a:lnTo>
                      <a:pt x="35" y="2686"/>
                    </a:lnTo>
                    <a:lnTo>
                      <a:pt x="18" y="2404"/>
                    </a:lnTo>
                    <a:lnTo>
                      <a:pt x="12" y="2122"/>
                    </a:lnTo>
                    <a:lnTo>
                      <a:pt x="18" y="1822"/>
                    </a:lnTo>
                    <a:lnTo>
                      <a:pt x="41" y="1529"/>
                    </a:lnTo>
                    <a:lnTo>
                      <a:pt x="71" y="1247"/>
                    </a:lnTo>
                    <a:lnTo>
                      <a:pt x="119" y="971"/>
                    </a:lnTo>
                    <a:lnTo>
                      <a:pt x="179" y="707"/>
                    </a:lnTo>
                    <a:lnTo>
                      <a:pt x="245" y="462"/>
                    </a:lnTo>
                    <a:lnTo>
                      <a:pt x="328" y="222"/>
                    </a:lnTo>
                    <a:lnTo>
                      <a:pt x="424" y="0"/>
                    </a:lnTo>
                    <a:lnTo>
                      <a:pt x="4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8" name="Freeform 17"/>
              <p:cNvSpPr>
                <a:spLocks/>
              </p:cNvSpPr>
              <p:nvPr userDrawn="1"/>
            </p:nvSpPr>
            <p:spPr bwMode="hidden">
              <a:xfrm>
                <a:off x="1128" y="0"/>
                <a:ext cx="575" cy="4316"/>
              </a:xfrm>
              <a:custGeom>
                <a:avLst/>
                <a:gdLst/>
                <a:ahLst/>
                <a:cxnLst>
                  <a:cxn ang="0">
                    <a:pos x="12" y="2146"/>
                  </a:cxn>
                  <a:cxn ang="0">
                    <a:pos x="24" y="1846"/>
                  </a:cxn>
                  <a:cxn ang="0">
                    <a:pos x="54" y="1559"/>
                  </a:cxn>
                  <a:cxn ang="0">
                    <a:pos x="96" y="1277"/>
                  </a:cxn>
                  <a:cxn ang="0">
                    <a:pos x="162" y="1001"/>
                  </a:cxn>
                  <a:cxn ang="0">
                    <a:pos x="239" y="731"/>
                  </a:cxn>
                  <a:cxn ang="0">
                    <a:pos x="335" y="480"/>
                  </a:cxn>
                  <a:cxn ang="0">
                    <a:pos x="449" y="234"/>
                  </a:cxn>
                  <a:cxn ang="0">
                    <a:pos x="574" y="0"/>
                  </a:cxn>
                  <a:cxn ang="0">
                    <a:pos x="562" y="0"/>
                  </a:cxn>
                  <a:cxn ang="0">
                    <a:pos x="437" y="234"/>
                  </a:cxn>
                  <a:cxn ang="0">
                    <a:pos x="323" y="480"/>
                  </a:cxn>
                  <a:cxn ang="0">
                    <a:pos x="227" y="737"/>
                  </a:cxn>
                  <a:cxn ang="0">
                    <a:pos x="150" y="1001"/>
                  </a:cxn>
                  <a:cxn ang="0">
                    <a:pos x="84" y="1277"/>
                  </a:cxn>
                  <a:cxn ang="0">
                    <a:pos x="42" y="1559"/>
                  </a:cxn>
                  <a:cxn ang="0">
                    <a:pos x="12" y="1852"/>
                  </a:cxn>
                  <a:cxn ang="0">
                    <a:pos x="0" y="2146"/>
                  </a:cxn>
                  <a:cxn ang="0">
                    <a:pos x="6" y="2434"/>
                  </a:cxn>
                  <a:cxn ang="0">
                    <a:pos x="30" y="2715"/>
                  </a:cxn>
                  <a:cxn ang="0">
                    <a:pos x="66" y="2997"/>
                  </a:cxn>
                  <a:cxn ang="0">
                    <a:pos x="120" y="3273"/>
                  </a:cxn>
                  <a:cxn ang="0">
                    <a:pos x="191" y="3549"/>
                  </a:cxn>
                  <a:cxn ang="0">
                    <a:pos x="275" y="3812"/>
                  </a:cxn>
                  <a:cxn ang="0">
                    <a:pos x="371" y="4070"/>
                  </a:cxn>
                  <a:cxn ang="0">
                    <a:pos x="484" y="4316"/>
                  </a:cxn>
                  <a:cxn ang="0">
                    <a:pos x="496" y="4316"/>
                  </a:cxn>
                  <a:cxn ang="0">
                    <a:pos x="383" y="4070"/>
                  </a:cxn>
                  <a:cxn ang="0">
                    <a:pos x="287" y="3812"/>
                  </a:cxn>
                  <a:cxn ang="0">
                    <a:pos x="203" y="3549"/>
                  </a:cxn>
                  <a:cxn ang="0">
                    <a:pos x="132" y="3273"/>
                  </a:cxn>
                  <a:cxn ang="0">
                    <a:pos x="78" y="2997"/>
                  </a:cxn>
                  <a:cxn ang="0">
                    <a:pos x="42" y="2715"/>
                  </a:cxn>
                  <a:cxn ang="0">
                    <a:pos x="18" y="2434"/>
                  </a:cxn>
                  <a:cxn ang="0">
                    <a:pos x="12" y="2146"/>
                  </a:cxn>
                  <a:cxn ang="0">
                    <a:pos x="12" y="2146"/>
                  </a:cxn>
                </a:cxnLst>
                <a:rect l="0" t="0" r="r" b="b"/>
                <a:pathLst>
                  <a:path w="574" h="4316">
                    <a:moveTo>
                      <a:pt x="12" y="2146"/>
                    </a:moveTo>
                    <a:lnTo>
                      <a:pt x="24" y="1846"/>
                    </a:lnTo>
                    <a:lnTo>
                      <a:pt x="54" y="1559"/>
                    </a:lnTo>
                    <a:lnTo>
                      <a:pt x="96" y="1277"/>
                    </a:lnTo>
                    <a:lnTo>
                      <a:pt x="162" y="1001"/>
                    </a:lnTo>
                    <a:lnTo>
                      <a:pt x="239" y="731"/>
                    </a:lnTo>
                    <a:lnTo>
                      <a:pt x="335" y="480"/>
                    </a:lnTo>
                    <a:lnTo>
                      <a:pt x="449" y="234"/>
                    </a:lnTo>
                    <a:lnTo>
                      <a:pt x="574" y="0"/>
                    </a:lnTo>
                    <a:lnTo>
                      <a:pt x="562" y="0"/>
                    </a:lnTo>
                    <a:lnTo>
                      <a:pt x="437" y="234"/>
                    </a:lnTo>
                    <a:lnTo>
                      <a:pt x="323" y="480"/>
                    </a:lnTo>
                    <a:lnTo>
                      <a:pt x="227" y="737"/>
                    </a:lnTo>
                    <a:lnTo>
                      <a:pt x="150" y="1001"/>
                    </a:lnTo>
                    <a:lnTo>
                      <a:pt x="84" y="1277"/>
                    </a:lnTo>
                    <a:lnTo>
                      <a:pt x="42" y="1559"/>
                    </a:lnTo>
                    <a:lnTo>
                      <a:pt x="12" y="1852"/>
                    </a:lnTo>
                    <a:lnTo>
                      <a:pt x="0" y="2146"/>
                    </a:lnTo>
                    <a:lnTo>
                      <a:pt x="6" y="2434"/>
                    </a:lnTo>
                    <a:lnTo>
                      <a:pt x="30" y="2715"/>
                    </a:lnTo>
                    <a:lnTo>
                      <a:pt x="66" y="2997"/>
                    </a:lnTo>
                    <a:lnTo>
                      <a:pt x="120" y="3273"/>
                    </a:lnTo>
                    <a:lnTo>
                      <a:pt x="191" y="3549"/>
                    </a:lnTo>
                    <a:lnTo>
                      <a:pt x="275" y="3812"/>
                    </a:lnTo>
                    <a:lnTo>
                      <a:pt x="371" y="4070"/>
                    </a:lnTo>
                    <a:lnTo>
                      <a:pt x="484" y="4316"/>
                    </a:lnTo>
                    <a:lnTo>
                      <a:pt x="496" y="4316"/>
                    </a:lnTo>
                    <a:lnTo>
                      <a:pt x="383" y="4070"/>
                    </a:lnTo>
                    <a:lnTo>
                      <a:pt x="287" y="3812"/>
                    </a:lnTo>
                    <a:lnTo>
                      <a:pt x="203" y="3549"/>
                    </a:lnTo>
                    <a:lnTo>
                      <a:pt x="132" y="3273"/>
                    </a:lnTo>
                    <a:lnTo>
                      <a:pt x="78" y="2997"/>
                    </a:lnTo>
                    <a:lnTo>
                      <a:pt x="42" y="2715"/>
                    </a:lnTo>
                    <a:lnTo>
                      <a:pt x="18" y="2434"/>
                    </a:lnTo>
                    <a:lnTo>
                      <a:pt x="12" y="2146"/>
                    </a:lnTo>
                    <a:lnTo>
                      <a:pt x="12" y="214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9" name="Freeform 18"/>
              <p:cNvSpPr>
                <a:spLocks/>
              </p:cNvSpPr>
              <p:nvPr userDrawn="1"/>
            </p:nvSpPr>
            <p:spPr bwMode="hidden">
              <a:xfrm>
                <a:off x="702" y="0"/>
                <a:ext cx="737" cy="4316"/>
              </a:xfrm>
              <a:custGeom>
                <a:avLst/>
                <a:gdLst/>
                <a:ahLst/>
                <a:cxnLst>
                  <a:cxn ang="0">
                    <a:pos x="12" y="2098"/>
                  </a:cxn>
                  <a:cxn ang="0">
                    <a:pos x="29" y="1798"/>
                  </a:cxn>
                  <a:cxn ang="0">
                    <a:pos x="71" y="1505"/>
                  </a:cxn>
                  <a:cxn ang="0">
                    <a:pos x="131" y="1223"/>
                  </a:cxn>
                  <a:cxn ang="0">
                    <a:pos x="215" y="941"/>
                  </a:cxn>
                  <a:cxn ang="0">
                    <a:pos x="316" y="689"/>
                  </a:cxn>
                  <a:cxn ang="0">
                    <a:pos x="442" y="444"/>
                  </a:cxn>
                  <a:cxn ang="0">
                    <a:pos x="580" y="216"/>
                  </a:cxn>
                  <a:cxn ang="0">
                    <a:pos x="735" y="0"/>
                  </a:cxn>
                  <a:cxn ang="0">
                    <a:pos x="723" y="0"/>
                  </a:cxn>
                  <a:cxn ang="0">
                    <a:pos x="568" y="210"/>
                  </a:cxn>
                  <a:cxn ang="0">
                    <a:pos x="430" y="438"/>
                  </a:cxn>
                  <a:cxn ang="0">
                    <a:pos x="311" y="683"/>
                  </a:cxn>
                  <a:cxn ang="0">
                    <a:pos x="209" y="941"/>
                  </a:cxn>
                  <a:cxn ang="0">
                    <a:pos x="125" y="1217"/>
                  </a:cxn>
                  <a:cxn ang="0">
                    <a:pos x="59" y="1505"/>
                  </a:cxn>
                  <a:cxn ang="0">
                    <a:pos x="18" y="1798"/>
                  </a:cxn>
                  <a:cxn ang="0">
                    <a:pos x="0" y="2098"/>
                  </a:cxn>
                  <a:cxn ang="0">
                    <a:pos x="6" y="2404"/>
                  </a:cxn>
                  <a:cxn ang="0">
                    <a:pos x="29" y="2709"/>
                  </a:cxn>
                  <a:cxn ang="0">
                    <a:pos x="77" y="3015"/>
                  </a:cxn>
                  <a:cxn ang="0">
                    <a:pos x="149" y="3315"/>
                  </a:cxn>
                  <a:cxn ang="0">
                    <a:pos x="227" y="3573"/>
                  </a:cxn>
                  <a:cxn ang="0">
                    <a:pos x="316" y="3824"/>
                  </a:cxn>
                  <a:cxn ang="0">
                    <a:pos x="424" y="4076"/>
                  </a:cxn>
                  <a:cxn ang="0">
                    <a:pos x="544" y="4316"/>
                  </a:cxn>
                  <a:cxn ang="0">
                    <a:pos x="556" y="4316"/>
                  </a:cxn>
                  <a:cxn ang="0">
                    <a:pos x="436" y="4076"/>
                  </a:cxn>
                  <a:cxn ang="0">
                    <a:pos x="328" y="3824"/>
                  </a:cxn>
                  <a:cxn ang="0">
                    <a:pos x="239" y="3573"/>
                  </a:cxn>
                  <a:cxn ang="0">
                    <a:pos x="161" y="3315"/>
                  </a:cxn>
                  <a:cxn ang="0">
                    <a:pos x="89" y="3015"/>
                  </a:cxn>
                  <a:cxn ang="0">
                    <a:pos x="41" y="2709"/>
                  </a:cxn>
                  <a:cxn ang="0">
                    <a:pos x="18" y="2404"/>
                  </a:cxn>
                  <a:cxn ang="0">
                    <a:pos x="12" y="2098"/>
                  </a:cxn>
                  <a:cxn ang="0">
                    <a:pos x="12" y="2098"/>
                  </a:cxn>
                </a:cxnLst>
                <a:rect l="0" t="0" r="r" b="b"/>
                <a:pathLst>
                  <a:path w="735" h="4316">
                    <a:moveTo>
                      <a:pt x="12" y="2098"/>
                    </a:moveTo>
                    <a:lnTo>
                      <a:pt x="29" y="1798"/>
                    </a:lnTo>
                    <a:lnTo>
                      <a:pt x="71" y="1505"/>
                    </a:lnTo>
                    <a:lnTo>
                      <a:pt x="131" y="1223"/>
                    </a:lnTo>
                    <a:lnTo>
                      <a:pt x="215" y="941"/>
                    </a:lnTo>
                    <a:lnTo>
                      <a:pt x="316" y="689"/>
                    </a:lnTo>
                    <a:lnTo>
                      <a:pt x="442" y="444"/>
                    </a:lnTo>
                    <a:lnTo>
                      <a:pt x="580" y="216"/>
                    </a:lnTo>
                    <a:lnTo>
                      <a:pt x="735" y="0"/>
                    </a:lnTo>
                    <a:lnTo>
                      <a:pt x="723" y="0"/>
                    </a:lnTo>
                    <a:lnTo>
                      <a:pt x="568" y="210"/>
                    </a:lnTo>
                    <a:lnTo>
                      <a:pt x="430" y="438"/>
                    </a:lnTo>
                    <a:lnTo>
                      <a:pt x="311" y="683"/>
                    </a:lnTo>
                    <a:lnTo>
                      <a:pt x="209" y="941"/>
                    </a:lnTo>
                    <a:lnTo>
                      <a:pt x="125" y="1217"/>
                    </a:lnTo>
                    <a:lnTo>
                      <a:pt x="59" y="1505"/>
                    </a:lnTo>
                    <a:lnTo>
                      <a:pt x="18" y="1798"/>
                    </a:lnTo>
                    <a:lnTo>
                      <a:pt x="0" y="2098"/>
                    </a:lnTo>
                    <a:lnTo>
                      <a:pt x="6" y="2404"/>
                    </a:lnTo>
                    <a:lnTo>
                      <a:pt x="29" y="2709"/>
                    </a:lnTo>
                    <a:lnTo>
                      <a:pt x="77" y="3015"/>
                    </a:lnTo>
                    <a:lnTo>
                      <a:pt x="149" y="3315"/>
                    </a:lnTo>
                    <a:lnTo>
                      <a:pt x="227" y="3573"/>
                    </a:lnTo>
                    <a:lnTo>
                      <a:pt x="316" y="3824"/>
                    </a:lnTo>
                    <a:lnTo>
                      <a:pt x="424" y="4076"/>
                    </a:lnTo>
                    <a:lnTo>
                      <a:pt x="544" y="4316"/>
                    </a:lnTo>
                    <a:lnTo>
                      <a:pt x="556" y="4316"/>
                    </a:lnTo>
                    <a:lnTo>
                      <a:pt x="436" y="4076"/>
                    </a:lnTo>
                    <a:lnTo>
                      <a:pt x="328" y="3824"/>
                    </a:lnTo>
                    <a:lnTo>
                      <a:pt x="239" y="3573"/>
                    </a:lnTo>
                    <a:lnTo>
                      <a:pt x="161" y="3315"/>
                    </a:lnTo>
                    <a:lnTo>
                      <a:pt x="89" y="3015"/>
                    </a:lnTo>
                    <a:lnTo>
                      <a:pt x="41" y="2709"/>
                    </a:lnTo>
                    <a:lnTo>
                      <a:pt x="18" y="2404"/>
                    </a:lnTo>
                    <a:lnTo>
                      <a:pt x="12" y="2098"/>
                    </a:lnTo>
                    <a:lnTo>
                      <a:pt x="12" y="209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0" name="Freeform 19"/>
              <p:cNvSpPr>
                <a:spLocks/>
              </p:cNvSpPr>
              <p:nvPr userDrawn="1"/>
            </p:nvSpPr>
            <p:spPr bwMode="hidden">
              <a:xfrm>
                <a:off x="288" y="0"/>
                <a:ext cx="840" cy="4316"/>
              </a:xfrm>
              <a:custGeom>
                <a:avLst/>
                <a:gdLst/>
                <a:ahLst/>
                <a:cxnLst>
                  <a:cxn ang="0">
                    <a:pos x="18" y="1948"/>
                  </a:cxn>
                  <a:cxn ang="0">
                    <a:pos x="48" y="1708"/>
                  </a:cxn>
                  <a:cxn ang="0">
                    <a:pos x="96" y="1475"/>
                  </a:cxn>
                  <a:cxn ang="0">
                    <a:pos x="161" y="1235"/>
                  </a:cxn>
                  <a:cxn ang="0">
                    <a:pos x="251" y="995"/>
                  </a:cxn>
                  <a:cxn ang="0">
                    <a:pos x="365" y="755"/>
                  </a:cxn>
                  <a:cxn ang="0">
                    <a:pos x="496" y="510"/>
                  </a:cxn>
                  <a:cxn ang="0">
                    <a:pos x="658" y="258"/>
                  </a:cxn>
                  <a:cxn ang="0">
                    <a:pos x="741" y="132"/>
                  </a:cxn>
                  <a:cxn ang="0">
                    <a:pos x="837" y="0"/>
                  </a:cxn>
                  <a:cxn ang="0">
                    <a:pos x="825" y="0"/>
                  </a:cxn>
                  <a:cxn ang="0">
                    <a:pos x="729" y="132"/>
                  </a:cxn>
                  <a:cxn ang="0">
                    <a:pos x="640" y="258"/>
                  </a:cxn>
                  <a:cxn ang="0">
                    <a:pos x="562" y="384"/>
                  </a:cxn>
                  <a:cxn ang="0">
                    <a:pos x="484" y="510"/>
                  </a:cxn>
                  <a:cxn ang="0">
                    <a:pos x="353" y="755"/>
                  </a:cxn>
                  <a:cxn ang="0">
                    <a:pos x="239" y="995"/>
                  </a:cxn>
                  <a:cxn ang="0">
                    <a:pos x="150" y="1235"/>
                  </a:cxn>
                  <a:cxn ang="0">
                    <a:pos x="84" y="1469"/>
                  </a:cxn>
                  <a:cxn ang="0">
                    <a:pos x="36" y="1702"/>
                  </a:cxn>
                  <a:cxn ang="0">
                    <a:pos x="6" y="1942"/>
                  </a:cxn>
                  <a:cxn ang="0">
                    <a:pos x="0" y="2200"/>
                  </a:cxn>
                  <a:cxn ang="0">
                    <a:pos x="12" y="2470"/>
                  </a:cxn>
                  <a:cxn ang="0">
                    <a:pos x="48" y="2739"/>
                  </a:cxn>
                  <a:cxn ang="0">
                    <a:pos x="114" y="3027"/>
                  </a:cxn>
                  <a:cxn ang="0">
                    <a:pos x="150" y="3171"/>
                  </a:cxn>
                  <a:cxn ang="0">
                    <a:pos x="197" y="3321"/>
                  </a:cxn>
                  <a:cxn ang="0">
                    <a:pos x="245" y="3477"/>
                  </a:cxn>
                  <a:cxn ang="0">
                    <a:pos x="305" y="3639"/>
                  </a:cxn>
                  <a:cxn ang="0">
                    <a:pos x="365" y="3800"/>
                  </a:cxn>
                  <a:cxn ang="0">
                    <a:pos x="437" y="3968"/>
                  </a:cxn>
                  <a:cxn ang="0">
                    <a:pos x="508" y="4136"/>
                  </a:cxn>
                  <a:cxn ang="0">
                    <a:pos x="592" y="4316"/>
                  </a:cxn>
                  <a:cxn ang="0">
                    <a:pos x="604" y="4316"/>
                  </a:cxn>
                  <a:cxn ang="0">
                    <a:pos x="520" y="4136"/>
                  </a:cxn>
                  <a:cxn ang="0">
                    <a:pos x="448" y="3968"/>
                  </a:cxn>
                  <a:cxn ang="0">
                    <a:pos x="377" y="3800"/>
                  </a:cxn>
                  <a:cxn ang="0">
                    <a:pos x="317" y="3639"/>
                  </a:cxn>
                  <a:cxn ang="0">
                    <a:pos x="257" y="3477"/>
                  </a:cxn>
                  <a:cxn ang="0">
                    <a:pos x="209" y="3327"/>
                  </a:cxn>
                  <a:cxn ang="0">
                    <a:pos x="161" y="3171"/>
                  </a:cxn>
                  <a:cxn ang="0">
                    <a:pos x="126" y="3027"/>
                  </a:cxn>
                  <a:cxn ang="0">
                    <a:pos x="60" y="2739"/>
                  </a:cxn>
                  <a:cxn ang="0">
                    <a:pos x="24" y="2470"/>
                  </a:cxn>
                  <a:cxn ang="0">
                    <a:pos x="12" y="2206"/>
                  </a:cxn>
                  <a:cxn ang="0">
                    <a:pos x="18" y="1948"/>
                  </a:cxn>
                  <a:cxn ang="0">
                    <a:pos x="18" y="1948"/>
                  </a:cxn>
                </a:cxnLst>
                <a:rect l="0" t="0" r="r" b="b"/>
                <a:pathLst>
                  <a:path w="837" h="4316">
                    <a:moveTo>
                      <a:pt x="18" y="1948"/>
                    </a:moveTo>
                    <a:lnTo>
                      <a:pt x="48" y="1708"/>
                    </a:lnTo>
                    <a:lnTo>
                      <a:pt x="96" y="1475"/>
                    </a:lnTo>
                    <a:lnTo>
                      <a:pt x="161" y="1235"/>
                    </a:lnTo>
                    <a:lnTo>
                      <a:pt x="251" y="995"/>
                    </a:lnTo>
                    <a:lnTo>
                      <a:pt x="365" y="755"/>
                    </a:lnTo>
                    <a:lnTo>
                      <a:pt x="496" y="510"/>
                    </a:lnTo>
                    <a:lnTo>
                      <a:pt x="658" y="258"/>
                    </a:lnTo>
                    <a:lnTo>
                      <a:pt x="741" y="132"/>
                    </a:lnTo>
                    <a:lnTo>
                      <a:pt x="837" y="0"/>
                    </a:lnTo>
                    <a:lnTo>
                      <a:pt x="825" y="0"/>
                    </a:lnTo>
                    <a:lnTo>
                      <a:pt x="729" y="132"/>
                    </a:lnTo>
                    <a:lnTo>
                      <a:pt x="640" y="258"/>
                    </a:lnTo>
                    <a:lnTo>
                      <a:pt x="562" y="384"/>
                    </a:lnTo>
                    <a:lnTo>
                      <a:pt x="484" y="510"/>
                    </a:lnTo>
                    <a:lnTo>
                      <a:pt x="353" y="755"/>
                    </a:lnTo>
                    <a:lnTo>
                      <a:pt x="239" y="995"/>
                    </a:lnTo>
                    <a:lnTo>
                      <a:pt x="150" y="1235"/>
                    </a:lnTo>
                    <a:lnTo>
                      <a:pt x="84" y="1469"/>
                    </a:lnTo>
                    <a:lnTo>
                      <a:pt x="36" y="1702"/>
                    </a:lnTo>
                    <a:lnTo>
                      <a:pt x="6" y="1942"/>
                    </a:lnTo>
                    <a:lnTo>
                      <a:pt x="0" y="2200"/>
                    </a:lnTo>
                    <a:lnTo>
                      <a:pt x="12" y="2470"/>
                    </a:lnTo>
                    <a:lnTo>
                      <a:pt x="48" y="2739"/>
                    </a:lnTo>
                    <a:lnTo>
                      <a:pt x="114" y="3027"/>
                    </a:lnTo>
                    <a:lnTo>
                      <a:pt x="150" y="3171"/>
                    </a:lnTo>
                    <a:lnTo>
                      <a:pt x="197" y="3321"/>
                    </a:lnTo>
                    <a:lnTo>
                      <a:pt x="245" y="3477"/>
                    </a:lnTo>
                    <a:lnTo>
                      <a:pt x="305" y="3639"/>
                    </a:lnTo>
                    <a:lnTo>
                      <a:pt x="365" y="3800"/>
                    </a:lnTo>
                    <a:lnTo>
                      <a:pt x="437" y="3968"/>
                    </a:lnTo>
                    <a:lnTo>
                      <a:pt x="508" y="4136"/>
                    </a:lnTo>
                    <a:lnTo>
                      <a:pt x="592" y="4316"/>
                    </a:lnTo>
                    <a:lnTo>
                      <a:pt x="604" y="4316"/>
                    </a:lnTo>
                    <a:lnTo>
                      <a:pt x="520" y="4136"/>
                    </a:lnTo>
                    <a:lnTo>
                      <a:pt x="448" y="3968"/>
                    </a:lnTo>
                    <a:lnTo>
                      <a:pt x="377" y="3800"/>
                    </a:lnTo>
                    <a:lnTo>
                      <a:pt x="317" y="3639"/>
                    </a:lnTo>
                    <a:lnTo>
                      <a:pt x="257" y="3477"/>
                    </a:lnTo>
                    <a:lnTo>
                      <a:pt x="209" y="3327"/>
                    </a:lnTo>
                    <a:lnTo>
                      <a:pt x="161" y="3171"/>
                    </a:lnTo>
                    <a:lnTo>
                      <a:pt x="126" y="3027"/>
                    </a:lnTo>
                    <a:lnTo>
                      <a:pt x="60" y="2739"/>
                    </a:lnTo>
                    <a:lnTo>
                      <a:pt x="24" y="2470"/>
                    </a:lnTo>
                    <a:lnTo>
                      <a:pt x="12" y="2206"/>
                    </a:lnTo>
                    <a:lnTo>
                      <a:pt x="18" y="1948"/>
                    </a:lnTo>
                    <a:lnTo>
                      <a:pt x="18" y="194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sp>
          <p:nvSpPr>
            <p:cNvPr id="9" name="Freeform 20"/>
            <p:cNvSpPr>
              <a:spLocks/>
            </p:cNvSpPr>
            <p:nvPr/>
          </p:nvSpPr>
          <p:spPr bwMode="hidden">
            <a:xfrm>
              <a:off x="6" y="2901"/>
              <a:ext cx="606" cy="1415"/>
            </a:xfrm>
            <a:custGeom>
              <a:avLst/>
              <a:gdLst/>
              <a:ahLst/>
              <a:cxnLst>
                <a:cxn ang="0">
                  <a:pos x="0" y="54"/>
                </a:cxn>
                <a:cxn ang="0">
                  <a:pos x="42" y="228"/>
                </a:cxn>
                <a:cxn ang="0">
                  <a:pos x="96" y="402"/>
                </a:cxn>
                <a:cxn ang="0">
                  <a:pos x="161" y="576"/>
                </a:cxn>
                <a:cxn ang="0">
                  <a:pos x="227" y="744"/>
                </a:cxn>
                <a:cxn ang="0">
                  <a:pos x="305" y="917"/>
                </a:cxn>
                <a:cxn ang="0">
                  <a:pos x="389" y="1085"/>
                </a:cxn>
                <a:cxn ang="0">
                  <a:pos x="484" y="1253"/>
                </a:cxn>
                <a:cxn ang="0">
                  <a:pos x="586" y="1415"/>
                </a:cxn>
                <a:cxn ang="0">
                  <a:pos x="604" y="1415"/>
                </a:cxn>
                <a:cxn ang="0">
                  <a:pos x="496" y="1247"/>
                </a:cxn>
                <a:cxn ang="0">
                  <a:pos x="401" y="1073"/>
                </a:cxn>
                <a:cxn ang="0">
                  <a:pos x="311" y="899"/>
                </a:cxn>
                <a:cxn ang="0">
                  <a:pos x="233" y="720"/>
                </a:cxn>
                <a:cxn ang="0">
                  <a:pos x="161" y="546"/>
                </a:cxn>
                <a:cxn ang="0">
                  <a:pos x="102" y="366"/>
                </a:cxn>
                <a:cxn ang="0">
                  <a:pos x="48" y="180"/>
                </a:cxn>
                <a:cxn ang="0">
                  <a:pos x="0" y="0"/>
                </a:cxn>
                <a:cxn ang="0">
                  <a:pos x="0" y="54"/>
                </a:cxn>
                <a:cxn ang="0">
                  <a:pos x="0" y="54"/>
                </a:cxn>
              </a:cxnLst>
              <a:rect l="0" t="0" r="r" b="b"/>
              <a:pathLst>
                <a:path w="604" h="1415">
                  <a:moveTo>
                    <a:pt x="0" y="54"/>
                  </a:moveTo>
                  <a:lnTo>
                    <a:pt x="42" y="228"/>
                  </a:lnTo>
                  <a:lnTo>
                    <a:pt x="96" y="402"/>
                  </a:lnTo>
                  <a:lnTo>
                    <a:pt x="161" y="576"/>
                  </a:lnTo>
                  <a:lnTo>
                    <a:pt x="227" y="744"/>
                  </a:lnTo>
                  <a:lnTo>
                    <a:pt x="305" y="917"/>
                  </a:lnTo>
                  <a:lnTo>
                    <a:pt x="389" y="1085"/>
                  </a:lnTo>
                  <a:lnTo>
                    <a:pt x="484" y="1253"/>
                  </a:lnTo>
                  <a:lnTo>
                    <a:pt x="586" y="1415"/>
                  </a:lnTo>
                  <a:lnTo>
                    <a:pt x="604" y="1415"/>
                  </a:lnTo>
                  <a:lnTo>
                    <a:pt x="496" y="1247"/>
                  </a:lnTo>
                  <a:lnTo>
                    <a:pt x="401" y="1073"/>
                  </a:lnTo>
                  <a:lnTo>
                    <a:pt x="311" y="899"/>
                  </a:lnTo>
                  <a:lnTo>
                    <a:pt x="233" y="720"/>
                  </a:lnTo>
                  <a:lnTo>
                    <a:pt x="161" y="546"/>
                  </a:lnTo>
                  <a:lnTo>
                    <a:pt x="102" y="366"/>
                  </a:lnTo>
                  <a:lnTo>
                    <a:pt x="48" y="180"/>
                  </a:lnTo>
                  <a:lnTo>
                    <a:pt x="0" y="0"/>
                  </a:lnTo>
                  <a:lnTo>
                    <a:pt x="0" y="54"/>
                  </a:lnTo>
                  <a:lnTo>
                    <a:pt x="0" y="54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" name="Freeform 21"/>
            <p:cNvSpPr>
              <a:spLocks/>
            </p:cNvSpPr>
            <p:nvPr/>
          </p:nvSpPr>
          <p:spPr bwMode="hidden">
            <a:xfrm>
              <a:off x="6" y="3890"/>
              <a:ext cx="228" cy="426"/>
            </a:xfrm>
            <a:custGeom>
              <a:avLst/>
              <a:gdLst/>
              <a:ahLst/>
              <a:cxnLst>
                <a:cxn ang="0">
                  <a:pos x="0" y="30"/>
                </a:cxn>
                <a:cxn ang="0">
                  <a:pos x="108" y="240"/>
                </a:cxn>
                <a:cxn ang="0">
                  <a:pos x="215" y="426"/>
                </a:cxn>
                <a:cxn ang="0">
                  <a:pos x="227" y="426"/>
                </a:cxn>
                <a:cxn ang="0">
                  <a:pos x="167" y="330"/>
                </a:cxn>
                <a:cxn ang="0">
                  <a:pos x="114" y="222"/>
                </a:cxn>
                <a:cxn ang="0">
                  <a:pos x="0" y="0"/>
                </a:cxn>
                <a:cxn ang="0">
                  <a:pos x="0" y="30"/>
                </a:cxn>
                <a:cxn ang="0">
                  <a:pos x="0" y="30"/>
                </a:cxn>
              </a:cxnLst>
              <a:rect l="0" t="0" r="r" b="b"/>
              <a:pathLst>
                <a:path w="227" h="426">
                  <a:moveTo>
                    <a:pt x="0" y="30"/>
                  </a:moveTo>
                  <a:lnTo>
                    <a:pt x="108" y="240"/>
                  </a:lnTo>
                  <a:lnTo>
                    <a:pt x="215" y="426"/>
                  </a:lnTo>
                  <a:lnTo>
                    <a:pt x="227" y="426"/>
                  </a:lnTo>
                  <a:lnTo>
                    <a:pt x="167" y="330"/>
                  </a:lnTo>
                  <a:lnTo>
                    <a:pt x="114" y="222"/>
                  </a:lnTo>
                  <a:lnTo>
                    <a:pt x="0" y="0"/>
                  </a:lnTo>
                  <a:lnTo>
                    <a:pt x="0" y="30"/>
                  </a:lnTo>
                  <a:lnTo>
                    <a:pt x="0" y="3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" name="Freeform 22"/>
            <p:cNvSpPr>
              <a:spLocks/>
            </p:cNvSpPr>
            <p:nvPr/>
          </p:nvSpPr>
          <p:spPr bwMode="hidden">
            <a:xfrm>
              <a:off x="4776" y="0"/>
              <a:ext cx="984" cy="1786"/>
            </a:xfrm>
            <a:custGeom>
              <a:avLst/>
              <a:gdLst/>
              <a:ahLst/>
              <a:cxnLst>
                <a:cxn ang="0">
                  <a:pos x="981" y="1786"/>
                </a:cxn>
                <a:cxn ang="0">
                  <a:pos x="981" y="1720"/>
                </a:cxn>
                <a:cxn ang="0">
                  <a:pos x="969" y="1666"/>
                </a:cxn>
                <a:cxn ang="0">
                  <a:pos x="957" y="1613"/>
                </a:cxn>
                <a:cxn ang="0">
                  <a:pos x="921" y="1487"/>
                </a:cxn>
                <a:cxn ang="0">
                  <a:pos x="885" y="1361"/>
                </a:cxn>
                <a:cxn ang="0">
                  <a:pos x="796" y="1121"/>
                </a:cxn>
                <a:cxn ang="0">
                  <a:pos x="682" y="899"/>
                </a:cxn>
                <a:cxn ang="0">
                  <a:pos x="562" y="689"/>
                </a:cxn>
                <a:cxn ang="0">
                  <a:pos x="431" y="498"/>
                </a:cxn>
                <a:cxn ang="0">
                  <a:pos x="293" y="318"/>
                </a:cxn>
                <a:cxn ang="0">
                  <a:pos x="150" y="15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138" y="150"/>
                </a:cxn>
                <a:cxn ang="0">
                  <a:pos x="275" y="318"/>
                </a:cxn>
                <a:cxn ang="0">
                  <a:pos x="413" y="498"/>
                </a:cxn>
                <a:cxn ang="0">
                  <a:pos x="545" y="689"/>
                </a:cxn>
                <a:cxn ang="0">
                  <a:pos x="670" y="899"/>
                </a:cxn>
                <a:cxn ang="0">
                  <a:pos x="778" y="1121"/>
                </a:cxn>
                <a:cxn ang="0">
                  <a:pos x="873" y="1361"/>
                </a:cxn>
                <a:cxn ang="0">
                  <a:pos x="909" y="1487"/>
                </a:cxn>
                <a:cxn ang="0">
                  <a:pos x="945" y="1619"/>
                </a:cxn>
                <a:cxn ang="0">
                  <a:pos x="963" y="1702"/>
                </a:cxn>
                <a:cxn ang="0">
                  <a:pos x="981" y="1786"/>
                </a:cxn>
                <a:cxn ang="0">
                  <a:pos x="981" y="1786"/>
                </a:cxn>
              </a:cxnLst>
              <a:rect l="0" t="0" r="r" b="b"/>
              <a:pathLst>
                <a:path w="981" h="1786">
                  <a:moveTo>
                    <a:pt x="981" y="1786"/>
                  </a:moveTo>
                  <a:lnTo>
                    <a:pt x="981" y="1720"/>
                  </a:lnTo>
                  <a:lnTo>
                    <a:pt x="969" y="1666"/>
                  </a:lnTo>
                  <a:lnTo>
                    <a:pt x="957" y="1613"/>
                  </a:lnTo>
                  <a:lnTo>
                    <a:pt x="921" y="1487"/>
                  </a:lnTo>
                  <a:lnTo>
                    <a:pt x="885" y="1361"/>
                  </a:lnTo>
                  <a:lnTo>
                    <a:pt x="796" y="1121"/>
                  </a:lnTo>
                  <a:lnTo>
                    <a:pt x="682" y="899"/>
                  </a:lnTo>
                  <a:lnTo>
                    <a:pt x="562" y="689"/>
                  </a:lnTo>
                  <a:lnTo>
                    <a:pt x="431" y="498"/>
                  </a:lnTo>
                  <a:lnTo>
                    <a:pt x="293" y="318"/>
                  </a:lnTo>
                  <a:lnTo>
                    <a:pt x="150" y="15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138" y="150"/>
                  </a:lnTo>
                  <a:lnTo>
                    <a:pt x="275" y="318"/>
                  </a:lnTo>
                  <a:lnTo>
                    <a:pt x="413" y="498"/>
                  </a:lnTo>
                  <a:lnTo>
                    <a:pt x="545" y="689"/>
                  </a:lnTo>
                  <a:lnTo>
                    <a:pt x="670" y="899"/>
                  </a:lnTo>
                  <a:lnTo>
                    <a:pt x="778" y="1121"/>
                  </a:lnTo>
                  <a:lnTo>
                    <a:pt x="873" y="1361"/>
                  </a:lnTo>
                  <a:lnTo>
                    <a:pt x="909" y="1487"/>
                  </a:lnTo>
                  <a:lnTo>
                    <a:pt x="945" y="1619"/>
                  </a:lnTo>
                  <a:lnTo>
                    <a:pt x="963" y="1702"/>
                  </a:lnTo>
                  <a:lnTo>
                    <a:pt x="981" y="1786"/>
                  </a:lnTo>
                  <a:lnTo>
                    <a:pt x="981" y="178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4118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" name="Freeform 23"/>
            <p:cNvSpPr>
              <a:spLocks/>
            </p:cNvSpPr>
            <p:nvPr/>
          </p:nvSpPr>
          <p:spPr bwMode="hidden">
            <a:xfrm>
              <a:off x="5041" y="0"/>
              <a:ext cx="719" cy="845"/>
            </a:xfrm>
            <a:custGeom>
              <a:avLst/>
              <a:gdLst/>
              <a:ahLst/>
              <a:cxnLst>
                <a:cxn ang="0">
                  <a:pos x="717" y="845"/>
                </a:cxn>
                <a:cxn ang="0">
                  <a:pos x="717" y="821"/>
                </a:cxn>
                <a:cxn ang="0">
                  <a:pos x="574" y="605"/>
                </a:cxn>
                <a:cxn ang="0">
                  <a:pos x="406" y="396"/>
                </a:cxn>
                <a:cxn ang="0">
                  <a:pos x="221" y="192"/>
                </a:cxn>
                <a:cxn ang="0">
                  <a:pos x="17" y="0"/>
                </a:cxn>
                <a:cxn ang="0">
                  <a:pos x="0" y="0"/>
                </a:cxn>
                <a:cxn ang="0">
                  <a:pos x="209" y="198"/>
                </a:cxn>
                <a:cxn ang="0">
                  <a:pos x="400" y="408"/>
                </a:cxn>
                <a:cxn ang="0">
                  <a:pos x="568" y="623"/>
                </a:cxn>
                <a:cxn ang="0">
                  <a:pos x="717" y="845"/>
                </a:cxn>
                <a:cxn ang="0">
                  <a:pos x="717" y="845"/>
                </a:cxn>
              </a:cxnLst>
              <a:rect l="0" t="0" r="r" b="b"/>
              <a:pathLst>
                <a:path w="717" h="845">
                  <a:moveTo>
                    <a:pt x="717" y="845"/>
                  </a:moveTo>
                  <a:lnTo>
                    <a:pt x="717" y="821"/>
                  </a:lnTo>
                  <a:lnTo>
                    <a:pt x="574" y="605"/>
                  </a:lnTo>
                  <a:lnTo>
                    <a:pt x="406" y="396"/>
                  </a:lnTo>
                  <a:lnTo>
                    <a:pt x="221" y="192"/>
                  </a:lnTo>
                  <a:lnTo>
                    <a:pt x="17" y="0"/>
                  </a:lnTo>
                  <a:lnTo>
                    <a:pt x="0" y="0"/>
                  </a:lnTo>
                  <a:lnTo>
                    <a:pt x="209" y="198"/>
                  </a:lnTo>
                  <a:lnTo>
                    <a:pt x="400" y="408"/>
                  </a:lnTo>
                  <a:lnTo>
                    <a:pt x="568" y="623"/>
                  </a:lnTo>
                  <a:lnTo>
                    <a:pt x="717" y="845"/>
                  </a:lnTo>
                  <a:lnTo>
                    <a:pt x="717" y="845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3" name="Freeform 24"/>
            <p:cNvSpPr>
              <a:spLocks/>
            </p:cNvSpPr>
            <p:nvPr/>
          </p:nvSpPr>
          <p:spPr bwMode="hidden">
            <a:xfrm>
              <a:off x="5352" y="0"/>
              <a:ext cx="408" cy="414"/>
            </a:xfrm>
            <a:custGeom>
              <a:avLst/>
              <a:gdLst/>
              <a:ahLst/>
              <a:cxnLst>
                <a:cxn ang="0">
                  <a:pos x="407" y="414"/>
                </a:cxn>
                <a:cxn ang="0">
                  <a:pos x="407" y="396"/>
                </a:cxn>
                <a:cxn ang="0">
                  <a:pos x="222" y="192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108" y="102"/>
                </a:cxn>
                <a:cxn ang="0">
                  <a:pos x="216" y="204"/>
                </a:cxn>
                <a:cxn ang="0">
                  <a:pos x="407" y="414"/>
                </a:cxn>
                <a:cxn ang="0">
                  <a:pos x="407" y="414"/>
                </a:cxn>
              </a:cxnLst>
              <a:rect l="0" t="0" r="r" b="b"/>
              <a:pathLst>
                <a:path w="407" h="414">
                  <a:moveTo>
                    <a:pt x="407" y="414"/>
                  </a:moveTo>
                  <a:lnTo>
                    <a:pt x="407" y="396"/>
                  </a:lnTo>
                  <a:lnTo>
                    <a:pt x="222" y="192"/>
                  </a:lnTo>
                  <a:lnTo>
                    <a:pt x="12" y="0"/>
                  </a:lnTo>
                  <a:lnTo>
                    <a:pt x="0" y="0"/>
                  </a:lnTo>
                  <a:lnTo>
                    <a:pt x="108" y="102"/>
                  </a:lnTo>
                  <a:lnTo>
                    <a:pt x="216" y="204"/>
                  </a:lnTo>
                  <a:lnTo>
                    <a:pt x="407" y="414"/>
                  </a:lnTo>
                  <a:lnTo>
                    <a:pt x="407" y="414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4" name="Freeform 25"/>
            <p:cNvSpPr>
              <a:spLocks/>
            </p:cNvSpPr>
            <p:nvPr/>
          </p:nvSpPr>
          <p:spPr bwMode="hidden">
            <a:xfrm>
              <a:off x="6" y="0"/>
              <a:ext cx="858" cy="1409"/>
            </a:xfrm>
            <a:custGeom>
              <a:avLst/>
              <a:gdLst/>
              <a:ahLst/>
              <a:cxnLst>
                <a:cxn ang="0">
                  <a:pos x="0" y="1361"/>
                </a:cxn>
                <a:cxn ang="0">
                  <a:pos x="0" y="1409"/>
                </a:cxn>
                <a:cxn ang="0">
                  <a:pos x="54" y="1211"/>
                </a:cxn>
                <a:cxn ang="0">
                  <a:pos x="126" y="1013"/>
                </a:cxn>
                <a:cxn ang="0">
                  <a:pos x="215" y="827"/>
                </a:cxn>
                <a:cxn ang="0">
                  <a:pos x="311" y="647"/>
                </a:cxn>
                <a:cxn ang="0">
                  <a:pos x="431" y="474"/>
                </a:cxn>
                <a:cxn ang="0">
                  <a:pos x="556" y="312"/>
                </a:cxn>
                <a:cxn ang="0">
                  <a:pos x="700" y="150"/>
                </a:cxn>
                <a:cxn ang="0">
                  <a:pos x="855" y="0"/>
                </a:cxn>
                <a:cxn ang="0">
                  <a:pos x="837" y="0"/>
                </a:cxn>
                <a:cxn ang="0">
                  <a:pos x="688" y="144"/>
                </a:cxn>
                <a:cxn ang="0">
                  <a:pos x="550" y="300"/>
                </a:cxn>
                <a:cxn ang="0">
                  <a:pos x="425" y="462"/>
                </a:cxn>
                <a:cxn ang="0">
                  <a:pos x="311" y="629"/>
                </a:cxn>
                <a:cxn ang="0">
                  <a:pos x="215" y="803"/>
                </a:cxn>
                <a:cxn ang="0">
                  <a:pos x="132" y="983"/>
                </a:cxn>
                <a:cxn ang="0">
                  <a:pos x="60" y="1169"/>
                </a:cxn>
                <a:cxn ang="0">
                  <a:pos x="0" y="1361"/>
                </a:cxn>
                <a:cxn ang="0">
                  <a:pos x="0" y="1361"/>
                </a:cxn>
              </a:cxnLst>
              <a:rect l="0" t="0" r="r" b="b"/>
              <a:pathLst>
                <a:path w="855" h="1409">
                  <a:moveTo>
                    <a:pt x="0" y="1361"/>
                  </a:moveTo>
                  <a:lnTo>
                    <a:pt x="0" y="1409"/>
                  </a:lnTo>
                  <a:lnTo>
                    <a:pt x="54" y="1211"/>
                  </a:lnTo>
                  <a:lnTo>
                    <a:pt x="126" y="1013"/>
                  </a:lnTo>
                  <a:lnTo>
                    <a:pt x="215" y="827"/>
                  </a:lnTo>
                  <a:lnTo>
                    <a:pt x="311" y="647"/>
                  </a:lnTo>
                  <a:lnTo>
                    <a:pt x="431" y="474"/>
                  </a:lnTo>
                  <a:lnTo>
                    <a:pt x="556" y="312"/>
                  </a:lnTo>
                  <a:lnTo>
                    <a:pt x="700" y="150"/>
                  </a:lnTo>
                  <a:lnTo>
                    <a:pt x="855" y="0"/>
                  </a:lnTo>
                  <a:lnTo>
                    <a:pt x="837" y="0"/>
                  </a:lnTo>
                  <a:lnTo>
                    <a:pt x="688" y="144"/>
                  </a:lnTo>
                  <a:lnTo>
                    <a:pt x="550" y="300"/>
                  </a:lnTo>
                  <a:lnTo>
                    <a:pt x="425" y="462"/>
                  </a:lnTo>
                  <a:lnTo>
                    <a:pt x="311" y="629"/>
                  </a:lnTo>
                  <a:lnTo>
                    <a:pt x="215" y="803"/>
                  </a:lnTo>
                  <a:lnTo>
                    <a:pt x="132" y="983"/>
                  </a:lnTo>
                  <a:lnTo>
                    <a:pt x="60" y="1169"/>
                  </a:lnTo>
                  <a:lnTo>
                    <a:pt x="0" y="1361"/>
                  </a:lnTo>
                  <a:lnTo>
                    <a:pt x="0" y="1361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4118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" name="Freeform 26"/>
            <p:cNvSpPr>
              <a:spLocks/>
            </p:cNvSpPr>
            <p:nvPr/>
          </p:nvSpPr>
          <p:spPr bwMode="hidden">
            <a:xfrm>
              <a:off x="6" y="0"/>
              <a:ext cx="588" cy="599"/>
            </a:xfrm>
            <a:custGeom>
              <a:avLst/>
              <a:gdLst/>
              <a:ahLst/>
              <a:cxnLst>
                <a:cxn ang="0">
                  <a:pos x="586" y="0"/>
                </a:cxn>
                <a:cxn ang="0">
                  <a:pos x="568" y="0"/>
                </a:cxn>
                <a:cxn ang="0">
                  <a:pos x="407" y="132"/>
                </a:cxn>
                <a:cxn ang="0">
                  <a:pos x="257" y="270"/>
                </a:cxn>
                <a:cxn ang="0">
                  <a:pos x="120" y="420"/>
                </a:cxn>
                <a:cxn ang="0">
                  <a:pos x="0" y="575"/>
                </a:cxn>
                <a:cxn ang="0">
                  <a:pos x="0" y="599"/>
                </a:cxn>
                <a:cxn ang="0">
                  <a:pos x="120" y="432"/>
                </a:cxn>
                <a:cxn ang="0">
                  <a:pos x="257" y="282"/>
                </a:cxn>
                <a:cxn ang="0">
                  <a:pos x="413" y="138"/>
                </a:cxn>
                <a:cxn ang="0">
                  <a:pos x="586" y="0"/>
                </a:cxn>
                <a:cxn ang="0">
                  <a:pos x="586" y="0"/>
                </a:cxn>
              </a:cxnLst>
              <a:rect l="0" t="0" r="r" b="b"/>
              <a:pathLst>
                <a:path w="586" h="599">
                  <a:moveTo>
                    <a:pt x="586" y="0"/>
                  </a:moveTo>
                  <a:lnTo>
                    <a:pt x="568" y="0"/>
                  </a:lnTo>
                  <a:lnTo>
                    <a:pt x="407" y="132"/>
                  </a:lnTo>
                  <a:lnTo>
                    <a:pt x="257" y="270"/>
                  </a:lnTo>
                  <a:lnTo>
                    <a:pt x="120" y="420"/>
                  </a:lnTo>
                  <a:lnTo>
                    <a:pt x="0" y="575"/>
                  </a:lnTo>
                  <a:lnTo>
                    <a:pt x="0" y="599"/>
                  </a:lnTo>
                  <a:lnTo>
                    <a:pt x="120" y="432"/>
                  </a:lnTo>
                  <a:lnTo>
                    <a:pt x="257" y="282"/>
                  </a:lnTo>
                  <a:lnTo>
                    <a:pt x="413" y="138"/>
                  </a:lnTo>
                  <a:lnTo>
                    <a:pt x="586" y="0"/>
                  </a:lnTo>
                  <a:lnTo>
                    <a:pt x="586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6" name="Freeform 27"/>
            <p:cNvSpPr>
              <a:spLocks/>
            </p:cNvSpPr>
            <p:nvPr/>
          </p:nvSpPr>
          <p:spPr bwMode="hidden">
            <a:xfrm>
              <a:off x="6" y="0"/>
              <a:ext cx="270" cy="252"/>
            </a:xfrm>
            <a:custGeom>
              <a:avLst/>
              <a:gdLst/>
              <a:ahLst/>
              <a:cxnLst>
                <a:cxn ang="0">
                  <a:pos x="269" y="0"/>
                </a:cxn>
                <a:cxn ang="0">
                  <a:pos x="251" y="0"/>
                </a:cxn>
                <a:cxn ang="0">
                  <a:pos x="120" y="114"/>
                </a:cxn>
                <a:cxn ang="0">
                  <a:pos x="60" y="174"/>
                </a:cxn>
                <a:cxn ang="0">
                  <a:pos x="0" y="234"/>
                </a:cxn>
                <a:cxn ang="0">
                  <a:pos x="0" y="252"/>
                </a:cxn>
                <a:cxn ang="0">
                  <a:pos x="126" y="120"/>
                </a:cxn>
                <a:cxn ang="0">
                  <a:pos x="269" y="0"/>
                </a:cxn>
                <a:cxn ang="0">
                  <a:pos x="269" y="0"/>
                </a:cxn>
              </a:cxnLst>
              <a:rect l="0" t="0" r="r" b="b"/>
              <a:pathLst>
                <a:path w="269" h="252">
                  <a:moveTo>
                    <a:pt x="269" y="0"/>
                  </a:moveTo>
                  <a:lnTo>
                    <a:pt x="251" y="0"/>
                  </a:lnTo>
                  <a:lnTo>
                    <a:pt x="120" y="114"/>
                  </a:lnTo>
                  <a:lnTo>
                    <a:pt x="60" y="174"/>
                  </a:lnTo>
                  <a:lnTo>
                    <a:pt x="0" y="234"/>
                  </a:lnTo>
                  <a:lnTo>
                    <a:pt x="0" y="252"/>
                  </a:lnTo>
                  <a:lnTo>
                    <a:pt x="126" y="120"/>
                  </a:lnTo>
                  <a:lnTo>
                    <a:pt x="269" y="0"/>
                  </a:lnTo>
                  <a:lnTo>
                    <a:pt x="269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7" name="Line 28"/>
            <p:cNvSpPr>
              <a:spLocks noChangeShapeType="1"/>
            </p:cNvSpPr>
            <p:nvPr/>
          </p:nvSpPr>
          <p:spPr bwMode="hidden">
            <a:xfrm>
              <a:off x="1" y="2749"/>
              <a:ext cx="5758" cy="0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8" name="Line 29"/>
            <p:cNvSpPr>
              <a:spLocks noChangeShapeType="1"/>
            </p:cNvSpPr>
            <p:nvPr/>
          </p:nvSpPr>
          <p:spPr bwMode="hidden">
            <a:xfrm>
              <a:off x="1" y="2356"/>
              <a:ext cx="5758" cy="0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9" name="Line 30"/>
            <p:cNvSpPr>
              <a:spLocks noChangeShapeType="1"/>
            </p:cNvSpPr>
            <p:nvPr/>
          </p:nvSpPr>
          <p:spPr bwMode="hidden">
            <a:xfrm>
              <a:off x="1" y="3142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20" name="Group 31"/>
            <p:cNvGrpSpPr>
              <a:grpSpLocks/>
            </p:cNvGrpSpPr>
            <p:nvPr/>
          </p:nvGrpSpPr>
          <p:grpSpPr bwMode="auto">
            <a:xfrm>
              <a:off x="1" y="392"/>
              <a:ext cx="5758" cy="1571"/>
              <a:chOff x="1" y="392"/>
              <a:chExt cx="5758" cy="1571"/>
            </a:xfrm>
          </p:grpSpPr>
          <p:sp>
            <p:nvSpPr>
              <p:cNvPr id="23" name="Line 32"/>
              <p:cNvSpPr>
                <a:spLocks noChangeShapeType="1"/>
              </p:cNvSpPr>
              <p:nvPr userDrawn="1"/>
            </p:nvSpPr>
            <p:spPr bwMode="hidden">
              <a:xfrm>
                <a:off x="1" y="784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4" name="Line 33"/>
              <p:cNvSpPr>
                <a:spLocks noChangeShapeType="1"/>
              </p:cNvSpPr>
              <p:nvPr userDrawn="1"/>
            </p:nvSpPr>
            <p:spPr bwMode="hidden">
              <a:xfrm>
                <a:off x="1" y="1963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5" name="Line 34"/>
              <p:cNvSpPr>
                <a:spLocks noChangeShapeType="1"/>
              </p:cNvSpPr>
              <p:nvPr userDrawn="1"/>
            </p:nvSpPr>
            <p:spPr bwMode="hidden">
              <a:xfrm>
                <a:off x="1" y="1570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6" name="Line 35"/>
              <p:cNvSpPr>
                <a:spLocks noChangeShapeType="1"/>
              </p:cNvSpPr>
              <p:nvPr userDrawn="1"/>
            </p:nvSpPr>
            <p:spPr bwMode="hidden">
              <a:xfrm>
                <a:off x="1" y="1177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7" name="Line 36"/>
              <p:cNvSpPr>
                <a:spLocks noChangeShapeType="1"/>
              </p:cNvSpPr>
              <p:nvPr userDrawn="1"/>
            </p:nvSpPr>
            <p:spPr bwMode="hidden">
              <a:xfrm>
                <a:off x="1" y="392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sp>
          <p:nvSpPr>
            <p:cNvPr id="21" name="Line 37"/>
            <p:cNvSpPr>
              <a:spLocks noChangeShapeType="1"/>
            </p:cNvSpPr>
            <p:nvPr/>
          </p:nvSpPr>
          <p:spPr bwMode="hidden">
            <a:xfrm>
              <a:off x="1" y="3928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2" name="Line 38"/>
            <p:cNvSpPr>
              <a:spLocks noChangeShapeType="1"/>
            </p:cNvSpPr>
            <p:nvPr/>
          </p:nvSpPr>
          <p:spPr bwMode="hidden">
            <a:xfrm>
              <a:off x="1" y="3535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103463" name="Rectangle 39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92275"/>
            <a:ext cx="7772400" cy="1736725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103464" name="Rectangle 40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1" name="Rectangle 41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2" name="Rectangle 42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3" name="Rectangle 4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2285BC-E4BA-41B6-A580-1685365280D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6FD82E-8B5F-4CBD-A1F3-A9B04D147EB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5A7469-D261-4272-84A9-507642106A9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621C52-8008-4DAF-AA6D-CC16C1C421A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0290B8-6A71-4C21-A673-C68E8A26B42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CC66E5-2F87-4640-B204-F37D3EE6EA2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1E75BD-79AE-41C1-A441-4ECBB0CC9F7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AE44EB-DCBE-4D61-8ADE-D6A0F3242FA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1F8714-CA78-437E-8041-5E8A2EE5EF7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E63590-5CAE-43BB-BB3E-F5EAD051E70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4D247D-2B9F-4B3E-A0A6-49DC39C963B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0"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1588" y="0"/>
            <a:ext cx="9148762" cy="6851650"/>
            <a:chOff x="1" y="0"/>
            <a:chExt cx="5763" cy="4316"/>
          </a:xfrm>
        </p:grpSpPr>
        <p:sp>
          <p:nvSpPr>
            <p:cNvPr id="102403" name="Freeform 3"/>
            <p:cNvSpPr>
              <a:spLocks/>
            </p:cNvSpPr>
            <p:nvPr/>
          </p:nvSpPr>
          <p:spPr bwMode="hidden">
            <a:xfrm>
              <a:off x="5045" y="2626"/>
              <a:ext cx="719" cy="1690"/>
            </a:xfrm>
            <a:custGeom>
              <a:avLst/>
              <a:gdLst/>
              <a:ahLst/>
              <a:cxnLst>
                <a:cxn ang="0">
                  <a:pos x="717" y="72"/>
                </a:cxn>
                <a:cxn ang="0">
                  <a:pos x="717" y="0"/>
                </a:cxn>
                <a:cxn ang="0">
                  <a:pos x="699" y="101"/>
                </a:cxn>
                <a:cxn ang="0">
                  <a:pos x="675" y="209"/>
                </a:cxn>
                <a:cxn ang="0">
                  <a:pos x="627" y="389"/>
                </a:cxn>
                <a:cxn ang="0">
                  <a:pos x="574" y="569"/>
                </a:cxn>
                <a:cxn ang="0">
                  <a:pos x="502" y="749"/>
                </a:cxn>
                <a:cxn ang="0">
                  <a:pos x="424" y="935"/>
                </a:cxn>
                <a:cxn ang="0">
                  <a:pos x="334" y="1121"/>
                </a:cxn>
                <a:cxn ang="0">
                  <a:pos x="233" y="1312"/>
                </a:cxn>
                <a:cxn ang="0">
                  <a:pos x="125" y="1498"/>
                </a:cxn>
                <a:cxn ang="0">
                  <a:pos x="0" y="1690"/>
                </a:cxn>
                <a:cxn ang="0">
                  <a:pos x="11" y="1690"/>
                </a:cxn>
                <a:cxn ang="0">
                  <a:pos x="137" y="1498"/>
                </a:cxn>
                <a:cxn ang="0">
                  <a:pos x="245" y="1312"/>
                </a:cxn>
                <a:cxn ang="0">
                  <a:pos x="346" y="1121"/>
                </a:cxn>
                <a:cxn ang="0">
                  <a:pos x="436" y="935"/>
                </a:cxn>
                <a:cxn ang="0">
                  <a:pos x="514" y="749"/>
                </a:cxn>
                <a:cxn ang="0">
                  <a:pos x="585" y="569"/>
                </a:cxn>
                <a:cxn ang="0">
                  <a:pos x="639" y="389"/>
                </a:cxn>
                <a:cxn ang="0">
                  <a:pos x="687" y="209"/>
                </a:cxn>
                <a:cxn ang="0">
                  <a:pos x="705" y="143"/>
                </a:cxn>
                <a:cxn ang="0">
                  <a:pos x="717" y="72"/>
                </a:cxn>
                <a:cxn ang="0">
                  <a:pos x="717" y="72"/>
                </a:cxn>
              </a:cxnLst>
              <a:rect l="0" t="0" r="r" b="b"/>
              <a:pathLst>
                <a:path w="717" h="1690">
                  <a:moveTo>
                    <a:pt x="717" y="72"/>
                  </a:moveTo>
                  <a:lnTo>
                    <a:pt x="717" y="0"/>
                  </a:lnTo>
                  <a:lnTo>
                    <a:pt x="699" y="101"/>
                  </a:lnTo>
                  <a:lnTo>
                    <a:pt x="675" y="209"/>
                  </a:lnTo>
                  <a:lnTo>
                    <a:pt x="627" y="389"/>
                  </a:lnTo>
                  <a:lnTo>
                    <a:pt x="574" y="569"/>
                  </a:lnTo>
                  <a:lnTo>
                    <a:pt x="502" y="749"/>
                  </a:lnTo>
                  <a:lnTo>
                    <a:pt x="424" y="935"/>
                  </a:lnTo>
                  <a:lnTo>
                    <a:pt x="334" y="1121"/>
                  </a:lnTo>
                  <a:lnTo>
                    <a:pt x="233" y="1312"/>
                  </a:lnTo>
                  <a:lnTo>
                    <a:pt x="125" y="1498"/>
                  </a:lnTo>
                  <a:lnTo>
                    <a:pt x="0" y="1690"/>
                  </a:lnTo>
                  <a:lnTo>
                    <a:pt x="11" y="1690"/>
                  </a:lnTo>
                  <a:lnTo>
                    <a:pt x="137" y="1498"/>
                  </a:lnTo>
                  <a:lnTo>
                    <a:pt x="245" y="1312"/>
                  </a:lnTo>
                  <a:lnTo>
                    <a:pt x="346" y="1121"/>
                  </a:lnTo>
                  <a:lnTo>
                    <a:pt x="436" y="935"/>
                  </a:lnTo>
                  <a:lnTo>
                    <a:pt x="514" y="749"/>
                  </a:lnTo>
                  <a:lnTo>
                    <a:pt x="585" y="569"/>
                  </a:lnTo>
                  <a:lnTo>
                    <a:pt x="639" y="389"/>
                  </a:lnTo>
                  <a:lnTo>
                    <a:pt x="687" y="209"/>
                  </a:lnTo>
                  <a:lnTo>
                    <a:pt x="705" y="143"/>
                  </a:lnTo>
                  <a:lnTo>
                    <a:pt x="717" y="72"/>
                  </a:lnTo>
                  <a:lnTo>
                    <a:pt x="717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2404" name="Freeform 4"/>
            <p:cNvSpPr>
              <a:spLocks/>
            </p:cNvSpPr>
            <p:nvPr/>
          </p:nvSpPr>
          <p:spPr bwMode="hidden">
            <a:xfrm>
              <a:off x="5386" y="3794"/>
              <a:ext cx="378" cy="522"/>
            </a:xfrm>
            <a:custGeom>
              <a:avLst/>
              <a:gdLst/>
              <a:ahLst/>
              <a:cxnLst>
                <a:cxn ang="0">
                  <a:pos x="377" y="0"/>
                </a:cxn>
                <a:cxn ang="0">
                  <a:pos x="293" y="132"/>
                </a:cxn>
                <a:cxn ang="0">
                  <a:pos x="204" y="264"/>
                </a:cxn>
                <a:cxn ang="0">
                  <a:pos x="102" y="396"/>
                </a:cxn>
                <a:cxn ang="0">
                  <a:pos x="0" y="522"/>
                </a:cxn>
                <a:cxn ang="0">
                  <a:pos x="12" y="522"/>
                </a:cxn>
                <a:cxn ang="0">
                  <a:pos x="114" y="402"/>
                </a:cxn>
                <a:cxn ang="0">
                  <a:pos x="204" y="282"/>
                </a:cxn>
                <a:cxn ang="0">
                  <a:pos x="377" y="24"/>
                </a:cxn>
                <a:cxn ang="0">
                  <a:pos x="377" y="0"/>
                </a:cxn>
                <a:cxn ang="0">
                  <a:pos x="377" y="0"/>
                </a:cxn>
              </a:cxnLst>
              <a:rect l="0" t="0" r="r" b="b"/>
              <a:pathLst>
                <a:path w="377" h="522">
                  <a:moveTo>
                    <a:pt x="377" y="0"/>
                  </a:moveTo>
                  <a:lnTo>
                    <a:pt x="293" y="132"/>
                  </a:lnTo>
                  <a:lnTo>
                    <a:pt x="204" y="264"/>
                  </a:lnTo>
                  <a:lnTo>
                    <a:pt x="102" y="396"/>
                  </a:lnTo>
                  <a:lnTo>
                    <a:pt x="0" y="522"/>
                  </a:lnTo>
                  <a:lnTo>
                    <a:pt x="12" y="522"/>
                  </a:lnTo>
                  <a:lnTo>
                    <a:pt x="114" y="402"/>
                  </a:lnTo>
                  <a:lnTo>
                    <a:pt x="204" y="282"/>
                  </a:lnTo>
                  <a:lnTo>
                    <a:pt x="377" y="24"/>
                  </a:lnTo>
                  <a:lnTo>
                    <a:pt x="377" y="0"/>
                  </a:lnTo>
                  <a:lnTo>
                    <a:pt x="377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2405" name="Freeform 5"/>
            <p:cNvSpPr>
              <a:spLocks/>
            </p:cNvSpPr>
            <p:nvPr/>
          </p:nvSpPr>
          <p:spPr bwMode="hidden">
            <a:xfrm>
              <a:off x="5680" y="4214"/>
              <a:ext cx="84" cy="102"/>
            </a:xfrm>
            <a:custGeom>
              <a:avLst/>
              <a:gdLst/>
              <a:ahLst/>
              <a:cxnLst>
                <a:cxn ang="0">
                  <a:pos x="0" y="102"/>
                </a:cxn>
                <a:cxn ang="0">
                  <a:pos x="18" y="102"/>
                </a:cxn>
                <a:cxn ang="0">
                  <a:pos x="48" y="60"/>
                </a:cxn>
                <a:cxn ang="0">
                  <a:pos x="84" y="24"/>
                </a:cxn>
                <a:cxn ang="0">
                  <a:pos x="84" y="0"/>
                </a:cxn>
                <a:cxn ang="0">
                  <a:pos x="42" y="54"/>
                </a:cxn>
                <a:cxn ang="0">
                  <a:pos x="0" y="102"/>
                </a:cxn>
                <a:cxn ang="0">
                  <a:pos x="0" y="102"/>
                </a:cxn>
              </a:cxnLst>
              <a:rect l="0" t="0" r="r" b="b"/>
              <a:pathLst>
                <a:path w="84" h="102">
                  <a:moveTo>
                    <a:pt x="0" y="102"/>
                  </a:moveTo>
                  <a:lnTo>
                    <a:pt x="18" y="102"/>
                  </a:lnTo>
                  <a:lnTo>
                    <a:pt x="48" y="60"/>
                  </a:lnTo>
                  <a:lnTo>
                    <a:pt x="84" y="24"/>
                  </a:lnTo>
                  <a:lnTo>
                    <a:pt x="84" y="0"/>
                  </a:lnTo>
                  <a:lnTo>
                    <a:pt x="42" y="54"/>
                  </a:lnTo>
                  <a:lnTo>
                    <a:pt x="0" y="102"/>
                  </a:lnTo>
                  <a:lnTo>
                    <a:pt x="0" y="10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1035" name="Group 6"/>
            <p:cNvGrpSpPr>
              <a:grpSpLocks/>
            </p:cNvGrpSpPr>
            <p:nvPr/>
          </p:nvGrpSpPr>
          <p:grpSpPr bwMode="auto">
            <a:xfrm>
              <a:off x="288" y="0"/>
              <a:ext cx="5098" cy="4316"/>
              <a:chOff x="288" y="0"/>
              <a:chExt cx="5098" cy="4316"/>
            </a:xfrm>
          </p:grpSpPr>
          <p:sp>
            <p:nvSpPr>
              <p:cNvPr id="102407" name="Freeform 7"/>
              <p:cNvSpPr>
                <a:spLocks/>
              </p:cNvSpPr>
              <p:nvPr userDrawn="1"/>
            </p:nvSpPr>
            <p:spPr bwMode="hidden">
              <a:xfrm>
                <a:off x="2789" y="0"/>
                <a:ext cx="72" cy="4316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60" y="4316"/>
                  </a:cxn>
                  <a:cxn ang="0">
                    <a:pos x="72" y="4316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72" h="4316">
                    <a:moveTo>
                      <a:pt x="0" y="0"/>
                    </a:moveTo>
                    <a:lnTo>
                      <a:pt x="60" y="4316"/>
                    </a:lnTo>
                    <a:lnTo>
                      <a:pt x="72" y="4316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2408" name="Freeform 8"/>
              <p:cNvSpPr>
                <a:spLocks/>
              </p:cNvSpPr>
              <p:nvPr userDrawn="1"/>
            </p:nvSpPr>
            <p:spPr bwMode="hidden">
              <a:xfrm>
                <a:off x="3089" y="0"/>
                <a:ext cx="174" cy="4316"/>
              </a:xfrm>
              <a:custGeom>
                <a:avLst/>
                <a:gdLst/>
                <a:ahLst/>
                <a:cxnLst>
                  <a:cxn ang="0">
                    <a:pos x="24" y="0"/>
                  </a:cxn>
                  <a:cxn ang="0">
                    <a:pos x="12" y="0"/>
                  </a:cxn>
                  <a:cxn ang="0">
                    <a:pos x="42" y="216"/>
                  </a:cxn>
                  <a:cxn ang="0">
                    <a:pos x="72" y="444"/>
                  </a:cxn>
                  <a:cxn ang="0">
                    <a:pos x="96" y="689"/>
                  </a:cxn>
                  <a:cxn ang="0">
                    <a:pos x="120" y="947"/>
                  </a:cxn>
                  <a:cxn ang="0">
                    <a:pos x="132" y="1211"/>
                  </a:cxn>
                  <a:cxn ang="0">
                    <a:pos x="150" y="1487"/>
                  </a:cxn>
                  <a:cxn ang="0">
                    <a:pos x="156" y="1768"/>
                  </a:cxn>
                  <a:cxn ang="0">
                    <a:pos x="162" y="2062"/>
                  </a:cxn>
                  <a:cxn ang="0">
                    <a:pos x="156" y="2644"/>
                  </a:cxn>
                  <a:cxn ang="0">
                    <a:pos x="126" y="3225"/>
                  </a:cxn>
                  <a:cxn ang="0">
                    <a:pos x="108" y="3507"/>
                  </a:cxn>
                  <a:cxn ang="0">
                    <a:pos x="78" y="3788"/>
                  </a:cxn>
                  <a:cxn ang="0">
                    <a:pos x="42" y="4058"/>
                  </a:cxn>
                  <a:cxn ang="0">
                    <a:pos x="0" y="4316"/>
                  </a:cxn>
                  <a:cxn ang="0">
                    <a:pos x="12" y="4316"/>
                  </a:cxn>
                  <a:cxn ang="0">
                    <a:pos x="54" y="4058"/>
                  </a:cxn>
                  <a:cxn ang="0">
                    <a:pos x="90" y="3782"/>
                  </a:cxn>
                  <a:cxn ang="0">
                    <a:pos x="120" y="3507"/>
                  </a:cxn>
                  <a:cxn ang="0">
                    <a:pos x="138" y="3219"/>
                  </a:cxn>
                  <a:cxn ang="0">
                    <a:pos x="168" y="2638"/>
                  </a:cxn>
                  <a:cxn ang="0">
                    <a:pos x="174" y="2056"/>
                  </a:cxn>
                  <a:cxn ang="0">
                    <a:pos x="168" y="1768"/>
                  </a:cxn>
                  <a:cxn ang="0">
                    <a:pos x="162" y="1487"/>
                  </a:cxn>
                  <a:cxn ang="0">
                    <a:pos x="144" y="1211"/>
                  </a:cxn>
                  <a:cxn ang="0">
                    <a:pos x="132" y="941"/>
                  </a:cxn>
                  <a:cxn ang="0">
                    <a:pos x="108" y="689"/>
                  </a:cxn>
                  <a:cxn ang="0">
                    <a:pos x="84" y="444"/>
                  </a:cxn>
                  <a:cxn ang="0">
                    <a:pos x="54" y="216"/>
                  </a:cxn>
                  <a:cxn ang="0">
                    <a:pos x="24" y="0"/>
                  </a:cxn>
                  <a:cxn ang="0">
                    <a:pos x="24" y="0"/>
                  </a:cxn>
                </a:cxnLst>
                <a:rect l="0" t="0" r="r" b="b"/>
                <a:pathLst>
                  <a:path w="174" h="4316">
                    <a:moveTo>
                      <a:pt x="24" y="0"/>
                    </a:moveTo>
                    <a:lnTo>
                      <a:pt x="12" y="0"/>
                    </a:lnTo>
                    <a:lnTo>
                      <a:pt x="42" y="216"/>
                    </a:lnTo>
                    <a:lnTo>
                      <a:pt x="72" y="444"/>
                    </a:lnTo>
                    <a:lnTo>
                      <a:pt x="96" y="689"/>
                    </a:lnTo>
                    <a:lnTo>
                      <a:pt x="120" y="947"/>
                    </a:lnTo>
                    <a:lnTo>
                      <a:pt x="132" y="1211"/>
                    </a:lnTo>
                    <a:lnTo>
                      <a:pt x="150" y="1487"/>
                    </a:lnTo>
                    <a:lnTo>
                      <a:pt x="156" y="1768"/>
                    </a:lnTo>
                    <a:lnTo>
                      <a:pt x="162" y="2062"/>
                    </a:lnTo>
                    <a:lnTo>
                      <a:pt x="156" y="2644"/>
                    </a:lnTo>
                    <a:lnTo>
                      <a:pt x="126" y="3225"/>
                    </a:lnTo>
                    <a:lnTo>
                      <a:pt x="108" y="3507"/>
                    </a:lnTo>
                    <a:lnTo>
                      <a:pt x="78" y="3788"/>
                    </a:lnTo>
                    <a:lnTo>
                      <a:pt x="42" y="4058"/>
                    </a:lnTo>
                    <a:lnTo>
                      <a:pt x="0" y="4316"/>
                    </a:lnTo>
                    <a:lnTo>
                      <a:pt x="12" y="4316"/>
                    </a:lnTo>
                    <a:lnTo>
                      <a:pt x="54" y="4058"/>
                    </a:lnTo>
                    <a:lnTo>
                      <a:pt x="90" y="3782"/>
                    </a:lnTo>
                    <a:lnTo>
                      <a:pt x="120" y="3507"/>
                    </a:lnTo>
                    <a:lnTo>
                      <a:pt x="138" y="3219"/>
                    </a:lnTo>
                    <a:lnTo>
                      <a:pt x="168" y="2638"/>
                    </a:lnTo>
                    <a:lnTo>
                      <a:pt x="174" y="2056"/>
                    </a:lnTo>
                    <a:lnTo>
                      <a:pt x="168" y="1768"/>
                    </a:lnTo>
                    <a:lnTo>
                      <a:pt x="162" y="1487"/>
                    </a:lnTo>
                    <a:lnTo>
                      <a:pt x="144" y="1211"/>
                    </a:lnTo>
                    <a:lnTo>
                      <a:pt x="132" y="941"/>
                    </a:lnTo>
                    <a:lnTo>
                      <a:pt x="108" y="689"/>
                    </a:lnTo>
                    <a:lnTo>
                      <a:pt x="84" y="444"/>
                    </a:lnTo>
                    <a:lnTo>
                      <a:pt x="54" y="216"/>
                    </a:lnTo>
                    <a:lnTo>
                      <a:pt x="24" y="0"/>
                    </a:lnTo>
                    <a:lnTo>
                      <a:pt x="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2409" name="Freeform 9"/>
              <p:cNvSpPr>
                <a:spLocks/>
              </p:cNvSpPr>
              <p:nvPr userDrawn="1"/>
            </p:nvSpPr>
            <p:spPr bwMode="hidden">
              <a:xfrm>
                <a:off x="3358" y="0"/>
                <a:ext cx="337" cy="4316"/>
              </a:xfrm>
              <a:custGeom>
                <a:avLst/>
                <a:gdLst/>
                <a:ahLst/>
                <a:cxnLst>
                  <a:cxn ang="0">
                    <a:pos x="329" y="2014"/>
                  </a:cxn>
                  <a:cxn ang="0">
                    <a:pos x="317" y="1726"/>
                  </a:cxn>
                  <a:cxn ang="0">
                    <a:pos x="293" y="1445"/>
                  </a:cxn>
                  <a:cxn ang="0">
                    <a:pos x="263" y="1175"/>
                  </a:cxn>
                  <a:cxn ang="0">
                    <a:pos x="228" y="917"/>
                  </a:cxn>
                  <a:cxn ang="0">
                    <a:pos x="186" y="665"/>
                  </a:cxn>
                  <a:cxn ang="0">
                    <a:pos x="132" y="432"/>
                  </a:cxn>
                  <a:cxn ang="0">
                    <a:pos x="78" y="204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66" y="204"/>
                  </a:cxn>
                  <a:cxn ang="0">
                    <a:pos x="120" y="432"/>
                  </a:cxn>
                  <a:cxn ang="0">
                    <a:pos x="174" y="665"/>
                  </a:cxn>
                  <a:cxn ang="0">
                    <a:pos x="216" y="917"/>
                  </a:cxn>
                  <a:cxn ang="0">
                    <a:pos x="251" y="1175"/>
                  </a:cxn>
                  <a:cxn ang="0">
                    <a:pos x="281" y="1445"/>
                  </a:cxn>
                  <a:cxn ang="0">
                    <a:pos x="305" y="1726"/>
                  </a:cxn>
                  <a:cxn ang="0">
                    <a:pos x="317" y="2014"/>
                  </a:cxn>
                  <a:cxn ang="0">
                    <a:pos x="323" y="2314"/>
                  </a:cxn>
                  <a:cxn ang="0">
                    <a:pos x="317" y="2608"/>
                  </a:cxn>
                  <a:cxn ang="0">
                    <a:pos x="305" y="2907"/>
                  </a:cxn>
                  <a:cxn ang="0">
                    <a:pos x="281" y="3201"/>
                  </a:cxn>
                  <a:cxn ang="0">
                    <a:pos x="257" y="3489"/>
                  </a:cxn>
                  <a:cxn ang="0">
                    <a:pos x="216" y="3777"/>
                  </a:cxn>
                  <a:cxn ang="0">
                    <a:pos x="174" y="4052"/>
                  </a:cxn>
                  <a:cxn ang="0">
                    <a:pos x="120" y="4316"/>
                  </a:cxn>
                  <a:cxn ang="0">
                    <a:pos x="132" y="4316"/>
                  </a:cxn>
                  <a:cxn ang="0">
                    <a:pos x="186" y="4052"/>
                  </a:cxn>
                  <a:cxn ang="0">
                    <a:pos x="228" y="3777"/>
                  </a:cxn>
                  <a:cxn ang="0">
                    <a:pos x="269" y="3489"/>
                  </a:cxn>
                  <a:cxn ang="0">
                    <a:pos x="293" y="3201"/>
                  </a:cxn>
                  <a:cxn ang="0">
                    <a:pos x="317" y="2907"/>
                  </a:cxn>
                  <a:cxn ang="0">
                    <a:pos x="329" y="2608"/>
                  </a:cxn>
                  <a:cxn ang="0">
                    <a:pos x="335" y="2314"/>
                  </a:cxn>
                  <a:cxn ang="0">
                    <a:pos x="329" y="2014"/>
                  </a:cxn>
                  <a:cxn ang="0">
                    <a:pos x="329" y="2014"/>
                  </a:cxn>
                </a:cxnLst>
                <a:rect l="0" t="0" r="r" b="b"/>
                <a:pathLst>
                  <a:path w="335" h="4316">
                    <a:moveTo>
                      <a:pt x="329" y="2014"/>
                    </a:moveTo>
                    <a:lnTo>
                      <a:pt x="317" y="1726"/>
                    </a:lnTo>
                    <a:lnTo>
                      <a:pt x="293" y="1445"/>
                    </a:lnTo>
                    <a:lnTo>
                      <a:pt x="263" y="1175"/>
                    </a:lnTo>
                    <a:lnTo>
                      <a:pt x="228" y="917"/>
                    </a:lnTo>
                    <a:lnTo>
                      <a:pt x="186" y="665"/>
                    </a:lnTo>
                    <a:lnTo>
                      <a:pt x="132" y="432"/>
                    </a:lnTo>
                    <a:lnTo>
                      <a:pt x="78" y="204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66" y="204"/>
                    </a:lnTo>
                    <a:lnTo>
                      <a:pt x="120" y="432"/>
                    </a:lnTo>
                    <a:lnTo>
                      <a:pt x="174" y="665"/>
                    </a:lnTo>
                    <a:lnTo>
                      <a:pt x="216" y="917"/>
                    </a:lnTo>
                    <a:lnTo>
                      <a:pt x="251" y="1175"/>
                    </a:lnTo>
                    <a:lnTo>
                      <a:pt x="281" y="1445"/>
                    </a:lnTo>
                    <a:lnTo>
                      <a:pt x="305" y="1726"/>
                    </a:lnTo>
                    <a:lnTo>
                      <a:pt x="317" y="2014"/>
                    </a:lnTo>
                    <a:lnTo>
                      <a:pt x="323" y="2314"/>
                    </a:lnTo>
                    <a:lnTo>
                      <a:pt x="317" y="2608"/>
                    </a:lnTo>
                    <a:lnTo>
                      <a:pt x="305" y="2907"/>
                    </a:lnTo>
                    <a:lnTo>
                      <a:pt x="281" y="3201"/>
                    </a:lnTo>
                    <a:lnTo>
                      <a:pt x="257" y="3489"/>
                    </a:lnTo>
                    <a:lnTo>
                      <a:pt x="216" y="3777"/>
                    </a:lnTo>
                    <a:lnTo>
                      <a:pt x="174" y="4052"/>
                    </a:lnTo>
                    <a:lnTo>
                      <a:pt x="120" y="4316"/>
                    </a:lnTo>
                    <a:lnTo>
                      <a:pt x="132" y="4316"/>
                    </a:lnTo>
                    <a:lnTo>
                      <a:pt x="186" y="4052"/>
                    </a:lnTo>
                    <a:lnTo>
                      <a:pt x="228" y="3777"/>
                    </a:lnTo>
                    <a:lnTo>
                      <a:pt x="269" y="3489"/>
                    </a:lnTo>
                    <a:lnTo>
                      <a:pt x="293" y="3201"/>
                    </a:lnTo>
                    <a:lnTo>
                      <a:pt x="317" y="2907"/>
                    </a:lnTo>
                    <a:lnTo>
                      <a:pt x="329" y="2608"/>
                    </a:lnTo>
                    <a:lnTo>
                      <a:pt x="335" y="2314"/>
                    </a:lnTo>
                    <a:lnTo>
                      <a:pt x="329" y="2014"/>
                    </a:lnTo>
                    <a:lnTo>
                      <a:pt x="329" y="20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2410" name="Freeform 10"/>
              <p:cNvSpPr>
                <a:spLocks/>
              </p:cNvSpPr>
              <p:nvPr userDrawn="1"/>
            </p:nvSpPr>
            <p:spPr bwMode="hidden">
              <a:xfrm>
                <a:off x="3676" y="0"/>
                <a:ext cx="427" cy="4316"/>
              </a:xfrm>
              <a:custGeom>
                <a:avLst/>
                <a:gdLst/>
                <a:ahLst/>
                <a:cxnLst>
                  <a:cxn ang="0">
                    <a:pos x="413" y="1924"/>
                  </a:cxn>
                  <a:cxn ang="0">
                    <a:pos x="395" y="1690"/>
                  </a:cxn>
                  <a:cxn ang="0">
                    <a:pos x="365" y="1457"/>
                  </a:cxn>
                  <a:cxn ang="0">
                    <a:pos x="329" y="1229"/>
                  </a:cxn>
                  <a:cxn ang="0">
                    <a:pos x="281" y="1001"/>
                  </a:cxn>
                  <a:cxn ang="0">
                    <a:pos x="227" y="761"/>
                  </a:cxn>
                  <a:cxn ang="0">
                    <a:pos x="162" y="522"/>
                  </a:cxn>
                  <a:cxn ang="0">
                    <a:pos x="90" y="270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84" y="270"/>
                  </a:cxn>
                  <a:cxn ang="0">
                    <a:pos x="156" y="522"/>
                  </a:cxn>
                  <a:cxn ang="0">
                    <a:pos x="216" y="767"/>
                  </a:cxn>
                  <a:cxn ang="0">
                    <a:pos x="275" y="1001"/>
                  </a:cxn>
                  <a:cxn ang="0">
                    <a:pos x="317" y="1235"/>
                  </a:cxn>
                  <a:cxn ang="0">
                    <a:pos x="353" y="1463"/>
                  </a:cxn>
                  <a:cxn ang="0">
                    <a:pos x="383" y="1690"/>
                  </a:cxn>
                  <a:cxn ang="0">
                    <a:pos x="401" y="1924"/>
                  </a:cxn>
                  <a:cxn ang="0">
                    <a:pos x="413" y="2188"/>
                  </a:cxn>
                  <a:cxn ang="0">
                    <a:pos x="407" y="2458"/>
                  </a:cxn>
                  <a:cxn ang="0">
                    <a:pos x="395" y="2733"/>
                  </a:cxn>
                  <a:cxn ang="0">
                    <a:pos x="365" y="3021"/>
                  </a:cxn>
                  <a:cxn ang="0">
                    <a:pos x="329" y="3321"/>
                  </a:cxn>
                  <a:cxn ang="0">
                    <a:pos x="275" y="3639"/>
                  </a:cxn>
                  <a:cxn ang="0">
                    <a:pos x="204" y="3968"/>
                  </a:cxn>
                  <a:cxn ang="0">
                    <a:pos x="126" y="4316"/>
                  </a:cxn>
                  <a:cxn ang="0">
                    <a:pos x="138" y="4316"/>
                  </a:cxn>
                  <a:cxn ang="0">
                    <a:pos x="216" y="3968"/>
                  </a:cxn>
                  <a:cxn ang="0">
                    <a:pos x="287" y="3639"/>
                  </a:cxn>
                  <a:cxn ang="0">
                    <a:pos x="341" y="3321"/>
                  </a:cxn>
                  <a:cxn ang="0">
                    <a:pos x="377" y="3021"/>
                  </a:cxn>
                  <a:cxn ang="0">
                    <a:pos x="407" y="2733"/>
                  </a:cxn>
                  <a:cxn ang="0">
                    <a:pos x="419" y="2458"/>
                  </a:cxn>
                  <a:cxn ang="0">
                    <a:pos x="425" y="2188"/>
                  </a:cxn>
                  <a:cxn ang="0">
                    <a:pos x="413" y="1924"/>
                  </a:cxn>
                  <a:cxn ang="0">
                    <a:pos x="413" y="1924"/>
                  </a:cxn>
                </a:cxnLst>
                <a:rect l="0" t="0" r="r" b="b"/>
                <a:pathLst>
                  <a:path w="425" h="4316">
                    <a:moveTo>
                      <a:pt x="413" y="1924"/>
                    </a:moveTo>
                    <a:lnTo>
                      <a:pt x="395" y="1690"/>
                    </a:lnTo>
                    <a:lnTo>
                      <a:pt x="365" y="1457"/>
                    </a:lnTo>
                    <a:lnTo>
                      <a:pt x="329" y="1229"/>
                    </a:lnTo>
                    <a:lnTo>
                      <a:pt x="281" y="1001"/>
                    </a:lnTo>
                    <a:lnTo>
                      <a:pt x="227" y="761"/>
                    </a:lnTo>
                    <a:lnTo>
                      <a:pt x="162" y="522"/>
                    </a:lnTo>
                    <a:lnTo>
                      <a:pt x="90" y="27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84" y="270"/>
                    </a:lnTo>
                    <a:lnTo>
                      <a:pt x="156" y="522"/>
                    </a:lnTo>
                    <a:lnTo>
                      <a:pt x="216" y="767"/>
                    </a:lnTo>
                    <a:lnTo>
                      <a:pt x="275" y="1001"/>
                    </a:lnTo>
                    <a:lnTo>
                      <a:pt x="317" y="1235"/>
                    </a:lnTo>
                    <a:lnTo>
                      <a:pt x="353" y="1463"/>
                    </a:lnTo>
                    <a:lnTo>
                      <a:pt x="383" y="1690"/>
                    </a:lnTo>
                    <a:lnTo>
                      <a:pt x="401" y="1924"/>
                    </a:lnTo>
                    <a:lnTo>
                      <a:pt x="413" y="2188"/>
                    </a:lnTo>
                    <a:lnTo>
                      <a:pt x="407" y="2458"/>
                    </a:lnTo>
                    <a:lnTo>
                      <a:pt x="395" y="2733"/>
                    </a:lnTo>
                    <a:lnTo>
                      <a:pt x="365" y="3021"/>
                    </a:lnTo>
                    <a:lnTo>
                      <a:pt x="329" y="3321"/>
                    </a:lnTo>
                    <a:lnTo>
                      <a:pt x="275" y="3639"/>
                    </a:lnTo>
                    <a:lnTo>
                      <a:pt x="204" y="3968"/>
                    </a:lnTo>
                    <a:lnTo>
                      <a:pt x="126" y="4316"/>
                    </a:lnTo>
                    <a:lnTo>
                      <a:pt x="138" y="4316"/>
                    </a:lnTo>
                    <a:lnTo>
                      <a:pt x="216" y="3968"/>
                    </a:lnTo>
                    <a:lnTo>
                      <a:pt x="287" y="3639"/>
                    </a:lnTo>
                    <a:lnTo>
                      <a:pt x="341" y="3321"/>
                    </a:lnTo>
                    <a:lnTo>
                      <a:pt x="377" y="3021"/>
                    </a:lnTo>
                    <a:lnTo>
                      <a:pt x="407" y="2733"/>
                    </a:lnTo>
                    <a:lnTo>
                      <a:pt x="419" y="2458"/>
                    </a:lnTo>
                    <a:lnTo>
                      <a:pt x="425" y="2188"/>
                    </a:lnTo>
                    <a:lnTo>
                      <a:pt x="413" y="1924"/>
                    </a:lnTo>
                    <a:lnTo>
                      <a:pt x="413" y="192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2411" name="Freeform 11"/>
              <p:cNvSpPr>
                <a:spLocks/>
              </p:cNvSpPr>
              <p:nvPr userDrawn="1"/>
            </p:nvSpPr>
            <p:spPr bwMode="hidden">
              <a:xfrm>
                <a:off x="3946" y="0"/>
                <a:ext cx="558" cy="4316"/>
              </a:xfrm>
              <a:custGeom>
                <a:avLst/>
                <a:gdLst/>
                <a:ahLst/>
                <a:cxnLst>
                  <a:cxn ang="0">
                    <a:pos x="556" y="2020"/>
                  </a:cxn>
                  <a:cxn ang="0">
                    <a:pos x="538" y="1732"/>
                  </a:cxn>
                  <a:cxn ang="0">
                    <a:pos x="503" y="1445"/>
                  </a:cxn>
                  <a:cxn ang="0">
                    <a:pos x="455" y="1175"/>
                  </a:cxn>
                  <a:cxn ang="0">
                    <a:pos x="395" y="911"/>
                  </a:cxn>
                  <a:cxn ang="0">
                    <a:pos x="317" y="659"/>
                  </a:cxn>
                  <a:cxn ang="0">
                    <a:pos x="228" y="426"/>
                  </a:cxn>
                  <a:cxn ang="0">
                    <a:pos x="126" y="204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14" y="204"/>
                  </a:cxn>
                  <a:cxn ang="0">
                    <a:pos x="216" y="426"/>
                  </a:cxn>
                  <a:cxn ang="0">
                    <a:pos x="305" y="659"/>
                  </a:cxn>
                  <a:cxn ang="0">
                    <a:pos x="383" y="911"/>
                  </a:cxn>
                  <a:cxn ang="0">
                    <a:pos x="443" y="1175"/>
                  </a:cxn>
                  <a:cxn ang="0">
                    <a:pos x="491" y="1445"/>
                  </a:cxn>
                  <a:cxn ang="0">
                    <a:pos x="526" y="1732"/>
                  </a:cxn>
                  <a:cxn ang="0">
                    <a:pos x="544" y="2020"/>
                  </a:cxn>
                  <a:cxn ang="0">
                    <a:pos x="544" y="2326"/>
                  </a:cxn>
                  <a:cxn ang="0">
                    <a:pos x="532" y="2632"/>
                  </a:cxn>
                  <a:cxn ang="0">
                    <a:pos x="503" y="2931"/>
                  </a:cxn>
                  <a:cxn ang="0">
                    <a:pos x="455" y="3225"/>
                  </a:cxn>
                  <a:cxn ang="0">
                    <a:pos x="389" y="3513"/>
                  </a:cxn>
                  <a:cxn ang="0">
                    <a:pos x="311" y="3788"/>
                  </a:cxn>
                  <a:cxn ang="0">
                    <a:pos x="216" y="4058"/>
                  </a:cxn>
                  <a:cxn ang="0">
                    <a:pos x="102" y="4316"/>
                  </a:cxn>
                  <a:cxn ang="0">
                    <a:pos x="114" y="4316"/>
                  </a:cxn>
                  <a:cxn ang="0">
                    <a:pos x="228" y="4058"/>
                  </a:cxn>
                  <a:cxn ang="0">
                    <a:pos x="323" y="3788"/>
                  </a:cxn>
                  <a:cxn ang="0">
                    <a:pos x="401" y="3513"/>
                  </a:cxn>
                  <a:cxn ang="0">
                    <a:pos x="467" y="3225"/>
                  </a:cxn>
                  <a:cxn ang="0">
                    <a:pos x="515" y="2931"/>
                  </a:cxn>
                  <a:cxn ang="0">
                    <a:pos x="544" y="2632"/>
                  </a:cxn>
                  <a:cxn ang="0">
                    <a:pos x="556" y="2326"/>
                  </a:cxn>
                  <a:cxn ang="0">
                    <a:pos x="556" y="2020"/>
                  </a:cxn>
                  <a:cxn ang="0">
                    <a:pos x="556" y="2020"/>
                  </a:cxn>
                </a:cxnLst>
                <a:rect l="0" t="0" r="r" b="b"/>
                <a:pathLst>
                  <a:path w="556" h="4316">
                    <a:moveTo>
                      <a:pt x="556" y="2020"/>
                    </a:moveTo>
                    <a:lnTo>
                      <a:pt x="538" y="1732"/>
                    </a:lnTo>
                    <a:lnTo>
                      <a:pt x="503" y="1445"/>
                    </a:lnTo>
                    <a:lnTo>
                      <a:pt x="455" y="1175"/>
                    </a:lnTo>
                    <a:lnTo>
                      <a:pt x="395" y="911"/>
                    </a:lnTo>
                    <a:lnTo>
                      <a:pt x="317" y="659"/>
                    </a:lnTo>
                    <a:lnTo>
                      <a:pt x="228" y="426"/>
                    </a:lnTo>
                    <a:lnTo>
                      <a:pt x="126" y="204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14" y="204"/>
                    </a:lnTo>
                    <a:lnTo>
                      <a:pt x="216" y="426"/>
                    </a:lnTo>
                    <a:lnTo>
                      <a:pt x="305" y="659"/>
                    </a:lnTo>
                    <a:lnTo>
                      <a:pt x="383" y="911"/>
                    </a:lnTo>
                    <a:lnTo>
                      <a:pt x="443" y="1175"/>
                    </a:lnTo>
                    <a:lnTo>
                      <a:pt x="491" y="1445"/>
                    </a:lnTo>
                    <a:lnTo>
                      <a:pt x="526" y="1732"/>
                    </a:lnTo>
                    <a:lnTo>
                      <a:pt x="544" y="2020"/>
                    </a:lnTo>
                    <a:lnTo>
                      <a:pt x="544" y="2326"/>
                    </a:lnTo>
                    <a:lnTo>
                      <a:pt x="532" y="2632"/>
                    </a:lnTo>
                    <a:lnTo>
                      <a:pt x="503" y="2931"/>
                    </a:lnTo>
                    <a:lnTo>
                      <a:pt x="455" y="3225"/>
                    </a:lnTo>
                    <a:lnTo>
                      <a:pt x="389" y="3513"/>
                    </a:lnTo>
                    <a:lnTo>
                      <a:pt x="311" y="3788"/>
                    </a:lnTo>
                    <a:lnTo>
                      <a:pt x="216" y="4058"/>
                    </a:lnTo>
                    <a:lnTo>
                      <a:pt x="102" y="4316"/>
                    </a:lnTo>
                    <a:lnTo>
                      <a:pt x="114" y="4316"/>
                    </a:lnTo>
                    <a:lnTo>
                      <a:pt x="228" y="4058"/>
                    </a:lnTo>
                    <a:lnTo>
                      <a:pt x="323" y="3788"/>
                    </a:lnTo>
                    <a:lnTo>
                      <a:pt x="401" y="3513"/>
                    </a:lnTo>
                    <a:lnTo>
                      <a:pt x="467" y="3225"/>
                    </a:lnTo>
                    <a:lnTo>
                      <a:pt x="515" y="2931"/>
                    </a:lnTo>
                    <a:lnTo>
                      <a:pt x="544" y="2632"/>
                    </a:lnTo>
                    <a:lnTo>
                      <a:pt x="556" y="2326"/>
                    </a:lnTo>
                    <a:lnTo>
                      <a:pt x="556" y="2020"/>
                    </a:lnTo>
                    <a:lnTo>
                      <a:pt x="556" y="202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2412" name="Freeform 12"/>
              <p:cNvSpPr>
                <a:spLocks/>
              </p:cNvSpPr>
              <p:nvPr userDrawn="1"/>
            </p:nvSpPr>
            <p:spPr bwMode="hidden">
              <a:xfrm>
                <a:off x="4246" y="0"/>
                <a:ext cx="690" cy="4316"/>
              </a:xfrm>
              <a:custGeom>
                <a:avLst/>
                <a:gdLst/>
                <a:ahLst/>
                <a:cxnLst>
                  <a:cxn ang="0">
                    <a:pos x="688" y="2086"/>
                  </a:cxn>
                  <a:cxn ang="0">
                    <a:pos x="670" y="1810"/>
                  </a:cxn>
                  <a:cxn ang="0">
                    <a:pos x="634" y="1541"/>
                  </a:cxn>
                  <a:cxn ang="0">
                    <a:pos x="574" y="1271"/>
                  </a:cxn>
                  <a:cxn ang="0">
                    <a:pos x="497" y="1007"/>
                  </a:cxn>
                  <a:cxn ang="0">
                    <a:pos x="401" y="749"/>
                  </a:cxn>
                  <a:cxn ang="0">
                    <a:pos x="293" y="492"/>
                  </a:cxn>
                  <a:cxn ang="0">
                    <a:pos x="162" y="240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50" y="240"/>
                  </a:cxn>
                  <a:cxn ang="0">
                    <a:pos x="281" y="492"/>
                  </a:cxn>
                  <a:cxn ang="0">
                    <a:pos x="389" y="749"/>
                  </a:cxn>
                  <a:cxn ang="0">
                    <a:pos x="485" y="1007"/>
                  </a:cxn>
                  <a:cxn ang="0">
                    <a:pos x="562" y="1271"/>
                  </a:cxn>
                  <a:cxn ang="0">
                    <a:pos x="622" y="1541"/>
                  </a:cxn>
                  <a:cxn ang="0">
                    <a:pos x="658" y="1810"/>
                  </a:cxn>
                  <a:cxn ang="0">
                    <a:pos x="676" y="2086"/>
                  </a:cxn>
                  <a:cxn ang="0">
                    <a:pos x="676" y="2368"/>
                  </a:cxn>
                  <a:cxn ang="0">
                    <a:pos x="658" y="2650"/>
                  </a:cxn>
                  <a:cxn ang="0">
                    <a:pos x="616" y="2931"/>
                  </a:cxn>
                  <a:cxn ang="0">
                    <a:pos x="556" y="3213"/>
                  </a:cxn>
                  <a:cxn ang="0">
                    <a:pos x="473" y="3495"/>
                  </a:cxn>
                  <a:cxn ang="0">
                    <a:pos x="371" y="3777"/>
                  </a:cxn>
                  <a:cxn ang="0">
                    <a:pos x="251" y="4046"/>
                  </a:cxn>
                  <a:cxn ang="0">
                    <a:pos x="114" y="4316"/>
                  </a:cxn>
                  <a:cxn ang="0">
                    <a:pos x="126" y="4316"/>
                  </a:cxn>
                  <a:cxn ang="0">
                    <a:pos x="263" y="4046"/>
                  </a:cxn>
                  <a:cxn ang="0">
                    <a:pos x="383" y="3777"/>
                  </a:cxn>
                  <a:cxn ang="0">
                    <a:pos x="485" y="3495"/>
                  </a:cxn>
                  <a:cxn ang="0">
                    <a:pos x="568" y="3219"/>
                  </a:cxn>
                  <a:cxn ang="0">
                    <a:pos x="628" y="2937"/>
                  </a:cxn>
                  <a:cxn ang="0">
                    <a:pos x="670" y="2656"/>
                  </a:cxn>
                  <a:cxn ang="0">
                    <a:pos x="688" y="2368"/>
                  </a:cxn>
                  <a:cxn ang="0">
                    <a:pos x="688" y="2086"/>
                  </a:cxn>
                  <a:cxn ang="0">
                    <a:pos x="688" y="2086"/>
                  </a:cxn>
                </a:cxnLst>
                <a:rect l="0" t="0" r="r" b="b"/>
                <a:pathLst>
                  <a:path w="688" h="4316">
                    <a:moveTo>
                      <a:pt x="688" y="2086"/>
                    </a:moveTo>
                    <a:lnTo>
                      <a:pt x="670" y="1810"/>
                    </a:lnTo>
                    <a:lnTo>
                      <a:pt x="634" y="1541"/>
                    </a:lnTo>
                    <a:lnTo>
                      <a:pt x="574" y="1271"/>
                    </a:lnTo>
                    <a:lnTo>
                      <a:pt x="497" y="1007"/>
                    </a:lnTo>
                    <a:lnTo>
                      <a:pt x="401" y="749"/>
                    </a:lnTo>
                    <a:lnTo>
                      <a:pt x="293" y="492"/>
                    </a:lnTo>
                    <a:lnTo>
                      <a:pt x="162" y="24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50" y="240"/>
                    </a:lnTo>
                    <a:lnTo>
                      <a:pt x="281" y="492"/>
                    </a:lnTo>
                    <a:lnTo>
                      <a:pt x="389" y="749"/>
                    </a:lnTo>
                    <a:lnTo>
                      <a:pt x="485" y="1007"/>
                    </a:lnTo>
                    <a:lnTo>
                      <a:pt x="562" y="1271"/>
                    </a:lnTo>
                    <a:lnTo>
                      <a:pt x="622" y="1541"/>
                    </a:lnTo>
                    <a:lnTo>
                      <a:pt x="658" y="1810"/>
                    </a:lnTo>
                    <a:lnTo>
                      <a:pt x="676" y="2086"/>
                    </a:lnTo>
                    <a:lnTo>
                      <a:pt x="676" y="2368"/>
                    </a:lnTo>
                    <a:lnTo>
                      <a:pt x="658" y="2650"/>
                    </a:lnTo>
                    <a:lnTo>
                      <a:pt x="616" y="2931"/>
                    </a:lnTo>
                    <a:lnTo>
                      <a:pt x="556" y="3213"/>
                    </a:lnTo>
                    <a:lnTo>
                      <a:pt x="473" y="3495"/>
                    </a:lnTo>
                    <a:lnTo>
                      <a:pt x="371" y="3777"/>
                    </a:lnTo>
                    <a:lnTo>
                      <a:pt x="251" y="4046"/>
                    </a:lnTo>
                    <a:lnTo>
                      <a:pt x="114" y="4316"/>
                    </a:lnTo>
                    <a:lnTo>
                      <a:pt x="126" y="4316"/>
                    </a:lnTo>
                    <a:lnTo>
                      <a:pt x="263" y="4046"/>
                    </a:lnTo>
                    <a:lnTo>
                      <a:pt x="383" y="3777"/>
                    </a:lnTo>
                    <a:lnTo>
                      <a:pt x="485" y="3495"/>
                    </a:lnTo>
                    <a:lnTo>
                      <a:pt x="568" y="3219"/>
                    </a:lnTo>
                    <a:lnTo>
                      <a:pt x="628" y="2937"/>
                    </a:lnTo>
                    <a:lnTo>
                      <a:pt x="670" y="2656"/>
                    </a:lnTo>
                    <a:lnTo>
                      <a:pt x="688" y="2368"/>
                    </a:lnTo>
                    <a:lnTo>
                      <a:pt x="688" y="2086"/>
                    </a:lnTo>
                    <a:lnTo>
                      <a:pt x="688" y="208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2413" name="Freeform 13"/>
              <p:cNvSpPr>
                <a:spLocks/>
              </p:cNvSpPr>
              <p:nvPr userDrawn="1"/>
            </p:nvSpPr>
            <p:spPr bwMode="hidden">
              <a:xfrm>
                <a:off x="4522" y="0"/>
                <a:ext cx="864" cy="4316"/>
              </a:xfrm>
              <a:custGeom>
                <a:avLst/>
                <a:gdLst/>
                <a:ahLst/>
                <a:cxnLst>
                  <a:cxn ang="0">
                    <a:pos x="855" y="2128"/>
                  </a:cxn>
                  <a:cxn ang="0">
                    <a:pos x="831" y="1834"/>
                  </a:cxn>
                  <a:cxn ang="0">
                    <a:pos x="808" y="1684"/>
                  </a:cxn>
                  <a:cxn ang="0">
                    <a:pos x="784" y="1541"/>
                  </a:cxn>
                  <a:cxn ang="0">
                    <a:pos x="748" y="1397"/>
                  </a:cxn>
                  <a:cxn ang="0">
                    <a:pos x="712" y="1253"/>
                  </a:cxn>
                  <a:cxn ang="0">
                    <a:pos x="664" y="1115"/>
                  </a:cxn>
                  <a:cxn ang="0">
                    <a:pos x="610" y="977"/>
                  </a:cxn>
                  <a:cxn ang="0">
                    <a:pos x="491" y="719"/>
                  </a:cxn>
                  <a:cxn ang="0">
                    <a:pos x="353" y="468"/>
                  </a:cxn>
                  <a:cxn ang="0">
                    <a:pos x="192" y="228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80" y="228"/>
                  </a:cxn>
                  <a:cxn ang="0">
                    <a:pos x="341" y="468"/>
                  </a:cxn>
                  <a:cxn ang="0">
                    <a:pos x="479" y="719"/>
                  </a:cxn>
                  <a:cxn ang="0">
                    <a:pos x="598" y="983"/>
                  </a:cxn>
                  <a:cxn ang="0">
                    <a:pos x="652" y="1121"/>
                  </a:cxn>
                  <a:cxn ang="0">
                    <a:pos x="700" y="1259"/>
                  </a:cxn>
                  <a:cxn ang="0">
                    <a:pos x="736" y="1403"/>
                  </a:cxn>
                  <a:cxn ang="0">
                    <a:pos x="772" y="1547"/>
                  </a:cxn>
                  <a:cxn ang="0">
                    <a:pos x="802" y="1690"/>
                  </a:cxn>
                  <a:cxn ang="0">
                    <a:pos x="819" y="1834"/>
                  </a:cxn>
                  <a:cxn ang="0">
                    <a:pos x="837" y="1984"/>
                  </a:cxn>
                  <a:cxn ang="0">
                    <a:pos x="843" y="2128"/>
                  </a:cxn>
                  <a:cxn ang="0">
                    <a:pos x="849" y="2278"/>
                  </a:cxn>
                  <a:cxn ang="0">
                    <a:pos x="843" y="2428"/>
                  </a:cxn>
                  <a:cxn ang="0">
                    <a:pos x="831" y="2572"/>
                  </a:cxn>
                  <a:cxn ang="0">
                    <a:pos x="819" y="2721"/>
                  </a:cxn>
                  <a:cxn ang="0">
                    <a:pos x="796" y="2865"/>
                  </a:cxn>
                  <a:cxn ang="0">
                    <a:pos x="766" y="3015"/>
                  </a:cxn>
                  <a:cxn ang="0">
                    <a:pos x="724" y="3159"/>
                  </a:cxn>
                  <a:cxn ang="0">
                    <a:pos x="682" y="3303"/>
                  </a:cxn>
                  <a:cxn ang="0">
                    <a:pos x="586" y="3567"/>
                  </a:cxn>
                  <a:cxn ang="0">
                    <a:pos x="473" y="3824"/>
                  </a:cxn>
                  <a:cxn ang="0">
                    <a:pos x="335" y="4076"/>
                  </a:cxn>
                  <a:cxn ang="0">
                    <a:pos x="180" y="4316"/>
                  </a:cxn>
                  <a:cxn ang="0">
                    <a:pos x="192" y="4316"/>
                  </a:cxn>
                  <a:cxn ang="0">
                    <a:pos x="347" y="4076"/>
                  </a:cxn>
                  <a:cxn ang="0">
                    <a:pos x="485" y="3824"/>
                  </a:cxn>
                  <a:cxn ang="0">
                    <a:pos x="598" y="3573"/>
                  </a:cxn>
                  <a:cxn ang="0">
                    <a:pos x="694" y="3309"/>
                  </a:cxn>
                  <a:cxn ang="0">
                    <a:pos x="736" y="3165"/>
                  </a:cxn>
                  <a:cxn ang="0">
                    <a:pos x="778" y="3021"/>
                  </a:cxn>
                  <a:cxn ang="0">
                    <a:pos x="808" y="2871"/>
                  </a:cxn>
                  <a:cxn ang="0">
                    <a:pos x="831" y="2727"/>
                  </a:cxn>
                  <a:cxn ang="0">
                    <a:pos x="843" y="2578"/>
                  </a:cxn>
                  <a:cxn ang="0">
                    <a:pos x="855" y="2428"/>
                  </a:cxn>
                  <a:cxn ang="0">
                    <a:pos x="861" y="2278"/>
                  </a:cxn>
                  <a:cxn ang="0">
                    <a:pos x="855" y="2128"/>
                  </a:cxn>
                  <a:cxn ang="0">
                    <a:pos x="855" y="2128"/>
                  </a:cxn>
                </a:cxnLst>
                <a:rect l="0" t="0" r="r" b="b"/>
                <a:pathLst>
                  <a:path w="861" h="4316">
                    <a:moveTo>
                      <a:pt x="855" y="2128"/>
                    </a:moveTo>
                    <a:lnTo>
                      <a:pt x="831" y="1834"/>
                    </a:lnTo>
                    <a:lnTo>
                      <a:pt x="808" y="1684"/>
                    </a:lnTo>
                    <a:lnTo>
                      <a:pt x="784" y="1541"/>
                    </a:lnTo>
                    <a:lnTo>
                      <a:pt x="748" y="1397"/>
                    </a:lnTo>
                    <a:lnTo>
                      <a:pt x="712" y="1253"/>
                    </a:lnTo>
                    <a:lnTo>
                      <a:pt x="664" y="1115"/>
                    </a:lnTo>
                    <a:lnTo>
                      <a:pt x="610" y="977"/>
                    </a:lnTo>
                    <a:lnTo>
                      <a:pt x="491" y="719"/>
                    </a:lnTo>
                    <a:lnTo>
                      <a:pt x="353" y="468"/>
                    </a:lnTo>
                    <a:lnTo>
                      <a:pt x="192" y="228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80" y="228"/>
                    </a:lnTo>
                    <a:lnTo>
                      <a:pt x="341" y="468"/>
                    </a:lnTo>
                    <a:lnTo>
                      <a:pt x="479" y="719"/>
                    </a:lnTo>
                    <a:lnTo>
                      <a:pt x="598" y="983"/>
                    </a:lnTo>
                    <a:lnTo>
                      <a:pt x="652" y="1121"/>
                    </a:lnTo>
                    <a:lnTo>
                      <a:pt x="700" y="1259"/>
                    </a:lnTo>
                    <a:lnTo>
                      <a:pt x="736" y="1403"/>
                    </a:lnTo>
                    <a:lnTo>
                      <a:pt x="772" y="1547"/>
                    </a:lnTo>
                    <a:lnTo>
                      <a:pt x="802" y="1690"/>
                    </a:lnTo>
                    <a:lnTo>
                      <a:pt x="819" y="1834"/>
                    </a:lnTo>
                    <a:lnTo>
                      <a:pt x="837" y="1984"/>
                    </a:lnTo>
                    <a:lnTo>
                      <a:pt x="843" y="2128"/>
                    </a:lnTo>
                    <a:lnTo>
                      <a:pt x="849" y="2278"/>
                    </a:lnTo>
                    <a:lnTo>
                      <a:pt x="843" y="2428"/>
                    </a:lnTo>
                    <a:lnTo>
                      <a:pt x="831" y="2572"/>
                    </a:lnTo>
                    <a:lnTo>
                      <a:pt x="819" y="2721"/>
                    </a:lnTo>
                    <a:lnTo>
                      <a:pt x="796" y="2865"/>
                    </a:lnTo>
                    <a:lnTo>
                      <a:pt x="766" y="3015"/>
                    </a:lnTo>
                    <a:lnTo>
                      <a:pt x="724" y="3159"/>
                    </a:lnTo>
                    <a:lnTo>
                      <a:pt x="682" y="3303"/>
                    </a:lnTo>
                    <a:lnTo>
                      <a:pt x="586" y="3567"/>
                    </a:lnTo>
                    <a:lnTo>
                      <a:pt x="473" y="3824"/>
                    </a:lnTo>
                    <a:lnTo>
                      <a:pt x="335" y="4076"/>
                    </a:lnTo>
                    <a:lnTo>
                      <a:pt x="180" y="4316"/>
                    </a:lnTo>
                    <a:lnTo>
                      <a:pt x="192" y="4316"/>
                    </a:lnTo>
                    <a:lnTo>
                      <a:pt x="347" y="4076"/>
                    </a:lnTo>
                    <a:lnTo>
                      <a:pt x="485" y="3824"/>
                    </a:lnTo>
                    <a:lnTo>
                      <a:pt x="598" y="3573"/>
                    </a:lnTo>
                    <a:lnTo>
                      <a:pt x="694" y="3309"/>
                    </a:lnTo>
                    <a:lnTo>
                      <a:pt x="736" y="3165"/>
                    </a:lnTo>
                    <a:lnTo>
                      <a:pt x="778" y="3021"/>
                    </a:lnTo>
                    <a:lnTo>
                      <a:pt x="808" y="2871"/>
                    </a:lnTo>
                    <a:lnTo>
                      <a:pt x="831" y="2727"/>
                    </a:lnTo>
                    <a:lnTo>
                      <a:pt x="843" y="2578"/>
                    </a:lnTo>
                    <a:lnTo>
                      <a:pt x="855" y="2428"/>
                    </a:lnTo>
                    <a:lnTo>
                      <a:pt x="861" y="2278"/>
                    </a:lnTo>
                    <a:lnTo>
                      <a:pt x="855" y="2128"/>
                    </a:lnTo>
                    <a:lnTo>
                      <a:pt x="855" y="212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2414" name="Freeform 14"/>
              <p:cNvSpPr>
                <a:spLocks/>
              </p:cNvSpPr>
              <p:nvPr userDrawn="1"/>
            </p:nvSpPr>
            <p:spPr bwMode="hidden">
              <a:xfrm>
                <a:off x="2399" y="0"/>
                <a:ext cx="150" cy="4316"/>
              </a:xfrm>
              <a:custGeom>
                <a:avLst/>
                <a:gdLst/>
                <a:ahLst/>
                <a:cxnLst>
                  <a:cxn ang="0">
                    <a:pos x="18" y="1942"/>
                  </a:cxn>
                  <a:cxn ang="0">
                    <a:pos x="30" y="1630"/>
                  </a:cxn>
                  <a:cxn ang="0">
                    <a:pos x="42" y="1331"/>
                  </a:cxn>
                  <a:cxn ang="0">
                    <a:pos x="59" y="1055"/>
                  </a:cxn>
                  <a:cxn ang="0">
                    <a:pos x="77" y="791"/>
                  </a:cxn>
                  <a:cxn ang="0">
                    <a:pos x="83" y="671"/>
                  </a:cxn>
                  <a:cxn ang="0">
                    <a:pos x="95" y="557"/>
                  </a:cxn>
                  <a:cxn ang="0">
                    <a:pos x="107" y="444"/>
                  </a:cxn>
                  <a:cxn ang="0">
                    <a:pos x="113" y="342"/>
                  </a:cxn>
                  <a:cxn ang="0">
                    <a:pos x="125" y="246"/>
                  </a:cxn>
                  <a:cxn ang="0">
                    <a:pos x="131" y="156"/>
                  </a:cxn>
                  <a:cxn ang="0">
                    <a:pos x="143" y="72"/>
                  </a:cxn>
                  <a:cxn ang="0">
                    <a:pos x="149" y="0"/>
                  </a:cxn>
                  <a:cxn ang="0">
                    <a:pos x="137" y="0"/>
                  </a:cxn>
                  <a:cxn ang="0">
                    <a:pos x="131" y="72"/>
                  </a:cxn>
                  <a:cxn ang="0">
                    <a:pos x="119" y="156"/>
                  </a:cxn>
                  <a:cxn ang="0">
                    <a:pos x="113" y="246"/>
                  </a:cxn>
                  <a:cxn ang="0">
                    <a:pos x="101" y="342"/>
                  </a:cxn>
                  <a:cxn ang="0">
                    <a:pos x="95" y="444"/>
                  </a:cxn>
                  <a:cxn ang="0">
                    <a:pos x="83" y="557"/>
                  </a:cxn>
                  <a:cxn ang="0">
                    <a:pos x="71" y="671"/>
                  </a:cxn>
                  <a:cxn ang="0">
                    <a:pos x="65" y="791"/>
                  </a:cxn>
                  <a:cxn ang="0">
                    <a:pos x="48" y="1055"/>
                  </a:cxn>
                  <a:cxn ang="0">
                    <a:pos x="30" y="1331"/>
                  </a:cxn>
                  <a:cxn ang="0">
                    <a:pos x="18" y="1630"/>
                  </a:cxn>
                  <a:cxn ang="0">
                    <a:pos x="6" y="1942"/>
                  </a:cxn>
                  <a:cxn ang="0">
                    <a:pos x="0" y="2278"/>
                  </a:cxn>
                  <a:cxn ang="0">
                    <a:pos x="6" y="2602"/>
                  </a:cxn>
                  <a:cxn ang="0">
                    <a:pos x="12" y="2919"/>
                  </a:cxn>
                  <a:cxn ang="0">
                    <a:pos x="24" y="3219"/>
                  </a:cxn>
                  <a:cxn ang="0">
                    <a:pos x="36" y="3513"/>
                  </a:cxn>
                  <a:cxn ang="0">
                    <a:pos x="59" y="3794"/>
                  </a:cxn>
                  <a:cxn ang="0">
                    <a:pos x="89" y="4058"/>
                  </a:cxn>
                  <a:cxn ang="0">
                    <a:pos x="125" y="4316"/>
                  </a:cxn>
                  <a:cxn ang="0">
                    <a:pos x="137" y="4316"/>
                  </a:cxn>
                  <a:cxn ang="0">
                    <a:pos x="101" y="4058"/>
                  </a:cxn>
                  <a:cxn ang="0">
                    <a:pos x="71" y="3794"/>
                  </a:cxn>
                  <a:cxn ang="0">
                    <a:pos x="48" y="3513"/>
                  </a:cxn>
                  <a:cxn ang="0">
                    <a:pos x="36" y="3225"/>
                  </a:cxn>
                  <a:cxn ang="0">
                    <a:pos x="24" y="2919"/>
                  </a:cxn>
                  <a:cxn ang="0">
                    <a:pos x="18" y="2608"/>
                  </a:cxn>
                  <a:cxn ang="0">
                    <a:pos x="12" y="2278"/>
                  </a:cxn>
                  <a:cxn ang="0">
                    <a:pos x="18" y="1942"/>
                  </a:cxn>
                  <a:cxn ang="0">
                    <a:pos x="18" y="1942"/>
                  </a:cxn>
                </a:cxnLst>
                <a:rect l="0" t="0" r="r" b="b"/>
                <a:pathLst>
                  <a:path w="149" h="4316">
                    <a:moveTo>
                      <a:pt x="18" y="1942"/>
                    </a:moveTo>
                    <a:lnTo>
                      <a:pt x="30" y="1630"/>
                    </a:lnTo>
                    <a:lnTo>
                      <a:pt x="42" y="1331"/>
                    </a:lnTo>
                    <a:lnTo>
                      <a:pt x="59" y="1055"/>
                    </a:lnTo>
                    <a:lnTo>
                      <a:pt x="77" y="791"/>
                    </a:lnTo>
                    <a:lnTo>
                      <a:pt x="83" y="671"/>
                    </a:lnTo>
                    <a:lnTo>
                      <a:pt x="95" y="557"/>
                    </a:lnTo>
                    <a:lnTo>
                      <a:pt x="107" y="444"/>
                    </a:lnTo>
                    <a:lnTo>
                      <a:pt x="113" y="342"/>
                    </a:lnTo>
                    <a:lnTo>
                      <a:pt x="125" y="246"/>
                    </a:lnTo>
                    <a:lnTo>
                      <a:pt x="131" y="156"/>
                    </a:lnTo>
                    <a:lnTo>
                      <a:pt x="143" y="72"/>
                    </a:lnTo>
                    <a:lnTo>
                      <a:pt x="149" y="0"/>
                    </a:lnTo>
                    <a:lnTo>
                      <a:pt x="137" y="0"/>
                    </a:lnTo>
                    <a:lnTo>
                      <a:pt x="131" y="72"/>
                    </a:lnTo>
                    <a:lnTo>
                      <a:pt x="119" y="156"/>
                    </a:lnTo>
                    <a:lnTo>
                      <a:pt x="113" y="246"/>
                    </a:lnTo>
                    <a:lnTo>
                      <a:pt x="101" y="342"/>
                    </a:lnTo>
                    <a:lnTo>
                      <a:pt x="95" y="444"/>
                    </a:lnTo>
                    <a:lnTo>
                      <a:pt x="83" y="557"/>
                    </a:lnTo>
                    <a:lnTo>
                      <a:pt x="71" y="671"/>
                    </a:lnTo>
                    <a:lnTo>
                      <a:pt x="65" y="791"/>
                    </a:lnTo>
                    <a:lnTo>
                      <a:pt x="48" y="1055"/>
                    </a:lnTo>
                    <a:lnTo>
                      <a:pt x="30" y="1331"/>
                    </a:lnTo>
                    <a:lnTo>
                      <a:pt x="18" y="1630"/>
                    </a:lnTo>
                    <a:lnTo>
                      <a:pt x="6" y="1942"/>
                    </a:lnTo>
                    <a:lnTo>
                      <a:pt x="0" y="2278"/>
                    </a:lnTo>
                    <a:lnTo>
                      <a:pt x="6" y="2602"/>
                    </a:lnTo>
                    <a:lnTo>
                      <a:pt x="12" y="2919"/>
                    </a:lnTo>
                    <a:lnTo>
                      <a:pt x="24" y="3219"/>
                    </a:lnTo>
                    <a:lnTo>
                      <a:pt x="36" y="3513"/>
                    </a:lnTo>
                    <a:lnTo>
                      <a:pt x="59" y="3794"/>
                    </a:lnTo>
                    <a:lnTo>
                      <a:pt x="89" y="4058"/>
                    </a:lnTo>
                    <a:lnTo>
                      <a:pt x="125" y="4316"/>
                    </a:lnTo>
                    <a:lnTo>
                      <a:pt x="137" y="4316"/>
                    </a:lnTo>
                    <a:lnTo>
                      <a:pt x="101" y="4058"/>
                    </a:lnTo>
                    <a:lnTo>
                      <a:pt x="71" y="3794"/>
                    </a:lnTo>
                    <a:lnTo>
                      <a:pt x="48" y="3513"/>
                    </a:lnTo>
                    <a:lnTo>
                      <a:pt x="36" y="3225"/>
                    </a:lnTo>
                    <a:lnTo>
                      <a:pt x="24" y="2919"/>
                    </a:lnTo>
                    <a:lnTo>
                      <a:pt x="18" y="2608"/>
                    </a:lnTo>
                    <a:lnTo>
                      <a:pt x="12" y="2278"/>
                    </a:lnTo>
                    <a:lnTo>
                      <a:pt x="18" y="1942"/>
                    </a:lnTo>
                    <a:lnTo>
                      <a:pt x="18" y="194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2415" name="Freeform 15"/>
              <p:cNvSpPr>
                <a:spLocks/>
              </p:cNvSpPr>
              <p:nvPr userDrawn="1"/>
            </p:nvSpPr>
            <p:spPr bwMode="hidden">
              <a:xfrm>
                <a:off x="1967" y="0"/>
                <a:ext cx="300" cy="4316"/>
              </a:xfrm>
              <a:custGeom>
                <a:avLst/>
                <a:gdLst/>
                <a:ahLst/>
                <a:cxnLst>
                  <a:cxn ang="0">
                    <a:pos x="18" y="2062"/>
                  </a:cxn>
                  <a:cxn ang="0">
                    <a:pos x="30" y="1750"/>
                  </a:cxn>
                  <a:cxn ang="0">
                    <a:pos x="54" y="1451"/>
                  </a:cxn>
                  <a:cxn ang="0">
                    <a:pos x="84" y="1169"/>
                  </a:cxn>
                  <a:cxn ang="0">
                    <a:pos x="126" y="899"/>
                  </a:cxn>
                  <a:cxn ang="0">
                    <a:pos x="162" y="641"/>
                  </a:cxn>
                  <a:cxn ang="0">
                    <a:pos x="209" y="408"/>
                  </a:cxn>
                  <a:cxn ang="0">
                    <a:pos x="251" y="192"/>
                  </a:cxn>
                  <a:cxn ang="0">
                    <a:pos x="299" y="0"/>
                  </a:cxn>
                  <a:cxn ang="0">
                    <a:pos x="287" y="0"/>
                  </a:cxn>
                  <a:cxn ang="0">
                    <a:pos x="239" y="192"/>
                  </a:cxn>
                  <a:cxn ang="0">
                    <a:pos x="198" y="408"/>
                  </a:cxn>
                  <a:cxn ang="0">
                    <a:pos x="156" y="641"/>
                  </a:cxn>
                  <a:cxn ang="0">
                    <a:pos x="114" y="899"/>
                  </a:cxn>
                  <a:cxn ang="0">
                    <a:pos x="78" y="1169"/>
                  </a:cxn>
                  <a:cxn ang="0">
                    <a:pos x="48" y="1451"/>
                  </a:cxn>
                  <a:cxn ang="0">
                    <a:pos x="24" y="1750"/>
                  </a:cxn>
                  <a:cxn ang="0">
                    <a:pos x="6" y="2062"/>
                  </a:cxn>
                  <a:cxn ang="0">
                    <a:pos x="0" y="2374"/>
                  </a:cxn>
                  <a:cxn ang="0">
                    <a:pos x="12" y="2674"/>
                  </a:cxn>
                  <a:cxn ang="0">
                    <a:pos x="30" y="2973"/>
                  </a:cxn>
                  <a:cxn ang="0">
                    <a:pos x="54" y="3255"/>
                  </a:cxn>
                  <a:cxn ang="0">
                    <a:pos x="96" y="3537"/>
                  </a:cxn>
                  <a:cxn ang="0">
                    <a:pos x="144" y="3806"/>
                  </a:cxn>
                  <a:cxn ang="0">
                    <a:pos x="203" y="4064"/>
                  </a:cxn>
                  <a:cxn ang="0">
                    <a:pos x="275" y="4316"/>
                  </a:cxn>
                  <a:cxn ang="0">
                    <a:pos x="287" y="4316"/>
                  </a:cxn>
                  <a:cxn ang="0">
                    <a:pos x="215" y="4064"/>
                  </a:cxn>
                  <a:cxn ang="0">
                    <a:pos x="156" y="3806"/>
                  </a:cxn>
                  <a:cxn ang="0">
                    <a:pos x="108" y="3537"/>
                  </a:cxn>
                  <a:cxn ang="0">
                    <a:pos x="66" y="3261"/>
                  </a:cxn>
                  <a:cxn ang="0">
                    <a:pos x="42" y="2973"/>
                  </a:cxn>
                  <a:cxn ang="0">
                    <a:pos x="24" y="2680"/>
                  </a:cxn>
                  <a:cxn ang="0">
                    <a:pos x="12" y="2374"/>
                  </a:cxn>
                  <a:cxn ang="0">
                    <a:pos x="18" y="2062"/>
                  </a:cxn>
                  <a:cxn ang="0">
                    <a:pos x="18" y="2062"/>
                  </a:cxn>
                </a:cxnLst>
                <a:rect l="0" t="0" r="r" b="b"/>
                <a:pathLst>
                  <a:path w="299" h="4316">
                    <a:moveTo>
                      <a:pt x="18" y="2062"/>
                    </a:moveTo>
                    <a:lnTo>
                      <a:pt x="30" y="1750"/>
                    </a:lnTo>
                    <a:lnTo>
                      <a:pt x="54" y="1451"/>
                    </a:lnTo>
                    <a:lnTo>
                      <a:pt x="84" y="1169"/>
                    </a:lnTo>
                    <a:lnTo>
                      <a:pt x="126" y="899"/>
                    </a:lnTo>
                    <a:lnTo>
                      <a:pt x="162" y="641"/>
                    </a:lnTo>
                    <a:lnTo>
                      <a:pt x="209" y="408"/>
                    </a:lnTo>
                    <a:lnTo>
                      <a:pt x="251" y="192"/>
                    </a:lnTo>
                    <a:lnTo>
                      <a:pt x="299" y="0"/>
                    </a:lnTo>
                    <a:lnTo>
                      <a:pt x="287" y="0"/>
                    </a:lnTo>
                    <a:lnTo>
                      <a:pt x="239" y="192"/>
                    </a:lnTo>
                    <a:lnTo>
                      <a:pt x="198" y="408"/>
                    </a:lnTo>
                    <a:lnTo>
                      <a:pt x="156" y="641"/>
                    </a:lnTo>
                    <a:lnTo>
                      <a:pt x="114" y="899"/>
                    </a:lnTo>
                    <a:lnTo>
                      <a:pt x="78" y="1169"/>
                    </a:lnTo>
                    <a:lnTo>
                      <a:pt x="48" y="1451"/>
                    </a:lnTo>
                    <a:lnTo>
                      <a:pt x="24" y="1750"/>
                    </a:lnTo>
                    <a:lnTo>
                      <a:pt x="6" y="2062"/>
                    </a:lnTo>
                    <a:lnTo>
                      <a:pt x="0" y="2374"/>
                    </a:lnTo>
                    <a:lnTo>
                      <a:pt x="12" y="2674"/>
                    </a:lnTo>
                    <a:lnTo>
                      <a:pt x="30" y="2973"/>
                    </a:lnTo>
                    <a:lnTo>
                      <a:pt x="54" y="3255"/>
                    </a:lnTo>
                    <a:lnTo>
                      <a:pt x="96" y="3537"/>
                    </a:lnTo>
                    <a:lnTo>
                      <a:pt x="144" y="3806"/>
                    </a:lnTo>
                    <a:lnTo>
                      <a:pt x="203" y="4064"/>
                    </a:lnTo>
                    <a:lnTo>
                      <a:pt x="275" y="4316"/>
                    </a:lnTo>
                    <a:lnTo>
                      <a:pt x="287" y="4316"/>
                    </a:lnTo>
                    <a:lnTo>
                      <a:pt x="215" y="4064"/>
                    </a:lnTo>
                    <a:lnTo>
                      <a:pt x="156" y="3806"/>
                    </a:lnTo>
                    <a:lnTo>
                      <a:pt x="108" y="3537"/>
                    </a:lnTo>
                    <a:lnTo>
                      <a:pt x="66" y="3261"/>
                    </a:lnTo>
                    <a:lnTo>
                      <a:pt x="42" y="2973"/>
                    </a:lnTo>
                    <a:lnTo>
                      <a:pt x="24" y="2680"/>
                    </a:lnTo>
                    <a:lnTo>
                      <a:pt x="12" y="2374"/>
                    </a:lnTo>
                    <a:lnTo>
                      <a:pt x="18" y="2062"/>
                    </a:lnTo>
                    <a:lnTo>
                      <a:pt x="18" y="206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2416" name="Freeform 16"/>
              <p:cNvSpPr>
                <a:spLocks/>
              </p:cNvSpPr>
              <p:nvPr userDrawn="1"/>
            </p:nvSpPr>
            <p:spPr bwMode="hidden">
              <a:xfrm>
                <a:off x="1566" y="0"/>
                <a:ext cx="425" cy="4316"/>
              </a:xfrm>
              <a:custGeom>
                <a:avLst/>
                <a:gdLst/>
                <a:ahLst/>
                <a:cxnLst>
                  <a:cxn ang="0">
                    <a:pos x="424" y="0"/>
                  </a:cxn>
                  <a:cxn ang="0">
                    <a:pos x="412" y="0"/>
                  </a:cxn>
                  <a:cxn ang="0">
                    <a:pos x="316" y="222"/>
                  </a:cxn>
                  <a:cxn ang="0">
                    <a:pos x="239" y="462"/>
                  </a:cxn>
                  <a:cxn ang="0">
                    <a:pos x="167" y="707"/>
                  </a:cxn>
                  <a:cxn ang="0">
                    <a:pos x="107" y="971"/>
                  </a:cxn>
                  <a:cxn ang="0">
                    <a:pos x="65" y="1247"/>
                  </a:cxn>
                  <a:cxn ang="0">
                    <a:pos x="29" y="1529"/>
                  </a:cxn>
                  <a:cxn ang="0">
                    <a:pos x="6" y="1822"/>
                  </a:cxn>
                  <a:cxn ang="0">
                    <a:pos x="0" y="2122"/>
                  </a:cxn>
                  <a:cxn ang="0">
                    <a:pos x="6" y="2404"/>
                  </a:cxn>
                  <a:cxn ang="0">
                    <a:pos x="24" y="2686"/>
                  </a:cxn>
                  <a:cxn ang="0">
                    <a:pos x="47" y="2961"/>
                  </a:cxn>
                  <a:cxn ang="0">
                    <a:pos x="89" y="3243"/>
                  </a:cxn>
                  <a:cxn ang="0">
                    <a:pos x="137" y="3519"/>
                  </a:cxn>
                  <a:cxn ang="0">
                    <a:pos x="197" y="3788"/>
                  </a:cxn>
                  <a:cxn ang="0">
                    <a:pos x="269" y="4058"/>
                  </a:cxn>
                  <a:cxn ang="0">
                    <a:pos x="346" y="4316"/>
                  </a:cxn>
                  <a:cxn ang="0">
                    <a:pos x="358" y="4316"/>
                  </a:cxn>
                  <a:cxn ang="0">
                    <a:pos x="281" y="4058"/>
                  </a:cxn>
                  <a:cxn ang="0">
                    <a:pos x="209" y="3788"/>
                  </a:cxn>
                  <a:cxn ang="0">
                    <a:pos x="149" y="3519"/>
                  </a:cxn>
                  <a:cxn ang="0">
                    <a:pos x="101" y="3243"/>
                  </a:cxn>
                  <a:cxn ang="0">
                    <a:pos x="59" y="2961"/>
                  </a:cxn>
                  <a:cxn ang="0">
                    <a:pos x="35" y="2686"/>
                  </a:cxn>
                  <a:cxn ang="0">
                    <a:pos x="18" y="2404"/>
                  </a:cxn>
                  <a:cxn ang="0">
                    <a:pos x="12" y="2122"/>
                  </a:cxn>
                  <a:cxn ang="0">
                    <a:pos x="18" y="1822"/>
                  </a:cxn>
                  <a:cxn ang="0">
                    <a:pos x="41" y="1529"/>
                  </a:cxn>
                  <a:cxn ang="0">
                    <a:pos x="71" y="1247"/>
                  </a:cxn>
                  <a:cxn ang="0">
                    <a:pos x="119" y="971"/>
                  </a:cxn>
                  <a:cxn ang="0">
                    <a:pos x="179" y="707"/>
                  </a:cxn>
                  <a:cxn ang="0">
                    <a:pos x="245" y="462"/>
                  </a:cxn>
                  <a:cxn ang="0">
                    <a:pos x="328" y="222"/>
                  </a:cxn>
                  <a:cxn ang="0">
                    <a:pos x="424" y="0"/>
                  </a:cxn>
                  <a:cxn ang="0">
                    <a:pos x="424" y="0"/>
                  </a:cxn>
                </a:cxnLst>
                <a:rect l="0" t="0" r="r" b="b"/>
                <a:pathLst>
                  <a:path w="424" h="4316">
                    <a:moveTo>
                      <a:pt x="424" y="0"/>
                    </a:moveTo>
                    <a:lnTo>
                      <a:pt x="412" y="0"/>
                    </a:lnTo>
                    <a:lnTo>
                      <a:pt x="316" y="222"/>
                    </a:lnTo>
                    <a:lnTo>
                      <a:pt x="239" y="462"/>
                    </a:lnTo>
                    <a:lnTo>
                      <a:pt x="167" y="707"/>
                    </a:lnTo>
                    <a:lnTo>
                      <a:pt x="107" y="971"/>
                    </a:lnTo>
                    <a:lnTo>
                      <a:pt x="65" y="1247"/>
                    </a:lnTo>
                    <a:lnTo>
                      <a:pt x="29" y="1529"/>
                    </a:lnTo>
                    <a:lnTo>
                      <a:pt x="6" y="1822"/>
                    </a:lnTo>
                    <a:lnTo>
                      <a:pt x="0" y="2122"/>
                    </a:lnTo>
                    <a:lnTo>
                      <a:pt x="6" y="2404"/>
                    </a:lnTo>
                    <a:lnTo>
                      <a:pt x="24" y="2686"/>
                    </a:lnTo>
                    <a:lnTo>
                      <a:pt x="47" y="2961"/>
                    </a:lnTo>
                    <a:lnTo>
                      <a:pt x="89" y="3243"/>
                    </a:lnTo>
                    <a:lnTo>
                      <a:pt x="137" y="3519"/>
                    </a:lnTo>
                    <a:lnTo>
                      <a:pt x="197" y="3788"/>
                    </a:lnTo>
                    <a:lnTo>
                      <a:pt x="269" y="4058"/>
                    </a:lnTo>
                    <a:lnTo>
                      <a:pt x="346" y="4316"/>
                    </a:lnTo>
                    <a:lnTo>
                      <a:pt x="358" y="4316"/>
                    </a:lnTo>
                    <a:lnTo>
                      <a:pt x="281" y="4058"/>
                    </a:lnTo>
                    <a:lnTo>
                      <a:pt x="209" y="3788"/>
                    </a:lnTo>
                    <a:lnTo>
                      <a:pt x="149" y="3519"/>
                    </a:lnTo>
                    <a:lnTo>
                      <a:pt x="101" y="3243"/>
                    </a:lnTo>
                    <a:lnTo>
                      <a:pt x="59" y="2961"/>
                    </a:lnTo>
                    <a:lnTo>
                      <a:pt x="35" y="2686"/>
                    </a:lnTo>
                    <a:lnTo>
                      <a:pt x="18" y="2404"/>
                    </a:lnTo>
                    <a:lnTo>
                      <a:pt x="12" y="2122"/>
                    </a:lnTo>
                    <a:lnTo>
                      <a:pt x="18" y="1822"/>
                    </a:lnTo>
                    <a:lnTo>
                      <a:pt x="41" y="1529"/>
                    </a:lnTo>
                    <a:lnTo>
                      <a:pt x="71" y="1247"/>
                    </a:lnTo>
                    <a:lnTo>
                      <a:pt x="119" y="971"/>
                    </a:lnTo>
                    <a:lnTo>
                      <a:pt x="179" y="707"/>
                    </a:lnTo>
                    <a:lnTo>
                      <a:pt x="245" y="462"/>
                    </a:lnTo>
                    <a:lnTo>
                      <a:pt x="328" y="222"/>
                    </a:lnTo>
                    <a:lnTo>
                      <a:pt x="424" y="0"/>
                    </a:lnTo>
                    <a:lnTo>
                      <a:pt x="4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2417" name="Freeform 17"/>
              <p:cNvSpPr>
                <a:spLocks/>
              </p:cNvSpPr>
              <p:nvPr userDrawn="1"/>
            </p:nvSpPr>
            <p:spPr bwMode="hidden">
              <a:xfrm>
                <a:off x="1128" y="0"/>
                <a:ext cx="575" cy="4316"/>
              </a:xfrm>
              <a:custGeom>
                <a:avLst/>
                <a:gdLst/>
                <a:ahLst/>
                <a:cxnLst>
                  <a:cxn ang="0">
                    <a:pos x="12" y="2146"/>
                  </a:cxn>
                  <a:cxn ang="0">
                    <a:pos x="24" y="1846"/>
                  </a:cxn>
                  <a:cxn ang="0">
                    <a:pos x="54" y="1559"/>
                  </a:cxn>
                  <a:cxn ang="0">
                    <a:pos x="96" y="1277"/>
                  </a:cxn>
                  <a:cxn ang="0">
                    <a:pos x="162" y="1001"/>
                  </a:cxn>
                  <a:cxn ang="0">
                    <a:pos x="239" y="731"/>
                  </a:cxn>
                  <a:cxn ang="0">
                    <a:pos x="335" y="480"/>
                  </a:cxn>
                  <a:cxn ang="0">
                    <a:pos x="449" y="234"/>
                  </a:cxn>
                  <a:cxn ang="0">
                    <a:pos x="574" y="0"/>
                  </a:cxn>
                  <a:cxn ang="0">
                    <a:pos x="562" y="0"/>
                  </a:cxn>
                  <a:cxn ang="0">
                    <a:pos x="437" y="234"/>
                  </a:cxn>
                  <a:cxn ang="0">
                    <a:pos x="323" y="480"/>
                  </a:cxn>
                  <a:cxn ang="0">
                    <a:pos x="227" y="737"/>
                  </a:cxn>
                  <a:cxn ang="0">
                    <a:pos x="150" y="1001"/>
                  </a:cxn>
                  <a:cxn ang="0">
                    <a:pos x="84" y="1277"/>
                  </a:cxn>
                  <a:cxn ang="0">
                    <a:pos x="42" y="1559"/>
                  </a:cxn>
                  <a:cxn ang="0">
                    <a:pos x="12" y="1852"/>
                  </a:cxn>
                  <a:cxn ang="0">
                    <a:pos x="0" y="2146"/>
                  </a:cxn>
                  <a:cxn ang="0">
                    <a:pos x="6" y="2434"/>
                  </a:cxn>
                  <a:cxn ang="0">
                    <a:pos x="30" y="2715"/>
                  </a:cxn>
                  <a:cxn ang="0">
                    <a:pos x="66" y="2997"/>
                  </a:cxn>
                  <a:cxn ang="0">
                    <a:pos x="120" y="3273"/>
                  </a:cxn>
                  <a:cxn ang="0">
                    <a:pos x="191" y="3549"/>
                  </a:cxn>
                  <a:cxn ang="0">
                    <a:pos x="275" y="3812"/>
                  </a:cxn>
                  <a:cxn ang="0">
                    <a:pos x="371" y="4070"/>
                  </a:cxn>
                  <a:cxn ang="0">
                    <a:pos x="484" y="4316"/>
                  </a:cxn>
                  <a:cxn ang="0">
                    <a:pos x="496" y="4316"/>
                  </a:cxn>
                  <a:cxn ang="0">
                    <a:pos x="383" y="4070"/>
                  </a:cxn>
                  <a:cxn ang="0">
                    <a:pos x="287" y="3812"/>
                  </a:cxn>
                  <a:cxn ang="0">
                    <a:pos x="203" y="3549"/>
                  </a:cxn>
                  <a:cxn ang="0">
                    <a:pos x="132" y="3273"/>
                  </a:cxn>
                  <a:cxn ang="0">
                    <a:pos x="78" y="2997"/>
                  </a:cxn>
                  <a:cxn ang="0">
                    <a:pos x="42" y="2715"/>
                  </a:cxn>
                  <a:cxn ang="0">
                    <a:pos x="18" y="2434"/>
                  </a:cxn>
                  <a:cxn ang="0">
                    <a:pos x="12" y="2146"/>
                  </a:cxn>
                  <a:cxn ang="0">
                    <a:pos x="12" y="2146"/>
                  </a:cxn>
                </a:cxnLst>
                <a:rect l="0" t="0" r="r" b="b"/>
                <a:pathLst>
                  <a:path w="574" h="4316">
                    <a:moveTo>
                      <a:pt x="12" y="2146"/>
                    </a:moveTo>
                    <a:lnTo>
                      <a:pt x="24" y="1846"/>
                    </a:lnTo>
                    <a:lnTo>
                      <a:pt x="54" y="1559"/>
                    </a:lnTo>
                    <a:lnTo>
                      <a:pt x="96" y="1277"/>
                    </a:lnTo>
                    <a:lnTo>
                      <a:pt x="162" y="1001"/>
                    </a:lnTo>
                    <a:lnTo>
                      <a:pt x="239" y="731"/>
                    </a:lnTo>
                    <a:lnTo>
                      <a:pt x="335" y="480"/>
                    </a:lnTo>
                    <a:lnTo>
                      <a:pt x="449" y="234"/>
                    </a:lnTo>
                    <a:lnTo>
                      <a:pt x="574" y="0"/>
                    </a:lnTo>
                    <a:lnTo>
                      <a:pt x="562" y="0"/>
                    </a:lnTo>
                    <a:lnTo>
                      <a:pt x="437" y="234"/>
                    </a:lnTo>
                    <a:lnTo>
                      <a:pt x="323" y="480"/>
                    </a:lnTo>
                    <a:lnTo>
                      <a:pt x="227" y="737"/>
                    </a:lnTo>
                    <a:lnTo>
                      <a:pt x="150" y="1001"/>
                    </a:lnTo>
                    <a:lnTo>
                      <a:pt x="84" y="1277"/>
                    </a:lnTo>
                    <a:lnTo>
                      <a:pt x="42" y="1559"/>
                    </a:lnTo>
                    <a:lnTo>
                      <a:pt x="12" y="1852"/>
                    </a:lnTo>
                    <a:lnTo>
                      <a:pt x="0" y="2146"/>
                    </a:lnTo>
                    <a:lnTo>
                      <a:pt x="6" y="2434"/>
                    </a:lnTo>
                    <a:lnTo>
                      <a:pt x="30" y="2715"/>
                    </a:lnTo>
                    <a:lnTo>
                      <a:pt x="66" y="2997"/>
                    </a:lnTo>
                    <a:lnTo>
                      <a:pt x="120" y="3273"/>
                    </a:lnTo>
                    <a:lnTo>
                      <a:pt x="191" y="3549"/>
                    </a:lnTo>
                    <a:lnTo>
                      <a:pt x="275" y="3812"/>
                    </a:lnTo>
                    <a:lnTo>
                      <a:pt x="371" y="4070"/>
                    </a:lnTo>
                    <a:lnTo>
                      <a:pt x="484" y="4316"/>
                    </a:lnTo>
                    <a:lnTo>
                      <a:pt x="496" y="4316"/>
                    </a:lnTo>
                    <a:lnTo>
                      <a:pt x="383" y="4070"/>
                    </a:lnTo>
                    <a:lnTo>
                      <a:pt x="287" y="3812"/>
                    </a:lnTo>
                    <a:lnTo>
                      <a:pt x="203" y="3549"/>
                    </a:lnTo>
                    <a:lnTo>
                      <a:pt x="132" y="3273"/>
                    </a:lnTo>
                    <a:lnTo>
                      <a:pt x="78" y="2997"/>
                    </a:lnTo>
                    <a:lnTo>
                      <a:pt x="42" y="2715"/>
                    </a:lnTo>
                    <a:lnTo>
                      <a:pt x="18" y="2434"/>
                    </a:lnTo>
                    <a:lnTo>
                      <a:pt x="12" y="2146"/>
                    </a:lnTo>
                    <a:lnTo>
                      <a:pt x="12" y="214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2418" name="Freeform 18"/>
              <p:cNvSpPr>
                <a:spLocks/>
              </p:cNvSpPr>
              <p:nvPr userDrawn="1"/>
            </p:nvSpPr>
            <p:spPr bwMode="hidden">
              <a:xfrm>
                <a:off x="702" y="0"/>
                <a:ext cx="737" cy="4316"/>
              </a:xfrm>
              <a:custGeom>
                <a:avLst/>
                <a:gdLst/>
                <a:ahLst/>
                <a:cxnLst>
                  <a:cxn ang="0">
                    <a:pos x="12" y="2098"/>
                  </a:cxn>
                  <a:cxn ang="0">
                    <a:pos x="29" y="1798"/>
                  </a:cxn>
                  <a:cxn ang="0">
                    <a:pos x="71" y="1505"/>
                  </a:cxn>
                  <a:cxn ang="0">
                    <a:pos x="131" y="1223"/>
                  </a:cxn>
                  <a:cxn ang="0">
                    <a:pos x="215" y="941"/>
                  </a:cxn>
                  <a:cxn ang="0">
                    <a:pos x="316" y="689"/>
                  </a:cxn>
                  <a:cxn ang="0">
                    <a:pos x="442" y="444"/>
                  </a:cxn>
                  <a:cxn ang="0">
                    <a:pos x="580" y="216"/>
                  </a:cxn>
                  <a:cxn ang="0">
                    <a:pos x="735" y="0"/>
                  </a:cxn>
                  <a:cxn ang="0">
                    <a:pos x="723" y="0"/>
                  </a:cxn>
                  <a:cxn ang="0">
                    <a:pos x="568" y="210"/>
                  </a:cxn>
                  <a:cxn ang="0">
                    <a:pos x="430" y="438"/>
                  </a:cxn>
                  <a:cxn ang="0">
                    <a:pos x="311" y="683"/>
                  </a:cxn>
                  <a:cxn ang="0">
                    <a:pos x="209" y="941"/>
                  </a:cxn>
                  <a:cxn ang="0">
                    <a:pos x="125" y="1217"/>
                  </a:cxn>
                  <a:cxn ang="0">
                    <a:pos x="59" y="1505"/>
                  </a:cxn>
                  <a:cxn ang="0">
                    <a:pos x="18" y="1798"/>
                  </a:cxn>
                  <a:cxn ang="0">
                    <a:pos x="0" y="2098"/>
                  </a:cxn>
                  <a:cxn ang="0">
                    <a:pos x="6" y="2404"/>
                  </a:cxn>
                  <a:cxn ang="0">
                    <a:pos x="29" y="2709"/>
                  </a:cxn>
                  <a:cxn ang="0">
                    <a:pos x="77" y="3015"/>
                  </a:cxn>
                  <a:cxn ang="0">
                    <a:pos x="149" y="3315"/>
                  </a:cxn>
                  <a:cxn ang="0">
                    <a:pos x="227" y="3573"/>
                  </a:cxn>
                  <a:cxn ang="0">
                    <a:pos x="316" y="3824"/>
                  </a:cxn>
                  <a:cxn ang="0">
                    <a:pos x="424" y="4076"/>
                  </a:cxn>
                  <a:cxn ang="0">
                    <a:pos x="544" y="4316"/>
                  </a:cxn>
                  <a:cxn ang="0">
                    <a:pos x="556" y="4316"/>
                  </a:cxn>
                  <a:cxn ang="0">
                    <a:pos x="436" y="4076"/>
                  </a:cxn>
                  <a:cxn ang="0">
                    <a:pos x="328" y="3824"/>
                  </a:cxn>
                  <a:cxn ang="0">
                    <a:pos x="239" y="3573"/>
                  </a:cxn>
                  <a:cxn ang="0">
                    <a:pos x="161" y="3315"/>
                  </a:cxn>
                  <a:cxn ang="0">
                    <a:pos x="89" y="3015"/>
                  </a:cxn>
                  <a:cxn ang="0">
                    <a:pos x="41" y="2709"/>
                  </a:cxn>
                  <a:cxn ang="0">
                    <a:pos x="18" y="2404"/>
                  </a:cxn>
                  <a:cxn ang="0">
                    <a:pos x="12" y="2098"/>
                  </a:cxn>
                  <a:cxn ang="0">
                    <a:pos x="12" y="2098"/>
                  </a:cxn>
                </a:cxnLst>
                <a:rect l="0" t="0" r="r" b="b"/>
                <a:pathLst>
                  <a:path w="735" h="4316">
                    <a:moveTo>
                      <a:pt x="12" y="2098"/>
                    </a:moveTo>
                    <a:lnTo>
                      <a:pt x="29" y="1798"/>
                    </a:lnTo>
                    <a:lnTo>
                      <a:pt x="71" y="1505"/>
                    </a:lnTo>
                    <a:lnTo>
                      <a:pt x="131" y="1223"/>
                    </a:lnTo>
                    <a:lnTo>
                      <a:pt x="215" y="941"/>
                    </a:lnTo>
                    <a:lnTo>
                      <a:pt x="316" y="689"/>
                    </a:lnTo>
                    <a:lnTo>
                      <a:pt x="442" y="444"/>
                    </a:lnTo>
                    <a:lnTo>
                      <a:pt x="580" y="216"/>
                    </a:lnTo>
                    <a:lnTo>
                      <a:pt x="735" y="0"/>
                    </a:lnTo>
                    <a:lnTo>
                      <a:pt x="723" y="0"/>
                    </a:lnTo>
                    <a:lnTo>
                      <a:pt x="568" y="210"/>
                    </a:lnTo>
                    <a:lnTo>
                      <a:pt x="430" y="438"/>
                    </a:lnTo>
                    <a:lnTo>
                      <a:pt x="311" y="683"/>
                    </a:lnTo>
                    <a:lnTo>
                      <a:pt x="209" y="941"/>
                    </a:lnTo>
                    <a:lnTo>
                      <a:pt x="125" y="1217"/>
                    </a:lnTo>
                    <a:lnTo>
                      <a:pt x="59" y="1505"/>
                    </a:lnTo>
                    <a:lnTo>
                      <a:pt x="18" y="1798"/>
                    </a:lnTo>
                    <a:lnTo>
                      <a:pt x="0" y="2098"/>
                    </a:lnTo>
                    <a:lnTo>
                      <a:pt x="6" y="2404"/>
                    </a:lnTo>
                    <a:lnTo>
                      <a:pt x="29" y="2709"/>
                    </a:lnTo>
                    <a:lnTo>
                      <a:pt x="77" y="3015"/>
                    </a:lnTo>
                    <a:lnTo>
                      <a:pt x="149" y="3315"/>
                    </a:lnTo>
                    <a:lnTo>
                      <a:pt x="227" y="3573"/>
                    </a:lnTo>
                    <a:lnTo>
                      <a:pt x="316" y="3824"/>
                    </a:lnTo>
                    <a:lnTo>
                      <a:pt x="424" y="4076"/>
                    </a:lnTo>
                    <a:lnTo>
                      <a:pt x="544" y="4316"/>
                    </a:lnTo>
                    <a:lnTo>
                      <a:pt x="556" y="4316"/>
                    </a:lnTo>
                    <a:lnTo>
                      <a:pt x="436" y="4076"/>
                    </a:lnTo>
                    <a:lnTo>
                      <a:pt x="328" y="3824"/>
                    </a:lnTo>
                    <a:lnTo>
                      <a:pt x="239" y="3573"/>
                    </a:lnTo>
                    <a:lnTo>
                      <a:pt x="161" y="3315"/>
                    </a:lnTo>
                    <a:lnTo>
                      <a:pt x="89" y="3015"/>
                    </a:lnTo>
                    <a:lnTo>
                      <a:pt x="41" y="2709"/>
                    </a:lnTo>
                    <a:lnTo>
                      <a:pt x="18" y="2404"/>
                    </a:lnTo>
                    <a:lnTo>
                      <a:pt x="12" y="2098"/>
                    </a:lnTo>
                    <a:lnTo>
                      <a:pt x="12" y="209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2419" name="Freeform 19"/>
              <p:cNvSpPr>
                <a:spLocks/>
              </p:cNvSpPr>
              <p:nvPr userDrawn="1"/>
            </p:nvSpPr>
            <p:spPr bwMode="hidden">
              <a:xfrm>
                <a:off x="288" y="0"/>
                <a:ext cx="840" cy="4316"/>
              </a:xfrm>
              <a:custGeom>
                <a:avLst/>
                <a:gdLst/>
                <a:ahLst/>
                <a:cxnLst>
                  <a:cxn ang="0">
                    <a:pos x="18" y="1948"/>
                  </a:cxn>
                  <a:cxn ang="0">
                    <a:pos x="48" y="1708"/>
                  </a:cxn>
                  <a:cxn ang="0">
                    <a:pos x="96" y="1475"/>
                  </a:cxn>
                  <a:cxn ang="0">
                    <a:pos x="161" y="1235"/>
                  </a:cxn>
                  <a:cxn ang="0">
                    <a:pos x="251" y="995"/>
                  </a:cxn>
                  <a:cxn ang="0">
                    <a:pos x="365" y="755"/>
                  </a:cxn>
                  <a:cxn ang="0">
                    <a:pos x="496" y="510"/>
                  </a:cxn>
                  <a:cxn ang="0">
                    <a:pos x="658" y="258"/>
                  </a:cxn>
                  <a:cxn ang="0">
                    <a:pos x="741" y="132"/>
                  </a:cxn>
                  <a:cxn ang="0">
                    <a:pos x="837" y="0"/>
                  </a:cxn>
                  <a:cxn ang="0">
                    <a:pos x="825" y="0"/>
                  </a:cxn>
                  <a:cxn ang="0">
                    <a:pos x="729" y="132"/>
                  </a:cxn>
                  <a:cxn ang="0">
                    <a:pos x="640" y="258"/>
                  </a:cxn>
                  <a:cxn ang="0">
                    <a:pos x="562" y="384"/>
                  </a:cxn>
                  <a:cxn ang="0">
                    <a:pos x="484" y="510"/>
                  </a:cxn>
                  <a:cxn ang="0">
                    <a:pos x="353" y="755"/>
                  </a:cxn>
                  <a:cxn ang="0">
                    <a:pos x="239" y="995"/>
                  </a:cxn>
                  <a:cxn ang="0">
                    <a:pos x="150" y="1235"/>
                  </a:cxn>
                  <a:cxn ang="0">
                    <a:pos x="84" y="1469"/>
                  </a:cxn>
                  <a:cxn ang="0">
                    <a:pos x="36" y="1702"/>
                  </a:cxn>
                  <a:cxn ang="0">
                    <a:pos x="6" y="1942"/>
                  </a:cxn>
                  <a:cxn ang="0">
                    <a:pos x="0" y="2200"/>
                  </a:cxn>
                  <a:cxn ang="0">
                    <a:pos x="12" y="2470"/>
                  </a:cxn>
                  <a:cxn ang="0">
                    <a:pos x="48" y="2739"/>
                  </a:cxn>
                  <a:cxn ang="0">
                    <a:pos x="114" y="3027"/>
                  </a:cxn>
                  <a:cxn ang="0">
                    <a:pos x="150" y="3171"/>
                  </a:cxn>
                  <a:cxn ang="0">
                    <a:pos x="197" y="3321"/>
                  </a:cxn>
                  <a:cxn ang="0">
                    <a:pos x="245" y="3477"/>
                  </a:cxn>
                  <a:cxn ang="0">
                    <a:pos x="305" y="3639"/>
                  </a:cxn>
                  <a:cxn ang="0">
                    <a:pos x="365" y="3800"/>
                  </a:cxn>
                  <a:cxn ang="0">
                    <a:pos x="437" y="3968"/>
                  </a:cxn>
                  <a:cxn ang="0">
                    <a:pos x="508" y="4136"/>
                  </a:cxn>
                  <a:cxn ang="0">
                    <a:pos x="592" y="4316"/>
                  </a:cxn>
                  <a:cxn ang="0">
                    <a:pos x="604" y="4316"/>
                  </a:cxn>
                  <a:cxn ang="0">
                    <a:pos x="520" y="4136"/>
                  </a:cxn>
                  <a:cxn ang="0">
                    <a:pos x="448" y="3968"/>
                  </a:cxn>
                  <a:cxn ang="0">
                    <a:pos x="377" y="3800"/>
                  </a:cxn>
                  <a:cxn ang="0">
                    <a:pos x="317" y="3639"/>
                  </a:cxn>
                  <a:cxn ang="0">
                    <a:pos x="257" y="3477"/>
                  </a:cxn>
                  <a:cxn ang="0">
                    <a:pos x="209" y="3327"/>
                  </a:cxn>
                  <a:cxn ang="0">
                    <a:pos x="161" y="3171"/>
                  </a:cxn>
                  <a:cxn ang="0">
                    <a:pos x="126" y="3027"/>
                  </a:cxn>
                  <a:cxn ang="0">
                    <a:pos x="60" y="2739"/>
                  </a:cxn>
                  <a:cxn ang="0">
                    <a:pos x="24" y="2470"/>
                  </a:cxn>
                  <a:cxn ang="0">
                    <a:pos x="12" y="2206"/>
                  </a:cxn>
                  <a:cxn ang="0">
                    <a:pos x="18" y="1948"/>
                  </a:cxn>
                  <a:cxn ang="0">
                    <a:pos x="18" y="1948"/>
                  </a:cxn>
                </a:cxnLst>
                <a:rect l="0" t="0" r="r" b="b"/>
                <a:pathLst>
                  <a:path w="837" h="4316">
                    <a:moveTo>
                      <a:pt x="18" y="1948"/>
                    </a:moveTo>
                    <a:lnTo>
                      <a:pt x="48" y="1708"/>
                    </a:lnTo>
                    <a:lnTo>
                      <a:pt x="96" y="1475"/>
                    </a:lnTo>
                    <a:lnTo>
                      <a:pt x="161" y="1235"/>
                    </a:lnTo>
                    <a:lnTo>
                      <a:pt x="251" y="995"/>
                    </a:lnTo>
                    <a:lnTo>
                      <a:pt x="365" y="755"/>
                    </a:lnTo>
                    <a:lnTo>
                      <a:pt x="496" y="510"/>
                    </a:lnTo>
                    <a:lnTo>
                      <a:pt x="658" y="258"/>
                    </a:lnTo>
                    <a:lnTo>
                      <a:pt x="741" y="132"/>
                    </a:lnTo>
                    <a:lnTo>
                      <a:pt x="837" y="0"/>
                    </a:lnTo>
                    <a:lnTo>
                      <a:pt x="825" y="0"/>
                    </a:lnTo>
                    <a:lnTo>
                      <a:pt x="729" y="132"/>
                    </a:lnTo>
                    <a:lnTo>
                      <a:pt x="640" y="258"/>
                    </a:lnTo>
                    <a:lnTo>
                      <a:pt x="562" y="384"/>
                    </a:lnTo>
                    <a:lnTo>
                      <a:pt x="484" y="510"/>
                    </a:lnTo>
                    <a:lnTo>
                      <a:pt x="353" y="755"/>
                    </a:lnTo>
                    <a:lnTo>
                      <a:pt x="239" y="995"/>
                    </a:lnTo>
                    <a:lnTo>
                      <a:pt x="150" y="1235"/>
                    </a:lnTo>
                    <a:lnTo>
                      <a:pt x="84" y="1469"/>
                    </a:lnTo>
                    <a:lnTo>
                      <a:pt x="36" y="1702"/>
                    </a:lnTo>
                    <a:lnTo>
                      <a:pt x="6" y="1942"/>
                    </a:lnTo>
                    <a:lnTo>
                      <a:pt x="0" y="2200"/>
                    </a:lnTo>
                    <a:lnTo>
                      <a:pt x="12" y="2470"/>
                    </a:lnTo>
                    <a:lnTo>
                      <a:pt x="48" y="2739"/>
                    </a:lnTo>
                    <a:lnTo>
                      <a:pt x="114" y="3027"/>
                    </a:lnTo>
                    <a:lnTo>
                      <a:pt x="150" y="3171"/>
                    </a:lnTo>
                    <a:lnTo>
                      <a:pt x="197" y="3321"/>
                    </a:lnTo>
                    <a:lnTo>
                      <a:pt x="245" y="3477"/>
                    </a:lnTo>
                    <a:lnTo>
                      <a:pt x="305" y="3639"/>
                    </a:lnTo>
                    <a:lnTo>
                      <a:pt x="365" y="3800"/>
                    </a:lnTo>
                    <a:lnTo>
                      <a:pt x="437" y="3968"/>
                    </a:lnTo>
                    <a:lnTo>
                      <a:pt x="508" y="4136"/>
                    </a:lnTo>
                    <a:lnTo>
                      <a:pt x="592" y="4316"/>
                    </a:lnTo>
                    <a:lnTo>
                      <a:pt x="604" y="4316"/>
                    </a:lnTo>
                    <a:lnTo>
                      <a:pt x="520" y="4136"/>
                    </a:lnTo>
                    <a:lnTo>
                      <a:pt x="448" y="3968"/>
                    </a:lnTo>
                    <a:lnTo>
                      <a:pt x="377" y="3800"/>
                    </a:lnTo>
                    <a:lnTo>
                      <a:pt x="317" y="3639"/>
                    </a:lnTo>
                    <a:lnTo>
                      <a:pt x="257" y="3477"/>
                    </a:lnTo>
                    <a:lnTo>
                      <a:pt x="209" y="3327"/>
                    </a:lnTo>
                    <a:lnTo>
                      <a:pt x="161" y="3171"/>
                    </a:lnTo>
                    <a:lnTo>
                      <a:pt x="126" y="3027"/>
                    </a:lnTo>
                    <a:lnTo>
                      <a:pt x="60" y="2739"/>
                    </a:lnTo>
                    <a:lnTo>
                      <a:pt x="24" y="2470"/>
                    </a:lnTo>
                    <a:lnTo>
                      <a:pt x="12" y="2206"/>
                    </a:lnTo>
                    <a:lnTo>
                      <a:pt x="18" y="1948"/>
                    </a:lnTo>
                    <a:lnTo>
                      <a:pt x="18" y="194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sp>
          <p:nvSpPr>
            <p:cNvPr id="102420" name="Freeform 20"/>
            <p:cNvSpPr>
              <a:spLocks/>
            </p:cNvSpPr>
            <p:nvPr/>
          </p:nvSpPr>
          <p:spPr bwMode="hidden">
            <a:xfrm>
              <a:off x="6" y="2901"/>
              <a:ext cx="606" cy="1415"/>
            </a:xfrm>
            <a:custGeom>
              <a:avLst/>
              <a:gdLst/>
              <a:ahLst/>
              <a:cxnLst>
                <a:cxn ang="0">
                  <a:pos x="0" y="54"/>
                </a:cxn>
                <a:cxn ang="0">
                  <a:pos x="42" y="228"/>
                </a:cxn>
                <a:cxn ang="0">
                  <a:pos x="96" y="402"/>
                </a:cxn>
                <a:cxn ang="0">
                  <a:pos x="161" y="576"/>
                </a:cxn>
                <a:cxn ang="0">
                  <a:pos x="227" y="744"/>
                </a:cxn>
                <a:cxn ang="0">
                  <a:pos x="305" y="917"/>
                </a:cxn>
                <a:cxn ang="0">
                  <a:pos x="389" y="1085"/>
                </a:cxn>
                <a:cxn ang="0">
                  <a:pos x="484" y="1253"/>
                </a:cxn>
                <a:cxn ang="0">
                  <a:pos x="586" y="1415"/>
                </a:cxn>
                <a:cxn ang="0">
                  <a:pos x="604" y="1415"/>
                </a:cxn>
                <a:cxn ang="0">
                  <a:pos x="496" y="1247"/>
                </a:cxn>
                <a:cxn ang="0">
                  <a:pos x="401" y="1073"/>
                </a:cxn>
                <a:cxn ang="0">
                  <a:pos x="311" y="899"/>
                </a:cxn>
                <a:cxn ang="0">
                  <a:pos x="233" y="720"/>
                </a:cxn>
                <a:cxn ang="0">
                  <a:pos x="161" y="546"/>
                </a:cxn>
                <a:cxn ang="0">
                  <a:pos x="102" y="366"/>
                </a:cxn>
                <a:cxn ang="0">
                  <a:pos x="48" y="180"/>
                </a:cxn>
                <a:cxn ang="0">
                  <a:pos x="0" y="0"/>
                </a:cxn>
                <a:cxn ang="0">
                  <a:pos x="0" y="54"/>
                </a:cxn>
                <a:cxn ang="0">
                  <a:pos x="0" y="54"/>
                </a:cxn>
              </a:cxnLst>
              <a:rect l="0" t="0" r="r" b="b"/>
              <a:pathLst>
                <a:path w="604" h="1415">
                  <a:moveTo>
                    <a:pt x="0" y="54"/>
                  </a:moveTo>
                  <a:lnTo>
                    <a:pt x="42" y="228"/>
                  </a:lnTo>
                  <a:lnTo>
                    <a:pt x="96" y="402"/>
                  </a:lnTo>
                  <a:lnTo>
                    <a:pt x="161" y="576"/>
                  </a:lnTo>
                  <a:lnTo>
                    <a:pt x="227" y="744"/>
                  </a:lnTo>
                  <a:lnTo>
                    <a:pt x="305" y="917"/>
                  </a:lnTo>
                  <a:lnTo>
                    <a:pt x="389" y="1085"/>
                  </a:lnTo>
                  <a:lnTo>
                    <a:pt x="484" y="1253"/>
                  </a:lnTo>
                  <a:lnTo>
                    <a:pt x="586" y="1415"/>
                  </a:lnTo>
                  <a:lnTo>
                    <a:pt x="604" y="1415"/>
                  </a:lnTo>
                  <a:lnTo>
                    <a:pt x="496" y="1247"/>
                  </a:lnTo>
                  <a:lnTo>
                    <a:pt x="401" y="1073"/>
                  </a:lnTo>
                  <a:lnTo>
                    <a:pt x="311" y="899"/>
                  </a:lnTo>
                  <a:lnTo>
                    <a:pt x="233" y="720"/>
                  </a:lnTo>
                  <a:lnTo>
                    <a:pt x="161" y="546"/>
                  </a:lnTo>
                  <a:lnTo>
                    <a:pt x="102" y="366"/>
                  </a:lnTo>
                  <a:lnTo>
                    <a:pt x="48" y="180"/>
                  </a:lnTo>
                  <a:lnTo>
                    <a:pt x="0" y="0"/>
                  </a:lnTo>
                  <a:lnTo>
                    <a:pt x="0" y="54"/>
                  </a:lnTo>
                  <a:lnTo>
                    <a:pt x="0" y="54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2421" name="Freeform 21"/>
            <p:cNvSpPr>
              <a:spLocks/>
            </p:cNvSpPr>
            <p:nvPr/>
          </p:nvSpPr>
          <p:spPr bwMode="hidden">
            <a:xfrm>
              <a:off x="6" y="3890"/>
              <a:ext cx="228" cy="426"/>
            </a:xfrm>
            <a:custGeom>
              <a:avLst/>
              <a:gdLst/>
              <a:ahLst/>
              <a:cxnLst>
                <a:cxn ang="0">
                  <a:pos x="0" y="30"/>
                </a:cxn>
                <a:cxn ang="0">
                  <a:pos x="108" y="240"/>
                </a:cxn>
                <a:cxn ang="0">
                  <a:pos x="215" y="426"/>
                </a:cxn>
                <a:cxn ang="0">
                  <a:pos x="227" y="426"/>
                </a:cxn>
                <a:cxn ang="0">
                  <a:pos x="167" y="330"/>
                </a:cxn>
                <a:cxn ang="0">
                  <a:pos x="114" y="222"/>
                </a:cxn>
                <a:cxn ang="0">
                  <a:pos x="0" y="0"/>
                </a:cxn>
                <a:cxn ang="0">
                  <a:pos x="0" y="30"/>
                </a:cxn>
                <a:cxn ang="0">
                  <a:pos x="0" y="30"/>
                </a:cxn>
              </a:cxnLst>
              <a:rect l="0" t="0" r="r" b="b"/>
              <a:pathLst>
                <a:path w="227" h="426">
                  <a:moveTo>
                    <a:pt x="0" y="30"/>
                  </a:moveTo>
                  <a:lnTo>
                    <a:pt x="108" y="240"/>
                  </a:lnTo>
                  <a:lnTo>
                    <a:pt x="215" y="426"/>
                  </a:lnTo>
                  <a:lnTo>
                    <a:pt x="227" y="426"/>
                  </a:lnTo>
                  <a:lnTo>
                    <a:pt x="167" y="330"/>
                  </a:lnTo>
                  <a:lnTo>
                    <a:pt x="114" y="222"/>
                  </a:lnTo>
                  <a:lnTo>
                    <a:pt x="0" y="0"/>
                  </a:lnTo>
                  <a:lnTo>
                    <a:pt x="0" y="30"/>
                  </a:lnTo>
                  <a:lnTo>
                    <a:pt x="0" y="3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2422" name="Freeform 22"/>
            <p:cNvSpPr>
              <a:spLocks/>
            </p:cNvSpPr>
            <p:nvPr/>
          </p:nvSpPr>
          <p:spPr bwMode="hidden">
            <a:xfrm>
              <a:off x="4776" y="0"/>
              <a:ext cx="984" cy="1786"/>
            </a:xfrm>
            <a:custGeom>
              <a:avLst/>
              <a:gdLst/>
              <a:ahLst/>
              <a:cxnLst>
                <a:cxn ang="0">
                  <a:pos x="981" y="1786"/>
                </a:cxn>
                <a:cxn ang="0">
                  <a:pos x="981" y="1720"/>
                </a:cxn>
                <a:cxn ang="0">
                  <a:pos x="969" y="1666"/>
                </a:cxn>
                <a:cxn ang="0">
                  <a:pos x="957" y="1613"/>
                </a:cxn>
                <a:cxn ang="0">
                  <a:pos x="921" y="1487"/>
                </a:cxn>
                <a:cxn ang="0">
                  <a:pos x="885" y="1361"/>
                </a:cxn>
                <a:cxn ang="0">
                  <a:pos x="796" y="1121"/>
                </a:cxn>
                <a:cxn ang="0">
                  <a:pos x="682" y="899"/>
                </a:cxn>
                <a:cxn ang="0">
                  <a:pos x="562" y="689"/>
                </a:cxn>
                <a:cxn ang="0">
                  <a:pos x="431" y="498"/>
                </a:cxn>
                <a:cxn ang="0">
                  <a:pos x="293" y="318"/>
                </a:cxn>
                <a:cxn ang="0">
                  <a:pos x="150" y="15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138" y="150"/>
                </a:cxn>
                <a:cxn ang="0">
                  <a:pos x="275" y="318"/>
                </a:cxn>
                <a:cxn ang="0">
                  <a:pos x="413" y="498"/>
                </a:cxn>
                <a:cxn ang="0">
                  <a:pos x="545" y="689"/>
                </a:cxn>
                <a:cxn ang="0">
                  <a:pos x="670" y="899"/>
                </a:cxn>
                <a:cxn ang="0">
                  <a:pos x="778" y="1121"/>
                </a:cxn>
                <a:cxn ang="0">
                  <a:pos x="873" y="1361"/>
                </a:cxn>
                <a:cxn ang="0">
                  <a:pos x="909" y="1487"/>
                </a:cxn>
                <a:cxn ang="0">
                  <a:pos x="945" y="1619"/>
                </a:cxn>
                <a:cxn ang="0">
                  <a:pos x="963" y="1702"/>
                </a:cxn>
                <a:cxn ang="0">
                  <a:pos x="981" y="1786"/>
                </a:cxn>
                <a:cxn ang="0">
                  <a:pos x="981" y="1786"/>
                </a:cxn>
              </a:cxnLst>
              <a:rect l="0" t="0" r="r" b="b"/>
              <a:pathLst>
                <a:path w="981" h="1786">
                  <a:moveTo>
                    <a:pt x="981" y="1786"/>
                  </a:moveTo>
                  <a:lnTo>
                    <a:pt x="981" y="1720"/>
                  </a:lnTo>
                  <a:lnTo>
                    <a:pt x="969" y="1666"/>
                  </a:lnTo>
                  <a:lnTo>
                    <a:pt x="957" y="1613"/>
                  </a:lnTo>
                  <a:lnTo>
                    <a:pt x="921" y="1487"/>
                  </a:lnTo>
                  <a:lnTo>
                    <a:pt x="885" y="1361"/>
                  </a:lnTo>
                  <a:lnTo>
                    <a:pt x="796" y="1121"/>
                  </a:lnTo>
                  <a:lnTo>
                    <a:pt x="682" y="899"/>
                  </a:lnTo>
                  <a:lnTo>
                    <a:pt x="562" y="689"/>
                  </a:lnTo>
                  <a:lnTo>
                    <a:pt x="431" y="498"/>
                  </a:lnTo>
                  <a:lnTo>
                    <a:pt x="293" y="318"/>
                  </a:lnTo>
                  <a:lnTo>
                    <a:pt x="150" y="15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138" y="150"/>
                  </a:lnTo>
                  <a:lnTo>
                    <a:pt x="275" y="318"/>
                  </a:lnTo>
                  <a:lnTo>
                    <a:pt x="413" y="498"/>
                  </a:lnTo>
                  <a:lnTo>
                    <a:pt x="545" y="689"/>
                  </a:lnTo>
                  <a:lnTo>
                    <a:pt x="670" y="899"/>
                  </a:lnTo>
                  <a:lnTo>
                    <a:pt x="778" y="1121"/>
                  </a:lnTo>
                  <a:lnTo>
                    <a:pt x="873" y="1361"/>
                  </a:lnTo>
                  <a:lnTo>
                    <a:pt x="909" y="1487"/>
                  </a:lnTo>
                  <a:lnTo>
                    <a:pt x="945" y="1619"/>
                  </a:lnTo>
                  <a:lnTo>
                    <a:pt x="963" y="1702"/>
                  </a:lnTo>
                  <a:lnTo>
                    <a:pt x="981" y="1786"/>
                  </a:lnTo>
                  <a:lnTo>
                    <a:pt x="981" y="178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4118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2423" name="Freeform 23"/>
            <p:cNvSpPr>
              <a:spLocks/>
            </p:cNvSpPr>
            <p:nvPr/>
          </p:nvSpPr>
          <p:spPr bwMode="hidden">
            <a:xfrm>
              <a:off x="5041" y="0"/>
              <a:ext cx="719" cy="845"/>
            </a:xfrm>
            <a:custGeom>
              <a:avLst/>
              <a:gdLst/>
              <a:ahLst/>
              <a:cxnLst>
                <a:cxn ang="0">
                  <a:pos x="717" y="845"/>
                </a:cxn>
                <a:cxn ang="0">
                  <a:pos x="717" y="821"/>
                </a:cxn>
                <a:cxn ang="0">
                  <a:pos x="574" y="605"/>
                </a:cxn>
                <a:cxn ang="0">
                  <a:pos x="406" y="396"/>
                </a:cxn>
                <a:cxn ang="0">
                  <a:pos x="221" y="192"/>
                </a:cxn>
                <a:cxn ang="0">
                  <a:pos x="17" y="0"/>
                </a:cxn>
                <a:cxn ang="0">
                  <a:pos x="0" y="0"/>
                </a:cxn>
                <a:cxn ang="0">
                  <a:pos x="209" y="198"/>
                </a:cxn>
                <a:cxn ang="0">
                  <a:pos x="400" y="408"/>
                </a:cxn>
                <a:cxn ang="0">
                  <a:pos x="568" y="623"/>
                </a:cxn>
                <a:cxn ang="0">
                  <a:pos x="717" y="845"/>
                </a:cxn>
                <a:cxn ang="0">
                  <a:pos x="717" y="845"/>
                </a:cxn>
              </a:cxnLst>
              <a:rect l="0" t="0" r="r" b="b"/>
              <a:pathLst>
                <a:path w="717" h="845">
                  <a:moveTo>
                    <a:pt x="717" y="845"/>
                  </a:moveTo>
                  <a:lnTo>
                    <a:pt x="717" y="821"/>
                  </a:lnTo>
                  <a:lnTo>
                    <a:pt x="574" y="605"/>
                  </a:lnTo>
                  <a:lnTo>
                    <a:pt x="406" y="396"/>
                  </a:lnTo>
                  <a:lnTo>
                    <a:pt x="221" y="192"/>
                  </a:lnTo>
                  <a:lnTo>
                    <a:pt x="17" y="0"/>
                  </a:lnTo>
                  <a:lnTo>
                    <a:pt x="0" y="0"/>
                  </a:lnTo>
                  <a:lnTo>
                    <a:pt x="209" y="198"/>
                  </a:lnTo>
                  <a:lnTo>
                    <a:pt x="400" y="408"/>
                  </a:lnTo>
                  <a:lnTo>
                    <a:pt x="568" y="623"/>
                  </a:lnTo>
                  <a:lnTo>
                    <a:pt x="717" y="845"/>
                  </a:lnTo>
                  <a:lnTo>
                    <a:pt x="717" y="845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2424" name="Freeform 24"/>
            <p:cNvSpPr>
              <a:spLocks/>
            </p:cNvSpPr>
            <p:nvPr/>
          </p:nvSpPr>
          <p:spPr bwMode="hidden">
            <a:xfrm>
              <a:off x="5352" y="0"/>
              <a:ext cx="408" cy="414"/>
            </a:xfrm>
            <a:custGeom>
              <a:avLst/>
              <a:gdLst/>
              <a:ahLst/>
              <a:cxnLst>
                <a:cxn ang="0">
                  <a:pos x="407" y="414"/>
                </a:cxn>
                <a:cxn ang="0">
                  <a:pos x="407" y="396"/>
                </a:cxn>
                <a:cxn ang="0">
                  <a:pos x="222" y="192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108" y="102"/>
                </a:cxn>
                <a:cxn ang="0">
                  <a:pos x="216" y="204"/>
                </a:cxn>
                <a:cxn ang="0">
                  <a:pos x="407" y="414"/>
                </a:cxn>
                <a:cxn ang="0">
                  <a:pos x="407" y="414"/>
                </a:cxn>
              </a:cxnLst>
              <a:rect l="0" t="0" r="r" b="b"/>
              <a:pathLst>
                <a:path w="407" h="414">
                  <a:moveTo>
                    <a:pt x="407" y="414"/>
                  </a:moveTo>
                  <a:lnTo>
                    <a:pt x="407" y="396"/>
                  </a:lnTo>
                  <a:lnTo>
                    <a:pt x="222" y="192"/>
                  </a:lnTo>
                  <a:lnTo>
                    <a:pt x="12" y="0"/>
                  </a:lnTo>
                  <a:lnTo>
                    <a:pt x="0" y="0"/>
                  </a:lnTo>
                  <a:lnTo>
                    <a:pt x="108" y="102"/>
                  </a:lnTo>
                  <a:lnTo>
                    <a:pt x="216" y="204"/>
                  </a:lnTo>
                  <a:lnTo>
                    <a:pt x="407" y="414"/>
                  </a:lnTo>
                  <a:lnTo>
                    <a:pt x="407" y="414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2425" name="Freeform 25"/>
            <p:cNvSpPr>
              <a:spLocks/>
            </p:cNvSpPr>
            <p:nvPr/>
          </p:nvSpPr>
          <p:spPr bwMode="hidden">
            <a:xfrm>
              <a:off x="6" y="0"/>
              <a:ext cx="858" cy="1409"/>
            </a:xfrm>
            <a:custGeom>
              <a:avLst/>
              <a:gdLst/>
              <a:ahLst/>
              <a:cxnLst>
                <a:cxn ang="0">
                  <a:pos x="0" y="1361"/>
                </a:cxn>
                <a:cxn ang="0">
                  <a:pos x="0" y="1409"/>
                </a:cxn>
                <a:cxn ang="0">
                  <a:pos x="54" y="1211"/>
                </a:cxn>
                <a:cxn ang="0">
                  <a:pos x="126" y="1013"/>
                </a:cxn>
                <a:cxn ang="0">
                  <a:pos x="215" y="827"/>
                </a:cxn>
                <a:cxn ang="0">
                  <a:pos x="311" y="647"/>
                </a:cxn>
                <a:cxn ang="0">
                  <a:pos x="431" y="474"/>
                </a:cxn>
                <a:cxn ang="0">
                  <a:pos x="556" y="312"/>
                </a:cxn>
                <a:cxn ang="0">
                  <a:pos x="700" y="150"/>
                </a:cxn>
                <a:cxn ang="0">
                  <a:pos x="855" y="0"/>
                </a:cxn>
                <a:cxn ang="0">
                  <a:pos x="837" y="0"/>
                </a:cxn>
                <a:cxn ang="0">
                  <a:pos x="688" y="144"/>
                </a:cxn>
                <a:cxn ang="0">
                  <a:pos x="550" y="300"/>
                </a:cxn>
                <a:cxn ang="0">
                  <a:pos x="425" y="462"/>
                </a:cxn>
                <a:cxn ang="0">
                  <a:pos x="311" y="629"/>
                </a:cxn>
                <a:cxn ang="0">
                  <a:pos x="215" y="803"/>
                </a:cxn>
                <a:cxn ang="0">
                  <a:pos x="132" y="983"/>
                </a:cxn>
                <a:cxn ang="0">
                  <a:pos x="60" y="1169"/>
                </a:cxn>
                <a:cxn ang="0">
                  <a:pos x="0" y="1361"/>
                </a:cxn>
                <a:cxn ang="0">
                  <a:pos x="0" y="1361"/>
                </a:cxn>
              </a:cxnLst>
              <a:rect l="0" t="0" r="r" b="b"/>
              <a:pathLst>
                <a:path w="855" h="1409">
                  <a:moveTo>
                    <a:pt x="0" y="1361"/>
                  </a:moveTo>
                  <a:lnTo>
                    <a:pt x="0" y="1409"/>
                  </a:lnTo>
                  <a:lnTo>
                    <a:pt x="54" y="1211"/>
                  </a:lnTo>
                  <a:lnTo>
                    <a:pt x="126" y="1013"/>
                  </a:lnTo>
                  <a:lnTo>
                    <a:pt x="215" y="827"/>
                  </a:lnTo>
                  <a:lnTo>
                    <a:pt x="311" y="647"/>
                  </a:lnTo>
                  <a:lnTo>
                    <a:pt x="431" y="474"/>
                  </a:lnTo>
                  <a:lnTo>
                    <a:pt x="556" y="312"/>
                  </a:lnTo>
                  <a:lnTo>
                    <a:pt x="700" y="150"/>
                  </a:lnTo>
                  <a:lnTo>
                    <a:pt x="855" y="0"/>
                  </a:lnTo>
                  <a:lnTo>
                    <a:pt x="837" y="0"/>
                  </a:lnTo>
                  <a:lnTo>
                    <a:pt x="688" y="144"/>
                  </a:lnTo>
                  <a:lnTo>
                    <a:pt x="550" y="300"/>
                  </a:lnTo>
                  <a:lnTo>
                    <a:pt x="425" y="462"/>
                  </a:lnTo>
                  <a:lnTo>
                    <a:pt x="311" y="629"/>
                  </a:lnTo>
                  <a:lnTo>
                    <a:pt x="215" y="803"/>
                  </a:lnTo>
                  <a:lnTo>
                    <a:pt x="132" y="983"/>
                  </a:lnTo>
                  <a:lnTo>
                    <a:pt x="60" y="1169"/>
                  </a:lnTo>
                  <a:lnTo>
                    <a:pt x="0" y="1361"/>
                  </a:lnTo>
                  <a:lnTo>
                    <a:pt x="0" y="1361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4118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2426" name="Freeform 26"/>
            <p:cNvSpPr>
              <a:spLocks/>
            </p:cNvSpPr>
            <p:nvPr/>
          </p:nvSpPr>
          <p:spPr bwMode="hidden">
            <a:xfrm>
              <a:off x="6" y="0"/>
              <a:ext cx="588" cy="599"/>
            </a:xfrm>
            <a:custGeom>
              <a:avLst/>
              <a:gdLst/>
              <a:ahLst/>
              <a:cxnLst>
                <a:cxn ang="0">
                  <a:pos x="586" y="0"/>
                </a:cxn>
                <a:cxn ang="0">
                  <a:pos x="568" y="0"/>
                </a:cxn>
                <a:cxn ang="0">
                  <a:pos x="407" y="132"/>
                </a:cxn>
                <a:cxn ang="0">
                  <a:pos x="257" y="270"/>
                </a:cxn>
                <a:cxn ang="0">
                  <a:pos x="120" y="420"/>
                </a:cxn>
                <a:cxn ang="0">
                  <a:pos x="0" y="575"/>
                </a:cxn>
                <a:cxn ang="0">
                  <a:pos x="0" y="599"/>
                </a:cxn>
                <a:cxn ang="0">
                  <a:pos x="120" y="432"/>
                </a:cxn>
                <a:cxn ang="0">
                  <a:pos x="257" y="282"/>
                </a:cxn>
                <a:cxn ang="0">
                  <a:pos x="413" y="138"/>
                </a:cxn>
                <a:cxn ang="0">
                  <a:pos x="586" y="0"/>
                </a:cxn>
                <a:cxn ang="0">
                  <a:pos x="586" y="0"/>
                </a:cxn>
              </a:cxnLst>
              <a:rect l="0" t="0" r="r" b="b"/>
              <a:pathLst>
                <a:path w="586" h="599">
                  <a:moveTo>
                    <a:pt x="586" y="0"/>
                  </a:moveTo>
                  <a:lnTo>
                    <a:pt x="568" y="0"/>
                  </a:lnTo>
                  <a:lnTo>
                    <a:pt x="407" y="132"/>
                  </a:lnTo>
                  <a:lnTo>
                    <a:pt x="257" y="270"/>
                  </a:lnTo>
                  <a:lnTo>
                    <a:pt x="120" y="420"/>
                  </a:lnTo>
                  <a:lnTo>
                    <a:pt x="0" y="575"/>
                  </a:lnTo>
                  <a:lnTo>
                    <a:pt x="0" y="599"/>
                  </a:lnTo>
                  <a:lnTo>
                    <a:pt x="120" y="432"/>
                  </a:lnTo>
                  <a:lnTo>
                    <a:pt x="257" y="282"/>
                  </a:lnTo>
                  <a:lnTo>
                    <a:pt x="413" y="138"/>
                  </a:lnTo>
                  <a:lnTo>
                    <a:pt x="586" y="0"/>
                  </a:lnTo>
                  <a:lnTo>
                    <a:pt x="586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2427" name="Freeform 27"/>
            <p:cNvSpPr>
              <a:spLocks/>
            </p:cNvSpPr>
            <p:nvPr/>
          </p:nvSpPr>
          <p:spPr bwMode="hidden">
            <a:xfrm>
              <a:off x="6" y="0"/>
              <a:ext cx="270" cy="252"/>
            </a:xfrm>
            <a:custGeom>
              <a:avLst/>
              <a:gdLst/>
              <a:ahLst/>
              <a:cxnLst>
                <a:cxn ang="0">
                  <a:pos x="269" y="0"/>
                </a:cxn>
                <a:cxn ang="0">
                  <a:pos x="251" y="0"/>
                </a:cxn>
                <a:cxn ang="0">
                  <a:pos x="120" y="114"/>
                </a:cxn>
                <a:cxn ang="0">
                  <a:pos x="60" y="174"/>
                </a:cxn>
                <a:cxn ang="0">
                  <a:pos x="0" y="234"/>
                </a:cxn>
                <a:cxn ang="0">
                  <a:pos x="0" y="252"/>
                </a:cxn>
                <a:cxn ang="0">
                  <a:pos x="126" y="120"/>
                </a:cxn>
                <a:cxn ang="0">
                  <a:pos x="269" y="0"/>
                </a:cxn>
                <a:cxn ang="0">
                  <a:pos x="269" y="0"/>
                </a:cxn>
              </a:cxnLst>
              <a:rect l="0" t="0" r="r" b="b"/>
              <a:pathLst>
                <a:path w="269" h="252">
                  <a:moveTo>
                    <a:pt x="269" y="0"/>
                  </a:moveTo>
                  <a:lnTo>
                    <a:pt x="251" y="0"/>
                  </a:lnTo>
                  <a:lnTo>
                    <a:pt x="120" y="114"/>
                  </a:lnTo>
                  <a:lnTo>
                    <a:pt x="60" y="174"/>
                  </a:lnTo>
                  <a:lnTo>
                    <a:pt x="0" y="234"/>
                  </a:lnTo>
                  <a:lnTo>
                    <a:pt x="0" y="252"/>
                  </a:lnTo>
                  <a:lnTo>
                    <a:pt x="126" y="120"/>
                  </a:lnTo>
                  <a:lnTo>
                    <a:pt x="269" y="0"/>
                  </a:lnTo>
                  <a:lnTo>
                    <a:pt x="269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2428" name="Line 28"/>
            <p:cNvSpPr>
              <a:spLocks noChangeShapeType="1"/>
            </p:cNvSpPr>
            <p:nvPr/>
          </p:nvSpPr>
          <p:spPr bwMode="hidden">
            <a:xfrm>
              <a:off x="1" y="2749"/>
              <a:ext cx="5758" cy="0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2429" name="Line 29"/>
            <p:cNvSpPr>
              <a:spLocks noChangeShapeType="1"/>
            </p:cNvSpPr>
            <p:nvPr/>
          </p:nvSpPr>
          <p:spPr bwMode="hidden">
            <a:xfrm>
              <a:off x="1" y="2356"/>
              <a:ext cx="5758" cy="0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2430" name="Line 30"/>
            <p:cNvSpPr>
              <a:spLocks noChangeShapeType="1"/>
            </p:cNvSpPr>
            <p:nvPr/>
          </p:nvSpPr>
          <p:spPr bwMode="hidden">
            <a:xfrm>
              <a:off x="1" y="3142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1047" name="Group 31"/>
            <p:cNvGrpSpPr>
              <a:grpSpLocks/>
            </p:cNvGrpSpPr>
            <p:nvPr/>
          </p:nvGrpSpPr>
          <p:grpSpPr bwMode="auto">
            <a:xfrm>
              <a:off x="1" y="392"/>
              <a:ext cx="5758" cy="1571"/>
              <a:chOff x="1" y="392"/>
              <a:chExt cx="5758" cy="1571"/>
            </a:xfrm>
          </p:grpSpPr>
          <p:sp>
            <p:nvSpPr>
              <p:cNvPr id="102432" name="Line 32"/>
              <p:cNvSpPr>
                <a:spLocks noChangeShapeType="1"/>
              </p:cNvSpPr>
              <p:nvPr userDrawn="1"/>
            </p:nvSpPr>
            <p:spPr bwMode="hidden">
              <a:xfrm>
                <a:off x="1" y="784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2433" name="Line 33"/>
              <p:cNvSpPr>
                <a:spLocks noChangeShapeType="1"/>
              </p:cNvSpPr>
              <p:nvPr userDrawn="1"/>
            </p:nvSpPr>
            <p:spPr bwMode="hidden">
              <a:xfrm>
                <a:off x="1" y="1963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2434" name="Line 34"/>
              <p:cNvSpPr>
                <a:spLocks noChangeShapeType="1"/>
              </p:cNvSpPr>
              <p:nvPr userDrawn="1"/>
            </p:nvSpPr>
            <p:spPr bwMode="hidden">
              <a:xfrm>
                <a:off x="1" y="1570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2435" name="Line 35"/>
              <p:cNvSpPr>
                <a:spLocks noChangeShapeType="1"/>
              </p:cNvSpPr>
              <p:nvPr userDrawn="1"/>
            </p:nvSpPr>
            <p:spPr bwMode="hidden">
              <a:xfrm>
                <a:off x="1" y="1177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2436" name="Line 36"/>
              <p:cNvSpPr>
                <a:spLocks noChangeShapeType="1"/>
              </p:cNvSpPr>
              <p:nvPr userDrawn="1"/>
            </p:nvSpPr>
            <p:spPr bwMode="hidden">
              <a:xfrm>
                <a:off x="1" y="392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sp>
          <p:nvSpPr>
            <p:cNvPr id="102437" name="Line 37"/>
            <p:cNvSpPr>
              <a:spLocks noChangeShapeType="1"/>
            </p:cNvSpPr>
            <p:nvPr/>
          </p:nvSpPr>
          <p:spPr bwMode="hidden">
            <a:xfrm>
              <a:off x="1" y="3928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2438" name="Line 38"/>
            <p:cNvSpPr>
              <a:spLocks noChangeShapeType="1"/>
            </p:cNvSpPr>
            <p:nvPr/>
          </p:nvSpPr>
          <p:spPr bwMode="hidden">
            <a:xfrm>
              <a:off x="1" y="3535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102439" name="Rectangle 39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102440" name="Rectangle 40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441" name="Rectangle 41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442" name="Rectangle 42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fld id="{C662D020-701F-47F4-AAD3-9DDB9FA2E3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2443" name="Rectangle 4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814" r:id="rId1"/>
    <p:sldLayoutId id="2147483804" r:id="rId2"/>
    <p:sldLayoutId id="2147483805" r:id="rId3"/>
    <p:sldLayoutId id="2147483806" r:id="rId4"/>
    <p:sldLayoutId id="2147483807" r:id="rId5"/>
    <p:sldLayoutId id="2147483808" r:id="rId6"/>
    <p:sldLayoutId id="2147483809" r:id="rId7"/>
    <p:sldLayoutId id="2147483810" r:id="rId8"/>
    <p:sldLayoutId id="2147483811" r:id="rId9"/>
    <p:sldLayoutId id="2147483812" r:id="rId10"/>
    <p:sldLayoutId id="2147483813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260350"/>
            <a:ext cx="9144000" cy="2232025"/>
          </a:xfrm>
        </p:spPr>
        <p:txBody>
          <a:bodyPr/>
          <a:lstStyle/>
          <a:p>
            <a:pPr eaLnBrk="1" hangingPunct="1">
              <a:defRPr/>
            </a:pPr>
            <a:r>
              <a:rPr lang="ru-RU" sz="4400" dirty="0" err="1">
                <a:solidFill>
                  <a:schemeClr val="bg2"/>
                </a:solidFill>
              </a:rPr>
              <a:t>Клініко-фармацевтичні</a:t>
            </a:r>
            <a:r>
              <a:rPr lang="ru-RU" sz="4400" dirty="0">
                <a:solidFill>
                  <a:schemeClr val="bg2"/>
                </a:solidFill>
              </a:rPr>
              <a:t> </a:t>
            </a:r>
            <a:r>
              <a:rPr lang="ru-RU" sz="4400" dirty="0" err="1">
                <a:solidFill>
                  <a:schemeClr val="bg2"/>
                </a:solidFill>
              </a:rPr>
              <a:t>аспекти</a:t>
            </a:r>
            <a:r>
              <a:rPr lang="ru-RU" sz="4400" dirty="0">
                <a:solidFill>
                  <a:schemeClr val="bg2"/>
                </a:solidFill>
              </a:rPr>
              <a:t> </a:t>
            </a:r>
            <a:r>
              <a:rPr lang="ru-RU" sz="4400" dirty="0" err="1">
                <a:solidFill>
                  <a:schemeClr val="bg2"/>
                </a:solidFill>
              </a:rPr>
              <a:t>використання</a:t>
            </a:r>
            <a:r>
              <a:rPr lang="ru-RU" sz="4400" dirty="0">
                <a:solidFill>
                  <a:schemeClr val="bg2"/>
                </a:solidFill>
              </a:rPr>
              <a:t> </a:t>
            </a:r>
            <a:r>
              <a:rPr lang="ru-RU" sz="4400" dirty="0" err="1">
                <a:solidFill>
                  <a:schemeClr val="bg2"/>
                </a:solidFill>
              </a:rPr>
              <a:t>антибактеріальних</a:t>
            </a:r>
            <a:r>
              <a:rPr lang="ru-RU" sz="4400" dirty="0">
                <a:solidFill>
                  <a:schemeClr val="bg2"/>
                </a:solidFill>
              </a:rPr>
              <a:t> </a:t>
            </a:r>
            <a:br>
              <a:rPr lang="ru-RU" sz="4400" dirty="0">
                <a:solidFill>
                  <a:schemeClr val="bg2"/>
                </a:solidFill>
              </a:rPr>
            </a:br>
            <a:r>
              <a:rPr lang="ru-RU" sz="4400" dirty="0" err="1">
                <a:solidFill>
                  <a:schemeClr val="bg2"/>
                </a:solidFill>
              </a:rPr>
              <a:t>засобів</a:t>
            </a:r>
            <a:r>
              <a:rPr lang="ru-RU" sz="4400" dirty="0">
                <a:solidFill>
                  <a:schemeClr val="bg2"/>
                </a:solidFill>
              </a:rPr>
              <a:t> у </a:t>
            </a:r>
            <a:r>
              <a:rPr lang="ru-RU" sz="4400" dirty="0" err="1">
                <a:solidFill>
                  <a:schemeClr val="bg2"/>
                </a:solidFill>
              </a:rPr>
              <a:t>клінічній</a:t>
            </a:r>
            <a:r>
              <a:rPr lang="ru-RU" sz="4400" dirty="0">
                <a:solidFill>
                  <a:schemeClr val="bg2"/>
                </a:solidFill>
              </a:rPr>
              <a:t> </a:t>
            </a:r>
            <a:r>
              <a:rPr lang="ru-RU" sz="4400" dirty="0" err="1">
                <a:solidFill>
                  <a:schemeClr val="bg2"/>
                </a:solidFill>
              </a:rPr>
              <a:t>практиці</a:t>
            </a:r>
            <a:r>
              <a:rPr lang="ru-RU" sz="4400">
                <a:solidFill>
                  <a:schemeClr val="bg2"/>
                </a:solidFill>
              </a:rPr>
              <a:t>. </a:t>
            </a:r>
            <a:endParaRPr lang="ru-RU" sz="3600" dirty="0">
              <a:solidFill>
                <a:schemeClr val="bg2"/>
              </a:solidFill>
            </a:endParaRPr>
          </a:p>
        </p:txBody>
      </p:sp>
      <p:pic>
        <p:nvPicPr>
          <p:cNvPr id="3076" name="Picture 4" descr="09801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32138" y="2565400"/>
            <a:ext cx="2808287" cy="2203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3"/>
          <p:cNvSpPr>
            <a:spLocks noGrp="1" noChangeArrowheads="1"/>
          </p:cNvSpPr>
          <p:nvPr>
            <p:ph type="subTitle" sz="quarter" idx="1"/>
          </p:nvPr>
        </p:nvSpPr>
        <p:spPr bwMode="auto">
          <a:xfrm>
            <a:off x="1357290" y="4572008"/>
            <a:ext cx="640080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itchFamily="2" charset="2"/>
              <a:buNone/>
              <a:defRPr sz="3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n"/>
              <a:defRPr sz="2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9pPr>
          </a:lstStyle>
          <a:p>
            <a:r>
              <a:rPr lang="ru-RU" sz="2000" dirty="0">
                <a:solidFill>
                  <a:srgbClr val="FFC000"/>
                </a:solidFill>
              </a:rPr>
              <a:t>Зав</a:t>
            </a:r>
            <a:r>
              <a:rPr lang="uk-UA" sz="2000" dirty="0">
                <a:solidFill>
                  <a:srgbClr val="FFC000"/>
                </a:solidFill>
              </a:rPr>
              <a:t>і</a:t>
            </a:r>
            <a:r>
              <a:rPr lang="ru-RU" sz="2000" dirty="0" err="1">
                <a:solidFill>
                  <a:srgbClr val="FFC000"/>
                </a:solidFill>
              </a:rPr>
              <a:t>дувач</a:t>
            </a:r>
            <a:r>
              <a:rPr lang="ru-RU" sz="2000" dirty="0">
                <a:solidFill>
                  <a:srgbClr val="FFC000"/>
                </a:solidFill>
              </a:rPr>
              <a:t> </a:t>
            </a:r>
            <a:r>
              <a:rPr lang="ru-RU" sz="2000" dirty="0" err="1">
                <a:solidFill>
                  <a:srgbClr val="FFC000"/>
                </a:solidFill>
              </a:rPr>
              <a:t>кафедри</a:t>
            </a:r>
            <a:r>
              <a:rPr lang="ru-RU" sz="2000" dirty="0">
                <a:solidFill>
                  <a:srgbClr val="FFC000"/>
                </a:solidFill>
              </a:rPr>
              <a:t> </a:t>
            </a:r>
            <a:r>
              <a:rPr lang="ru-RU" sz="2000" dirty="0" err="1">
                <a:solidFill>
                  <a:srgbClr val="FFC000"/>
                </a:solidFill>
              </a:rPr>
              <a:t>клінічної</a:t>
            </a:r>
            <a:r>
              <a:rPr lang="ru-RU" sz="2000" dirty="0">
                <a:solidFill>
                  <a:srgbClr val="FFC000"/>
                </a:solidFill>
              </a:rPr>
              <a:t> </a:t>
            </a:r>
            <a:r>
              <a:rPr lang="ru-RU" sz="2000" dirty="0" err="1">
                <a:solidFill>
                  <a:srgbClr val="FFC000"/>
                </a:solidFill>
              </a:rPr>
              <a:t>фармації</a:t>
            </a:r>
            <a:r>
              <a:rPr lang="ru-RU" sz="2000" dirty="0">
                <a:solidFill>
                  <a:srgbClr val="FFC000"/>
                </a:solidFill>
              </a:rPr>
              <a:t>, </a:t>
            </a:r>
          </a:p>
          <a:p>
            <a:r>
              <a:rPr lang="ru-RU" sz="2000" dirty="0" err="1">
                <a:solidFill>
                  <a:srgbClr val="FFC000"/>
                </a:solidFill>
              </a:rPr>
              <a:t>фармакотерапії</a:t>
            </a:r>
            <a:r>
              <a:rPr lang="ru-RU" sz="2000" dirty="0">
                <a:solidFill>
                  <a:srgbClr val="FFC000"/>
                </a:solidFill>
              </a:rPr>
              <a:t> та УЕФ</a:t>
            </a:r>
          </a:p>
          <a:p>
            <a:r>
              <a:rPr lang="ru-RU" sz="2000" dirty="0" err="1">
                <a:solidFill>
                  <a:srgbClr val="FFC000"/>
                </a:solidFill>
              </a:rPr>
              <a:t>Запорізького</a:t>
            </a:r>
            <a:r>
              <a:rPr lang="ru-RU" sz="2000" dirty="0">
                <a:solidFill>
                  <a:srgbClr val="FFC000"/>
                </a:solidFill>
              </a:rPr>
              <a:t> державного </a:t>
            </a:r>
            <a:r>
              <a:rPr lang="ru-RU" sz="2000" dirty="0" err="1">
                <a:solidFill>
                  <a:srgbClr val="FFC000"/>
                </a:solidFill>
              </a:rPr>
              <a:t>медичного</a:t>
            </a:r>
            <a:r>
              <a:rPr lang="ru-RU" sz="2000" dirty="0">
                <a:solidFill>
                  <a:srgbClr val="FFC000"/>
                </a:solidFill>
              </a:rPr>
              <a:t> </a:t>
            </a:r>
            <a:r>
              <a:rPr lang="ru-RU" sz="2000" dirty="0" err="1">
                <a:solidFill>
                  <a:srgbClr val="FFC000"/>
                </a:solidFill>
              </a:rPr>
              <a:t>університету</a:t>
            </a:r>
            <a:r>
              <a:rPr lang="ru-RU" sz="2000" dirty="0">
                <a:solidFill>
                  <a:srgbClr val="FFC000"/>
                </a:solidFill>
              </a:rPr>
              <a:t>,</a:t>
            </a:r>
          </a:p>
          <a:p>
            <a:r>
              <a:rPr lang="ru-RU" sz="2000" dirty="0" err="1">
                <a:solidFill>
                  <a:srgbClr val="FFC000"/>
                </a:solidFill>
              </a:rPr>
              <a:t>професор</a:t>
            </a:r>
            <a:r>
              <a:rPr lang="ru-RU" sz="2000" dirty="0">
                <a:solidFill>
                  <a:srgbClr val="FFC000"/>
                </a:solidFill>
              </a:rPr>
              <a:t>   </a:t>
            </a:r>
            <a:r>
              <a:rPr lang="ru-RU" sz="2000" dirty="0" err="1">
                <a:solidFill>
                  <a:srgbClr val="FFC000"/>
                </a:solidFill>
              </a:rPr>
              <a:t>Білай</a:t>
            </a:r>
            <a:r>
              <a:rPr lang="ru-RU" sz="2000" dirty="0">
                <a:solidFill>
                  <a:srgbClr val="FFC000"/>
                </a:solidFill>
              </a:rPr>
              <a:t> </a:t>
            </a:r>
            <a:r>
              <a:rPr lang="ru-RU" sz="2000" dirty="0" err="1">
                <a:solidFill>
                  <a:srgbClr val="FFC000"/>
                </a:solidFill>
              </a:rPr>
              <a:t>Іван</a:t>
            </a:r>
            <a:r>
              <a:rPr lang="ru-RU" sz="2000" dirty="0">
                <a:solidFill>
                  <a:srgbClr val="FFC000"/>
                </a:solidFill>
              </a:rPr>
              <a:t> Михайлович</a:t>
            </a:r>
          </a:p>
          <a:p>
            <a:r>
              <a:rPr lang="en-US" sz="2000" dirty="0">
                <a:solidFill>
                  <a:srgbClr val="FFC000"/>
                </a:solidFill>
              </a:rPr>
              <a:t>Email: belay_im@mail.ru</a:t>
            </a:r>
            <a:endParaRPr lang="ru-RU" sz="2000" dirty="0">
              <a:solidFill>
                <a:srgbClr val="FFC000"/>
              </a:solidFill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A2285BC-E4BA-41B6-A580-1685365280D3}" type="slidenum">
              <a:rPr lang="ru-RU" smtClean="0"/>
              <a:pPr>
                <a:defRPr/>
              </a:pPr>
              <a:t>1</a:t>
            </a:fld>
            <a:endParaRPr lang="ru-RU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260350"/>
            <a:ext cx="9144000" cy="6597650"/>
          </a:xfrm>
        </p:spPr>
        <p:txBody>
          <a:bodyPr/>
          <a:lstStyle/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b="1" dirty="0">
                <a:solidFill>
                  <a:schemeClr val="hlink"/>
                </a:solidFill>
              </a:rPr>
              <a:t>ІЗОКСАЗОЛПЕНІЦИЛІНИ</a:t>
            </a:r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700" dirty="0">
                <a:solidFill>
                  <a:srgbClr val="FF9933"/>
                </a:solidFill>
              </a:rPr>
              <a:t>(</a:t>
            </a:r>
            <a:r>
              <a:rPr lang="ru-RU" sz="2700" dirty="0" err="1">
                <a:solidFill>
                  <a:srgbClr val="33CC33"/>
                </a:solidFill>
              </a:rPr>
              <a:t>оксацилін</a:t>
            </a:r>
            <a:r>
              <a:rPr lang="ru-RU" sz="2700" dirty="0">
                <a:solidFill>
                  <a:srgbClr val="33CC33"/>
                </a:solidFill>
              </a:rPr>
              <a:t>, </a:t>
            </a:r>
            <a:r>
              <a:rPr lang="ru-RU" sz="2700" dirty="0" err="1">
                <a:solidFill>
                  <a:srgbClr val="33CC33"/>
                </a:solidFill>
              </a:rPr>
              <a:t>клоксацилін</a:t>
            </a:r>
            <a:r>
              <a:rPr lang="ru-RU" sz="2700" dirty="0">
                <a:solidFill>
                  <a:srgbClr val="33CC33"/>
                </a:solidFill>
              </a:rPr>
              <a:t>, </a:t>
            </a:r>
            <a:r>
              <a:rPr lang="ru-RU" sz="2700" dirty="0" err="1">
                <a:solidFill>
                  <a:srgbClr val="33CC33"/>
                </a:solidFill>
              </a:rPr>
              <a:t>флуклоксацилін</a:t>
            </a:r>
            <a:r>
              <a:rPr lang="ru-RU" sz="2800" dirty="0">
                <a:solidFill>
                  <a:srgbClr val="FF9933"/>
                </a:solidFill>
              </a:rPr>
              <a:t>)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2800" dirty="0" err="1">
                <a:solidFill>
                  <a:srgbClr val="FF9933"/>
                </a:solidFill>
              </a:rPr>
              <a:t>Це</a:t>
            </a:r>
            <a:r>
              <a:rPr lang="ru-RU" sz="2800" dirty="0">
                <a:solidFill>
                  <a:srgbClr val="FF9933"/>
                </a:solidFill>
              </a:rPr>
              <a:t> </a:t>
            </a:r>
            <a:r>
              <a:rPr lang="ru-RU" sz="2800" dirty="0" err="1">
                <a:solidFill>
                  <a:srgbClr val="FF9933"/>
                </a:solidFill>
              </a:rPr>
              <a:t>антистафілококкові</a:t>
            </a:r>
            <a:r>
              <a:rPr lang="ru-RU" sz="2800" dirty="0">
                <a:solidFill>
                  <a:srgbClr val="FF9933"/>
                </a:solidFill>
              </a:rPr>
              <a:t> </a:t>
            </a:r>
            <a:r>
              <a:rPr lang="ru-RU" sz="2800" dirty="0" err="1">
                <a:solidFill>
                  <a:srgbClr val="FF9933"/>
                </a:solidFill>
              </a:rPr>
              <a:t>пеніциліни</a:t>
            </a:r>
            <a:r>
              <a:rPr lang="ru-RU" sz="2800" dirty="0">
                <a:solidFill>
                  <a:srgbClr val="FF9933"/>
                </a:solidFill>
              </a:rPr>
              <a:t>. </a:t>
            </a:r>
            <a:r>
              <a:rPr lang="ru-RU" sz="2800" dirty="0" err="1">
                <a:solidFill>
                  <a:srgbClr val="FF9933"/>
                </a:solidFill>
              </a:rPr>
              <a:t>Їх</a:t>
            </a:r>
            <a:r>
              <a:rPr lang="ru-RU" sz="2800" dirty="0">
                <a:solidFill>
                  <a:srgbClr val="FF9933"/>
                </a:solidFill>
              </a:rPr>
              <a:t> спектр схожий на спектр </a:t>
            </a:r>
            <a:r>
              <a:rPr lang="ru-RU" sz="2800" dirty="0" err="1">
                <a:solidFill>
                  <a:srgbClr val="FF9933"/>
                </a:solidFill>
              </a:rPr>
              <a:t>природніх</a:t>
            </a:r>
            <a:r>
              <a:rPr lang="ru-RU" sz="2800" dirty="0">
                <a:solidFill>
                  <a:srgbClr val="FF9933"/>
                </a:solidFill>
              </a:rPr>
              <a:t> </a:t>
            </a:r>
            <a:r>
              <a:rPr lang="ru-RU" sz="2800" dirty="0" err="1">
                <a:solidFill>
                  <a:srgbClr val="FF9933"/>
                </a:solidFill>
              </a:rPr>
              <a:t>пеніцилінів</a:t>
            </a:r>
            <a:r>
              <a:rPr lang="ru-RU" sz="2800" dirty="0">
                <a:solidFill>
                  <a:srgbClr val="FF9933"/>
                </a:solidFill>
              </a:rPr>
              <a:t>, </a:t>
            </a:r>
            <a:r>
              <a:rPr lang="ru-RU" sz="2800" dirty="0" err="1">
                <a:solidFill>
                  <a:srgbClr val="FF9933"/>
                </a:solidFill>
              </a:rPr>
              <a:t>але</a:t>
            </a:r>
            <a:r>
              <a:rPr lang="ru-RU" sz="2800" dirty="0">
                <a:solidFill>
                  <a:srgbClr val="FF9933"/>
                </a:solidFill>
              </a:rPr>
              <a:t> </a:t>
            </a:r>
            <a:r>
              <a:rPr lang="ru-RU" sz="2800" dirty="0" err="1">
                <a:solidFill>
                  <a:srgbClr val="FF9933"/>
                </a:solidFill>
              </a:rPr>
              <a:t>найбільша</a:t>
            </a:r>
            <a:r>
              <a:rPr lang="ru-RU" sz="2800" dirty="0">
                <a:solidFill>
                  <a:srgbClr val="FF9933"/>
                </a:solidFill>
              </a:rPr>
              <a:t> </a:t>
            </a:r>
            <a:r>
              <a:rPr lang="ru-RU" sz="2800" dirty="0" err="1">
                <a:solidFill>
                  <a:srgbClr val="FF9933"/>
                </a:solidFill>
              </a:rPr>
              <a:t>активність</a:t>
            </a:r>
            <a:r>
              <a:rPr lang="ru-RU" sz="2800" dirty="0">
                <a:solidFill>
                  <a:srgbClr val="FF9933"/>
                </a:solidFill>
              </a:rPr>
              <a:t> </a:t>
            </a:r>
            <a:r>
              <a:rPr lang="ru-RU" sz="2800" dirty="0" err="1">
                <a:solidFill>
                  <a:srgbClr val="FF9933"/>
                </a:solidFill>
              </a:rPr>
              <a:t>цих</a:t>
            </a:r>
            <a:r>
              <a:rPr lang="ru-RU" sz="2800" dirty="0">
                <a:solidFill>
                  <a:srgbClr val="FF9933"/>
                </a:solidFill>
              </a:rPr>
              <a:t> </a:t>
            </a:r>
            <a:r>
              <a:rPr lang="ru-RU" sz="2800" dirty="0" err="1">
                <a:solidFill>
                  <a:srgbClr val="FF9933"/>
                </a:solidFill>
              </a:rPr>
              <a:t>препаратів</a:t>
            </a:r>
            <a:r>
              <a:rPr lang="ru-RU" sz="2800" dirty="0">
                <a:solidFill>
                  <a:srgbClr val="FF9933"/>
                </a:solidFill>
              </a:rPr>
              <a:t> </a:t>
            </a:r>
            <a:r>
              <a:rPr lang="ru-RU" sz="2800" dirty="0" err="1">
                <a:solidFill>
                  <a:srgbClr val="FF9933"/>
                </a:solidFill>
              </a:rPr>
              <a:t>проявляється</a:t>
            </a:r>
            <a:r>
              <a:rPr lang="ru-RU" sz="2800" dirty="0">
                <a:solidFill>
                  <a:srgbClr val="FF9933"/>
                </a:solidFill>
              </a:rPr>
              <a:t> у </a:t>
            </a:r>
            <a:r>
              <a:rPr lang="ru-RU" sz="2800" dirty="0" err="1">
                <a:solidFill>
                  <a:srgbClr val="FF9933"/>
                </a:solidFill>
              </a:rPr>
              <a:t>впливі</a:t>
            </a:r>
            <a:r>
              <a:rPr lang="ru-RU" sz="2800" dirty="0">
                <a:solidFill>
                  <a:srgbClr val="FF9933"/>
                </a:solidFill>
              </a:rPr>
              <a:t> на </a:t>
            </a:r>
            <a:r>
              <a:rPr lang="ru-RU" sz="2800" dirty="0" err="1">
                <a:solidFill>
                  <a:srgbClr val="FF9933"/>
                </a:solidFill>
              </a:rPr>
              <a:t>стафілококки</a:t>
            </a:r>
            <a:r>
              <a:rPr lang="ru-RU" sz="2800" dirty="0">
                <a:solidFill>
                  <a:srgbClr val="FF9933"/>
                </a:solidFill>
              </a:rPr>
              <a:t>, </a:t>
            </a:r>
            <a:r>
              <a:rPr lang="ru-RU" sz="2800" dirty="0" err="1">
                <a:solidFill>
                  <a:srgbClr val="FF9933"/>
                </a:solidFill>
              </a:rPr>
              <a:t>які</a:t>
            </a:r>
            <a:r>
              <a:rPr lang="ru-RU" sz="2800" dirty="0">
                <a:solidFill>
                  <a:srgbClr val="FF9933"/>
                </a:solidFill>
              </a:rPr>
              <a:t> </a:t>
            </a:r>
            <a:r>
              <a:rPr lang="ru-RU" sz="2800" dirty="0" err="1">
                <a:solidFill>
                  <a:srgbClr val="FF9933"/>
                </a:solidFill>
              </a:rPr>
              <a:t>продукують</a:t>
            </a:r>
            <a:r>
              <a:rPr lang="ru-RU" sz="2800" dirty="0">
                <a:solidFill>
                  <a:srgbClr val="FF9933"/>
                </a:solidFill>
              </a:rPr>
              <a:t> </a:t>
            </a:r>
            <a:r>
              <a:rPr lang="ru-RU" sz="2800" dirty="0" err="1">
                <a:solidFill>
                  <a:srgbClr val="FF9933"/>
                </a:solidFill>
              </a:rPr>
              <a:t>бета-лактазу</a:t>
            </a:r>
            <a:r>
              <a:rPr lang="ru-RU" sz="2800" dirty="0">
                <a:solidFill>
                  <a:srgbClr val="FF9933"/>
                </a:solidFill>
              </a:rPr>
              <a:t>. </a:t>
            </a:r>
            <a:endParaRPr lang="ru-RU" sz="2800" b="1" dirty="0">
              <a:solidFill>
                <a:srgbClr val="FF9933"/>
              </a:solidFill>
            </a:endParaRPr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800" b="1" dirty="0" err="1"/>
              <a:t>Фармакокінетичні</a:t>
            </a:r>
            <a:r>
              <a:rPr lang="ru-RU" sz="2800" b="1" dirty="0"/>
              <a:t> </a:t>
            </a:r>
            <a:r>
              <a:rPr lang="ru-RU" sz="2800" b="1" dirty="0" err="1"/>
              <a:t>відмінності</a:t>
            </a:r>
            <a:r>
              <a:rPr lang="ru-RU" sz="2800" dirty="0"/>
              <a:t> </a:t>
            </a:r>
            <a:r>
              <a:rPr lang="ru-RU" sz="2800" dirty="0" err="1"/>
              <a:t>від</a:t>
            </a:r>
            <a:r>
              <a:rPr lang="ru-RU" sz="2800" dirty="0"/>
              <a:t> </a:t>
            </a:r>
            <a:r>
              <a:rPr lang="ru-RU" sz="2800" dirty="0" err="1"/>
              <a:t>бензилпеніциліну</a:t>
            </a:r>
            <a:r>
              <a:rPr lang="ru-RU" sz="2800" dirty="0"/>
              <a:t>: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2800" dirty="0">
                <a:solidFill>
                  <a:srgbClr val="FF9933"/>
                </a:solidFill>
              </a:rPr>
              <a:t>1. </a:t>
            </a:r>
            <a:r>
              <a:rPr lang="ru-RU" sz="2800" dirty="0" err="1">
                <a:solidFill>
                  <a:srgbClr val="FF9933"/>
                </a:solidFill>
              </a:rPr>
              <a:t>Ізоксазолпеніциліни</a:t>
            </a:r>
            <a:r>
              <a:rPr lang="ru-RU" sz="2800" dirty="0">
                <a:solidFill>
                  <a:srgbClr val="FF9933"/>
                </a:solidFill>
              </a:rPr>
              <a:t> </a:t>
            </a:r>
            <a:r>
              <a:rPr lang="ru-RU" sz="2800" dirty="0" err="1">
                <a:solidFill>
                  <a:srgbClr val="FF9933"/>
                </a:solidFill>
              </a:rPr>
              <a:t>вводять</a:t>
            </a:r>
            <a:r>
              <a:rPr lang="ru-RU" sz="2800" dirty="0">
                <a:solidFill>
                  <a:srgbClr val="FF9933"/>
                </a:solidFill>
              </a:rPr>
              <a:t> </a:t>
            </a:r>
            <a:r>
              <a:rPr lang="ru-RU" sz="2800" dirty="0" err="1">
                <a:solidFill>
                  <a:srgbClr val="FF9933"/>
                </a:solidFill>
              </a:rPr>
              <a:t>парентерально</a:t>
            </a:r>
            <a:r>
              <a:rPr lang="ru-RU" sz="2800" dirty="0">
                <a:solidFill>
                  <a:srgbClr val="FF9933"/>
                </a:solidFill>
              </a:rPr>
              <a:t> (в/м, в/</a:t>
            </a:r>
            <a:r>
              <a:rPr lang="ru-RU" sz="2800" dirty="0" err="1">
                <a:solidFill>
                  <a:srgbClr val="FF9933"/>
                </a:solidFill>
              </a:rPr>
              <a:t>в</a:t>
            </a:r>
            <a:r>
              <a:rPr lang="ru-RU" sz="2800" dirty="0">
                <a:solidFill>
                  <a:srgbClr val="FF9933"/>
                </a:solidFill>
              </a:rPr>
              <a:t>) та </a:t>
            </a:r>
            <a:r>
              <a:rPr lang="ru-RU" sz="2800" dirty="0" err="1">
                <a:solidFill>
                  <a:srgbClr val="FF9933"/>
                </a:solidFill>
              </a:rPr>
              <a:t>всередину</a:t>
            </a:r>
            <a:r>
              <a:rPr lang="ru-RU" sz="2800" dirty="0">
                <a:solidFill>
                  <a:srgbClr val="FF9933"/>
                </a:solidFill>
              </a:rPr>
              <a:t> за 1 – 1,5 </a:t>
            </a:r>
            <a:r>
              <a:rPr lang="ru-RU" sz="2800" dirty="0" err="1">
                <a:solidFill>
                  <a:srgbClr val="FF9933"/>
                </a:solidFill>
              </a:rPr>
              <a:t>години</a:t>
            </a:r>
            <a:r>
              <a:rPr lang="ru-RU" sz="2800" dirty="0">
                <a:solidFill>
                  <a:srgbClr val="FF9933"/>
                </a:solidFill>
              </a:rPr>
              <a:t> до </a:t>
            </a:r>
            <a:r>
              <a:rPr lang="ru-RU" sz="2800" dirty="0" err="1">
                <a:solidFill>
                  <a:srgbClr val="FF9933"/>
                </a:solidFill>
              </a:rPr>
              <a:t>їжі</a:t>
            </a:r>
            <a:r>
              <a:rPr lang="ru-RU" sz="2800" dirty="0">
                <a:solidFill>
                  <a:srgbClr val="FF9933"/>
                </a:solidFill>
              </a:rPr>
              <a:t>.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2800" dirty="0">
                <a:solidFill>
                  <a:srgbClr val="FF9933"/>
                </a:solidFill>
              </a:rPr>
              <a:t>2. Велика </a:t>
            </a:r>
            <a:r>
              <a:rPr lang="ru-RU" sz="2800" dirty="0" err="1">
                <a:solidFill>
                  <a:srgbClr val="FF9933"/>
                </a:solidFill>
              </a:rPr>
              <a:t>здатність</a:t>
            </a:r>
            <a:r>
              <a:rPr lang="ru-RU" sz="2800" dirty="0">
                <a:solidFill>
                  <a:srgbClr val="FF9933"/>
                </a:solidFill>
              </a:rPr>
              <a:t> </a:t>
            </a:r>
            <a:r>
              <a:rPr lang="ru-RU" sz="2800" dirty="0" err="1">
                <a:solidFill>
                  <a:srgbClr val="FF9933"/>
                </a:solidFill>
              </a:rPr>
              <a:t>зв'язуватись</a:t>
            </a:r>
            <a:r>
              <a:rPr lang="ru-RU" sz="2800" dirty="0">
                <a:solidFill>
                  <a:srgbClr val="FF9933"/>
                </a:solidFill>
              </a:rPr>
              <a:t> </a:t>
            </a:r>
            <a:r>
              <a:rPr lang="ru-RU" sz="2800" dirty="0" err="1">
                <a:solidFill>
                  <a:srgbClr val="FF9933"/>
                </a:solidFill>
              </a:rPr>
              <a:t>з</a:t>
            </a:r>
            <a:r>
              <a:rPr lang="ru-RU" sz="2800" dirty="0">
                <a:solidFill>
                  <a:srgbClr val="FF9933"/>
                </a:solidFill>
              </a:rPr>
              <a:t> </a:t>
            </a:r>
            <a:r>
              <a:rPr lang="ru-RU" sz="2800" dirty="0" err="1">
                <a:solidFill>
                  <a:srgbClr val="FF9933"/>
                </a:solidFill>
              </a:rPr>
              <a:t>білками</a:t>
            </a:r>
            <a:r>
              <a:rPr lang="ru-RU" sz="2800" dirty="0">
                <a:solidFill>
                  <a:srgbClr val="FF9933"/>
                </a:solidFill>
              </a:rPr>
              <a:t> </a:t>
            </a:r>
            <a:r>
              <a:rPr lang="ru-RU" sz="2800" dirty="0" err="1">
                <a:solidFill>
                  <a:srgbClr val="FF9933"/>
                </a:solidFill>
              </a:rPr>
              <a:t>плазми</a:t>
            </a:r>
            <a:r>
              <a:rPr lang="ru-RU" sz="2800" dirty="0">
                <a:solidFill>
                  <a:srgbClr val="FF9933"/>
                </a:solidFill>
              </a:rPr>
              <a:t> </a:t>
            </a:r>
            <a:r>
              <a:rPr lang="ru-RU" sz="2800" dirty="0" err="1">
                <a:solidFill>
                  <a:srgbClr val="FF9933"/>
                </a:solidFill>
              </a:rPr>
              <a:t>крові</a:t>
            </a:r>
            <a:r>
              <a:rPr lang="ru-RU" sz="2800" dirty="0">
                <a:solidFill>
                  <a:srgbClr val="FF9933"/>
                </a:solidFill>
              </a:rPr>
              <a:t> (</a:t>
            </a:r>
            <a:r>
              <a:rPr lang="ru-RU" sz="2800" dirty="0" err="1">
                <a:solidFill>
                  <a:srgbClr val="FF9933"/>
                </a:solidFill>
              </a:rPr>
              <a:t>більше</a:t>
            </a:r>
            <a:r>
              <a:rPr lang="ru-RU" sz="2800" dirty="0">
                <a:solidFill>
                  <a:srgbClr val="FF9933"/>
                </a:solidFill>
              </a:rPr>
              <a:t> 90 %).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2800" dirty="0">
                <a:solidFill>
                  <a:srgbClr val="FF9933"/>
                </a:solidFill>
              </a:rPr>
              <a:t>3. </a:t>
            </a:r>
            <a:r>
              <a:rPr lang="ru-RU" sz="2800" dirty="0" err="1">
                <a:solidFill>
                  <a:srgbClr val="FF9933"/>
                </a:solidFill>
              </a:rPr>
              <a:t>Екскреція</a:t>
            </a:r>
            <a:r>
              <a:rPr lang="ru-RU" sz="2800" dirty="0">
                <a:solidFill>
                  <a:srgbClr val="FF9933"/>
                </a:solidFill>
              </a:rPr>
              <a:t> </a:t>
            </a:r>
            <a:r>
              <a:rPr lang="ru-RU" sz="2800" dirty="0" err="1">
                <a:solidFill>
                  <a:srgbClr val="FF9933"/>
                </a:solidFill>
              </a:rPr>
              <a:t>здійснюється</a:t>
            </a:r>
            <a:r>
              <a:rPr lang="ru-RU" sz="2800" dirty="0">
                <a:solidFill>
                  <a:srgbClr val="FF9933"/>
                </a:solidFill>
              </a:rPr>
              <a:t> </a:t>
            </a:r>
            <a:r>
              <a:rPr lang="ru-RU" sz="2800" dirty="0" err="1">
                <a:solidFill>
                  <a:srgbClr val="FF9933"/>
                </a:solidFill>
              </a:rPr>
              <a:t>печінкою</a:t>
            </a:r>
            <a:r>
              <a:rPr lang="ru-RU" sz="2800" dirty="0">
                <a:solidFill>
                  <a:srgbClr val="FF9933"/>
                </a:solidFill>
              </a:rPr>
              <a:t>.</a:t>
            </a: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6621C52-8008-4DAF-AA6D-CC16C1C421AA}" type="slidenum">
              <a:rPr lang="ru-RU" smtClean="0"/>
              <a:pPr>
                <a:defRPr/>
              </a:pPr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323876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0"/>
            <a:ext cx="8229600" cy="1125538"/>
          </a:xfrm>
        </p:spPr>
        <p:txBody>
          <a:bodyPr/>
          <a:lstStyle/>
          <a:p>
            <a:pPr eaLnBrk="1" hangingPunct="1">
              <a:defRPr/>
            </a:pPr>
            <a:r>
              <a:rPr lang="ru-RU" b="1" dirty="0" err="1">
                <a:solidFill>
                  <a:srgbClr val="FF9933"/>
                </a:solidFill>
              </a:rPr>
              <a:t>Амідинопеніциліни</a:t>
            </a:r>
            <a:endParaRPr lang="ru-RU" b="1" dirty="0">
              <a:solidFill>
                <a:srgbClr val="FF9933"/>
              </a:solidFill>
            </a:endParaRPr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341438"/>
            <a:ext cx="8229600" cy="5256212"/>
          </a:xfrm>
        </p:spPr>
        <p:txBody>
          <a:bodyPr/>
          <a:lstStyle/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800" b="1" dirty="0">
                <a:solidFill>
                  <a:schemeClr val="hlink"/>
                </a:solidFill>
              </a:rPr>
              <a:t> </a:t>
            </a:r>
            <a:r>
              <a:rPr lang="ru-RU" sz="2800" dirty="0">
                <a:solidFill>
                  <a:srgbClr val="33CC33"/>
                </a:solidFill>
              </a:rPr>
              <a:t>(</a:t>
            </a:r>
            <a:r>
              <a:rPr lang="ru-RU" sz="2800" dirty="0" err="1">
                <a:solidFill>
                  <a:srgbClr val="33CC33"/>
                </a:solidFill>
              </a:rPr>
              <a:t>амдиноцилін</a:t>
            </a:r>
            <a:r>
              <a:rPr lang="ru-RU" sz="2800" dirty="0">
                <a:solidFill>
                  <a:srgbClr val="33CC33"/>
                </a:solidFill>
              </a:rPr>
              <a:t>, </a:t>
            </a:r>
            <a:r>
              <a:rPr lang="ru-RU" sz="2800" dirty="0" err="1">
                <a:solidFill>
                  <a:srgbClr val="33CC33"/>
                </a:solidFill>
              </a:rPr>
              <a:t>пивамдиноцилін</a:t>
            </a:r>
            <a:r>
              <a:rPr lang="ru-RU" sz="2800" dirty="0">
                <a:solidFill>
                  <a:srgbClr val="33CC33"/>
                </a:solidFill>
              </a:rPr>
              <a:t>, </a:t>
            </a:r>
            <a:r>
              <a:rPr lang="ru-RU" sz="2800" dirty="0" err="1">
                <a:solidFill>
                  <a:srgbClr val="33CC33"/>
                </a:solidFill>
              </a:rPr>
              <a:t>бакамдиноцилін</a:t>
            </a:r>
            <a:r>
              <a:rPr lang="ru-RU" sz="2800" dirty="0">
                <a:solidFill>
                  <a:srgbClr val="33CC33"/>
                </a:solidFill>
              </a:rPr>
              <a:t>, </a:t>
            </a:r>
            <a:r>
              <a:rPr lang="ru-RU" sz="2800" dirty="0" err="1">
                <a:solidFill>
                  <a:srgbClr val="33CC33"/>
                </a:solidFill>
              </a:rPr>
              <a:t>ацидоцилін</a:t>
            </a:r>
            <a:r>
              <a:rPr lang="ru-RU" sz="2800" dirty="0">
                <a:solidFill>
                  <a:srgbClr val="33CC33"/>
                </a:solidFill>
              </a:rPr>
              <a:t>)</a:t>
            </a:r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2800" dirty="0">
              <a:solidFill>
                <a:schemeClr val="hlink"/>
              </a:solidFill>
            </a:endParaRPr>
          </a:p>
          <a:p>
            <a:pPr eaLnBrk="1" hangingPunct="1">
              <a:lnSpc>
                <a:spcPct val="80000"/>
              </a:lnSpc>
              <a:defRPr/>
            </a:pPr>
            <a:r>
              <a:rPr lang="ru-RU" sz="2800" dirty="0" err="1">
                <a:solidFill>
                  <a:schemeClr val="hlink"/>
                </a:solidFill>
              </a:rPr>
              <a:t>Вузькоспектральні</a:t>
            </a:r>
            <a:r>
              <a:rPr lang="ru-RU" sz="2800" dirty="0">
                <a:solidFill>
                  <a:schemeClr val="hlink"/>
                </a:solidFill>
              </a:rPr>
              <a:t> </a:t>
            </a:r>
            <a:r>
              <a:rPr lang="ru-RU" sz="2800" dirty="0" err="1">
                <a:solidFill>
                  <a:schemeClr val="hlink"/>
                </a:solidFill>
              </a:rPr>
              <a:t>антибіотики</a:t>
            </a:r>
            <a:r>
              <a:rPr lang="ru-RU" sz="2800" dirty="0">
                <a:solidFill>
                  <a:schemeClr val="hlink"/>
                </a:solidFill>
              </a:rPr>
              <a:t>, </a:t>
            </a:r>
            <a:r>
              <a:rPr lang="ru-RU" sz="2800" dirty="0" err="1">
                <a:solidFill>
                  <a:schemeClr val="hlink"/>
                </a:solidFill>
              </a:rPr>
              <a:t>але</a:t>
            </a:r>
            <a:r>
              <a:rPr lang="ru-RU" sz="2800" dirty="0">
                <a:solidFill>
                  <a:schemeClr val="hlink"/>
                </a:solidFill>
              </a:rPr>
              <a:t> </a:t>
            </a:r>
            <a:r>
              <a:rPr lang="ru-RU" sz="2800" dirty="0" err="1">
                <a:solidFill>
                  <a:schemeClr val="hlink"/>
                </a:solidFill>
              </a:rPr>
              <a:t>їх</a:t>
            </a:r>
            <a:r>
              <a:rPr lang="ru-RU" sz="2800" dirty="0">
                <a:solidFill>
                  <a:schemeClr val="hlink"/>
                </a:solidFill>
              </a:rPr>
              <a:t> спектр </a:t>
            </a:r>
            <a:r>
              <a:rPr lang="ru-RU" sz="2800" dirty="0" err="1">
                <a:solidFill>
                  <a:schemeClr val="hlink"/>
                </a:solidFill>
              </a:rPr>
              <a:t>дії</a:t>
            </a:r>
            <a:r>
              <a:rPr lang="ru-RU" sz="2800" dirty="0">
                <a:solidFill>
                  <a:schemeClr val="hlink"/>
                </a:solidFill>
              </a:rPr>
              <a:t> направлений на </a:t>
            </a:r>
            <a:r>
              <a:rPr lang="ru-RU" sz="2800" dirty="0" err="1">
                <a:solidFill>
                  <a:schemeClr val="hlink"/>
                </a:solidFill>
              </a:rPr>
              <a:t>грамнегативні</a:t>
            </a:r>
            <a:r>
              <a:rPr lang="ru-RU" sz="2800" dirty="0">
                <a:solidFill>
                  <a:schemeClr val="hlink"/>
                </a:solidFill>
              </a:rPr>
              <a:t> </a:t>
            </a:r>
            <a:r>
              <a:rPr lang="ru-RU" sz="2800" dirty="0" err="1">
                <a:solidFill>
                  <a:schemeClr val="hlink"/>
                </a:solidFill>
              </a:rPr>
              <a:t>ентеробактерії</a:t>
            </a:r>
            <a:r>
              <a:rPr lang="ru-RU" sz="2800" dirty="0">
                <a:solidFill>
                  <a:schemeClr val="hlink"/>
                </a:solidFill>
              </a:rPr>
              <a:t>.</a:t>
            </a:r>
            <a:endParaRPr lang="ru-RU" sz="2800" b="1" dirty="0">
              <a:solidFill>
                <a:schemeClr val="hlink"/>
              </a:solidFill>
            </a:endParaRPr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800" b="1" dirty="0" err="1">
                <a:solidFill>
                  <a:schemeClr val="hlink"/>
                </a:solidFill>
              </a:rPr>
              <a:t>Фармакокінетичні</a:t>
            </a:r>
            <a:r>
              <a:rPr lang="ru-RU" sz="2800" b="1" dirty="0">
                <a:solidFill>
                  <a:schemeClr val="hlink"/>
                </a:solidFill>
              </a:rPr>
              <a:t> </a:t>
            </a:r>
            <a:r>
              <a:rPr lang="ru-RU" sz="2800" b="1" dirty="0" err="1">
                <a:solidFill>
                  <a:schemeClr val="hlink"/>
                </a:solidFill>
              </a:rPr>
              <a:t>відмінності</a:t>
            </a:r>
            <a:r>
              <a:rPr lang="ru-RU" sz="2800" b="1" dirty="0">
                <a:solidFill>
                  <a:schemeClr val="hlink"/>
                </a:solidFill>
              </a:rPr>
              <a:t>:</a:t>
            </a:r>
            <a:r>
              <a:rPr lang="ru-RU" sz="2800" dirty="0">
                <a:solidFill>
                  <a:schemeClr val="hlink"/>
                </a:solidFill>
              </a:rPr>
              <a:t> 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2800" dirty="0">
                <a:solidFill>
                  <a:schemeClr val="hlink"/>
                </a:solidFill>
              </a:rPr>
              <a:t>1. </a:t>
            </a:r>
            <a:r>
              <a:rPr lang="ru-RU" sz="2800" dirty="0" err="1">
                <a:solidFill>
                  <a:schemeClr val="hlink"/>
                </a:solidFill>
              </a:rPr>
              <a:t>Всі</a:t>
            </a:r>
            <a:r>
              <a:rPr lang="ru-RU" sz="2800" dirty="0">
                <a:solidFill>
                  <a:schemeClr val="hlink"/>
                </a:solidFill>
              </a:rPr>
              <a:t> </a:t>
            </a:r>
            <a:r>
              <a:rPr lang="ru-RU" sz="2800" dirty="0" err="1">
                <a:solidFill>
                  <a:schemeClr val="hlink"/>
                </a:solidFill>
              </a:rPr>
              <a:t>препарати</a:t>
            </a:r>
            <a:r>
              <a:rPr lang="ru-RU" sz="2800" dirty="0">
                <a:solidFill>
                  <a:schemeClr val="hlink"/>
                </a:solidFill>
              </a:rPr>
              <a:t> (</a:t>
            </a:r>
            <a:r>
              <a:rPr lang="ru-RU" sz="2800" dirty="0" err="1">
                <a:solidFill>
                  <a:schemeClr val="hlink"/>
                </a:solidFill>
              </a:rPr>
              <a:t>крім</a:t>
            </a:r>
            <a:r>
              <a:rPr lang="ru-RU" sz="2800" dirty="0">
                <a:solidFill>
                  <a:schemeClr val="hlink"/>
                </a:solidFill>
              </a:rPr>
              <a:t> </a:t>
            </a:r>
            <a:r>
              <a:rPr lang="ru-RU" sz="2800" dirty="0" err="1">
                <a:solidFill>
                  <a:schemeClr val="hlink"/>
                </a:solidFill>
              </a:rPr>
              <a:t>амдиноциліну</a:t>
            </a:r>
            <a:r>
              <a:rPr lang="ru-RU" sz="2800" dirty="0">
                <a:solidFill>
                  <a:schemeClr val="hlink"/>
                </a:solidFill>
              </a:rPr>
              <a:t>) </a:t>
            </a:r>
            <a:r>
              <a:rPr lang="ru-RU" sz="2800" dirty="0" err="1">
                <a:solidFill>
                  <a:schemeClr val="hlink"/>
                </a:solidFill>
              </a:rPr>
              <a:t>можна</a:t>
            </a:r>
            <a:r>
              <a:rPr lang="ru-RU" sz="2800" dirty="0">
                <a:solidFill>
                  <a:schemeClr val="hlink"/>
                </a:solidFill>
              </a:rPr>
              <a:t> </a:t>
            </a:r>
            <a:r>
              <a:rPr lang="ru-RU" sz="2800" dirty="0" err="1">
                <a:solidFill>
                  <a:schemeClr val="hlink"/>
                </a:solidFill>
              </a:rPr>
              <a:t>назначати</a:t>
            </a:r>
            <a:r>
              <a:rPr lang="ru-RU" sz="2800" dirty="0">
                <a:solidFill>
                  <a:schemeClr val="hlink"/>
                </a:solidFill>
              </a:rPr>
              <a:t> </a:t>
            </a:r>
            <a:r>
              <a:rPr lang="ru-RU" sz="2800" dirty="0" err="1">
                <a:solidFill>
                  <a:schemeClr val="hlink"/>
                </a:solidFill>
              </a:rPr>
              <a:t>внутрішньо</a:t>
            </a:r>
            <a:r>
              <a:rPr lang="ru-RU" sz="2800" dirty="0">
                <a:solidFill>
                  <a:schemeClr val="hlink"/>
                </a:solidFill>
              </a:rPr>
              <a:t>.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2800" dirty="0">
                <a:solidFill>
                  <a:schemeClr val="hlink"/>
                </a:solidFill>
              </a:rPr>
              <a:t>2. </a:t>
            </a:r>
            <a:r>
              <a:rPr lang="ru-RU" sz="2800" dirty="0" err="1">
                <a:solidFill>
                  <a:schemeClr val="hlink"/>
                </a:solidFill>
              </a:rPr>
              <a:t>Більше</a:t>
            </a:r>
            <a:r>
              <a:rPr lang="ru-RU" sz="2800" dirty="0">
                <a:solidFill>
                  <a:schemeClr val="hlink"/>
                </a:solidFill>
              </a:rPr>
              <a:t> </a:t>
            </a:r>
            <a:r>
              <a:rPr lang="ru-RU" sz="2800" dirty="0" err="1">
                <a:solidFill>
                  <a:schemeClr val="hlink"/>
                </a:solidFill>
              </a:rPr>
              <a:t>об'єм</a:t>
            </a:r>
            <a:r>
              <a:rPr lang="ru-RU" sz="2800" dirty="0">
                <a:solidFill>
                  <a:schemeClr val="hlink"/>
                </a:solidFill>
              </a:rPr>
              <a:t> </a:t>
            </a:r>
            <a:r>
              <a:rPr lang="ru-RU" sz="2800" dirty="0" err="1">
                <a:solidFill>
                  <a:schemeClr val="hlink"/>
                </a:solidFill>
              </a:rPr>
              <a:t>розподілення</a:t>
            </a:r>
            <a:r>
              <a:rPr lang="ru-RU" sz="2800" dirty="0">
                <a:solidFill>
                  <a:schemeClr val="hlink"/>
                </a:solidFill>
              </a:rPr>
              <a:t>.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2800" dirty="0">
                <a:solidFill>
                  <a:schemeClr val="hlink"/>
                </a:solidFill>
              </a:rPr>
              <a:t>3. Практично не </a:t>
            </a:r>
            <a:r>
              <a:rPr lang="ru-RU" sz="2800" dirty="0" err="1">
                <a:solidFill>
                  <a:schemeClr val="hlink"/>
                </a:solidFill>
              </a:rPr>
              <a:t>виникає</a:t>
            </a:r>
            <a:r>
              <a:rPr lang="ru-RU" sz="2800" dirty="0">
                <a:solidFill>
                  <a:schemeClr val="hlink"/>
                </a:solidFill>
              </a:rPr>
              <a:t> </a:t>
            </a:r>
            <a:r>
              <a:rPr lang="ru-RU" sz="2800" dirty="0" err="1">
                <a:solidFill>
                  <a:schemeClr val="hlink"/>
                </a:solidFill>
              </a:rPr>
              <a:t>вторинна</a:t>
            </a:r>
            <a:r>
              <a:rPr lang="ru-RU" sz="2800" dirty="0">
                <a:solidFill>
                  <a:schemeClr val="hlink"/>
                </a:solidFill>
              </a:rPr>
              <a:t> </a:t>
            </a:r>
            <a:r>
              <a:rPr lang="ru-RU" sz="2800" dirty="0" err="1">
                <a:solidFill>
                  <a:schemeClr val="hlink"/>
                </a:solidFill>
              </a:rPr>
              <a:t>резистентність</a:t>
            </a:r>
            <a:r>
              <a:rPr lang="ru-RU" sz="2800" dirty="0">
                <a:solidFill>
                  <a:schemeClr val="hlink"/>
                </a:solidFill>
              </a:rPr>
              <a:t>.</a:t>
            </a: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6621C52-8008-4DAF-AA6D-CC16C1C421AA}" type="slidenum">
              <a:rPr lang="ru-RU" smtClean="0"/>
              <a:pPr>
                <a:defRPr/>
              </a:pPr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272656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88913"/>
            <a:ext cx="9144000" cy="6985000"/>
          </a:xfrm>
        </p:spPr>
        <p:txBody>
          <a:bodyPr/>
          <a:lstStyle/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b="1" dirty="0" err="1">
                <a:solidFill>
                  <a:schemeClr val="hlink"/>
                </a:solidFill>
              </a:rPr>
              <a:t>Амінопеніциліни</a:t>
            </a:r>
            <a:r>
              <a:rPr lang="ru-RU" sz="2000" b="1" dirty="0">
                <a:solidFill>
                  <a:schemeClr val="hlink"/>
                </a:solidFill>
              </a:rPr>
              <a:t> </a:t>
            </a:r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000" dirty="0">
                <a:solidFill>
                  <a:srgbClr val="FF9933"/>
                </a:solidFill>
              </a:rPr>
              <a:t>(</a:t>
            </a:r>
            <a:r>
              <a:rPr lang="ru-RU" sz="2000" dirty="0" err="1">
                <a:solidFill>
                  <a:srgbClr val="33CC33"/>
                </a:solidFill>
              </a:rPr>
              <a:t>ампіцилін</a:t>
            </a:r>
            <a:r>
              <a:rPr lang="ru-RU" sz="2000" dirty="0">
                <a:solidFill>
                  <a:srgbClr val="33CC33"/>
                </a:solidFill>
              </a:rPr>
              <a:t>, </a:t>
            </a:r>
            <a:r>
              <a:rPr lang="ru-RU" sz="2000" dirty="0" err="1">
                <a:solidFill>
                  <a:srgbClr val="33CC33"/>
                </a:solidFill>
              </a:rPr>
              <a:t>амоксицилін</a:t>
            </a:r>
            <a:r>
              <a:rPr lang="ru-RU" sz="2000" dirty="0">
                <a:solidFill>
                  <a:srgbClr val="33CC33"/>
                </a:solidFill>
              </a:rPr>
              <a:t>, </a:t>
            </a:r>
            <a:r>
              <a:rPr lang="ru-RU" sz="2000" dirty="0" err="1">
                <a:solidFill>
                  <a:srgbClr val="33CC33"/>
                </a:solidFill>
              </a:rPr>
              <a:t>талампіцилін</a:t>
            </a:r>
            <a:r>
              <a:rPr lang="ru-RU" sz="2000" dirty="0">
                <a:solidFill>
                  <a:srgbClr val="33CC33"/>
                </a:solidFill>
              </a:rPr>
              <a:t>, </a:t>
            </a:r>
            <a:r>
              <a:rPr lang="ru-RU" sz="2000" dirty="0" err="1">
                <a:solidFill>
                  <a:srgbClr val="33CC33"/>
                </a:solidFill>
              </a:rPr>
              <a:t>бакампіцилін</a:t>
            </a:r>
            <a:r>
              <a:rPr lang="ru-RU" sz="2000" dirty="0">
                <a:solidFill>
                  <a:srgbClr val="33CC33"/>
                </a:solidFill>
              </a:rPr>
              <a:t>, </a:t>
            </a:r>
            <a:r>
              <a:rPr lang="ru-RU" sz="2000" dirty="0" err="1">
                <a:solidFill>
                  <a:srgbClr val="33CC33"/>
                </a:solidFill>
              </a:rPr>
              <a:t>пивампіцилін</a:t>
            </a:r>
            <a:r>
              <a:rPr lang="ru-RU" sz="2000" dirty="0">
                <a:solidFill>
                  <a:srgbClr val="FF9933"/>
                </a:solidFill>
              </a:rPr>
              <a:t>).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2000" dirty="0" err="1">
                <a:solidFill>
                  <a:srgbClr val="FF9933"/>
                </a:solidFill>
              </a:rPr>
              <a:t>Це</a:t>
            </a:r>
            <a:r>
              <a:rPr lang="ru-RU" sz="2000" dirty="0">
                <a:solidFill>
                  <a:srgbClr val="FF9933"/>
                </a:solidFill>
              </a:rPr>
              <a:t> широко </a:t>
            </a:r>
            <a:r>
              <a:rPr lang="ru-RU" sz="2000" dirty="0" err="1">
                <a:solidFill>
                  <a:srgbClr val="FF9933"/>
                </a:solidFill>
              </a:rPr>
              <a:t>спектральні</a:t>
            </a:r>
            <a:r>
              <a:rPr lang="ru-RU" sz="2000" dirty="0">
                <a:solidFill>
                  <a:srgbClr val="FF9933"/>
                </a:solidFill>
              </a:rPr>
              <a:t> </a:t>
            </a:r>
            <a:r>
              <a:rPr lang="ru-RU" sz="2000" dirty="0" err="1">
                <a:solidFill>
                  <a:srgbClr val="FF9933"/>
                </a:solidFill>
              </a:rPr>
              <a:t>антибіотики</a:t>
            </a:r>
            <a:r>
              <a:rPr lang="ru-RU" sz="2000" dirty="0">
                <a:solidFill>
                  <a:srgbClr val="FF9933"/>
                </a:solidFill>
              </a:rPr>
              <a:t>. </a:t>
            </a:r>
            <a:r>
              <a:rPr lang="ru-RU" sz="2000" dirty="0" err="1">
                <a:solidFill>
                  <a:srgbClr val="FF9933"/>
                </a:solidFill>
              </a:rPr>
              <a:t>Додатково</a:t>
            </a:r>
            <a:r>
              <a:rPr lang="ru-RU" sz="2000" dirty="0">
                <a:solidFill>
                  <a:srgbClr val="FF9933"/>
                </a:solidFill>
              </a:rPr>
              <a:t> </a:t>
            </a:r>
            <a:r>
              <a:rPr lang="ru-RU" sz="2000" dirty="0" err="1">
                <a:solidFill>
                  <a:srgbClr val="FF9933"/>
                </a:solidFill>
              </a:rPr>
              <a:t>впливають</a:t>
            </a:r>
            <a:r>
              <a:rPr lang="ru-RU" sz="2000" dirty="0">
                <a:solidFill>
                  <a:srgbClr val="FF9933"/>
                </a:solidFill>
              </a:rPr>
              <a:t> на </a:t>
            </a:r>
            <a:r>
              <a:rPr lang="ru-RU" sz="2000" dirty="0" err="1">
                <a:solidFill>
                  <a:srgbClr val="FF9933"/>
                </a:solidFill>
              </a:rPr>
              <a:t>лістерії</a:t>
            </a:r>
            <a:r>
              <a:rPr lang="ru-RU" sz="2000" dirty="0">
                <a:solidFill>
                  <a:srgbClr val="FF9933"/>
                </a:solidFill>
              </a:rPr>
              <a:t>, </a:t>
            </a:r>
            <a:r>
              <a:rPr lang="ru-RU" sz="2000" dirty="0" err="1">
                <a:solidFill>
                  <a:srgbClr val="FF9933"/>
                </a:solidFill>
              </a:rPr>
              <a:t>ентерококки</a:t>
            </a:r>
            <a:r>
              <a:rPr lang="ru-RU" sz="2000" dirty="0">
                <a:solidFill>
                  <a:srgbClr val="FF9933"/>
                </a:solidFill>
              </a:rPr>
              <a:t>, </a:t>
            </a:r>
            <a:r>
              <a:rPr lang="ru-RU" sz="2000" dirty="0" err="1">
                <a:solidFill>
                  <a:srgbClr val="FF9933"/>
                </a:solidFill>
              </a:rPr>
              <a:t>гемофільні</a:t>
            </a:r>
            <a:r>
              <a:rPr lang="ru-RU" sz="2000" dirty="0">
                <a:solidFill>
                  <a:srgbClr val="FF9933"/>
                </a:solidFill>
              </a:rPr>
              <a:t> </a:t>
            </a:r>
            <a:r>
              <a:rPr lang="ru-RU" sz="2000" dirty="0" err="1">
                <a:solidFill>
                  <a:srgbClr val="FF9933"/>
                </a:solidFill>
              </a:rPr>
              <a:t>палички</a:t>
            </a:r>
            <a:r>
              <a:rPr lang="ru-RU" sz="2000" dirty="0">
                <a:solidFill>
                  <a:srgbClr val="FF9933"/>
                </a:solidFill>
              </a:rPr>
              <a:t>, </a:t>
            </a:r>
            <a:r>
              <a:rPr lang="ru-RU" sz="2000" dirty="0" err="1">
                <a:solidFill>
                  <a:srgbClr val="FF9933"/>
                </a:solidFill>
              </a:rPr>
              <a:t>бордетелли</a:t>
            </a:r>
            <a:r>
              <a:rPr lang="ru-RU" sz="2000" dirty="0">
                <a:solidFill>
                  <a:srgbClr val="FF9933"/>
                </a:solidFill>
              </a:rPr>
              <a:t>, </a:t>
            </a:r>
            <a:r>
              <a:rPr lang="ru-RU" sz="2000" dirty="0" err="1">
                <a:solidFill>
                  <a:srgbClr val="FF9933"/>
                </a:solidFill>
              </a:rPr>
              <a:t>хелікобактер</a:t>
            </a:r>
            <a:r>
              <a:rPr lang="ru-RU" sz="2000" dirty="0">
                <a:solidFill>
                  <a:srgbClr val="FF9933"/>
                </a:solidFill>
              </a:rPr>
              <a:t> </a:t>
            </a:r>
            <a:r>
              <a:rPr lang="ru-RU" sz="2000" dirty="0" err="1">
                <a:solidFill>
                  <a:srgbClr val="FF9933"/>
                </a:solidFill>
              </a:rPr>
              <a:t>пілорі</a:t>
            </a:r>
            <a:r>
              <a:rPr lang="ru-RU" sz="2000" dirty="0">
                <a:solidFill>
                  <a:srgbClr val="FF9933"/>
                </a:solidFill>
              </a:rPr>
              <a:t> та </a:t>
            </a:r>
            <a:r>
              <a:rPr lang="ru-RU" sz="2000" dirty="0" err="1">
                <a:solidFill>
                  <a:srgbClr val="FF9933"/>
                </a:solidFill>
              </a:rPr>
              <a:t>актиноміцети</a:t>
            </a:r>
            <a:r>
              <a:rPr lang="ru-RU" sz="2000" dirty="0">
                <a:solidFill>
                  <a:srgbClr val="FF9933"/>
                </a:solidFill>
              </a:rPr>
              <a:t>. До них </a:t>
            </a:r>
            <a:r>
              <a:rPr lang="ru-RU" sz="2000" dirty="0" err="1">
                <a:solidFill>
                  <a:srgbClr val="FF9933"/>
                </a:solidFill>
              </a:rPr>
              <a:t>більш</a:t>
            </a:r>
            <a:r>
              <a:rPr lang="ru-RU" sz="2000" dirty="0">
                <a:solidFill>
                  <a:srgbClr val="FF9933"/>
                </a:solidFill>
              </a:rPr>
              <a:t> </a:t>
            </a:r>
            <a:r>
              <a:rPr lang="ru-RU" sz="2000" dirty="0" err="1">
                <a:solidFill>
                  <a:srgbClr val="FF9933"/>
                </a:solidFill>
              </a:rPr>
              <a:t>чутливі</a:t>
            </a:r>
            <a:r>
              <a:rPr lang="ru-RU" sz="2000" dirty="0">
                <a:solidFill>
                  <a:srgbClr val="FF9933"/>
                </a:solidFill>
              </a:rPr>
              <a:t> </a:t>
            </a:r>
            <a:r>
              <a:rPr lang="ru-RU" sz="2000" dirty="0" err="1">
                <a:solidFill>
                  <a:srgbClr val="FF9933"/>
                </a:solidFill>
              </a:rPr>
              <a:t>грампозитивні</a:t>
            </a:r>
            <a:r>
              <a:rPr lang="ru-RU" sz="2000" dirty="0">
                <a:solidFill>
                  <a:srgbClr val="FF9933"/>
                </a:solidFill>
              </a:rPr>
              <a:t> </a:t>
            </a:r>
            <a:r>
              <a:rPr lang="ru-RU" sz="2000" dirty="0" err="1">
                <a:solidFill>
                  <a:srgbClr val="FF9933"/>
                </a:solidFill>
              </a:rPr>
              <a:t>бактерії</a:t>
            </a:r>
            <a:r>
              <a:rPr lang="ru-RU" sz="2000" dirty="0">
                <a:solidFill>
                  <a:srgbClr val="FF9933"/>
                </a:solidFill>
              </a:rPr>
              <a:t>. </a:t>
            </a:r>
            <a:r>
              <a:rPr lang="ru-RU" sz="2000" dirty="0" err="1">
                <a:solidFill>
                  <a:srgbClr val="FF9933"/>
                </a:solidFill>
              </a:rPr>
              <a:t>Амінопеніциліни</a:t>
            </a:r>
            <a:r>
              <a:rPr lang="ru-RU" sz="2000" dirty="0">
                <a:solidFill>
                  <a:srgbClr val="FF9933"/>
                </a:solidFill>
              </a:rPr>
              <a:t> не </a:t>
            </a:r>
            <a:r>
              <a:rPr lang="ru-RU" sz="2000" dirty="0" err="1">
                <a:solidFill>
                  <a:srgbClr val="FF9933"/>
                </a:solidFill>
              </a:rPr>
              <a:t>впливають</a:t>
            </a:r>
            <a:r>
              <a:rPr lang="ru-RU" sz="2000" dirty="0">
                <a:solidFill>
                  <a:srgbClr val="FF9933"/>
                </a:solidFill>
              </a:rPr>
              <a:t> на </a:t>
            </a:r>
            <a:r>
              <a:rPr lang="ru-RU" sz="2000" dirty="0" err="1">
                <a:solidFill>
                  <a:srgbClr val="FF9933"/>
                </a:solidFill>
              </a:rPr>
              <a:t>стафілококки</a:t>
            </a:r>
            <a:r>
              <a:rPr lang="ru-RU" sz="2000" dirty="0">
                <a:solidFill>
                  <a:srgbClr val="FF9933"/>
                </a:solidFill>
              </a:rPr>
              <a:t>, </a:t>
            </a:r>
            <a:r>
              <a:rPr lang="ru-RU" sz="2000" dirty="0" err="1">
                <a:solidFill>
                  <a:srgbClr val="FF9933"/>
                </a:solidFill>
              </a:rPr>
              <a:t>які</a:t>
            </a:r>
            <a:r>
              <a:rPr lang="ru-RU" sz="2000" dirty="0">
                <a:solidFill>
                  <a:srgbClr val="FF9933"/>
                </a:solidFill>
              </a:rPr>
              <a:t> </a:t>
            </a:r>
            <a:r>
              <a:rPr lang="ru-RU" sz="2000" dirty="0" err="1">
                <a:solidFill>
                  <a:srgbClr val="FF9933"/>
                </a:solidFill>
              </a:rPr>
              <a:t>виробляють</a:t>
            </a:r>
            <a:r>
              <a:rPr lang="ru-RU" sz="2000" dirty="0">
                <a:solidFill>
                  <a:srgbClr val="FF9933"/>
                </a:solidFill>
              </a:rPr>
              <a:t> бета-</a:t>
            </a:r>
            <a:r>
              <a:rPr lang="ru-RU" sz="2000" dirty="0" err="1">
                <a:solidFill>
                  <a:srgbClr val="FF9933"/>
                </a:solidFill>
              </a:rPr>
              <a:t>лактамазу</a:t>
            </a:r>
            <a:r>
              <a:rPr lang="ru-RU" sz="2000" dirty="0">
                <a:solidFill>
                  <a:srgbClr val="FF9933"/>
                </a:solidFill>
              </a:rPr>
              <a:t>. Тому </a:t>
            </a:r>
            <a:r>
              <a:rPr lang="ru-RU" sz="2000" dirty="0" err="1">
                <a:solidFill>
                  <a:srgbClr val="FF9933"/>
                </a:solidFill>
              </a:rPr>
              <a:t>були</a:t>
            </a:r>
            <a:r>
              <a:rPr lang="ru-RU" sz="2000" dirty="0">
                <a:solidFill>
                  <a:srgbClr val="FF9933"/>
                </a:solidFill>
              </a:rPr>
              <a:t> </a:t>
            </a:r>
            <a:r>
              <a:rPr lang="ru-RU" sz="2000" dirty="0" err="1">
                <a:solidFill>
                  <a:srgbClr val="FF9933"/>
                </a:solidFill>
              </a:rPr>
              <a:t>створені</a:t>
            </a:r>
            <a:r>
              <a:rPr lang="ru-RU" sz="2000" dirty="0">
                <a:solidFill>
                  <a:srgbClr val="FF9933"/>
                </a:solidFill>
              </a:rPr>
              <a:t> </a:t>
            </a:r>
            <a:r>
              <a:rPr lang="ru-RU" sz="2000" b="1" dirty="0" err="1">
                <a:solidFill>
                  <a:srgbClr val="FF9933"/>
                </a:solidFill>
              </a:rPr>
              <a:t>комбіновані</a:t>
            </a:r>
            <a:r>
              <a:rPr lang="ru-RU" sz="2000" b="1" dirty="0">
                <a:solidFill>
                  <a:srgbClr val="FF9933"/>
                </a:solidFill>
              </a:rPr>
              <a:t> </a:t>
            </a:r>
            <a:r>
              <a:rPr lang="ru-RU" sz="2000" b="1" dirty="0" err="1">
                <a:solidFill>
                  <a:srgbClr val="FF9933"/>
                </a:solidFill>
              </a:rPr>
              <a:t>препарати</a:t>
            </a:r>
            <a:r>
              <a:rPr lang="ru-RU" sz="2000" dirty="0">
                <a:solidFill>
                  <a:srgbClr val="FF9933"/>
                </a:solidFill>
              </a:rPr>
              <a:t>: 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2000" dirty="0" err="1">
                <a:solidFill>
                  <a:srgbClr val="FF9933"/>
                </a:solidFill>
              </a:rPr>
              <a:t>ампіокс</a:t>
            </a:r>
            <a:r>
              <a:rPr lang="ru-RU" sz="2000" dirty="0">
                <a:solidFill>
                  <a:srgbClr val="33CC33"/>
                </a:solidFill>
              </a:rPr>
              <a:t> (</a:t>
            </a:r>
            <a:r>
              <a:rPr lang="ru-RU" sz="2000" dirty="0" err="1">
                <a:solidFill>
                  <a:srgbClr val="33CC33"/>
                </a:solidFill>
              </a:rPr>
              <a:t>ампіцилін</a:t>
            </a:r>
            <a:r>
              <a:rPr lang="ru-RU" sz="2000" dirty="0">
                <a:solidFill>
                  <a:srgbClr val="33CC33"/>
                </a:solidFill>
              </a:rPr>
              <a:t> + </a:t>
            </a:r>
            <a:r>
              <a:rPr lang="ru-RU" sz="2000" dirty="0" err="1">
                <a:solidFill>
                  <a:srgbClr val="33CC33"/>
                </a:solidFill>
              </a:rPr>
              <a:t>оксацилін</a:t>
            </a:r>
            <a:r>
              <a:rPr lang="ru-RU" sz="2000" dirty="0">
                <a:solidFill>
                  <a:srgbClr val="FF9933"/>
                </a:solidFill>
              </a:rPr>
              <a:t>),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2000" dirty="0" err="1">
                <a:solidFill>
                  <a:srgbClr val="FF9933"/>
                </a:solidFill>
              </a:rPr>
              <a:t>клонаком</a:t>
            </a:r>
            <a:r>
              <a:rPr lang="ru-RU" sz="2000" dirty="0">
                <a:solidFill>
                  <a:srgbClr val="FF9933"/>
                </a:solidFill>
              </a:rPr>
              <a:t> – Р (</a:t>
            </a:r>
            <a:r>
              <a:rPr lang="ru-RU" sz="2000" dirty="0" err="1">
                <a:solidFill>
                  <a:srgbClr val="33CC33"/>
                </a:solidFill>
              </a:rPr>
              <a:t>ампіцилін</a:t>
            </a:r>
            <a:r>
              <a:rPr lang="ru-RU" sz="2000" dirty="0">
                <a:solidFill>
                  <a:srgbClr val="33CC33"/>
                </a:solidFill>
              </a:rPr>
              <a:t> + </a:t>
            </a:r>
            <a:r>
              <a:rPr lang="ru-RU" sz="2000" dirty="0" err="1">
                <a:solidFill>
                  <a:srgbClr val="33CC33"/>
                </a:solidFill>
              </a:rPr>
              <a:t>клоксацилін</a:t>
            </a:r>
            <a:r>
              <a:rPr lang="ru-RU" sz="2000" dirty="0">
                <a:solidFill>
                  <a:srgbClr val="FF9933"/>
                </a:solidFill>
              </a:rPr>
              <a:t>),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2000" dirty="0" err="1">
                <a:solidFill>
                  <a:srgbClr val="FF9933"/>
                </a:solidFill>
              </a:rPr>
              <a:t>уназин</a:t>
            </a:r>
            <a:r>
              <a:rPr lang="ru-RU" sz="2000" dirty="0">
                <a:solidFill>
                  <a:srgbClr val="FF9933"/>
                </a:solidFill>
              </a:rPr>
              <a:t> та </a:t>
            </a:r>
            <a:r>
              <a:rPr lang="ru-RU" sz="2000" dirty="0" err="1">
                <a:solidFill>
                  <a:srgbClr val="FF9933"/>
                </a:solidFill>
              </a:rPr>
              <a:t>його</a:t>
            </a:r>
            <a:r>
              <a:rPr lang="ru-RU" sz="2000" dirty="0">
                <a:solidFill>
                  <a:srgbClr val="FF9933"/>
                </a:solidFill>
              </a:rPr>
              <a:t> </a:t>
            </a:r>
            <a:r>
              <a:rPr lang="ru-RU" sz="2000" dirty="0" err="1">
                <a:solidFill>
                  <a:srgbClr val="FF9933"/>
                </a:solidFill>
              </a:rPr>
              <a:t>пероральні</a:t>
            </a:r>
            <a:r>
              <a:rPr lang="ru-RU" sz="2000" dirty="0">
                <a:solidFill>
                  <a:srgbClr val="FF9933"/>
                </a:solidFill>
              </a:rPr>
              <a:t> аналоги </a:t>
            </a:r>
            <a:r>
              <a:rPr lang="ru-RU" sz="2000" dirty="0" err="1">
                <a:solidFill>
                  <a:srgbClr val="FF9933"/>
                </a:solidFill>
              </a:rPr>
              <a:t>сулацилін</a:t>
            </a:r>
            <a:r>
              <a:rPr lang="ru-RU" sz="2000" dirty="0">
                <a:solidFill>
                  <a:srgbClr val="FF9933"/>
                </a:solidFill>
              </a:rPr>
              <a:t>, </a:t>
            </a:r>
            <a:r>
              <a:rPr lang="ru-RU" sz="2000" dirty="0" err="1">
                <a:solidFill>
                  <a:srgbClr val="FF9933"/>
                </a:solidFill>
              </a:rPr>
              <a:t>сультаміцилін</a:t>
            </a:r>
            <a:r>
              <a:rPr lang="ru-RU" sz="2000" dirty="0">
                <a:solidFill>
                  <a:srgbClr val="FF9933"/>
                </a:solidFill>
              </a:rPr>
              <a:t> (</a:t>
            </a:r>
            <a:r>
              <a:rPr lang="ru-RU" sz="2000" dirty="0" err="1">
                <a:solidFill>
                  <a:srgbClr val="33CC33"/>
                </a:solidFill>
              </a:rPr>
              <a:t>ампіцилін</a:t>
            </a:r>
            <a:r>
              <a:rPr lang="ru-RU" sz="2000" dirty="0">
                <a:solidFill>
                  <a:srgbClr val="33CC33"/>
                </a:solidFill>
              </a:rPr>
              <a:t> + </a:t>
            </a:r>
            <a:r>
              <a:rPr lang="ru-RU" sz="2000" dirty="0" err="1">
                <a:solidFill>
                  <a:srgbClr val="33CC33"/>
                </a:solidFill>
              </a:rPr>
              <a:t>сульбактам</a:t>
            </a:r>
            <a:r>
              <a:rPr lang="ru-RU" sz="2000" dirty="0">
                <a:solidFill>
                  <a:srgbClr val="FF9933"/>
                </a:solidFill>
              </a:rPr>
              <a:t>),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2000" dirty="0" err="1">
                <a:solidFill>
                  <a:srgbClr val="FF9933"/>
                </a:solidFill>
              </a:rPr>
              <a:t>клонаком</a:t>
            </a:r>
            <a:r>
              <a:rPr lang="ru-RU" sz="2000" dirty="0">
                <a:solidFill>
                  <a:srgbClr val="FF9933"/>
                </a:solidFill>
              </a:rPr>
              <a:t> – Х (</a:t>
            </a:r>
            <a:r>
              <a:rPr lang="ru-RU" sz="2000" dirty="0" err="1">
                <a:solidFill>
                  <a:srgbClr val="33CC33"/>
                </a:solidFill>
              </a:rPr>
              <a:t>амоксицилін</a:t>
            </a:r>
            <a:r>
              <a:rPr lang="ru-RU" sz="2000" dirty="0">
                <a:solidFill>
                  <a:srgbClr val="33CC33"/>
                </a:solidFill>
              </a:rPr>
              <a:t> + </a:t>
            </a:r>
            <a:r>
              <a:rPr lang="ru-RU" sz="2000" dirty="0" err="1">
                <a:solidFill>
                  <a:srgbClr val="33CC33"/>
                </a:solidFill>
              </a:rPr>
              <a:t>клоксацилін</a:t>
            </a:r>
            <a:r>
              <a:rPr lang="ru-RU" sz="2000" dirty="0">
                <a:solidFill>
                  <a:srgbClr val="FF9933"/>
                </a:solidFill>
              </a:rPr>
              <a:t>),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2000" dirty="0" err="1">
                <a:solidFill>
                  <a:srgbClr val="FF9933"/>
                </a:solidFill>
              </a:rPr>
              <a:t>аугментин</a:t>
            </a:r>
            <a:r>
              <a:rPr lang="ru-RU" sz="2000" dirty="0">
                <a:solidFill>
                  <a:srgbClr val="FF9933"/>
                </a:solidFill>
              </a:rPr>
              <a:t> та </a:t>
            </a:r>
            <a:r>
              <a:rPr lang="ru-RU" sz="2000" dirty="0" err="1">
                <a:solidFill>
                  <a:srgbClr val="FF9933"/>
                </a:solidFill>
              </a:rPr>
              <a:t>його</a:t>
            </a:r>
            <a:r>
              <a:rPr lang="ru-RU" sz="2000" dirty="0">
                <a:solidFill>
                  <a:srgbClr val="FF9933"/>
                </a:solidFill>
              </a:rPr>
              <a:t> аналог </a:t>
            </a:r>
            <a:r>
              <a:rPr lang="ru-RU" sz="2000" dirty="0" err="1">
                <a:solidFill>
                  <a:srgbClr val="FF9933"/>
                </a:solidFill>
              </a:rPr>
              <a:t>амоксиклав</a:t>
            </a:r>
            <a:r>
              <a:rPr lang="ru-RU" sz="2000" dirty="0">
                <a:solidFill>
                  <a:srgbClr val="FF9933"/>
                </a:solidFill>
              </a:rPr>
              <a:t> (</a:t>
            </a:r>
            <a:r>
              <a:rPr lang="ru-RU" sz="2000" dirty="0" err="1">
                <a:solidFill>
                  <a:srgbClr val="33CC33"/>
                </a:solidFill>
              </a:rPr>
              <a:t>амоксицилін</a:t>
            </a:r>
            <a:r>
              <a:rPr lang="ru-RU" sz="2000" dirty="0">
                <a:solidFill>
                  <a:srgbClr val="33CC33"/>
                </a:solidFill>
              </a:rPr>
              <a:t> + </a:t>
            </a:r>
            <a:r>
              <a:rPr lang="ru-RU" sz="2000" dirty="0" err="1">
                <a:solidFill>
                  <a:srgbClr val="33CC33"/>
                </a:solidFill>
              </a:rPr>
              <a:t>клавуланова</a:t>
            </a:r>
            <a:r>
              <a:rPr lang="ru-RU" sz="2000" dirty="0">
                <a:solidFill>
                  <a:srgbClr val="33CC33"/>
                </a:solidFill>
              </a:rPr>
              <a:t> кислота</a:t>
            </a:r>
            <a:r>
              <a:rPr lang="ru-RU" sz="2000" dirty="0">
                <a:solidFill>
                  <a:srgbClr val="FF9933"/>
                </a:solidFill>
              </a:rPr>
              <a:t>).</a:t>
            </a:r>
          </a:p>
          <a:p>
            <a:pPr eaLnBrk="1" hangingPunct="1">
              <a:lnSpc>
                <a:spcPct val="80000"/>
              </a:lnSpc>
              <a:defRPr/>
            </a:pPr>
            <a:endParaRPr lang="ru-RU" sz="2000" b="1" dirty="0">
              <a:solidFill>
                <a:srgbClr val="FF9933"/>
              </a:solidFill>
            </a:endParaRPr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000" b="1" dirty="0" err="1">
                <a:solidFill>
                  <a:srgbClr val="FF9933"/>
                </a:solidFill>
              </a:rPr>
              <a:t>Фармакокінетичні</a:t>
            </a:r>
            <a:r>
              <a:rPr lang="ru-RU" sz="2000" b="1" dirty="0">
                <a:solidFill>
                  <a:srgbClr val="FF9933"/>
                </a:solidFill>
              </a:rPr>
              <a:t> </a:t>
            </a:r>
            <a:r>
              <a:rPr lang="ru-RU" sz="2000" b="1" dirty="0" err="1">
                <a:solidFill>
                  <a:srgbClr val="FF9933"/>
                </a:solidFill>
              </a:rPr>
              <a:t>відмінності</a:t>
            </a:r>
            <a:r>
              <a:rPr lang="ru-RU" sz="2000" b="1" dirty="0">
                <a:solidFill>
                  <a:srgbClr val="FF9933"/>
                </a:solidFill>
              </a:rPr>
              <a:t>:</a:t>
            </a:r>
            <a:endParaRPr lang="ru-RU" sz="2000" dirty="0">
              <a:solidFill>
                <a:srgbClr val="FF9933"/>
              </a:solidFill>
            </a:endParaRPr>
          </a:p>
          <a:p>
            <a:pPr eaLnBrk="1" hangingPunct="1">
              <a:lnSpc>
                <a:spcPct val="80000"/>
              </a:lnSpc>
              <a:defRPr/>
            </a:pPr>
            <a:r>
              <a:rPr lang="ru-RU" sz="2000" dirty="0">
                <a:solidFill>
                  <a:srgbClr val="FF9933"/>
                </a:solidFill>
              </a:rPr>
              <a:t>1. </a:t>
            </a:r>
            <a:r>
              <a:rPr lang="ru-RU" sz="2000" dirty="0" err="1">
                <a:solidFill>
                  <a:srgbClr val="FF9933"/>
                </a:solidFill>
              </a:rPr>
              <a:t>Внутрішньо</a:t>
            </a:r>
            <a:r>
              <a:rPr lang="ru-RU" sz="2000" dirty="0">
                <a:solidFill>
                  <a:srgbClr val="FF9933"/>
                </a:solidFill>
              </a:rPr>
              <a:t> </a:t>
            </a:r>
            <a:r>
              <a:rPr lang="ru-RU" sz="2000" dirty="0" err="1">
                <a:solidFill>
                  <a:srgbClr val="FF9933"/>
                </a:solidFill>
              </a:rPr>
              <a:t>можна</a:t>
            </a:r>
            <a:r>
              <a:rPr lang="ru-RU" sz="2000" dirty="0">
                <a:solidFill>
                  <a:srgbClr val="FF9933"/>
                </a:solidFill>
              </a:rPr>
              <a:t> </a:t>
            </a:r>
            <a:r>
              <a:rPr lang="ru-RU" sz="2000" dirty="0" err="1">
                <a:solidFill>
                  <a:srgbClr val="FF9933"/>
                </a:solidFill>
              </a:rPr>
              <a:t>призначати</a:t>
            </a:r>
            <a:r>
              <a:rPr lang="ru-RU" sz="2000" dirty="0">
                <a:solidFill>
                  <a:srgbClr val="FF9933"/>
                </a:solidFill>
              </a:rPr>
              <a:t> </a:t>
            </a:r>
            <a:r>
              <a:rPr lang="ru-RU" sz="2000" dirty="0" err="1">
                <a:solidFill>
                  <a:srgbClr val="FF9933"/>
                </a:solidFill>
              </a:rPr>
              <a:t>всі</a:t>
            </a:r>
            <a:r>
              <a:rPr lang="ru-RU" sz="2000" dirty="0">
                <a:solidFill>
                  <a:srgbClr val="FF9933"/>
                </a:solidFill>
              </a:rPr>
              <a:t> </a:t>
            </a:r>
            <a:r>
              <a:rPr lang="ru-RU" sz="2000" dirty="0" err="1">
                <a:solidFill>
                  <a:srgbClr val="FF9933"/>
                </a:solidFill>
              </a:rPr>
              <a:t>препарати</a:t>
            </a:r>
            <a:r>
              <a:rPr lang="ru-RU" sz="2000" dirty="0">
                <a:solidFill>
                  <a:srgbClr val="FF9933"/>
                </a:solidFill>
              </a:rPr>
              <a:t>. 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2000" dirty="0">
                <a:solidFill>
                  <a:srgbClr val="FF9933"/>
                </a:solidFill>
              </a:rPr>
              <a:t>2. 80 % </a:t>
            </a:r>
            <a:r>
              <a:rPr lang="ru-RU" sz="2000" dirty="0" err="1">
                <a:solidFill>
                  <a:srgbClr val="FF9933"/>
                </a:solidFill>
              </a:rPr>
              <a:t>амінопеніцилінів</a:t>
            </a:r>
            <a:r>
              <a:rPr lang="ru-RU" sz="2000" dirty="0">
                <a:solidFill>
                  <a:srgbClr val="FF9933"/>
                </a:solidFill>
              </a:rPr>
              <a:t> в </a:t>
            </a:r>
            <a:r>
              <a:rPr lang="ru-RU" sz="2000" dirty="0" err="1">
                <a:solidFill>
                  <a:srgbClr val="FF9933"/>
                </a:solidFill>
              </a:rPr>
              <a:t>крові</a:t>
            </a:r>
            <a:r>
              <a:rPr lang="ru-RU" sz="2000" dirty="0">
                <a:solidFill>
                  <a:srgbClr val="FF9933"/>
                </a:solidFill>
              </a:rPr>
              <a:t> </a:t>
            </a:r>
            <a:r>
              <a:rPr lang="ru-RU" sz="2000" dirty="0" err="1">
                <a:solidFill>
                  <a:srgbClr val="FF9933"/>
                </a:solidFill>
              </a:rPr>
              <a:t>залишаються</a:t>
            </a:r>
            <a:r>
              <a:rPr lang="ru-RU" sz="2000" dirty="0">
                <a:solidFill>
                  <a:srgbClr val="FF9933"/>
                </a:solidFill>
              </a:rPr>
              <a:t> у </a:t>
            </a:r>
            <a:r>
              <a:rPr lang="ru-RU" sz="2000" dirty="0" err="1">
                <a:solidFill>
                  <a:srgbClr val="FF9933"/>
                </a:solidFill>
              </a:rPr>
              <a:t>вільній</a:t>
            </a:r>
            <a:r>
              <a:rPr lang="ru-RU" sz="2000" dirty="0">
                <a:solidFill>
                  <a:srgbClr val="FF9933"/>
                </a:solidFill>
              </a:rPr>
              <a:t> </a:t>
            </a:r>
            <a:r>
              <a:rPr lang="ru-RU" sz="2000" dirty="0" err="1">
                <a:solidFill>
                  <a:srgbClr val="FF9933"/>
                </a:solidFill>
              </a:rPr>
              <a:t>формі</a:t>
            </a:r>
            <a:r>
              <a:rPr lang="ru-RU" sz="2000" dirty="0">
                <a:solidFill>
                  <a:srgbClr val="FF9933"/>
                </a:solidFill>
              </a:rPr>
              <a:t>.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2000" dirty="0">
                <a:solidFill>
                  <a:srgbClr val="FF9933"/>
                </a:solidFill>
              </a:rPr>
              <a:t>3. </a:t>
            </a:r>
            <a:r>
              <a:rPr lang="ru-RU" sz="2000" dirty="0" err="1">
                <a:solidFill>
                  <a:srgbClr val="FF9933"/>
                </a:solidFill>
              </a:rPr>
              <a:t>Кратність</a:t>
            </a:r>
            <a:r>
              <a:rPr lang="ru-RU" sz="2000" dirty="0">
                <a:solidFill>
                  <a:srgbClr val="FF9933"/>
                </a:solidFill>
              </a:rPr>
              <a:t> </a:t>
            </a:r>
            <a:r>
              <a:rPr lang="ru-RU" sz="2000" dirty="0" err="1">
                <a:solidFill>
                  <a:srgbClr val="FF9933"/>
                </a:solidFill>
              </a:rPr>
              <a:t>призначень</a:t>
            </a:r>
            <a:r>
              <a:rPr lang="ru-RU" sz="2000" dirty="0">
                <a:solidFill>
                  <a:srgbClr val="FF9933"/>
                </a:solidFill>
              </a:rPr>
              <a:t> </a:t>
            </a:r>
            <a:r>
              <a:rPr lang="ru-RU" sz="2000" dirty="0" err="1">
                <a:solidFill>
                  <a:srgbClr val="FF9933"/>
                </a:solidFill>
              </a:rPr>
              <a:t>комбінованих</a:t>
            </a:r>
            <a:r>
              <a:rPr lang="ru-RU" sz="2000" dirty="0">
                <a:solidFill>
                  <a:srgbClr val="FF9933"/>
                </a:solidFill>
              </a:rPr>
              <a:t> </a:t>
            </a:r>
            <a:r>
              <a:rPr lang="ru-RU" sz="2000" dirty="0" err="1">
                <a:solidFill>
                  <a:srgbClr val="FF9933"/>
                </a:solidFill>
              </a:rPr>
              <a:t>препаратів</a:t>
            </a:r>
            <a:r>
              <a:rPr lang="ru-RU" sz="2000" dirty="0">
                <a:solidFill>
                  <a:srgbClr val="FF9933"/>
                </a:solidFill>
              </a:rPr>
              <a:t> – 2-3 рази на </a:t>
            </a:r>
            <a:r>
              <a:rPr lang="ru-RU" sz="2000" dirty="0" err="1">
                <a:solidFill>
                  <a:srgbClr val="FF9933"/>
                </a:solidFill>
              </a:rPr>
              <a:t>добу</a:t>
            </a:r>
            <a:r>
              <a:rPr lang="ru-RU" sz="2000" dirty="0">
                <a:solidFill>
                  <a:srgbClr val="FF9933"/>
                </a:solidFill>
              </a:rPr>
              <a:t>.</a:t>
            </a: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6621C52-8008-4DAF-AA6D-CC16C1C421AA}" type="slidenum">
              <a:rPr lang="ru-RU" smtClean="0"/>
              <a:pPr>
                <a:defRPr/>
              </a:pPr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452710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b="1" dirty="0" err="1">
                <a:solidFill>
                  <a:srgbClr val="FF9933"/>
                </a:solidFill>
              </a:rPr>
              <a:t>Карбоксипеніциліни</a:t>
            </a:r>
            <a:r>
              <a:rPr lang="ru-RU" b="1" dirty="0"/>
              <a:t> </a:t>
            </a:r>
            <a:endParaRPr lang="ru-RU" dirty="0"/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557338"/>
            <a:ext cx="9144000" cy="5300662"/>
          </a:xfrm>
        </p:spPr>
        <p:txBody>
          <a:bodyPr/>
          <a:lstStyle/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400" dirty="0">
                <a:solidFill>
                  <a:srgbClr val="33CC33"/>
                </a:solidFill>
              </a:rPr>
              <a:t>(</a:t>
            </a:r>
            <a:r>
              <a:rPr lang="ru-RU" sz="2400" dirty="0" err="1">
                <a:solidFill>
                  <a:srgbClr val="33CC33"/>
                </a:solidFill>
              </a:rPr>
              <a:t>карбеніцилін</a:t>
            </a:r>
            <a:r>
              <a:rPr lang="ru-RU" sz="2400" dirty="0">
                <a:solidFill>
                  <a:srgbClr val="33CC33"/>
                </a:solidFill>
              </a:rPr>
              <a:t>, </a:t>
            </a:r>
            <a:r>
              <a:rPr lang="ru-RU" sz="2400" dirty="0" err="1">
                <a:solidFill>
                  <a:srgbClr val="33CC33"/>
                </a:solidFill>
              </a:rPr>
              <a:t>карфецилін</a:t>
            </a:r>
            <a:r>
              <a:rPr lang="ru-RU" sz="2400" dirty="0">
                <a:solidFill>
                  <a:srgbClr val="33CC33"/>
                </a:solidFill>
              </a:rPr>
              <a:t>, </a:t>
            </a:r>
            <a:r>
              <a:rPr lang="ru-RU" sz="2400" dirty="0" err="1">
                <a:solidFill>
                  <a:srgbClr val="33CC33"/>
                </a:solidFill>
              </a:rPr>
              <a:t>кариндацилін</a:t>
            </a:r>
            <a:r>
              <a:rPr lang="ru-RU" sz="2400" dirty="0">
                <a:solidFill>
                  <a:srgbClr val="33CC33"/>
                </a:solidFill>
              </a:rPr>
              <a:t>, </a:t>
            </a:r>
            <a:r>
              <a:rPr lang="ru-RU" sz="2400" dirty="0" err="1">
                <a:solidFill>
                  <a:srgbClr val="33CC33"/>
                </a:solidFill>
              </a:rPr>
              <a:t>тикарцилін</a:t>
            </a:r>
            <a:r>
              <a:rPr lang="ru-RU" sz="2400" dirty="0">
                <a:solidFill>
                  <a:srgbClr val="33CC33"/>
                </a:solidFill>
              </a:rPr>
              <a:t>)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z="2400" dirty="0" err="1">
                <a:solidFill>
                  <a:schemeClr val="hlink"/>
                </a:solidFill>
              </a:rPr>
              <a:t>Це</a:t>
            </a:r>
            <a:r>
              <a:rPr lang="ru-RU" sz="2400" dirty="0">
                <a:solidFill>
                  <a:schemeClr val="hlink"/>
                </a:solidFill>
              </a:rPr>
              <a:t> </a:t>
            </a:r>
            <a:r>
              <a:rPr lang="ru-RU" sz="2400" dirty="0" err="1">
                <a:solidFill>
                  <a:schemeClr val="hlink"/>
                </a:solidFill>
              </a:rPr>
              <a:t>антисинегнойні</a:t>
            </a:r>
            <a:r>
              <a:rPr lang="ru-RU" sz="2400" dirty="0">
                <a:solidFill>
                  <a:schemeClr val="hlink"/>
                </a:solidFill>
              </a:rPr>
              <a:t> </a:t>
            </a:r>
            <a:r>
              <a:rPr lang="ru-RU" sz="2400" dirty="0" err="1">
                <a:solidFill>
                  <a:schemeClr val="hlink"/>
                </a:solidFill>
              </a:rPr>
              <a:t>антибіотики</a:t>
            </a:r>
            <a:r>
              <a:rPr lang="ru-RU" sz="2400" dirty="0">
                <a:solidFill>
                  <a:schemeClr val="hlink"/>
                </a:solidFill>
              </a:rPr>
              <a:t>, в спектр </a:t>
            </a:r>
            <a:r>
              <a:rPr lang="ru-RU" sz="2400" dirty="0" err="1">
                <a:solidFill>
                  <a:schemeClr val="hlink"/>
                </a:solidFill>
              </a:rPr>
              <a:t>впливу</a:t>
            </a:r>
            <a:r>
              <a:rPr lang="ru-RU" sz="2400" dirty="0">
                <a:solidFill>
                  <a:schemeClr val="hlink"/>
                </a:solidFill>
              </a:rPr>
              <a:t> не </a:t>
            </a:r>
            <a:r>
              <a:rPr lang="ru-RU" sz="2400" dirty="0" err="1">
                <a:solidFill>
                  <a:schemeClr val="hlink"/>
                </a:solidFill>
              </a:rPr>
              <a:t>потрапляють</a:t>
            </a:r>
            <a:r>
              <a:rPr lang="ru-RU" sz="2400" dirty="0">
                <a:solidFill>
                  <a:schemeClr val="hlink"/>
                </a:solidFill>
              </a:rPr>
              <a:t> </a:t>
            </a:r>
            <a:r>
              <a:rPr lang="ru-RU" sz="2400" dirty="0" err="1">
                <a:solidFill>
                  <a:schemeClr val="hlink"/>
                </a:solidFill>
              </a:rPr>
              <a:t>стафілококки</a:t>
            </a:r>
            <a:r>
              <a:rPr lang="ru-RU" sz="2400" dirty="0">
                <a:solidFill>
                  <a:schemeClr val="hlink"/>
                </a:solidFill>
              </a:rPr>
              <a:t>. </a:t>
            </a:r>
            <a:r>
              <a:rPr lang="ru-RU" sz="2400" dirty="0" err="1">
                <a:solidFill>
                  <a:schemeClr val="hlink"/>
                </a:solidFill>
              </a:rPr>
              <a:t>Створений</a:t>
            </a:r>
            <a:r>
              <a:rPr lang="ru-RU" sz="2400" dirty="0">
                <a:solidFill>
                  <a:schemeClr val="hlink"/>
                </a:solidFill>
              </a:rPr>
              <a:t> </a:t>
            </a:r>
            <a:r>
              <a:rPr lang="ru-RU" sz="2400" dirty="0" err="1">
                <a:solidFill>
                  <a:srgbClr val="33CC33"/>
                </a:solidFill>
              </a:rPr>
              <a:t>тіментин</a:t>
            </a:r>
            <a:r>
              <a:rPr lang="ru-RU" sz="2400" dirty="0">
                <a:solidFill>
                  <a:schemeClr val="hlink"/>
                </a:solidFill>
              </a:rPr>
              <a:t> </a:t>
            </a:r>
            <a:r>
              <a:rPr lang="ru-RU" sz="2400" dirty="0">
                <a:solidFill>
                  <a:srgbClr val="33CC33"/>
                </a:solidFill>
              </a:rPr>
              <a:t>(</a:t>
            </a:r>
            <a:r>
              <a:rPr lang="ru-RU" sz="2400" dirty="0" err="1">
                <a:solidFill>
                  <a:srgbClr val="33CC33"/>
                </a:solidFill>
              </a:rPr>
              <a:t>тикарцилін</a:t>
            </a:r>
            <a:r>
              <a:rPr lang="ru-RU" sz="2400" dirty="0">
                <a:solidFill>
                  <a:srgbClr val="33CC33"/>
                </a:solidFill>
              </a:rPr>
              <a:t> + </a:t>
            </a:r>
            <a:r>
              <a:rPr lang="ru-RU" sz="2400" dirty="0" err="1">
                <a:solidFill>
                  <a:srgbClr val="33CC33"/>
                </a:solidFill>
              </a:rPr>
              <a:t>клавуланова</a:t>
            </a:r>
            <a:r>
              <a:rPr lang="ru-RU" sz="2400" dirty="0">
                <a:solidFill>
                  <a:srgbClr val="33CC33"/>
                </a:solidFill>
              </a:rPr>
              <a:t> кислота).</a:t>
            </a:r>
          </a:p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400" b="1" dirty="0" err="1">
                <a:solidFill>
                  <a:schemeClr val="hlink"/>
                </a:solidFill>
              </a:rPr>
              <a:t>Фармакокінетичні</a:t>
            </a:r>
            <a:r>
              <a:rPr lang="ru-RU" sz="2400" b="1" dirty="0">
                <a:solidFill>
                  <a:schemeClr val="hlink"/>
                </a:solidFill>
              </a:rPr>
              <a:t> </a:t>
            </a:r>
            <a:r>
              <a:rPr lang="ru-RU" sz="2400" b="1" dirty="0" err="1">
                <a:solidFill>
                  <a:schemeClr val="hlink"/>
                </a:solidFill>
              </a:rPr>
              <a:t>особливості</a:t>
            </a:r>
            <a:r>
              <a:rPr lang="ru-RU" sz="2400" b="1" dirty="0">
                <a:solidFill>
                  <a:schemeClr val="hlink"/>
                </a:solidFill>
              </a:rPr>
              <a:t>:</a:t>
            </a:r>
            <a:endParaRPr lang="ru-RU" sz="2400" dirty="0">
              <a:solidFill>
                <a:schemeClr val="hlink"/>
              </a:solidFill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ru-RU" sz="2400" dirty="0">
                <a:solidFill>
                  <a:schemeClr val="hlink"/>
                </a:solidFill>
              </a:rPr>
              <a:t>1. </a:t>
            </a:r>
            <a:r>
              <a:rPr lang="ru-RU" sz="2400" dirty="0" err="1">
                <a:solidFill>
                  <a:schemeClr val="hlink"/>
                </a:solidFill>
              </a:rPr>
              <a:t>Карфецилін</a:t>
            </a:r>
            <a:r>
              <a:rPr lang="ru-RU" sz="2400" dirty="0">
                <a:solidFill>
                  <a:schemeClr val="hlink"/>
                </a:solidFill>
              </a:rPr>
              <a:t> та </a:t>
            </a:r>
            <a:r>
              <a:rPr lang="ru-RU" sz="2400" dirty="0" err="1">
                <a:solidFill>
                  <a:schemeClr val="hlink"/>
                </a:solidFill>
              </a:rPr>
              <a:t>кариндацилін</a:t>
            </a:r>
            <a:r>
              <a:rPr lang="ru-RU" sz="2400" dirty="0">
                <a:solidFill>
                  <a:schemeClr val="hlink"/>
                </a:solidFill>
              </a:rPr>
              <a:t> </a:t>
            </a:r>
            <a:r>
              <a:rPr lang="ru-RU" sz="2400" dirty="0" err="1">
                <a:solidFill>
                  <a:schemeClr val="hlink"/>
                </a:solidFill>
              </a:rPr>
              <a:t>проникають</a:t>
            </a:r>
            <a:r>
              <a:rPr lang="ru-RU" sz="2400" dirty="0">
                <a:solidFill>
                  <a:schemeClr val="hlink"/>
                </a:solidFill>
              </a:rPr>
              <a:t> через рот. </a:t>
            </a:r>
            <a:r>
              <a:rPr lang="ru-RU" sz="2400" dirty="0" err="1">
                <a:solidFill>
                  <a:schemeClr val="hlink"/>
                </a:solidFill>
              </a:rPr>
              <a:t>Карбеницилін</a:t>
            </a:r>
            <a:r>
              <a:rPr lang="ru-RU" sz="2400" dirty="0">
                <a:solidFill>
                  <a:schemeClr val="hlink"/>
                </a:solidFill>
              </a:rPr>
              <a:t> та </a:t>
            </a:r>
            <a:r>
              <a:rPr lang="ru-RU" sz="2400" dirty="0" err="1">
                <a:solidFill>
                  <a:schemeClr val="hlink"/>
                </a:solidFill>
              </a:rPr>
              <a:t>тикарцилін</a:t>
            </a:r>
            <a:r>
              <a:rPr lang="ru-RU" sz="2400" dirty="0">
                <a:solidFill>
                  <a:schemeClr val="hlink"/>
                </a:solidFill>
              </a:rPr>
              <a:t> з </a:t>
            </a:r>
            <a:r>
              <a:rPr lang="ru-RU" sz="2400" dirty="0" err="1">
                <a:solidFill>
                  <a:schemeClr val="hlink"/>
                </a:solidFill>
              </a:rPr>
              <a:t>шлунково-кишкового</a:t>
            </a:r>
            <a:r>
              <a:rPr lang="ru-RU" sz="2400" dirty="0">
                <a:solidFill>
                  <a:schemeClr val="hlink"/>
                </a:solidFill>
              </a:rPr>
              <a:t> тракта не </a:t>
            </a:r>
            <a:r>
              <a:rPr lang="ru-RU" sz="2400" dirty="0" err="1">
                <a:solidFill>
                  <a:schemeClr val="hlink"/>
                </a:solidFill>
              </a:rPr>
              <a:t>всмоктуються</a:t>
            </a:r>
            <a:r>
              <a:rPr lang="ru-RU" sz="2400" dirty="0">
                <a:solidFill>
                  <a:schemeClr val="hlink"/>
                </a:solidFill>
              </a:rPr>
              <a:t>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z="2400" dirty="0">
                <a:solidFill>
                  <a:schemeClr val="hlink"/>
                </a:solidFill>
              </a:rPr>
              <a:t>2. </a:t>
            </a:r>
            <a:r>
              <a:rPr lang="ru-RU" sz="2400" dirty="0" err="1">
                <a:solidFill>
                  <a:schemeClr val="hlink"/>
                </a:solidFill>
              </a:rPr>
              <a:t>Препарати</a:t>
            </a:r>
            <a:r>
              <a:rPr lang="ru-RU" sz="2400" dirty="0">
                <a:solidFill>
                  <a:schemeClr val="hlink"/>
                </a:solidFill>
              </a:rPr>
              <a:t> не </a:t>
            </a:r>
            <a:r>
              <a:rPr lang="ru-RU" sz="2400" dirty="0" err="1">
                <a:solidFill>
                  <a:schemeClr val="hlink"/>
                </a:solidFill>
              </a:rPr>
              <a:t>проникають</a:t>
            </a:r>
            <a:r>
              <a:rPr lang="ru-RU" sz="2400" dirty="0">
                <a:solidFill>
                  <a:schemeClr val="hlink"/>
                </a:solidFill>
              </a:rPr>
              <a:t> </a:t>
            </a:r>
            <a:r>
              <a:rPr lang="ru-RU" sz="2400" dirty="0" err="1">
                <a:solidFill>
                  <a:schemeClr val="hlink"/>
                </a:solidFill>
              </a:rPr>
              <a:t>крізь</a:t>
            </a:r>
            <a:r>
              <a:rPr lang="ru-RU" sz="2400" dirty="0">
                <a:solidFill>
                  <a:schemeClr val="hlink"/>
                </a:solidFill>
              </a:rPr>
              <a:t> гемато-</a:t>
            </a:r>
            <a:r>
              <a:rPr lang="ru-RU" sz="2400" dirty="0" err="1">
                <a:solidFill>
                  <a:schemeClr val="hlink"/>
                </a:solidFill>
              </a:rPr>
              <a:t>энцефалічний</a:t>
            </a:r>
            <a:r>
              <a:rPr lang="ru-RU" sz="2400" dirty="0">
                <a:solidFill>
                  <a:schemeClr val="hlink"/>
                </a:solidFill>
              </a:rPr>
              <a:t> бар</a:t>
            </a:r>
            <a:r>
              <a:rPr lang="en-US" sz="2400" dirty="0">
                <a:solidFill>
                  <a:schemeClr val="hlink"/>
                </a:solidFill>
              </a:rPr>
              <a:t>’</a:t>
            </a:r>
            <a:r>
              <a:rPr lang="ru-RU" sz="2400" dirty="0">
                <a:solidFill>
                  <a:schemeClr val="hlink"/>
                </a:solidFill>
              </a:rPr>
              <a:t>ер.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z="2400" dirty="0">
                <a:solidFill>
                  <a:schemeClr val="hlink"/>
                </a:solidFill>
              </a:rPr>
              <a:t>3. </a:t>
            </a:r>
            <a:r>
              <a:rPr lang="ru-RU" sz="2400" dirty="0" err="1">
                <a:solidFill>
                  <a:schemeClr val="hlink"/>
                </a:solidFill>
              </a:rPr>
              <a:t>Кратність</a:t>
            </a:r>
            <a:r>
              <a:rPr lang="ru-RU" sz="2400" dirty="0">
                <a:solidFill>
                  <a:schemeClr val="hlink"/>
                </a:solidFill>
              </a:rPr>
              <a:t> </a:t>
            </a:r>
            <a:r>
              <a:rPr lang="ru-RU" sz="2400" dirty="0" err="1">
                <a:solidFill>
                  <a:schemeClr val="hlink"/>
                </a:solidFill>
              </a:rPr>
              <a:t>призначення</a:t>
            </a:r>
            <a:r>
              <a:rPr lang="ru-RU" sz="2400" dirty="0">
                <a:solidFill>
                  <a:schemeClr val="hlink"/>
                </a:solidFill>
              </a:rPr>
              <a:t> – 4 рази на </a:t>
            </a:r>
            <a:r>
              <a:rPr lang="ru-RU" sz="2400" dirty="0" err="1">
                <a:solidFill>
                  <a:schemeClr val="hlink"/>
                </a:solidFill>
              </a:rPr>
              <a:t>добу</a:t>
            </a:r>
            <a:r>
              <a:rPr lang="ru-RU" sz="2400" dirty="0">
                <a:solidFill>
                  <a:schemeClr val="hlink"/>
                </a:solidFill>
              </a:rPr>
              <a:t>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z="2400" dirty="0">
                <a:solidFill>
                  <a:schemeClr val="hlink"/>
                </a:solidFill>
              </a:rPr>
              <a:t>4. </a:t>
            </a:r>
            <a:r>
              <a:rPr lang="ru-RU" sz="2400" dirty="0" err="1">
                <a:solidFill>
                  <a:schemeClr val="hlink"/>
                </a:solidFill>
              </a:rPr>
              <a:t>Швидко</a:t>
            </a:r>
            <a:r>
              <a:rPr lang="ru-RU" sz="2400" dirty="0">
                <a:solidFill>
                  <a:schemeClr val="hlink"/>
                </a:solidFill>
              </a:rPr>
              <a:t> </a:t>
            </a:r>
            <a:r>
              <a:rPr lang="ru-RU" sz="2400" dirty="0" err="1">
                <a:solidFill>
                  <a:schemeClr val="hlink"/>
                </a:solidFill>
              </a:rPr>
              <a:t>розвивається</a:t>
            </a:r>
            <a:r>
              <a:rPr lang="ru-RU" sz="2400" dirty="0">
                <a:solidFill>
                  <a:schemeClr val="hlink"/>
                </a:solidFill>
              </a:rPr>
              <a:t> </a:t>
            </a:r>
            <a:r>
              <a:rPr lang="ru-RU" sz="2400" dirty="0" err="1">
                <a:solidFill>
                  <a:schemeClr val="hlink"/>
                </a:solidFill>
              </a:rPr>
              <a:t>вторинна</a:t>
            </a:r>
            <a:r>
              <a:rPr lang="ru-RU" sz="2400" dirty="0">
                <a:solidFill>
                  <a:schemeClr val="hlink"/>
                </a:solidFill>
              </a:rPr>
              <a:t> </a:t>
            </a:r>
            <a:r>
              <a:rPr lang="ru-RU" sz="2400" dirty="0" err="1">
                <a:solidFill>
                  <a:schemeClr val="hlink"/>
                </a:solidFill>
              </a:rPr>
              <a:t>резистентність</a:t>
            </a:r>
            <a:r>
              <a:rPr lang="ru-RU" sz="2400" dirty="0">
                <a:solidFill>
                  <a:schemeClr val="hlink"/>
                </a:solidFill>
              </a:rPr>
              <a:t> </a:t>
            </a:r>
            <a:r>
              <a:rPr lang="ru-RU" sz="2400" dirty="0" err="1">
                <a:solidFill>
                  <a:schemeClr val="hlink"/>
                </a:solidFill>
              </a:rPr>
              <a:t>мікробів</a:t>
            </a:r>
            <a:r>
              <a:rPr lang="ru-RU" sz="2400" dirty="0">
                <a:solidFill>
                  <a:schemeClr val="hlink"/>
                </a:solidFill>
              </a:rPr>
              <a:t>.</a:t>
            </a: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6621C52-8008-4DAF-AA6D-CC16C1C421AA}" type="slidenum">
              <a:rPr lang="ru-RU" smtClean="0"/>
              <a:pPr>
                <a:defRPr/>
              </a:pPr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688059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b="1" dirty="0" err="1">
                <a:solidFill>
                  <a:srgbClr val="FF9933"/>
                </a:solidFill>
              </a:rPr>
              <a:t>Уреїдопеніциліни</a:t>
            </a:r>
            <a:endParaRPr lang="ru-RU" b="1" dirty="0">
              <a:solidFill>
                <a:srgbClr val="FF9933"/>
              </a:solidFill>
            </a:endParaRPr>
          </a:p>
        </p:txBody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628775"/>
            <a:ext cx="9144000" cy="5229225"/>
          </a:xfrm>
        </p:spPr>
        <p:txBody>
          <a:bodyPr/>
          <a:lstStyle/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200" dirty="0">
                <a:solidFill>
                  <a:srgbClr val="33CC33"/>
                </a:solidFill>
              </a:rPr>
              <a:t>(</a:t>
            </a:r>
            <a:r>
              <a:rPr lang="ru-RU" sz="2200" dirty="0" err="1">
                <a:solidFill>
                  <a:srgbClr val="33CC33"/>
                </a:solidFill>
              </a:rPr>
              <a:t>азлоцилін</a:t>
            </a:r>
            <a:r>
              <a:rPr lang="ru-RU" sz="2200" dirty="0">
                <a:solidFill>
                  <a:srgbClr val="33CC33"/>
                </a:solidFill>
              </a:rPr>
              <a:t>, </a:t>
            </a:r>
            <a:r>
              <a:rPr lang="ru-RU" sz="2200" dirty="0" err="1">
                <a:solidFill>
                  <a:srgbClr val="33CC33"/>
                </a:solidFill>
              </a:rPr>
              <a:t>мезлоцилін</a:t>
            </a:r>
            <a:r>
              <a:rPr lang="ru-RU" sz="2200" dirty="0">
                <a:solidFill>
                  <a:srgbClr val="33CC33"/>
                </a:solidFill>
              </a:rPr>
              <a:t>. </a:t>
            </a:r>
            <a:r>
              <a:rPr lang="ru-RU" sz="2200" dirty="0" err="1">
                <a:solidFill>
                  <a:srgbClr val="33CC33"/>
                </a:solidFill>
              </a:rPr>
              <a:t>пиперацилін</a:t>
            </a:r>
            <a:r>
              <a:rPr lang="ru-RU" sz="2200" dirty="0">
                <a:solidFill>
                  <a:srgbClr val="33CC33"/>
                </a:solidFill>
              </a:rPr>
              <a:t>)</a:t>
            </a:r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2000" dirty="0">
              <a:solidFill>
                <a:srgbClr val="FF9933"/>
              </a:solidFill>
            </a:endParaRPr>
          </a:p>
          <a:p>
            <a:pPr eaLnBrk="1" hangingPunct="1">
              <a:lnSpc>
                <a:spcPct val="80000"/>
              </a:lnSpc>
              <a:defRPr/>
            </a:pPr>
            <a:r>
              <a:rPr lang="ru-RU" sz="2000" dirty="0" err="1">
                <a:solidFill>
                  <a:srgbClr val="FF9933"/>
                </a:solidFill>
              </a:rPr>
              <a:t>Це</a:t>
            </a:r>
            <a:r>
              <a:rPr lang="ru-RU" sz="2000" dirty="0">
                <a:solidFill>
                  <a:srgbClr val="FF9933"/>
                </a:solidFill>
              </a:rPr>
              <a:t> </a:t>
            </a:r>
            <a:r>
              <a:rPr lang="ru-RU" sz="2000" dirty="0" err="1">
                <a:solidFill>
                  <a:srgbClr val="FF9933"/>
                </a:solidFill>
              </a:rPr>
              <a:t>також</a:t>
            </a:r>
            <a:r>
              <a:rPr lang="ru-RU" sz="2000" dirty="0">
                <a:solidFill>
                  <a:srgbClr val="FF9933"/>
                </a:solidFill>
              </a:rPr>
              <a:t> </a:t>
            </a:r>
            <a:r>
              <a:rPr lang="ru-RU" sz="2000" dirty="0" err="1">
                <a:solidFill>
                  <a:srgbClr val="FF9933"/>
                </a:solidFill>
              </a:rPr>
              <a:t>антисинегнойні</a:t>
            </a:r>
            <a:r>
              <a:rPr lang="ru-RU" sz="2000" dirty="0">
                <a:solidFill>
                  <a:srgbClr val="FF9933"/>
                </a:solidFill>
              </a:rPr>
              <a:t> </a:t>
            </a:r>
            <a:r>
              <a:rPr lang="ru-RU" sz="2000" dirty="0" err="1">
                <a:solidFill>
                  <a:srgbClr val="FF9933"/>
                </a:solidFill>
              </a:rPr>
              <a:t>антибіотики</a:t>
            </a:r>
            <a:r>
              <a:rPr lang="ru-RU" sz="2000" dirty="0">
                <a:solidFill>
                  <a:srgbClr val="FF9933"/>
                </a:solidFill>
              </a:rPr>
              <a:t>. </a:t>
            </a:r>
            <a:r>
              <a:rPr lang="ru-RU" sz="2000" dirty="0" err="1">
                <a:solidFill>
                  <a:srgbClr val="FF9933"/>
                </a:solidFill>
              </a:rPr>
              <a:t>Комбінований</a:t>
            </a:r>
            <a:r>
              <a:rPr lang="ru-RU" sz="2000" dirty="0">
                <a:solidFill>
                  <a:srgbClr val="FF9933"/>
                </a:solidFill>
              </a:rPr>
              <a:t> препарат </a:t>
            </a:r>
            <a:r>
              <a:rPr lang="ru-RU" sz="2000" dirty="0" err="1">
                <a:solidFill>
                  <a:srgbClr val="33CC33"/>
                </a:solidFill>
              </a:rPr>
              <a:t>тазоцин</a:t>
            </a:r>
            <a:r>
              <a:rPr lang="ru-RU" sz="2000" dirty="0">
                <a:solidFill>
                  <a:srgbClr val="33CC33"/>
                </a:solidFill>
              </a:rPr>
              <a:t> (</a:t>
            </a:r>
            <a:r>
              <a:rPr lang="ru-RU" sz="2000" dirty="0" err="1">
                <a:solidFill>
                  <a:srgbClr val="33CC33"/>
                </a:solidFill>
              </a:rPr>
              <a:t>пиперацилін</a:t>
            </a:r>
            <a:r>
              <a:rPr lang="ru-RU" sz="2000" dirty="0">
                <a:solidFill>
                  <a:srgbClr val="33CC33"/>
                </a:solidFill>
              </a:rPr>
              <a:t> + </a:t>
            </a:r>
            <a:r>
              <a:rPr lang="ru-RU" sz="2000" dirty="0" err="1">
                <a:solidFill>
                  <a:srgbClr val="33CC33"/>
                </a:solidFill>
              </a:rPr>
              <a:t>тазобактам</a:t>
            </a:r>
            <a:r>
              <a:rPr lang="ru-RU" sz="2000" dirty="0">
                <a:solidFill>
                  <a:srgbClr val="33CC33"/>
                </a:solidFill>
              </a:rPr>
              <a:t>).</a:t>
            </a:r>
          </a:p>
          <a:p>
            <a:pPr eaLnBrk="1" hangingPunct="1">
              <a:lnSpc>
                <a:spcPct val="80000"/>
              </a:lnSpc>
              <a:defRPr/>
            </a:pPr>
            <a:endParaRPr lang="ru-RU" sz="2000" b="1" dirty="0">
              <a:solidFill>
                <a:srgbClr val="FF9933"/>
              </a:solidFill>
            </a:endParaRPr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000" b="1" dirty="0" err="1">
                <a:solidFill>
                  <a:srgbClr val="FF9933"/>
                </a:solidFill>
              </a:rPr>
              <a:t>Фармакокінетичні</a:t>
            </a:r>
            <a:r>
              <a:rPr lang="ru-RU" sz="2000" b="1" dirty="0">
                <a:solidFill>
                  <a:srgbClr val="FF9933"/>
                </a:solidFill>
              </a:rPr>
              <a:t> </a:t>
            </a:r>
            <a:r>
              <a:rPr lang="ru-RU" sz="2000" b="1" dirty="0" err="1">
                <a:solidFill>
                  <a:srgbClr val="FF9933"/>
                </a:solidFill>
              </a:rPr>
              <a:t>особливості</a:t>
            </a:r>
            <a:r>
              <a:rPr lang="ru-RU" sz="2000" b="1" dirty="0">
                <a:solidFill>
                  <a:srgbClr val="FF9933"/>
                </a:solidFill>
              </a:rPr>
              <a:t>: </a:t>
            </a:r>
            <a:endParaRPr lang="ru-RU" sz="2000" dirty="0">
              <a:solidFill>
                <a:srgbClr val="FF9933"/>
              </a:solidFill>
            </a:endParaRPr>
          </a:p>
          <a:p>
            <a:pPr eaLnBrk="1" hangingPunct="1">
              <a:lnSpc>
                <a:spcPct val="80000"/>
              </a:lnSpc>
              <a:defRPr/>
            </a:pPr>
            <a:r>
              <a:rPr lang="ru-RU" sz="2000" dirty="0">
                <a:solidFill>
                  <a:srgbClr val="FF9933"/>
                </a:solidFill>
              </a:rPr>
              <a:t>1. </a:t>
            </a:r>
            <a:r>
              <a:rPr lang="ru-RU" sz="2000" dirty="0" err="1">
                <a:solidFill>
                  <a:srgbClr val="FF9933"/>
                </a:solidFill>
              </a:rPr>
              <a:t>Усі</a:t>
            </a:r>
            <a:r>
              <a:rPr lang="ru-RU" sz="2000" dirty="0">
                <a:solidFill>
                  <a:srgbClr val="FF9933"/>
                </a:solidFill>
              </a:rPr>
              <a:t> </a:t>
            </a:r>
            <a:r>
              <a:rPr lang="ru-RU" sz="2000" dirty="0" err="1">
                <a:solidFill>
                  <a:srgbClr val="FF9933"/>
                </a:solidFill>
              </a:rPr>
              <a:t>препарати</a:t>
            </a:r>
            <a:r>
              <a:rPr lang="ru-RU" sz="2000" dirty="0">
                <a:solidFill>
                  <a:srgbClr val="FF9933"/>
                </a:solidFill>
              </a:rPr>
              <a:t> </a:t>
            </a:r>
            <a:r>
              <a:rPr lang="ru-RU" sz="2000" dirty="0" err="1">
                <a:solidFill>
                  <a:srgbClr val="FF9933"/>
                </a:solidFill>
              </a:rPr>
              <a:t>вводять</a:t>
            </a:r>
            <a:r>
              <a:rPr lang="ru-RU" sz="2000" dirty="0">
                <a:solidFill>
                  <a:srgbClr val="FF9933"/>
                </a:solidFill>
              </a:rPr>
              <a:t> </a:t>
            </a:r>
            <a:r>
              <a:rPr lang="ru-RU" sz="2000" dirty="0" err="1">
                <a:solidFill>
                  <a:srgbClr val="FF9933"/>
                </a:solidFill>
              </a:rPr>
              <a:t>тільки</a:t>
            </a:r>
            <a:r>
              <a:rPr lang="ru-RU" sz="2000" dirty="0">
                <a:solidFill>
                  <a:srgbClr val="FF9933"/>
                </a:solidFill>
              </a:rPr>
              <a:t> парентерально (в/м и в/в).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2000" dirty="0">
                <a:solidFill>
                  <a:srgbClr val="FF9933"/>
                </a:solidFill>
              </a:rPr>
              <a:t>2. В </a:t>
            </a:r>
            <a:r>
              <a:rPr lang="ru-RU" sz="2000" dirty="0" err="1">
                <a:solidFill>
                  <a:srgbClr val="FF9933"/>
                </a:solidFill>
              </a:rPr>
              <a:t>екскреції</a:t>
            </a:r>
            <a:r>
              <a:rPr lang="ru-RU" sz="2000" dirty="0">
                <a:solidFill>
                  <a:srgbClr val="FF9933"/>
                </a:solidFill>
              </a:rPr>
              <a:t> </a:t>
            </a:r>
            <a:r>
              <a:rPr lang="ru-RU" sz="2000" dirty="0" err="1">
                <a:solidFill>
                  <a:srgbClr val="FF9933"/>
                </a:solidFill>
              </a:rPr>
              <a:t>приймають</a:t>
            </a:r>
            <a:r>
              <a:rPr lang="ru-RU" sz="2000" dirty="0">
                <a:solidFill>
                  <a:srgbClr val="FF9933"/>
                </a:solidFill>
              </a:rPr>
              <a:t> участь не </a:t>
            </a:r>
            <a:r>
              <a:rPr lang="ru-RU" sz="2000" dirty="0" err="1">
                <a:solidFill>
                  <a:srgbClr val="FF9933"/>
                </a:solidFill>
              </a:rPr>
              <a:t>тільки</a:t>
            </a:r>
            <a:r>
              <a:rPr lang="ru-RU" sz="2000" dirty="0">
                <a:solidFill>
                  <a:srgbClr val="FF9933"/>
                </a:solidFill>
              </a:rPr>
              <a:t> </a:t>
            </a:r>
            <a:r>
              <a:rPr lang="ru-RU" sz="2000" dirty="0" err="1">
                <a:solidFill>
                  <a:srgbClr val="FF9933"/>
                </a:solidFill>
              </a:rPr>
              <a:t>нирки</a:t>
            </a:r>
            <a:r>
              <a:rPr lang="ru-RU" sz="2000" dirty="0">
                <a:solidFill>
                  <a:srgbClr val="FF9933"/>
                </a:solidFill>
              </a:rPr>
              <a:t>, але і </a:t>
            </a:r>
            <a:r>
              <a:rPr lang="ru-RU" sz="2000" dirty="0" err="1">
                <a:solidFill>
                  <a:srgbClr val="FF9933"/>
                </a:solidFill>
              </a:rPr>
              <a:t>печінка</a:t>
            </a:r>
            <a:r>
              <a:rPr lang="ru-RU" sz="2000" dirty="0">
                <a:solidFill>
                  <a:srgbClr val="FF9933"/>
                </a:solidFill>
              </a:rPr>
              <a:t>.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2000" dirty="0">
                <a:solidFill>
                  <a:srgbClr val="FF9933"/>
                </a:solidFill>
              </a:rPr>
              <a:t>3. </a:t>
            </a:r>
            <a:r>
              <a:rPr lang="ru-RU" sz="2000" dirty="0" err="1">
                <a:solidFill>
                  <a:srgbClr val="FF9933"/>
                </a:solidFill>
              </a:rPr>
              <a:t>Кратність</a:t>
            </a:r>
            <a:r>
              <a:rPr lang="ru-RU" sz="2000" dirty="0">
                <a:solidFill>
                  <a:srgbClr val="FF9933"/>
                </a:solidFill>
              </a:rPr>
              <a:t> </a:t>
            </a:r>
            <a:r>
              <a:rPr lang="ru-RU" sz="2000" dirty="0" err="1">
                <a:solidFill>
                  <a:srgbClr val="FF9933"/>
                </a:solidFill>
              </a:rPr>
              <a:t>призначення</a:t>
            </a:r>
            <a:r>
              <a:rPr lang="ru-RU" sz="2000" dirty="0">
                <a:solidFill>
                  <a:srgbClr val="FF9933"/>
                </a:solidFill>
              </a:rPr>
              <a:t> – 3 рази на </a:t>
            </a:r>
            <a:r>
              <a:rPr lang="ru-RU" sz="2000" dirty="0" err="1">
                <a:solidFill>
                  <a:srgbClr val="FF9933"/>
                </a:solidFill>
              </a:rPr>
              <a:t>добу</a:t>
            </a:r>
            <a:r>
              <a:rPr lang="ru-RU" sz="2000" dirty="0">
                <a:solidFill>
                  <a:srgbClr val="FF9933"/>
                </a:solidFill>
              </a:rPr>
              <a:t>.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2000" dirty="0">
                <a:solidFill>
                  <a:srgbClr val="FF9933"/>
                </a:solidFill>
              </a:rPr>
              <a:t>4. </a:t>
            </a:r>
            <a:r>
              <a:rPr lang="ru-RU" sz="2000" dirty="0" err="1">
                <a:solidFill>
                  <a:srgbClr val="FF9933"/>
                </a:solidFill>
              </a:rPr>
              <a:t>Швидко</a:t>
            </a:r>
            <a:r>
              <a:rPr lang="ru-RU" sz="2000" dirty="0">
                <a:solidFill>
                  <a:srgbClr val="FF9933"/>
                </a:solidFill>
              </a:rPr>
              <a:t> </a:t>
            </a:r>
            <a:r>
              <a:rPr lang="ru-RU" sz="2000" dirty="0" err="1">
                <a:solidFill>
                  <a:srgbClr val="FF9933"/>
                </a:solidFill>
              </a:rPr>
              <a:t>розвивається</a:t>
            </a:r>
            <a:r>
              <a:rPr lang="ru-RU" sz="2000" dirty="0">
                <a:solidFill>
                  <a:srgbClr val="FF9933"/>
                </a:solidFill>
              </a:rPr>
              <a:t> </a:t>
            </a:r>
            <a:r>
              <a:rPr lang="ru-RU" sz="2000" dirty="0" err="1">
                <a:solidFill>
                  <a:srgbClr val="FF9933"/>
                </a:solidFill>
              </a:rPr>
              <a:t>вторинна</a:t>
            </a:r>
            <a:r>
              <a:rPr lang="ru-RU" sz="2000" dirty="0">
                <a:solidFill>
                  <a:srgbClr val="FF9933"/>
                </a:solidFill>
              </a:rPr>
              <a:t> </a:t>
            </a:r>
            <a:r>
              <a:rPr lang="ru-RU" sz="2000" dirty="0" err="1">
                <a:solidFill>
                  <a:srgbClr val="FF9933"/>
                </a:solidFill>
              </a:rPr>
              <a:t>резистентність</a:t>
            </a:r>
            <a:r>
              <a:rPr lang="ru-RU" sz="2000" dirty="0">
                <a:solidFill>
                  <a:srgbClr val="FF9933"/>
                </a:solidFill>
              </a:rPr>
              <a:t> </a:t>
            </a:r>
            <a:r>
              <a:rPr lang="ru-RU" sz="2000" dirty="0" err="1">
                <a:solidFill>
                  <a:srgbClr val="FF9933"/>
                </a:solidFill>
              </a:rPr>
              <a:t>мікробів</a:t>
            </a:r>
            <a:r>
              <a:rPr lang="ru-RU" sz="2000" dirty="0">
                <a:solidFill>
                  <a:srgbClr val="FF9933"/>
                </a:solidFill>
              </a:rPr>
              <a:t>.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2000" dirty="0">
              <a:solidFill>
                <a:schemeClr val="accent1"/>
              </a:solidFill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000" dirty="0">
                <a:solidFill>
                  <a:schemeClr val="accent1"/>
                </a:solidFill>
              </a:rPr>
              <a:t>    </a:t>
            </a:r>
            <a:r>
              <a:rPr lang="ru-RU" sz="2000" dirty="0" err="1">
                <a:solidFill>
                  <a:schemeClr val="accent1"/>
                </a:solidFill>
              </a:rPr>
              <a:t>Вторинна</a:t>
            </a:r>
            <a:r>
              <a:rPr lang="ru-RU" sz="2000" dirty="0">
                <a:solidFill>
                  <a:schemeClr val="accent1"/>
                </a:solidFill>
              </a:rPr>
              <a:t> </a:t>
            </a:r>
            <a:r>
              <a:rPr lang="ru-RU" sz="2000" dirty="0" err="1">
                <a:solidFill>
                  <a:schemeClr val="accent1"/>
                </a:solidFill>
              </a:rPr>
              <a:t>резистентність</a:t>
            </a:r>
            <a:r>
              <a:rPr lang="ru-RU" sz="2000" dirty="0">
                <a:solidFill>
                  <a:schemeClr val="accent1"/>
                </a:solidFill>
              </a:rPr>
              <a:t> до </a:t>
            </a:r>
            <a:r>
              <a:rPr lang="ru-RU" sz="2000" dirty="0" err="1">
                <a:solidFill>
                  <a:schemeClr val="accent1"/>
                </a:solidFill>
              </a:rPr>
              <a:t>всіх</a:t>
            </a:r>
            <a:r>
              <a:rPr lang="ru-RU" sz="2000" dirty="0">
                <a:solidFill>
                  <a:schemeClr val="accent1"/>
                </a:solidFill>
              </a:rPr>
              <a:t> </a:t>
            </a:r>
            <a:r>
              <a:rPr lang="ru-RU" sz="2000" dirty="0" err="1">
                <a:solidFill>
                  <a:schemeClr val="accent1"/>
                </a:solidFill>
              </a:rPr>
              <a:t>пеницилінів</a:t>
            </a:r>
            <a:r>
              <a:rPr lang="ru-RU" sz="2000" dirty="0">
                <a:solidFill>
                  <a:schemeClr val="accent1"/>
                </a:solidFill>
              </a:rPr>
              <a:t> (</a:t>
            </a:r>
            <a:r>
              <a:rPr lang="ru-RU" sz="2000" dirty="0" err="1">
                <a:solidFill>
                  <a:schemeClr val="accent1"/>
                </a:solidFill>
              </a:rPr>
              <a:t>крім</a:t>
            </a:r>
            <a:r>
              <a:rPr lang="ru-RU" sz="2000" dirty="0">
                <a:solidFill>
                  <a:schemeClr val="accent1"/>
                </a:solidFill>
              </a:rPr>
              <a:t> </a:t>
            </a:r>
            <a:r>
              <a:rPr lang="ru-RU" sz="2000" dirty="0" err="1">
                <a:solidFill>
                  <a:schemeClr val="accent1"/>
                </a:solidFill>
              </a:rPr>
              <a:t>карбокси</a:t>
            </a:r>
            <a:r>
              <a:rPr lang="ru-RU" sz="2000" dirty="0">
                <a:solidFill>
                  <a:schemeClr val="accent1"/>
                </a:solidFill>
              </a:rPr>
              <a:t>- та </a:t>
            </a:r>
            <a:r>
              <a:rPr lang="ru-RU" sz="2000" dirty="0" err="1">
                <a:solidFill>
                  <a:schemeClr val="accent1"/>
                </a:solidFill>
              </a:rPr>
              <a:t>уреїдопеніцилінів</a:t>
            </a:r>
            <a:r>
              <a:rPr lang="ru-RU" sz="2000" dirty="0">
                <a:solidFill>
                  <a:schemeClr val="accent1"/>
                </a:solidFill>
              </a:rPr>
              <a:t>) </a:t>
            </a:r>
            <a:r>
              <a:rPr lang="ru-RU" sz="2000" dirty="0" err="1">
                <a:solidFill>
                  <a:schemeClr val="accent1"/>
                </a:solidFill>
              </a:rPr>
              <a:t>розвивається</a:t>
            </a:r>
            <a:r>
              <a:rPr lang="ru-RU" sz="2000" dirty="0">
                <a:solidFill>
                  <a:schemeClr val="accent1"/>
                </a:solidFill>
              </a:rPr>
              <a:t> </a:t>
            </a:r>
            <a:r>
              <a:rPr lang="ru-RU" sz="2000" dirty="0" err="1">
                <a:solidFill>
                  <a:schemeClr val="accent1"/>
                </a:solidFill>
              </a:rPr>
              <a:t>повільно</a:t>
            </a:r>
            <a:r>
              <a:rPr lang="ru-RU" sz="2000" dirty="0">
                <a:solidFill>
                  <a:schemeClr val="accent1"/>
                </a:solidFill>
              </a:rPr>
              <a:t>.</a:t>
            </a: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6621C52-8008-4DAF-AA6D-CC16C1C421AA}" type="slidenum">
              <a:rPr lang="ru-RU" smtClean="0"/>
              <a:pPr>
                <a:defRPr/>
              </a:pPr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07044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476250"/>
            <a:ext cx="9144000" cy="6381750"/>
          </a:xfrm>
        </p:spPr>
        <p:txBody>
          <a:bodyPr/>
          <a:lstStyle/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400" b="1" dirty="0" err="1">
                <a:solidFill>
                  <a:schemeClr val="hlink"/>
                </a:solidFill>
              </a:rPr>
              <a:t>Взаємодія</a:t>
            </a:r>
            <a:r>
              <a:rPr lang="ru-RU" sz="2400" b="1" dirty="0">
                <a:solidFill>
                  <a:schemeClr val="hlink"/>
                </a:solidFill>
              </a:rPr>
              <a:t> </a:t>
            </a:r>
            <a:r>
              <a:rPr lang="ru-RU" sz="2400" b="1" dirty="0" err="1">
                <a:solidFill>
                  <a:schemeClr val="hlink"/>
                </a:solidFill>
              </a:rPr>
              <a:t>пеніцилінів</a:t>
            </a:r>
            <a:r>
              <a:rPr lang="ru-RU" sz="2400" b="1" dirty="0">
                <a:solidFill>
                  <a:schemeClr val="hlink"/>
                </a:solidFill>
              </a:rPr>
              <a:t> з препаратами з </a:t>
            </a:r>
            <a:r>
              <a:rPr lang="ru-RU" sz="2400" b="1" dirty="0" err="1">
                <a:solidFill>
                  <a:schemeClr val="hlink"/>
                </a:solidFill>
              </a:rPr>
              <a:t>інших</a:t>
            </a:r>
            <a:r>
              <a:rPr lang="ru-RU" sz="2400" b="1" dirty="0">
                <a:solidFill>
                  <a:schemeClr val="hlink"/>
                </a:solidFill>
              </a:rPr>
              <a:t> </a:t>
            </a:r>
            <a:r>
              <a:rPr lang="ru-RU" sz="2400" b="1" dirty="0" err="1">
                <a:solidFill>
                  <a:schemeClr val="hlink"/>
                </a:solidFill>
              </a:rPr>
              <a:t>груп</a:t>
            </a:r>
            <a:r>
              <a:rPr lang="ru-RU" sz="2400" b="1" dirty="0">
                <a:solidFill>
                  <a:schemeClr val="hlink"/>
                </a:solidFill>
              </a:rPr>
              <a:t>.</a:t>
            </a:r>
          </a:p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ru-RU" sz="2400" dirty="0">
              <a:solidFill>
                <a:schemeClr val="hlink"/>
              </a:solidFill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ru-RU" sz="2400" dirty="0" err="1">
                <a:solidFill>
                  <a:srgbClr val="FFFF00"/>
                </a:solidFill>
              </a:rPr>
              <a:t>Пеніциліни</a:t>
            </a:r>
            <a:r>
              <a:rPr lang="ru-RU" sz="2400" dirty="0">
                <a:solidFill>
                  <a:srgbClr val="FFFF00"/>
                </a:solidFill>
              </a:rPr>
              <a:t> </a:t>
            </a:r>
            <a:r>
              <a:rPr lang="ru-RU" sz="2400" dirty="0" err="1">
                <a:solidFill>
                  <a:srgbClr val="FFFF00"/>
                </a:solidFill>
              </a:rPr>
              <a:t>несумісні</a:t>
            </a:r>
            <a:r>
              <a:rPr lang="ru-RU" sz="2400" dirty="0">
                <a:solidFill>
                  <a:srgbClr val="FFFF00"/>
                </a:solidFill>
              </a:rPr>
              <a:t> з основами, </a:t>
            </a:r>
            <a:r>
              <a:rPr lang="ru-RU" sz="2400" dirty="0" err="1">
                <a:solidFill>
                  <a:srgbClr val="FFFF00"/>
                </a:solidFill>
              </a:rPr>
              <a:t>розчинами</a:t>
            </a:r>
            <a:r>
              <a:rPr lang="ru-RU" sz="2400" dirty="0">
                <a:solidFill>
                  <a:srgbClr val="FFFF00"/>
                </a:solidFill>
              </a:rPr>
              <a:t> солей </a:t>
            </a:r>
            <a:r>
              <a:rPr lang="ru-RU" sz="2400" dirty="0" err="1">
                <a:solidFill>
                  <a:srgbClr val="FFFF00"/>
                </a:solidFill>
              </a:rPr>
              <a:t>важких</a:t>
            </a:r>
            <a:r>
              <a:rPr lang="ru-RU" sz="2400" dirty="0">
                <a:solidFill>
                  <a:srgbClr val="FFFF00"/>
                </a:solidFill>
              </a:rPr>
              <a:t> та </a:t>
            </a:r>
            <a:r>
              <a:rPr lang="ru-RU" sz="2400" dirty="0" err="1">
                <a:solidFill>
                  <a:srgbClr val="FFFF00"/>
                </a:solidFill>
              </a:rPr>
              <a:t>лужно-земельних</a:t>
            </a:r>
            <a:r>
              <a:rPr lang="ru-RU" sz="2400" dirty="0">
                <a:solidFill>
                  <a:srgbClr val="FFFF00"/>
                </a:solidFill>
              </a:rPr>
              <a:t> </a:t>
            </a:r>
            <a:r>
              <a:rPr lang="ru-RU" sz="2400" dirty="0" err="1">
                <a:solidFill>
                  <a:srgbClr val="FFFF00"/>
                </a:solidFill>
              </a:rPr>
              <a:t>металів</a:t>
            </a:r>
            <a:r>
              <a:rPr lang="ru-RU" sz="2400" dirty="0">
                <a:solidFill>
                  <a:srgbClr val="FFFF00"/>
                </a:solidFill>
              </a:rPr>
              <a:t>, гепарином, </a:t>
            </a:r>
            <a:r>
              <a:rPr lang="ru-RU" sz="2400" dirty="0" err="1">
                <a:solidFill>
                  <a:srgbClr val="FFFF00"/>
                </a:solidFill>
              </a:rPr>
              <a:t>гентаміцином</a:t>
            </a:r>
            <a:r>
              <a:rPr lang="ru-RU" sz="2400" dirty="0">
                <a:solidFill>
                  <a:srgbClr val="FFFF00"/>
                </a:solidFill>
              </a:rPr>
              <a:t>, </a:t>
            </a:r>
            <a:r>
              <a:rPr lang="ru-RU" sz="2400" dirty="0" err="1">
                <a:solidFill>
                  <a:srgbClr val="FFFF00"/>
                </a:solidFill>
              </a:rPr>
              <a:t>лінкоміцином</a:t>
            </a:r>
            <a:r>
              <a:rPr lang="ru-RU" sz="2400" dirty="0">
                <a:solidFill>
                  <a:srgbClr val="FFFF00"/>
                </a:solidFill>
              </a:rPr>
              <a:t>, </a:t>
            </a:r>
            <a:r>
              <a:rPr lang="ru-RU" sz="2400" dirty="0" err="1">
                <a:solidFill>
                  <a:srgbClr val="FFFF00"/>
                </a:solidFill>
              </a:rPr>
              <a:t>левоміцетином</a:t>
            </a:r>
            <a:r>
              <a:rPr lang="ru-RU" sz="2400" dirty="0">
                <a:solidFill>
                  <a:srgbClr val="FFFF00"/>
                </a:solidFill>
              </a:rPr>
              <a:t>, </a:t>
            </a:r>
            <a:r>
              <a:rPr lang="ru-RU" sz="2400" dirty="0" err="1">
                <a:solidFill>
                  <a:srgbClr val="FFFF00"/>
                </a:solidFill>
              </a:rPr>
              <a:t>тетрациклінами</a:t>
            </a:r>
            <a:r>
              <a:rPr lang="ru-RU" sz="2400" dirty="0">
                <a:solidFill>
                  <a:srgbClr val="FFFF00"/>
                </a:solidFill>
              </a:rPr>
              <a:t>, </a:t>
            </a:r>
            <a:r>
              <a:rPr lang="ru-RU" sz="2400" dirty="0" err="1">
                <a:solidFill>
                  <a:srgbClr val="FFFF00"/>
                </a:solidFill>
              </a:rPr>
              <a:t>амфотеріцином</a:t>
            </a:r>
            <a:r>
              <a:rPr lang="ru-RU" sz="2400" dirty="0">
                <a:solidFill>
                  <a:srgbClr val="FFFF00"/>
                </a:solidFill>
              </a:rPr>
              <a:t> В, </a:t>
            </a:r>
            <a:r>
              <a:rPr lang="ru-RU" sz="2400" dirty="0" err="1">
                <a:solidFill>
                  <a:srgbClr val="FFFF00"/>
                </a:solidFill>
              </a:rPr>
              <a:t>барбітуратами</a:t>
            </a:r>
            <a:r>
              <a:rPr lang="ru-RU" sz="2400" dirty="0">
                <a:solidFill>
                  <a:srgbClr val="FFFF00"/>
                </a:solidFill>
              </a:rPr>
              <a:t>, </a:t>
            </a:r>
            <a:r>
              <a:rPr lang="ru-RU" sz="2400" dirty="0" err="1">
                <a:solidFill>
                  <a:srgbClr val="FFFF00"/>
                </a:solidFill>
              </a:rPr>
              <a:t>эуфіліном</a:t>
            </a:r>
            <a:r>
              <a:rPr lang="ru-RU" sz="2400" dirty="0">
                <a:solidFill>
                  <a:srgbClr val="FFFF00"/>
                </a:solidFill>
              </a:rPr>
              <a:t>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z="2400" dirty="0" err="1">
                <a:solidFill>
                  <a:srgbClr val="FFFF00"/>
                </a:solidFill>
              </a:rPr>
              <a:t>Фармакодинамічно</a:t>
            </a:r>
            <a:r>
              <a:rPr lang="ru-RU" sz="2400" dirty="0">
                <a:solidFill>
                  <a:srgbClr val="FFFF00"/>
                </a:solidFill>
              </a:rPr>
              <a:t> </a:t>
            </a:r>
            <a:r>
              <a:rPr lang="ru-RU" sz="2400" dirty="0" err="1">
                <a:solidFill>
                  <a:srgbClr val="FFFF00"/>
                </a:solidFill>
              </a:rPr>
              <a:t>пеніциліни</a:t>
            </a:r>
            <a:r>
              <a:rPr lang="ru-RU" sz="2400" dirty="0">
                <a:solidFill>
                  <a:srgbClr val="FFFF00"/>
                </a:solidFill>
              </a:rPr>
              <a:t> </a:t>
            </a:r>
            <a:r>
              <a:rPr lang="ru-RU" sz="2400" dirty="0" err="1">
                <a:solidFill>
                  <a:srgbClr val="FFFF00"/>
                </a:solidFill>
              </a:rPr>
              <a:t>несумісні</a:t>
            </a:r>
            <a:r>
              <a:rPr lang="ru-RU" sz="2400" dirty="0">
                <a:solidFill>
                  <a:srgbClr val="FFFF00"/>
                </a:solidFill>
              </a:rPr>
              <a:t> з </a:t>
            </a:r>
            <a:r>
              <a:rPr lang="ru-RU" sz="2400" dirty="0" err="1">
                <a:solidFill>
                  <a:srgbClr val="FFFF00"/>
                </a:solidFill>
              </a:rPr>
              <a:t>макролідами</a:t>
            </a:r>
            <a:r>
              <a:rPr lang="ru-RU" sz="2400" dirty="0">
                <a:solidFill>
                  <a:srgbClr val="FFFF00"/>
                </a:solidFill>
              </a:rPr>
              <a:t>, </a:t>
            </a:r>
            <a:r>
              <a:rPr lang="ru-RU" sz="2400" dirty="0" err="1">
                <a:solidFill>
                  <a:srgbClr val="FFFF00"/>
                </a:solidFill>
              </a:rPr>
              <a:t>тетрациклінами</a:t>
            </a:r>
            <a:r>
              <a:rPr lang="ru-RU" sz="2400" dirty="0">
                <a:solidFill>
                  <a:srgbClr val="FFFF00"/>
                </a:solidFill>
              </a:rPr>
              <a:t>, </a:t>
            </a:r>
            <a:r>
              <a:rPr lang="ru-RU" sz="2400" dirty="0" err="1">
                <a:solidFill>
                  <a:srgbClr val="FFFF00"/>
                </a:solidFill>
              </a:rPr>
              <a:t>поліміксином</a:t>
            </a:r>
            <a:r>
              <a:rPr lang="ru-RU" sz="2400" dirty="0">
                <a:solidFill>
                  <a:srgbClr val="FFFF00"/>
                </a:solidFill>
              </a:rPr>
              <a:t> М. </a:t>
            </a:r>
            <a:r>
              <a:rPr lang="ru-RU" sz="2400" dirty="0" err="1">
                <a:solidFill>
                  <a:srgbClr val="FFFF00"/>
                </a:solidFill>
              </a:rPr>
              <a:t>Синергідною</a:t>
            </a:r>
            <a:r>
              <a:rPr lang="ru-RU" sz="2400" dirty="0">
                <a:solidFill>
                  <a:srgbClr val="FFFF00"/>
                </a:solidFill>
              </a:rPr>
              <a:t> </a:t>
            </a:r>
            <a:r>
              <a:rPr lang="ru-RU" sz="2400" dirty="0" err="1">
                <a:solidFill>
                  <a:srgbClr val="FFFF00"/>
                </a:solidFill>
              </a:rPr>
              <a:t>являється</a:t>
            </a:r>
            <a:r>
              <a:rPr lang="ru-RU" sz="2400" dirty="0">
                <a:solidFill>
                  <a:srgbClr val="FFFF00"/>
                </a:solidFill>
              </a:rPr>
              <a:t> </a:t>
            </a:r>
            <a:r>
              <a:rPr lang="ru-RU" sz="2400" dirty="0" err="1">
                <a:solidFill>
                  <a:srgbClr val="FFFF00"/>
                </a:solidFill>
              </a:rPr>
              <a:t>комбінація</a:t>
            </a:r>
            <a:r>
              <a:rPr lang="ru-RU" sz="2400" dirty="0">
                <a:solidFill>
                  <a:srgbClr val="FFFF00"/>
                </a:solidFill>
              </a:rPr>
              <a:t> </a:t>
            </a:r>
            <a:r>
              <a:rPr lang="ru-RU" sz="2400" dirty="0" err="1">
                <a:solidFill>
                  <a:srgbClr val="FFFF00"/>
                </a:solidFill>
              </a:rPr>
              <a:t>пеніцилінів</a:t>
            </a:r>
            <a:r>
              <a:rPr lang="ru-RU" sz="2400" dirty="0">
                <a:solidFill>
                  <a:srgbClr val="FFFF00"/>
                </a:solidFill>
              </a:rPr>
              <a:t> з </a:t>
            </a:r>
            <a:r>
              <a:rPr lang="ru-RU" sz="2400" dirty="0" err="1">
                <a:solidFill>
                  <a:srgbClr val="FFFF00"/>
                </a:solidFill>
              </a:rPr>
              <a:t>аміноглікозидами</a:t>
            </a:r>
            <a:r>
              <a:rPr lang="ru-RU" sz="2400" dirty="0">
                <a:solidFill>
                  <a:srgbClr val="FFFF00"/>
                </a:solidFill>
              </a:rPr>
              <a:t>, цефалоспоринами, </a:t>
            </a:r>
            <a:r>
              <a:rPr lang="ru-RU" sz="2400" dirty="0" err="1">
                <a:solidFill>
                  <a:srgbClr val="FFFF00"/>
                </a:solidFill>
              </a:rPr>
              <a:t>монобактамами</a:t>
            </a:r>
            <a:r>
              <a:rPr lang="ru-RU" sz="2400" dirty="0">
                <a:solidFill>
                  <a:srgbClr val="FFFF00"/>
                </a:solidFill>
              </a:rPr>
              <a:t>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z="2400" dirty="0" err="1">
                <a:solidFill>
                  <a:srgbClr val="FFFF00"/>
                </a:solidFill>
              </a:rPr>
              <a:t>Пеніциліни</a:t>
            </a:r>
            <a:r>
              <a:rPr lang="ru-RU" sz="2400" dirty="0">
                <a:solidFill>
                  <a:srgbClr val="FFFF00"/>
                </a:solidFill>
              </a:rPr>
              <a:t> </a:t>
            </a:r>
            <a:r>
              <a:rPr lang="ru-RU" sz="2400" dirty="0" err="1">
                <a:solidFill>
                  <a:srgbClr val="FFFF00"/>
                </a:solidFill>
              </a:rPr>
              <a:t>фармакокінетично</a:t>
            </a:r>
            <a:r>
              <a:rPr lang="ru-RU" sz="2400" dirty="0">
                <a:solidFill>
                  <a:srgbClr val="FFFF00"/>
                </a:solidFill>
              </a:rPr>
              <a:t> не </a:t>
            </a:r>
            <a:r>
              <a:rPr lang="ru-RU" sz="2400" dirty="0" err="1">
                <a:solidFill>
                  <a:srgbClr val="FFFF00"/>
                </a:solidFill>
              </a:rPr>
              <a:t>сумісні</a:t>
            </a:r>
            <a:r>
              <a:rPr lang="ru-RU" sz="2400" dirty="0">
                <a:solidFill>
                  <a:srgbClr val="FFFF00"/>
                </a:solidFill>
              </a:rPr>
              <a:t> з </a:t>
            </a:r>
            <a:r>
              <a:rPr lang="ru-RU" sz="2400" dirty="0" err="1">
                <a:solidFill>
                  <a:srgbClr val="FFFF00"/>
                </a:solidFill>
              </a:rPr>
              <a:t>бутадіоном</a:t>
            </a:r>
            <a:r>
              <a:rPr lang="ru-RU" sz="2400" dirty="0">
                <a:solidFill>
                  <a:srgbClr val="FFFF00"/>
                </a:solidFill>
              </a:rPr>
              <a:t>, </a:t>
            </a:r>
            <a:r>
              <a:rPr lang="ru-RU" sz="2400" dirty="0" err="1">
                <a:solidFill>
                  <a:srgbClr val="FFFF00"/>
                </a:solidFill>
              </a:rPr>
              <a:t>фуросемідом</a:t>
            </a:r>
            <a:r>
              <a:rPr lang="ru-RU" sz="2400" dirty="0">
                <a:solidFill>
                  <a:srgbClr val="FFFF00"/>
                </a:solidFill>
              </a:rPr>
              <a:t> и </a:t>
            </a:r>
            <a:r>
              <a:rPr lang="ru-RU" sz="2400" dirty="0" err="1">
                <a:solidFill>
                  <a:srgbClr val="FFFF00"/>
                </a:solidFill>
              </a:rPr>
              <a:t>глюкокортикоїдами</a:t>
            </a:r>
            <a:r>
              <a:rPr lang="ru-RU" sz="2400" dirty="0">
                <a:solidFill>
                  <a:srgbClr val="FFFF00"/>
                </a:solidFill>
              </a:rPr>
              <a:t>.</a:t>
            </a:r>
            <a:r>
              <a:rPr lang="ru-RU" sz="2400" dirty="0">
                <a:solidFill>
                  <a:schemeClr val="hlink"/>
                </a:solidFill>
              </a:rPr>
              <a:t> </a:t>
            </a:r>
            <a:endParaRPr lang="ru-RU" sz="2400" b="1" dirty="0">
              <a:solidFill>
                <a:schemeClr val="hlink"/>
              </a:solidFill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6621C52-8008-4DAF-AA6D-CC16C1C421AA}" type="slidenum">
              <a:rPr lang="ru-RU" smtClean="0"/>
              <a:pPr>
                <a:defRPr/>
              </a:pPr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659045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836613"/>
            <a:ext cx="9324975" cy="1384300"/>
          </a:xfrm>
        </p:spPr>
        <p:txBody>
          <a:bodyPr/>
          <a:lstStyle/>
          <a:p>
            <a:pPr eaLnBrk="1" hangingPunct="1">
              <a:defRPr/>
            </a:pPr>
            <a:r>
              <a:rPr lang="ru-RU" sz="3200" b="1" dirty="0" err="1">
                <a:solidFill>
                  <a:srgbClr val="FF3300"/>
                </a:solidFill>
              </a:rPr>
              <a:t>Побічні</a:t>
            </a:r>
            <a:r>
              <a:rPr lang="ru-RU" sz="3200" b="1" dirty="0">
                <a:solidFill>
                  <a:srgbClr val="FF3300"/>
                </a:solidFill>
              </a:rPr>
              <a:t> </a:t>
            </a:r>
            <a:r>
              <a:rPr lang="ru-RU" sz="3200" b="1" dirty="0" err="1">
                <a:solidFill>
                  <a:srgbClr val="FF3300"/>
                </a:solidFill>
              </a:rPr>
              <a:t>ефекти</a:t>
            </a:r>
            <a:br>
              <a:rPr lang="ru-RU" sz="3200" b="1" dirty="0">
                <a:solidFill>
                  <a:schemeClr val="hlink"/>
                </a:solidFill>
              </a:rPr>
            </a:br>
            <a:r>
              <a:rPr lang="ru-RU" sz="3200" dirty="0" err="1">
                <a:solidFill>
                  <a:srgbClr val="FFFF00"/>
                </a:solidFill>
              </a:rPr>
              <a:t>Наибільш</a:t>
            </a:r>
            <a:r>
              <a:rPr lang="ru-RU" sz="3200" dirty="0">
                <a:solidFill>
                  <a:srgbClr val="FFFF00"/>
                </a:solidFill>
              </a:rPr>
              <a:t> </a:t>
            </a:r>
            <a:r>
              <a:rPr lang="ru-RU" sz="3200" dirty="0" err="1">
                <a:solidFill>
                  <a:srgbClr val="FFFF00"/>
                </a:solidFill>
              </a:rPr>
              <a:t>часті</a:t>
            </a:r>
            <a:r>
              <a:rPr lang="ru-RU" sz="3200" dirty="0">
                <a:solidFill>
                  <a:srgbClr val="FFFF00"/>
                </a:solidFill>
              </a:rPr>
              <a:t> </a:t>
            </a:r>
            <a:r>
              <a:rPr lang="ru-RU" sz="3200" dirty="0" err="1">
                <a:solidFill>
                  <a:srgbClr val="FFFF00"/>
                </a:solidFill>
              </a:rPr>
              <a:t>алергічні</a:t>
            </a:r>
            <a:r>
              <a:rPr lang="ru-RU" sz="3200" dirty="0">
                <a:solidFill>
                  <a:srgbClr val="FFFF00"/>
                </a:solidFill>
              </a:rPr>
              <a:t> </a:t>
            </a:r>
            <a:r>
              <a:rPr lang="ru-RU" sz="3200" dirty="0" err="1">
                <a:solidFill>
                  <a:srgbClr val="FFFF00"/>
                </a:solidFill>
              </a:rPr>
              <a:t>реакції</a:t>
            </a:r>
            <a:r>
              <a:rPr lang="ru-RU" sz="3200" dirty="0">
                <a:solidFill>
                  <a:srgbClr val="FFFF00"/>
                </a:solidFill>
              </a:rPr>
              <a:t>, </a:t>
            </a:r>
            <a:r>
              <a:rPr lang="ru-RU" sz="3200" dirty="0" err="1">
                <a:solidFill>
                  <a:srgbClr val="FFFF00"/>
                </a:solidFill>
              </a:rPr>
              <a:t>нейротоксичні</a:t>
            </a:r>
            <a:r>
              <a:rPr lang="ru-RU" sz="3200" dirty="0">
                <a:solidFill>
                  <a:srgbClr val="FFFF00"/>
                </a:solidFill>
              </a:rPr>
              <a:t> </a:t>
            </a:r>
            <a:r>
              <a:rPr lang="ru-RU" sz="3200" dirty="0" err="1">
                <a:solidFill>
                  <a:srgbClr val="FFFF00"/>
                </a:solidFill>
              </a:rPr>
              <a:t>эфекти</a:t>
            </a:r>
            <a:r>
              <a:rPr lang="ru-RU" sz="3200" dirty="0">
                <a:solidFill>
                  <a:srgbClr val="FFFF00"/>
                </a:solidFill>
              </a:rPr>
              <a:t>, </a:t>
            </a:r>
            <a:r>
              <a:rPr lang="ru-RU" sz="3200" dirty="0" err="1">
                <a:solidFill>
                  <a:srgbClr val="FFFF00"/>
                </a:solidFill>
              </a:rPr>
              <a:t>дисбактеріоз</a:t>
            </a:r>
            <a:r>
              <a:rPr lang="ru-RU" sz="3200" dirty="0">
                <a:solidFill>
                  <a:srgbClr val="FFFF00"/>
                </a:solidFill>
              </a:rPr>
              <a:t> </a:t>
            </a:r>
            <a:r>
              <a:rPr lang="ru-RU" sz="3200" dirty="0" err="1">
                <a:solidFill>
                  <a:srgbClr val="FFFF00"/>
                </a:solidFill>
              </a:rPr>
              <a:t>кишківника</a:t>
            </a:r>
            <a:r>
              <a:rPr lang="ru-RU" sz="3200" dirty="0">
                <a:solidFill>
                  <a:srgbClr val="FFFF00"/>
                </a:solidFill>
              </a:rPr>
              <a:t>, </a:t>
            </a:r>
            <a:r>
              <a:rPr lang="ru-RU" sz="3200" dirty="0" err="1">
                <a:solidFill>
                  <a:srgbClr val="FFFF00"/>
                </a:solidFill>
              </a:rPr>
              <a:t>лейкопенія</a:t>
            </a:r>
            <a:r>
              <a:rPr lang="ru-RU" sz="3200" dirty="0">
                <a:solidFill>
                  <a:srgbClr val="FFFF00"/>
                </a:solidFill>
              </a:rPr>
              <a:t>, </a:t>
            </a:r>
            <a:r>
              <a:rPr lang="ru-RU" sz="3200" dirty="0" err="1">
                <a:solidFill>
                  <a:srgbClr val="FFFF00"/>
                </a:solidFill>
              </a:rPr>
              <a:t>тромбоцитопенія</a:t>
            </a:r>
            <a:br>
              <a:rPr lang="ru-RU" sz="4000" dirty="0">
                <a:solidFill>
                  <a:schemeClr val="hlink"/>
                </a:solidFill>
              </a:rPr>
            </a:br>
            <a:endParaRPr lang="ru-RU" sz="4000" dirty="0">
              <a:solidFill>
                <a:schemeClr val="hlink"/>
              </a:solidFill>
            </a:endParaRPr>
          </a:p>
        </p:txBody>
      </p:sp>
      <p:pic>
        <p:nvPicPr>
          <p:cNvPr id="25603" name="Picture 4" descr="099014B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55875" y="2312988"/>
            <a:ext cx="4379913" cy="4545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6621C52-8008-4DAF-AA6D-CC16C1C421AA}" type="slidenum">
              <a:rPr lang="ru-RU" smtClean="0"/>
              <a:pPr>
                <a:defRPr/>
              </a:pPr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306736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0"/>
            <a:ext cx="8964613" cy="3860800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  <a:defRPr/>
            </a:pPr>
            <a:r>
              <a:rPr lang="ru-RU" sz="2800" b="1" dirty="0" err="1">
                <a:solidFill>
                  <a:schemeClr val="hlink"/>
                </a:solidFill>
              </a:rPr>
              <a:t>Показання</a:t>
            </a:r>
            <a:r>
              <a:rPr lang="ru-RU" sz="2800" b="1" dirty="0">
                <a:solidFill>
                  <a:schemeClr val="hlink"/>
                </a:solidFill>
              </a:rPr>
              <a:t> до </a:t>
            </a:r>
            <a:r>
              <a:rPr lang="ru-RU" sz="2800" b="1" dirty="0" err="1">
                <a:solidFill>
                  <a:schemeClr val="hlink"/>
                </a:solidFill>
              </a:rPr>
              <a:t>застосування</a:t>
            </a:r>
            <a:endParaRPr lang="ru-RU" sz="2800" dirty="0">
              <a:solidFill>
                <a:schemeClr val="hlink"/>
              </a:solidFill>
            </a:endParaRP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2800" dirty="0">
                <a:solidFill>
                  <a:srgbClr val="FFFF00"/>
                </a:solidFill>
              </a:rPr>
              <a:t>	</a:t>
            </a:r>
            <a:r>
              <a:rPr lang="ru-RU" sz="2800" dirty="0" err="1">
                <a:solidFill>
                  <a:srgbClr val="FFFF00"/>
                </a:solidFill>
              </a:rPr>
              <a:t>Лікування</a:t>
            </a:r>
            <a:r>
              <a:rPr lang="ru-RU" sz="2800" dirty="0">
                <a:solidFill>
                  <a:srgbClr val="FFFF00"/>
                </a:solidFill>
              </a:rPr>
              <a:t> </a:t>
            </a:r>
            <a:r>
              <a:rPr lang="ru-RU" sz="2800" dirty="0" err="1">
                <a:solidFill>
                  <a:srgbClr val="FFFF00"/>
                </a:solidFill>
              </a:rPr>
              <a:t>захворювань</a:t>
            </a:r>
            <a:r>
              <a:rPr lang="ru-RU" sz="2800" dirty="0">
                <a:solidFill>
                  <a:srgbClr val="FFFF00"/>
                </a:solidFill>
              </a:rPr>
              <a:t> </a:t>
            </a:r>
            <a:r>
              <a:rPr lang="ru-RU" sz="2800" dirty="0" err="1">
                <a:solidFill>
                  <a:srgbClr val="FFFF00"/>
                </a:solidFill>
              </a:rPr>
              <a:t>верхніх</a:t>
            </a:r>
            <a:r>
              <a:rPr lang="ru-RU" sz="2800" dirty="0">
                <a:solidFill>
                  <a:srgbClr val="FFFF00"/>
                </a:solidFill>
              </a:rPr>
              <a:t> </a:t>
            </a:r>
            <a:r>
              <a:rPr lang="ru-RU" sz="2800" dirty="0" err="1">
                <a:solidFill>
                  <a:srgbClr val="FFFF00"/>
                </a:solidFill>
              </a:rPr>
              <a:t>дихальних</a:t>
            </a:r>
            <a:r>
              <a:rPr lang="ru-RU" sz="2800" dirty="0">
                <a:solidFill>
                  <a:srgbClr val="FFFF00"/>
                </a:solidFill>
              </a:rPr>
              <a:t> </a:t>
            </a:r>
            <a:r>
              <a:rPr lang="ru-RU" sz="2800" dirty="0" err="1">
                <a:solidFill>
                  <a:srgbClr val="FFFF00"/>
                </a:solidFill>
              </a:rPr>
              <a:t>шляхів</a:t>
            </a:r>
            <a:r>
              <a:rPr lang="ru-RU" sz="2800" dirty="0">
                <a:solidFill>
                  <a:srgbClr val="FFFF00"/>
                </a:solidFill>
              </a:rPr>
              <a:t>, </a:t>
            </a:r>
            <a:r>
              <a:rPr lang="ru-RU" sz="2800" dirty="0" err="1">
                <a:solidFill>
                  <a:srgbClr val="FFFF00"/>
                </a:solidFill>
              </a:rPr>
              <a:t>ангіни</a:t>
            </a:r>
            <a:r>
              <a:rPr lang="ru-RU" sz="2800" dirty="0">
                <a:solidFill>
                  <a:srgbClr val="FFFF00"/>
                </a:solidFill>
              </a:rPr>
              <a:t>, </a:t>
            </a:r>
            <a:r>
              <a:rPr lang="ru-RU" sz="2800" dirty="0" err="1">
                <a:solidFill>
                  <a:srgbClr val="FFFF00"/>
                </a:solidFill>
              </a:rPr>
              <a:t>скарлатини</a:t>
            </a:r>
            <a:r>
              <a:rPr lang="ru-RU" sz="2800" dirty="0">
                <a:solidFill>
                  <a:srgbClr val="FFFF00"/>
                </a:solidFill>
              </a:rPr>
              <a:t>, </a:t>
            </a:r>
            <a:r>
              <a:rPr lang="ru-RU" sz="2800" dirty="0" err="1">
                <a:solidFill>
                  <a:srgbClr val="FFFF00"/>
                </a:solidFill>
              </a:rPr>
              <a:t>отитів</a:t>
            </a:r>
            <a:r>
              <a:rPr lang="ru-RU" sz="2800" dirty="0">
                <a:solidFill>
                  <a:srgbClr val="FFFF00"/>
                </a:solidFill>
              </a:rPr>
              <a:t>, сепсиса, </a:t>
            </a:r>
            <a:r>
              <a:rPr lang="ru-RU" sz="2800" dirty="0" err="1">
                <a:solidFill>
                  <a:srgbClr val="FFFF00"/>
                </a:solidFill>
              </a:rPr>
              <a:t>підгострого</a:t>
            </a:r>
            <a:r>
              <a:rPr lang="ru-RU" sz="2800" dirty="0">
                <a:solidFill>
                  <a:srgbClr val="FFFF00"/>
                </a:solidFill>
              </a:rPr>
              <a:t> </a:t>
            </a:r>
            <a:r>
              <a:rPr lang="ru-RU" sz="2800" dirty="0" err="1">
                <a:solidFill>
                  <a:srgbClr val="FFFF00"/>
                </a:solidFill>
              </a:rPr>
              <a:t>септичного</a:t>
            </a:r>
            <a:r>
              <a:rPr lang="ru-RU" sz="2800" dirty="0">
                <a:solidFill>
                  <a:srgbClr val="FFFF00"/>
                </a:solidFill>
              </a:rPr>
              <a:t> эндокардиту, </a:t>
            </a:r>
            <a:r>
              <a:rPr lang="ru-RU" sz="2800" dirty="0" err="1">
                <a:solidFill>
                  <a:srgbClr val="FFFF00"/>
                </a:solidFill>
              </a:rPr>
              <a:t>сифілісу</a:t>
            </a:r>
            <a:r>
              <a:rPr lang="ru-RU" sz="2800" dirty="0">
                <a:solidFill>
                  <a:srgbClr val="FFFF00"/>
                </a:solidFill>
              </a:rPr>
              <a:t>, </a:t>
            </a:r>
            <a:r>
              <a:rPr lang="ru-RU" sz="2800" dirty="0" err="1">
                <a:solidFill>
                  <a:srgbClr val="FFFF00"/>
                </a:solidFill>
              </a:rPr>
              <a:t>гонореї</a:t>
            </a:r>
            <a:r>
              <a:rPr lang="ru-RU" sz="2800" dirty="0">
                <a:solidFill>
                  <a:srgbClr val="FFFF00"/>
                </a:solidFill>
              </a:rPr>
              <a:t>, </a:t>
            </a:r>
            <a:r>
              <a:rPr lang="ru-RU" sz="2800" dirty="0" err="1">
                <a:solidFill>
                  <a:srgbClr val="FFFF00"/>
                </a:solidFill>
              </a:rPr>
              <a:t>інфекційних</a:t>
            </a:r>
            <a:r>
              <a:rPr lang="ru-RU" sz="2800" dirty="0">
                <a:solidFill>
                  <a:srgbClr val="FFFF00"/>
                </a:solidFill>
              </a:rPr>
              <a:t> </a:t>
            </a:r>
            <a:r>
              <a:rPr lang="ru-RU" sz="2800" dirty="0" err="1">
                <a:solidFill>
                  <a:srgbClr val="FFFF00"/>
                </a:solidFill>
              </a:rPr>
              <a:t>захворювань</a:t>
            </a:r>
            <a:r>
              <a:rPr lang="ru-RU" sz="2800" dirty="0">
                <a:solidFill>
                  <a:srgbClr val="FFFF00"/>
                </a:solidFill>
              </a:rPr>
              <a:t> </a:t>
            </a:r>
            <a:r>
              <a:rPr lang="ru-RU" sz="2800" dirty="0" err="1">
                <a:solidFill>
                  <a:srgbClr val="FFFF00"/>
                </a:solidFill>
              </a:rPr>
              <a:t>шлунково-кишкового</a:t>
            </a:r>
            <a:r>
              <a:rPr lang="ru-RU" sz="2800" dirty="0">
                <a:solidFill>
                  <a:srgbClr val="FFFF00"/>
                </a:solidFill>
              </a:rPr>
              <a:t> тракту, </a:t>
            </a:r>
            <a:r>
              <a:rPr lang="ru-RU" sz="2800" dirty="0" err="1">
                <a:solidFill>
                  <a:srgbClr val="FFFF00"/>
                </a:solidFill>
              </a:rPr>
              <a:t>менінгіту</a:t>
            </a:r>
            <a:r>
              <a:rPr lang="ru-RU" sz="2800" dirty="0">
                <a:solidFill>
                  <a:srgbClr val="FFFF00"/>
                </a:solidFill>
              </a:rPr>
              <a:t>, </a:t>
            </a:r>
            <a:r>
              <a:rPr lang="ru-RU" sz="2800" dirty="0" err="1">
                <a:solidFill>
                  <a:srgbClr val="FFFF00"/>
                </a:solidFill>
              </a:rPr>
              <a:t>інфекцій</a:t>
            </a:r>
            <a:r>
              <a:rPr lang="ru-RU" sz="2800" dirty="0">
                <a:solidFill>
                  <a:srgbClr val="FFFF00"/>
                </a:solidFill>
              </a:rPr>
              <a:t> </a:t>
            </a:r>
            <a:r>
              <a:rPr lang="ru-RU" sz="2800" dirty="0" err="1">
                <a:solidFill>
                  <a:srgbClr val="FFFF00"/>
                </a:solidFill>
              </a:rPr>
              <a:t>сечовивідної</a:t>
            </a:r>
            <a:r>
              <a:rPr lang="ru-RU" sz="2800" dirty="0">
                <a:solidFill>
                  <a:srgbClr val="FFFF00"/>
                </a:solidFill>
              </a:rPr>
              <a:t> </a:t>
            </a:r>
            <a:r>
              <a:rPr lang="ru-RU" sz="2800" dirty="0" err="1">
                <a:solidFill>
                  <a:srgbClr val="FFFF00"/>
                </a:solidFill>
              </a:rPr>
              <a:t>системи</a:t>
            </a:r>
            <a:r>
              <a:rPr lang="ru-RU" sz="2800" dirty="0">
                <a:solidFill>
                  <a:srgbClr val="FFFF00"/>
                </a:solidFill>
              </a:rPr>
              <a:t>.</a:t>
            </a:r>
          </a:p>
        </p:txBody>
      </p:sp>
      <p:pic>
        <p:nvPicPr>
          <p:cNvPr id="26627" name="Picture 8" descr="10603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4075" y="3733800"/>
            <a:ext cx="4535488" cy="3027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6621C52-8008-4DAF-AA6D-CC16C1C421AA}" type="slidenum">
              <a:rPr lang="ru-RU" smtClean="0"/>
              <a:pPr>
                <a:defRPr/>
              </a:pPr>
              <a:t>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743773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60350"/>
            <a:ext cx="9144000" cy="1384300"/>
          </a:xfrm>
        </p:spPr>
        <p:txBody>
          <a:bodyPr/>
          <a:lstStyle/>
          <a:p>
            <a:pPr eaLnBrk="1" hangingPunct="1">
              <a:defRPr/>
            </a:pPr>
            <a:r>
              <a:rPr lang="ru-RU" sz="3200" b="1" dirty="0" err="1">
                <a:solidFill>
                  <a:schemeClr val="hlink"/>
                </a:solidFill>
              </a:rPr>
              <a:t>Цефалоспорини</a:t>
            </a:r>
            <a:br>
              <a:rPr lang="ru-RU" sz="3200" b="1" dirty="0">
                <a:solidFill>
                  <a:schemeClr val="hlink"/>
                </a:solidFill>
              </a:rPr>
            </a:br>
            <a:r>
              <a:rPr lang="ru-RU" sz="3200" dirty="0" err="1">
                <a:solidFill>
                  <a:schemeClr val="hlink"/>
                </a:solidFill>
              </a:rPr>
              <a:t>Фармакологічний</a:t>
            </a:r>
            <a:r>
              <a:rPr lang="ru-RU" sz="3200" dirty="0">
                <a:solidFill>
                  <a:schemeClr val="hlink"/>
                </a:solidFill>
              </a:rPr>
              <a:t> </a:t>
            </a:r>
            <a:r>
              <a:rPr lang="ru-RU" sz="3200" dirty="0" err="1">
                <a:solidFill>
                  <a:schemeClr val="hlink"/>
                </a:solidFill>
              </a:rPr>
              <a:t>эфект</a:t>
            </a:r>
            <a:r>
              <a:rPr lang="ru-RU" sz="3200" dirty="0">
                <a:solidFill>
                  <a:schemeClr val="hlink"/>
                </a:solidFill>
              </a:rPr>
              <a:t> – </a:t>
            </a:r>
            <a:r>
              <a:rPr lang="ru-RU" sz="3200" dirty="0" err="1">
                <a:solidFill>
                  <a:schemeClr val="hlink"/>
                </a:solidFill>
              </a:rPr>
              <a:t>бактерицидний</a:t>
            </a:r>
            <a:r>
              <a:rPr lang="ru-RU" sz="3200" dirty="0">
                <a:solidFill>
                  <a:schemeClr val="hlink"/>
                </a:solidFill>
              </a:rPr>
              <a:t>. </a:t>
            </a:r>
            <a:r>
              <a:rPr lang="ru-RU" sz="3200" dirty="0" err="1">
                <a:solidFill>
                  <a:schemeClr val="hlink"/>
                </a:solidFill>
              </a:rPr>
              <a:t>Це</a:t>
            </a:r>
            <a:r>
              <a:rPr lang="ru-RU" sz="3200" dirty="0">
                <a:solidFill>
                  <a:schemeClr val="hlink"/>
                </a:solidFill>
              </a:rPr>
              <a:t> широко </a:t>
            </a:r>
            <a:r>
              <a:rPr lang="ru-RU" sz="3200" dirty="0" err="1">
                <a:solidFill>
                  <a:schemeClr val="hlink"/>
                </a:solidFill>
              </a:rPr>
              <a:t>спектральні</a:t>
            </a:r>
            <a:r>
              <a:rPr lang="ru-RU" sz="3200" dirty="0">
                <a:solidFill>
                  <a:schemeClr val="hlink"/>
                </a:solidFill>
              </a:rPr>
              <a:t> </a:t>
            </a:r>
            <a:r>
              <a:rPr lang="ru-RU" sz="3200" dirty="0" err="1">
                <a:solidFill>
                  <a:schemeClr val="hlink"/>
                </a:solidFill>
              </a:rPr>
              <a:t>антибіотики</a:t>
            </a:r>
            <a:r>
              <a:rPr lang="ru-RU" sz="3200" dirty="0">
                <a:solidFill>
                  <a:schemeClr val="hlink"/>
                </a:solidFill>
              </a:rPr>
              <a:t>.</a:t>
            </a:r>
            <a:br>
              <a:rPr lang="ru-RU" sz="4000" dirty="0">
                <a:solidFill>
                  <a:schemeClr val="hlink"/>
                </a:solidFill>
              </a:rPr>
            </a:br>
            <a:endParaRPr lang="ru-RU" sz="4000" dirty="0">
              <a:solidFill>
                <a:schemeClr val="hlink"/>
              </a:solidFill>
            </a:endParaRPr>
          </a:p>
        </p:txBody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905000"/>
            <a:ext cx="9144000" cy="4953000"/>
          </a:xfrm>
        </p:spPr>
        <p:txBody>
          <a:bodyPr/>
          <a:lstStyle/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b="1" dirty="0" err="1">
                <a:solidFill>
                  <a:srgbClr val="FFCC66"/>
                </a:solidFill>
              </a:rPr>
              <a:t>Цефалоспорини</a:t>
            </a:r>
            <a:r>
              <a:rPr lang="ru-RU" b="1" dirty="0">
                <a:solidFill>
                  <a:srgbClr val="FFCC66"/>
                </a:solidFill>
              </a:rPr>
              <a:t> </a:t>
            </a:r>
            <a:r>
              <a:rPr lang="uk-UA" b="1" dirty="0">
                <a:solidFill>
                  <a:srgbClr val="FFCC66"/>
                </a:solidFill>
              </a:rPr>
              <a:t>І</a:t>
            </a:r>
            <a:r>
              <a:rPr lang="ru-RU" b="1" dirty="0">
                <a:solidFill>
                  <a:srgbClr val="FFCC66"/>
                </a:solidFill>
              </a:rPr>
              <a:t> </a:t>
            </a:r>
            <a:r>
              <a:rPr lang="ru-RU" b="1" dirty="0" err="1">
                <a:solidFill>
                  <a:srgbClr val="FFCC66"/>
                </a:solidFill>
              </a:rPr>
              <a:t>покоління</a:t>
            </a:r>
            <a:r>
              <a:rPr lang="ru-RU" dirty="0">
                <a:solidFill>
                  <a:srgbClr val="FFCC66"/>
                </a:solidFill>
              </a:rPr>
              <a:t>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dirty="0">
                <a:solidFill>
                  <a:srgbClr val="FFCC66"/>
                </a:solidFill>
              </a:rPr>
              <a:t>1. Для парентерального </a:t>
            </a:r>
            <a:r>
              <a:rPr lang="ru-RU" dirty="0" err="1">
                <a:solidFill>
                  <a:srgbClr val="FFCC66"/>
                </a:solidFill>
              </a:rPr>
              <a:t>введення</a:t>
            </a:r>
            <a:r>
              <a:rPr lang="ru-RU" dirty="0">
                <a:solidFill>
                  <a:srgbClr val="FFCC66"/>
                </a:solidFill>
              </a:rPr>
              <a:t> – </a:t>
            </a:r>
            <a:r>
              <a:rPr lang="ru-RU" dirty="0" err="1">
                <a:solidFill>
                  <a:srgbClr val="FFCC66"/>
                </a:solidFill>
              </a:rPr>
              <a:t>цефалоридин</a:t>
            </a:r>
            <a:r>
              <a:rPr lang="ru-RU" dirty="0">
                <a:solidFill>
                  <a:srgbClr val="FFCC66"/>
                </a:solidFill>
              </a:rPr>
              <a:t>, </a:t>
            </a:r>
            <a:r>
              <a:rPr lang="ru-RU" dirty="0" err="1">
                <a:solidFill>
                  <a:srgbClr val="FFCC66"/>
                </a:solidFill>
              </a:rPr>
              <a:t>цефалотин</a:t>
            </a:r>
            <a:r>
              <a:rPr lang="ru-RU" dirty="0">
                <a:solidFill>
                  <a:srgbClr val="FFCC66"/>
                </a:solidFill>
              </a:rPr>
              <a:t>, </a:t>
            </a:r>
            <a:r>
              <a:rPr lang="ru-RU" dirty="0" err="1">
                <a:solidFill>
                  <a:srgbClr val="FFCC66"/>
                </a:solidFill>
              </a:rPr>
              <a:t>цефазолін</a:t>
            </a:r>
            <a:r>
              <a:rPr lang="ru-RU" dirty="0">
                <a:solidFill>
                  <a:srgbClr val="FFCC66"/>
                </a:solidFill>
              </a:rPr>
              <a:t>, </a:t>
            </a:r>
            <a:r>
              <a:rPr lang="ru-RU" dirty="0" err="1">
                <a:solidFill>
                  <a:srgbClr val="FFCC66"/>
                </a:solidFill>
              </a:rPr>
              <a:t>цефапірин</a:t>
            </a:r>
            <a:r>
              <a:rPr lang="ru-RU" dirty="0">
                <a:solidFill>
                  <a:srgbClr val="FFCC66"/>
                </a:solidFill>
              </a:rPr>
              <a:t>, </a:t>
            </a:r>
            <a:r>
              <a:rPr lang="ru-RU" dirty="0" err="1">
                <a:solidFill>
                  <a:srgbClr val="FFCC66"/>
                </a:solidFill>
              </a:rPr>
              <a:t>цефацитрил</a:t>
            </a:r>
            <a:r>
              <a:rPr lang="ru-RU" dirty="0">
                <a:solidFill>
                  <a:srgbClr val="FFCC66"/>
                </a:solidFill>
              </a:rPr>
              <a:t>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dirty="0">
                <a:solidFill>
                  <a:srgbClr val="FFCC66"/>
                </a:solidFill>
              </a:rPr>
              <a:t>2. Для </a:t>
            </a:r>
            <a:r>
              <a:rPr lang="ru-RU" dirty="0" err="1">
                <a:solidFill>
                  <a:srgbClr val="FFCC66"/>
                </a:solidFill>
              </a:rPr>
              <a:t>прийому</a:t>
            </a:r>
            <a:r>
              <a:rPr lang="ru-RU" dirty="0">
                <a:solidFill>
                  <a:srgbClr val="FFCC66"/>
                </a:solidFill>
              </a:rPr>
              <a:t> </a:t>
            </a:r>
            <a:r>
              <a:rPr lang="ru-RU" dirty="0" err="1">
                <a:solidFill>
                  <a:srgbClr val="FFCC66"/>
                </a:solidFill>
              </a:rPr>
              <a:t>всередину</a:t>
            </a:r>
            <a:r>
              <a:rPr lang="ru-RU" dirty="0">
                <a:solidFill>
                  <a:srgbClr val="FFCC66"/>
                </a:solidFill>
              </a:rPr>
              <a:t> – </a:t>
            </a:r>
            <a:r>
              <a:rPr lang="ru-RU" dirty="0" err="1">
                <a:solidFill>
                  <a:srgbClr val="FFCC66"/>
                </a:solidFill>
              </a:rPr>
              <a:t>цефалексин</a:t>
            </a:r>
            <a:r>
              <a:rPr lang="ru-RU" dirty="0">
                <a:solidFill>
                  <a:srgbClr val="FFCC66"/>
                </a:solidFill>
              </a:rPr>
              <a:t>, </a:t>
            </a:r>
            <a:r>
              <a:rPr lang="ru-RU" dirty="0" err="1">
                <a:solidFill>
                  <a:srgbClr val="FFCC66"/>
                </a:solidFill>
              </a:rPr>
              <a:t>цефадроксил</a:t>
            </a:r>
            <a:r>
              <a:rPr lang="ru-RU" dirty="0">
                <a:solidFill>
                  <a:srgbClr val="FFCC66"/>
                </a:solidFill>
              </a:rPr>
              <a:t>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dirty="0">
                <a:solidFill>
                  <a:srgbClr val="FFCC66"/>
                </a:solidFill>
              </a:rPr>
              <a:t>	</a:t>
            </a:r>
            <a:r>
              <a:rPr lang="ru-RU" dirty="0" err="1">
                <a:solidFill>
                  <a:srgbClr val="FFCC66"/>
                </a:solidFill>
              </a:rPr>
              <a:t>Найбільша</a:t>
            </a:r>
            <a:r>
              <a:rPr lang="ru-RU" dirty="0">
                <a:solidFill>
                  <a:srgbClr val="FFCC66"/>
                </a:solidFill>
              </a:rPr>
              <a:t> </a:t>
            </a:r>
            <a:r>
              <a:rPr lang="ru-RU" dirty="0" err="1">
                <a:solidFill>
                  <a:srgbClr val="FFCC66"/>
                </a:solidFill>
              </a:rPr>
              <a:t>чутливість</a:t>
            </a:r>
            <a:r>
              <a:rPr lang="ru-RU" dirty="0">
                <a:solidFill>
                  <a:srgbClr val="FFCC66"/>
                </a:solidFill>
              </a:rPr>
              <a:t> до </a:t>
            </a:r>
            <a:r>
              <a:rPr lang="ru-RU" dirty="0" err="1">
                <a:solidFill>
                  <a:srgbClr val="FFCC66"/>
                </a:solidFill>
              </a:rPr>
              <a:t>цих</a:t>
            </a:r>
            <a:r>
              <a:rPr lang="ru-RU" dirty="0">
                <a:solidFill>
                  <a:srgbClr val="FFCC66"/>
                </a:solidFill>
              </a:rPr>
              <a:t> </a:t>
            </a:r>
            <a:r>
              <a:rPr lang="ru-RU" dirty="0" err="1">
                <a:solidFill>
                  <a:srgbClr val="FFCC66"/>
                </a:solidFill>
              </a:rPr>
              <a:t>засобів</a:t>
            </a:r>
            <a:r>
              <a:rPr lang="ru-RU" dirty="0">
                <a:solidFill>
                  <a:srgbClr val="FFCC66"/>
                </a:solidFill>
              </a:rPr>
              <a:t> у </a:t>
            </a:r>
            <a:r>
              <a:rPr lang="ru-RU" dirty="0" err="1">
                <a:solidFill>
                  <a:srgbClr val="FFCC66"/>
                </a:solidFill>
              </a:rPr>
              <a:t>грампозитивних</a:t>
            </a:r>
            <a:r>
              <a:rPr lang="ru-RU" dirty="0">
                <a:solidFill>
                  <a:srgbClr val="FFCC66"/>
                </a:solidFill>
              </a:rPr>
              <a:t> </a:t>
            </a:r>
            <a:r>
              <a:rPr lang="ru-RU" dirty="0" err="1">
                <a:solidFill>
                  <a:srgbClr val="FFCC66"/>
                </a:solidFill>
              </a:rPr>
              <a:t>бактерій</a:t>
            </a:r>
            <a:r>
              <a:rPr lang="ru-RU" dirty="0">
                <a:solidFill>
                  <a:srgbClr val="FFCC66"/>
                </a:solidFill>
              </a:rPr>
              <a:t> та </a:t>
            </a:r>
            <a:r>
              <a:rPr lang="ru-RU" dirty="0" err="1">
                <a:solidFill>
                  <a:srgbClr val="FFCC66"/>
                </a:solidFill>
              </a:rPr>
              <a:t>коків</a:t>
            </a:r>
            <a:r>
              <a:rPr lang="ru-RU" dirty="0">
                <a:solidFill>
                  <a:srgbClr val="FFCC66"/>
                </a:solidFill>
              </a:rPr>
              <a:t> (</a:t>
            </a:r>
            <a:r>
              <a:rPr lang="ru-RU" dirty="0" err="1">
                <a:solidFill>
                  <a:srgbClr val="FFCC66"/>
                </a:solidFill>
              </a:rPr>
              <a:t>стафілококи</a:t>
            </a:r>
            <a:r>
              <a:rPr lang="ru-RU" dirty="0">
                <a:solidFill>
                  <a:srgbClr val="FFCC66"/>
                </a:solidFill>
              </a:rPr>
              <a:t>, </a:t>
            </a:r>
            <a:r>
              <a:rPr lang="ru-RU" dirty="0" err="1">
                <a:solidFill>
                  <a:srgbClr val="FFCC66"/>
                </a:solidFill>
              </a:rPr>
              <a:t>стрептококи</a:t>
            </a:r>
            <a:r>
              <a:rPr lang="ru-RU" dirty="0">
                <a:solidFill>
                  <a:srgbClr val="FFCC66"/>
                </a:solidFill>
              </a:rPr>
              <a:t>).</a:t>
            </a: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6621C52-8008-4DAF-AA6D-CC16C1C421AA}" type="slidenum">
              <a:rPr lang="ru-RU" smtClean="0"/>
              <a:pPr>
                <a:defRPr/>
              </a:pPr>
              <a:t>18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502957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400" b="1" dirty="0" err="1">
                <a:solidFill>
                  <a:schemeClr val="hlink"/>
                </a:solidFill>
              </a:rPr>
              <a:t>Цефалоспорини</a:t>
            </a:r>
            <a:r>
              <a:rPr lang="ru-RU" sz="2400" b="1" dirty="0">
                <a:solidFill>
                  <a:schemeClr val="hlink"/>
                </a:solidFill>
              </a:rPr>
              <a:t> </a:t>
            </a:r>
            <a:r>
              <a:rPr lang="uk-UA" sz="2400" b="1" dirty="0">
                <a:solidFill>
                  <a:schemeClr val="hlink"/>
                </a:solidFill>
              </a:rPr>
              <a:t>ІІ</a:t>
            </a:r>
            <a:r>
              <a:rPr lang="ru-RU" sz="2400" b="1" dirty="0">
                <a:solidFill>
                  <a:schemeClr val="hlink"/>
                </a:solidFill>
              </a:rPr>
              <a:t> </a:t>
            </a:r>
            <a:r>
              <a:rPr lang="ru-RU" sz="2400" b="1" dirty="0" err="1">
                <a:solidFill>
                  <a:schemeClr val="hlink"/>
                </a:solidFill>
              </a:rPr>
              <a:t>покоління</a:t>
            </a:r>
            <a:r>
              <a:rPr lang="ru-RU" sz="2400" b="1" dirty="0">
                <a:solidFill>
                  <a:schemeClr val="hlink"/>
                </a:solidFill>
              </a:rPr>
              <a:t>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z="2400" dirty="0">
                <a:solidFill>
                  <a:srgbClr val="FFCC66"/>
                </a:solidFill>
              </a:rPr>
              <a:t>1. Для парентерального </a:t>
            </a:r>
            <a:r>
              <a:rPr lang="ru-RU" sz="2400" dirty="0" err="1">
                <a:solidFill>
                  <a:srgbClr val="FFCC66"/>
                </a:solidFill>
              </a:rPr>
              <a:t>введення</a:t>
            </a:r>
            <a:r>
              <a:rPr lang="ru-RU" sz="2400" dirty="0">
                <a:solidFill>
                  <a:srgbClr val="FFCC66"/>
                </a:solidFill>
              </a:rPr>
              <a:t> – </a:t>
            </a:r>
            <a:r>
              <a:rPr lang="ru-RU" sz="2400" dirty="0" err="1">
                <a:solidFill>
                  <a:srgbClr val="FFCC66"/>
                </a:solidFill>
              </a:rPr>
              <a:t>цефуроксим</a:t>
            </a:r>
            <a:r>
              <a:rPr lang="ru-RU" sz="2400" dirty="0">
                <a:solidFill>
                  <a:srgbClr val="FFCC66"/>
                </a:solidFill>
              </a:rPr>
              <a:t>, </a:t>
            </a:r>
            <a:r>
              <a:rPr lang="ru-RU" sz="2400" dirty="0" err="1">
                <a:solidFill>
                  <a:srgbClr val="FFCC66"/>
                </a:solidFill>
              </a:rPr>
              <a:t>цефамандол</a:t>
            </a:r>
            <a:r>
              <a:rPr lang="ru-RU" sz="2400" dirty="0">
                <a:solidFill>
                  <a:srgbClr val="FFCC66"/>
                </a:solidFill>
              </a:rPr>
              <a:t>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z="2400" dirty="0">
                <a:solidFill>
                  <a:srgbClr val="FFCC66"/>
                </a:solidFill>
              </a:rPr>
              <a:t>2. Для </a:t>
            </a:r>
            <a:r>
              <a:rPr lang="ru-RU" sz="2400" dirty="0" err="1">
                <a:solidFill>
                  <a:srgbClr val="FFCC66"/>
                </a:solidFill>
              </a:rPr>
              <a:t>прийому</a:t>
            </a:r>
            <a:r>
              <a:rPr lang="ru-RU" sz="2400" dirty="0">
                <a:solidFill>
                  <a:srgbClr val="FFCC66"/>
                </a:solidFill>
              </a:rPr>
              <a:t> </a:t>
            </a:r>
            <a:r>
              <a:rPr lang="ru-RU" sz="2400" dirty="0" err="1">
                <a:solidFill>
                  <a:srgbClr val="FFCC66"/>
                </a:solidFill>
              </a:rPr>
              <a:t>всередину</a:t>
            </a:r>
            <a:r>
              <a:rPr lang="ru-RU" sz="2400" dirty="0">
                <a:solidFill>
                  <a:srgbClr val="FFCC66"/>
                </a:solidFill>
              </a:rPr>
              <a:t> – </a:t>
            </a:r>
            <a:r>
              <a:rPr lang="ru-RU" sz="2400" dirty="0" err="1">
                <a:solidFill>
                  <a:srgbClr val="FFCC66"/>
                </a:solidFill>
              </a:rPr>
              <a:t>цефуроксим</a:t>
            </a:r>
            <a:r>
              <a:rPr lang="ru-RU" sz="2400" dirty="0">
                <a:solidFill>
                  <a:srgbClr val="FFCC66"/>
                </a:solidFill>
              </a:rPr>
              <a:t>, </a:t>
            </a:r>
            <a:r>
              <a:rPr lang="ru-RU" sz="2400" dirty="0" err="1">
                <a:solidFill>
                  <a:srgbClr val="FFCC66"/>
                </a:solidFill>
              </a:rPr>
              <a:t>цефаклор</a:t>
            </a:r>
            <a:r>
              <a:rPr lang="ru-RU" sz="2400" dirty="0">
                <a:solidFill>
                  <a:srgbClr val="FFCC66"/>
                </a:solidFill>
              </a:rPr>
              <a:t>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400" dirty="0">
                <a:solidFill>
                  <a:srgbClr val="FFCC66"/>
                </a:solidFill>
              </a:rPr>
              <a:t>	Спектр </a:t>
            </a:r>
            <a:r>
              <a:rPr lang="ru-RU" sz="2400" dirty="0" err="1">
                <a:solidFill>
                  <a:srgbClr val="FFCC66"/>
                </a:solidFill>
              </a:rPr>
              <a:t>дії</a:t>
            </a:r>
            <a:r>
              <a:rPr lang="ru-RU" sz="2400" dirty="0">
                <a:solidFill>
                  <a:srgbClr val="FFCC66"/>
                </a:solidFill>
              </a:rPr>
              <a:t>: </a:t>
            </a:r>
            <a:r>
              <a:rPr lang="ru-RU" sz="2400" dirty="0" err="1">
                <a:solidFill>
                  <a:srgbClr val="FFCC66"/>
                </a:solidFill>
              </a:rPr>
              <a:t>крім</a:t>
            </a:r>
            <a:r>
              <a:rPr lang="ru-RU" sz="2400" dirty="0">
                <a:solidFill>
                  <a:srgbClr val="FFCC66"/>
                </a:solidFill>
              </a:rPr>
              <a:t> </a:t>
            </a:r>
            <a:r>
              <a:rPr lang="ru-RU" sz="2400" dirty="0" err="1">
                <a:solidFill>
                  <a:srgbClr val="FFCC66"/>
                </a:solidFill>
              </a:rPr>
              <a:t>грамнегативних</a:t>
            </a:r>
            <a:r>
              <a:rPr lang="ru-RU" sz="2400" dirty="0">
                <a:solidFill>
                  <a:srgbClr val="FFCC66"/>
                </a:solidFill>
              </a:rPr>
              <a:t> та </a:t>
            </a:r>
            <a:r>
              <a:rPr lang="ru-RU" sz="2400" dirty="0" err="1">
                <a:solidFill>
                  <a:srgbClr val="FFCC66"/>
                </a:solidFill>
              </a:rPr>
              <a:t>грампозитивних</a:t>
            </a:r>
            <a:r>
              <a:rPr lang="ru-RU" sz="2400" dirty="0">
                <a:solidFill>
                  <a:srgbClr val="FFCC66"/>
                </a:solidFill>
              </a:rPr>
              <a:t> </a:t>
            </a:r>
            <a:r>
              <a:rPr lang="ru-RU" sz="2400" dirty="0" err="1">
                <a:solidFill>
                  <a:srgbClr val="FFCC66"/>
                </a:solidFill>
              </a:rPr>
              <a:t>кокків</a:t>
            </a:r>
            <a:r>
              <a:rPr lang="ru-RU" sz="2400" dirty="0">
                <a:solidFill>
                  <a:srgbClr val="FFCC66"/>
                </a:solidFill>
              </a:rPr>
              <a:t>, </a:t>
            </a:r>
            <a:r>
              <a:rPr lang="ru-RU" sz="2400" dirty="0" err="1">
                <a:solidFill>
                  <a:srgbClr val="FFCC66"/>
                </a:solidFill>
              </a:rPr>
              <a:t>високо</a:t>
            </a:r>
            <a:r>
              <a:rPr lang="ru-RU" sz="2400" dirty="0">
                <a:solidFill>
                  <a:srgbClr val="FFCC66"/>
                </a:solidFill>
              </a:rPr>
              <a:t> </a:t>
            </a:r>
            <a:r>
              <a:rPr lang="ru-RU" sz="2400" dirty="0" err="1">
                <a:solidFill>
                  <a:srgbClr val="FFCC66"/>
                </a:solidFill>
              </a:rPr>
              <a:t>активні</a:t>
            </a:r>
            <a:r>
              <a:rPr lang="ru-RU" sz="2400" dirty="0">
                <a:solidFill>
                  <a:srgbClr val="FFCC66"/>
                </a:solidFill>
              </a:rPr>
              <a:t> </a:t>
            </a:r>
            <a:r>
              <a:rPr lang="ru-RU" sz="2400" dirty="0" err="1">
                <a:solidFill>
                  <a:srgbClr val="FFCC66"/>
                </a:solidFill>
              </a:rPr>
              <a:t>проти</a:t>
            </a:r>
            <a:r>
              <a:rPr lang="ru-RU" sz="2400" dirty="0">
                <a:solidFill>
                  <a:srgbClr val="FFCC66"/>
                </a:solidFill>
              </a:rPr>
              <a:t> </a:t>
            </a:r>
            <a:r>
              <a:rPr lang="ru-RU" sz="2400" dirty="0" err="1">
                <a:solidFill>
                  <a:srgbClr val="FFCC66"/>
                </a:solidFill>
              </a:rPr>
              <a:t>ешерихій</a:t>
            </a:r>
            <a:r>
              <a:rPr lang="ru-RU" sz="2400" dirty="0">
                <a:solidFill>
                  <a:srgbClr val="FFCC66"/>
                </a:solidFill>
              </a:rPr>
              <a:t>, </a:t>
            </a:r>
            <a:r>
              <a:rPr lang="ru-RU" sz="2400" dirty="0" err="1">
                <a:solidFill>
                  <a:srgbClr val="FFCC66"/>
                </a:solidFill>
              </a:rPr>
              <a:t>клебсіел</a:t>
            </a:r>
            <a:r>
              <a:rPr lang="ru-RU" sz="2400" dirty="0">
                <a:solidFill>
                  <a:srgbClr val="FFCC66"/>
                </a:solidFill>
              </a:rPr>
              <a:t>, протея, </a:t>
            </a:r>
            <a:r>
              <a:rPr lang="ru-RU" sz="2400" dirty="0" err="1">
                <a:solidFill>
                  <a:srgbClr val="FFCC66"/>
                </a:solidFill>
              </a:rPr>
              <a:t>сальмонелли</a:t>
            </a:r>
            <a:r>
              <a:rPr lang="ru-RU" sz="2400" dirty="0">
                <a:solidFill>
                  <a:srgbClr val="FFCC66"/>
                </a:solidFill>
              </a:rPr>
              <a:t>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ru-RU" sz="2400" dirty="0">
              <a:solidFill>
                <a:srgbClr val="FFCC66"/>
              </a:solidFill>
            </a:endParaRPr>
          </a:p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400" b="1" dirty="0" err="1">
                <a:solidFill>
                  <a:schemeClr val="hlink"/>
                </a:solidFill>
              </a:rPr>
              <a:t>Цефалоспорини</a:t>
            </a:r>
            <a:r>
              <a:rPr lang="ru-RU" sz="2400" b="1" dirty="0">
                <a:solidFill>
                  <a:schemeClr val="hlink"/>
                </a:solidFill>
              </a:rPr>
              <a:t> </a:t>
            </a:r>
            <a:r>
              <a:rPr lang="uk-UA" sz="2400" b="1" dirty="0">
                <a:solidFill>
                  <a:schemeClr val="hlink"/>
                </a:solidFill>
              </a:rPr>
              <a:t>ІІІ </a:t>
            </a:r>
            <a:r>
              <a:rPr lang="ru-RU" sz="2400" b="1" dirty="0" err="1">
                <a:solidFill>
                  <a:schemeClr val="hlink"/>
                </a:solidFill>
              </a:rPr>
              <a:t>покоління</a:t>
            </a:r>
            <a:r>
              <a:rPr lang="ru-RU" sz="2400" b="1" dirty="0">
                <a:solidFill>
                  <a:schemeClr val="hlink"/>
                </a:solidFill>
              </a:rPr>
              <a:t>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z="2400" dirty="0">
                <a:solidFill>
                  <a:srgbClr val="FFCC66"/>
                </a:solidFill>
              </a:rPr>
              <a:t>1. Для парентерального </a:t>
            </a:r>
            <a:r>
              <a:rPr lang="ru-RU" sz="2400" dirty="0" err="1">
                <a:solidFill>
                  <a:srgbClr val="FFCC66"/>
                </a:solidFill>
              </a:rPr>
              <a:t>введення</a:t>
            </a:r>
            <a:r>
              <a:rPr lang="ru-RU" sz="2400" dirty="0">
                <a:solidFill>
                  <a:srgbClr val="FFCC66"/>
                </a:solidFill>
              </a:rPr>
              <a:t> – </a:t>
            </a:r>
            <a:r>
              <a:rPr lang="ru-RU" sz="2400" dirty="0" err="1">
                <a:solidFill>
                  <a:srgbClr val="FFCC66"/>
                </a:solidFill>
              </a:rPr>
              <a:t>цефотоксим</a:t>
            </a:r>
            <a:r>
              <a:rPr lang="ru-RU" sz="2400" dirty="0">
                <a:solidFill>
                  <a:srgbClr val="FFCC66"/>
                </a:solidFill>
              </a:rPr>
              <a:t>, </a:t>
            </a:r>
            <a:r>
              <a:rPr lang="ru-RU" sz="2400" dirty="0" err="1">
                <a:solidFill>
                  <a:srgbClr val="FFCC66"/>
                </a:solidFill>
              </a:rPr>
              <a:t>цефтріаксон</a:t>
            </a:r>
            <a:r>
              <a:rPr lang="ru-RU" sz="2400" dirty="0">
                <a:solidFill>
                  <a:srgbClr val="FFCC66"/>
                </a:solidFill>
              </a:rPr>
              <a:t>, </a:t>
            </a:r>
            <a:r>
              <a:rPr lang="ru-RU" sz="2400" dirty="0" err="1">
                <a:solidFill>
                  <a:srgbClr val="FFCC66"/>
                </a:solidFill>
              </a:rPr>
              <a:t>цефтазидин</a:t>
            </a:r>
            <a:r>
              <a:rPr lang="ru-RU" sz="2400" dirty="0">
                <a:solidFill>
                  <a:srgbClr val="FFCC66"/>
                </a:solidFill>
              </a:rPr>
              <a:t>, </a:t>
            </a:r>
            <a:r>
              <a:rPr lang="ru-RU" sz="2400" dirty="0" err="1">
                <a:solidFill>
                  <a:srgbClr val="FFCC66"/>
                </a:solidFill>
              </a:rPr>
              <a:t>цефаперазон</a:t>
            </a:r>
            <a:r>
              <a:rPr lang="ru-RU" sz="2400" dirty="0">
                <a:solidFill>
                  <a:srgbClr val="FFCC66"/>
                </a:solidFill>
              </a:rPr>
              <a:t>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z="2400" dirty="0">
                <a:solidFill>
                  <a:srgbClr val="FFCC66"/>
                </a:solidFill>
              </a:rPr>
              <a:t>2. Для </a:t>
            </a:r>
            <a:r>
              <a:rPr lang="ru-RU" sz="2400" dirty="0" err="1">
                <a:solidFill>
                  <a:srgbClr val="FFCC66"/>
                </a:solidFill>
              </a:rPr>
              <a:t>прийому</a:t>
            </a:r>
            <a:r>
              <a:rPr lang="ru-RU" sz="2400" dirty="0">
                <a:solidFill>
                  <a:srgbClr val="FFCC66"/>
                </a:solidFill>
              </a:rPr>
              <a:t> </a:t>
            </a:r>
            <a:r>
              <a:rPr lang="ru-RU" sz="2400" dirty="0" err="1">
                <a:solidFill>
                  <a:srgbClr val="FFCC66"/>
                </a:solidFill>
              </a:rPr>
              <a:t>всередину</a:t>
            </a:r>
            <a:r>
              <a:rPr lang="ru-RU" sz="2400" dirty="0">
                <a:solidFill>
                  <a:srgbClr val="FFCC66"/>
                </a:solidFill>
              </a:rPr>
              <a:t> – </a:t>
            </a:r>
            <a:r>
              <a:rPr lang="ru-RU" sz="2400" dirty="0" err="1">
                <a:solidFill>
                  <a:srgbClr val="FFCC66"/>
                </a:solidFill>
              </a:rPr>
              <a:t>цефіксим</a:t>
            </a:r>
            <a:r>
              <a:rPr lang="ru-RU" sz="2400" dirty="0">
                <a:solidFill>
                  <a:srgbClr val="FFCC66"/>
                </a:solidFill>
              </a:rPr>
              <a:t>, </a:t>
            </a:r>
            <a:r>
              <a:rPr lang="ru-RU" sz="2400" dirty="0" err="1">
                <a:solidFill>
                  <a:srgbClr val="FFCC66"/>
                </a:solidFill>
              </a:rPr>
              <a:t>цефтибутен</a:t>
            </a:r>
            <a:r>
              <a:rPr lang="ru-RU" sz="2400" dirty="0">
                <a:solidFill>
                  <a:srgbClr val="FFCC66"/>
                </a:solidFill>
              </a:rPr>
              <a:t>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400" dirty="0">
                <a:solidFill>
                  <a:srgbClr val="FFCC66"/>
                </a:solidFill>
              </a:rPr>
              <a:t>	Спектр </a:t>
            </a:r>
            <a:r>
              <a:rPr lang="ru-RU" sz="2400" dirty="0" err="1">
                <a:solidFill>
                  <a:srgbClr val="FFCC66"/>
                </a:solidFill>
              </a:rPr>
              <a:t>дії</a:t>
            </a:r>
            <a:r>
              <a:rPr lang="ru-RU" sz="2400" dirty="0">
                <a:solidFill>
                  <a:srgbClr val="FFCC66"/>
                </a:solidFill>
              </a:rPr>
              <a:t> </a:t>
            </a:r>
            <a:r>
              <a:rPr lang="ru-RU" sz="2400" dirty="0" err="1">
                <a:solidFill>
                  <a:srgbClr val="FFCC66"/>
                </a:solidFill>
              </a:rPr>
              <a:t>ширше</a:t>
            </a:r>
            <a:r>
              <a:rPr lang="ru-RU" sz="2400" dirty="0">
                <a:solidFill>
                  <a:srgbClr val="FFCC66"/>
                </a:solidFill>
              </a:rPr>
              <a:t>, </a:t>
            </a:r>
            <a:r>
              <a:rPr lang="ru-RU" sz="2400" dirty="0" err="1">
                <a:solidFill>
                  <a:srgbClr val="FFCC66"/>
                </a:solidFill>
              </a:rPr>
              <a:t>ніж</a:t>
            </a:r>
            <a:r>
              <a:rPr lang="ru-RU" sz="2400" dirty="0">
                <a:solidFill>
                  <a:srgbClr val="FFCC66"/>
                </a:solidFill>
              </a:rPr>
              <a:t> у </a:t>
            </a:r>
            <a:r>
              <a:rPr lang="uk-UA" sz="2400" dirty="0">
                <a:solidFill>
                  <a:srgbClr val="FFCC66"/>
                </a:solidFill>
              </a:rPr>
              <a:t>І та ІІ </a:t>
            </a:r>
            <a:r>
              <a:rPr lang="ru-RU" sz="2400" dirty="0" err="1">
                <a:solidFill>
                  <a:srgbClr val="FFCC66"/>
                </a:solidFill>
              </a:rPr>
              <a:t>поколінь</a:t>
            </a:r>
            <a:r>
              <a:rPr lang="ru-RU" sz="2400" dirty="0">
                <a:solidFill>
                  <a:srgbClr val="FFCC66"/>
                </a:solidFill>
              </a:rPr>
              <a:t>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ru-RU" sz="2400" dirty="0">
              <a:solidFill>
                <a:schemeClr val="hlink"/>
              </a:solidFill>
            </a:endParaRPr>
          </a:p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400" b="1" dirty="0" err="1"/>
              <a:t>Цефалоспорини</a:t>
            </a:r>
            <a:r>
              <a:rPr lang="ru-RU" sz="2400" b="1" dirty="0"/>
              <a:t> </a:t>
            </a:r>
            <a:r>
              <a:rPr lang="uk-UA" sz="2400" b="1" dirty="0"/>
              <a:t>І</a:t>
            </a:r>
            <a:r>
              <a:rPr lang="en-US" sz="2400" b="1" dirty="0"/>
              <a:t>V</a:t>
            </a:r>
            <a:r>
              <a:rPr lang="ru-RU" sz="2400" b="1" dirty="0"/>
              <a:t> </a:t>
            </a:r>
            <a:r>
              <a:rPr lang="ru-RU" sz="2400" b="1" dirty="0" err="1"/>
              <a:t>покоління</a:t>
            </a:r>
            <a:r>
              <a:rPr lang="ru-RU" sz="2400" b="1" dirty="0"/>
              <a:t>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z="2400" dirty="0" err="1">
                <a:solidFill>
                  <a:srgbClr val="FFCC66"/>
                </a:solidFill>
              </a:rPr>
              <a:t>Всі</a:t>
            </a:r>
            <a:r>
              <a:rPr lang="ru-RU" sz="2400" dirty="0">
                <a:solidFill>
                  <a:srgbClr val="FFCC66"/>
                </a:solidFill>
              </a:rPr>
              <a:t> </a:t>
            </a:r>
            <a:r>
              <a:rPr lang="ru-RU" sz="2400" dirty="0" err="1">
                <a:solidFill>
                  <a:srgbClr val="FFCC66"/>
                </a:solidFill>
              </a:rPr>
              <a:t>препарати</a:t>
            </a:r>
            <a:r>
              <a:rPr lang="ru-RU" sz="2400" dirty="0">
                <a:solidFill>
                  <a:srgbClr val="FFCC66"/>
                </a:solidFill>
              </a:rPr>
              <a:t> </a:t>
            </a:r>
            <a:r>
              <a:rPr lang="ru-RU" sz="2400" dirty="0" err="1">
                <a:solidFill>
                  <a:srgbClr val="FFCC66"/>
                </a:solidFill>
              </a:rPr>
              <a:t>вводять</a:t>
            </a:r>
            <a:r>
              <a:rPr lang="ru-RU" sz="2400" dirty="0">
                <a:solidFill>
                  <a:srgbClr val="FFCC66"/>
                </a:solidFill>
              </a:rPr>
              <a:t> парентерально (в/м, в/в) – </a:t>
            </a:r>
            <a:r>
              <a:rPr lang="ru-RU" sz="2400" dirty="0" err="1">
                <a:solidFill>
                  <a:srgbClr val="FFCC66"/>
                </a:solidFill>
              </a:rPr>
              <a:t>цефепим</a:t>
            </a:r>
            <a:r>
              <a:rPr lang="ru-RU" sz="2400" dirty="0">
                <a:solidFill>
                  <a:srgbClr val="FFCC66"/>
                </a:solidFill>
              </a:rPr>
              <a:t>, </a:t>
            </a:r>
            <a:r>
              <a:rPr lang="ru-RU" sz="2400" dirty="0" err="1">
                <a:solidFill>
                  <a:srgbClr val="FFCC66"/>
                </a:solidFill>
              </a:rPr>
              <a:t>цефпиром</a:t>
            </a:r>
            <a:r>
              <a:rPr lang="ru-RU" sz="2400" dirty="0">
                <a:solidFill>
                  <a:srgbClr val="FFCC66"/>
                </a:solidFill>
              </a:rPr>
              <a:t>. Спектр </a:t>
            </a:r>
            <a:r>
              <a:rPr lang="ru-RU" sz="2400" dirty="0" err="1">
                <a:solidFill>
                  <a:srgbClr val="FFCC66"/>
                </a:solidFill>
              </a:rPr>
              <a:t>дії</a:t>
            </a:r>
            <a:r>
              <a:rPr lang="ru-RU" sz="2400" dirty="0">
                <a:solidFill>
                  <a:srgbClr val="FFCC66"/>
                </a:solidFill>
              </a:rPr>
              <a:t> </a:t>
            </a:r>
            <a:r>
              <a:rPr lang="ru-RU" sz="2400" dirty="0" err="1">
                <a:solidFill>
                  <a:srgbClr val="FFCC66"/>
                </a:solidFill>
              </a:rPr>
              <a:t>ширше</a:t>
            </a:r>
            <a:r>
              <a:rPr lang="ru-RU" sz="2400" dirty="0">
                <a:solidFill>
                  <a:srgbClr val="FFCC66"/>
                </a:solidFill>
              </a:rPr>
              <a:t>, </a:t>
            </a:r>
            <a:r>
              <a:rPr lang="ru-RU" sz="2400" dirty="0" err="1">
                <a:solidFill>
                  <a:srgbClr val="FFCC66"/>
                </a:solidFill>
              </a:rPr>
              <a:t>ніж</a:t>
            </a:r>
            <a:r>
              <a:rPr lang="ru-RU" sz="2400" dirty="0">
                <a:solidFill>
                  <a:srgbClr val="FFCC66"/>
                </a:solidFill>
              </a:rPr>
              <a:t> у </a:t>
            </a:r>
            <a:r>
              <a:rPr lang="ru-RU" sz="2400" dirty="0" err="1">
                <a:solidFill>
                  <a:srgbClr val="FFCC66"/>
                </a:solidFill>
              </a:rPr>
              <a:t>препаратів</a:t>
            </a:r>
            <a:r>
              <a:rPr lang="ru-RU" sz="2400" dirty="0">
                <a:solidFill>
                  <a:srgbClr val="FFCC66"/>
                </a:solidFill>
              </a:rPr>
              <a:t> </a:t>
            </a:r>
            <a:r>
              <a:rPr lang="uk-UA" sz="2400" dirty="0">
                <a:solidFill>
                  <a:srgbClr val="FFCC66"/>
                </a:solidFill>
              </a:rPr>
              <a:t>І, ІІ та ІІІ </a:t>
            </a:r>
            <a:r>
              <a:rPr lang="ru-RU" sz="2400" dirty="0" err="1">
                <a:solidFill>
                  <a:srgbClr val="FFCC66"/>
                </a:solidFill>
              </a:rPr>
              <a:t>поколінь</a:t>
            </a:r>
            <a:r>
              <a:rPr lang="ru-RU" sz="2400" dirty="0">
                <a:solidFill>
                  <a:srgbClr val="FFCC66"/>
                </a:solidFill>
              </a:rPr>
              <a:t>.</a:t>
            </a: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6621C52-8008-4DAF-AA6D-CC16C1C421AA}" type="slidenum">
              <a:rPr lang="ru-RU" smtClean="0"/>
              <a:pPr>
                <a:defRPr/>
              </a:pPr>
              <a:t>19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5466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88913"/>
            <a:ext cx="8147050" cy="4103687"/>
          </a:xfrm>
        </p:spPr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r>
              <a:rPr lang="ru-RU" sz="2800" dirty="0" err="1">
                <a:solidFill>
                  <a:schemeClr val="hlink"/>
                </a:solidFill>
              </a:rPr>
              <a:t>Антибіотики</a:t>
            </a:r>
            <a:r>
              <a:rPr lang="ru-RU" sz="2800" dirty="0">
                <a:solidFill>
                  <a:schemeClr val="hlink"/>
                </a:solidFill>
              </a:rPr>
              <a:t> – </a:t>
            </a:r>
            <a:r>
              <a:rPr lang="ru-RU" sz="2800" dirty="0" err="1">
                <a:solidFill>
                  <a:schemeClr val="hlink"/>
                </a:solidFill>
              </a:rPr>
              <a:t>речовини</a:t>
            </a:r>
            <a:r>
              <a:rPr lang="ru-RU" sz="2800" dirty="0">
                <a:solidFill>
                  <a:schemeClr val="hlink"/>
                </a:solidFill>
              </a:rPr>
              <a:t> </a:t>
            </a:r>
            <a:r>
              <a:rPr lang="ru-RU" sz="2800" dirty="0" err="1">
                <a:solidFill>
                  <a:schemeClr val="hlink"/>
                </a:solidFill>
              </a:rPr>
              <a:t>біологічного</a:t>
            </a:r>
            <a:r>
              <a:rPr lang="ru-RU" sz="2800" dirty="0">
                <a:solidFill>
                  <a:schemeClr val="hlink"/>
                </a:solidFill>
              </a:rPr>
              <a:t> </a:t>
            </a:r>
            <a:r>
              <a:rPr lang="ru-RU" sz="2800" dirty="0" err="1">
                <a:solidFill>
                  <a:schemeClr val="hlink"/>
                </a:solidFill>
              </a:rPr>
              <a:t>походження</a:t>
            </a:r>
            <a:r>
              <a:rPr lang="ru-RU" sz="2800" dirty="0">
                <a:solidFill>
                  <a:schemeClr val="hlink"/>
                </a:solidFill>
              </a:rPr>
              <a:t>, </a:t>
            </a:r>
            <a:r>
              <a:rPr lang="ru-RU" sz="2800" dirty="0" err="1">
                <a:solidFill>
                  <a:schemeClr val="hlink"/>
                </a:solidFill>
              </a:rPr>
              <a:t>синтизовані</a:t>
            </a:r>
            <a:r>
              <a:rPr lang="ru-RU" sz="2800" dirty="0">
                <a:solidFill>
                  <a:schemeClr val="hlink"/>
                </a:solidFill>
              </a:rPr>
              <a:t> </a:t>
            </a:r>
            <a:r>
              <a:rPr lang="ru-RU" sz="2800" dirty="0" err="1">
                <a:solidFill>
                  <a:schemeClr val="hlink"/>
                </a:solidFill>
              </a:rPr>
              <a:t>мікроорганізмами</a:t>
            </a:r>
            <a:r>
              <a:rPr lang="ru-RU" sz="2800" dirty="0">
                <a:solidFill>
                  <a:schemeClr val="hlink"/>
                </a:solidFill>
              </a:rPr>
              <a:t>, </a:t>
            </a:r>
            <a:r>
              <a:rPr lang="ru-RU" sz="2800" dirty="0" err="1">
                <a:solidFill>
                  <a:schemeClr val="hlink"/>
                </a:solidFill>
              </a:rPr>
              <a:t>які</a:t>
            </a:r>
            <a:r>
              <a:rPr lang="ru-RU" sz="2800" dirty="0">
                <a:solidFill>
                  <a:schemeClr val="hlink"/>
                </a:solidFill>
              </a:rPr>
              <a:t> </a:t>
            </a:r>
            <a:r>
              <a:rPr lang="ru-RU" sz="2800" dirty="0" err="1">
                <a:solidFill>
                  <a:schemeClr val="hlink"/>
                </a:solidFill>
              </a:rPr>
              <a:t>отримуються</a:t>
            </a:r>
            <a:r>
              <a:rPr lang="ru-RU" sz="2800" dirty="0">
                <a:solidFill>
                  <a:schemeClr val="hlink"/>
                </a:solidFill>
              </a:rPr>
              <a:t> </a:t>
            </a:r>
            <a:r>
              <a:rPr lang="ru-RU" sz="2800" dirty="0" err="1">
                <a:solidFill>
                  <a:schemeClr val="hlink"/>
                </a:solidFill>
              </a:rPr>
              <a:t>із</a:t>
            </a:r>
            <a:r>
              <a:rPr lang="ru-RU" sz="2800" dirty="0">
                <a:solidFill>
                  <a:schemeClr val="hlink"/>
                </a:solidFill>
              </a:rPr>
              <a:t> </a:t>
            </a:r>
            <a:r>
              <a:rPr lang="ru-RU" sz="2800" dirty="0" err="1">
                <a:solidFill>
                  <a:schemeClr val="hlink"/>
                </a:solidFill>
              </a:rPr>
              <a:t>рослинних</a:t>
            </a:r>
            <a:r>
              <a:rPr lang="ru-RU" sz="2800" dirty="0">
                <a:solidFill>
                  <a:schemeClr val="hlink"/>
                </a:solidFill>
              </a:rPr>
              <a:t> </a:t>
            </a:r>
            <a:r>
              <a:rPr lang="ru-RU" sz="2800" dirty="0" err="1">
                <a:solidFill>
                  <a:schemeClr val="hlink"/>
                </a:solidFill>
              </a:rPr>
              <a:t>і</a:t>
            </a:r>
            <a:r>
              <a:rPr lang="ru-RU" sz="2800" dirty="0">
                <a:solidFill>
                  <a:schemeClr val="hlink"/>
                </a:solidFill>
              </a:rPr>
              <a:t> </a:t>
            </a:r>
            <a:r>
              <a:rPr lang="ru-RU" sz="2800" dirty="0" err="1">
                <a:solidFill>
                  <a:schemeClr val="hlink"/>
                </a:solidFill>
              </a:rPr>
              <a:t>тваринних</a:t>
            </a:r>
            <a:r>
              <a:rPr lang="ru-RU" sz="2800" dirty="0">
                <a:solidFill>
                  <a:schemeClr val="hlink"/>
                </a:solidFill>
              </a:rPr>
              <a:t> тканин та </a:t>
            </a:r>
            <a:r>
              <a:rPr lang="ru-RU" sz="2800" dirty="0" err="1">
                <a:solidFill>
                  <a:schemeClr val="hlink"/>
                </a:solidFill>
              </a:rPr>
              <a:t>подавляють</a:t>
            </a:r>
            <a:r>
              <a:rPr lang="ru-RU" sz="2800" dirty="0">
                <a:solidFill>
                  <a:schemeClr val="hlink"/>
                </a:solidFill>
              </a:rPr>
              <a:t> </a:t>
            </a:r>
            <a:r>
              <a:rPr lang="ru-RU" sz="2800" dirty="0" err="1">
                <a:solidFill>
                  <a:schemeClr val="hlink"/>
                </a:solidFill>
              </a:rPr>
              <a:t>ріст</a:t>
            </a:r>
            <a:r>
              <a:rPr lang="ru-RU" sz="2800" dirty="0">
                <a:solidFill>
                  <a:schemeClr val="hlink"/>
                </a:solidFill>
              </a:rPr>
              <a:t> </a:t>
            </a:r>
            <a:r>
              <a:rPr lang="ru-RU" sz="2800" dirty="0" err="1">
                <a:solidFill>
                  <a:schemeClr val="hlink"/>
                </a:solidFill>
              </a:rPr>
              <a:t>бактерій</a:t>
            </a:r>
            <a:r>
              <a:rPr lang="ru-RU" sz="2800" dirty="0">
                <a:solidFill>
                  <a:schemeClr val="hlink"/>
                </a:solidFill>
              </a:rPr>
              <a:t> </a:t>
            </a:r>
            <a:r>
              <a:rPr lang="ru-RU" sz="2800" dirty="0" err="1">
                <a:solidFill>
                  <a:schemeClr val="hlink"/>
                </a:solidFill>
              </a:rPr>
              <a:t>та</a:t>
            </a:r>
            <a:r>
              <a:rPr lang="ru-RU" sz="2800" dirty="0">
                <a:solidFill>
                  <a:schemeClr val="hlink"/>
                </a:solidFill>
              </a:rPr>
              <a:t> </a:t>
            </a:r>
            <a:r>
              <a:rPr lang="ru-RU" sz="2800" dirty="0" err="1">
                <a:solidFill>
                  <a:schemeClr val="hlink"/>
                </a:solidFill>
              </a:rPr>
              <a:t>інших</a:t>
            </a:r>
            <a:r>
              <a:rPr lang="ru-RU" sz="2800" dirty="0">
                <a:solidFill>
                  <a:schemeClr val="hlink"/>
                </a:solidFill>
              </a:rPr>
              <a:t> </a:t>
            </a:r>
            <a:r>
              <a:rPr lang="ru-RU" sz="2800" dirty="0" err="1">
                <a:solidFill>
                  <a:schemeClr val="hlink"/>
                </a:solidFill>
              </a:rPr>
              <a:t>мікробів</a:t>
            </a:r>
            <a:r>
              <a:rPr lang="ru-RU" sz="2800" dirty="0">
                <a:solidFill>
                  <a:schemeClr val="hlink"/>
                </a:solidFill>
              </a:rPr>
              <a:t> (</a:t>
            </a:r>
            <a:r>
              <a:rPr lang="ru-RU" sz="2800" dirty="0" err="1">
                <a:solidFill>
                  <a:schemeClr val="hlink"/>
                </a:solidFill>
              </a:rPr>
              <a:t>спірохети</a:t>
            </a:r>
            <a:r>
              <a:rPr lang="ru-RU" sz="2800" dirty="0">
                <a:solidFill>
                  <a:schemeClr val="hlink"/>
                </a:solidFill>
              </a:rPr>
              <a:t>, </a:t>
            </a:r>
            <a:r>
              <a:rPr lang="ru-RU" sz="2800" dirty="0" err="1">
                <a:solidFill>
                  <a:schemeClr val="hlink"/>
                </a:solidFill>
              </a:rPr>
              <a:t>мікоплазми</a:t>
            </a:r>
            <a:r>
              <a:rPr lang="ru-RU" sz="2800" dirty="0">
                <a:solidFill>
                  <a:schemeClr val="hlink"/>
                </a:solidFill>
              </a:rPr>
              <a:t>, </a:t>
            </a:r>
            <a:r>
              <a:rPr lang="ru-RU" sz="2800" dirty="0" err="1">
                <a:solidFill>
                  <a:schemeClr val="hlink"/>
                </a:solidFill>
              </a:rPr>
              <a:t>хламідії</a:t>
            </a:r>
            <a:r>
              <a:rPr lang="ru-RU" sz="2800" dirty="0">
                <a:solidFill>
                  <a:schemeClr val="hlink"/>
                </a:solidFill>
              </a:rPr>
              <a:t>, </a:t>
            </a:r>
            <a:r>
              <a:rPr lang="ru-RU" sz="2800" dirty="0" err="1">
                <a:solidFill>
                  <a:schemeClr val="hlink"/>
                </a:solidFill>
              </a:rPr>
              <a:t>рикетсії</a:t>
            </a:r>
            <a:r>
              <a:rPr lang="ru-RU" sz="2800" dirty="0">
                <a:solidFill>
                  <a:schemeClr val="hlink"/>
                </a:solidFill>
              </a:rPr>
              <a:t> </a:t>
            </a:r>
            <a:r>
              <a:rPr lang="ru-RU" sz="2800" dirty="0" err="1">
                <a:solidFill>
                  <a:schemeClr val="hlink"/>
                </a:solidFill>
              </a:rPr>
              <a:t>та</a:t>
            </a:r>
            <a:r>
              <a:rPr lang="ru-RU" sz="2800" dirty="0">
                <a:solidFill>
                  <a:schemeClr val="hlink"/>
                </a:solidFill>
              </a:rPr>
              <a:t> </a:t>
            </a:r>
            <a:r>
              <a:rPr lang="ru-RU" sz="2800" dirty="0" err="1">
                <a:solidFill>
                  <a:schemeClr val="hlink"/>
                </a:solidFill>
              </a:rPr>
              <a:t>гриби</a:t>
            </a:r>
            <a:r>
              <a:rPr lang="ru-RU" sz="2800" dirty="0">
                <a:solidFill>
                  <a:schemeClr val="hlink"/>
                </a:solidFill>
              </a:rPr>
              <a:t>). </a:t>
            </a:r>
            <a:r>
              <a:rPr lang="ru-RU" sz="2800" dirty="0" err="1">
                <a:solidFill>
                  <a:schemeClr val="hlink"/>
                </a:solidFill>
              </a:rPr>
              <a:t>Використовують</a:t>
            </a:r>
            <a:r>
              <a:rPr lang="ru-RU" sz="2800" dirty="0">
                <a:solidFill>
                  <a:schemeClr val="hlink"/>
                </a:solidFill>
              </a:rPr>
              <a:t> </a:t>
            </a:r>
            <a:r>
              <a:rPr lang="ru-RU" sz="2800" dirty="0" err="1">
                <a:solidFill>
                  <a:schemeClr val="hlink"/>
                </a:solidFill>
              </a:rPr>
              <a:t>також</a:t>
            </a:r>
            <a:r>
              <a:rPr lang="ru-RU" sz="2800" dirty="0">
                <a:solidFill>
                  <a:schemeClr val="hlink"/>
                </a:solidFill>
              </a:rPr>
              <a:t> </a:t>
            </a:r>
            <a:r>
              <a:rPr lang="ru-RU" sz="2800" dirty="0" err="1">
                <a:solidFill>
                  <a:schemeClr val="hlink"/>
                </a:solidFill>
              </a:rPr>
              <a:t>напівсинтетичні</a:t>
            </a:r>
            <a:r>
              <a:rPr lang="ru-RU" sz="2800" dirty="0">
                <a:solidFill>
                  <a:schemeClr val="hlink"/>
                </a:solidFill>
              </a:rPr>
              <a:t> </a:t>
            </a:r>
            <a:r>
              <a:rPr lang="ru-RU" sz="2800" dirty="0" err="1">
                <a:solidFill>
                  <a:schemeClr val="hlink"/>
                </a:solidFill>
              </a:rPr>
              <a:t>похідні</a:t>
            </a:r>
            <a:r>
              <a:rPr lang="ru-RU" sz="2800" dirty="0">
                <a:solidFill>
                  <a:schemeClr val="hlink"/>
                </a:solidFill>
              </a:rPr>
              <a:t> </a:t>
            </a:r>
            <a:r>
              <a:rPr lang="ru-RU" sz="2800" dirty="0" err="1">
                <a:solidFill>
                  <a:schemeClr val="hlink"/>
                </a:solidFill>
              </a:rPr>
              <a:t>антибіотиків</a:t>
            </a:r>
            <a:r>
              <a:rPr lang="ru-RU" sz="2800" dirty="0">
                <a:solidFill>
                  <a:schemeClr val="hlink"/>
                </a:solidFill>
              </a:rPr>
              <a:t> та </a:t>
            </a:r>
            <a:r>
              <a:rPr lang="ru-RU" sz="2800" dirty="0" err="1">
                <a:solidFill>
                  <a:schemeClr val="hlink"/>
                </a:solidFill>
              </a:rPr>
              <a:t>їх</a:t>
            </a:r>
            <a:r>
              <a:rPr lang="ru-RU" sz="2800" dirty="0">
                <a:solidFill>
                  <a:schemeClr val="hlink"/>
                </a:solidFill>
              </a:rPr>
              <a:t> </a:t>
            </a:r>
            <a:r>
              <a:rPr lang="ru-RU" sz="2800" dirty="0" err="1">
                <a:solidFill>
                  <a:schemeClr val="hlink"/>
                </a:solidFill>
              </a:rPr>
              <a:t>синтетичні</a:t>
            </a:r>
            <a:r>
              <a:rPr lang="ru-RU" sz="2800" dirty="0">
                <a:solidFill>
                  <a:schemeClr val="hlink"/>
                </a:solidFill>
              </a:rPr>
              <a:t> аналоги.</a:t>
            </a:r>
          </a:p>
          <a:p>
            <a:pPr eaLnBrk="1" hangingPunct="1">
              <a:lnSpc>
                <a:spcPct val="80000"/>
              </a:lnSpc>
              <a:defRPr/>
            </a:pPr>
            <a:endParaRPr lang="ru-RU" sz="2800" dirty="0"/>
          </a:p>
        </p:txBody>
      </p:sp>
      <p:pic>
        <p:nvPicPr>
          <p:cNvPr id="8195" name="Picture 5" descr="09802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87675" y="4292600"/>
            <a:ext cx="2952750" cy="2320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6621C52-8008-4DAF-AA6D-CC16C1C421AA}" type="slidenum">
              <a:rPr lang="ru-RU" smtClean="0"/>
              <a:pPr>
                <a:defRPr/>
              </a:pPr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726845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0"/>
            <a:ext cx="9324975" cy="7173913"/>
          </a:xfrm>
        </p:spPr>
        <p:txBody>
          <a:bodyPr/>
          <a:lstStyle/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400" b="1" dirty="0" err="1"/>
              <a:t>Фармакокінетика</a:t>
            </a:r>
            <a:endParaRPr lang="ru-RU" sz="2400" b="1" dirty="0"/>
          </a:p>
          <a:p>
            <a:pPr eaLnBrk="1" hangingPunct="1">
              <a:lnSpc>
                <a:spcPct val="90000"/>
              </a:lnSpc>
              <a:defRPr/>
            </a:pPr>
            <a:r>
              <a:rPr lang="ru-RU" sz="2400" dirty="0">
                <a:solidFill>
                  <a:srgbClr val="FFCC66"/>
                </a:solidFill>
              </a:rPr>
              <a:t>Час </a:t>
            </a:r>
            <a:r>
              <a:rPr lang="ru-RU" sz="2400" dirty="0" err="1">
                <a:solidFill>
                  <a:srgbClr val="FFCC66"/>
                </a:solidFill>
              </a:rPr>
              <a:t>збереження</a:t>
            </a:r>
            <a:r>
              <a:rPr lang="ru-RU" sz="2400" dirty="0">
                <a:solidFill>
                  <a:srgbClr val="FFCC66"/>
                </a:solidFill>
              </a:rPr>
              <a:t> </a:t>
            </a:r>
            <a:r>
              <a:rPr lang="ru-RU" sz="2400" dirty="0" err="1">
                <a:solidFill>
                  <a:srgbClr val="FFCC66"/>
                </a:solidFill>
              </a:rPr>
              <a:t>терапевтичної</a:t>
            </a:r>
            <a:r>
              <a:rPr lang="ru-RU" sz="2400" b="1" dirty="0">
                <a:solidFill>
                  <a:srgbClr val="FFCC66"/>
                </a:solidFill>
              </a:rPr>
              <a:t> </a:t>
            </a:r>
            <a:r>
              <a:rPr lang="ru-RU" sz="2400" dirty="0" err="1">
                <a:solidFill>
                  <a:srgbClr val="FFCC66"/>
                </a:solidFill>
              </a:rPr>
              <a:t>концентрації</a:t>
            </a:r>
            <a:r>
              <a:rPr lang="ru-RU" sz="2400" dirty="0">
                <a:solidFill>
                  <a:srgbClr val="FFCC66"/>
                </a:solidFill>
              </a:rPr>
              <a:t> у </a:t>
            </a:r>
            <a:r>
              <a:rPr lang="uk-UA" sz="2400" dirty="0">
                <a:solidFill>
                  <a:srgbClr val="FFCC66"/>
                </a:solidFill>
              </a:rPr>
              <a:t>І </a:t>
            </a:r>
            <a:r>
              <a:rPr lang="ru-RU" sz="2400" dirty="0" err="1">
                <a:solidFill>
                  <a:srgbClr val="FFCC66"/>
                </a:solidFill>
              </a:rPr>
              <a:t>покоління</a:t>
            </a:r>
            <a:r>
              <a:rPr lang="ru-RU" sz="2400" dirty="0">
                <a:solidFill>
                  <a:srgbClr val="FFCC66"/>
                </a:solidFill>
              </a:rPr>
              <a:t> 3-4 г (</a:t>
            </a:r>
            <a:r>
              <a:rPr lang="ru-RU" sz="2400" dirty="0" err="1">
                <a:solidFill>
                  <a:srgbClr val="FFCC66"/>
                </a:solidFill>
              </a:rPr>
              <a:t>їх</a:t>
            </a:r>
            <a:r>
              <a:rPr lang="ru-RU" sz="2400" dirty="0">
                <a:solidFill>
                  <a:srgbClr val="FFCC66"/>
                </a:solidFill>
              </a:rPr>
              <a:t> </a:t>
            </a:r>
            <a:r>
              <a:rPr lang="ru-RU" sz="2400" dirty="0" err="1">
                <a:solidFill>
                  <a:srgbClr val="FFCC66"/>
                </a:solidFill>
              </a:rPr>
              <a:t>вводять</a:t>
            </a:r>
            <a:r>
              <a:rPr lang="ru-RU" sz="2400" dirty="0">
                <a:solidFill>
                  <a:srgbClr val="FFCC66"/>
                </a:solidFill>
              </a:rPr>
              <a:t> 6 </a:t>
            </a:r>
            <a:r>
              <a:rPr lang="ru-RU" sz="2400" dirty="0" err="1">
                <a:solidFill>
                  <a:srgbClr val="FFCC66"/>
                </a:solidFill>
              </a:rPr>
              <a:t>разів</a:t>
            </a:r>
            <a:r>
              <a:rPr lang="ru-RU" sz="2400" dirty="0">
                <a:solidFill>
                  <a:srgbClr val="FFCC66"/>
                </a:solidFill>
              </a:rPr>
              <a:t> на </a:t>
            </a:r>
            <a:r>
              <a:rPr lang="ru-RU" sz="2400" dirty="0" err="1">
                <a:solidFill>
                  <a:srgbClr val="FFCC66"/>
                </a:solidFill>
              </a:rPr>
              <a:t>добу</a:t>
            </a:r>
            <a:r>
              <a:rPr lang="ru-RU" sz="2400" dirty="0">
                <a:solidFill>
                  <a:srgbClr val="FFCC66"/>
                </a:solidFill>
              </a:rPr>
              <a:t>), </a:t>
            </a:r>
            <a:r>
              <a:rPr lang="uk-UA" sz="2400" dirty="0">
                <a:solidFill>
                  <a:srgbClr val="FFCC66"/>
                </a:solidFill>
              </a:rPr>
              <a:t>ІІ </a:t>
            </a:r>
            <a:r>
              <a:rPr lang="ru-RU" sz="2400" dirty="0" err="1">
                <a:solidFill>
                  <a:srgbClr val="FFCC66"/>
                </a:solidFill>
              </a:rPr>
              <a:t>покоління</a:t>
            </a:r>
            <a:r>
              <a:rPr lang="ru-RU" sz="2400" dirty="0">
                <a:solidFill>
                  <a:srgbClr val="FFCC66"/>
                </a:solidFill>
              </a:rPr>
              <a:t> – 6-8 г (3 рази на </a:t>
            </a:r>
            <a:r>
              <a:rPr lang="ru-RU" sz="2400" dirty="0" err="1">
                <a:solidFill>
                  <a:srgbClr val="FFCC66"/>
                </a:solidFill>
              </a:rPr>
              <a:t>добу</a:t>
            </a:r>
            <a:r>
              <a:rPr lang="ru-RU" sz="2400" dirty="0">
                <a:solidFill>
                  <a:srgbClr val="FFCC66"/>
                </a:solidFill>
              </a:rPr>
              <a:t>), </a:t>
            </a:r>
            <a:r>
              <a:rPr lang="uk-UA" sz="2400" dirty="0">
                <a:solidFill>
                  <a:srgbClr val="FFCC66"/>
                </a:solidFill>
              </a:rPr>
              <a:t>ІІІ </a:t>
            </a:r>
            <a:r>
              <a:rPr lang="ru-RU" sz="2400" dirty="0" err="1">
                <a:solidFill>
                  <a:srgbClr val="FFCC66"/>
                </a:solidFill>
              </a:rPr>
              <a:t>покоління</a:t>
            </a:r>
            <a:r>
              <a:rPr lang="ru-RU" sz="2400" dirty="0">
                <a:solidFill>
                  <a:srgbClr val="FFCC66"/>
                </a:solidFill>
              </a:rPr>
              <a:t> – 12-24 г (1-2 рази на </a:t>
            </a:r>
            <a:r>
              <a:rPr lang="ru-RU" sz="2400" dirty="0" err="1">
                <a:solidFill>
                  <a:srgbClr val="FFCC66"/>
                </a:solidFill>
              </a:rPr>
              <a:t>добу</a:t>
            </a:r>
            <a:r>
              <a:rPr lang="ru-RU" sz="2400" dirty="0">
                <a:solidFill>
                  <a:srgbClr val="FFCC66"/>
                </a:solidFill>
              </a:rPr>
              <a:t>), </a:t>
            </a:r>
            <a:r>
              <a:rPr lang="uk-UA" sz="2400" dirty="0">
                <a:solidFill>
                  <a:srgbClr val="FFCC66"/>
                </a:solidFill>
              </a:rPr>
              <a:t>І</a:t>
            </a:r>
            <a:r>
              <a:rPr lang="en-US" sz="2400" dirty="0">
                <a:solidFill>
                  <a:srgbClr val="FFCC66"/>
                </a:solidFill>
              </a:rPr>
              <a:t>V</a:t>
            </a:r>
            <a:r>
              <a:rPr lang="ru-RU" sz="2400" dirty="0">
                <a:solidFill>
                  <a:srgbClr val="FFCC66"/>
                </a:solidFill>
              </a:rPr>
              <a:t> </a:t>
            </a:r>
            <a:r>
              <a:rPr lang="ru-RU" sz="2400" dirty="0" err="1">
                <a:solidFill>
                  <a:srgbClr val="FFCC66"/>
                </a:solidFill>
              </a:rPr>
              <a:t>покоління</a:t>
            </a:r>
            <a:r>
              <a:rPr lang="ru-RU" sz="2400" dirty="0">
                <a:solidFill>
                  <a:srgbClr val="FFCC66"/>
                </a:solidFill>
              </a:rPr>
              <a:t> – 8-12 г (2-3 рази на </a:t>
            </a:r>
            <a:r>
              <a:rPr lang="ru-RU" sz="2400" dirty="0" err="1">
                <a:solidFill>
                  <a:srgbClr val="FFCC66"/>
                </a:solidFill>
              </a:rPr>
              <a:t>добу</a:t>
            </a:r>
            <a:r>
              <a:rPr lang="ru-RU" sz="2400" dirty="0">
                <a:solidFill>
                  <a:srgbClr val="FFCC66"/>
                </a:solidFill>
              </a:rPr>
              <a:t>).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z="2400" dirty="0" err="1">
                <a:solidFill>
                  <a:srgbClr val="FFCC66"/>
                </a:solidFill>
              </a:rPr>
              <a:t>Екскреція</a:t>
            </a:r>
            <a:r>
              <a:rPr lang="ru-RU" sz="2400" dirty="0">
                <a:solidFill>
                  <a:srgbClr val="FFCC66"/>
                </a:solidFill>
              </a:rPr>
              <a:t> </a:t>
            </a:r>
            <a:r>
              <a:rPr lang="ru-RU" sz="2400" dirty="0" err="1">
                <a:solidFill>
                  <a:srgbClr val="FFCC66"/>
                </a:solidFill>
              </a:rPr>
              <a:t>препаратів</a:t>
            </a:r>
            <a:r>
              <a:rPr lang="ru-RU" sz="2400" dirty="0">
                <a:solidFill>
                  <a:srgbClr val="FFCC66"/>
                </a:solidFill>
              </a:rPr>
              <a:t> </a:t>
            </a:r>
            <a:r>
              <a:rPr lang="uk-UA" sz="2400" dirty="0">
                <a:solidFill>
                  <a:srgbClr val="FFCC66"/>
                </a:solidFill>
              </a:rPr>
              <a:t>І </a:t>
            </a:r>
            <a:r>
              <a:rPr lang="ru-RU" sz="2400" dirty="0" err="1">
                <a:solidFill>
                  <a:srgbClr val="FFCC66"/>
                </a:solidFill>
              </a:rPr>
              <a:t>покоління</a:t>
            </a:r>
            <a:r>
              <a:rPr lang="ru-RU" sz="2400" dirty="0">
                <a:solidFill>
                  <a:srgbClr val="FFCC66"/>
                </a:solidFill>
              </a:rPr>
              <a:t> </a:t>
            </a:r>
            <a:r>
              <a:rPr lang="ru-RU" sz="2400" dirty="0" err="1">
                <a:solidFill>
                  <a:srgbClr val="FFCC66"/>
                </a:solidFill>
              </a:rPr>
              <a:t>здійснюється</a:t>
            </a:r>
            <a:r>
              <a:rPr lang="ru-RU" sz="2400" dirty="0">
                <a:solidFill>
                  <a:srgbClr val="FFCC66"/>
                </a:solidFill>
              </a:rPr>
              <a:t> </a:t>
            </a:r>
            <a:r>
              <a:rPr lang="ru-RU" sz="2400" dirty="0" err="1">
                <a:solidFill>
                  <a:srgbClr val="FFCC66"/>
                </a:solidFill>
              </a:rPr>
              <a:t>нирками</a:t>
            </a:r>
            <a:r>
              <a:rPr lang="ru-RU" sz="2400" dirty="0">
                <a:solidFill>
                  <a:srgbClr val="FFCC66"/>
                </a:solidFill>
              </a:rPr>
              <a:t>, </a:t>
            </a:r>
            <a:r>
              <a:rPr lang="uk-UA" sz="2400" dirty="0">
                <a:solidFill>
                  <a:srgbClr val="FFCC66"/>
                </a:solidFill>
              </a:rPr>
              <a:t>ІІІ и І</a:t>
            </a:r>
            <a:r>
              <a:rPr lang="en-US" sz="2400" dirty="0">
                <a:solidFill>
                  <a:srgbClr val="FFCC66"/>
                </a:solidFill>
              </a:rPr>
              <a:t>V </a:t>
            </a:r>
            <a:r>
              <a:rPr lang="ru-RU" sz="2400" dirty="0" err="1">
                <a:solidFill>
                  <a:srgbClr val="FFCC66"/>
                </a:solidFill>
              </a:rPr>
              <a:t>покоління</a:t>
            </a:r>
            <a:r>
              <a:rPr lang="ru-RU" sz="2400" dirty="0">
                <a:solidFill>
                  <a:srgbClr val="FFCC66"/>
                </a:solidFill>
              </a:rPr>
              <a:t> – </a:t>
            </a:r>
            <a:r>
              <a:rPr lang="ru-RU" sz="2400" dirty="0" err="1">
                <a:solidFill>
                  <a:srgbClr val="FFCC66"/>
                </a:solidFill>
              </a:rPr>
              <a:t>нирками</a:t>
            </a:r>
            <a:r>
              <a:rPr lang="ru-RU" sz="2400" dirty="0">
                <a:solidFill>
                  <a:srgbClr val="FFCC66"/>
                </a:solidFill>
              </a:rPr>
              <a:t> та </a:t>
            </a:r>
            <a:r>
              <a:rPr lang="ru-RU" sz="2400" dirty="0" err="1">
                <a:solidFill>
                  <a:srgbClr val="FFCC66"/>
                </a:solidFill>
              </a:rPr>
              <a:t>печінкою</a:t>
            </a:r>
            <a:r>
              <a:rPr lang="ru-RU" sz="2400" dirty="0">
                <a:solidFill>
                  <a:srgbClr val="FFCC66"/>
                </a:solidFill>
              </a:rPr>
              <a:t>.</a:t>
            </a:r>
          </a:p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ru-RU" sz="2400" b="1" dirty="0">
              <a:solidFill>
                <a:srgbClr val="FFCC66"/>
              </a:solidFill>
            </a:endParaRPr>
          </a:p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400" b="1" dirty="0" err="1"/>
              <a:t>Взаємодія</a:t>
            </a:r>
            <a:r>
              <a:rPr lang="ru-RU" sz="2400" b="1" dirty="0"/>
              <a:t> з препаратами з </a:t>
            </a:r>
            <a:r>
              <a:rPr lang="ru-RU" sz="2400" b="1" dirty="0" err="1"/>
              <a:t>інших</a:t>
            </a:r>
            <a:r>
              <a:rPr lang="ru-RU" sz="2400" b="1" dirty="0"/>
              <a:t> </a:t>
            </a:r>
            <a:r>
              <a:rPr lang="ru-RU" sz="2400" b="1" dirty="0" err="1"/>
              <a:t>груп</a:t>
            </a:r>
            <a:endParaRPr lang="ru-RU" sz="2400" b="1" dirty="0"/>
          </a:p>
          <a:p>
            <a:pPr eaLnBrk="1" hangingPunct="1">
              <a:lnSpc>
                <a:spcPct val="90000"/>
              </a:lnSpc>
              <a:defRPr/>
            </a:pPr>
            <a:r>
              <a:rPr lang="ru-RU" sz="2400" dirty="0" err="1">
                <a:solidFill>
                  <a:srgbClr val="FFCC66"/>
                </a:solidFill>
              </a:rPr>
              <a:t>Цефалоспорини</a:t>
            </a:r>
            <a:r>
              <a:rPr lang="ru-RU" sz="2400" dirty="0">
                <a:solidFill>
                  <a:srgbClr val="FFCC66"/>
                </a:solidFill>
              </a:rPr>
              <a:t> </a:t>
            </a:r>
            <a:r>
              <a:rPr lang="uk-UA" sz="2400" dirty="0">
                <a:solidFill>
                  <a:srgbClr val="FFCC66"/>
                </a:solidFill>
              </a:rPr>
              <a:t>І </a:t>
            </a:r>
            <a:r>
              <a:rPr lang="ru-RU" sz="2400" dirty="0" err="1">
                <a:solidFill>
                  <a:srgbClr val="FFCC66"/>
                </a:solidFill>
              </a:rPr>
              <a:t>покоління</a:t>
            </a:r>
            <a:r>
              <a:rPr lang="ru-RU" sz="2400" dirty="0">
                <a:solidFill>
                  <a:srgbClr val="FFCC66"/>
                </a:solidFill>
              </a:rPr>
              <a:t> не </a:t>
            </a:r>
            <a:r>
              <a:rPr lang="ru-RU" sz="2400" dirty="0" err="1">
                <a:solidFill>
                  <a:srgbClr val="FFCC66"/>
                </a:solidFill>
              </a:rPr>
              <a:t>можна</a:t>
            </a:r>
            <a:r>
              <a:rPr lang="ru-RU" sz="2400" dirty="0">
                <a:solidFill>
                  <a:srgbClr val="FFCC66"/>
                </a:solidFill>
              </a:rPr>
              <a:t> </a:t>
            </a:r>
            <a:r>
              <a:rPr lang="ru-RU" sz="2400" dirty="0" err="1">
                <a:solidFill>
                  <a:srgbClr val="FFCC66"/>
                </a:solidFill>
              </a:rPr>
              <a:t>поєднувати</a:t>
            </a:r>
            <a:r>
              <a:rPr lang="ru-RU" sz="2400" dirty="0">
                <a:solidFill>
                  <a:srgbClr val="FFCC66"/>
                </a:solidFill>
              </a:rPr>
              <a:t> з </a:t>
            </a:r>
            <a:r>
              <a:rPr lang="ru-RU" sz="2400" dirty="0" err="1">
                <a:solidFill>
                  <a:srgbClr val="FFCC66"/>
                </a:solidFill>
              </a:rPr>
              <a:t>нефротоксичними</a:t>
            </a:r>
            <a:r>
              <a:rPr lang="ru-RU" sz="2400" dirty="0">
                <a:solidFill>
                  <a:srgbClr val="FFCC66"/>
                </a:solidFill>
              </a:rPr>
              <a:t> препаратами (</a:t>
            </a:r>
            <a:r>
              <a:rPr lang="ru-RU" sz="2400" dirty="0" err="1">
                <a:solidFill>
                  <a:srgbClr val="FFCC66"/>
                </a:solidFill>
              </a:rPr>
              <a:t>поліміксинами</a:t>
            </a:r>
            <a:r>
              <a:rPr lang="ru-RU" sz="2400" dirty="0">
                <a:solidFill>
                  <a:srgbClr val="FFCC66"/>
                </a:solidFill>
              </a:rPr>
              <a:t>. </a:t>
            </a:r>
            <a:r>
              <a:rPr lang="ru-RU" sz="2400" dirty="0" err="1">
                <a:solidFill>
                  <a:srgbClr val="FFCC66"/>
                </a:solidFill>
              </a:rPr>
              <a:t>амфотеріцином</a:t>
            </a:r>
            <a:r>
              <a:rPr lang="ru-RU" sz="2400" dirty="0">
                <a:solidFill>
                  <a:srgbClr val="FFCC66"/>
                </a:solidFill>
              </a:rPr>
              <a:t> В, </a:t>
            </a:r>
            <a:r>
              <a:rPr lang="ru-RU" sz="2400" dirty="0" err="1">
                <a:solidFill>
                  <a:srgbClr val="FFCC66"/>
                </a:solidFill>
              </a:rPr>
              <a:t>фуросемідом</a:t>
            </a:r>
            <a:r>
              <a:rPr lang="ru-RU" sz="2400" dirty="0">
                <a:solidFill>
                  <a:srgbClr val="FFCC66"/>
                </a:solidFill>
              </a:rPr>
              <a:t>, </a:t>
            </a:r>
            <a:r>
              <a:rPr lang="ru-RU" sz="2400" dirty="0" err="1">
                <a:solidFill>
                  <a:srgbClr val="FFCC66"/>
                </a:solidFill>
              </a:rPr>
              <a:t>этакриновою</a:t>
            </a:r>
            <a:r>
              <a:rPr lang="ru-RU" sz="2400" dirty="0">
                <a:solidFill>
                  <a:srgbClr val="FFCC66"/>
                </a:solidFill>
              </a:rPr>
              <a:t> кислотою, </a:t>
            </a:r>
            <a:r>
              <a:rPr lang="ru-RU" sz="2400" dirty="0" err="1">
                <a:solidFill>
                  <a:srgbClr val="FFCC66"/>
                </a:solidFill>
              </a:rPr>
              <a:t>індометацином</a:t>
            </a:r>
            <a:r>
              <a:rPr lang="ru-RU" sz="2400" dirty="0">
                <a:solidFill>
                  <a:srgbClr val="FFCC66"/>
                </a:solidFill>
              </a:rPr>
              <a:t>), </a:t>
            </a:r>
            <a:r>
              <a:rPr lang="ru-RU" sz="2400" dirty="0" err="1">
                <a:solidFill>
                  <a:srgbClr val="FFCC66"/>
                </a:solidFill>
              </a:rPr>
              <a:t>вводити</a:t>
            </a:r>
            <a:r>
              <a:rPr lang="ru-RU" sz="2400" dirty="0">
                <a:solidFill>
                  <a:srgbClr val="FFCC66"/>
                </a:solidFill>
              </a:rPr>
              <a:t> в одному </a:t>
            </a:r>
            <a:r>
              <a:rPr lang="ru-RU" sz="2400" dirty="0" err="1">
                <a:solidFill>
                  <a:srgbClr val="FFCC66"/>
                </a:solidFill>
              </a:rPr>
              <a:t>шприці</a:t>
            </a:r>
            <a:r>
              <a:rPr lang="ru-RU" sz="2400" dirty="0">
                <a:solidFill>
                  <a:srgbClr val="FFCC66"/>
                </a:solidFill>
              </a:rPr>
              <a:t> з </a:t>
            </a:r>
            <a:r>
              <a:rPr lang="ru-RU" sz="2400" dirty="0" err="1">
                <a:solidFill>
                  <a:srgbClr val="FFCC66"/>
                </a:solidFill>
              </a:rPr>
              <a:t>аміноглікозидами</a:t>
            </a:r>
            <a:r>
              <a:rPr lang="ru-RU" sz="2400" dirty="0">
                <a:solidFill>
                  <a:srgbClr val="FFCC66"/>
                </a:solidFill>
              </a:rPr>
              <a:t> (</a:t>
            </a:r>
            <a:r>
              <a:rPr lang="ru-RU" sz="2400" dirty="0" err="1">
                <a:solidFill>
                  <a:srgbClr val="FFCC66"/>
                </a:solidFill>
              </a:rPr>
              <a:t>хімічна</a:t>
            </a:r>
            <a:r>
              <a:rPr lang="ru-RU" sz="2400" dirty="0">
                <a:solidFill>
                  <a:srgbClr val="FFCC66"/>
                </a:solidFill>
              </a:rPr>
              <a:t> </a:t>
            </a:r>
            <a:r>
              <a:rPr lang="ru-RU" sz="2400" dirty="0" err="1">
                <a:solidFill>
                  <a:srgbClr val="FFCC66"/>
                </a:solidFill>
              </a:rPr>
              <a:t>взаємодія</a:t>
            </a:r>
            <a:r>
              <a:rPr lang="ru-RU" sz="2400" dirty="0">
                <a:solidFill>
                  <a:srgbClr val="FFCC66"/>
                </a:solidFill>
              </a:rPr>
              <a:t> – </a:t>
            </a:r>
            <a:r>
              <a:rPr lang="ru-RU" sz="2400" dirty="0" err="1">
                <a:solidFill>
                  <a:srgbClr val="FFCC66"/>
                </a:solidFill>
              </a:rPr>
              <a:t>утворення</a:t>
            </a:r>
            <a:r>
              <a:rPr lang="ru-RU" sz="2400" dirty="0">
                <a:solidFill>
                  <a:srgbClr val="FFCC66"/>
                </a:solidFill>
              </a:rPr>
              <a:t> </a:t>
            </a:r>
            <a:r>
              <a:rPr lang="ru-RU" sz="2400" dirty="0" err="1">
                <a:solidFill>
                  <a:srgbClr val="FFCC66"/>
                </a:solidFill>
              </a:rPr>
              <a:t>неактивних</a:t>
            </a:r>
            <a:r>
              <a:rPr lang="ru-RU" sz="2400" dirty="0">
                <a:solidFill>
                  <a:srgbClr val="FFCC66"/>
                </a:solidFill>
              </a:rPr>
              <a:t> </a:t>
            </a:r>
            <a:r>
              <a:rPr lang="ru-RU" sz="2400" dirty="0" err="1">
                <a:solidFill>
                  <a:srgbClr val="FFCC66"/>
                </a:solidFill>
              </a:rPr>
              <a:t>метаболітів</a:t>
            </a:r>
            <a:r>
              <a:rPr lang="ru-RU" sz="2400" dirty="0">
                <a:solidFill>
                  <a:srgbClr val="FFCC66"/>
                </a:solidFill>
              </a:rPr>
              <a:t>) та з </a:t>
            </a:r>
            <a:r>
              <a:rPr lang="ru-RU" sz="2400" dirty="0" err="1">
                <a:solidFill>
                  <a:srgbClr val="FFCC66"/>
                </a:solidFill>
              </a:rPr>
              <a:t>эуфіліном</a:t>
            </a:r>
            <a:r>
              <a:rPr lang="ru-RU" sz="2400" dirty="0">
                <a:solidFill>
                  <a:srgbClr val="FFCC66"/>
                </a:solidFill>
              </a:rPr>
              <a:t>.</a:t>
            </a: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6621C52-8008-4DAF-AA6D-CC16C1C421AA}" type="slidenum">
              <a:rPr lang="ru-RU" smtClean="0"/>
              <a:pPr>
                <a:defRPr/>
              </a:pPr>
              <a:t>20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526903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260350"/>
            <a:ext cx="9144000" cy="6597650"/>
          </a:xfrm>
        </p:spPr>
        <p:txBody>
          <a:bodyPr/>
          <a:lstStyle/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400" b="1" dirty="0">
                <a:solidFill>
                  <a:srgbClr val="FF3300"/>
                </a:solidFill>
              </a:rPr>
              <a:t>ПОБІЧНА ДІЯ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z="2400" dirty="0">
                <a:solidFill>
                  <a:srgbClr val="FFCC66"/>
                </a:solidFill>
              </a:rPr>
              <a:t>1. </a:t>
            </a:r>
            <a:r>
              <a:rPr lang="ru-RU" sz="2400" dirty="0" err="1">
                <a:solidFill>
                  <a:srgbClr val="FFCC66"/>
                </a:solidFill>
              </a:rPr>
              <a:t>Алергічні</a:t>
            </a:r>
            <a:r>
              <a:rPr lang="ru-RU" sz="2400" dirty="0">
                <a:solidFill>
                  <a:srgbClr val="FFCC66"/>
                </a:solidFill>
              </a:rPr>
              <a:t> </a:t>
            </a:r>
            <a:r>
              <a:rPr lang="ru-RU" sz="2400" dirty="0" err="1">
                <a:solidFill>
                  <a:srgbClr val="FFCC66"/>
                </a:solidFill>
              </a:rPr>
              <a:t>реакції</a:t>
            </a:r>
            <a:r>
              <a:rPr lang="ru-RU" sz="2400" dirty="0">
                <a:solidFill>
                  <a:srgbClr val="FFCC66"/>
                </a:solidFill>
              </a:rPr>
              <a:t>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z="2400" dirty="0">
                <a:solidFill>
                  <a:srgbClr val="FFCC66"/>
                </a:solidFill>
              </a:rPr>
              <a:t>2. </a:t>
            </a:r>
            <a:r>
              <a:rPr lang="ru-RU" sz="2400" dirty="0" err="1">
                <a:solidFill>
                  <a:srgbClr val="FFCC66"/>
                </a:solidFill>
              </a:rPr>
              <a:t>Виникнення</a:t>
            </a:r>
            <a:r>
              <a:rPr lang="ru-RU" sz="2400" dirty="0">
                <a:solidFill>
                  <a:srgbClr val="FFCC66"/>
                </a:solidFill>
              </a:rPr>
              <a:t> </a:t>
            </a:r>
            <a:r>
              <a:rPr lang="ru-RU" sz="2400" dirty="0" err="1">
                <a:solidFill>
                  <a:srgbClr val="FFCC66"/>
                </a:solidFill>
              </a:rPr>
              <a:t>болючості</a:t>
            </a:r>
            <a:r>
              <a:rPr lang="ru-RU" sz="2400" dirty="0">
                <a:solidFill>
                  <a:srgbClr val="FFCC66"/>
                </a:solidFill>
              </a:rPr>
              <a:t> на </a:t>
            </a:r>
            <a:r>
              <a:rPr lang="ru-RU" sz="2400" dirty="0" err="1">
                <a:solidFill>
                  <a:srgbClr val="FFCC66"/>
                </a:solidFill>
              </a:rPr>
              <a:t>місці</a:t>
            </a:r>
            <a:r>
              <a:rPr lang="ru-RU" sz="2400" dirty="0">
                <a:solidFill>
                  <a:srgbClr val="FFCC66"/>
                </a:solidFill>
              </a:rPr>
              <a:t> </a:t>
            </a:r>
            <a:r>
              <a:rPr lang="ru-RU" sz="2400" dirty="0" err="1">
                <a:solidFill>
                  <a:srgbClr val="FFCC66"/>
                </a:solidFill>
              </a:rPr>
              <a:t>введення</a:t>
            </a:r>
            <a:r>
              <a:rPr lang="ru-RU" sz="2400" dirty="0">
                <a:solidFill>
                  <a:srgbClr val="FFCC66"/>
                </a:solidFill>
              </a:rPr>
              <a:t>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z="2400" dirty="0">
                <a:solidFill>
                  <a:srgbClr val="FFCC66"/>
                </a:solidFill>
              </a:rPr>
              <a:t>3. </a:t>
            </a:r>
            <a:r>
              <a:rPr lang="ru-RU" sz="2400" dirty="0" err="1">
                <a:solidFill>
                  <a:srgbClr val="FFCC66"/>
                </a:solidFill>
              </a:rPr>
              <a:t>Нефротоксичність</a:t>
            </a:r>
            <a:r>
              <a:rPr lang="ru-RU" sz="2400" dirty="0">
                <a:solidFill>
                  <a:srgbClr val="FFCC66"/>
                </a:solidFill>
              </a:rPr>
              <a:t>, </a:t>
            </a:r>
            <a:r>
              <a:rPr lang="ru-RU" sz="2400" dirty="0" err="1">
                <a:solidFill>
                  <a:srgbClr val="FFCC66"/>
                </a:solidFill>
              </a:rPr>
              <a:t>нейротоксичність</a:t>
            </a:r>
            <a:r>
              <a:rPr lang="ru-RU" sz="2400" dirty="0">
                <a:solidFill>
                  <a:srgbClr val="FFCC66"/>
                </a:solidFill>
              </a:rPr>
              <a:t>, </a:t>
            </a:r>
            <a:r>
              <a:rPr lang="ru-RU" sz="2400" dirty="0" err="1">
                <a:solidFill>
                  <a:srgbClr val="FFCC66"/>
                </a:solidFill>
              </a:rPr>
              <a:t>гепатотоксичність</a:t>
            </a:r>
            <a:r>
              <a:rPr lang="ru-RU" sz="2400" dirty="0">
                <a:solidFill>
                  <a:srgbClr val="FFCC66"/>
                </a:solidFill>
              </a:rPr>
              <a:t>, </a:t>
            </a:r>
            <a:r>
              <a:rPr lang="ru-RU" sz="2400" dirty="0" err="1">
                <a:solidFill>
                  <a:srgbClr val="FFCC66"/>
                </a:solidFill>
              </a:rPr>
              <a:t>гематотоксичність</a:t>
            </a:r>
            <a:r>
              <a:rPr lang="ru-RU" sz="2400" dirty="0">
                <a:solidFill>
                  <a:srgbClr val="FFCC66"/>
                </a:solidFill>
              </a:rPr>
              <a:t>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z="2400" dirty="0">
                <a:solidFill>
                  <a:srgbClr val="FFCC66"/>
                </a:solidFill>
              </a:rPr>
              <a:t>4. </a:t>
            </a:r>
            <a:r>
              <a:rPr lang="ru-RU" sz="2400" dirty="0" err="1">
                <a:solidFill>
                  <a:srgbClr val="FFCC66"/>
                </a:solidFill>
              </a:rPr>
              <a:t>Антабусоподібна</a:t>
            </a:r>
            <a:r>
              <a:rPr lang="ru-RU" sz="2400" dirty="0">
                <a:solidFill>
                  <a:srgbClr val="FFCC66"/>
                </a:solidFill>
              </a:rPr>
              <a:t> </a:t>
            </a:r>
            <a:r>
              <a:rPr lang="ru-RU" sz="2400" dirty="0" err="1">
                <a:solidFill>
                  <a:srgbClr val="FFCC66"/>
                </a:solidFill>
              </a:rPr>
              <a:t>дія</a:t>
            </a:r>
            <a:r>
              <a:rPr lang="ru-RU" sz="2400" dirty="0">
                <a:solidFill>
                  <a:srgbClr val="FFCC66"/>
                </a:solidFill>
              </a:rPr>
              <a:t>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z="2400" dirty="0">
                <a:solidFill>
                  <a:srgbClr val="FFCC66"/>
                </a:solidFill>
              </a:rPr>
              <a:t>5. </a:t>
            </a:r>
            <a:r>
              <a:rPr lang="ru-RU" sz="2400" dirty="0" err="1">
                <a:solidFill>
                  <a:srgbClr val="FFCC66"/>
                </a:solidFill>
              </a:rPr>
              <a:t>Дисбактеріоз</a:t>
            </a:r>
            <a:r>
              <a:rPr lang="ru-RU" sz="2400" dirty="0">
                <a:solidFill>
                  <a:srgbClr val="FFCC66"/>
                </a:solidFill>
              </a:rPr>
              <a:t>.</a:t>
            </a:r>
          </a:p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400" b="1" dirty="0">
                <a:solidFill>
                  <a:schemeClr val="hlink"/>
                </a:solidFill>
              </a:rPr>
              <a:t>ПОКАЗАННЯ ДО ЗАСТОСУВАННЯ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z="2400" dirty="0">
                <a:solidFill>
                  <a:srgbClr val="FFCC66"/>
                </a:solidFill>
              </a:rPr>
              <a:t>1. </a:t>
            </a:r>
            <a:r>
              <a:rPr lang="ru-RU" sz="2400" dirty="0" err="1">
                <a:solidFill>
                  <a:srgbClr val="FFCC66"/>
                </a:solidFill>
              </a:rPr>
              <a:t>Лікування</a:t>
            </a:r>
            <a:r>
              <a:rPr lang="ru-RU" sz="2400" dirty="0">
                <a:solidFill>
                  <a:srgbClr val="FFCC66"/>
                </a:solidFill>
              </a:rPr>
              <a:t> </a:t>
            </a:r>
            <a:r>
              <a:rPr lang="ru-RU" sz="2400" dirty="0" err="1">
                <a:solidFill>
                  <a:srgbClr val="FFCC66"/>
                </a:solidFill>
              </a:rPr>
              <a:t>захворювань</a:t>
            </a:r>
            <a:r>
              <a:rPr lang="ru-RU" sz="2400" dirty="0">
                <a:solidFill>
                  <a:srgbClr val="FFCC66"/>
                </a:solidFill>
              </a:rPr>
              <a:t> </a:t>
            </a:r>
            <a:r>
              <a:rPr lang="ru-RU" sz="2400" dirty="0" err="1">
                <a:solidFill>
                  <a:srgbClr val="FFCC66"/>
                </a:solidFill>
              </a:rPr>
              <a:t>дихальних</a:t>
            </a:r>
            <a:r>
              <a:rPr lang="ru-RU" sz="2400" dirty="0">
                <a:solidFill>
                  <a:srgbClr val="FFCC66"/>
                </a:solidFill>
              </a:rPr>
              <a:t> </a:t>
            </a:r>
            <a:r>
              <a:rPr lang="ru-RU" sz="2400" dirty="0" err="1">
                <a:solidFill>
                  <a:srgbClr val="FFCC66"/>
                </a:solidFill>
              </a:rPr>
              <a:t>шляхів</a:t>
            </a:r>
            <a:r>
              <a:rPr lang="ru-RU" sz="2400" dirty="0">
                <a:solidFill>
                  <a:srgbClr val="FFCC66"/>
                </a:solidFill>
              </a:rPr>
              <a:t>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z="2400" dirty="0">
                <a:solidFill>
                  <a:srgbClr val="FFCC66"/>
                </a:solidFill>
              </a:rPr>
              <a:t>2. </a:t>
            </a:r>
            <a:r>
              <a:rPr lang="ru-RU" sz="2400" dirty="0" err="1">
                <a:solidFill>
                  <a:srgbClr val="FFCC66"/>
                </a:solidFill>
              </a:rPr>
              <a:t>Бактеріальный</a:t>
            </a:r>
            <a:r>
              <a:rPr lang="ru-RU" sz="2400" dirty="0">
                <a:solidFill>
                  <a:srgbClr val="FFCC66"/>
                </a:solidFill>
              </a:rPr>
              <a:t> </a:t>
            </a:r>
            <a:r>
              <a:rPr lang="ru-RU" sz="2400" dirty="0" err="1">
                <a:solidFill>
                  <a:srgbClr val="FFCC66"/>
                </a:solidFill>
              </a:rPr>
              <a:t>менінгіт</a:t>
            </a:r>
            <a:r>
              <a:rPr lang="ru-RU" sz="2400" dirty="0">
                <a:solidFill>
                  <a:srgbClr val="FFCC66"/>
                </a:solidFill>
              </a:rPr>
              <a:t>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z="2400" dirty="0">
                <a:solidFill>
                  <a:srgbClr val="FFCC66"/>
                </a:solidFill>
              </a:rPr>
              <a:t>3. </a:t>
            </a:r>
            <a:r>
              <a:rPr lang="ru-RU" sz="2400" dirty="0" err="1">
                <a:solidFill>
                  <a:srgbClr val="FFCC66"/>
                </a:solidFill>
              </a:rPr>
              <a:t>Інтенсивна</a:t>
            </a:r>
            <a:r>
              <a:rPr lang="ru-RU" sz="2400" dirty="0">
                <a:solidFill>
                  <a:srgbClr val="FFCC66"/>
                </a:solidFill>
              </a:rPr>
              <a:t> </a:t>
            </a:r>
            <a:r>
              <a:rPr lang="ru-RU" sz="2400" dirty="0" err="1">
                <a:solidFill>
                  <a:srgbClr val="FFCC66"/>
                </a:solidFill>
              </a:rPr>
              <a:t>терапія</a:t>
            </a:r>
            <a:r>
              <a:rPr lang="ru-RU" sz="2400" dirty="0">
                <a:solidFill>
                  <a:srgbClr val="FFCC66"/>
                </a:solidFill>
              </a:rPr>
              <a:t> </a:t>
            </a:r>
            <a:r>
              <a:rPr lang="ru-RU" sz="2400" dirty="0" err="1">
                <a:solidFill>
                  <a:srgbClr val="FFCC66"/>
                </a:solidFill>
              </a:rPr>
              <a:t>новонароджених</a:t>
            </a:r>
            <a:r>
              <a:rPr lang="ru-RU" sz="2400" dirty="0">
                <a:solidFill>
                  <a:srgbClr val="FFCC66"/>
                </a:solidFill>
              </a:rPr>
              <a:t>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z="2400" dirty="0">
                <a:solidFill>
                  <a:srgbClr val="FFCC66"/>
                </a:solidFill>
              </a:rPr>
              <a:t>4. </a:t>
            </a:r>
            <a:r>
              <a:rPr lang="ru-RU" sz="2400" dirty="0" err="1">
                <a:solidFill>
                  <a:srgbClr val="FFCC66"/>
                </a:solidFill>
              </a:rPr>
              <a:t>Інфекційні</a:t>
            </a:r>
            <a:r>
              <a:rPr lang="ru-RU" sz="2400" dirty="0">
                <a:solidFill>
                  <a:srgbClr val="FFCC66"/>
                </a:solidFill>
              </a:rPr>
              <a:t> </a:t>
            </a:r>
            <a:r>
              <a:rPr lang="ru-RU" sz="2400" dirty="0" err="1">
                <a:solidFill>
                  <a:srgbClr val="FFCC66"/>
                </a:solidFill>
              </a:rPr>
              <a:t>захворювання</a:t>
            </a:r>
            <a:r>
              <a:rPr lang="ru-RU" sz="2400" dirty="0">
                <a:solidFill>
                  <a:srgbClr val="FFCC66"/>
                </a:solidFill>
              </a:rPr>
              <a:t> </a:t>
            </a:r>
            <a:r>
              <a:rPr lang="ru-RU" sz="2400" dirty="0" err="1">
                <a:solidFill>
                  <a:srgbClr val="FFCC66"/>
                </a:solidFill>
              </a:rPr>
              <a:t>кісток</a:t>
            </a:r>
            <a:r>
              <a:rPr lang="ru-RU" sz="2400" dirty="0">
                <a:solidFill>
                  <a:srgbClr val="FFCC66"/>
                </a:solidFill>
              </a:rPr>
              <a:t>, </a:t>
            </a:r>
            <a:r>
              <a:rPr lang="ru-RU" sz="2400" dirty="0" err="1">
                <a:solidFill>
                  <a:srgbClr val="FFCC66"/>
                </a:solidFill>
              </a:rPr>
              <a:t>суглобів</a:t>
            </a:r>
            <a:r>
              <a:rPr lang="ru-RU" sz="2400" dirty="0">
                <a:solidFill>
                  <a:srgbClr val="FFCC66"/>
                </a:solidFill>
              </a:rPr>
              <a:t>, </a:t>
            </a:r>
            <a:r>
              <a:rPr lang="ru-RU" sz="2400" dirty="0" err="1">
                <a:solidFill>
                  <a:srgbClr val="FFCC66"/>
                </a:solidFill>
              </a:rPr>
              <a:t>шкіри</a:t>
            </a:r>
            <a:r>
              <a:rPr lang="ru-RU" sz="2400" dirty="0">
                <a:solidFill>
                  <a:srgbClr val="FFCC66"/>
                </a:solidFill>
              </a:rPr>
              <a:t> та м</a:t>
            </a:r>
            <a:r>
              <a:rPr lang="en-US" sz="2400" dirty="0">
                <a:solidFill>
                  <a:srgbClr val="FFCC66"/>
                </a:solidFill>
              </a:rPr>
              <a:t>’</a:t>
            </a:r>
            <a:r>
              <a:rPr lang="ru-RU" sz="2400" dirty="0" err="1">
                <a:solidFill>
                  <a:srgbClr val="FFCC66"/>
                </a:solidFill>
              </a:rPr>
              <a:t>яких</a:t>
            </a:r>
            <a:r>
              <a:rPr lang="ru-RU" sz="2400" dirty="0">
                <a:solidFill>
                  <a:srgbClr val="FFCC66"/>
                </a:solidFill>
              </a:rPr>
              <a:t> тканин. 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z="2400" dirty="0">
                <a:solidFill>
                  <a:srgbClr val="FFCC66"/>
                </a:solidFill>
              </a:rPr>
              <a:t>5. Инфекция почек и мочевыделительных путей.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z="2400" dirty="0">
                <a:solidFill>
                  <a:srgbClr val="FFCC66"/>
                </a:solidFill>
              </a:rPr>
              <a:t>6. </a:t>
            </a:r>
            <a:r>
              <a:rPr lang="ru-RU" sz="2400" dirty="0" err="1">
                <a:solidFill>
                  <a:srgbClr val="FFCC66"/>
                </a:solidFill>
              </a:rPr>
              <a:t>Лікування</a:t>
            </a:r>
            <a:r>
              <a:rPr lang="ru-RU" sz="2400" dirty="0">
                <a:solidFill>
                  <a:srgbClr val="FFCC66"/>
                </a:solidFill>
              </a:rPr>
              <a:t> </a:t>
            </a:r>
            <a:r>
              <a:rPr lang="ru-RU" sz="2400" dirty="0" err="1">
                <a:solidFill>
                  <a:srgbClr val="FFCC66"/>
                </a:solidFill>
              </a:rPr>
              <a:t>важких</a:t>
            </a:r>
            <a:r>
              <a:rPr lang="ru-RU" sz="2400" dirty="0">
                <a:solidFill>
                  <a:srgbClr val="FFCC66"/>
                </a:solidFill>
              </a:rPr>
              <a:t> </a:t>
            </a:r>
            <a:r>
              <a:rPr lang="ru-RU" sz="2400" dirty="0" err="1">
                <a:solidFill>
                  <a:srgbClr val="FFCC66"/>
                </a:solidFill>
              </a:rPr>
              <a:t>госпітальних</a:t>
            </a:r>
            <a:r>
              <a:rPr lang="ru-RU" sz="2400" dirty="0">
                <a:solidFill>
                  <a:srgbClr val="FFCC66"/>
                </a:solidFill>
              </a:rPr>
              <a:t> </a:t>
            </a:r>
            <a:r>
              <a:rPr lang="ru-RU" sz="2400" dirty="0" err="1">
                <a:solidFill>
                  <a:srgbClr val="FFCC66"/>
                </a:solidFill>
              </a:rPr>
              <a:t>інфекцій</a:t>
            </a:r>
            <a:r>
              <a:rPr lang="ru-RU" sz="2400" dirty="0">
                <a:solidFill>
                  <a:srgbClr val="FFCC66"/>
                </a:solidFill>
              </a:rPr>
              <a:t> та лихоманки неясного генезу у </a:t>
            </a:r>
            <a:r>
              <a:rPr lang="ru-RU" sz="2400" dirty="0" err="1">
                <a:solidFill>
                  <a:srgbClr val="FFCC66"/>
                </a:solidFill>
              </a:rPr>
              <a:t>хворих</a:t>
            </a:r>
            <a:r>
              <a:rPr lang="ru-RU" sz="2400" dirty="0">
                <a:solidFill>
                  <a:srgbClr val="FFCC66"/>
                </a:solidFill>
              </a:rPr>
              <a:t> з </a:t>
            </a:r>
            <a:r>
              <a:rPr lang="ru-RU" sz="2400" dirty="0" err="1">
                <a:solidFill>
                  <a:srgbClr val="FFCC66"/>
                </a:solidFill>
              </a:rPr>
              <a:t>гранулоцитопеніями</a:t>
            </a:r>
            <a:r>
              <a:rPr lang="ru-RU" sz="2400" dirty="0">
                <a:solidFill>
                  <a:srgbClr val="FFCC66"/>
                </a:solidFill>
              </a:rPr>
              <a:t>.</a:t>
            </a: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6621C52-8008-4DAF-AA6D-CC16C1C421AA}" type="slidenum">
              <a:rPr lang="ru-RU" smtClean="0"/>
              <a:pPr>
                <a:defRPr/>
              </a:pPr>
              <a:t>21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237641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0"/>
            <a:ext cx="9144000" cy="7173913"/>
          </a:xfrm>
        </p:spPr>
        <p:txBody>
          <a:bodyPr/>
          <a:lstStyle/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3600" b="1" i="1" dirty="0">
                <a:solidFill>
                  <a:schemeClr val="hlink"/>
                </a:solidFill>
              </a:rPr>
              <a:t>КАРБАПЕНЕМИ</a:t>
            </a:r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3600" b="1" i="1" dirty="0">
              <a:solidFill>
                <a:schemeClr val="hlink"/>
              </a:solidFill>
            </a:endParaRPr>
          </a:p>
          <a:p>
            <a:pPr eaLnBrk="1" hangingPunct="1">
              <a:lnSpc>
                <a:spcPct val="80000"/>
              </a:lnSpc>
              <a:defRPr/>
            </a:pPr>
            <a:r>
              <a:rPr lang="ru-RU" sz="2800" dirty="0">
                <a:solidFill>
                  <a:srgbClr val="FFFF00"/>
                </a:solidFill>
              </a:rPr>
              <a:t>До </a:t>
            </a:r>
            <a:r>
              <a:rPr lang="uk-UA" sz="2800" dirty="0">
                <a:solidFill>
                  <a:srgbClr val="FFFF00"/>
                </a:solidFill>
              </a:rPr>
              <a:t>І </a:t>
            </a:r>
            <a:r>
              <a:rPr lang="ru-RU" sz="2800" dirty="0" err="1">
                <a:solidFill>
                  <a:srgbClr val="FFFF00"/>
                </a:solidFill>
              </a:rPr>
              <a:t>покоління</a:t>
            </a:r>
            <a:r>
              <a:rPr lang="ru-RU" sz="2800" dirty="0">
                <a:solidFill>
                  <a:srgbClr val="FFFF00"/>
                </a:solidFill>
              </a:rPr>
              <a:t> </a:t>
            </a:r>
            <a:r>
              <a:rPr lang="ru-RU" sz="2800" dirty="0" err="1">
                <a:solidFill>
                  <a:srgbClr val="FFFF00"/>
                </a:solidFill>
              </a:rPr>
              <a:t>відносять</a:t>
            </a:r>
            <a:r>
              <a:rPr lang="ru-RU" sz="2800" dirty="0">
                <a:solidFill>
                  <a:srgbClr val="FFFF00"/>
                </a:solidFill>
              </a:rPr>
              <a:t>: </a:t>
            </a:r>
            <a:r>
              <a:rPr lang="ru-RU" sz="2800" dirty="0" err="1">
                <a:solidFill>
                  <a:srgbClr val="FFFF00"/>
                </a:solidFill>
              </a:rPr>
              <a:t>іміпенем</a:t>
            </a:r>
            <a:r>
              <a:rPr lang="ru-RU" sz="2800" dirty="0">
                <a:solidFill>
                  <a:srgbClr val="FFFF00"/>
                </a:solidFill>
              </a:rPr>
              <a:t>, </a:t>
            </a:r>
            <a:r>
              <a:rPr lang="ru-RU" sz="2800" dirty="0" err="1">
                <a:solidFill>
                  <a:srgbClr val="FFFF00"/>
                </a:solidFill>
              </a:rPr>
              <a:t>тіенам</a:t>
            </a:r>
            <a:r>
              <a:rPr lang="ru-RU" sz="2800" dirty="0">
                <a:solidFill>
                  <a:srgbClr val="FFFF00"/>
                </a:solidFill>
              </a:rPr>
              <a:t>, </a:t>
            </a:r>
            <a:r>
              <a:rPr lang="ru-RU" sz="2800" dirty="0" err="1">
                <a:solidFill>
                  <a:srgbClr val="FFFF00"/>
                </a:solidFill>
              </a:rPr>
              <a:t>примаксин</a:t>
            </a:r>
            <a:r>
              <a:rPr lang="ru-RU" sz="2800" dirty="0">
                <a:solidFill>
                  <a:srgbClr val="FFFF00"/>
                </a:solidFill>
              </a:rPr>
              <a:t>.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2800" dirty="0">
                <a:solidFill>
                  <a:srgbClr val="FFFF00"/>
                </a:solidFill>
              </a:rPr>
              <a:t>До </a:t>
            </a:r>
            <a:r>
              <a:rPr lang="uk-UA" sz="2800" dirty="0">
                <a:solidFill>
                  <a:srgbClr val="FFFF00"/>
                </a:solidFill>
              </a:rPr>
              <a:t>ІІ </a:t>
            </a:r>
            <a:r>
              <a:rPr lang="ru-RU" sz="2800" dirty="0" err="1">
                <a:solidFill>
                  <a:srgbClr val="FFFF00"/>
                </a:solidFill>
              </a:rPr>
              <a:t>покоління</a:t>
            </a:r>
            <a:r>
              <a:rPr lang="ru-RU" sz="2800" dirty="0">
                <a:solidFill>
                  <a:srgbClr val="FFFF00"/>
                </a:solidFill>
              </a:rPr>
              <a:t> – </a:t>
            </a:r>
            <a:r>
              <a:rPr lang="ru-RU" sz="2800" dirty="0" err="1">
                <a:solidFill>
                  <a:srgbClr val="FFFF00"/>
                </a:solidFill>
              </a:rPr>
              <a:t>меропенем</a:t>
            </a:r>
            <a:r>
              <a:rPr lang="ru-RU" sz="2800" dirty="0">
                <a:solidFill>
                  <a:srgbClr val="FFFF00"/>
                </a:solidFill>
              </a:rPr>
              <a:t> (</a:t>
            </a:r>
            <a:r>
              <a:rPr lang="ru-RU" sz="2800" dirty="0" err="1">
                <a:solidFill>
                  <a:srgbClr val="FFFF00"/>
                </a:solidFill>
              </a:rPr>
              <a:t>меронем</a:t>
            </a:r>
            <a:r>
              <a:rPr lang="ru-RU" sz="2800" dirty="0">
                <a:solidFill>
                  <a:srgbClr val="FFFF00"/>
                </a:solidFill>
              </a:rPr>
              <a:t>).</a:t>
            </a:r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800" b="1" dirty="0">
                <a:solidFill>
                  <a:schemeClr val="hlink"/>
                </a:solidFill>
              </a:rPr>
              <a:t>ФАРМАКОДИНАМІКА</a:t>
            </a:r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800" dirty="0" err="1">
                <a:solidFill>
                  <a:srgbClr val="FFFF00"/>
                </a:solidFill>
              </a:rPr>
              <a:t>Інгібують</a:t>
            </a:r>
            <a:r>
              <a:rPr lang="ru-RU" sz="2800" dirty="0">
                <a:solidFill>
                  <a:srgbClr val="FFFF00"/>
                </a:solidFill>
              </a:rPr>
              <a:t> </a:t>
            </a:r>
            <a:r>
              <a:rPr lang="ru-RU" sz="2800" dirty="0" err="1">
                <a:solidFill>
                  <a:srgbClr val="FFFF00"/>
                </a:solidFill>
              </a:rPr>
              <a:t>біосинтез</a:t>
            </a:r>
            <a:r>
              <a:rPr lang="ru-RU" sz="2800" dirty="0">
                <a:solidFill>
                  <a:srgbClr val="FFFF00"/>
                </a:solidFill>
              </a:rPr>
              <a:t> </a:t>
            </a:r>
            <a:r>
              <a:rPr lang="ru-RU" sz="2800" dirty="0" err="1">
                <a:solidFill>
                  <a:srgbClr val="FFFF00"/>
                </a:solidFill>
              </a:rPr>
              <a:t>клітинної</a:t>
            </a:r>
            <a:r>
              <a:rPr lang="ru-RU" sz="2800" dirty="0">
                <a:solidFill>
                  <a:srgbClr val="FFFF00"/>
                </a:solidFill>
              </a:rPr>
              <a:t> </a:t>
            </a:r>
            <a:r>
              <a:rPr lang="ru-RU" sz="2800" dirty="0" err="1">
                <a:solidFill>
                  <a:srgbClr val="FFFF00"/>
                </a:solidFill>
              </a:rPr>
              <a:t>мембрани</a:t>
            </a:r>
            <a:r>
              <a:rPr lang="ru-RU" sz="2800" dirty="0">
                <a:solidFill>
                  <a:srgbClr val="FFFF00"/>
                </a:solidFill>
              </a:rPr>
              <a:t> </a:t>
            </a:r>
            <a:r>
              <a:rPr lang="ru-RU" sz="2800" dirty="0" err="1">
                <a:solidFill>
                  <a:srgbClr val="FFFF00"/>
                </a:solidFill>
              </a:rPr>
              <a:t>мікроорганізмів</a:t>
            </a:r>
            <a:r>
              <a:rPr lang="ru-RU" sz="2800" dirty="0">
                <a:solidFill>
                  <a:srgbClr val="FFFF00"/>
                </a:solidFill>
              </a:rPr>
              <a:t>. </a:t>
            </a:r>
            <a:r>
              <a:rPr lang="ru-RU" sz="2800" dirty="0" err="1">
                <a:solidFill>
                  <a:srgbClr val="FFFF00"/>
                </a:solidFill>
              </a:rPr>
              <a:t>Фармакологічний</a:t>
            </a:r>
            <a:r>
              <a:rPr lang="ru-RU" sz="2800" dirty="0">
                <a:solidFill>
                  <a:srgbClr val="FFFF00"/>
                </a:solidFill>
              </a:rPr>
              <a:t> </a:t>
            </a:r>
            <a:r>
              <a:rPr lang="ru-RU" sz="2800" dirty="0" err="1">
                <a:solidFill>
                  <a:srgbClr val="FFFF00"/>
                </a:solidFill>
              </a:rPr>
              <a:t>ефект</a:t>
            </a:r>
            <a:r>
              <a:rPr lang="ru-RU" sz="2800" dirty="0">
                <a:solidFill>
                  <a:srgbClr val="FFFF00"/>
                </a:solidFill>
              </a:rPr>
              <a:t> – </a:t>
            </a:r>
            <a:r>
              <a:rPr lang="ru-RU" sz="2800" dirty="0" err="1">
                <a:solidFill>
                  <a:srgbClr val="FFFF00"/>
                </a:solidFill>
              </a:rPr>
              <a:t>бактерицидний</a:t>
            </a:r>
            <a:endParaRPr lang="ru-RU" sz="2800" dirty="0">
              <a:solidFill>
                <a:srgbClr val="FFFF00"/>
              </a:solidFill>
            </a:endParaRPr>
          </a:p>
          <a:p>
            <a:pPr eaLnBrk="1" hangingPunct="1">
              <a:lnSpc>
                <a:spcPct val="80000"/>
              </a:lnSpc>
              <a:defRPr/>
            </a:pPr>
            <a:r>
              <a:rPr lang="ru-RU" sz="2800" dirty="0">
                <a:solidFill>
                  <a:srgbClr val="FFFF00"/>
                </a:solidFill>
              </a:rPr>
              <a:t>Спектр </a:t>
            </a:r>
            <a:r>
              <a:rPr lang="ru-RU" sz="2800" dirty="0" err="1">
                <a:solidFill>
                  <a:srgbClr val="FFFF00"/>
                </a:solidFill>
              </a:rPr>
              <a:t>дії</a:t>
            </a:r>
            <a:r>
              <a:rPr lang="ru-RU" sz="2800" dirty="0">
                <a:solidFill>
                  <a:srgbClr val="FFFF00"/>
                </a:solidFill>
              </a:rPr>
              <a:t> – </a:t>
            </a:r>
            <a:r>
              <a:rPr lang="ru-RU" sz="2800" dirty="0" err="1">
                <a:solidFill>
                  <a:srgbClr val="FFFF00"/>
                </a:solidFill>
              </a:rPr>
              <a:t>ультраширокий</a:t>
            </a:r>
            <a:r>
              <a:rPr lang="ru-RU" sz="2800" dirty="0">
                <a:solidFill>
                  <a:srgbClr val="FFFF00"/>
                </a:solidFill>
              </a:rPr>
              <a:t>.</a:t>
            </a:r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800" b="1" dirty="0">
                <a:solidFill>
                  <a:schemeClr val="hlink"/>
                </a:solidFill>
              </a:rPr>
              <a:t>ФАРМАКОКІНЕТИКА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2800" dirty="0" err="1">
                <a:solidFill>
                  <a:srgbClr val="FFFF00"/>
                </a:solidFill>
              </a:rPr>
              <a:t>Вводять</a:t>
            </a:r>
            <a:r>
              <a:rPr lang="ru-RU" sz="2800" dirty="0">
                <a:solidFill>
                  <a:srgbClr val="FFFF00"/>
                </a:solidFill>
              </a:rPr>
              <a:t> </a:t>
            </a:r>
            <a:r>
              <a:rPr lang="ru-RU" sz="2800" dirty="0" err="1">
                <a:solidFill>
                  <a:srgbClr val="FFFF00"/>
                </a:solidFill>
              </a:rPr>
              <a:t>тільки</a:t>
            </a:r>
            <a:r>
              <a:rPr lang="ru-RU" sz="2800" dirty="0">
                <a:solidFill>
                  <a:srgbClr val="FFFF00"/>
                </a:solidFill>
              </a:rPr>
              <a:t> парентерально (в/в, в/м).</a:t>
            </a:r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800" b="1" dirty="0">
                <a:solidFill>
                  <a:schemeClr val="hlink"/>
                </a:solidFill>
              </a:rPr>
              <a:t>ВЗАЄМОДІЯ</a:t>
            </a:r>
            <a:endParaRPr lang="ru-RU" sz="2800" dirty="0">
              <a:solidFill>
                <a:schemeClr val="hlink"/>
              </a:solidFill>
            </a:endParaRPr>
          </a:p>
          <a:p>
            <a:pPr eaLnBrk="1" hangingPunct="1">
              <a:lnSpc>
                <a:spcPct val="80000"/>
              </a:lnSpc>
              <a:defRPr/>
            </a:pPr>
            <a:r>
              <a:rPr lang="ru-RU" sz="2800" dirty="0" err="1">
                <a:solidFill>
                  <a:srgbClr val="FFFF00"/>
                </a:solidFill>
              </a:rPr>
              <a:t>Карбапенеми</a:t>
            </a:r>
            <a:r>
              <a:rPr lang="ru-RU" sz="2800" dirty="0">
                <a:solidFill>
                  <a:srgbClr val="FFFF00"/>
                </a:solidFill>
              </a:rPr>
              <a:t> не </a:t>
            </a:r>
            <a:r>
              <a:rPr lang="ru-RU" sz="2800" dirty="0" err="1">
                <a:solidFill>
                  <a:srgbClr val="FFFF00"/>
                </a:solidFill>
              </a:rPr>
              <a:t>можна</a:t>
            </a:r>
            <a:r>
              <a:rPr lang="ru-RU" sz="2800" dirty="0">
                <a:solidFill>
                  <a:srgbClr val="FFFF00"/>
                </a:solidFill>
              </a:rPr>
              <a:t> </a:t>
            </a:r>
            <a:r>
              <a:rPr lang="ru-RU" sz="2800" dirty="0" err="1">
                <a:solidFill>
                  <a:srgbClr val="FFFF00"/>
                </a:solidFill>
              </a:rPr>
              <a:t>вводити</a:t>
            </a:r>
            <a:r>
              <a:rPr lang="ru-RU" sz="2800" dirty="0">
                <a:solidFill>
                  <a:srgbClr val="FFFF00"/>
                </a:solidFill>
              </a:rPr>
              <a:t> разом з </a:t>
            </a:r>
            <a:r>
              <a:rPr lang="ru-RU" sz="2800" dirty="0" err="1">
                <a:solidFill>
                  <a:srgbClr val="FFFF00"/>
                </a:solidFill>
              </a:rPr>
              <a:t>іншими</a:t>
            </a:r>
            <a:r>
              <a:rPr lang="ru-RU" sz="2800" dirty="0">
                <a:solidFill>
                  <a:srgbClr val="FFFF00"/>
                </a:solidFill>
              </a:rPr>
              <a:t> бета – </a:t>
            </a:r>
            <a:r>
              <a:rPr lang="ru-RU" sz="2800" dirty="0" err="1">
                <a:solidFill>
                  <a:srgbClr val="FFFF00"/>
                </a:solidFill>
              </a:rPr>
              <a:t>лактамними</a:t>
            </a:r>
            <a:r>
              <a:rPr lang="ru-RU" sz="2800" dirty="0">
                <a:solidFill>
                  <a:srgbClr val="FFFF00"/>
                </a:solidFill>
              </a:rPr>
              <a:t> </a:t>
            </a:r>
            <a:r>
              <a:rPr lang="ru-RU" sz="2800" dirty="0" err="1">
                <a:solidFill>
                  <a:srgbClr val="FFFF00"/>
                </a:solidFill>
              </a:rPr>
              <a:t>антибіотиками</a:t>
            </a:r>
            <a:r>
              <a:rPr lang="ru-RU" sz="2800" dirty="0">
                <a:solidFill>
                  <a:srgbClr val="FFFF00"/>
                </a:solidFill>
              </a:rPr>
              <a:t>. Не </a:t>
            </a:r>
            <a:r>
              <a:rPr lang="ru-RU" sz="2800" dirty="0" err="1">
                <a:solidFill>
                  <a:srgbClr val="FFFF00"/>
                </a:solidFill>
              </a:rPr>
              <a:t>рекомендується</a:t>
            </a:r>
            <a:r>
              <a:rPr lang="ru-RU" sz="2800" dirty="0">
                <a:solidFill>
                  <a:srgbClr val="FFFF00"/>
                </a:solidFill>
              </a:rPr>
              <a:t> </a:t>
            </a:r>
            <a:r>
              <a:rPr lang="ru-RU" sz="2800" dirty="0" err="1">
                <a:solidFill>
                  <a:srgbClr val="FFFF00"/>
                </a:solidFill>
              </a:rPr>
              <a:t>їх</a:t>
            </a:r>
            <a:r>
              <a:rPr lang="ru-RU" sz="2800" dirty="0">
                <a:solidFill>
                  <a:srgbClr val="FFFF00"/>
                </a:solidFill>
              </a:rPr>
              <a:t> </a:t>
            </a:r>
            <a:r>
              <a:rPr lang="ru-RU" sz="2800" dirty="0" err="1">
                <a:solidFill>
                  <a:srgbClr val="FFFF00"/>
                </a:solidFill>
              </a:rPr>
              <a:t>сумісне</a:t>
            </a:r>
            <a:r>
              <a:rPr lang="ru-RU" sz="2800" dirty="0">
                <a:solidFill>
                  <a:srgbClr val="FFFF00"/>
                </a:solidFill>
              </a:rPr>
              <a:t> </a:t>
            </a:r>
            <a:r>
              <a:rPr lang="ru-RU" sz="2800" dirty="0" err="1">
                <a:solidFill>
                  <a:srgbClr val="FFFF00"/>
                </a:solidFill>
              </a:rPr>
              <a:t>введення</a:t>
            </a:r>
            <a:r>
              <a:rPr lang="ru-RU" sz="2800" dirty="0">
                <a:solidFill>
                  <a:srgbClr val="FFFF00"/>
                </a:solidFill>
              </a:rPr>
              <a:t> в одному </a:t>
            </a:r>
            <a:r>
              <a:rPr lang="ru-RU" sz="2800" dirty="0" err="1">
                <a:solidFill>
                  <a:srgbClr val="FFFF00"/>
                </a:solidFill>
              </a:rPr>
              <a:t>шприці</a:t>
            </a:r>
            <a:r>
              <a:rPr lang="ru-RU" sz="2800" dirty="0">
                <a:solidFill>
                  <a:srgbClr val="FFFF00"/>
                </a:solidFill>
              </a:rPr>
              <a:t> з </a:t>
            </a:r>
            <a:r>
              <a:rPr lang="ru-RU" sz="2800" dirty="0" err="1">
                <a:solidFill>
                  <a:srgbClr val="FFFF00"/>
                </a:solidFill>
              </a:rPr>
              <a:t>різними</a:t>
            </a:r>
            <a:r>
              <a:rPr lang="ru-RU" sz="2800" dirty="0">
                <a:solidFill>
                  <a:srgbClr val="FFFF00"/>
                </a:solidFill>
              </a:rPr>
              <a:t> препаратами.</a:t>
            </a: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6621C52-8008-4DAF-AA6D-CC16C1C421AA}" type="slidenum">
              <a:rPr lang="ru-RU" smtClean="0"/>
              <a:pPr>
                <a:defRPr/>
              </a:pPr>
              <a:t>22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347254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400" b="1" dirty="0">
                <a:solidFill>
                  <a:srgbClr val="FF3300"/>
                </a:solidFill>
              </a:rPr>
              <a:t>ПОБІЧНА ДІЯ</a:t>
            </a:r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2400" b="1" dirty="0">
              <a:solidFill>
                <a:srgbClr val="FF3300"/>
              </a:solidFill>
            </a:endParaRPr>
          </a:p>
          <a:p>
            <a:pPr eaLnBrk="1" hangingPunct="1">
              <a:lnSpc>
                <a:spcPct val="80000"/>
              </a:lnSpc>
              <a:defRPr/>
            </a:pPr>
            <a:r>
              <a:rPr lang="ru-RU" sz="2000" dirty="0">
                <a:solidFill>
                  <a:srgbClr val="FFFF00"/>
                </a:solidFill>
              </a:rPr>
              <a:t>1. При </a:t>
            </a:r>
            <a:r>
              <a:rPr lang="ru-RU" sz="2000" dirty="0" err="1">
                <a:solidFill>
                  <a:srgbClr val="FFFF00"/>
                </a:solidFill>
              </a:rPr>
              <a:t>внутрішньом</a:t>
            </a:r>
            <a:r>
              <a:rPr lang="en-US" sz="2000" dirty="0">
                <a:solidFill>
                  <a:srgbClr val="FFFF00"/>
                </a:solidFill>
              </a:rPr>
              <a:t>’</a:t>
            </a:r>
            <a:r>
              <a:rPr lang="ru-RU" sz="2000" dirty="0" err="1">
                <a:solidFill>
                  <a:srgbClr val="FFFF00"/>
                </a:solidFill>
              </a:rPr>
              <a:t>язовому</a:t>
            </a:r>
            <a:r>
              <a:rPr lang="ru-RU" sz="2000" dirty="0">
                <a:solidFill>
                  <a:srgbClr val="FFFF00"/>
                </a:solidFill>
              </a:rPr>
              <a:t> </a:t>
            </a:r>
            <a:r>
              <a:rPr lang="ru-RU" sz="2000" dirty="0" err="1">
                <a:solidFill>
                  <a:srgbClr val="FFFF00"/>
                </a:solidFill>
              </a:rPr>
              <a:t>введенні</a:t>
            </a:r>
            <a:r>
              <a:rPr lang="ru-RU" sz="2000" dirty="0">
                <a:solidFill>
                  <a:srgbClr val="FFFF00"/>
                </a:solidFill>
              </a:rPr>
              <a:t> – </a:t>
            </a:r>
            <a:r>
              <a:rPr lang="ru-RU" sz="2000" dirty="0" err="1">
                <a:solidFill>
                  <a:srgbClr val="FFFF00"/>
                </a:solidFill>
              </a:rPr>
              <a:t>біль</a:t>
            </a:r>
            <a:r>
              <a:rPr lang="ru-RU" sz="2000" dirty="0">
                <a:solidFill>
                  <a:srgbClr val="FFFF00"/>
                </a:solidFill>
              </a:rPr>
              <a:t> в </a:t>
            </a:r>
            <a:r>
              <a:rPr lang="ru-RU" sz="2000" dirty="0" err="1">
                <a:solidFill>
                  <a:srgbClr val="FFFF00"/>
                </a:solidFill>
              </a:rPr>
              <a:t>місці</a:t>
            </a:r>
            <a:r>
              <a:rPr lang="ru-RU" sz="2000" dirty="0">
                <a:solidFill>
                  <a:srgbClr val="FFFF00"/>
                </a:solidFill>
              </a:rPr>
              <a:t> </a:t>
            </a:r>
            <a:r>
              <a:rPr lang="ru-RU" sz="2000" dirty="0" err="1">
                <a:solidFill>
                  <a:srgbClr val="FFFF00"/>
                </a:solidFill>
              </a:rPr>
              <a:t>ін’єкцій</a:t>
            </a:r>
            <a:r>
              <a:rPr lang="ru-RU" sz="2000" dirty="0">
                <a:solidFill>
                  <a:srgbClr val="FFFF00"/>
                </a:solidFill>
              </a:rPr>
              <a:t>; при </a:t>
            </a:r>
            <a:r>
              <a:rPr lang="ru-RU" sz="2000" dirty="0" err="1">
                <a:solidFill>
                  <a:srgbClr val="FFFF00"/>
                </a:solidFill>
              </a:rPr>
              <a:t>внутрішньовенному</a:t>
            </a:r>
            <a:r>
              <a:rPr lang="ru-RU" sz="2000" dirty="0">
                <a:solidFill>
                  <a:srgbClr val="FFFF00"/>
                </a:solidFill>
              </a:rPr>
              <a:t> – </a:t>
            </a:r>
            <a:r>
              <a:rPr lang="ru-RU" sz="2000" dirty="0" err="1">
                <a:solidFill>
                  <a:srgbClr val="FFFF00"/>
                </a:solidFill>
              </a:rPr>
              <a:t>ущільнення</a:t>
            </a:r>
            <a:r>
              <a:rPr lang="ru-RU" sz="2000" dirty="0">
                <a:solidFill>
                  <a:srgbClr val="FFFF00"/>
                </a:solidFill>
              </a:rPr>
              <a:t> вен, </a:t>
            </a:r>
            <a:r>
              <a:rPr lang="ru-RU" sz="2000" dirty="0" err="1">
                <a:solidFill>
                  <a:srgbClr val="FFFF00"/>
                </a:solidFill>
              </a:rPr>
              <a:t>тромбофлебіт</a:t>
            </a:r>
            <a:r>
              <a:rPr lang="ru-RU" sz="2000" dirty="0">
                <a:solidFill>
                  <a:srgbClr val="FFFF00"/>
                </a:solidFill>
              </a:rPr>
              <a:t>.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2000" dirty="0">
                <a:solidFill>
                  <a:srgbClr val="FFFF00"/>
                </a:solidFill>
              </a:rPr>
              <a:t>2. </a:t>
            </a:r>
            <a:r>
              <a:rPr lang="ru-RU" sz="2000" dirty="0" err="1">
                <a:solidFill>
                  <a:srgbClr val="FFFF00"/>
                </a:solidFill>
              </a:rPr>
              <a:t>Алергічні</a:t>
            </a:r>
            <a:r>
              <a:rPr lang="ru-RU" sz="2000" dirty="0">
                <a:solidFill>
                  <a:srgbClr val="FFFF00"/>
                </a:solidFill>
              </a:rPr>
              <a:t> </a:t>
            </a:r>
            <a:r>
              <a:rPr lang="ru-RU" sz="2000" dirty="0" err="1">
                <a:solidFill>
                  <a:srgbClr val="FFFF00"/>
                </a:solidFill>
              </a:rPr>
              <a:t>реакції</a:t>
            </a:r>
            <a:r>
              <a:rPr lang="ru-RU" sz="2000" dirty="0">
                <a:solidFill>
                  <a:srgbClr val="FFFF00"/>
                </a:solidFill>
              </a:rPr>
              <a:t>.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2000" dirty="0">
                <a:solidFill>
                  <a:srgbClr val="FFFF00"/>
                </a:solidFill>
              </a:rPr>
              <a:t>3. </a:t>
            </a:r>
            <a:r>
              <a:rPr lang="ru-RU" sz="2000" dirty="0" err="1">
                <a:solidFill>
                  <a:srgbClr val="FFFF00"/>
                </a:solidFill>
              </a:rPr>
              <a:t>Суперінфекція</a:t>
            </a:r>
            <a:r>
              <a:rPr lang="ru-RU" sz="2000" dirty="0">
                <a:solidFill>
                  <a:srgbClr val="FFFF00"/>
                </a:solidFill>
              </a:rPr>
              <a:t> (кандидоз).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2000" dirty="0">
                <a:solidFill>
                  <a:srgbClr val="FFFF00"/>
                </a:solidFill>
              </a:rPr>
              <a:t>4. У 1 % </a:t>
            </a:r>
            <a:r>
              <a:rPr lang="ru-RU" sz="2000" dirty="0" err="1">
                <a:solidFill>
                  <a:srgbClr val="FFFF00"/>
                </a:solidFill>
              </a:rPr>
              <a:t>хворих</a:t>
            </a:r>
            <a:r>
              <a:rPr lang="ru-RU" sz="2000" dirty="0">
                <a:solidFill>
                  <a:srgbClr val="FFFF00"/>
                </a:solidFill>
              </a:rPr>
              <a:t> сеча </a:t>
            </a:r>
            <a:r>
              <a:rPr lang="ru-RU" sz="2000" dirty="0" err="1">
                <a:solidFill>
                  <a:srgbClr val="FFFF00"/>
                </a:solidFill>
              </a:rPr>
              <a:t>забарвлюється</a:t>
            </a:r>
            <a:r>
              <a:rPr lang="ru-RU" sz="2000" dirty="0">
                <a:solidFill>
                  <a:srgbClr val="FFFF00"/>
                </a:solidFill>
              </a:rPr>
              <a:t> в </a:t>
            </a:r>
            <a:r>
              <a:rPr lang="ru-RU" sz="2000" dirty="0" err="1">
                <a:solidFill>
                  <a:srgbClr val="FFFF00"/>
                </a:solidFill>
              </a:rPr>
              <a:t>червоний</a:t>
            </a:r>
            <a:r>
              <a:rPr lang="ru-RU" sz="2000" dirty="0">
                <a:solidFill>
                  <a:srgbClr val="FFFF00"/>
                </a:solidFill>
              </a:rPr>
              <a:t> </a:t>
            </a:r>
            <a:r>
              <a:rPr lang="ru-RU" sz="2000" dirty="0" err="1">
                <a:solidFill>
                  <a:srgbClr val="FFFF00"/>
                </a:solidFill>
              </a:rPr>
              <a:t>колір</a:t>
            </a:r>
            <a:r>
              <a:rPr lang="ru-RU" sz="2000" dirty="0">
                <a:solidFill>
                  <a:srgbClr val="FFFF00"/>
                </a:solidFill>
              </a:rPr>
              <a:t>.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2000" dirty="0">
                <a:solidFill>
                  <a:srgbClr val="FFFF00"/>
                </a:solidFill>
              </a:rPr>
              <a:t>5. </a:t>
            </a:r>
            <a:r>
              <a:rPr lang="ru-RU" sz="2000" dirty="0" err="1">
                <a:solidFill>
                  <a:srgbClr val="FFFF00"/>
                </a:solidFill>
              </a:rPr>
              <a:t>Нефротоксичність</a:t>
            </a:r>
            <a:r>
              <a:rPr lang="ru-RU" sz="2000" dirty="0">
                <a:solidFill>
                  <a:srgbClr val="FFFF00"/>
                </a:solidFill>
              </a:rPr>
              <a:t>.</a:t>
            </a:r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2000" dirty="0">
              <a:solidFill>
                <a:srgbClr val="FFFF00"/>
              </a:solidFill>
            </a:endParaRPr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400" b="1" dirty="0">
                <a:solidFill>
                  <a:schemeClr val="hlink"/>
                </a:solidFill>
              </a:rPr>
              <a:t>ПОКАЗАННЯ</a:t>
            </a:r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000" dirty="0" err="1">
                <a:solidFill>
                  <a:srgbClr val="FFFF00"/>
                </a:solidFill>
              </a:rPr>
              <a:t>Карбапенеми</a:t>
            </a:r>
            <a:r>
              <a:rPr lang="ru-RU" sz="2000" dirty="0">
                <a:solidFill>
                  <a:srgbClr val="FFFF00"/>
                </a:solidFill>
              </a:rPr>
              <a:t> – </a:t>
            </a:r>
            <a:r>
              <a:rPr lang="ru-RU" sz="2000" dirty="0" err="1">
                <a:solidFill>
                  <a:srgbClr val="FFFF00"/>
                </a:solidFill>
              </a:rPr>
              <a:t>резервні</a:t>
            </a:r>
            <a:r>
              <a:rPr lang="ru-RU" sz="2000" dirty="0">
                <a:solidFill>
                  <a:srgbClr val="FFFF00"/>
                </a:solidFill>
              </a:rPr>
              <a:t> </a:t>
            </a:r>
            <a:r>
              <a:rPr lang="ru-RU" sz="2000" dirty="0" err="1">
                <a:solidFill>
                  <a:srgbClr val="FFFF00"/>
                </a:solidFill>
              </a:rPr>
              <a:t>антибіотики</a:t>
            </a:r>
            <a:r>
              <a:rPr lang="ru-RU" sz="2000" dirty="0">
                <a:solidFill>
                  <a:srgbClr val="FFFF00"/>
                </a:solidFill>
              </a:rPr>
              <a:t>.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2000" dirty="0">
                <a:solidFill>
                  <a:srgbClr val="FFFF00"/>
                </a:solidFill>
              </a:rPr>
              <a:t>1. </a:t>
            </a:r>
            <a:r>
              <a:rPr lang="ru-RU" sz="2000" dirty="0" err="1">
                <a:solidFill>
                  <a:srgbClr val="FFFF00"/>
                </a:solidFill>
              </a:rPr>
              <a:t>Інтра</a:t>
            </a:r>
            <a:r>
              <a:rPr lang="ru-RU" sz="2000" dirty="0">
                <a:solidFill>
                  <a:srgbClr val="FFFF00"/>
                </a:solidFill>
              </a:rPr>
              <a:t> – </a:t>
            </a:r>
            <a:r>
              <a:rPr lang="ru-RU" sz="2000" dirty="0" err="1">
                <a:solidFill>
                  <a:srgbClr val="FFFF00"/>
                </a:solidFill>
              </a:rPr>
              <a:t>абдомінальна</a:t>
            </a:r>
            <a:r>
              <a:rPr lang="ru-RU" sz="2000" dirty="0">
                <a:solidFill>
                  <a:srgbClr val="FFFF00"/>
                </a:solidFill>
              </a:rPr>
              <a:t> </a:t>
            </a:r>
            <a:r>
              <a:rPr lang="ru-RU" sz="2000" dirty="0" err="1">
                <a:solidFill>
                  <a:srgbClr val="FFFF00"/>
                </a:solidFill>
              </a:rPr>
              <a:t>інфекція</a:t>
            </a:r>
            <a:r>
              <a:rPr lang="ru-RU" sz="2000" dirty="0">
                <a:solidFill>
                  <a:srgbClr val="FFFF00"/>
                </a:solidFill>
              </a:rPr>
              <a:t> («</a:t>
            </a:r>
            <a:r>
              <a:rPr lang="ru-RU" sz="2000" dirty="0" err="1">
                <a:solidFill>
                  <a:srgbClr val="FFFF00"/>
                </a:solidFill>
              </a:rPr>
              <a:t>хірургічна</a:t>
            </a:r>
            <a:r>
              <a:rPr lang="ru-RU" sz="2000" dirty="0">
                <a:solidFill>
                  <a:srgbClr val="FFFF00"/>
                </a:solidFill>
              </a:rPr>
              <a:t>»).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2000" dirty="0">
                <a:solidFill>
                  <a:srgbClr val="FFFF00"/>
                </a:solidFill>
              </a:rPr>
              <a:t>2. </a:t>
            </a:r>
            <a:r>
              <a:rPr lang="ru-RU" sz="2000" dirty="0" err="1">
                <a:solidFill>
                  <a:srgbClr val="FFFF00"/>
                </a:solidFill>
              </a:rPr>
              <a:t>Гінекологічна</a:t>
            </a:r>
            <a:r>
              <a:rPr lang="ru-RU" sz="2000" dirty="0">
                <a:solidFill>
                  <a:srgbClr val="FFFF00"/>
                </a:solidFill>
              </a:rPr>
              <a:t> </a:t>
            </a:r>
            <a:r>
              <a:rPr lang="ru-RU" sz="2000" dirty="0" err="1">
                <a:solidFill>
                  <a:srgbClr val="FFFF00"/>
                </a:solidFill>
              </a:rPr>
              <a:t>інфекція</a:t>
            </a:r>
            <a:endParaRPr lang="ru-RU" sz="2000" dirty="0">
              <a:solidFill>
                <a:srgbClr val="FFFF00"/>
              </a:solidFill>
            </a:endParaRPr>
          </a:p>
          <a:p>
            <a:pPr eaLnBrk="1" hangingPunct="1">
              <a:lnSpc>
                <a:spcPct val="80000"/>
              </a:lnSpc>
              <a:defRPr/>
            </a:pPr>
            <a:r>
              <a:rPr lang="ru-RU" sz="2000" dirty="0">
                <a:solidFill>
                  <a:srgbClr val="FFFF00"/>
                </a:solidFill>
              </a:rPr>
              <a:t>3. </a:t>
            </a:r>
            <a:r>
              <a:rPr lang="ru-RU" sz="2000" dirty="0" err="1">
                <a:solidFill>
                  <a:srgbClr val="FFFF00"/>
                </a:solidFill>
              </a:rPr>
              <a:t>Інтенсивна</a:t>
            </a:r>
            <a:r>
              <a:rPr lang="ru-RU" sz="2000" dirty="0">
                <a:solidFill>
                  <a:srgbClr val="FFFF00"/>
                </a:solidFill>
              </a:rPr>
              <a:t> </a:t>
            </a:r>
            <a:r>
              <a:rPr lang="ru-RU" sz="2000" dirty="0" err="1">
                <a:solidFill>
                  <a:srgbClr val="FFFF00"/>
                </a:solidFill>
              </a:rPr>
              <a:t>терапія</a:t>
            </a:r>
            <a:r>
              <a:rPr lang="ru-RU" sz="2000" dirty="0">
                <a:solidFill>
                  <a:srgbClr val="FFFF00"/>
                </a:solidFill>
              </a:rPr>
              <a:t> </a:t>
            </a:r>
            <a:r>
              <a:rPr lang="ru-RU" sz="2000" dirty="0" err="1">
                <a:solidFill>
                  <a:srgbClr val="FFFF00"/>
                </a:solidFill>
              </a:rPr>
              <a:t>новонароджених</a:t>
            </a:r>
            <a:r>
              <a:rPr lang="ru-RU" sz="2000" dirty="0">
                <a:solidFill>
                  <a:srgbClr val="FFFF00"/>
                </a:solidFill>
              </a:rPr>
              <a:t>.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2000" dirty="0">
                <a:solidFill>
                  <a:srgbClr val="FFFF00"/>
                </a:solidFill>
              </a:rPr>
              <a:t>4. </a:t>
            </a:r>
            <a:r>
              <a:rPr lang="ru-RU" sz="2000" dirty="0" err="1">
                <a:solidFill>
                  <a:srgbClr val="FFFF00"/>
                </a:solidFill>
              </a:rPr>
              <a:t>Ускладнена</a:t>
            </a:r>
            <a:r>
              <a:rPr lang="ru-RU" sz="2000" dirty="0">
                <a:solidFill>
                  <a:srgbClr val="FFFF00"/>
                </a:solidFill>
              </a:rPr>
              <a:t> </a:t>
            </a:r>
            <a:r>
              <a:rPr lang="ru-RU" sz="2000" dirty="0" err="1">
                <a:solidFill>
                  <a:srgbClr val="FFFF00"/>
                </a:solidFill>
              </a:rPr>
              <a:t>інфекція</a:t>
            </a:r>
            <a:r>
              <a:rPr lang="ru-RU" sz="2000" dirty="0">
                <a:solidFill>
                  <a:srgbClr val="FFFF00"/>
                </a:solidFill>
              </a:rPr>
              <a:t> </a:t>
            </a:r>
            <a:r>
              <a:rPr lang="ru-RU" sz="2000" dirty="0" err="1">
                <a:solidFill>
                  <a:srgbClr val="FFFF00"/>
                </a:solidFill>
              </a:rPr>
              <a:t>сечовидільних</a:t>
            </a:r>
            <a:r>
              <a:rPr lang="ru-RU" sz="2000" dirty="0">
                <a:solidFill>
                  <a:srgbClr val="FFFF00"/>
                </a:solidFill>
              </a:rPr>
              <a:t> </a:t>
            </a:r>
            <a:r>
              <a:rPr lang="ru-RU" sz="2000" dirty="0" err="1">
                <a:solidFill>
                  <a:srgbClr val="FFFF00"/>
                </a:solidFill>
              </a:rPr>
              <a:t>шляхів</a:t>
            </a:r>
            <a:r>
              <a:rPr lang="ru-RU" sz="2000" dirty="0">
                <a:solidFill>
                  <a:srgbClr val="FFFF00"/>
                </a:solidFill>
              </a:rPr>
              <a:t>, </a:t>
            </a:r>
            <a:r>
              <a:rPr lang="ru-RU" sz="2000" dirty="0" err="1">
                <a:solidFill>
                  <a:srgbClr val="FFFF00"/>
                </a:solidFill>
              </a:rPr>
              <a:t>кісток</a:t>
            </a:r>
            <a:r>
              <a:rPr lang="ru-RU" sz="2000" dirty="0">
                <a:solidFill>
                  <a:srgbClr val="FFFF00"/>
                </a:solidFill>
              </a:rPr>
              <a:t>, </a:t>
            </a:r>
            <a:r>
              <a:rPr lang="ru-RU" sz="2000" dirty="0" err="1">
                <a:solidFill>
                  <a:srgbClr val="FFFF00"/>
                </a:solidFill>
              </a:rPr>
              <a:t>суглобів</a:t>
            </a:r>
            <a:r>
              <a:rPr lang="ru-RU" sz="2000" dirty="0">
                <a:solidFill>
                  <a:srgbClr val="FFFF00"/>
                </a:solidFill>
              </a:rPr>
              <a:t>, </a:t>
            </a:r>
            <a:r>
              <a:rPr lang="ru-RU" sz="2000" dirty="0" err="1">
                <a:solidFill>
                  <a:srgbClr val="FFFF00"/>
                </a:solidFill>
              </a:rPr>
              <a:t>шкіри</a:t>
            </a:r>
            <a:r>
              <a:rPr lang="ru-RU" sz="2000" dirty="0">
                <a:solidFill>
                  <a:srgbClr val="FFFF00"/>
                </a:solidFill>
              </a:rPr>
              <a:t>, </a:t>
            </a:r>
            <a:r>
              <a:rPr lang="ru-RU" sz="2000" dirty="0" err="1">
                <a:solidFill>
                  <a:srgbClr val="FFFF00"/>
                </a:solidFill>
              </a:rPr>
              <a:t>м’яких</a:t>
            </a:r>
            <a:r>
              <a:rPr lang="ru-RU" sz="2000" dirty="0">
                <a:solidFill>
                  <a:srgbClr val="FFFF00"/>
                </a:solidFill>
              </a:rPr>
              <a:t> тканин, </a:t>
            </a:r>
            <a:r>
              <a:rPr lang="ru-RU" sz="2000" dirty="0" err="1">
                <a:solidFill>
                  <a:srgbClr val="FFFF00"/>
                </a:solidFill>
              </a:rPr>
              <a:t>нижніх</a:t>
            </a:r>
            <a:r>
              <a:rPr lang="ru-RU" sz="2000" dirty="0">
                <a:solidFill>
                  <a:srgbClr val="FFFF00"/>
                </a:solidFill>
              </a:rPr>
              <a:t> </a:t>
            </a:r>
            <a:r>
              <a:rPr lang="ru-RU" sz="2000" dirty="0" err="1">
                <a:solidFill>
                  <a:srgbClr val="FFFF00"/>
                </a:solidFill>
              </a:rPr>
              <a:t>дихальних</a:t>
            </a:r>
            <a:r>
              <a:rPr lang="ru-RU" sz="2000" dirty="0">
                <a:solidFill>
                  <a:srgbClr val="FFFF00"/>
                </a:solidFill>
              </a:rPr>
              <a:t> </a:t>
            </a:r>
            <a:r>
              <a:rPr lang="ru-RU" sz="2000" dirty="0" err="1">
                <a:solidFill>
                  <a:srgbClr val="FFFF00"/>
                </a:solidFill>
              </a:rPr>
              <a:t>шляхів</a:t>
            </a:r>
            <a:r>
              <a:rPr lang="ru-RU" sz="2000" dirty="0">
                <a:solidFill>
                  <a:srgbClr val="FFFF00"/>
                </a:solidFill>
              </a:rPr>
              <a:t>.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2000" dirty="0">
                <a:solidFill>
                  <a:srgbClr val="FFFF00"/>
                </a:solidFill>
              </a:rPr>
              <a:t>5. Сепсис.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2000" dirty="0">
                <a:solidFill>
                  <a:srgbClr val="FFFF00"/>
                </a:solidFill>
              </a:rPr>
              <a:t>6. </a:t>
            </a:r>
            <a:r>
              <a:rPr lang="ru-RU" sz="2000" dirty="0" err="1">
                <a:solidFill>
                  <a:srgbClr val="FFFF00"/>
                </a:solidFill>
              </a:rPr>
              <a:t>Менингіт</a:t>
            </a:r>
            <a:r>
              <a:rPr lang="ru-RU" sz="2000" dirty="0">
                <a:solidFill>
                  <a:srgbClr val="FFFF00"/>
                </a:solidFill>
              </a:rPr>
              <a:t>.</a:t>
            </a: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6621C52-8008-4DAF-AA6D-CC16C1C421AA}" type="slidenum">
              <a:rPr lang="ru-RU" smtClean="0"/>
              <a:pPr>
                <a:defRPr/>
              </a:pPr>
              <a:t>23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081301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260350"/>
            <a:ext cx="9144000" cy="3960813"/>
          </a:xfrm>
        </p:spPr>
        <p:txBody>
          <a:bodyPr/>
          <a:lstStyle/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000" b="1" dirty="0">
                <a:solidFill>
                  <a:srgbClr val="C00000"/>
                </a:solidFill>
              </a:rPr>
              <a:t>МОНОБАКТАМИ</a:t>
            </a:r>
            <a:r>
              <a:rPr lang="ru-RU" sz="2000" b="1" dirty="0">
                <a:solidFill>
                  <a:schemeClr val="hlink"/>
                </a:solidFill>
              </a:rPr>
              <a:t> (</a:t>
            </a:r>
            <a:r>
              <a:rPr lang="ru-RU" sz="2000" b="1" dirty="0" err="1">
                <a:solidFill>
                  <a:srgbClr val="33CC33"/>
                </a:solidFill>
              </a:rPr>
              <a:t>азтреонам</a:t>
            </a:r>
            <a:r>
              <a:rPr lang="ru-RU" sz="2000" b="1" dirty="0">
                <a:solidFill>
                  <a:schemeClr val="hlink"/>
                </a:solidFill>
              </a:rPr>
              <a:t>).</a:t>
            </a:r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2000" dirty="0">
              <a:solidFill>
                <a:schemeClr val="hlink"/>
              </a:solidFill>
            </a:endParaRPr>
          </a:p>
          <a:p>
            <a:pPr eaLnBrk="1" hangingPunct="1">
              <a:lnSpc>
                <a:spcPct val="80000"/>
              </a:lnSpc>
              <a:defRPr/>
            </a:pPr>
            <a:r>
              <a:rPr lang="ru-RU" sz="2200" b="1" dirty="0" err="1">
                <a:solidFill>
                  <a:schemeClr val="hlink"/>
                </a:solidFill>
              </a:rPr>
              <a:t>Фармакодинаміка</a:t>
            </a:r>
            <a:r>
              <a:rPr lang="ru-RU" sz="2200" b="1" dirty="0">
                <a:solidFill>
                  <a:schemeClr val="hlink"/>
                </a:solidFill>
              </a:rPr>
              <a:t>. </a:t>
            </a:r>
            <a:r>
              <a:rPr lang="ru-RU" sz="2200" dirty="0" err="1">
                <a:solidFill>
                  <a:srgbClr val="FFFF00"/>
                </a:solidFill>
              </a:rPr>
              <a:t>Порушує</a:t>
            </a:r>
            <a:r>
              <a:rPr lang="ru-RU" sz="2200" dirty="0">
                <a:solidFill>
                  <a:srgbClr val="FFFF00"/>
                </a:solidFill>
              </a:rPr>
              <a:t> синтез </a:t>
            </a:r>
            <a:r>
              <a:rPr lang="ru-RU" sz="2200" dirty="0" err="1">
                <a:solidFill>
                  <a:srgbClr val="FFFF00"/>
                </a:solidFill>
              </a:rPr>
              <a:t>мікробної</a:t>
            </a:r>
            <a:r>
              <a:rPr lang="ru-RU" sz="2200" dirty="0">
                <a:solidFill>
                  <a:srgbClr val="FFFF00"/>
                </a:solidFill>
              </a:rPr>
              <a:t> </a:t>
            </a:r>
            <a:r>
              <a:rPr lang="ru-RU" sz="2200" dirty="0" err="1">
                <a:solidFill>
                  <a:srgbClr val="FFFF00"/>
                </a:solidFill>
              </a:rPr>
              <a:t>стінки</a:t>
            </a:r>
            <a:r>
              <a:rPr lang="ru-RU" sz="2200" dirty="0">
                <a:solidFill>
                  <a:srgbClr val="FFFF00"/>
                </a:solidFill>
              </a:rPr>
              <a:t>, </a:t>
            </a:r>
            <a:r>
              <a:rPr lang="ru-RU" sz="2200" dirty="0" err="1">
                <a:solidFill>
                  <a:srgbClr val="FFFF00"/>
                </a:solidFill>
              </a:rPr>
              <a:t>ефект</a:t>
            </a:r>
            <a:r>
              <a:rPr lang="ru-RU" sz="2200" dirty="0">
                <a:solidFill>
                  <a:srgbClr val="FFFF00"/>
                </a:solidFill>
              </a:rPr>
              <a:t> – </a:t>
            </a:r>
            <a:r>
              <a:rPr lang="ru-RU" sz="2200" dirty="0" err="1">
                <a:solidFill>
                  <a:srgbClr val="FFFF00"/>
                </a:solidFill>
              </a:rPr>
              <a:t>бактерицидний</a:t>
            </a:r>
            <a:r>
              <a:rPr lang="ru-RU" sz="2200" dirty="0">
                <a:solidFill>
                  <a:srgbClr val="FFFF00"/>
                </a:solidFill>
              </a:rPr>
              <a:t>. Спектр </a:t>
            </a:r>
            <a:r>
              <a:rPr lang="ru-RU" sz="2200" dirty="0" err="1">
                <a:solidFill>
                  <a:srgbClr val="FFFF00"/>
                </a:solidFill>
              </a:rPr>
              <a:t>дії</a:t>
            </a:r>
            <a:r>
              <a:rPr lang="ru-RU" sz="2200" dirty="0">
                <a:solidFill>
                  <a:srgbClr val="FFFF00"/>
                </a:solidFill>
              </a:rPr>
              <a:t> – </a:t>
            </a:r>
            <a:r>
              <a:rPr lang="ru-RU" sz="2200" dirty="0" err="1">
                <a:solidFill>
                  <a:srgbClr val="FFFF00"/>
                </a:solidFill>
              </a:rPr>
              <a:t>вузький</a:t>
            </a:r>
            <a:r>
              <a:rPr lang="ru-RU" sz="2200" dirty="0">
                <a:solidFill>
                  <a:srgbClr val="FFFF00"/>
                </a:solidFill>
              </a:rPr>
              <a:t>, </a:t>
            </a:r>
            <a:r>
              <a:rPr lang="ru-RU" sz="2200" dirty="0" err="1">
                <a:solidFill>
                  <a:srgbClr val="FFFF00"/>
                </a:solidFill>
              </a:rPr>
              <a:t>впливає</a:t>
            </a:r>
            <a:r>
              <a:rPr lang="ru-RU" sz="2200" dirty="0">
                <a:solidFill>
                  <a:srgbClr val="FFFF00"/>
                </a:solidFill>
              </a:rPr>
              <a:t> на </a:t>
            </a:r>
            <a:r>
              <a:rPr lang="ru-RU" sz="2200" dirty="0" err="1">
                <a:solidFill>
                  <a:srgbClr val="FFFF00"/>
                </a:solidFill>
              </a:rPr>
              <a:t>грамнегативні</a:t>
            </a:r>
            <a:r>
              <a:rPr lang="ru-RU" sz="2200" dirty="0">
                <a:solidFill>
                  <a:srgbClr val="FFFF00"/>
                </a:solidFill>
              </a:rPr>
              <a:t> </a:t>
            </a:r>
            <a:r>
              <a:rPr lang="ru-RU" sz="2200" dirty="0" err="1">
                <a:solidFill>
                  <a:srgbClr val="FFFF00"/>
                </a:solidFill>
              </a:rPr>
              <a:t>бактерії</a:t>
            </a:r>
            <a:r>
              <a:rPr lang="ru-RU" sz="2200" dirty="0">
                <a:solidFill>
                  <a:srgbClr val="FFFF00"/>
                </a:solidFill>
              </a:rPr>
              <a:t>; </a:t>
            </a:r>
            <a:r>
              <a:rPr lang="ru-RU" sz="2200" dirty="0" err="1">
                <a:solidFill>
                  <a:srgbClr val="FFFF00"/>
                </a:solidFill>
              </a:rPr>
              <a:t>гемофільні</a:t>
            </a:r>
            <a:r>
              <a:rPr lang="ru-RU" sz="2200" dirty="0">
                <a:solidFill>
                  <a:srgbClr val="FFFF00"/>
                </a:solidFill>
              </a:rPr>
              <a:t> </a:t>
            </a:r>
            <a:r>
              <a:rPr lang="ru-RU" sz="2200" dirty="0" err="1">
                <a:solidFill>
                  <a:srgbClr val="FFFF00"/>
                </a:solidFill>
              </a:rPr>
              <a:t>палички</a:t>
            </a:r>
            <a:r>
              <a:rPr lang="ru-RU" sz="2200" dirty="0">
                <a:solidFill>
                  <a:srgbClr val="FFFF00"/>
                </a:solidFill>
              </a:rPr>
              <a:t>, </a:t>
            </a:r>
            <a:r>
              <a:rPr lang="ru-RU" sz="2200" dirty="0" err="1">
                <a:solidFill>
                  <a:srgbClr val="FFFF00"/>
                </a:solidFill>
              </a:rPr>
              <a:t>нейсерії</a:t>
            </a:r>
            <a:r>
              <a:rPr lang="ru-RU" sz="2200" dirty="0">
                <a:solidFill>
                  <a:srgbClr val="FFFF00"/>
                </a:solidFill>
              </a:rPr>
              <a:t>, </a:t>
            </a:r>
            <a:r>
              <a:rPr lang="ru-RU" sz="2200" dirty="0" err="1">
                <a:solidFill>
                  <a:srgbClr val="FFFF00"/>
                </a:solidFill>
              </a:rPr>
              <a:t>мораксели</a:t>
            </a:r>
            <a:r>
              <a:rPr lang="ru-RU" sz="2200" dirty="0">
                <a:solidFill>
                  <a:srgbClr val="FFFF00"/>
                </a:solidFill>
              </a:rPr>
              <a:t>, протей.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2200" b="1" dirty="0" err="1">
                <a:solidFill>
                  <a:schemeClr val="hlink"/>
                </a:solidFill>
              </a:rPr>
              <a:t>Фармакокінетика</a:t>
            </a:r>
            <a:r>
              <a:rPr lang="ru-RU" sz="2200" b="1" dirty="0">
                <a:solidFill>
                  <a:schemeClr val="hlink"/>
                </a:solidFill>
              </a:rPr>
              <a:t>.</a:t>
            </a:r>
            <a:r>
              <a:rPr lang="ru-RU" sz="2200" dirty="0">
                <a:solidFill>
                  <a:schemeClr val="hlink"/>
                </a:solidFill>
              </a:rPr>
              <a:t> </a:t>
            </a:r>
            <a:r>
              <a:rPr lang="ru-RU" sz="2200" dirty="0" err="1">
                <a:solidFill>
                  <a:srgbClr val="FFFF00"/>
                </a:solidFill>
              </a:rPr>
              <a:t>Вводять</a:t>
            </a:r>
            <a:r>
              <a:rPr lang="ru-RU" sz="2200" dirty="0">
                <a:solidFill>
                  <a:srgbClr val="FFFF00"/>
                </a:solidFill>
              </a:rPr>
              <a:t> </a:t>
            </a:r>
            <a:r>
              <a:rPr lang="ru-RU" sz="2200" dirty="0" err="1">
                <a:solidFill>
                  <a:srgbClr val="FFFF00"/>
                </a:solidFill>
              </a:rPr>
              <a:t>азтреонам</a:t>
            </a:r>
            <a:r>
              <a:rPr lang="ru-RU" sz="2200" dirty="0">
                <a:solidFill>
                  <a:srgbClr val="FFFF00"/>
                </a:solidFill>
              </a:rPr>
              <a:t> </a:t>
            </a:r>
            <a:r>
              <a:rPr lang="ru-RU" sz="2200" dirty="0" err="1">
                <a:solidFill>
                  <a:srgbClr val="FFFF00"/>
                </a:solidFill>
              </a:rPr>
              <a:t>внутрішньом’язово</a:t>
            </a:r>
            <a:r>
              <a:rPr lang="ru-RU" sz="2200" dirty="0">
                <a:solidFill>
                  <a:srgbClr val="FFFF00"/>
                </a:solidFill>
              </a:rPr>
              <a:t> та </a:t>
            </a:r>
            <a:r>
              <a:rPr lang="ru-RU" sz="2200" dirty="0" err="1">
                <a:solidFill>
                  <a:srgbClr val="FFFF00"/>
                </a:solidFill>
              </a:rPr>
              <a:t>внутрішньовенно</a:t>
            </a:r>
            <a:r>
              <a:rPr lang="ru-RU" sz="2200" dirty="0">
                <a:solidFill>
                  <a:srgbClr val="FFFF00"/>
                </a:solidFill>
              </a:rPr>
              <a:t>. </a:t>
            </a:r>
            <a:r>
              <a:rPr lang="ru-RU" sz="2200" dirty="0" err="1">
                <a:solidFill>
                  <a:srgbClr val="FFFF00"/>
                </a:solidFill>
              </a:rPr>
              <a:t>Кратність</a:t>
            </a:r>
            <a:r>
              <a:rPr lang="ru-RU" sz="2200" dirty="0">
                <a:solidFill>
                  <a:srgbClr val="FFFF00"/>
                </a:solidFill>
              </a:rPr>
              <a:t> </a:t>
            </a:r>
            <a:r>
              <a:rPr lang="ru-RU" sz="2200" dirty="0" err="1">
                <a:solidFill>
                  <a:srgbClr val="FFFF00"/>
                </a:solidFill>
              </a:rPr>
              <a:t>призначень</a:t>
            </a:r>
            <a:r>
              <a:rPr lang="ru-RU" sz="2200" dirty="0">
                <a:solidFill>
                  <a:srgbClr val="FFFF00"/>
                </a:solidFill>
              </a:rPr>
              <a:t> 3-4 рази на </a:t>
            </a:r>
            <a:r>
              <a:rPr lang="ru-RU" sz="2200" dirty="0" err="1">
                <a:solidFill>
                  <a:srgbClr val="FFFF00"/>
                </a:solidFill>
              </a:rPr>
              <a:t>добу</a:t>
            </a:r>
            <a:r>
              <a:rPr lang="ru-RU" sz="2200" dirty="0">
                <a:solidFill>
                  <a:srgbClr val="FFFF00"/>
                </a:solidFill>
              </a:rPr>
              <a:t>.</a:t>
            </a:r>
            <a:r>
              <a:rPr lang="ru-RU" sz="2200" dirty="0">
                <a:solidFill>
                  <a:schemeClr val="hlink"/>
                </a:solidFill>
              </a:rPr>
              <a:t> 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2200" b="1" dirty="0" err="1">
                <a:solidFill>
                  <a:schemeClr val="hlink"/>
                </a:solidFill>
              </a:rPr>
              <a:t>Взаємодія</a:t>
            </a:r>
            <a:r>
              <a:rPr lang="ru-RU" sz="2200" b="1" dirty="0">
                <a:solidFill>
                  <a:schemeClr val="hlink"/>
                </a:solidFill>
              </a:rPr>
              <a:t>.</a:t>
            </a:r>
            <a:r>
              <a:rPr lang="ru-RU" sz="2200" dirty="0">
                <a:solidFill>
                  <a:schemeClr val="hlink"/>
                </a:solidFill>
              </a:rPr>
              <a:t> </a:t>
            </a:r>
            <a:r>
              <a:rPr lang="ru-RU" sz="2200" dirty="0">
                <a:solidFill>
                  <a:srgbClr val="FFFF00"/>
                </a:solidFill>
              </a:rPr>
              <a:t>Не </a:t>
            </a:r>
            <a:r>
              <a:rPr lang="ru-RU" sz="2200" dirty="0" err="1">
                <a:solidFill>
                  <a:srgbClr val="FFFF00"/>
                </a:solidFill>
              </a:rPr>
              <a:t>рекомендується</a:t>
            </a:r>
            <a:r>
              <a:rPr lang="ru-RU" sz="2200" dirty="0">
                <a:solidFill>
                  <a:srgbClr val="FFFF00"/>
                </a:solidFill>
              </a:rPr>
              <a:t> </a:t>
            </a:r>
            <a:r>
              <a:rPr lang="ru-RU" sz="2200" dirty="0" err="1">
                <a:solidFill>
                  <a:srgbClr val="FFFF00"/>
                </a:solidFill>
              </a:rPr>
              <a:t>сумісне</a:t>
            </a:r>
            <a:r>
              <a:rPr lang="ru-RU" sz="2200" dirty="0">
                <a:solidFill>
                  <a:srgbClr val="FFFF00"/>
                </a:solidFill>
              </a:rPr>
              <a:t> </a:t>
            </a:r>
            <a:r>
              <a:rPr lang="ru-RU" sz="2200" dirty="0" err="1">
                <a:solidFill>
                  <a:srgbClr val="FFFF00"/>
                </a:solidFill>
              </a:rPr>
              <a:t>введення</a:t>
            </a:r>
            <a:r>
              <a:rPr lang="ru-RU" sz="2200" dirty="0">
                <a:solidFill>
                  <a:srgbClr val="FFFF00"/>
                </a:solidFill>
              </a:rPr>
              <a:t> </a:t>
            </a:r>
            <a:r>
              <a:rPr lang="ru-RU" sz="2200" dirty="0" err="1">
                <a:solidFill>
                  <a:srgbClr val="FFFF00"/>
                </a:solidFill>
              </a:rPr>
              <a:t>астреонама</a:t>
            </a:r>
            <a:r>
              <a:rPr lang="ru-RU" sz="2200" dirty="0">
                <a:solidFill>
                  <a:srgbClr val="FFFF00"/>
                </a:solidFill>
              </a:rPr>
              <a:t> в одному </a:t>
            </a:r>
            <a:r>
              <a:rPr lang="ru-RU" sz="2200" dirty="0" err="1">
                <a:solidFill>
                  <a:srgbClr val="FFFF00"/>
                </a:solidFill>
              </a:rPr>
              <a:t>шприці</a:t>
            </a:r>
            <a:r>
              <a:rPr lang="ru-RU" sz="2200" dirty="0">
                <a:solidFill>
                  <a:srgbClr val="FFFF00"/>
                </a:solidFill>
              </a:rPr>
              <a:t> з </a:t>
            </a:r>
            <a:r>
              <a:rPr lang="ru-RU" sz="2200" dirty="0" err="1">
                <a:solidFill>
                  <a:srgbClr val="FFFF00"/>
                </a:solidFill>
              </a:rPr>
              <a:t>іншими</a:t>
            </a:r>
            <a:r>
              <a:rPr lang="ru-RU" sz="2200" dirty="0">
                <a:solidFill>
                  <a:srgbClr val="FFFF00"/>
                </a:solidFill>
              </a:rPr>
              <a:t> </a:t>
            </a:r>
            <a:r>
              <a:rPr lang="ru-RU" sz="2200" dirty="0" err="1">
                <a:solidFill>
                  <a:srgbClr val="FFFF00"/>
                </a:solidFill>
              </a:rPr>
              <a:t>лікарськими</a:t>
            </a:r>
            <a:r>
              <a:rPr lang="ru-RU" sz="2200" dirty="0">
                <a:solidFill>
                  <a:srgbClr val="FFFF00"/>
                </a:solidFill>
              </a:rPr>
              <a:t> </a:t>
            </a:r>
            <a:r>
              <a:rPr lang="ru-RU" sz="2200" dirty="0" err="1">
                <a:solidFill>
                  <a:srgbClr val="FFFF00"/>
                </a:solidFill>
              </a:rPr>
              <a:t>засобами</a:t>
            </a:r>
            <a:r>
              <a:rPr lang="ru-RU" sz="2200" dirty="0">
                <a:solidFill>
                  <a:srgbClr val="FFFF00"/>
                </a:solidFill>
              </a:rPr>
              <a:t>. </a:t>
            </a:r>
            <a:r>
              <a:rPr lang="ru-RU" sz="2200" dirty="0" err="1">
                <a:solidFill>
                  <a:srgbClr val="FFFF00"/>
                </a:solidFill>
              </a:rPr>
              <a:t>Азтреонам</a:t>
            </a:r>
            <a:r>
              <a:rPr lang="ru-RU" sz="2200" dirty="0">
                <a:solidFill>
                  <a:srgbClr val="FFFF00"/>
                </a:solidFill>
              </a:rPr>
              <a:t> </a:t>
            </a:r>
            <a:r>
              <a:rPr lang="ru-RU" sz="2200" dirty="0" err="1">
                <a:solidFill>
                  <a:srgbClr val="FFFF00"/>
                </a:solidFill>
              </a:rPr>
              <a:t>посилює</a:t>
            </a:r>
            <a:r>
              <a:rPr lang="ru-RU" sz="2200" dirty="0">
                <a:solidFill>
                  <a:srgbClr val="FFFF00"/>
                </a:solidFill>
              </a:rPr>
              <a:t> </a:t>
            </a:r>
            <a:r>
              <a:rPr lang="ru-RU" sz="2200" dirty="0" err="1">
                <a:solidFill>
                  <a:srgbClr val="FFFF00"/>
                </a:solidFill>
              </a:rPr>
              <a:t>ефективність</a:t>
            </a:r>
            <a:r>
              <a:rPr lang="ru-RU" sz="2200" dirty="0">
                <a:solidFill>
                  <a:srgbClr val="FFFF00"/>
                </a:solidFill>
              </a:rPr>
              <a:t> </a:t>
            </a:r>
            <a:r>
              <a:rPr lang="ru-RU" sz="2200" dirty="0" err="1">
                <a:solidFill>
                  <a:srgbClr val="FFFF00"/>
                </a:solidFill>
              </a:rPr>
              <a:t>амінопеніцилінів</a:t>
            </a:r>
            <a:r>
              <a:rPr lang="ru-RU" sz="2200" dirty="0">
                <a:solidFill>
                  <a:srgbClr val="FFFF00"/>
                </a:solidFill>
              </a:rPr>
              <a:t>.</a:t>
            </a:r>
          </a:p>
        </p:txBody>
      </p:sp>
      <p:pic>
        <p:nvPicPr>
          <p:cNvPr id="36867" name="Picture 4" descr="106003B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16238" y="4005263"/>
            <a:ext cx="3384550" cy="256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6621C52-8008-4DAF-AA6D-CC16C1C421AA}" type="slidenum">
              <a:rPr lang="ru-RU" smtClean="0"/>
              <a:pPr>
                <a:defRPr/>
              </a:pPr>
              <a:t>24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555710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388" y="260350"/>
            <a:ext cx="8964612" cy="6337300"/>
          </a:xfrm>
        </p:spPr>
        <p:txBody>
          <a:bodyPr/>
          <a:lstStyle/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400" b="1" dirty="0">
                <a:solidFill>
                  <a:srgbClr val="FF3300"/>
                </a:solidFill>
              </a:rPr>
              <a:t>ПОБІЧНІ ЕФЕКТИ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z="2400" dirty="0">
                <a:solidFill>
                  <a:srgbClr val="FFFF00"/>
                </a:solidFill>
              </a:rPr>
              <a:t>У </a:t>
            </a:r>
            <a:r>
              <a:rPr lang="ru-RU" sz="2400" dirty="0" err="1">
                <a:solidFill>
                  <a:srgbClr val="FFFF00"/>
                </a:solidFill>
              </a:rPr>
              <a:t>новонароджених</a:t>
            </a:r>
            <a:r>
              <a:rPr lang="ru-RU" sz="2400" dirty="0">
                <a:solidFill>
                  <a:srgbClr val="FFFF00"/>
                </a:solidFill>
              </a:rPr>
              <a:t> </a:t>
            </a:r>
            <a:r>
              <a:rPr lang="ru-RU" sz="2400" dirty="0" err="1">
                <a:solidFill>
                  <a:srgbClr val="FFFF00"/>
                </a:solidFill>
              </a:rPr>
              <a:t>виникають</a:t>
            </a:r>
            <a:r>
              <a:rPr lang="ru-RU" sz="2400" dirty="0">
                <a:solidFill>
                  <a:srgbClr val="FFFF00"/>
                </a:solidFill>
              </a:rPr>
              <a:t> </a:t>
            </a:r>
            <a:r>
              <a:rPr lang="ru-RU" sz="2400" dirty="0" err="1">
                <a:solidFill>
                  <a:srgbClr val="FFFF00"/>
                </a:solidFill>
              </a:rPr>
              <a:t>вкрай</a:t>
            </a:r>
            <a:r>
              <a:rPr lang="ru-RU" sz="2400" dirty="0">
                <a:solidFill>
                  <a:srgbClr val="FFFF00"/>
                </a:solidFill>
              </a:rPr>
              <a:t> </a:t>
            </a:r>
            <a:r>
              <a:rPr lang="ru-RU" sz="2400" dirty="0" err="1">
                <a:solidFill>
                  <a:srgbClr val="FFFF00"/>
                </a:solidFill>
              </a:rPr>
              <a:t>рідко</a:t>
            </a:r>
            <a:r>
              <a:rPr lang="ru-RU" sz="2400" dirty="0">
                <a:solidFill>
                  <a:srgbClr val="FFFF00"/>
                </a:solidFill>
              </a:rPr>
              <a:t>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z="2400" dirty="0">
                <a:solidFill>
                  <a:srgbClr val="FFFF00"/>
                </a:solidFill>
              </a:rPr>
              <a:t>1. </a:t>
            </a:r>
            <a:r>
              <a:rPr lang="ru-RU" sz="2400" dirty="0" err="1">
                <a:solidFill>
                  <a:srgbClr val="FFFF00"/>
                </a:solidFill>
              </a:rPr>
              <a:t>алергічні</a:t>
            </a:r>
            <a:r>
              <a:rPr lang="ru-RU" sz="2400" dirty="0">
                <a:solidFill>
                  <a:srgbClr val="FFFF00"/>
                </a:solidFill>
              </a:rPr>
              <a:t> </a:t>
            </a:r>
            <a:r>
              <a:rPr lang="ru-RU" sz="2400" dirty="0" err="1">
                <a:solidFill>
                  <a:srgbClr val="FFFF00"/>
                </a:solidFill>
              </a:rPr>
              <a:t>реакції</a:t>
            </a:r>
            <a:r>
              <a:rPr lang="ru-RU" sz="2400" dirty="0">
                <a:solidFill>
                  <a:srgbClr val="FFFF00"/>
                </a:solidFill>
              </a:rPr>
              <a:t>;</a:t>
            </a:r>
            <a:endParaRPr lang="ru-RU" sz="2400" b="1" dirty="0">
              <a:solidFill>
                <a:srgbClr val="FFFF00"/>
              </a:solidFill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ru-RU" sz="2400" dirty="0">
                <a:solidFill>
                  <a:srgbClr val="FFFF00"/>
                </a:solidFill>
              </a:rPr>
              <a:t>2. </a:t>
            </a:r>
            <a:r>
              <a:rPr lang="ru-RU" sz="2400" dirty="0" err="1">
                <a:solidFill>
                  <a:srgbClr val="FFFF00"/>
                </a:solidFill>
              </a:rPr>
              <a:t>порушення</a:t>
            </a:r>
            <a:r>
              <a:rPr lang="ru-RU" sz="2400" dirty="0">
                <a:solidFill>
                  <a:srgbClr val="FFFF00"/>
                </a:solidFill>
              </a:rPr>
              <a:t> </a:t>
            </a:r>
            <a:r>
              <a:rPr lang="ru-RU" sz="2400" dirty="0" err="1">
                <a:solidFill>
                  <a:srgbClr val="FFFF00"/>
                </a:solidFill>
              </a:rPr>
              <a:t>згортання</a:t>
            </a:r>
            <a:r>
              <a:rPr lang="ru-RU" sz="2400" dirty="0">
                <a:solidFill>
                  <a:srgbClr val="FFFF00"/>
                </a:solidFill>
              </a:rPr>
              <a:t> </a:t>
            </a:r>
            <a:r>
              <a:rPr lang="ru-RU" sz="2400" dirty="0" err="1">
                <a:solidFill>
                  <a:srgbClr val="FFFF00"/>
                </a:solidFill>
              </a:rPr>
              <a:t>крові</a:t>
            </a:r>
            <a:r>
              <a:rPr lang="ru-RU" sz="2400" dirty="0">
                <a:solidFill>
                  <a:srgbClr val="FFFF00"/>
                </a:solidFill>
              </a:rPr>
              <a:t>;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z="2400" dirty="0">
                <a:solidFill>
                  <a:srgbClr val="FFFF00"/>
                </a:solidFill>
              </a:rPr>
              <a:t>3. </a:t>
            </a:r>
            <a:r>
              <a:rPr lang="ru-RU" sz="2400" dirty="0" err="1">
                <a:solidFill>
                  <a:srgbClr val="FFFF00"/>
                </a:solidFill>
              </a:rPr>
              <a:t>збільшення</a:t>
            </a:r>
            <a:r>
              <a:rPr lang="ru-RU" sz="2400" dirty="0">
                <a:solidFill>
                  <a:srgbClr val="FFFF00"/>
                </a:solidFill>
              </a:rPr>
              <a:t> в </a:t>
            </a:r>
            <a:r>
              <a:rPr lang="ru-RU" sz="2400" dirty="0" err="1">
                <a:solidFill>
                  <a:srgbClr val="FFFF00"/>
                </a:solidFill>
              </a:rPr>
              <a:t>крові</a:t>
            </a:r>
            <a:r>
              <a:rPr lang="ru-RU" sz="2400" dirty="0">
                <a:solidFill>
                  <a:srgbClr val="FFFF00"/>
                </a:solidFill>
              </a:rPr>
              <a:t> </a:t>
            </a:r>
            <a:r>
              <a:rPr lang="ru-RU" sz="2400" dirty="0" err="1">
                <a:solidFill>
                  <a:srgbClr val="FFFF00"/>
                </a:solidFill>
              </a:rPr>
              <a:t>активності</a:t>
            </a:r>
            <a:r>
              <a:rPr lang="ru-RU" sz="2400" dirty="0">
                <a:solidFill>
                  <a:srgbClr val="FFFF00"/>
                </a:solidFill>
              </a:rPr>
              <a:t> </a:t>
            </a:r>
            <a:r>
              <a:rPr lang="ru-RU" sz="2400" dirty="0" err="1">
                <a:solidFill>
                  <a:srgbClr val="FFFF00"/>
                </a:solidFill>
              </a:rPr>
              <a:t>печінкових</a:t>
            </a:r>
            <a:r>
              <a:rPr lang="ru-RU" sz="2400" dirty="0">
                <a:solidFill>
                  <a:srgbClr val="FFFF00"/>
                </a:solidFill>
              </a:rPr>
              <a:t> </a:t>
            </a:r>
            <a:r>
              <a:rPr lang="ru-RU" sz="2400" dirty="0" err="1">
                <a:solidFill>
                  <a:srgbClr val="FFFF00"/>
                </a:solidFill>
              </a:rPr>
              <a:t>ферментів</a:t>
            </a:r>
            <a:r>
              <a:rPr lang="ru-RU" sz="2400" dirty="0">
                <a:solidFill>
                  <a:srgbClr val="FFFF00"/>
                </a:solidFill>
              </a:rPr>
              <a:t>;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z="2400" dirty="0">
                <a:solidFill>
                  <a:srgbClr val="FFFF00"/>
                </a:solidFill>
              </a:rPr>
              <a:t>4. при в/в </a:t>
            </a:r>
            <a:r>
              <a:rPr lang="ru-RU" sz="2400" dirty="0" err="1">
                <a:solidFill>
                  <a:srgbClr val="FFFF00"/>
                </a:solidFill>
              </a:rPr>
              <a:t>введенні</a:t>
            </a:r>
            <a:r>
              <a:rPr lang="ru-RU" sz="2400" dirty="0">
                <a:solidFill>
                  <a:srgbClr val="FFFF00"/>
                </a:solidFill>
              </a:rPr>
              <a:t> – </a:t>
            </a:r>
            <a:r>
              <a:rPr lang="ru-RU" sz="2400" dirty="0" err="1">
                <a:solidFill>
                  <a:srgbClr val="FFFF00"/>
                </a:solidFill>
              </a:rPr>
              <a:t>флебіт</a:t>
            </a:r>
            <a:r>
              <a:rPr lang="ru-RU" sz="2400" dirty="0">
                <a:solidFill>
                  <a:srgbClr val="FFFF00"/>
                </a:solidFill>
              </a:rPr>
              <a:t>;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z="2400" dirty="0">
                <a:solidFill>
                  <a:srgbClr val="FFFF00"/>
                </a:solidFill>
              </a:rPr>
              <a:t>5. </a:t>
            </a:r>
            <a:r>
              <a:rPr lang="ru-RU" sz="2400" dirty="0" err="1">
                <a:solidFill>
                  <a:srgbClr val="FFFF00"/>
                </a:solidFill>
              </a:rPr>
              <a:t>дисбактеріоз</a:t>
            </a:r>
            <a:r>
              <a:rPr lang="ru-RU" sz="2400" dirty="0">
                <a:solidFill>
                  <a:srgbClr val="FFFF00"/>
                </a:solidFill>
              </a:rPr>
              <a:t>, </a:t>
            </a:r>
            <a:r>
              <a:rPr lang="ru-RU" sz="2400" dirty="0" err="1">
                <a:solidFill>
                  <a:srgbClr val="FFFF00"/>
                </a:solidFill>
              </a:rPr>
              <a:t>нудота</a:t>
            </a:r>
            <a:r>
              <a:rPr lang="ru-RU" sz="2400" dirty="0">
                <a:solidFill>
                  <a:srgbClr val="FFFF00"/>
                </a:solidFill>
              </a:rPr>
              <a:t>, </a:t>
            </a:r>
            <a:r>
              <a:rPr lang="ru-RU" sz="2400" dirty="0" err="1">
                <a:solidFill>
                  <a:srgbClr val="FFFF00"/>
                </a:solidFill>
              </a:rPr>
              <a:t>діарея</a:t>
            </a:r>
            <a:r>
              <a:rPr lang="ru-RU" sz="2400" dirty="0">
                <a:solidFill>
                  <a:srgbClr val="FFFF00"/>
                </a:solidFill>
              </a:rPr>
              <a:t>.</a:t>
            </a:r>
          </a:p>
          <a:p>
            <a:pPr eaLnBrk="1" hangingPunct="1">
              <a:lnSpc>
                <a:spcPct val="90000"/>
              </a:lnSpc>
              <a:defRPr/>
            </a:pPr>
            <a:endParaRPr lang="ru-RU" sz="2400" dirty="0">
              <a:solidFill>
                <a:schemeClr val="hlink"/>
              </a:solidFill>
            </a:endParaRPr>
          </a:p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400" dirty="0">
                <a:solidFill>
                  <a:schemeClr val="hlink"/>
                </a:solidFill>
              </a:rPr>
              <a:t>	</a:t>
            </a:r>
            <a:r>
              <a:rPr lang="ru-RU" sz="2400" b="1" dirty="0">
                <a:solidFill>
                  <a:schemeClr val="hlink"/>
                </a:solidFill>
              </a:rPr>
              <a:t>ПОКАЗАННЯ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z="2400" dirty="0" err="1">
                <a:solidFill>
                  <a:srgbClr val="FFFF00"/>
                </a:solidFill>
              </a:rPr>
              <a:t>Може</a:t>
            </a:r>
            <a:r>
              <a:rPr lang="ru-RU" sz="2400" dirty="0">
                <a:solidFill>
                  <a:srgbClr val="FFFF00"/>
                </a:solidFill>
              </a:rPr>
              <a:t> бути альтернативою </a:t>
            </a:r>
            <a:r>
              <a:rPr lang="ru-RU" sz="2400" dirty="0" err="1">
                <a:solidFill>
                  <a:srgbClr val="FFFF00"/>
                </a:solidFill>
              </a:rPr>
              <a:t>аміноглікозидам</a:t>
            </a:r>
            <a:r>
              <a:rPr lang="ru-RU" sz="2400" dirty="0">
                <a:solidFill>
                  <a:srgbClr val="FFFF00"/>
                </a:solidFill>
              </a:rPr>
              <a:t>. </a:t>
            </a:r>
            <a:r>
              <a:rPr lang="ru-RU" sz="2400" dirty="0" err="1">
                <a:solidFill>
                  <a:srgbClr val="FFFF00"/>
                </a:solidFill>
              </a:rPr>
              <a:t>Його</a:t>
            </a:r>
            <a:r>
              <a:rPr lang="ru-RU" sz="2400" dirty="0">
                <a:solidFill>
                  <a:srgbClr val="FFFF00"/>
                </a:solidFill>
              </a:rPr>
              <a:t> </a:t>
            </a:r>
            <a:r>
              <a:rPr lang="ru-RU" sz="2400" dirty="0" err="1">
                <a:solidFill>
                  <a:srgbClr val="FFFF00"/>
                </a:solidFill>
              </a:rPr>
              <a:t>застосовують</a:t>
            </a:r>
            <a:r>
              <a:rPr lang="ru-RU" sz="2400" dirty="0">
                <a:solidFill>
                  <a:srgbClr val="FFFF00"/>
                </a:solidFill>
              </a:rPr>
              <a:t> </a:t>
            </a:r>
            <a:r>
              <a:rPr lang="ru-RU" sz="2400" dirty="0" err="1">
                <a:solidFill>
                  <a:srgbClr val="FFFF00"/>
                </a:solidFill>
              </a:rPr>
              <a:t>частіше</a:t>
            </a:r>
            <a:r>
              <a:rPr lang="ru-RU" sz="2400" dirty="0">
                <a:solidFill>
                  <a:srgbClr val="FFFF00"/>
                </a:solidFill>
              </a:rPr>
              <a:t> в </a:t>
            </a:r>
            <a:r>
              <a:rPr lang="ru-RU" sz="2400" dirty="0" err="1">
                <a:solidFill>
                  <a:srgbClr val="FFFF00"/>
                </a:solidFill>
              </a:rPr>
              <a:t>комбінації</a:t>
            </a:r>
            <a:r>
              <a:rPr lang="ru-RU" sz="2400" dirty="0">
                <a:solidFill>
                  <a:srgbClr val="FFFF00"/>
                </a:solidFill>
              </a:rPr>
              <a:t> з </a:t>
            </a:r>
            <a:r>
              <a:rPr lang="ru-RU" sz="2400" dirty="0" err="1">
                <a:solidFill>
                  <a:srgbClr val="FFFF00"/>
                </a:solidFill>
              </a:rPr>
              <a:t>іншими</a:t>
            </a:r>
            <a:r>
              <a:rPr lang="ru-RU" sz="2400" dirty="0">
                <a:solidFill>
                  <a:srgbClr val="FFFF00"/>
                </a:solidFill>
              </a:rPr>
              <a:t> </a:t>
            </a:r>
            <a:r>
              <a:rPr lang="ru-RU" sz="2400" dirty="0" err="1">
                <a:solidFill>
                  <a:srgbClr val="FFFF00"/>
                </a:solidFill>
              </a:rPr>
              <a:t>антибіотиками</a:t>
            </a:r>
            <a:r>
              <a:rPr lang="ru-RU" sz="2400" dirty="0">
                <a:solidFill>
                  <a:srgbClr val="FFFF00"/>
                </a:solidFill>
              </a:rPr>
              <a:t> при </a:t>
            </a:r>
            <a:r>
              <a:rPr lang="ru-RU" sz="2400" dirty="0" err="1">
                <a:solidFill>
                  <a:srgbClr val="FFFF00"/>
                </a:solidFill>
              </a:rPr>
              <a:t>сепсисі</a:t>
            </a:r>
            <a:r>
              <a:rPr lang="ru-RU" sz="2400" dirty="0">
                <a:solidFill>
                  <a:srgbClr val="FFFF00"/>
                </a:solidFill>
              </a:rPr>
              <a:t>, </a:t>
            </a:r>
            <a:r>
              <a:rPr lang="ru-RU" sz="2400" dirty="0" err="1">
                <a:solidFill>
                  <a:srgbClr val="FFFF00"/>
                </a:solidFill>
              </a:rPr>
              <a:t>перитоніті</a:t>
            </a:r>
            <a:r>
              <a:rPr lang="ru-RU" sz="2400" dirty="0">
                <a:solidFill>
                  <a:srgbClr val="FFFF00"/>
                </a:solidFill>
              </a:rPr>
              <a:t>, </a:t>
            </a:r>
            <a:r>
              <a:rPr lang="ru-RU" sz="2400" dirty="0" err="1">
                <a:solidFill>
                  <a:srgbClr val="FFFF00"/>
                </a:solidFill>
              </a:rPr>
              <a:t>тяжкій</a:t>
            </a:r>
            <a:r>
              <a:rPr lang="ru-RU" sz="2400" dirty="0">
                <a:solidFill>
                  <a:srgbClr val="FFFF00"/>
                </a:solidFill>
              </a:rPr>
              <a:t> </a:t>
            </a:r>
            <a:r>
              <a:rPr lang="ru-RU" sz="2400" dirty="0" err="1">
                <a:solidFill>
                  <a:srgbClr val="FFFF00"/>
                </a:solidFill>
              </a:rPr>
              <a:t>інфекції</a:t>
            </a:r>
            <a:r>
              <a:rPr lang="ru-RU" sz="2400" dirty="0">
                <a:solidFill>
                  <a:srgbClr val="FFFF00"/>
                </a:solidFill>
              </a:rPr>
              <a:t> </a:t>
            </a:r>
            <a:r>
              <a:rPr lang="ru-RU" sz="2400" dirty="0" err="1">
                <a:solidFill>
                  <a:srgbClr val="FFFF00"/>
                </a:solidFill>
              </a:rPr>
              <a:t>сечовидільної</a:t>
            </a:r>
            <a:r>
              <a:rPr lang="ru-RU" sz="2400" dirty="0">
                <a:solidFill>
                  <a:srgbClr val="FFFF00"/>
                </a:solidFill>
              </a:rPr>
              <a:t> </a:t>
            </a:r>
            <a:r>
              <a:rPr lang="ru-RU" sz="2400" dirty="0" err="1">
                <a:solidFill>
                  <a:srgbClr val="FFFF00"/>
                </a:solidFill>
              </a:rPr>
              <a:t>системи</a:t>
            </a:r>
            <a:r>
              <a:rPr lang="ru-RU" sz="2400" dirty="0">
                <a:solidFill>
                  <a:srgbClr val="FFFF00"/>
                </a:solidFill>
              </a:rPr>
              <a:t>, </a:t>
            </a:r>
            <a:r>
              <a:rPr lang="ru-RU" sz="2400" dirty="0" err="1">
                <a:solidFill>
                  <a:srgbClr val="FFFF00"/>
                </a:solidFill>
              </a:rPr>
              <a:t>м’яких</a:t>
            </a:r>
            <a:r>
              <a:rPr lang="ru-RU" sz="2400" dirty="0">
                <a:solidFill>
                  <a:srgbClr val="FFFF00"/>
                </a:solidFill>
              </a:rPr>
              <a:t> тканин, </a:t>
            </a:r>
            <a:r>
              <a:rPr lang="ru-RU" sz="2400" dirty="0" err="1">
                <a:solidFill>
                  <a:srgbClr val="FFFF00"/>
                </a:solidFill>
              </a:rPr>
              <a:t>шкіри</a:t>
            </a:r>
            <a:r>
              <a:rPr lang="ru-RU" sz="2400" dirty="0">
                <a:solidFill>
                  <a:srgbClr val="FFFF00"/>
                </a:solidFill>
              </a:rPr>
              <a:t>, </a:t>
            </a:r>
            <a:r>
              <a:rPr lang="ru-RU" sz="2400" dirty="0" err="1">
                <a:solidFill>
                  <a:srgbClr val="FFFF00"/>
                </a:solidFill>
              </a:rPr>
              <a:t>бронхолегеневій</a:t>
            </a:r>
            <a:r>
              <a:rPr lang="ru-RU" sz="2400" dirty="0">
                <a:solidFill>
                  <a:srgbClr val="FFFF00"/>
                </a:solidFill>
              </a:rPr>
              <a:t> </a:t>
            </a:r>
            <a:r>
              <a:rPr lang="ru-RU" sz="2400" dirty="0" err="1">
                <a:solidFill>
                  <a:srgbClr val="FFFF00"/>
                </a:solidFill>
              </a:rPr>
              <a:t>інфекції</a:t>
            </a:r>
            <a:r>
              <a:rPr lang="ru-RU" sz="2400" dirty="0">
                <a:solidFill>
                  <a:srgbClr val="FFFF00"/>
                </a:solidFill>
              </a:rPr>
              <a:t>, </a:t>
            </a:r>
            <a:r>
              <a:rPr lang="ru-RU" sz="2400" dirty="0" err="1">
                <a:solidFill>
                  <a:srgbClr val="FFFF00"/>
                </a:solidFill>
              </a:rPr>
              <a:t>менінгіті</a:t>
            </a:r>
            <a:r>
              <a:rPr lang="ru-RU" sz="2400" dirty="0">
                <a:solidFill>
                  <a:srgbClr val="FFFF00"/>
                </a:solidFill>
              </a:rPr>
              <a:t>.</a:t>
            </a: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6621C52-8008-4DAF-AA6D-CC16C1C421AA}" type="slidenum">
              <a:rPr lang="ru-RU" smtClean="0"/>
              <a:pPr>
                <a:defRPr/>
              </a:pPr>
              <a:t>25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299883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ChangeArrowheads="1"/>
          </p:cNvSpPr>
          <p:nvPr>
            <p:ph type="title"/>
          </p:nvPr>
        </p:nvSpPr>
        <p:spPr>
          <a:xfrm>
            <a:off x="539750" y="0"/>
            <a:ext cx="8229600" cy="1384300"/>
          </a:xfrm>
        </p:spPr>
        <p:txBody>
          <a:bodyPr/>
          <a:lstStyle/>
          <a:p>
            <a:pPr eaLnBrk="1" hangingPunct="1">
              <a:defRPr/>
            </a:pPr>
            <a:r>
              <a:rPr lang="ru-RU" sz="4000" b="1" dirty="0">
                <a:solidFill>
                  <a:schemeClr val="hlink"/>
                </a:solidFill>
              </a:rPr>
              <a:t>МАКРОЛІДИ</a:t>
            </a:r>
            <a:br>
              <a:rPr lang="uk-UA" sz="4000" dirty="0">
                <a:solidFill>
                  <a:schemeClr val="hlink"/>
                </a:solidFill>
              </a:rPr>
            </a:br>
            <a:endParaRPr lang="ru-RU" sz="4000" dirty="0">
              <a:solidFill>
                <a:schemeClr val="hlink"/>
              </a:solidFill>
            </a:endParaRPr>
          </a:p>
        </p:txBody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765175"/>
            <a:ext cx="9144000" cy="2376488"/>
          </a:xfrm>
        </p:spPr>
        <p:txBody>
          <a:bodyPr/>
          <a:lstStyle/>
          <a:p>
            <a:pPr eaLnBrk="1" hangingPunct="1">
              <a:defRPr/>
            </a:pPr>
            <a:r>
              <a:rPr lang="uk-UA" sz="2800" dirty="0">
                <a:solidFill>
                  <a:srgbClr val="FFCC66"/>
                </a:solidFill>
              </a:rPr>
              <a:t>І покоління: </a:t>
            </a:r>
            <a:r>
              <a:rPr lang="uk-UA" sz="2800" dirty="0">
                <a:solidFill>
                  <a:srgbClr val="33CC33"/>
                </a:solidFill>
              </a:rPr>
              <a:t>еритроміцин, олеандоміцин</a:t>
            </a:r>
            <a:r>
              <a:rPr lang="uk-UA" sz="2800" dirty="0">
                <a:solidFill>
                  <a:srgbClr val="FFCC66"/>
                </a:solidFill>
              </a:rPr>
              <a:t>.</a:t>
            </a:r>
          </a:p>
          <a:p>
            <a:pPr eaLnBrk="1" hangingPunct="1">
              <a:defRPr/>
            </a:pPr>
            <a:r>
              <a:rPr lang="uk-UA" sz="2800" dirty="0">
                <a:solidFill>
                  <a:srgbClr val="FFCC66"/>
                </a:solidFill>
              </a:rPr>
              <a:t>ІІ</a:t>
            </a:r>
            <a:r>
              <a:rPr lang="ru-RU" sz="2800" dirty="0">
                <a:solidFill>
                  <a:srgbClr val="FFCC66"/>
                </a:solidFill>
              </a:rPr>
              <a:t> </a:t>
            </a:r>
            <a:r>
              <a:rPr lang="ru-RU" sz="2800" dirty="0" err="1">
                <a:solidFill>
                  <a:srgbClr val="FFCC66"/>
                </a:solidFill>
              </a:rPr>
              <a:t>покоління</a:t>
            </a:r>
            <a:r>
              <a:rPr lang="ru-RU" sz="2800" dirty="0">
                <a:solidFill>
                  <a:srgbClr val="FFCC66"/>
                </a:solidFill>
              </a:rPr>
              <a:t>: </a:t>
            </a:r>
            <a:r>
              <a:rPr lang="ru-RU" sz="2800" dirty="0" err="1">
                <a:solidFill>
                  <a:srgbClr val="33CC33"/>
                </a:solidFill>
              </a:rPr>
              <a:t>спіраміцин</a:t>
            </a:r>
            <a:r>
              <a:rPr lang="ru-RU" sz="2800" dirty="0">
                <a:solidFill>
                  <a:srgbClr val="33CC33"/>
                </a:solidFill>
              </a:rPr>
              <a:t>, </a:t>
            </a:r>
            <a:r>
              <a:rPr lang="ru-RU" sz="2800" dirty="0" err="1">
                <a:solidFill>
                  <a:srgbClr val="33CC33"/>
                </a:solidFill>
              </a:rPr>
              <a:t>рокситроміцин</a:t>
            </a:r>
            <a:r>
              <a:rPr lang="ru-RU" sz="2800" dirty="0">
                <a:solidFill>
                  <a:srgbClr val="33CC33"/>
                </a:solidFill>
              </a:rPr>
              <a:t>, </a:t>
            </a:r>
            <a:r>
              <a:rPr lang="ru-RU" sz="2800" dirty="0" err="1">
                <a:solidFill>
                  <a:srgbClr val="33CC33"/>
                </a:solidFill>
              </a:rPr>
              <a:t>кларитроміцин</a:t>
            </a:r>
            <a:r>
              <a:rPr lang="ru-RU" sz="2800" dirty="0">
                <a:solidFill>
                  <a:srgbClr val="33CC33"/>
                </a:solidFill>
              </a:rPr>
              <a:t> (</a:t>
            </a:r>
            <a:r>
              <a:rPr lang="ru-RU" sz="2800" dirty="0" err="1">
                <a:solidFill>
                  <a:srgbClr val="33CC33"/>
                </a:solidFill>
              </a:rPr>
              <a:t>клацид</a:t>
            </a:r>
            <a:r>
              <a:rPr lang="ru-RU" sz="2800" dirty="0">
                <a:solidFill>
                  <a:srgbClr val="33CC33"/>
                </a:solidFill>
              </a:rPr>
              <a:t>), </a:t>
            </a:r>
            <a:r>
              <a:rPr lang="ru-RU" sz="2800" dirty="0" err="1">
                <a:solidFill>
                  <a:srgbClr val="33CC33"/>
                </a:solidFill>
              </a:rPr>
              <a:t>джозаміцин</a:t>
            </a:r>
            <a:r>
              <a:rPr lang="ru-RU" sz="2800" dirty="0">
                <a:solidFill>
                  <a:srgbClr val="FFCC66"/>
                </a:solidFill>
              </a:rPr>
              <a:t>.</a:t>
            </a:r>
            <a:endParaRPr lang="uk-UA" sz="2800" dirty="0">
              <a:solidFill>
                <a:srgbClr val="FFCC66"/>
              </a:solidFill>
            </a:endParaRPr>
          </a:p>
          <a:p>
            <a:pPr eaLnBrk="1" hangingPunct="1">
              <a:defRPr/>
            </a:pPr>
            <a:r>
              <a:rPr lang="uk-UA" sz="2800" dirty="0">
                <a:solidFill>
                  <a:srgbClr val="FFCC66"/>
                </a:solidFill>
              </a:rPr>
              <a:t>ІІІ </a:t>
            </a:r>
            <a:r>
              <a:rPr lang="ru-RU" sz="2800" dirty="0" err="1">
                <a:solidFill>
                  <a:srgbClr val="FFCC66"/>
                </a:solidFill>
              </a:rPr>
              <a:t>покоління</a:t>
            </a:r>
            <a:r>
              <a:rPr lang="ru-RU" sz="2800" dirty="0">
                <a:solidFill>
                  <a:srgbClr val="FFCC66"/>
                </a:solidFill>
              </a:rPr>
              <a:t>: </a:t>
            </a:r>
            <a:r>
              <a:rPr lang="ru-RU" sz="2800" dirty="0" err="1">
                <a:solidFill>
                  <a:srgbClr val="33CC33"/>
                </a:solidFill>
              </a:rPr>
              <a:t>азитроміцин</a:t>
            </a:r>
            <a:r>
              <a:rPr lang="ru-RU" sz="2800" dirty="0">
                <a:solidFill>
                  <a:srgbClr val="33CC33"/>
                </a:solidFill>
              </a:rPr>
              <a:t> (</a:t>
            </a:r>
            <a:r>
              <a:rPr lang="ru-RU" sz="2800" dirty="0" err="1">
                <a:solidFill>
                  <a:srgbClr val="33CC33"/>
                </a:solidFill>
              </a:rPr>
              <a:t>сумамед</a:t>
            </a:r>
            <a:r>
              <a:rPr lang="ru-RU" sz="2800" dirty="0">
                <a:solidFill>
                  <a:srgbClr val="33CC33"/>
                </a:solidFill>
              </a:rPr>
              <a:t>).</a:t>
            </a:r>
          </a:p>
        </p:txBody>
      </p:sp>
      <p:pic>
        <p:nvPicPr>
          <p:cNvPr id="38916" name="Picture 5" descr="09802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84438" y="3203575"/>
            <a:ext cx="4392612" cy="3452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6621C52-8008-4DAF-AA6D-CC16C1C421AA}" type="slidenum">
              <a:rPr lang="ru-RU" smtClean="0"/>
              <a:pPr>
                <a:defRPr/>
              </a:pPr>
              <a:t>26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965845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260350"/>
            <a:ext cx="9144000" cy="6408738"/>
          </a:xfrm>
        </p:spPr>
        <p:txBody>
          <a:bodyPr/>
          <a:lstStyle/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400" b="1" dirty="0">
                <a:solidFill>
                  <a:schemeClr val="hlink"/>
                </a:solidFill>
              </a:rPr>
              <a:t>ФАРМАКОДИНАМІКА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2400" dirty="0" err="1">
                <a:solidFill>
                  <a:srgbClr val="FFCC66"/>
                </a:solidFill>
              </a:rPr>
              <a:t>Макроліди</a:t>
            </a:r>
            <a:r>
              <a:rPr lang="ru-RU" sz="2400" dirty="0">
                <a:solidFill>
                  <a:srgbClr val="FFCC66"/>
                </a:solidFill>
              </a:rPr>
              <a:t> </a:t>
            </a:r>
            <a:r>
              <a:rPr lang="ru-RU" sz="2400" dirty="0" err="1">
                <a:solidFill>
                  <a:srgbClr val="FFCC66"/>
                </a:solidFill>
              </a:rPr>
              <a:t>пригнічують</a:t>
            </a:r>
            <a:r>
              <a:rPr lang="ru-RU" sz="2400" dirty="0">
                <a:solidFill>
                  <a:srgbClr val="FFCC66"/>
                </a:solidFill>
              </a:rPr>
              <a:t> синтез </a:t>
            </a:r>
            <a:r>
              <a:rPr lang="ru-RU" sz="2400" dirty="0" err="1">
                <a:solidFill>
                  <a:srgbClr val="FFCC66"/>
                </a:solidFill>
              </a:rPr>
              <a:t>білка</a:t>
            </a:r>
            <a:r>
              <a:rPr lang="ru-RU" sz="2400" dirty="0">
                <a:solidFill>
                  <a:srgbClr val="FFCC66"/>
                </a:solidFill>
              </a:rPr>
              <a:t> </a:t>
            </a:r>
            <a:r>
              <a:rPr lang="ru-RU" sz="2400" dirty="0" err="1">
                <a:solidFill>
                  <a:srgbClr val="FFCC66"/>
                </a:solidFill>
              </a:rPr>
              <a:t>мікробної</a:t>
            </a:r>
            <a:r>
              <a:rPr lang="ru-RU" sz="2400" dirty="0">
                <a:solidFill>
                  <a:srgbClr val="FFCC66"/>
                </a:solidFill>
              </a:rPr>
              <a:t> </a:t>
            </a:r>
            <a:r>
              <a:rPr lang="ru-RU" sz="2400" dirty="0" err="1">
                <a:solidFill>
                  <a:srgbClr val="FFCC66"/>
                </a:solidFill>
              </a:rPr>
              <a:t>клітини</a:t>
            </a:r>
            <a:r>
              <a:rPr lang="ru-RU" sz="2400" dirty="0">
                <a:solidFill>
                  <a:srgbClr val="FFCC66"/>
                </a:solidFill>
              </a:rPr>
              <a:t> на </a:t>
            </a:r>
            <a:r>
              <a:rPr lang="ru-RU" sz="2400" dirty="0" err="1">
                <a:solidFill>
                  <a:srgbClr val="FFCC66"/>
                </a:solidFill>
              </a:rPr>
              <a:t>рівні</a:t>
            </a:r>
            <a:r>
              <a:rPr lang="ru-RU" sz="2400" dirty="0">
                <a:solidFill>
                  <a:srgbClr val="FFCC66"/>
                </a:solidFill>
              </a:rPr>
              <a:t> рибосом. </a:t>
            </a:r>
            <a:r>
              <a:rPr lang="ru-RU" sz="2400" dirty="0" err="1">
                <a:solidFill>
                  <a:srgbClr val="FFCC66"/>
                </a:solidFill>
              </a:rPr>
              <a:t>Ефект</a:t>
            </a:r>
            <a:r>
              <a:rPr lang="ru-RU" sz="2400" dirty="0">
                <a:solidFill>
                  <a:srgbClr val="FFCC66"/>
                </a:solidFill>
              </a:rPr>
              <a:t> – </a:t>
            </a:r>
            <a:r>
              <a:rPr lang="ru-RU" sz="2400" dirty="0" err="1">
                <a:solidFill>
                  <a:srgbClr val="FFCC66"/>
                </a:solidFill>
              </a:rPr>
              <a:t>бактеріостатичний</a:t>
            </a:r>
            <a:r>
              <a:rPr lang="ru-RU" sz="2400" dirty="0">
                <a:solidFill>
                  <a:srgbClr val="FFCC66"/>
                </a:solidFill>
              </a:rPr>
              <a:t>. Спектр </a:t>
            </a:r>
            <a:r>
              <a:rPr lang="ru-RU" sz="2400" dirty="0" err="1">
                <a:solidFill>
                  <a:srgbClr val="FFCC66"/>
                </a:solidFill>
              </a:rPr>
              <a:t>дії</a:t>
            </a:r>
            <a:r>
              <a:rPr lang="ru-RU" sz="2400" dirty="0">
                <a:solidFill>
                  <a:srgbClr val="FFCC66"/>
                </a:solidFill>
              </a:rPr>
              <a:t> – широкий.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2400" dirty="0" err="1">
                <a:solidFill>
                  <a:srgbClr val="FFCC66"/>
                </a:solidFill>
              </a:rPr>
              <a:t>Бактерицидний</a:t>
            </a:r>
            <a:r>
              <a:rPr lang="ru-RU" sz="2400" dirty="0">
                <a:solidFill>
                  <a:srgbClr val="FFCC66"/>
                </a:solidFill>
              </a:rPr>
              <a:t> </a:t>
            </a:r>
            <a:r>
              <a:rPr lang="ru-RU" sz="2400" dirty="0" err="1">
                <a:solidFill>
                  <a:srgbClr val="FFCC66"/>
                </a:solidFill>
              </a:rPr>
              <a:t>ефект</a:t>
            </a:r>
            <a:r>
              <a:rPr lang="ru-RU" sz="2400" dirty="0">
                <a:solidFill>
                  <a:srgbClr val="FFCC66"/>
                </a:solidFill>
              </a:rPr>
              <a:t>: на </a:t>
            </a:r>
            <a:r>
              <a:rPr lang="ru-RU" sz="2400" dirty="0" err="1">
                <a:solidFill>
                  <a:srgbClr val="FFCC66"/>
                </a:solidFill>
              </a:rPr>
              <a:t>грампозитивні</a:t>
            </a:r>
            <a:r>
              <a:rPr lang="ru-RU" sz="2400" dirty="0">
                <a:solidFill>
                  <a:srgbClr val="FFCC66"/>
                </a:solidFill>
              </a:rPr>
              <a:t> кокки, </a:t>
            </a:r>
            <a:r>
              <a:rPr lang="ru-RU" sz="2400" dirty="0" err="1">
                <a:solidFill>
                  <a:srgbClr val="FFCC66"/>
                </a:solidFill>
              </a:rPr>
              <a:t>грампозитивні</a:t>
            </a:r>
            <a:r>
              <a:rPr lang="ru-RU" sz="2400" dirty="0">
                <a:solidFill>
                  <a:srgbClr val="FFCC66"/>
                </a:solidFill>
              </a:rPr>
              <a:t> </a:t>
            </a:r>
            <a:r>
              <a:rPr lang="ru-RU" sz="2400" dirty="0" err="1">
                <a:solidFill>
                  <a:srgbClr val="FFCC66"/>
                </a:solidFill>
              </a:rPr>
              <a:t>палички</a:t>
            </a:r>
            <a:r>
              <a:rPr lang="ru-RU" sz="2400" dirty="0">
                <a:solidFill>
                  <a:srgbClr val="FFCC66"/>
                </a:solidFill>
              </a:rPr>
              <a:t>, </a:t>
            </a:r>
            <a:r>
              <a:rPr lang="ru-RU" sz="2400" dirty="0" err="1">
                <a:solidFill>
                  <a:srgbClr val="FFCC66"/>
                </a:solidFill>
              </a:rPr>
              <a:t>грамнегативні</a:t>
            </a:r>
            <a:r>
              <a:rPr lang="ru-RU" sz="2400" dirty="0">
                <a:solidFill>
                  <a:srgbClr val="FFCC66"/>
                </a:solidFill>
              </a:rPr>
              <a:t> </a:t>
            </a:r>
            <a:r>
              <a:rPr lang="ru-RU" sz="2400" dirty="0" err="1">
                <a:solidFill>
                  <a:srgbClr val="FFCC66"/>
                </a:solidFill>
              </a:rPr>
              <a:t>коккобактерії</a:t>
            </a:r>
            <a:r>
              <a:rPr lang="ru-RU" sz="2400" dirty="0">
                <a:solidFill>
                  <a:srgbClr val="FFCC66"/>
                </a:solidFill>
              </a:rPr>
              <a:t>, </a:t>
            </a:r>
            <a:r>
              <a:rPr lang="ru-RU" sz="2400" dirty="0" err="1">
                <a:solidFill>
                  <a:srgbClr val="FFCC66"/>
                </a:solidFill>
              </a:rPr>
              <a:t>хламидії</a:t>
            </a:r>
            <a:r>
              <a:rPr lang="ru-RU" sz="2400" dirty="0">
                <a:solidFill>
                  <a:srgbClr val="FFCC66"/>
                </a:solidFill>
              </a:rPr>
              <a:t> та </a:t>
            </a:r>
            <a:r>
              <a:rPr lang="ru-RU" sz="2400" dirty="0" err="1">
                <a:solidFill>
                  <a:srgbClr val="FFCC66"/>
                </a:solidFill>
              </a:rPr>
              <a:t>мікоплазми</a:t>
            </a:r>
            <a:r>
              <a:rPr lang="ru-RU" sz="2400" dirty="0">
                <a:solidFill>
                  <a:srgbClr val="FFCC66"/>
                </a:solidFill>
              </a:rPr>
              <a:t>. На </a:t>
            </a:r>
            <a:r>
              <a:rPr lang="ru-RU" sz="2400" dirty="0" err="1">
                <a:solidFill>
                  <a:srgbClr val="FFCC66"/>
                </a:solidFill>
              </a:rPr>
              <a:t>нейсерії</a:t>
            </a:r>
            <a:r>
              <a:rPr lang="ru-RU" sz="2400" dirty="0">
                <a:solidFill>
                  <a:srgbClr val="FFCC66"/>
                </a:solidFill>
              </a:rPr>
              <a:t>, </a:t>
            </a:r>
            <a:r>
              <a:rPr lang="ru-RU" sz="2400" dirty="0" err="1">
                <a:solidFill>
                  <a:srgbClr val="FFCC66"/>
                </a:solidFill>
              </a:rPr>
              <a:t>легіонели</a:t>
            </a:r>
            <a:r>
              <a:rPr lang="ru-RU" sz="2400" dirty="0">
                <a:solidFill>
                  <a:srgbClr val="FFCC66"/>
                </a:solidFill>
              </a:rPr>
              <a:t>, </a:t>
            </a:r>
            <a:r>
              <a:rPr lang="ru-RU" sz="2400" dirty="0" err="1">
                <a:solidFill>
                  <a:srgbClr val="FFCC66"/>
                </a:solidFill>
              </a:rPr>
              <a:t>гемофільні</a:t>
            </a:r>
            <a:r>
              <a:rPr lang="ru-RU" sz="2400" dirty="0">
                <a:solidFill>
                  <a:srgbClr val="FFCC66"/>
                </a:solidFill>
              </a:rPr>
              <a:t> </a:t>
            </a:r>
            <a:r>
              <a:rPr lang="ru-RU" sz="2400" dirty="0" err="1">
                <a:solidFill>
                  <a:srgbClr val="FFCC66"/>
                </a:solidFill>
              </a:rPr>
              <a:t>палички</a:t>
            </a:r>
            <a:r>
              <a:rPr lang="ru-RU" sz="2400" dirty="0">
                <a:solidFill>
                  <a:srgbClr val="FFCC66"/>
                </a:solidFill>
              </a:rPr>
              <a:t>, </a:t>
            </a:r>
            <a:r>
              <a:rPr lang="ru-RU" sz="2400" dirty="0" err="1">
                <a:solidFill>
                  <a:srgbClr val="FFCC66"/>
                </a:solidFill>
              </a:rPr>
              <a:t>бруцели</a:t>
            </a:r>
            <a:r>
              <a:rPr lang="ru-RU" sz="2400" dirty="0">
                <a:solidFill>
                  <a:srgbClr val="FFCC66"/>
                </a:solidFill>
              </a:rPr>
              <a:t>, </a:t>
            </a:r>
            <a:r>
              <a:rPr lang="ru-RU" sz="2400" dirty="0" err="1">
                <a:solidFill>
                  <a:srgbClr val="FFCC66"/>
                </a:solidFill>
              </a:rPr>
              <a:t>трепонеми</a:t>
            </a:r>
            <a:r>
              <a:rPr lang="ru-RU" sz="2400" dirty="0">
                <a:solidFill>
                  <a:srgbClr val="FFCC66"/>
                </a:solidFill>
              </a:rPr>
              <a:t> – </a:t>
            </a:r>
            <a:r>
              <a:rPr lang="ru-RU" sz="2400" dirty="0" err="1">
                <a:solidFill>
                  <a:srgbClr val="FFCC66"/>
                </a:solidFill>
              </a:rPr>
              <a:t>бактеріостатична</a:t>
            </a:r>
            <a:r>
              <a:rPr lang="ru-RU" sz="2400" dirty="0">
                <a:solidFill>
                  <a:srgbClr val="FFCC66"/>
                </a:solidFill>
              </a:rPr>
              <a:t> </a:t>
            </a:r>
            <a:r>
              <a:rPr lang="ru-RU" sz="2400" dirty="0" err="1">
                <a:solidFill>
                  <a:srgbClr val="FFCC66"/>
                </a:solidFill>
              </a:rPr>
              <a:t>дія</a:t>
            </a:r>
            <a:r>
              <a:rPr lang="ru-RU" sz="2400" dirty="0">
                <a:solidFill>
                  <a:srgbClr val="FFCC66"/>
                </a:solidFill>
              </a:rPr>
              <a:t>. </a:t>
            </a:r>
          </a:p>
          <a:p>
            <a:pPr eaLnBrk="1" hangingPunct="1">
              <a:lnSpc>
                <a:spcPct val="80000"/>
              </a:lnSpc>
              <a:defRPr/>
            </a:pPr>
            <a:endParaRPr lang="ru-RU" sz="2400" dirty="0">
              <a:solidFill>
                <a:srgbClr val="FFCC66"/>
              </a:solidFill>
            </a:endParaRPr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400" b="1" dirty="0">
                <a:solidFill>
                  <a:schemeClr val="hlink"/>
                </a:solidFill>
              </a:rPr>
              <a:t>ФАРМАКОКІНЕТИКА</a:t>
            </a:r>
            <a:endParaRPr lang="ru-RU" sz="2400" b="1" dirty="0"/>
          </a:p>
          <a:p>
            <a:pPr eaLnBrk="1" hangingPunct="1">
              <a:lnSpc>
                <a:spcPct val="80000"/>
              </a:lnSpc>
              <a:defRPr/>
            </a:pPr>
            <a:r>
              <a:rPr lang="ru-RU" sz="2400" dirty="0" err="1">
                <a:solidFill>
                  <a:srgbClr val="FFCC66"/>
                </a:solidFill>
              </a:rPr>
              <a:t>Всі</a:t>
            </a:r>
            <a:r>
              <a:rPr lang="ru-RU" sz="2400" dirty="0">
                <a:solidFill>
                  <a:srgbClr val="FFCC66"/>
                </a:solidFill>
              </a:rPr>
              <a:t> </a:t>
            </a:r>
            <a:r>
              <a:rPr lang="ru-RU" sz="2400" dirty="0" err="1">
                <a:solidFill>
                  <a:srgbClr val="FFCC66"/>
                </a:solidFill>
              </a:rPr>
              <a:t>макроліди</a:t>
            </a:r>
            <a:r>
              <a:rPr lang="ru-RU" sz="2400" dirty="0">
                <a:solidFill>
                  <a:srgbClr val="FFCC66"/>
                </a:solidFill>
              </a:rPr>
              <a:t> </a:t>
            </a:r>
            <a:r>
              <a:rPr lang="ru-RU" sz="2400" dirty="0" err="1">
                <a:solidFill>
                  <a:srgbClr val="FFCC66"/>
                </a:solidFill>
              </a:rPr>
              <a:t>можна</a:t>
            </a:r>
            <a:r>
              <a:rPr lang="ru-RU" sz="2400" dirty="0">
                <a:solidFill>
                  <a:srgbClr val="FFCC66"/>
                </a:solidFill>
              </a:rPr>
              <a:t> </a:t>
            </a:r>
            <a:r>
              <a:rPr lang="ru-RU" sz="2400" dirty="0" err="1">
                <a:solidFill>
                  <a:srgbClr val="FFCC66"/>
                </a:solidFill>
              </a:rPr>
              <a:t>призначати</a:t>
            </a:r>
            <a:r>
              <a:rPr lang="ru-RU" sz="2400" dirty="0">
                <a:solidFill>
                  <a:srgbClr val="FFCC66"/>
                </a:solidFill>
              </a:rPr>
              <a:t> </a:t>
            </a:r>
            <a:r>
              <a:rPr lang="ru-RU" sz="2400" dirty="0" err="1">
                <a:solidFill>
                  <a:srgbClr val="FFCC66"/>
                </a:solidFill>
              </a:rPr>
              <a:t>внутрішньо</a:t>
            </a:r>
            <a:r>
              <a:rPr lang="ru-RU" sz="2400" dirty="0">
                <a:solidFill>
                  <a:srgbClr val="FFCC66"/>
                </a:solidFill>
              </a:rPr>
              <a:t>, </a:t>
            </a:r>
            <a:r>
              <a:rPr lang="ru-RU" sz="2400" dirty="0" err="1">
                <a:solidFill>
                  <a:srgbClr val="FFCC66"/>
                </a:solidFill>
              </a:rPr>
              <a:t>деякі</a:t>
            </a:r>
            <a:r>
              <a:rPr lang="ru-RU" sz="2400" dirty="0">
                <a:solidFill>
                  <a:srgbClr val="FFCC66"/>
                </a:solidFill>
              </a:rPr>
              <a:t> – </a:t>
            </a:r>
            <a:r>
              <a:rPr lang="ru-RU" sz="2400" dirty="0" err="1">
                <a:solidFill>
                  <a:srgbClr val="FFCC66"/>
                </a:solidFill>
              </a:rPr>
              <a:t>внутрішньовенно</a:t>
            </a:r>
            <a:r>
              <a:rPr lang="ru-RU" sz="2400" dirty="0">
                <a:solidFill>
                  <a:srgbClr val="FFCC66"/>
                </a:solidFill>
              </a:rPr>
              <a:t> (</a:t>
            </a:r>
            <a:r>
              <a:rPr lang="ru-RU" sz="2400" dirty="0" err="1">
                <a:solidFill>
                  <a:srgbClr val="FFCC66"/>
                </a:solidFill>
              </a:rPr>
              <a:t>еритроміцин</a:t>
            </a:r>
            <a:r>
              <a:rPr lang="ru-RU" sz="2400" dirty="0">
                <a:solidFill>
                  <a:srgbClr val="FFCC66"/>
                </a:solidFill>
              </a:rPr>
              <a:t>, </a:t>
            </a:r>
            <a:r>
              <a:rPr lang="ru-RU" sz="2400" dirty="0" err="1">
                <a:solidFill>
                  <a:srgbClr val="FFCC66"/>
                </a:solidFill>
              </a:rPr>
              <a:t>спироміцин</a:t>
            </a:r>
            <a:r>
              <a:rPr lang="ru-RU" sz="2400" dirty="0">
                <a:solidFill>
                  <a:srgbClr val="FFCC66"/>
                </a:solidFill>
              </a:rPr>
              <a:t>). 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2400" dirty="0">
                <a:solidFill>
                  <a:srgbClr val="FFCC66"/>
                </a:solidFill>
              </a:rPr>
              <a:t>Час </a:t>
            </a:r>
            <a:r>
              <a:rPr lang="ru-RU" sz="2400" dirty="0" err="1">
                <a:solidFill>
                  <a:srgbClr val="FFCC66"/>
                </a:solidFill>
              </a:rPr>
              <a:t>збереження</a:t>
            </a:r>
            <a:r>
              <a:rPr lang="ru-RU" sz="2400" dirty="0">
                <a:solidFill>
                  <a:srgbClr val="FFCC66"/>
                </a:solidFill>
              </a:rPr>
              <a:t> </a:t>
            </a:r>
            <a:r>
              <a:rPr lang="ru-RU" sz="2400" dirty="0" err="1">
                <a:solidFill>
                  <a:srgbClr val="FFCC66"/>
                </a:solidFill>
              </a:rPr>
              <a:t>терапевтичної</a:t>
            </a:r>
            <a:r>
              <a:rPr lang="ru-RU" sz="2400" dirty="0">
                <a:solidFill>
                  <a:srgbClr val="FFCC66"/>
                </a:solidFill>
              </a:rPr>
              <a:t> </a:t>
            </a:r>
            <a:r>
              <a:rPr lang="ru-RU" sz="2400" dirty="0" err="1">
                <a:solidFill>
                  <a:srgbClr val="FFCC66"/>
                </a:solidFill>
              </a:rPr>
              <a:t>концентрації</a:t>
            </a:r>
            <a:r>
              <a:rPr lang="ru-RU" sz="2400" dirty="0">
                <a:solidFill>
                  <a:srgbClr val="FFCC66"/>
                </a:solidFill>
              </a:rPr>
              <a:t> в </a:t>
            </a:r>
            <a:r>
              <a:rPr lang="ru-RU" sz="2400" dirty="0" err="1">
                <a:solidFill>
                  <a:srgbClr val="FFCC66"/>
                </a:solidFill>
              </a:rPr>
              <a:t>крові</a:t>
            </a:r>
            <a:r>
              <a:rPr lang="ru-RU" sz="2400" dirty="0">
                <a:solidFill>
                  <a:srgbClr val="FFCC66"/>
                </a:solidFill>
              </a:rPr>
              <a:t> для </a:t>
            </a:r>
            <a:r>
              <a:rPr lang="ru-RU" sz="2400" dirty="0" err="1">
                <a:solidFill>
                  <a:srgbClr val="FFCC66"/>
                </a:solidFill>
              </a:rPr>
              <a:t>препаратів</a:t>
            </a:r>
            <a:r>
              <a:rPr lang="ru-RU" sz="2400" dirty="0">
                <a:solidFill>
                  <a:srgbClr val="FFCC66"/>
                </a:solidFill>
              </a:rPr>
              <a:t> </a:t>
            </a:r>
            <a:r>
              <a:rPr lang="uk-UA" sz="2400" dirty="0">
                <a:solidFill>
                  <a:srgbClr val="FFCC66"/>
                </a:solidFill>
              </a:rPr>
              <a:t>І </a:t>
            </a:r>
            <a:r>
              <a:rPr lang="ru-RU" sz="2400" dirty="0" err="1">
                <a:solidFill>
                  <a:srgbClr val="FFCC66"/>
                </a:solidFill>
              </a:rPr>
              <a:t>покоління</a:t>
            </a:r>
            <a:r>
              <a:rPr lang="ru-RU" sz="2400" dirty="0">
                <a:solidFill>
                  <a:srgbClr val="FFCC66"/>
                </a:solidFill>
              </a:rPr>
              <a:t> – 6 г; </a:t>
            </a:r>
            <a:r>
              <a:rPr lang="uk-UA" sz="2400" dirty="0">
                <a:solidFill>
                  <a:srgbClr val="FFCC66"/>
                </a:solidFill>
              </a:rPr>
              <a:t>ІІ </a:t>
            </a:r>
            <a:r>
              <a:rPr lang="ru-RU" sz="2400" dirty="0" err="1">
                <a:solidFill>
                  <a:srgbClr val="FFCC66"/>
                </a:solidFill>
              </a:rPr>
              <a:t>покоління</a:t>
            </a:r>
            <a:r>
              <a:rPr lang="ru-RU" sz="2400" dirty="0">
                <a:solidFill>
                  <a:srgbClr val="FFCC66"/>
                </a:solidFill>
              </a:rPr>
              <a:t> – 8-12 г; </a:t>
            </a:r>
            <a:r>
              <a:rPr lang="uk-UA" sz="2400" dirty="0">
                <a:solidFill>
                  <a:srgbClr val="FFCC66"/>
                </a:solidFill>
              </a:rPr>
              <a:t>ІІІ </a:t>
            </a:r>
            <a:r>
              <a:rPr lang="ru-RU" sz="2400" dirty="0" err="1">
                <a:solidFill>
                  <a:srgbClr val="FFCC66"/>
                </a:solidFill>
              </a:rPr>
              <a:t>покоління</a:t>
            </a:r>
            <a:r>
              <a:rPr lang="ru-RU" sz="2400" dirty="0">
                <a:solidFill>
                  <a:srgbClr val="FFCC66"/>
                </a:solidFill>
              </a:rPr>
              <a:t> – 20 г. Число </a:t>
            </a:r>
            <a:r>
              <a:rPr lang="ru-RU" sz="2400" dirty="0" err="1">
                <a:solidFill>
                  <a:srgbClr val="FFCC66"/>
                </a:solidFill>
              </a:rPr>
              <a:t>прийомів</a:t>
            </a:r>
            <a:r>
              <a:rPr lang="ru-RU" sz="2400" dirty="0">
                <a:solidFill>
                  <a:srgbClr val="FFCC66"/>
                </a:solidFill>
              </a:rPr>
              <a:t> на </a:t>
            </a:r>
            <a:r>
              <a:rPr lang="ru-RU" sz="2400" dirty="0" err="1">
                <a:solidFill>
                  <a:srgbClr val="FFCC66"/>
                </a:solidFill>
              </a:rPr>
              <a:t>добу</a:t>
            </a:r>
            <a:r>
              <a:rPr lang="ru-RU" sz="2400" dirty="0">
                <a:solidFill>
                  <a:srgbClr val="FFCC66"/>
                </a:solidFill>
              </a:rPr>
              <a:t> буде 4, 2 и 1 </a:t>
            </a:r>
            <a:r>
              <a:rPr lang="ru-RU" sz="2400" dirty="0" err="1">
                <a:solidFill>
                  <a:srgbClr val="FFCC66"/>
                </a:solidFill>
              </a:rPr>
              <a:t>разів</a:t>
            </a:r>
            <a:r>
              <a:rPr lang="ru-RU" sz="2400" dirty="0">
                <a:solidFill>
                  <a:srgbClr val="FFCC66"/>
                </a:solidFill>
              </a:rPr>
              <a:t> </a:t>
            </a:r>
            <a:r>
              <a:rPr lang="ru-RU" sz="2400" dirty="0" err="1">
                <a:solidFill>
                  <a:srgbClr val="FFCC66"/>
                </a:solidFill>
              </a:rPr>
              <a:t>відповідно</a:t>
            </a:r>
            <a:r>
              <a:rPr lang="ru-RU" sz="2400" dirty="0">
                <a:solidFill>
                  <a:srgbClr val="FFCC66"/>
                </a:solidFill>
              </a:rPr>
              <a:t>. </a:t>
            </a: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6621C52-8008-4DAF-AA6D-CC16C1C421AA}" type="slidenum">
              <a:rPr lang="ru-RU" smtClean="0"/>
              <a:pPr>
                <a:defRPr/>
              </a:pPr>
              <a:t>27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519831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400" b="1" dirty="0">
                <a:solidFill>
                  <a:schemeClr val="hlink"/>
                </a:solidFill>
              </a:rPr>
              <a:t>ВЗАЄМОДІЯ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z="2400" dirty="0">
                <a:solidFill>
                  <a:srgbClr val="FFCC66"/>
                </a:solidFill>
              </a:rPr>
              <a:t>Не </a:t>
            </a:r>
            <a:r>
              <a:rPr lang="ru-RU" sz="2400" dirty="0" err="1">
                <a:solidFill>
                  <a:srgbClr val="FFCC66"/>
                </a:solidFill>
              </a:rPr>
              <a:t>можна</a:t>
            </a:r>
            <a:r>
              <a:rPr lang="ru-RU" sz="2400" dirty="0">
                <a:solidFill>
                  <a:srgbClr val="FFCC66"/>
                </a:solidFill>
              </a:rPr>
              <a:t> </a:t>
            </a:r>
            <a:r>
              <a:rPr lang="ru-RU" sz="2400" dirty="0" err="1">
                <a:solidFill>
                  <a:srgbClr val="FFCC66"/>
                </a:solidFill>
              </a:rPr>
              <a:t>вводити</a:t>
            </a:r>
            <a:r>
              <a:rPr lang="ru-RU" sz="2400" dirty="0">
                <a:solidFill>
                  <a:srgbClr val="FFCC66"/>
                </a:solidFill>
              </a:rPr>
              <a:t> в одному </a:t>
            </a:r>
            <a:r>
              <a:rPr lang="ru-RU" sz="2400" dirty="0" err="1">
                <a:solidFill>
                  <a:srgbClr val="FFCC66"/>
                </a:solidFill>
              </a:rPr>
              <a:t>шприці</a:t>
            </a:r>
            <a:r>
              <a:rPr lang="ru-RU" sz="2400" dirty="0">
                <a:solidFill>
                  <a:srgbClr val="FFCC66"/>
                </a:solidFill>
              </a:rPr>
              <a:t> з </a:t>
            </a:r>
            <a:r>
              <a:rPr lang="ru-RU" sz="2400" dirty="0" err="1">
                <a:solidFill>
                  <a:srgbClr val="FFCC66"/>
                </a:solidFill>
              </a:rPr>
              <a:t>вітамінами</a:t>
            </a:r>
            <a:r>
              <a:rPr lang="ru-RU" sz="2400" dirty="0">
                <a:solidFill>
                  <a:srgbClr val="FFCC66"/>
                </a:solidFill>
              </a:rPr>
              <a:t> </a:t>
            </a:r>
            <a:r>
              <a:rPr lang="ru-RU" sz="2400" dirty="0" err="1">
                <a:solidFill>
                  <a:srgbClr val="FFCC66"/>
                </a:solidFill>
              </a:rPr>
              <a:t>групи</a:t>
            </a:r>
            <a:r>
              <a:rPr lang="ru-RU" sz="2400" dirty="0">
                <a:solidFill>
                  <a:srgbClr val="FFCC66"/>
                </a:solidFill>
              </a:rPr>
              <a:t> В, </a:t>
            </a:r>
            <a:r>
              <a:rPr lang="ru-RU" sz="2400" dirty="0" err="1">
                <a:solidFill>
                  <a:srgbClr val="FFCC66"/>
                </a:solidFill>
              </a:rPr>
              <a:t>аскорбіновою</a:t>
            </a:r>
            <a:r>
              <a:rPr lang="ru-RU" sz="2400" dirty="0">
                <a:solidFill>
                  <a:srgbClr val="FFCC66"/>
                </a:solidFill>
              </a:rPr>
              <a:t> кислотою, </a:t>
            </a:r>
            <a:r>
              <a:rPr lang="ru-RU" sz="2400" dirty="0" err="1">
                <a:solidFill>
                  <a:srgbClr val="FFCC66"/>
                </a:solidFill>
              </a:rPr>
              <a:t>цефалотином</a:t>
            </a:r>
            <a:r>
              <a:rPr lang="ru-RU" sz="2400" dirty="0">
                <a:solidFill>
                  <a:srgbClr val="FFCC66"/>
                </a:solidFill>
              </a:rPr>
              <a:t>, </a:t>
            </a:r>
            <a:r>
              <a:rPr lang="ru-RU" sz="2400" dirty="0" err="1">
                <a:solidFill>
                  <a:srgbClr val="FFCC66"/>
                </a:solidFill>
              </a:rPr>
              <a:t>тетрациклінами</a:t>
            </a:r>
            <a:r>
              <a:rPr lang="ru-RU" sz="2400" dirty="0">
                <a:solidFill>
                  <a:srgbClr val="FFCC66"/>
                </a:solidFill>
              </a:rPr>
              <a:t>, </a:t>
            </a:r>
            <a:r>
              <a:rPr lang="ru-RU" sz="2400" dirty="0" err="1">
                <a:solidFill>
                  <a:srgbClr val="FFCC66"/>
                </a:solidFill>
              </a:rPr>
              <a:t>левоміцетином</a:t>
            </a:r>
            <a:r>
              <a:rPr lang="ru-RU" sz="2400" dirty="0">
                <a:solidFill>
                  <a:srgbClr val="FFCC66"/>
                </a:solidFill>
              </a:rPr>
              <a:t>, гепарином, </a:t>
            </a:r>
            <a:r>
              <a:rPr lang="ru-RU" sz="2400" dirty="0" err="1">
                <a:solidFill>
                  <a:srgbClr val="FFCC66"/>
                </a:solidFill>
              </a:rPr>
              <a:t>дифеніном</a:t>
            </a:r>
            <a:r>
              <a:rPr lang="ru-RU" sz="2400" dirty="0">
                <a:solidFill>
                  <a:srgbClr val="FFCC66"/>
                </a:solidFill>
              </a:rPr>
              <a:t>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z="2400" dirty="0" err="1">
                <a:solidFill>
                  <a:srgbClr val="FFCC66"/>
                </a:solidFill>
              </a:rPr>
              <a:t>Макроліди</a:t>
            </a:r>
            <a:r>
              <a:rPr lang="ru-RU" sz="2400" dirty="0">
                <a:solidFill>
                  <a:srgbClr val="FFCC66"/>
                </a:solidFill>
              </a:rPr>
              <a:t> не </a:t>
            </a:r>
            <a:r>
              <a:rPr lang="ru-RU" sz="2400" dirty="0" err="1">
                <a:solidFill>
                  <a:srgbClr val="FFCC66"/>
                </a:solidFill>
              </a:rPr>
              <a:t>комбінують</a:t>
            </a:r>
            <a:r>
              <a:rPr lang="ru-RU" sz="2400" dirty="0">
                <a:solidFill>
                  <a:srgbClr val="FFCC66"/>
                </a:solidFill>
              </a:rPr>
              <a:t> з </a:t>
            </a:r>
            <a:r>
              <a:rPr lang="ru-RU" sz="2400" dirty="0" err="1">
                <a:solidFill>
                  <a:srgbClr val="FFCC66"/>
                </a:solidFill>
              </a:rPr>
              <a:t>левоміцетином</a:t>
            </a:r>
            <a:r>
              <a:rPr lang="ru-RU" sz="2400" dirty="0">
                <a:solidFill>
                  <a:srgbClr val="FFCC66"/>
                </a:solidFill>
              </a:rPr>
              <a:t>, </a:t>
            </a:r>
            <a:r>
              <a:rPr lang="ru-RU" sz="2400" dirty="0" err="1">
                <a:solidFill>
                  <a:srgbClr val="FFCC66"/>
                </a:solidFill>
              </a:rPr>
              <a:t>аміноглікозидами</a:t>
            </a:r>
            <a:r>
              <a:rPr lang="ru-RU" sz="2400" dirty="0">
                <a:solidFill>
                  <a:srgbClr val="FFCC66"/>
                </a:solidFill>
              </a:rPr>
              <a:t>, </a:t>
            </a:r>
            <a:r>
              <a:rPr lang="ru-RU" sz="2400" dirty="0" err="1">
                <a:solidFill>
                  <a:srgbClr val="FFCC66"/>
                </a:solidFill>
              </a:rPr>
              <a:t>поліміксинами</a:t>
            </a:r>
            <a:r>
              <a:rPr lang="ru-RU" sz="2400" dirty="0">
                <a:solidFill>
                  <a:srgbClr val="FFCC66"/>
                </a:solidFill>
              </a:rPr>
              <a:t>, </a:t>
            </a:r>
            <a:r>
              <a:rPr lang="ru-RU" sz="2400" dirty="0" err="1">
                <a:solidFill>
                  <a:srgbClr val="FFCC66"/>
                </a:solidFill>
              </a:rPr>
              <a:t>глікопептидними</a:t>
            </a:r>
            <a:r>
              <a:rPr lang="ru-RU" sz="2400" dirty="0">
                <a:solidFill>
                  <a:srgbClr val="FFCC66"/>
                </a:solidFill>
              </a:rPr>
              <a:t> та </a:t>
            </a:r>
            <a:r>
              <a:rPr lang="ru-RU" sz="2400" dirty="0" err="1">
                <a:solidFill>
                  <a:srgbClr val="FFCC66"/>
                </a:solidFill>
              </a:rPr>
              <a:t>поліеновими</a:t>
            </a:r>
            <a:r>
              <a:rPr lang="ru-RU" sz="2400" dirty="0">
                <a:solidFill>
                  <a:srgbClr val="FFCC66"/>
                </a:solidFill>
              </a:rPr>
              <a:t> </a:t>
            </a:r>
            <a:r>
              <a:rPr lang="ru-RU" sz="2400" dirty="0" err="1">
                <a:solidFill>
                  <a:srgbClr val="FFCC66"/>
                </a:solidFill>
              </a:rPr>
              <a:t>антибіотиками</a:t>
            </a:r>
            <a:r>
              <a:rPr lang="ru-RU" sz="2400" dirty="0">
                <a:solidFill>
                  <a:srgbClr val="FFCC66"/>
                </a:solidFill>
              </a:rPr>
              <a:t>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z="2400" dirty="0" err="1">
                <a:solidFill>
                  <a:srgbClr val="FFCC66"/>
                </a:solidFill>
              </a:rPr>
              <a:t>Макроліди</a:t>
            </a:r>
            <a:r>
              <a:rPr lang="ru-RU" sz="2400" dirty="0">
                <a:solidFill>
                  <a:srgbClr val="FFCC66"/>
                </a:solidFill>
              </a:rPr>
              <a:t> </a:t>
            </a:r>
            <a:r>
              <a:rPr lang="ru-RU" sz="2400" dirty="0" err="1">
                <a:solidFill>
                  <a:srgbClr val="FFCC66"/>
                </a:solidFill>
              </a:rPr>
              <a:t>можна</a:t>
            </a:r>
            <a:r>
              <a:rPr lang="ru-RU" sz="2400" dirty="0">
                <a:solidFill>
                  <a:srgbClr val="FFCC66"/>
                </a:solidFill>
              </a:rPr>
              <a:t> </a:t>
            </a:r>
            <a:r>
              <a:rPr lang="ru-RU" sz="2400" dirty="0" err="1">
                <a:solidFill>
                  <a:srgbClr val="FFCC66"/>
                </a:solidFill>
              </a:rPr>
              <a:t>комбінувати</a:t>
            </a:r>
            <a:r>
              <a:rPr lang="ru-RU" sz="2400" dirty="0">
                <a:solidFill>
                  <a:srgbClr val="FFCC66"/>
                </a:solidFill>
              </a:rPr>
              <a:t> з </a:t>
            </a:r>
            <a:r>
              <a:rPr lang="ru-RU" sz="2400" dirty="0" err="1">
                <a:solidFill>
                  <a:srgbClr val="FFCC66"/>
                </a:solidFill>
              </a:rPr>
              <a:t>бактеріостатичними</a:t>
            </a:r>
            <a:r>
              <a:rPr lang="ru-RU" sz="2400" dirty="0">
                <a:solidFill>
                  <a:srgbClr val="FFCC66"/>
                </a:solidFill>
              </a:rPr>
              <a:t> препаратами (</a:t>
            </a:r>
            <a:r>
              <a:rPr lang="ru-RU" sz="2400" dirty="0" err="1">
                <a:solidFill>
                  <a:srgbClr val="FFCC66"/>
                </a:solidFill>
              </a:rPr>
              <a:t>тетрациклінами</a:t>
            </a:r>
            <a:r>
              <a:rPr lang="ru-RU" sz="2400" dirty="0">
                <a:solidFill>
                  <a:srgbClr val="FFCC66"/>
                </a:solidFill>
              </a:rPr>
              <a:t>, </a:t>
            </a:r>
            <a:r>
              <a:rPr lang="ru-RU" sz="2400" dirty="0" err="1">
                <a:solidFill>
                  <a:srgbClr val="FFCC66"/>
                </a:solidFill>
              </a:rPr>
              <a:t>сульфаніламідами</a:t>
            </a:r>
            <a:r>
              <a:rPr lang="ru-RU" sz="2400" dirty="0">
                <a:solidFill>
                  <a:srgbClr val="FFCC66"/>
                </a:solidFill>
              </a:rPr>
              <a:t>). </a:t>
            </a:r>
          </a:p>
          <a:p>
            <a:pPr eaLnBrk="1" hangingPunct="1">
              <a:lnSpc>
                <a:spcPct val="90000"/>
              </a:lnSpc>
              <a:defRPr/>
            </a:pPr>
            <a:endParaRPr lang="ru-RU" sz="2400" b="1" dirty="0">
              <a:solidFill>
                <a:srgbClr val="FFCC66"/>
              </a:solidFill>
            </a:endParaRPr>
          </a:p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400" b="1" dirty="0">
                <a:solidFill>
                  <a:srgbClr val="FF3300"/>
                </a:solidFill>
              </a:rPr>
              <a:t>ПОБІЧНА ДІЯ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z="2400" dirty="0">
                <a:solidFill>
                  <a:srgbClr val="FFCC66"/>
                </a:solidFill>
              </a:rPr>
              <a:t>1. </a:t>
            </a:r>
            <a:r>
              <a:rPr lang="ru-RU" sz="2400" dirty="0" err="1">
                <a:solidFill>
                  <a:srgbClr val="FFCC66"/>
                </a:solidFill>
              </a:rPr>
              <a:t>Диспептичні</a:t>
            </a:r>
            <a:r>
              <a:rPr lang="ru-RU" sz="2400" dirty="0">
                <a:solidFill>
                  <a:srgbClr val="FFCC66"/>
                </a:solidFill>
              </a:rPr>
              <a:t> прояви.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z="2400" dirty="0">
                <a:solidFill>
                  <a:srgbClr val="FFCC66"/>
                </a:solidFill>
              </a:rPr>
              <a:t>2. </a:t>
            </a:r>
            <a:r>
              <a:rPr lang="ru-RU" sz="2400" dirty="0" err="1">
                <a:solidFill>
                  <a:srgbClr val="FFCC66"/>
                </a:solidFill>
              </a:rPr>
              <a:t>Стоматити</a:t>
            </a:r>
            <a:r>
              <a:rPr lang="ru-RU" sz="2400" dirty="0">
                <a:solidFill>
                  <a:srgbClr val="FFCC66"/>
                </a:solidFill>
              </a:rPr>
              <a:t>, </a:t>
            </a:r>
            <a:r>
              <a:rPr lang="ru-RU" sz="2400" dirty="0" err="1">
                <a:solidFill>
                  <a:srgbClr val="FFCC66"/>
                </a:solidFill>
              </a:rPr>
              <a:t>гінгівіти</a:t>
            </a:r>
            <a:r>
              <a:rPr lang="ru-RU" sz="2400" dirty="0">
                <a:solidFill>
                  <a:srgbClr val="FFCC66"/>
                </a:solidFill>
              </a:rPr>
              <a:t>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z="2400" dirty="0">
                <a:solidFill>
                  <a:srgbClr val="FFCC66"/>
                </a:solidFill>
              </a:rPr>
              <a:t>3. </a:t>
            </a:r>
            <a:r>
              <a:rPr lang="ru-RU" sz="2400" dirty="0" err="1">
                <a:solidFill>
                  <a:srgbClr val="FFCC66"/>
                </a:solidFill>
              </a:rPr>
              <a:t>Холестаз</a:t>
            </a:r>
            <a:r>
              <a:rPr lang="ru-RU" sz="2400" dirty="0">
                <a:solidFill>
                  <a:srgbClr val="FFCC66"/>
                </a:solidFill>
              </a:rPr>
              <a:t>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z="2400" dirty="0">
                <a:solidFill>
                  <a:srgbClr val="FFCC66"/>
                </a:solidFill>
              </a:rPr>
              <a:t>4. При </a:t>
            </a:r>
            <a:r>
              <a:rPr lang="ru-RU" sz="2400" dirty="0" err="1">
                <a:solidFill>
                  <a:srgbClr val="FFCC66"/>
                </a:solidFill>
              </a:rPr>
              <a:t>внутрішньовенному</a:t>
            </a:r>
            <a:r>
              <a:rPr lang="ru-RU" sz="2400" dirty="0">
                <a:solidFill>
                  <a:srgbClr val="FFCC66"/>
                </a:solidFill>
              </a:rPr>
              <a:t> </a:t>
            </a:r>
            <a:r>
              <a:rPr lang="ru-RU" sz="2400" dirty="0" err="1">
                <a:solidFill>
                  <a:srgbClr val="FFCC66"/>
                </a:solidFill>
              </a:rPr>
              <a:t>введенні</a:t>
            </a:r>
            <a:r>
              <a:rPr lang="ru-RU" sz="2400" dirty="0">
                <a:solidFill>
                  <a:srgbClr val="FFCC66"/>
                </a:solidFill>
              </a:rPr>
              <a:t> – </a:t>
            </a:r>
            <a:r>
              <a:rPr lang="ru-RU" sz="2400" dirty="0" err="1">
                <a:solidFill>
                  <a:srgbClr val="FFCC66"/>
                </a:solidFill>
              </a:rPr>
              <a:t>флебіт</a:t>
            </a:r>
            <a:r>
              <a:rPr lang="ru-RU" sz="2400" dirty="0">
                <a:solidFill>
                  <a:srgbClr val="FFCC66"/>
                </a:solidFill>
              </a:rPr>
              <a:t>.</a:t>
            </a: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6621C52-8008-4DAF-AA6D-CC16C1C421AA}" type="slidenum">
              <a:rPr lang="ru-RU" smtClean="0"/>
              <a:pPr>
                <a:defRPr/>
              </a:pPr>
              <a:t>28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483229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88913"/>
            <a:ext cx="8964613" cy="4114800"/>
          </a:xfrm>
        </p:spPr>
        <p:txBody>
          <a:bodyPr/>
          <a:lstStyle/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b="1" dirty="0">
                <a:solidFill>
                  <a:schemeClr val="hlink"/>
                </a:solidFill>
              </a:rPr>
              <a:t>ПОКАЗАННЯ</a:t>
            </a:r>
            <a:endParaRPr lang="ru-RU" dirty="0">
              <a:solidFill>
                <a:schemeClr val="hlink"/>
              </a:solidFill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ru-RU" dirty="0">
                <a:solidFill>
                  <a:srgbClr val="FFCC66"/>
                </a:solidFill>
              </a:rPr>
              <a:t>1. </a:t>
            </a:r>
            <a:r>
              <a:rPr lang="ru-RU" dirty="0" err="1">
                <a:solidFill>
                  <a:srgbClr val="FFCC66"/>
                </a:solidFill>
              </a:rPr>
              <a:t>Нетяжкі</a:t>
            </a:r>
            <a:r>
              <a:rPr lang="ru-RU" dirty="0">
                <a:solidFill>
                  <a:srgbClr val="FFCC66"/>
                </a:solidFill>
              </a:rPr>
              <a:t> </a:t>
            </a:r>
            <a:r>
              <a:rPr lang="ru-RU" dirty="0" err="1">
                <a:solidFill>
                  <a:srgbClr val="FFCC66"/>
                </a:solidFill>
              </a:rPr>
              <a:t>форми</a:t>
            </a:r>
            <a:r>
              <a:rPr lang="ru-RU" dirty="0">
                <a:solidFill>
                  <a:srgbClr val="FFCC66"/>
                </a:solidFill>
              </a:rPr>
              <a:t> </a:t>
            </a:r>
            <a:r>
              <a:rPr lang="ru-RU" dirty="0" err="1">
                <a:solidFill>
                  <a:srgbClr val="FFCC66"/>
                </a:solidFill>
              </a:rPr>
              <a:t>бронхітів</a:t>
            </a:r>
            <a:r>
              <a:rPr lang="ru-RU" dirty="0">
                <a:solidFill>
                  <a:srgbClr val="FFCC66"/>
                </a:solidFill>
              </a:rPr>
              <a:t>, </a:t>
            </a:r>
            <a:r>
              <a:rPr lang="ru-RU" dirty="0" err="1">
                <a:solidFill>
                  <a:srgbClr val="FFCC66"/>
                </a:solidFill>
              </a:rPr>
              <a:t>тонзилітів</a:t>
            </a:r>
            <a:r>
              <a:rPr lang="ru-RU" dirty="0">
                <a:solidFill>
                  <a:srgbClr val="FFCC66"/>
                </a:solidFill>
              </a:rPr>
              <a:t>, </a:t>
            </a:r>
            <a:r>
              <a:rPr lang="ru-RU" dirty="0" err="1">
                <a:solidFill>
                  <a:srgbClr val="FFCC66"/>
                </a:solidFill>
              </a:rPr>
              <a:t>отитів</a:t>
            </a:r>
            <a:r>
              <a:rPr lang="ru-RU" dirty="0">
                <a:solidFill>
                  <a:srgbClr val="FFCC66"/>
                </a:solidFill>
              </a:rPr>
              <a:t>, </a:t>
            </a:r>
            <a:r>
              <a:rPr lang="ru-RU" dirty="0" err="1">
                <a:solidFill>
                  <a:srgbClr val="FFCC66"/>
                </a:solidFill>
              </a:rPr>
              <a:t>синуситів</a:t>
            </a:r>
            <a:r>
              <a:rPr lang="ru-RU" dirty="0">
                <a:solidFill>
                  <a:srgbClr val="FFCC66"/>
                </a:solidFill>
              </a:rPr>
              <a:t>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dirty="0">
                <a:solidFill>
                  <a:srgbClr val="FFCC66"/>
                </a:solidFill>
              </a:rPr>
              <a:t>2. Коклюш і </a:t>
            </a:r>
            <a:r>
              <a:rPr lang="ru-RU" dirty="0" err="1">
                <a:solidFill>
                  <a:srgbClr val="FFCC66"/>
                </a:solidFill>
              </a:rPr>
              <a:t>дифтерія</a:t>
            </a:r>
            <a:r>
              <a:rPr lang="ru-RU" dirty="0">
                <a:solidFill>
                  <a:srgbClr val="FFCC66"/>
                </a:solidFill>
              </a:rPr>
              <a:t>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dirty="0">
                <a:solidFill>
                  <a:srgbClr val="FFCC66"/>
                </a:solidFill>
              </a:rPr>
              <a:t>3. </a:t>
            </a:r>
            <a:r>
              <a:rPr lang="ru-RU" dirty="0" err="1">
                <a:solidFill>
                  <a:srgbClr val="FFCC66"/>
                </a:solidFill>
              </a:rPr>
              <a:t>Хламідіальний</a:t>
            </a:r>
            <a:r>
              <a:rPr lang="ru-RU" dirty="0">
                <a:solidFill>
                  <a:srgbClr val="FFCC66"/>
                </a:solidFill>
              </a:rPr>
              <a:t> кон</a:t>
            </a:r>
            <a:r>
              <a:rPr lang="en-US" dirty="0">
                <a:solidFill>
                  <a:srgbClr val="FFCC66"/>
                </a:solidFill>
              </a:rPr>
              <a:t>’</a:t>
            </a:r>
            <a:r>
              <a:rPr lang="ru-RU" dirty="0" err="1">
                <a:solidFill>
                  <a:srgbClr val="FFCC66"/>
                </a:solidFill>
              </a:rPr>
              <a:t>юнктивіт</a:t>
            </a:r>
            <a:r>
              <a:rPr lang="ru-RU" dirty="0">
                <a:solidFill>
                  <a:srgbClr val="FFCC66"/>
                </a:solidFill>
              </a:rPr>
              <a:t>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dirty="0">
                <a:solidFill>
                  <a:srgbClr val="FFCC66"/>
                </a:solidFill>
              </a:rPr>
              <a:t>4. </a:t>
            </a:r>
            <a:r>
              <a:rPr lang="ru-RU" dirty="0" err="1">
                <a:solidFill>
                  <a:srgbClr val="FFCC66"/>
                </a:solidFill>
              </a:rPr>
              <a:t>Хламідіальна</a:t>
            </a:r>
            <a:r>
              <a:rPr lang="ru-RU" dirty="0">
                <a:solidFill>
                  <a:srgbClr val="FFCC66"/>
                </a:solidFill>
              </a:rPr>
              <a:t> </a:t>
            </a:r>
            <a:r>
              <a:rPr lang="ru-RU" dirty="0" err="1">
                <a:solidFill>
                  <a:srgbClr val="FFCC66"/>
                </a:solidFill>
              </a:rPr>
              <a:t>пневмонія</a:t>
            </a:r>
            <a:r>
              <a:rPr lang="ru-RU" dirty="0">
                <a:solidFill>
                  <a:srgbClr val="FFCC66"/>
                </a:solidFill>
              </a:rPr>
              <a:t>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dirty="0">
                <a:solidFill>
                  <a:srgbClr val="FFCC66"/>
                </a:solidFill>
              </a:rPr>
              <a:t>5. </a:t>
            </a:r>
            <a:r>
              <a:rPr lang="ru-RU" dirty="0" err="1">
                <a:solidFill>
                  <a:srgbClr val="FFCC66"/>
                </a:solidFill>
              </a:rPr>
              <a:t>Ерадикація</a:t>
            </a:r>
            <a:r>
              <a:rPr lang="ru-RU" dirty="0">
                <a:solidFill>
                  <a:srgbClr val="FFCC66"/>
                </a:solidFill>
              </a:rPr>
              <a:t> </a:t>
            </a:r>
            <a:r>
              <a:rPr lang="ru-RU" dirty="0" err="1">
                <a:solidFill>
                  <a:srgbClr val="FFCC66"/>
                </a:solidFill>
              </a:rPr>
              <a:t>інфекції</a:t>
            </a:r>
            <a:r>
              <a:rPr lang="ru-RU" dirty="0">
                <a:solidFill>
                  <a:srgbClr val="FFCC66"/>
                </a:solidFill>
              </a:rPr>
              <a:t> </a:t>
            </a:r>
            <a:r>
              <a:rPr lang="en-US" dirty="0">
                <a:solidFill>
                  <a:srgbClr val="FFCC66"/>
                </a:solidFill>
              </a:rPr>
              <a:t>Helicobacter pylori</a:t>
            </a:r>
            <a:endParaRPr lang="ru-RU" dirty="0">
              <a:solidFill>
                <a:srgbClr val="FFCC66"/>
              </a:solidFill>
            </a:endParaRPr>
          </a:p>
        </p:txBody>
      </p:sp>
      <p:pic>
        <p:nvPicPr>
          <p:cNvPr id="41987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59113" y="4292600"/>
            <a:ext cx="2735262" cy="224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6621C52-8008-4DAF-AA6D-CC16C1C421AA}" type="slidenum">
              <a:rPr lang="ru-RU" smtClean="0"/>
              <a:pPr>
                <a:defRPr/>
              </a:pPr>
              <a:t>29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05660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92100"/>
            <a:ext cx="9144000" cy="1384300"/>
          </a:xfrm>
        </p:spPr>
        <p:txBody>
          <a:bodyPr/>
          <a:lstStyle/>
          <a:p>
            <a:pPr eaLnBrk="1" hangingPunct="1">
              <a:defRPr/>
            </a:pPr>
            <a:r>
              <a:rPr lang="ru-RU" b="1" dirty="0" err="1">
                <a:solidFill>
                  <a:schemeClr val="hlink"/>
                </a:solidFill>
              </a:rPr>
              <a:t>Класифікація</a:t>
            </a:r>
            <a:r>
              <a:rPr lang="ru-RU" b="1" dirty="0">
                <a:solidFill>
                  <a:schemeClr val="hlink"/>
                </a:solidFill>
              </a:rPr>
              <a:t> </a:t>
            </a:r>
            <a:r>
              <a:rPr lang="ru-RU" b="1" dirty="0" err="1">
                <a:solidFill>
                  <a:schemeClr val="hlink"/>
                </a:solidFill>
              </a:rPr>
              <a:t>антибіотиків</a:t>
            </a:r>
            <a:endParaRPr lang="ru-RU" b="1" dirty="0">
              <a:solidFill>
                <a:schemeClr val="hlink"/>
              </a:solidFill>
            </a:endParaRPr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1628775"/>
            <a:ext cx="8748712" cy="5229225"/>
          </a:xfrm>
        </p:spPr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r>
              <a:rPr lang="ru-RU" sz="2400" dirty="0">
                <a:solidFill>
                  <a:srgbClr val="FFFF00"/>
                </a:solidFill>
              </a:rPr>
              <a:t>1. </a:t>
            </a:r>
            <a:r>
              <a:rPr lang="ru-RU" sz="2400" dirty="0" err="1">
                <a:solidFill>
                  <a:srgbClr val="FFFF00"/>
                </a:solidFill>
              </a:rPr>
              <a:t>Антибіотики</a:t>
            </a:r>
            <a:r>
              <a:rPr lang="ru-RU" sz="2400" dirty="0">
                <a:solidFill>
                  <a:srgbClr val="FFFF00"/>
                </a:solidFill>
              </a:rPr>
              <a:t>, </a:t>
            </a:r>
            <a:r>
              <a:rPr lang="ru-RU" sz="2400" dirty="0" err="1">
                <a:solidFill>
                  <a:srgbClr val="FFFF00"/>
                </a:solidFill>
              </a:rPr>
              <a:t>що</a:t>
            </a:r>
            <a:r>
              <a:rPr lang="ru-RU" sz="2400" dirty="0">
                <a:solidFill>
                  <a:srgbClr val="FFFF00"/>
                </a:solidFill>
              </a:rPr>
              <a:t> </a:t>
            </a:r>
            <a:r>
              <a:rPr lang="ru-RU" sz="2400" dirty="0" err="1">
                <a:solidFill>
                  <a:srgbClr val="FFFF00"/>
                </a:solidFill>
              </a:rPr>
              <a:t>містять</a:t>
            </a:r>
            <a:r>
              <a:rPr lang="ru-RU" sz="2400" dirty="0">
                <a:solidFill>
                  <a:srgbClr val="FFFF00"/>
                </a:solidFill>
              </a:rPr>
              <a:t> у </a:t>
            </a:r>
            <a:r>
              <a:rPr lang="ru-RU" sz="2400" dirty="0" err="1">
                <a:solidFill>
                  <a:srgbClr val="FFFF00"/>
                </a:solidFill>
              </a:rPr>
              <a:t>структурі</a:t>
            </a:r>
            <a:r>
              <a:rPr lang="ru-RU" sz="2400" dirty="0">
                <a:solidFill>
                  <a:srgbClr val="FFFF00"/>
                </a:solidFill>
              </a:rPr>
              <a:t> бета-</a:t>
            </a:r>
            <a:r>
              <a:rPr lang="ru-RU" sz="2400" dirty="0" err="1">
                <a:solidFill>
                  <a:srgbClr val="FFFF00"/>
                </a:solidFill>
              </a:rPr>
              <a:t>лактамне</a:t>
            </a:r>
            <a:r>
              <a:rPr lang="ru-RU" sz="2400" dirty="0">
                <a:solidFill>
                  <a:srgbClr val="FFFF00"/>
                </a:solidFill>
              </a:rPr>
              <a:t> </a:t>
            </a:r>
            <a:r>
              <a:rPr lang="ru-RU" sz="2400" dirty="0" err="1">
                <a:solidFill>
                  <a:srgbClr val="FFFF00"/>
                </a:solidFill>
              </a:rPr>
              <a:t>кільце:пеніциліни</a:t>
            </a:r>
            <a:r>
              <a:rPr lang="ru-RU" sz="2400" dirty="0">
                <a:solidFill>
                  <a:srgbClr val="FFFF00"/>
                </a:solidFill>
              </a:rPr>
              <a:t>, </a:t>
            </a:r>
            <a:r>
              <a:rPr lang="ru-RU" sz="2400" dirty="0" err="1">
                <a:solidFill>
                  <a:srgbClr val="FFFF00"/>
                </a:solidFill>
              </a:rPr>
              <a:t>цефалоспорини</a:t>
            </a:r>
            <a:r>
              <a:rPr lang="ru-RU" sz="2400" dirty="0">
                <a:solidFill>
                  <a:srgbClr val="FFFF00"/>
                </a:solidFill>
              </a:rPr>
              <a:t>, </a:t>
            </a:r>
            <a:r>
              <a:rPr lang="ru-RU" sz="2400" dirty="0" err="1">
                <a:solidFill>
                  <a:srgbClr val="FFFF00"/>
                </a:solidFill>
              </a:rPr>
              <a:t>карбапенеми</a:t>
            </a:r>
            <a:r>
              <a:rPr lang="ru-RU" sz="2400" dirty="0">
                <a:solidFill>
                  <a:srgbClr val="FFFF00"/>
                </a:solidFill>
              </a:rPr>
              <a:t>, </a:t>
            </a:r>
            <a:r>
              <a:rPr lang="ru-RU" sz="2400" dirty="0" err="1">
                <a:solidFill>
                  <a:srgbClr val="FFFF00"/>
                </a:solidFill>
              </a:rPr>
              <a:t>монобактами</a:t>
            </a:r>
            <a:r>
              <a:rPr lang="ru-RU" sz="2400" dirty="0">
                <a:solidFill>
                  <a:srgbClr val="FFFF00"/>
                </a:solidFill>
              </a:rPr>
              <a:t>.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2400" dirty="0">
                <a:solidFill>
                  <a:srgbClr val="FFFF00"/>
                </a:solidFill>
              </a:rPr>
              <a:t>2. </a:t>
            </a:r>
            <a:r>
              <a:rPr lang="ru-RU" sz="2400" dirty="0" err="1">
                <a:solidFill>
                  <a:srgbClr val="FFFF00"/>
                </a:solidFill>
              </a:rPr>
              <a:t>Макроліди</a:t>
            </a:r>
            <a:r>
              <a:rPr lang="ru-RU" sz="2400" dirty="0">
                <a:solidFill>
                  <a:srgbClr val="FFFF00"/>
                </a:solidFill>
              </a:rPr>
              <a:t>.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2400" dirty="0">
                <a:solidFill>
                  <a:srgbClr val="FFFF00"/>
                </a:solidFill>
              </a:rPr>
              <a:t>3. </a:t>
            </a:r>
            <a:r>
              <a:rPr lang="ru-RU" sz="2400" dirty="0" err="1">
                <a:solidFill>
                  <a:srgbClr val="FFFF00"/>
                </a:solidFill>
              </a:rPr>
              <a:t>Лінкозамиди</a:t>
            </a:r>
            <a:r>
              <a:rPr lang="ru-RU" sz="2400" dirty="0">
                <a:solidFill>
                  <a:srgbClr val="FFFF00"/>
                </a:solidFill>
              </a:rPr>
              <a:t>.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2400" dirty="0">
                <a:solidFill>
                  <a:srgbClr val="FFFF00"/>
                </a:solidFill>
              </a:rPr>
              <a:t>4. </a:t>
            </a:r>
            <a:r>
              <a:rPr lang="ru-RU" sz="2400" dirty="0" err="1">
                <a:solidFill>
                  <a:srgbClr val="FFFF00"/>
                </a:solidFill>
              </a:rPr>
              <a:t>Аміноглікозиди</a:t>
            </a:r>
            <a:r>
              <a:rPr lang="ru-RU" sz="2400" dirty="0">
                <a:solidFill>
                  <a:srgbClr val="FFFF00"/>
                </a:solidFill>
              </a:rPr>
              <a:t>.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2400" dirty="0">
                <a:solidFill>
                  <a:srgbClr val="FFFF00"/>
                </a:solidFill>
              </a:rPr>
              <a:t>5. </a:t>
            </a:r>
            <a:r>
              <a:rPr lang="ru-RU" sz="2400" dirty="0" err="1">
                <a:solidFill>
                  <a:srgbClr val="FFFF00"/>
                </a:solidFill>
              </a:rPr>
              <a:t>Поліміксини</a:t>
            </a:r>
            <a:r>
              <a:rPr lang="ru-RU" sz="2400" dirty="0">
                <a:solidFill>
                  <a:srgbClr val="FFFF00"/>
                </a:solidFill>
              </a:rPr>
              <a:t>.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2400" dirty="0">
                <a:solidFill>
                  <a:srgbClr val="FFFF00"/>
                </a:solidFill>
              </a:rPr>
              <a:t>6. </a:t>
            </a:r>
            <a:r>
              <a:rPr lang="ru-RU" sz="2400" dirty="0" err="1">
                <a:solidFill>
                  <a:srgbClr val="FFFF00"/>
                </a:solidFill>
              </a:rPr>
              <a:t>Тетрацикліни</a:t>
            </a:r>
            <a:r>
              <a:rPr lang="ru-RU" sz="2400" dirty="0">
                <a:solidFill>
                  <a:srgbClr val="FFFF00"/>
                </a:solidFill>
              </a:rPr>
              <a:t>.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2400" dirty="0">
                <a:solidFill>
                  <a:srgbClr val="FFFF00"/>
                </a:solidFill>
              </a:rPr>
              <a:t>7. </a:t>
            </a:r>
            <a:r>
              <a:rPr lang="ru-RU" sz="2400" dirty="0" err="1">
                <a:solidFill>
                  <a:srgbClr val="FFFF00"/>
                </a:solidFill>
              </a:rPr>
              <a:t>Рифаміцини</a:t>
            </a:r>
            <a:r>
              <a:rPr lang="ru-RU" sz="2400" dirty="0">
                <a:solidFill>
                  <a:srgbClr val="FFFF00"/>
                </a:solidFill>
              </a:rPr>
              <a:t>.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2400" dirty="0">
                <a:solidFill>
                  <a:srgbClr val="FFFF00"/>
                </a:solidFill>
              </a:rPr>
              <a:t>8. </a:t>
            </a:r>
            <a:r>
              <a:rPr lang="ru-RU" sz="2400" dirty="0" err="1">
                <a:solidFill>
                  <a:srgbClr val="FFFF00"/>
                </a:solidFill>
              </a:rPr>
              <a:t>Глікопептиди</a:t>
            </a:r>
            <a:r>
              <a:rPr lang="ru-RU" sz="2400" dirty="0">
                <a:solidFill>
                  <a:srgbClr val="FFFF00"/>
                </a:solidFill>
              </a:rPr>
              <a:t>.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2400" dirty="0">
                <a:solidFill>
                  <a:srgbClr val="FFFF00"/>
                </a:solidFill>
              </a:rPr>
              <a:t>9. </a:t>
            </a:r>
            <a:r>
              <a:rPr lang="ru-RU" sz="2400" dirty="0" err="1">
                <a:solidFill>
                  <a:srgbClr val="FFFF00"/>
                </a:solidFill>
              </a:rPr>
              <a:t>Похідні</a:t>
            </a:r>
            <a:r>
              <a:rPr lang="ru-RU" sz="2400" dirty="0">
                <a:solidFill>
                  <a:srgbClr val="FFFF00"/>
                </a:solidFill>
              </a:rPr>
              <a:t> </a:t>
            </a:r>
            <a:r>
              <a:rPr lang="ru-RU" sz="2400" dirty="0" err="1">
                <a:solidFill>
                  <a:srgbClr val="FFFF00"/>
                </a:solidFill>
              </a:rPr>
              <a:t>диоксіфенілпропану</a:t>
            </a:r>
            <a:r>
              <a:rPr lang="ru-RU" sz="2400" dirty="0">
                <a:solidFill>
                  <a:srgbClr val="FFFF00"/>
                </a:solidFill>
              </a:rPr>
              <a:t> (</a:t>
            </a:r>
            <a:r>
              <a:rPr lang="ru-RU" sz="2400" dirty="0" err="1">
                <a:solidFill>
                  <a:srgbClr val="FFFF00"/>
                </a:solidFill>
              </a:rPr>
              <a:t>левоміцетин</a:t>
            </a:r>
            <a:r>
              <a:rPr lang="ru-RU" sz="2400" dirty="0">
                <a:solidFill>
                  <a:srgbClr val="FFFF00"/>
                </a:solidFill>
              </a:rPr>
              <a:t>).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2400" dirty="0">
                <a:solidFill>
                  <a:srgbClr val="FFFF00"/>
                </a:solidFill>
              </a:rPr>
              <a:t>10. </a:t>
            </a:r>
            <a:r>
              <a:rPr lang="ru-RU" sz="2400" dirty="0" err="1">
                <a:solidFill>
                  <a:srgbClr val="FFFF00"/>
                </a:solidFill>
              </a:rPr>
              <a:t>Різні</a:t>
            </a:r>
            <a:r>
              <a:rPr lang="ru-RU" sz="2400" dirty="0">
                <a:solidFill>
                  <a:srgbClr val="FFFF00"/>
                </a:solidFill>
              </a:rPr>
              <a:t> </a:t>
            </a:r>
            <a:r>
              <a:rPr lang="ru-RU" sz="2400" dirty="0" err="1">
                <a:solidFill>
                  <a:srgbClr val="FFFF00"/>
                </a:solidFill>
              </a:rPr>
              <a:t>антибіотики</a:t>
            </a:r>
            <a:r>
              <a:rPr lang="ru-RU" sz="2400" dirty="0">
                <a:solidFill>
                  <a:srgbClr val="FFFF00"/>
                </a:solidFill>
              </a:rPr>
              <a:t>: </a:t>
            </a:r>
            <a:r>
              <a:rPr lang="ru-RU" sz="2400" dirty="0" err="1">
                <a:solidFill>
                  <a:srgbClr val="FFFF00"/>
                </a:solidFill>
              </a:rPr>
              <a:t>фузідин</a:t>
            </a:r>
            <a:r>
              <a:rPr lang="ru-RU" sz="2400" dirty="0">
                <a:solidFill>
                  <a:srgbClr val="FFFF00"/>
                </a:solidFill>
              </a:rPr>
              <a:t>, </a:t>
            </a:r>
            <a:r>
              <a:rPr lang="ru-RU" sz="2400" dirty="0" err="1">
                <a:solidFill>
                  <a:srgbClr val="FFFF00"/>
                </a:solidFill>
              </a:rPr>
              <a:t>ристоміцин</a:t>
            </a:r>
            <a:r>
              <a:rPr lang="ru-RU" sz="2400" dirty="0">
                <a:solidFill>
                  <a:srgbClr val="FFFF00"/>
                </a:solidFill>
              </a:rPr>
              <a:t>, </a:t>
            </a:r>
            <a:r>
              <a:rPr lang="ru-RU" sz="2400" dirty="0" err="1">
                <a:solidFill>
                  <a:srgbClr val="FFFF00"/>
                </a:solidFill>
              </a:rPr>
              <a:t>фосфоміцин</a:t>
            </a:r>
            <a:r>
              <a:rPr lang="ru-RU" sz="2400" dirty="0">
                <a:solidFill>
                  <a:srgbClr val="FFFF00"/>
                </a:solidFill>
              </a:rPr>
              <a:t>.</a:t>
            </a: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6621C52-8008-4DAF-AA6D-CC16C1C421AA}" type="slidenum">
              <a:rPr lang="ru-RU" smtClean="0"/>
              <a:pPr>
                <a:defRPr/>
              </a:pPr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152710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ChangeArrowheads="1"/>
          </p:cNvSpPr>
          <p:nvPr>
            <p:ph type="title"/>
          </p:nvPr>
        </p:nvSpPr>
        <p:spPr>
          <a:xfrm>
            <a:off x="250825" y="0"/>
            <a:ext cx="8642350" cy="908050"/>
          </a:xfrm>
        </p:spPr>
        <p:txBody>
          <a:bodyPr/>
          <a:lstStyle/>
          <a:p>
            <a:pPr eaLnBrk="1" hangingPunct="1">
              <a:defRPr/>
            </a:pPr>
            <a:r>
              <a:rPr lang="ru-RU" b="1" dirty="0" err="1">
                <a:solidFill>
                  <a:srgbClr val="FFCC66"/>
                </a:solidFill>
              </a:rPr>
              <a:t>Аміноглікозиди</a:t>
            </a:r>
            <a:endParaRPr lang="ru-RU" b="1" dirty="0">
              <a:solidFill>
                <a:srgbClr val="FFCC66"/>
              </a:solidFill>
            </a:endParaRPr>
          </a:p>
        </p:txBody>
      </p:sp>
      <p:sp>
        <p:nvSpPr>
          <p:cNvPr id="634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981075"/>
            <a:ext cx="9144000" cy="5876925"/>
          </a:xfrm>
        </p:spPr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r>
              <a:rPr lang="uk-UA" sz="2000" dirty="0">
                <a:solidFill>
                  <a:schemeClr val="hlink"/>
                </a:solidFill>
              </a:rPr>
              <a:t>І покоління: </a:t>
            </a:r>
            <a:r>
              <a:rPr lang="uk-UA" sz="2000" dirty="0">
                <a:solidFill>
                  <a:srgbClr val="33CC33"/>
                </a:solidFill>
              </a:rPr>
              <a:t>Стрептоміцин, </a:t>
            </a:r>
            <a:r>
              <a:rPr lang="uk-UA" sz="2000" dirty="0" err="1">
                <a:solidFill>
                  <a:srgbClr val="33CC33"/>
                </a:solidFill>
              </a:rPr>
              <a:t>неоміцин</a:t>
            </a:r>
            <a:r>
              <a:rPr lang="uk-UA" sz="2000" dirty="0">
                <a:solidFill>
                  <a:srgbClr val="33CC33"/>
                </a:solidFill>
              </a:rPr>
              <a:t>, </a:t>
            </a:r>
            <a:r>
              <a:rPr lang="uk-UA" sz="2000" dirty="0" err="1">
                <a:solidFill>
                  <a:srgbClr val="33CC33"/>
                </a:solidFill>
              </a:rPr>
              <a:t>канаміцин</a:t>
            </a:r>
            <a:r>
              <a:rPr lang="uk-UA" sz="2000" dirty="0">
                <a:solidFill>
                  <a:srgbClr val="33CC33"/>
                </a:solidFill>
              </a:rPr>
              <a:t>, </a:t>
            </a:r>
            <a:r>
              <a:rPr lang="uk-UA" sz="2000" dirty="0" err="1">
                <a:solidFill>
                  <a:srgbClr val="33CC33"/>
                </a:solidFill>
              </a:rPr>
              <a:t>мономіцин</a:t>
            </a:r>
            <a:r>
              <a:rPr lang="uk-UA" sz="2000" dirty="0">
                <a:solidFill>
                  <a:srgbClr val="33CC33"/>
                </a:solidFill>
              </a:rPr>
              <a:t>.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uk-UA" sz="2000" dirty="0">
                <a:solidFill>
                  <a:schemeClr val="hlink"/>
                </a:solidFill>
              </a:rPr>
              <a:t>ІІ покоління: </a:t>
            </a:r>
            <a:r>
              <a:rPr lang="uk-UA" sz="2000" dirty="0" err="1">
                <a:solidFill>
                  <a:srgbClr val="33CC33"/>
                </a:solidFill>
              </a:rPr>
              <a:t>Гентаміцин</a:t>
            </a:r>
            <a:r>
              <a:rPr lang="uk-UA" sz="2000" dirty="0">
                <a:solidFill>
                  <a:srgbClr val="33CC33"/>
                </a:solidFill>
              </a:rPr>
              <a:t>.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uk-UA" sz="2000" dirty="0">
                <a:solidFill>
                  <a:schemeClr val="hlink"/>
                </a:solidFill>
              </a:rPr>
              <a:t>ІІІ покоління: </a:t>
            </a:r>
            <a:r>
              <a:rPr lang="uk-UA" sz="2000" dirty="0" err="1">
                <a:solidFill>
                  <a:srgbClr val="33CC33"/>
                </a:solidFill>
              </a:rPr>
              <a:t>Тобраміцин</a:t>
            </a:r>
            <a:r>
              <a:rPr lang="uk-UA" sz="2000" dirty="0">
                <a:solidFill>
                  <a:srgbClr val="33CC33"/>
                </a:solidFill>
              </a:rPr>
              <a:t>, </a:t>
            </a:r>
            <a:r>
              <a:rPr lang="uk-UA" sz="2000" dirty="0" err="1">
                <a:solidFill>
                  <a:srgbClr val="33CC33"/>
                </a:solidFill>
              </a:rPr>
              <a:t>сизоміцин</a:t>
            </a:r>
            <a:r>
              <a:rPr lang="uk-UA" sz="2000" dirty="0">
                <a:solidFill>
                  <a:srgbClr val="33CC33"/>
                </a:solidFill>
              </a:rPr>
              <a:t>, </a:t>
            </a:r>
            <a:r>
              <a:rPr lang="uk-UA" sz="2000" dirty="0" err="1">
                <a:solidFill>
                  <a:srgbClr val="33CC33"/>
                </a:solidFill>
              </a:rPr>
              <a:t>амікацин</a:t>
            </a:r>
            <a:r>
              <a:rPr lang="uk-UA" sz="2000" dirty="0">
                <a:solidFill>
                  <a:srgbClr val="33CC33"/>
                </a:solidFill>
              </a:rPr>
              <a:t>, </a:t>
            </a:r>
            <a:r>
              <a:rPr lang="uk-UA" sz="2000" dirty="0" err="1">
                <a:solidFill>
                  <a:srgbClr val="33CC33"/>
                </a:solidFill>
              </a:rPr>
              <a:t>нетилміцин</a:t>
            </a:r>
            <a:r>
              <a:rPr lang="uk-UA" sz="2000" dirty="0">
                <a:solidFill>
                  <a:srgbClr val="33CC33"/>
                </a:solidFill>
              </a:rPr>
              <a:t>.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uk-UA" sz="2000" dirty="0">
                <a:solidFill>
                  <a:schemeClr val="hlink"/>
                </a:solidFill>
              </a:rPr>
              <a:t>І</a:t>
            </a:r>
            <a:r>
              <a:rPr lang="en-US" sz="2000" dirty="0">
                <a:solidFill>
                  <a:schemeClr val="hlink"/>
                </a:solidFill>
              </a:rPr>
              <a:t>V</a:t>
            </a:r>
            <a:r>
              <a:rPr lang="ru-RU" sz="2000" dirty="0">
                <a:solidFill>
                  <a:schemeClr val="hlink"/>
                </a:solidFill>
              </a:rPr>
              <a:t> </a:t>
            </a:r>
            <a:r>
              <a:rPr lang="ru-RU" sz="2000" dirty="0" err="1">
                <a:solidFill>
                  <a:schemeClr val="hlink"/>
                </a:solidFill>
              </a:rPr>
              <a:t>покоління</a:t>
            </a:r>
            <a:r>
              <a:rPr lang="ru-RU" sz="2000" dirty="0">
                <a:solidFill>
                  <a:schemeClr val="hlink"/>
                </a:solidFill>
              </a:rPr>
              <a:t>: </a:t>
            </a:r>
            <a:r>
              <a:rPr lang="ru-RU" sz="2000" dirty="0" err="1">
                <a:solidFill>
                  <a:srgbClr val="33CC33"/>
                </a:solidFill>
              </a:rPr>
              <a:t>Изепаміцин</a:t>
            </a:r>
            <a:r>
              <a:rPr lang="ru-RU" sz="2000" dirty="0">
                <a:solidFill>
                  <a:srgbClr val="33CC33"/>
                </a:solidFill>
              </a:rPr>
              <a:t>.</a:t>
            </a:r>
          </a:p>
          <a:p>
            <a:pPr eaLnBrk="1" hangingPunct="1">
              <a:lnSpc>
                <a:spcPct val="80000"/>
              </a:lnSpc>
              <a:defRPr/>
            </a:pPr>
            <a:endParaRPr lang="en-US" sz="2000" dirty="0">
              <a:solidFill>
                <a:schemeClr val="hlink"/>
              </a:solidFill>
            </a:endParaRPr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000" b="1" dirty="0">
                <a:solidFill>
                  <a:schemeClr val="hlink"/>
                </a:solidFill>
              </a:rPr>
              <a:t>ФАРМАКОДИНАМІКА</a:t>
            </a:r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en-US" sz="2000" b="1" dirty="0">
              <a:solidFill>
                <a:schemeClr val="hlink"/>
              </a:solidFill>
            </a:endParaRPr>
          </a:p>
          <a:p>
            <a:pPr eaLnBrk="1" hangingPunct="1">
              <a:lnSpc>
                <a:spcPct val="80000"/>
              </a:lnSpc>
              <a:defRPr/>
            </a:pPr>
            <a:r>
              <a:rPr lang="ru-RU" sz="2000" dirty="0" err="1">
                <a:solidFill>
                  <a:srgbClr val="FFFF00"/>
                </a:solidFill>
              </a:rPr>
              <a:t>Порушують</a:t>
            </a:r>
            <a:r>
              <a:rPr lang="ru-RU" sz="2000" dirty="0">
                <a:solidFill>
                  <a:srgbClr val="FFFF00"/>
                </a:solidFill>
              </a:rPr>
              <a:t> структуру і </a:t>
            </a:r>
            <a:r>
              <a:rPr lang="ru-RU" sz="2000" dirty="0" err="1">
                <a:solidFill>
                  <a:srgbClr val="FFFF00"/>
                </a:solidFill>
              </a:rPr>
              <a:t>функцію</a:t>
            </a:r>
            <a:r>
              <a:rPr lang="ru-RU" sz="2000" dirty="0">
                <a:solidFill>
                  <a:srgbClr val="FFFF00"/>
                </a:solidFill>
              </a:rPr>
              <a:t> </a:t>
            </a:r>
            <a:r>
              <a:rPr lang="ru-RU" sz="2000" dirty="0" err="1">
                <a:solidFill>
                  <a:srgbClr val="FFFF00"/>
                </a:solidFill>
              </a:rPr>
              <a:t>цитоплазматичної</a:t>
            </a:r>
            <a:r>
              <a:rPr lang="ru-RU" sz="2000" dirty="0">
                <a:solidFill>
                  <a:srgbClr val="FFFF00"/>
                </a:solidFill>
              </a:rPr>
              <a:t> </a:t>
            </a:r>
            <a:r>
              <a:rPr lang="ru-RU" sz="2000" dirty="0" err="1">
                <a:solidFill>
                  <a:srgbClr val="FFFF00"/>
                </a:solidFill>
              </a:rPr>
              <a:t>мембрани</a:t>
            </a:r>
            <a:r>
              <a:rPr lang="ru-RU" sz="2000" dirty="0">
                <a:solidFill>
                  <a:srgbClr val="FFFF00"/>
                </a:solidFill>
              </a:rPr>
              <a:t>, синтез РНК рибосом. </a:t>
            </a:r>
            <a:r>
              <a:rPr lang="ru-RU" sz="2000" dirty="0" err="1">
                <a:solidFill>
                  <a:srgbClr val="FFFF00"/>
                </a:solidFill>
              </a:rPr>
              <a:t>Фармакологічний</a:t>
            </a:r>
            <a:r>
              <a:rPr lang="ru-RU" sz="2000" dirty="0">
                <a:solidFill>
                  <a:srgbClr val="FFFF00"/>
                </a:solidFill>
              </a:rPr>
              <a:t> </a:t>
            </a:r>
            <a:r>
              <a:rPr lang="ru-RU" sz="2000" dirty="0" err="1">
                <a:solidFill>
                  <a:srgbClr val="FFFF00"/>
                </a:solidFill>
              </a:rPr>
              <a:t>ефект</a:t>
            </a:r>
            <a:r>
              <a:rPr lang="ru-RU" sz="2000" dirty="0">
                <a:solidFill>
                  <a:srgbClr val="FFFF00"/>
                </a:solidFill>
              </a:rPr>
              <a:t> – </a:t>
            </a:r>
            <a:r>
              <a:rPr lang="ru-RU" sz="2000" dirty="0" err="1">
                <a:solidFill>
                  <a:srgbClr val="FFFF00"/>
                </a:solidFill>
              </a:rPr>
              <a:t>бактерицидний</a:t>
            </a:r>
            <a:r>
              <a:rPr lang="ru-RU" sz="2000" dirty="0">
                <a:solidFill>
                  <a:srgbClr val="FFFF00"/>
                </a:solidFill>
              </a:rPr>
              <a:t>. 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2000" dirty="0">
                <a:solidFill>
                  <a:srgbClr val="FFFF00"/>
                </a:solidFill>
              </a:rPr>
              <a:t>Спектр </a:t>
            </a:r>
            <a:r>
              <a:rPr lang="ru-RU" sz="2000" dirty="0" err="1">
                <a:solidFill>
                  <a:srgbClr val="FFFF00"/>
                </a:solidFill>
              </a:rPr>
              <a:t>дії</a:t>
            </a:r>
            <a:r>
              <a:rPr lang="ru-RU" sz="2000" dirty="0">
                <a:solidFill>
                  <a:srgbClr val="FFFF00"/>
                </a:solidFill>
              </a:rPr>
              <a:t> – широкий. Вони </a:t>
            </a:r>
            <a:r>
              <a:rPr lang="ru-RU" sz="2000" dirty="0" err="1">
                <a:solidFill>
                  <a:srgbClr val="FFFF00"/>
                </a:solidFill>
              </a:rPr>
              <a:t>впливають</a:t>
            </a:r>
            <a:r>
              <a:rPr lang="ru-RU" sz="2000" dirty="0">
                <a:solidFill>
                  <a:srgbClr val="FFFF00"/>
                </a:solidFill>
              </a:rPr>
              <a:t> на </a:t>
            </a:r>
            <a:r>
              <a:rPr lang="ru-RU" sz="2000" dirty="0" err="1">
                <a:solidFill>
                  <a:srgbClr val="FFFF00"/>
                </a:solidFill>
              </a:rPr>
              <a:t>грамнегативні</a:t>
            </a:r>
            <a:r>
              <a:rPr lang="ru-RU" sz="2000" dirty="0">
                <a:solidFill>
                  <a:srgbClr val="FFFF00"/>
                </a:solidFill>
              </a:rPr>
              <a:t> </a:t>
            </a:r>
            <a:r>
              <a:rPr lang="ru-RU" sz="2000" dirty="0" err="1">
                <a:solidFill>
                  <a:srgbClr val="FFFF00"/>
                </a:solidFill>
              </a:rPr>
              <a:t>палички</a:t>
            </a:r>
            <a:r>
              <a:rPr lang="ru-RU" sz="2000" dirty="0">
                <a:solidFill>
                  <a:srgbClr val="FFFF00"/>
                </a:solidFill>
              </a:rPr>
              <a:t>, </a:t>
            </a:r>
            <a:r>
              <a:rPr lang="ru-RU" sz="2000" dirty="0" err="1">
                <a:solidFill>
                  <a:srgbClr val="FFFF00"/>
                </a:solidFill>
              </a:rPr>
              <a:t>грампозитивні</a:t>
            </a:r>
            <a:r>
              <a:rPr lang="ru-RU" sz="2000" dirty="0">
                <a:solidFill>
                  <a:srgbClr val="FFFF00"/>
                </a:solidFill>
              </a:rPr>
              <a:t> кокки.</a:t>
            </a:r>
          </a:p>
          <a:p>
            <a:pPr eaLnBrk="1" hangingPunct="1">
              <a:lnSpc>
                <a:spcPct val="80000"/>
              </a:lnSpc>
              <a:defRPr/>
            </a:pPr>
            <a:endParaRPr lang="en-US" sz="2000" dirty="0">
              <a:solidFill>
                <a:srgbClr val="FFFF00"/>
              </a:solidFill>
            </a:endParaRPr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000" b="1" dirty="0">
                <a:solidFill>
                  <a:schemeClr val="hlink"/>
                </a:solidFill>
              </a:rPr>
              <a:t>ФАРМАКОКІНЕТИКА </a:t>
            </a:r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en-US" sz="2000" b="1" dirty="0">
              <a:solidFill>
                <a:schemeClr val="hlink"/>
              </a:solidFill>
            </a:endParaRPr>
          </a:p>
          <a:p>
            <a:pPr eaLnBrk="1" hangingPunct="1">
              <a:lnSpc>
                <a:spcPct val="80000"/>
              </a:lnSpc>
              <a:defRPr/>
            </a:pPr>
            <a:r>
              <a:rPr lang="ru-RU" sz="2000" dirty="0">
                <a:solidFill>
                  <a:srgbClr val="FFFF00"/>
                </a:solidFill>
              </a:rPr>
              <a:t>Час </a:t>
            </a:r>
            <a:r>
              <a:rPr lang="ru-RU" sz="2000" dirty="0" err="1">
                <a:solidFill>
                  <a:srgbClr val="FFFF00"/>
                </a:solidFill>
              </a:rPr>
              <a:t>збереження</a:t>
            </a:r>
            <a:r>
              <a:rPr lang="ru-RU" sz="2000" dirty="0">
                <a:solidFill>
                  <a:srgbClr val="FFFF00"/>
                </a:solidFill>
              </a:rPr>
              <a:t> </a:t>
            </a:r>
            <a:r>
              <a:rPr lang="ru-RU" sz="2000" dirty="0" err="1">
                <a:solidFill>
                  <a:srgbClr val="FFFF00"/>
                </a:solidFill>
              </a:rPr>
              <a:t>терапевтичної</a:t>
            </a:r>
            <a:r>
              <a:rPr lang="ru-RU" sz="2000" dirty="0">
                <a:solidFill>
                  <a:srgbClr val="FFFF00"/>
                </a:solidFill>
              </a:rPr>
              <a:t> </a:t>
            </a:r>
            <a:r>
              <a:rPr lang="ru-RU" sz="2000" dirty="0" err="1">
                <a:solidFill>
                  <a:srgbClr val="FFFF00"/>
                </a:solidFill>
              </a:rPr>
              <a:t>концентрації</a:t>
            </a:r>
            <a:r>
              <a:rPr lang="ru-RU" sz="2000" b="1" dirty="0">
                <a:solidFill>
                  <a:srgbClr val="FFFF00"/>
                </a:solidFill>
              </a:rPr>
              <a:t> </a:t>
            </a:r>
            <a:r>
              <a:rPr lang="ru-RU" sz="2000" dirty="0">
                <a:solidFill>
                  <a:srgbClr val="FFFF00"/>
                </a:solidFill>
              </a:rPr>
              <a:t>– 8 г. Тому </a:t>
            </a:r>
            <a:r>
              <a:rPr lang="ru-RU" sz="2000" dirty="0" err="1">
                <a:solidFill>
                  <a:srgbClr val="FFFF00"/>
                </a:solidFill>
              </a:rPr>
              <a:t>кратність</a:t>
            </a:r>
            <a:r>
              <a:rPr lang="ru-RU" sz="2000" dirty="0">
                <a:solidFill>
                  <a:srgbClr val="FFFF00"/>
                </a:solidFill>
              </a:rPr>
              <a:t> </a:t>
            </a:r>
            <a:r>
              <a:rPr lang="ru-RU" sz="2000" dirty="0" err="1">
                <a:solidFill>
                  <a:srgbClr val="FFFF00"/>
                </a:solidFill>
              </a:rPr>
              <a:t>їх</a:t>
            </a:r>
            <a:r>
              <a:rPr lang="ru-RU" sz="2000" dirty="0">
                <a:solidFill>
                  <a:srgbClr val="FFFF00"/>
                </a:solidFill>
              </a:rPr>
              <a:t> </a:t>
            </a:r>
            <a:r>
              <a:rPr lang="ru-RU" sz="2000" dirty="0" err="1">
                <a:solidFill>
                  <a:srgbClr val="FFFF00"/>
                </a:solidFill>
              </a:rPr>
              <a:t>призначення</a:t>
            </a:r>
            <a:r>
              <a:rPr lang="ru-RU" sz="2000" dirty="0">
                <a:solidFill>
                  <a:srgbClr val="FFFF00"/>
                </a:solidFill>
              </a:rPr>
              <a:t> </a:t>
            </a:r>
            <a:r>
              <a:rPr lang="ru-RU" sz="2000" dirty="0" err="1">
                <a:solidFill>
                  <a:srgbClr val="FFFF00"/>
                </a:solidFill>
              </a:rPr>
              <a:t>складає</a:t>
            </a:r>
            <a:r>
              <a:rPr lang="ru-RU" sz="2000" dirty="0">
                <a:solidFill>
                  <a:srgbClr val="FFFF00"/>
                </a:solidFill>
              </a:rPr>
              <a:t> 3 рази на день (</a:t>
            </a:r>
            <a:r>
              <a:rPr lang="ru-RU" sz="2000" dirty="0" err="1">
                <a:solidFill>
                  <a:srgbClr val="FFFF00"/>
                </a:solidFill>
              </a:rPr>
              <a:t>можливо</a:t>
            </a:r>
            <a:r>
              <a:rPr lang="ru-RU" sz="2000" dirty="0">
                <a:solidFill>
                  <a:srgbClr val="FFFF00"/>
                </a:solidFill>
              </a:rPr>
              <a:t> 1 р. на день </a:t>
            </a:r>
            <a:r>
              <a:rPr lang="ru-RU" sz="2000" dirty="0" err="1">
                <a:solidFill>
                  <a:srgbClr val="FFFF00"/>
                </a:solidFill>
              </a:rPr>
              <a:t>всієї</a:t>
            </a:r>
            <a:r>
              <a:rPr lang="ru-RU" sz="2000" dirty="0">
                <a:solidFill>
                  <a:srgbClr val="FFFF00"/>
                </a:solidFill>
              </a:rPr>
              <a:t> </a:t>
            </a:r>
            <a:r>
              <a:rPr lang="ru-RU" sz="2000" dirty="0" err="1">
                <a:solidFill>
                  <a:srgbClr val="FFFF00"/>
                </a:solidFill>
              </a:rPr>
              <a:t>добової</a:t>
            </a:r>
            <a:r>
              <a:rPr lang="ru-RU" sz="2000" dirty="0">
                <a:solidFill>
                  <a:srgbClr val="FFFF00"/>
                </a:solidFill>
              </a:rPr>
              <a:t> </a:t>
            </a:r>
            <a:r>
              <a:rPr lang="ru-RU" sz="2000" dirty="0" err="1">
                <a:solidFill>
                  <a:srgbClr val="FFFF00"/>
                </a:solidFill>
              </a:rPr>
              <a:t>дози</a:t>
            </a:r>
            <a:r>
              <a:rPr lang="ru-RU" sz="2000" dirty="0">
                <a:solidFill>
                  <a:srgbClr val="FFFF00"/>
                </a:solidFill>
              </a:rPr>
              <a:t>).</a:t>
            </a: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6621C52-8008-4DAF-AA6D-CC16C1C421AA}" type="slidenum">
              <a:rPr lang="ru-RU" smtClean="0"/>
              <a:pPr>
                <a:defRPr/>
              </a:pPr>
              <a:t>30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125499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400" b="1" dirty="0">
                <a:solidFill>
                  <a:schemeClr val="hlink"/>
                </a:solidFill>
              </a:rPr>
              <a:t>ВЗА</a:t>
            </a:r>
            <a:r>
              <a:rPr lang="uk-UA" sz="2400" b="1" dirty="0">
                <a:solidFill>
                  <a:schemeClr val="hlink"/>
                </a:solidFill>
              </a:rPr>
              <a:t>ЄМОДІЯ</a:t>
            </a:r>
            <a:endParaRPr lang="en-US" sz="2400" b="1" dirty="0">
              <a:solidFill>
                <a:schemeClr val="hlink"/>
              </a:solidFill>
            </a:endParaRPr>
          </a:p>
          <a:p>
            <a:pPr eaLnBrk="1" hangingPunct="1">
              <a:lnSpc>
                <a:spcPct val="80000"/>
              </a:lnSpc>
              <a:defRPr/>
            </a:pPr>
            <a:r>
              <a:rPr lang="ru-RU" sz="2400" dirty="0" err="1">
                <a:solidFill>
                  <a:srgbClr val="FFFF00"/>
                </a:solidFill>
              </a:rPr>
              <a:t>Під</a:t>
            </a:r>
            <a:r>
              <a:rPr lang="ru-RU" sz="2400" dirty="0">
                <a:solidFill>
                  <a:srgbClr val="FFFF00"/>
                </a:solidFill>
              </a:rPr>
              <a:t> час </a:t>
            </a:r>
            <a:r>
              <a:rPr lang="ru-RU" sz="2400" dirty="0" err="1">
                <a:solidFill>
                  <a:srgbClr val="FFFF00"/>
                </a:solidFill>
              </a:rPr>
              <a:t>прийому</a:t>
            </a:r>
            <a:r>
              <a:rPr lang="ru-RU" sz="2400" dirty="0">
                <a:solidFill>
                  <a:srgbClr val="FFFF00"/>
                </a:solidFill>
              </a:rPr>
              <a:t> </a:t>
            </a:r>
            <a:r>
              <a:rPr lang="ru-RU" sz="2400" dirty="0" err="1">
                <a:solidFill>
                  <a:srgbClr val="FFFF00"/>
                </a:solidFill>
              </a:rPr>
              <a:t>аміноглікозідів</a:t>
            </a:r>
            <a:r>
              <a:rPr lang="ru-RU" sz="2400" dirty="0">
                <a:solidFill>
                  <a:srgbClr val="FFFF00"/>
                </a:solidFill>
              </a:rPr>
              <a:t> не </a:t>
            </a:r>
            <a:r>
              <a:rPr lang="ru-RU" sz="2400" dirty="0" err="1">
                <a:solidFill>
                  <a:srgbClr val="FFFF00"/>
                </a:solidFill>
              </a:rPr>
              <a:t>можна</a:t>
            </a:r>
            <a:r>
              <a:rPr lang="ru-RU" sz="2400" dirty="0">
                <a:solidFill>
                  <a:srgbClr val="FFFF00"/>
                </a:solidFill>
              </a:rPr>
              <a:t> </a:t>
            </a:r>
            <a:r>
              <a:rPr lang="ru-RU" sz="2400" dirty="0" err="1">
                <a:solidFill>
                  <a:srgbClr val="FFFF00"/>
                </a:solidFill>
              </a:rPr>
              <a:t>назначати</a:t>
            </a:r>
            <a:r>
              <a:rPr lang="ru-RU" sz="2400" dirty="0">
                <a:solidFill>
                  <a:srgbClr val="FFFF00"/>
                </a:solidFill>
              </a:rPr>
              <a:t>: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2400" dirty="0">
                <a:solidFill>
                  <a:srgbClr val="FFFF00"/>
                </a:solidFill>
              </a:rPr>
              <a:t>1. </a:t>
            </a:r>
            <a:r>
              <a:rPr lang="ru-RU" sz="2400" dirty="0" err="1">
                <a:solidFill>
                  <a:srgbClr val="FFFF00"/>
                </a:solidFill>
              </a:rPr>
              <a:t>ототоксичні</a:t>
            </a:r>
            <a:r>
              <a:rPr lang="ru-RU" sz="2400" dirty="0">
                <a:solidFill>
                  <a:srgbClr val="FFFF00"/>
                </a:solidFill>
              </a:rPr>
              <a:t> </a:t>
            </a:r>
            <a:r>
              <a:rPr lang="ru-RU" sz="2400" dirty="0" err="1">
                <a:solidFill>
                  <a:srgbClr val="FFFF00"/>
                </a:solidFill>
              </a:rPr>
              <a:t>препарати</a:t>
            </a:r>
            <a:r>
              <a:rPr lang="ru-RU" sz="2400" dirty="0">
                <a:solidFill>
                  <a:srgbClr val="FFFF00"/>
                </a:solidFill>
              </a:rPr>
              <a:t> – </a:t>
            </a:r>
            <a:r>
              <a:rPr lang="ru-RU" sz="2400" dirty="0" err="1">
                <a:solidFill>
                  <a:srgbClr val="FFFF00"/>
                </a:solidFill>
              </a:rPr>
              <a:t>фуросемід</a:t>
            </a:r>
            <a:r>
              <a:rPr lang="ru-RU" sz="2400" dirty="0">
                <a:solidFill>
                  <a:srgbClr val="FFFF00"/>
                </a:solidFill>
              </a:rPr>
              <a:t>, </a:t>
            </a:r>
            <a:r>
              <a:rPr lang="ru-RU" sz="2400" dirty="0" err="1">
                <a:solidFill>
                  <a:srgbClr val="FFFF00"/>
                </a:solidFill>
              </a:rPr>
              <a:t>поліміксини</a:t>
            </a:r>
            <a:r>
              <a:rPr lang="ru-RU" sz="2400" dirty="0">
                <a:solidFill>
                  <a:srgbClr val="FFFF00"/>
                </a:solidFill>
              </a:rPr>
              <a:t>, </a:t>
            </a:r>
            <a:r>
              <a:rPr lang="ru-RU" sz="2400" dirty="0" err="1">
                <a:solidFill>
                  <a:srgbClr val="FFFF00"/>
                </a:solidFill>
              </a:rPr>
              <a:t>ристоміцин</a:t>
            </a:r>
            <a:r>
              <a:rPr lang="ru-RU" sz="2400" dirty="0">
                <a:solidFill>
                  <a:srgbClr val="FFFF00"/>
                </a:solidFill>
              </a:rPr>
              <a:t>, </a:t>
            </a:r>
            <a:r>
              <a:rPr lang="ru-RU" sz="2400" dirty="0" err="1">
                <a:solidFill>
                  <a:srgbClr val="FFFF00"/>
                </a:solidFill>
              </a:rPr>
              <a:t>глікопептиди</a:t>
            </a:r>
            <a:r>
              <a:rPr lang="ru-RU" sz="2400" dirty="0">
                <a:solidFill>
                  <a:srgbClr val="FFFF00"/>
                </a:solidFill>
              </a:rPr>
              <a:t>, </a:t>
            </a:r>
            <a:r>
              <a:rPr lang="ru-RU" sz="2400" dirty="0" err="1">
                <a:solidFill>
                  <a:srgbClr val="FFFF00"/>
                </a:solidFill>
              </a:rPr>
              <a:t>этакринову</a:t>
            </a:r>
            <a:r>
              <a:rPr lang="ru-RU" sz="2400" dirty="0">
                <a:solidFill>
                  <a:srgbClr val="FFFF00"/>
                </a:solidFill>
              </a:rPr>
              <a:t> кислоту;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2400" dirty="0">
                <a:solidFill>
                  <a:srgbClr val="FFFF00"/>
                </a:solidFill>
              </a:rPr>
              <a:t>2. </a:t>
            </a:r>
            <a:r>
              <a:rPr lang="ru-RU" sz="2400" dirty="0" err="1">
                <a:solidFill>
                  <a:srgbClr val="FFFF00"/>
                </a:solidFill>
              </a:rPr>
              <a:t>нефротоксичні</a:t>
            </a:r>
            <a:r>
              <a:rPr lang="ru-RU" sz="2400" dirty="0">
                <a:solidFill>
                  <a:srgbClr val="FFFF00"/>
                </a:solidFill>
              </a:rPr>
              <a:t> </a:t>
            </a:r>
            <a:r>
              <a:rPr lang="ru-RU" sz="2400" dirty="0" err="1">
                <a:solidFill>
                  <a:srgbClr val="FFFF00"/>
                </a:solidFill>
              </a:rPr>
              <a:t>препарати</a:t>
            </a:r>
            <a:r>
              <a:rPr lang="ru-RU" sz="2400" dirty="0">
                <a:solidFill>
                  <a:srgbClr val="FFFF00"/>
                </a:solidFill>
              </a:rPr>
              <a:t> – </a:t>
            </a:r>
            <a:r>
              <a:rPr lang="ru-RU" sz="2400" dirty="0" err="1">
                <a:solidFill>
                  <a:srgbClr val="FFFF00"/>
                </a:solidFill>
              </a:rPr>
              <a:t>цефалоспорини</a:t>
            </a:r>
            <a:r>
              <a:rPr lang="ru-RU" sz="2400" dirty="0">
                <a:solidFill>
                  <a:srgbClr val="FFFF00"/>
                </a:solidFill>
              </a:rPr>
              <a:t> </a:t>
            </a:r>
            <a:r>
              <a:rPr lang="uk-UA" sz="2400" dirty="0">
                <a:solidFill>
                  <a:srgbClr val="FFFF00"/>
                </a:solidFill>
              </a:rPr>
              <a:t>І покоління, </a:t>
            </a:r>
            <a:r>
              <a:rPr lang="uk-UA" sz="2400" dirty="0" err="1">
                <a:solidFill>
                  <a:srgbClr val="FFFF00"/>
                </a:solidFill>
              </a:rPr>
              <a:t>метициклін</a:t>
            </a:r>
            <a:r>
              <a:rPr lang="uk-UA" sz="2400" dirty="0">
                <a:solidFill>
                  <a:srgbClr val="FFFF00"/>
                </a:solidFill>
              </a:rPr>
              <a:t>;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uk-UA" sz="2400" dirty="0">
                <a:solidFill>
                  <a:srgbClr val="FFFF00"/>
                </a:solidFill>
              </a:rPr>
              <a:t>3. </a:t>
            </a:r>
            <a:r>
              <a:rPr lang="uk-UA" sz="2400" dirty="0" err="1">
                <a:solidFill>
                  <a:srgbClr val="FFFF00"/>
                </a:solidFill>
              </a:rPr>
              <a:t>міорелаксанти</a:t>
            </a:r>
            <a:r>
              <a:rPr lang="uk-UA" sz="2400" dirty="0">
                <a:solidFill>
                  <a:srgbClr val="FFFF00"/>
                </a:solidFill>
              </a:rPr>
              <a:t>, антидепресанти, </a:t>
            </a:r>
            <a:r>
              <a:rPr lang="uk-UA" sz="2400" dirty="0" err="1">
                <a:solidFill>
                  <a:srgbClr val="FFFF00"/>
                </a:solidFill>
              </a:rPr>
              <a:t>лінкоміцин</a:t>
            </a:r>
            <a:r>
              <a:rPr lang="uk-UA" sz="2400" dirty="0">
                <a:solidFill>
                  <a:srgbClr val="FFFF00"/>
                </a:solidFill>
              </a:rPr>
              <a:t>;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uk-UA" sz="2400" dirty="0">
                <a:solidFill>
                  <a:srgbClr val="FFFF00"/>
                </a:solidFill>
              </a:rPr>
              <a:t>4. </a:t>
            </a:r>
            <a:r>
              <a:rPr lang="uk-UA" sz="2400" dirty="0" err="1">
                <a:solidFill>
                  <a:srgbClr val="FFFF00"/>
                </a:solidFill>
              </a:rPr>
              <a:t>дигоксин</a:t>
            </a:r>
            <a:r>
              <a:rPr lang="uk-UA" sz="2400" dirty="0">
                <a:solidFill>
                  <a:srgbClr val="FFFF00"/>
                </a:solidFill>
              </a:rPr>
              <a:t>, </a:t>
            </a:r>
            <a:r>
              <a:rPr lang="uk-UA" sz="2400" dirty="0" err="1">
                <a:solidFill>
                  <a:srgbClr val="FFFF00"/>
                </a:solidFill>
              </a:rPr>
              <a:t>феноксиметилпеніцилін</a:t>
            </a:r>
            <a:r>
              <a:rPr lang="uk-UA" sz="2400" dirty="0">
                <a:solidFill>
                  <a:srgbClr val="FFFF00"/>
                </a:solidFill>
              </a:rPr>
              <a:t>.</a:t>
            </a:r>
            <a:endParaRPr lang="en-US" sz="2400" dirty="0">
              <a:solidFill>
                <a:srgbClr val="FFFF00"/>
              </a:solidFill>
            </a:endParaRPr>
          </a:p>
          <a:p>
            <a:pPr eaLnBrk="1" hangingPunct="1">
              <a:lnSpc>
                <a:spcPct val="80000"/>
              </a:lnSpc>
              <a:defRPr/>
            </a:pPr>
            <a:endParaRPr lang="uk-UA" sz="2400" b="1" dirty="0">
              <a:solidFill>
                <a:srgbClr val="FFFF00"/>
              </a:solidFill>
            </a:endParaRPr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uk-UA" sz="2400" b="1" dirty="0">
                <a:solidFill>
                  <a:srgbClr val="FF3300"/>
                </a:solidFill>
              </a:rPr>
              <a:t>ПОБІЧНА ДІЯ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uk-UA" sz="2400" dirty="0">
                <a:solidFill>
                  <a:srgbClr val="FFFF00"/>
                </a:solidFill>
              </a:rPr>
              <a:t>1. </a:t>
            </a:r>
            <a:r>
              <a:rPr lang="uk-UA" sz="2400" dirty="0" err="1">
                <a:solidFill>
                  <a:srgbClr val="FFFF00"/>
                </a:solidFill>
              </a:rPr>
              <a:t>Ототоксичність</a:t>
            </a:r>
            <a:r>
              <a:rPr lang="uk-UA" sz="2400" dirty="0">
                <a:solidFill>
                  <a:srgbClr val="FFFF00"/>
                </a:solidFill>
              </a:rPr>
              <a:t>.</a:t>
            </a:r>
            <a:endParaRPr lang="ru-RU" sz="2400" dirty="0">
              <a:solidFill>
                <a:srgbClr val="FFFF00"/>
              </a:solidFill>
            </a:endParaRPr>
          </a:p>
          <a:p>
            <a:pPr eaLnBrk="1" hangingPunct="1">
              <a:lnSpc>
                <a:spcPct val="80000"/>
              </a:lnSpc>
              <a:defRPr/>
            </a:pPr>
            <a:r>
              <a:rPr lang="ru-RU" sz="2400" dirty="0">
                <a:solidFill>
                  <a:srgbClr val="FFFF00"/>
                </a:solidFill>
              </a:rPr>
              <a:t>2. </a:t>
            </a:r>
            <a:r>
              <a:rPr lang="ru-RU" sz="2400" dirty="0" err="1">
                <a:solidFill>
                  <a:srgbClr val="FFFF00"/>
                </a:solidFill>
              </a:rPr>
              <a:t>Нефротоксичність</a:t>
            </a:r>
            <a:r>
              <a:rPr lang="ru-RU" sz="2400" dirty="0">
                <a:solidFill>
                  <a:srgbClr val="FFFF00"/>
                </a:solidFill>
              </a:rPr>
              <a:t>.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2400" dirty="0">
                <a:solidFill>
                  <a:srgbClr val="FFFF00"/>
                </a:solidFill>
              </a:rPr>
              <a:t>3. </a:t>
            </a:r>
            <a:r>
              <a:rPr lang="ru-RU" sz="2400" dirty="0" err="1">
                <a:solidFill>
                  <a:srgbClr val="FFFF00"/>
                </a:solidFill>
              </a:rPr>
              <a:t>Нервово</a:t>
            </a:r>
            <a:r>
              <a:rPr lang="ru-RU" sz="2400" dirty="0">
                <a:solidFill>
                  <a:srgbClr val="FFFF00"/>
                </a:solidFill>
              </a:rPr>
              <a:t> – м</a:t>
            </a:r>
            <a:r>
              <a:rPr lang="en-US" sz="2400" dirty="0">
                <a:solidFill>
                  <a:srgbClr val="FFFF00"/>
                </a:solidFill>
              </a:rPr>
              <a:t>’</a:t>
            </a:r>
            <a:r>
              <a:rPr lang="ru-RU" sz="2400" dirty="0" err="1">
                <a:solidFill>
                  <a:srgbClr val="FFFF00"/>
                </a:solidFill>
              </a:rPr>
              <a:t>язовий</a:t>
            </a:r>
            <a:r>
              <a:rPr lang="ru-RU" sz="2400" dirty="0">
                <a:solidFill>
                  <a:srgbClr val="FFFF00"/>
                </a:solidFill>
              </a:rPr>
              <a:t> блок.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2400" dirty="0">
                <a:solidFill>
                  <a:srgbClr val="FFFF00"/>
                </a:solidFill>
              </a:rPr>
              <a:t>4. </a:t>
            </a:r>
            <a:r>
              <a:rPr lang="ru-RU" sz="2400" dirty="0" err="1">
                <a:solidFill>
                  <a:srgbClr val="FFFF00"/>
                </a:solidFill>
              </a:rPr>
              <a:t>Порушення</a:t>
            </a:r>
            <a:r>
              <a:rPr lang="ru-RU" sz="2400" dirty="0">
                <a:solidFill>
                  <a:srgbClr val="FFFF00"/>
                </a:solidFill>
              </a:rPr>
              <a:t> </a:t>
            </a:r>
            <a:r>
              <a:rPr lang="ru-RU" sz="2400" dirty="0" err="1">
                <a:solidFill>
                  <a:srgbClr val="FFFF00"/>
                </a:solidFill>
              </a:rPr>
              <a:t>всмоктування</a:t>
            </a:r>
            <a:r>
              <a:rPr lang="ru-RU" sz="2400" dirty="0">
                <a:solidFill>
                  <a:srgbClr val="FFFF00"/>
                </a:solidFill>
              </a:rPr>
              <a:t> з </a:t>
            </a:r>
            <a:r>
              <a:rPr lang="ru-RU" sz="2400" dirty="0" err="1">
                <a:solidFill>
                  <a:srgbClr val="FFFF00"/>
                </a:solidFill>
              </a:rPr>
              <a:t>кишківника</a:t>
            </a:r>
            <a:r>
              <a:rPr lang="ru-RU" sz="2400" dirty="0">
                <a:solidFill>
                  <a:srgbClr val="FFFF00"/>
                </a:solidFill>
              </a:rPr>
              <a:t>.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2400" dirty="0">
                <a:solidFill>
                  <a:srgbClr val="FFFF00"/>
                </a:solidFill>
              </a:rPr>
              <a:t>5. </a:t>
            </a:r>
            <a:r>
              <a:rPr lang="ru-RU" sz="2400" dirty="0" err="1">
                <a:solidFill>
                  <a:srgbClr val="FFFF00"/>
                </a:solidFill>
              </a:rPr>
              <a:t>Алергічні</a:t>
            </a:r>
            <a:r>
              <a:rPr lang="ru-RU" sz="2400" dirty="0">
                <a:solidFill>
                  <a:srgbClr val="FFFF00"/>
                </a:solidFill>
              </a:rPr>
              <a:t> </a:t>
            </a:r>
            <a:r>
              <a:rPr lang="ru-RU" sz="2400" dirty="0" err="1">
                <a:solidFill>
                  <a:srgbClr val="FFFF00"/>
                </a:solidFill>
              </a:rPr>
              <a:t>реакції</a:t>
            </a:r>
            <a:r>
              <a:rPr lang="ru-RU" sz="2400" dirty="0">
                <a:solidFill>
                  <a:srgbClr val="FFFF00"/>
                </a:solidFill>
              </a:rPr>
              <a:t>.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2400" dirty="0">
                <a:solidFill>
                  <a:srgbClr val="FFFF00"/>
                </a:solidFill>
              </a:rPr>
              <a:t>6. </a:t>
            </a:r>
            <a:r>
              <a:rPr lang="ru-RU" sz="2400" dirty="0" err="1">
                <a:solidFill>
                  <a:srgbClr val="FFFF00"/>
                </a:solidFill>
              </a:rPr>
              <a:t>Поліневрити</a:t>
            </a:r>
            <a:r>
              <a:rPr lang="ru-RU" sz="2400" dirty="0">
                <a:solidFill>
                  <a:srgbClr val="FFFF00"/>
                </a:solidFill>
              </a:rPr>
              <a:t>.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2400" dirty="0">
                <a:solidFill>
                  <a:srgbClr val="FFFF00"/>
                </a:solidFill>
              </a:rPr>
              <a:t>7. </a:t>
            </a:r>
            <a:r>
              <a:rPr lang="ru-RU" sz="2400" dirty="0" err="1">
                <a:solidFill>
                  <a:srgbClr val="FFFF00"/>
                </a:solidFill>
              </a:rPr>
              <a:t>Флебіти</a:t>
            </a:r>
            <a:r>
              <a:rPr lang="ru-RU" sz="2400" dirty="0">
                <a:solidFill>
                  <a:srgbClr val="FFFF00"/>
                </a:solidFill>
              </a:rPr>
              <a:t>.</a:t>
            </a: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6621C52-8008-4DAF-AA6D-CC16C1C421AA}" type="slidenum">
              <a:rPr lang="ru-RU" smtClean="0"/>
              <a:pPr>
                <a:defRPr/>
              </a:pPr>
              <a:t>31</a:t>
            </a:fld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6176" y="5133188"/>
            <a:ext cx="2225824" cy="14838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174668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ChangeArrowheads="1"/>
          </p:cNvSpPr>
          <p:nvPr>
            <p:ph type="title"/>
          </p:nvPr>
        </p:nvSpPr>
        <p:spPr>
          <a:xfrm>
            <a:off x="611188" y="-171450"/>
            <a:ext cx="8229600" cy="765175"/>
          </a:xfrm>
        </p:spPr>
        <p:txBody>
          <a:bodyPr/>
          <a:lstStyle/>
          <a:p>
            <a:pPr eaLnBrk="1" hangingPunct="1">
              <a:defRPr/>
            </a:pPr>
            <a:r>
              <a:rPr lang="ru-RU" b="1" dirty="0" err="1">
                <a:solidFill>
                  <a:schemeClr val="hlink"/>
                </a:solidFill>
              </a:rPr>
              <a:t>Показання</a:t>
            </a:r>
            <a:endParaRPr lang="ru-RU" b="1" dirty="0">
              <a:solidFill>
                <a:schemeClr val="hlink"/>
              </a:solidFill>
            </a:endParaRPr>
          </a:p>
        </p:txBody>
      </p:sp>
      <p:sp>
        <p:nvSpPr>
          <p:cNvPr id="655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476250"/>
            <a:ext cx="9144000" cy="3816350"/>
          </a:xfrm>
        </p:spPr>
        <p:txBody>
          <a:bodyPr/>
          <a:lstStyle/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dirty="0">
                <a:solidFill>
                  <a:srgbClr val="FFCC66"/>
                </a:solidFill>
              </a:rPr>
              <a:t>	При </a:t>
            </a:r>
            <a:r>
              <a:rPr lang="ru-RU" dirty="0" err="1">
                <a:solidFill>
                  <a:srgbClr val="FFCC66"/>
                </a:solidFill>
              </a:rPr>
              <a:t>важких</a:t>
            </a:r>
            <a:r>
              <a:rPr lang="ru-RU" dirty="0">
                <a:solidFill>
                  <a:srgbClr val="FFCC66"/>
                </a:solidFill>
              </a:rPr>
              <a:t> </a:t>
            </a:r>
            <a:r>
              <a:rPr lang="ru-RU" dirty="0" err="1">
                <a:solidFill>
                  <a:srgbClr val="FFCC66"/>
                </a:solidFill>
              </a:rPr>
              <a:t>захворюваннях</a:t>
            </a:r>
            <a:r>
              <a:rPr lang="ru-RU" dirty="0">
                <a:solidFill>
                  <a:srgbClr val="FFCC66"/>
                </a:solidFill>
              </a:rPr>
              <a:t>, </a:t>
            </a:r>
            <a:r>
              <a:rPr lang="ru-RU" dirty="0" err="1">
                <a:solidFill>
                  <a:srgbClr val="FFCC66"/>
                </a:solidFill>
              </a:rPr>
              <a:t>викликаних</a:t>
            </a:r>
            <a:r>
              <a:rPr lang="ru-RU" dirty="0">
                <a:solidFill>
                  <a:srgbClr val="FFCC66"/>
                </a:solidFill>
              </a:rPr>
              <a:t> </a:t>
            </a:r>
            <a:r>
              <a:rPr lang="ru-RU" dirty="0" err="1">
                <a:solidFill>
                  <a:srgbClr val="FFCC66"/>
                </a:solidFill>
              </a:rPr>
              <a:t>грамнегативними</a:t>
            </a:r>
            <a:r>
              <a:rPr lang="ru-RU" dirty="0">
                <a:solidFill>
                  <a:srgbClr val="FFCC66"/>
                </a:solidFill>
              </a:rPr>
              <a:t> </a:t>
            </a:r>
            <a:r>
              <a:rPr lang="ru-RU" dirty="0" err="1">
                <a:solidFill>
                  <a:srgbClr val="FFCC66"/>
                </a:solidFill>
              </a:rPr>
              <a:t>бактеріями</a:t>
            </a:r>
            <a:r>
              <a:rPr lang="ru-RU" dirty="0">
                <a:solidFill>
                  <a:srgbClr val="FFCC66"/>
                </a:solidFill>
              </a:rPr>
              <a:t> і </a:t>
            </a:r>
            <a:r>
              <a:rPr lang="ru-RU" dirty="0" err="1">
                <a:solidFill>
                  <a:srgbClr val="FFCC66"/>
                </a:solidFill>
              </a:rPr>
              <a:t>стафілококками</a:t>
            </a:r>
            <a:r>
              <a:rPr lang="ru-RU" dirty="0">
                <a:solidFill>
                  <a:srgbClr val="FFCC66"/>
                </a:solidFill>
              </a:rPr>
              <a:t>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dirty="0">
                <a:solidFill>
                  <a:srgbClr val="FFCC66"/>
                </a:solidFill>
              </a:rPr>
              <a:t>1. </a:t>
            </a:r>
            <a:r>
              <a:rPr lang="ru-RU" dirty="0" err="1">
                <a:solidFill>
                  <a:srgbClr val="FFCC66"/>
                </a:solidFill>
              </a:rPr>
              <a:t>Ускладнені</a:t>
            </a:r>
            <a:r>
              <a:rPr lang="ru-RU" dirty="0">
                <a:solidFill>
                  <a:srgbClr val="FFCC66"/>
                </a:solidFill>
              </a:rPr>
              <a:t> </a:t>
            </a:r>
            <a:r>
              <a:rPr lang="ru-RU" dirty="0" err="1">
                <a:solidFill>
                  <a:srgbClr val="FFCC66"/>
                </a:solidFill>
              </a:rPr>
              <a:t>інфекції</a:t>
            </a:r>
            <a:r>
              <a:rPr lang="ru-RU" dirty="0">
                <a:solidFill>
                  <a:srgbClr val="FFCC66"/>
                </a:solidFill>
              </a:rPr>
              <a:t> </a:t>
            </a:r>
            <a:r>
              <a:rPr lang="ru-RU" dirty="0" err="1">
                <a:solidFill>
                  <a:srgbClr val="FFCC66"/>
                </a:solidFill>
              </a:rPr>
              <a:t>сечовидільної</a:t>
            </a:r>
            <a:r>
              <a:rPr lang="ru-RU" dirty="0">
                <a:solidFill>
                  <a:srgbClr val="FFCC66"/>
                </a:solidFill>
              </a:rPr>
              <a:t> </a:t>
            </a:r>
            <a:r>
              <a:rPr lang="ru-RU" dirty="0" err="1">
                <a:solidFill>
                  <a:srgbClr val="FFCC66"/>
                </a:solidFill>
              </a:rPr>
              <a:t>системи</a:t>
            </a:r>
            <a:r>
              <a:rPr lang="ru-RU" dirty="0">
                <a:solidFill>
                  <a:srgbClr val="FFCC66"/>
                </a:solidFill>
              </a:rPr>
              <a:t>, </a:t>
            </a:r>
            <a:r>
              <a:rPr lang="ru-RU" dirty="0" err="1">
                <a:solidFill>
                  <a:srgbClr val="FFCC66"/>
                </a:solidFill>
              </a:rPr>
              <a:t>внутрішньобронхіальні</a:t>
            </a:r>
            <a:r>
              <a:rPr lang="ru-RU" dirty="0">
                <a:solidFill>
                  <a:srgbClr val="FFCC66"/>
                </a:solidFill>
              </a:rPr>
              <a:t> </a:t>
            </a:r>
            <a:r>
              <a:rPr lang="ru-RU" dirty="0" err="1">
                <a:solidFill>
                  <a:srgbClr val="FFCC66"/>
                </a:solidFill>
              </a:rPr>
              <a:t>інфекції</a:t>
            </a:r>
            <a:r>
              <a:rPr lang="ru-RU" dirty="0">
                <a:solidFill>
                  <a:srgbClr val="FFCC66"/>
                </a:solidFill>
              </a:rPr>
              <a:t>, </a:t>
            </a:r>
            <a:r>
              <a:rPr lang="ru-RU" dirty="0" err="1">
                <a:solidFill>
                  <a:srgbClr val="FFCC66"/>
                </a:solidFill>
              </a:rPr>
              <a:t>інфекції</a:t>
            </a:r>
            <a:r>
              <a:rPr lang="ru-RU" dirty="0">
                <a:solidFill>
                  <a:srgbClr val="FFCC66"/>
                </a:solidFill>
              </a:rPr>
              <a:t> </a:t>
            </a:r>
            <a:r>
              <a:rPr lang="ru-RU" dirty="0" err="1">
                <a:solidFill>
                  <a:srgbClr val="FFCC66"/>
                </a:solidFill>
              </a:rPr>
              <a:t>респіраторного</a:t>
            </a:r>
            <a:r>
              <a:rPr lang="ru-RU" dirty="0">
                <a:solidFill>
                  <a:srgbClr val="FFCC66"/>
                </a:solidFill>
              </a:rPr>
              <a:t> тракту.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dirty="0">
                <a:solidFill>
                  <a:srgbClr val="FFCC66"/>
                </a:solidFill>
              </a:rPr>
              <a:t>2. </a:t>
            </a:r>
            <a:r>
              <a:rPr lang="ru-RU" dirty="0" err="1">
                <a:solidFill>
                  <a:srgbClr val="FFCC66"/>
                </a:solidFill>
              </a:rPr>
              <a:t>Остеомієліт</a:t>
            </a:r>
            <a:r>
              <a:rPr lang="ru-RU" dirty="0">
                <a:solidFill>
                  <a:srgbClr val="FFCC66"/>
                </a:solidFill>
              </a:rPr>
              <a:t>, </a:t>
            </a:r>
            <a:r>
              <a:rPr lang="ru-RU" dirty="0" err="1">
                <a:solidFill>
                  <a:srgbClr val="FFCC66"/>
                </a:solidFill>
              </a:rPr>
              <a:t>септицемія</a:t>
            </a:r>
            <a:r>
              <a:rPr lang="ru-RU" dirty="0">
                <a:solidFill>
                  <a:srgbClr val="FFCC66"/>
                </a:solidFill>
              </a:rPr>
              <a:t>, </a:t>
            </a:r>
            <a:r>
              <a:rPr lang="ru-RU" dirty="0" err="1">
                <a:solidFill>
                  <a:srgbClr val="FFCC66"/>
                </a:solidFill>
              </a:rPr>
              <a:t>менінгіт</a:t>
            </a:r>
            <a:r>
              <a:rPr lang="ru-RU" dirty="0">
                <a:solidFill>
                  <a:srgbClr val="FFCC66"/>
                </a:solidFill>
              </a:rPr>
              <a:t>.</a:t>
            </a:r>
            <a:r>
              <a:rPr lang="ru-RU" dirty="0"/>
              <a:t> </a:t>
            </a:r>
          </a:p>
        </p:txBody>
      </p:sp>
      <p:pic>
        <p:nvPicPr>
          <p:cNvPr id="50180" name="Picture 4" descr="106030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76600" y="4252913"/>
            <a:ext cx="3859213" cy="2605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6621C52-8008-4DAF-AA6D-CC16C1C421AA}" type="slidenum">
              <a:rPr lang="ru-RU" smtClean="0"/>
              <a:pPr>
                <a:defRPr/>
              </a:pPr>
              <a:t>32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3119616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125538"/>
          </a:xfrm>
        </p:spPr>
        <p:txBody>
          <a:bodyPr/>
          <a:lstStyle/>
          <a:p>
            <a:pPr eaLnBrk="1" hangingPunct="1">
              <a:defRPr/>
            </a:pPr>
            <a:r>
              <a:rPr lang="ru-RU" b="1" dirty="0" err="1">
                <a:solidFill>
                  <a:srgbClr val="FF9933"/>
                </a:solidFill>
              </a:rPr>
              <a:t>Тетрацикліни</a:t>
            </a:r>
            <a:endParaRPr lang="ru-RU" b="1" dirty="0">
              <a:solidFill>
                <a:srgbClr val="FF9933"/>
              </a:solidFill>
            </a:endParaRPr>
          </a:p>
        </p:txBody>
      </p:sp>
      <p:sp>
        <p:nvSpPr>
          <p:cNvPr id="665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981075"/>
            <a:ext cx="9144000" cy="5876925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" pitchFamily="2" charset="2"/>
              <a:buChar char="ü"/>
              <a:defRPr/>
            </a:pPr>
            <a:r>
              <a:rPr lang="ru-RU" sz="2400" dirty="0" err="1">
                <a:solidFill>
                  <a:srgbClr val="FFCC66"/>
                </a:solidFill>
              </a:rPr>
              <a:t>Природні</a:t>
            </a:r>
            <a:r>
              <a:rPr lang="ru-RU" sz="2400" dirty="0">
                <a:solidFill>
                  <a:srgbClr val="FFCC66"/>
                </a:solidFill>
              </a:rPr>
              <a:t>: </a:t>
            </a:r>
            <a:r>
              <a:rPr lang="ru-RU" sz="2400" dirty="0" err="1">
                <a:solidFill>
                  <a:srgbClr val="33CC33"/>
                </a:solidFill>
              </a:rPr>
              <a:t>окситетрациклін</a:t>
            </a:r>
            <a:r>
              <a:rPr lang="ru-RU" sz="2400" dirty="0">
                <a:solidFill>
                  <a:srgbClr val="33CC33"/>
                </a:solidFill>
              </a:rPr>
              <a:t>, </a:t>
            </a:r>
            <a:r>
              <a:rPr lang="ru-RU" sz="2400" dirty="0" err="1">
                <a:solidFill>
                  <a:srgbClr val="33CC33"/>
                </a:solidFill>
              </a:rPr>
              <a:t>тетрациклін</a:t>
            </a:r>
            <a:r>
              <a:rPr lang="ru-RU" sz="2400" dirty="0">
                <a:solidFill>
                  <a:srgbClr val="FFCC66"/>
                </a:solidFill>
              </a:rPr>
              <a:t>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Char char="ü"/>
              <a:defRPr/>
            </a:pPr>
            <a:r>
              <a:rPr lang="ru-RU" sz="2400" dirty="0" err="1">
                <a:solidFill>
                  <a:srgbClr val="FFCC66"/>
                </a:solidFill>
              </a:rPr>
              <a:t>Напівсинтетичні</a:t>
            </a:r>
            <a:r>
              <a:rPr lang="ru-RU" sz="2400" dirty="0">
                <a:solidFill>
                  <a:srgbClr val="FFCC66"/>
                </a:solidFill>
              </a:rPr>
              <a:t>: </a:t>
            </a:r>
            <a:r>
              <a:rPr lang="ru-RU" sz="2400" dirty="0" err="1">
                <a:solidFill>
                  <a:srgbClr val="33CC33"/>
                </a:solidFill>
              </a:rPr>
              <a:t>метациклін</a:t>
            </a:r>
            <a:r>
              <a:rPr lang="ru-RU" sz="2400" dirty="0">
                <a:solidFill>
                  <a:srgbClr val="33CC33"/>
                </a:solidFill>
              </a:rPr>
              <a:t>, </a:t>
            </a:r>
            <a:r>
              <a:rPr lang="ru-RU" sz="2400" dirty="0" err="1">
                <a:solidFill>
                  <a:srgbClr val="33CC33"/>
                </a:solidFill>
              </a:rPr>
              <a:t>доксициклін</a:t>
            </a:r>
            <a:r>
              <a:rPr lang="ru-RU" sz="2400" dirty="0">
                <a:solidFill>
                  <a:srgbClr val="33CC33"/>
                </a:solidFill>
              </a:rPr>
              <a:t>, </a:t>
            </a:r>
            <a:r>
              <a:rPr lang="ru-RU" sz="2400" dirty="0" err="1">
                <a:solidFill>
                  <a:srgbClr val="33CC33"/>
                </a:solidFill>
              </a:rPr>
              <a:t>моноциклін</a:t>
            </a:r>
            <a:r>
              <a:rPr lang="ru-RU" sz="2400" dirty="0">
                <a:solidFill>
                  <a:srgbClr val="FFCC66"/>
                </a:solidFill>
              </a:rPr>
              <a:t>.</a:t>
            </a:r>
            <a:endParaRPr lang="ru-RU" sz="2400" b="1" dirty="0">
              <a:solidFill>
                <a:srgbClr val="FFCC66"/>
              </a:solidFill>
            </a:endParaRPr>
          </a:p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400" b="1" dirty="0">
                <a:solidFill>
                  <a:schemeClr val="hlink"/>
                </a:solidFill>
              </a:rPr>
              <a:t>ФАРМАКОДИНАМІКА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z="2400" dirty="0" err="1">
                <a:solidFill>
                  <a:srgbClr val="FFCC66"/>
                </a:solidFill>
              </a:rPr>
              <a:t>Пригнічує</a:t>
            </a:r>
            <a:r>
              <a:rPr lang="ru-RU" sz="2400" dirty="0">
                <a:solidFill>
                  <a:srgbClr val="FFCC66"/>
                </a:solidFill>
              </a:rPr>
              <a:t> синтез </a:t>
            </a:r>
            <a:r>
              <a:rPr lang="ru-RU" sz="2400" dirty="0" err="1">
                <a:solidFill>
                  <a:srgbClr val="FFCC66"/>
                </a:solidFill>
              </a:rPr>
              <a:t>білка</a:t>
            </a:r>
            <a:r>
              <a:rPr lang="ru-RU" sz="2400" dirty="0">
                <a:solidFill>
                  <a:srgbClr val="FFCC66"/>
                </a:solidFill>
              </a:rPr>
              <a:t> </a:t>
            </a:r>
            <a:r>
              <a:rPr lang="ru-RU" sz="2400" dirty="0" err="1">
                <a:solidFill>
                  <a:srgbClr val="FFCC66"/>
                </a:solidFill>
              </a:rPr>
              <a:t>мікробної</a:t>
            </a:r>
            <a:r>
              <a:rPr lang="ru-RU" sz="2400" dirty="0">
                <a:solidFill>
                  <a:srgbClr val="FFCC66"/>
                </a:solidFill>
              </a:rPr>
              <a:t> </a:t>
            </a:r>
            <a:r>
              <a:rPr lang="ru-RU" sz="2400" dirty="0" err="1">
                <a:solidFill>
                  <a:srgbClr val="FFCC66"/>
                </a:solidFill>
              </a:rPr>
              <a:t>клітини</a:t>
            </a:r>
            <a:r>
              <a:rPr lang="ru-RU" sz="2400" dirty="0">
                <a:solidFill>
                  <a:srgbClr val="FFCC66"/>
                </a:solidFill>
              </a:rPr>
              <a:t> на </a:t>
            </a:r>
            <a:r>
              <a:rPr lang="ru-RU" sz="2400" dirty="0" err="1">
                <a:solidFill>
                  <a:srgbClr val="FFCC66"/>
                </a:solidFill>
              </a:rPr>
              <a:t>рівні</a:t>
            </a:r>
            <a:r>
              <a:rPr lang="ru-RU" sz="2400" dirty="0">
                <a:solidFill>
                  <a:srgbClr val="FFCC66"/>
                </a:solidFill>
              </a:rPr>
              <a:t> рибосом. </a:t>
            </a:r>
            <a:r>
              <a:rPr lang="ru-RU" sz="2400" dirty="0" err="1">
                <a:solidFill>
                  <a:srgbClr val="FFCC66"/>
                </a:solidFill>
              </a:rPr>
              <a:t>Фармакологічний</a:t>
            </a:r>
            <a:r>
              <a:rPr lang="ru-RU" sz="2400" dirty="0">
                <a:solidFill>
                  <a:srgbClr val="FFCC66"/>
                </a:solidFill>
              </a:rPr>
              <a:t> </a:t>
            </a:r>
            <a:r>
              <a:rPr lang="ru-RU" sz="2400" dirty="0" err="1">
                <a:solidFill>
                  <a:srgbClr val="FFCC66"/>
                </a:solidFill>
              </a:rPr>
              <a:t>ефект</a:t>
            </a:r>
            <a:r>
              <a:rPr lang="ru-RU" sz="2400" dirty="0">
                <a:solidFill>
                  <a:srgbClr val="FFCC66"/>
                </a:solidFill>
              </a:rPr>
              <a:t> – </a:t>
            </a:r>
            <a:r>
              <a:rPr lang="ru-RU" sz="2400" dirty="0" err="1">
                <a:solidFill>
                  <a:srgbClr val="FFCC66"/>
                </a:solidFill>
              </a:rPr>
              <a:t>бактеріостатичний</a:t>
            </a:r>
            <a:r>
              <a:rPr lang="ru-RU" sz="2400" dirty="0">
                <a:solidFill>
                  <a:srgbClr val="FFCC66"/>
                </a:solidFill>
              </a:rPr>
              <a:t>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z="2400" dirty="0">
                <a:solidFill>
                  <a:srgbClr val="FFCC66"/>
                </a:solidFill>
              </a:rPr>
              <a:t>Спектр </a:t>
            </a:r>
            <a:r>
              <a:rPr lang="ru-RU" sz="2400" dirty="0" err="1">
                <a:solidFill>
                  <a:srgbClr val="FFCC66"/>
                </a:solidFill>
              </a:rPr>
              <a:t>дії</a:t>
            </a:r>
            <a:r>
              <a:rPr lang="ru-RU" sz="2400" dirty="0">
                <a:solidFill>
                  <a:srgbClr val="FFCC66"/>
                </a:solidFill>
              </a:rPr>
              <a:t> – </a:t>
            </a:r>
            <a:r>
              <a:rPr lang="ru-RU" sz="2400" dirty="0" err="1">
                <a:solidFill>
                  <a:srgbClr val="FFCC66"/>
                </a:solidFill>
              </a:rPr>
              <a:t>дуже</a:t>
            </a:r>
            <a:r>
              <a:rPr lang="ru-RU" sz="2400" dirty="0">
                <a:solidFill>
                  <a:srgbClr val="FFCC66"/>
                </a:solidFill>
              </a:rPr>
              <a:t> широкий, </a:t>
            </a:r>
            <a:r>
              <a:rPr lang="ru-RU" sz="2400" dirty="0" err="1">
                <a:solidFill>
                  <a:srgbClr val="FFCC66"/>
                </a:solidFill>
              </a:rPr>
              <a:t>грампозитивні</a:t>
            </a:r>
            <a:r>
              <a:rPr lang="ru-RU" sz="2400" dirty="0">
                <a:solidFill>
                  <a:srgbClr val="FFCC66"/>
                </a:solidFill>
              </a:rPr>
              <a:t> кокки;  </a:t>
            </a:r>
            <a:r>
              <a:rPr lang="ru-RU" sz="2400" dirty="0" err="1">
                <a:solidFill>
                  <a:srgbClr val="FFCC66"/>
                </a:solidFill>
              </a:rPr>
              <a:t>палички</a:t>
            </a:r>
            <a:r>
              <a:rPr lang="ru-RU" sz="2400" dirty="0">
                <a:solidFill>
                  <a:srgbClr val="FFCC66"/>
                </a:solidFill>
              </a:rPr>
              <a:t>; </a:t>
            </a:r>
            <a:r>
              <a:rPr lang="ru-RU" sz="2400" dirty="0" err="1">
                <a:solidFill>
                  <a:srgbClr val="FFCC66"/>
                </a:solidFill>
              </a:rPr>
              <a:t>грамнегативні</a:t>
            </a:r>
            <a:r>
              <a:rPr lang="ru-RU" sz="2400" dirty="0">
                <a:solidFill>
                  <a:srgbClr val="FFCC66"/>
                </a:solidFill>
              </a:rPr>
              <a:t> </a:t>
            </a:r>
            <a:r>
              <a:rPr lang="ru-RU" sz="2400" dirty="0" err="1">
                <a:solidFill>
                  <a:srgbClr val="FFCC66"/>
                </a:solidFill>
              </a:rPr>
              <a:t>бактерії</a:t>
            </a:r>
            <a:r>
              <a:rPr lang="ru-RU" sz="2400" dirty="0">
                <a:solidFill>
                  <a:srgbClr val="FFCC66"/>
                </a:solidFill>
              </a:rPr>
              <a:t>; </a:t>
            </a:r>
            <a:r>
              <a:rPr lang="ru-RU" sz="2400" dirty="0" err="1">
                <a:solidFill>
                  <a:srgbClr val="FFCC66"/>
                </a:solidFill>
              </a:rPr>
              <a:t>анаероби</a:t>
            </a:r>
            <a:r>
              <a:rPr lang="ru-RU" sz="2400" dirty="0">
                <a:solidFill>
                  <a:srgbClr val="FFCC66"/>
                </a:solidFill>
              </a:rPr>
              <a:t>.</a:t>
            </a:r>
          </a:p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400" b="1" dirty="0">
                <a:solidFill>
                  <a:schemeClr val="hlink"/>
                </a:solidFill>
              </a:rPr>
              <a:t>ФАРМАКОКІНЕТИКА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z="2400" dirty="0">
                <a:solidFill>
                  <a:srgbClr val="FFCC66"/>
                </a:solidFill>
              </a:rPr>
              <a:t>Час </a:t>
            </a:r>
            <a:r>
              <a:rPr lang="ru-RU" sz="2400" dirty="0" err="1">
                <a:solidFill>
                  <a:srgbClr val="FFCC66"/>
                </a:solidFill>
              </a:rPr>
              <a:t>збереження</a:t>
            </a:r>
            <a:r>
              <a:rPr lang="ru-RU" sz="2400" dirty="0">
                <a:solidFill>
                  <a:srgbClr val="FFCC66"/>
                </a:solidFill>
              </a:rPr>
              <a:t> </a:t>
            </a:r>
            <a:r>
              <a:rPr lang="ru-RU" sz="2400" dirty="0" err="1">
                <a:solidFill>
                  <a:srgbClr val="FFCC66"/>
                </a:solidFill>
              </a:rPr>
              <a:t>терапевтичної</a:t>
            </a:r>
            <a:r>
              <a:rPr lang="ru-RU" sz="2400" dirty="0">
                <a:solidFill>
                  <a:srgbClr val="FFCC66"/>
                </a:solidFill>
              </a:rPr>
              <a:t> </a:t>
            </a:r>
            <a:r>
              <a:rPr lang="ru-RU" sz="2400" dirty="0" err="1">
                <a:solidFill>
                  <a:srgbClr val="FFCC66"/>
                </a:solidFill>
              </a:rPr>
              <a:t>концентрації</a:t>
            </a:r>
            <a:r>
              <a:rPr lang="ru-RU" sz="2400" dirty="0">
                <a:solidFill>
                  <a:srgbClr val="FFCC66"/>
                </a:solidFill>
              </a:rPr>
              <a:t> в </a:t>
            </a:r>
            <a:r>
              <a:rPr lang="ru-RU" sz="2400" dirty="0" err="1">
                <a:solidFill>
                  <a:srgbClr val="FFCC66"/>
                </a:solidFill>
              </a:rPr>
              <a:t>крові</a:t>
            </a:r>
            <a:r>
              <a:rPr lang="ru-RU" sz="2400" dirty="0">
                <a:solidFill>
                  <a:srgbClr val="FFCC66"/>
                </a:solidFill>
              </a:rPr>
              <a:t>: для </a:t>
            </a:r>
            <a:r>
              <a:rPr lang="ru-RU" sz="2400" dirty="0" err="1">
                <a:solidFill>
                  <a:srgbClr val="FFCC66"/>
                </a:solidFill>
              </a:rPr>
              <a:t>окситетрацикліну</a:t>
            </a:r>
            <a:r>
              <a:rPr lang="ru-RU" sz="2400" dirty="0">
                <a:solidFill>
                  <a:srgbClr val="FFCC66"/>
                </a:solidFill>
              </a:rPr>
              <a:t> и </a:t>
            </a:r>
            <a:r>
              <a:rPr lang="ru-RU" sz="2400" dirty="0" err="1">
                <a:solidFill>
                  <a:srgbClr val="FFCC66"/>
                </a:solidFill>
              </a:rPr>
              <a:t>тетрацикліну</a:t>
            </a:r>
            <a:r>
              <a:rPr lang="ru-RU" sz="2400" dirty="0">
                <a:solidFill>
                  <a:srgbClr val="FFCC66"/>
                </a:solidFill>
              </a:rPr>
              <a:t> 4-6 г; для </a:t>
            </a:r>
            <a:r>
              <a:rPr lang="ru-RU" sz="2400" dirty="0" err="1">
                <a:solidFill>
                  <a:srgbClr val="FFCC66"/>
                </a:solidFill>
              </a:rPr>
              <a:t>метацикліну</a:t>
            </a:r>
            <a:r>
              <a:rPr lang="ru-RU" sz="2400" dirty="0">
                <a:solidFill>
                  <a:srgbClr val="FFCC66"/>
                </a:solidFill>
              </a:rPr>
              <a:t> – 12 г., для </a:t>
            </a:r>
            <a:r>
              <a:rPr lang="ru-RU" sz="2400" dirty="0" err="1">
                <a:solidFill>
                  <a:srgbClr val="FFCC66"/>
                </a:solidFill>
              </a:rPr>
              <a:t>доксицикліну</a:t>
            </a:r>
            <a:r>
              <a:rPr lang="ru-RU" sz="2400" dirty="0">
                <a:solidFill>
                  <a:srgbClr val="FFCC66"/>
                </a:solidFill>
              </a:rPr>
              <a:t> і </a:t>
            </a:r>
            <a:r>
              <a:rPr lang="ru-RU" sz="2400" dirty="0" err="1">
                <a:solidFill>
                  <a:srgbClr val="FFCC66"/>
                </a:solidFill>
              </a:rPr>
              <a:t>моноцикліну</a:t>
            </a:r>
            <a:r>
              <a:rPr lang="ru-RU" sz="2400" dirty="0">
                <a:solidFill>
                  <a:srgbClr val="FFCC66"/>
                </a:solidFill>
              </a:rPr>
              <a:t> – 24 г.</a:t>
            </a:r>
            <a:r>
              <a:rPr lang="ru-RU" sz="2400" dirty="0"/>
              <a:t> </a:t>
            </a: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6621C52-8008-4DAF-AA6D-CC16C1C421AA}" type="slidenum">
              <a:rPr lang="ru-RU" smtClean="0"/>
              <a:pPr>
                <a:defRPr/>
              </a:pPr>
              <a:t>33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9468390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0"/>
            <a:ext cx="9144000" cy="7100888"/>
          </a:xfrm>
        </p:spPr>
        <p:txBody>
          <a:bodyPr/>
          <a:lstStyle/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000" b="1" dirty="0">
                <a:solidFill>
                  <a:srgbClr val="FFCC66"/>
                </a:solidFill>
              </a:rPr>
              <a:t>ВЗАЄМОДІЯ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2000" dirty="0" err="1">
                <a:solidFill>
                  <a:srgbClr val="FFFF00"/>
                </a:solidFill>
              </a:rPr>
              <a:t>Тетрацикліни</a:t>
            </a:r>
            <a:r>
              <a:rPr lang="ru-RU" sz="2000" dirty="0">
                <a:solidFill>
                  <a:srgbClr val="FFFF00"/>
                </a:solidFill>
              </a:rPr>
              <a:t> не </a:t>
            </a:r>
            <a:r>
              <a:rPr lang="ru-RU" sz="2000" dirty="0" err="1">
                <a:solidFill>
                  <a:srgbClr val="FFFF00"/>
                </a:solidFill>
              </a:rPr>
              <a:t>можна</a:t>
            </a:r>
            <a:r>
              <a:rPr lang="ru-RU" sz="2000" dirty="0">
                <a:solidFill>
                  <a:srgbClr val="FFFF00"/>
                </a:solidFill>
              </a:rPr>
              <a:t> </a:t>
            </a:r>
            <a:r>
              <a:rPr lang="ru-RU" sz="2000" dirty="0" err="1">
                <a:solidFill>
                  <a:srgbClr val="FFFF00"/>
                </a:solidFill>
              </a:rPr>
              <a:t>назначати</a:t>
            </a:r>
            <a:r>
              <a:rPr lang="ru-RU" sz="2000" dirty="0">
                <a:solidFill>
                  <a:srgbClr val="FFFF00"/>
                </a:solidFill>
              </a:rPr>
              <a:t> з антацидами, препаратами </a:t>
            </a:r>
            <a:r>
              <a:rPr lang="ru-RU" sz="2000" dirty="0" err="1">
                <a:solidFill>
                  <a:srgbClr val="FFFF00"/>
                </a:solidFill>
              </a:rPr>
              <a:t>заліза</a:t>
            </a:r>
            <a:r>
              <a:rPr lang="ru-RU" sz="2000" dirty="0">
                <a:solidFill>
                  <a:srgbClr val="FFFF00"/>
                </a:solidFill>
              </a:rPr>
              <a:t>, цинка, </a:t>
            </a:r>
            <a:r>
              <a:rPr lang="ru-RU" sz="2000" dirty="0" err="1">
                <a:solidFill>
                  <a:srgbClr val="FFFF00"/>
                </a:solidFill>
              </a:rPr>
              <a:t>міді</a:t>
            </a:r>
            <a:r>
              <a:rPr lang="ru-RU" sz="2000" dirty="0">
                <a:solidFill>
                  <a:srgbClr val="FFFF00"/>
                </a:solidFill>
              </a:rPr>
              <a:t>, </a:t>
            </a:r>
            <a:r>
              <a:rPr lang="ru-RU" sz="2000" dirty="0" err="1">
                <a:solidFill>
                  <a:srgbClr val="FFFF00"/>
                </a:solidFill>
              </a:rPr>
              <a:t>серцевими</a:t>
            </a:r>
            <a:r>
              <a:rPr lang="ru-RU" sz="2000" dirty="0">
                <a:solidFill>
                  <a:srgbClr val="FFFF00"/>
                </a:solidFill>
              </a:rPr>
              <a:t> </a:t>
            </a:r>
            <a:r>
              <a:rPr lang="ru-RU" sz="2000" dirty="0" err="1">
                <a:solidFill>
                  <a:srgbClr val="FFFF00"/>
                </a:solidFill>
              </a:rPr>
              <a:t>глікозидами</a:t>
            </a:r>
            <a:r>
              <a:rPr lang="ru-RU" sz="2000" dirty="0">
                <a:solidFill>
                  <a:srgbClr val="FFFF00"/>
                </a:solidFill>
              </a:rPr>
              <a:t>.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000" dirty="0">
                <a:solidFill>
                  <a:schemeClr val="hlink"/>
                </a:solidFill>
              </a:rPr>
              <a:t>	</a:t>
            </a:r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000" dirty="0" err="1">
                <a:solidFill>
                  <a:schemeClr val="hlink"/>
                </a:solidFill>
              </a:rPr>
              <a:t>Фармакологічно</a:t>
            </a:r>
            <a:r>
              <a:rPr lang="ru-RU" sz="2000" dirty="0">
                <a:solidFill>
                  <a:schemeClr val="hlink"/>
                </a:solidFill>
              </a:rPr>
              <a:t> </a:t>
            </a:r>
            <a:r>
              <a:rPr lang="ru-RU" sz="2000" dirty="0" err="1">
                <a:solidFill>
                  <a:schemeClr val="hlink"/>
                </a:solidFill>
              </a:rPr>
              <a:t>несумісні</a:t>
            </a:r>
            <a:r>
              <a:rPr lang="ru-RU" sz="2000" dirty="0">
                <a:solidFill>
                  <a:schemeClr val="hlink"/>
                </a:solidFill>
              </a:rPr>
              <a:t> з: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2000" dirty="0">
                <a:solidFill>
                  <a:srgbClr val="FFFF00"/>
                </a:solidFill>
              </a:rPr>
              <a:t>1. </a:t>
            </a:r>
            <a:r>
              <a:rPr lang="ru-RU" sz="2000" dirty="0" err="1">
                <a:solidFill>
                  <a:srgbClr val="FFFF00"/>
                </a:solidFill>
              </a:rPr>
              <a:t>пероральними</a:t>
            </a:r>
            <a:r>
              <a:rPr lang="ru-RU" sz="2000" dirty="0">
                <a:solidFill>
                  <a:srgbClr val="FFFF00"/>
                </a:solidFill>
              </a:rPr>
              <a:t> </a:t>
            </a:r>
            <a:r>
              <a:rPr lang="ru-RU" sz="2000" dirty="0" err="1">
                <a:solidFill>
                  <a:srgbClr val="FFFF00"/>
                </a:solidFill>
              </a:rPr>
              <a:t>антидіабетичними</a:t>
            </a:r>
            <a:r>
              <a:rPr lang="ru-RU" sz="2000" dirty="0">
                <a:solidFill>
                  <a:srgbClr val="FFFF00"/>
                </a:solidFill>
              </a:rPr>
              <a:t> </a:t>
            </a:r>
            <a:r>
              <a:rPr lang="ru-RU" sz="2000" dirty="0" err="1">
                <a:solidFill>
                  <a:srgbClr val="FFFF00"/>
                </a:solidFill>
              </a:rPr>
              <a:t>засобами</a:t>
            </a:r>
            <a:r>
              <a:rPr lang="ru-RU" sz="2000" dirty="0">
                <a:solidFill>
                  <a:srgbClr val="FFFF00"/>
                </a:solidFill>
              </a:rPr>
              <a:t>;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2000" dirty="0">
                <a:solidFill>
                  <a:srgbClr val="FFFF00"/>
                </a:solidFill>
              </a:rPr>
              <a:t>2. </a:t>
            </a:r>
            <a:r>
              <a:rPr lang="ru-RU" sz="2000" dirty="0" err="1">
                <a:solidFill>
                  <a:srgbClr val="FFFF00"/>
                </a:solidFill>
              </a:rPr>
              <a:t>непрямими</a:t>
            </a:r>
            <a:r>
              <a:rPr lang="ru-RU" sz="2000" dirty="0">
                <a:solidFill>
                  <a:srgbClr val="FFFF00"/>
                </a:solidFill>
              </a:rPr>
              <a:t> антикоагулянтами;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2000" dirty="0">
                <a:solidFill>
                  <a:srgbClr val="FFFF00"/>
                </a:solidFill>
              </a:rPr>
              <a:t>3. </a:t>
            </a:r>
            <a:r>
              <a:rPr lang="ru-RU" sz="2000" dirty="0" err="1">
                <a:solidFill>
                  <a:srgbClr val="FFFF00"/>
                </a:solidFill>
              </a:rPr>
              <a:t>міорелаксантами</a:t>
            </a:r>
            <a:r>
              <a:rPr lang="ru-RU" sz="2000" dirty="0">
                <a:solidFill>
                  <a:srgbClr val="FFFF00"/>
                </a:solidFill>
              </a:rPr>
              <a:t>, препаратами </a:t>
            </a:r>
            <a:r>
              <a:rPr lang="ru-RU" sz="2000" dirty="0" err="1">
                <a:solidFill>
                  <a:srgbClr val="FFFF00"/>
                </a:solidFill>
              </a:rPr>
              <a:t>магнію</a:t>
            </a:r>
            <a:r>
              <a:rPr lang="ru-RU" sz="2000" dirty="0">
                <a:solidFill>
                  <a:srgbClr val="FFFF00"/>
                </a:solidFill>
              </a:rPr>
              <a:t>;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2000" dirty="0">
                <a:solidFill>
                  <a:srgbClr val="FFFF00"/>
                </a:solidFill>
              </a:rPr>
              <a:t>4. </a:t>
            </a:r>
            <a:r>
              <a:rPr lang="ru-RU" sz="2000" dirty="0" err="1">
                <a:solidFill>
                  <a:srgbClr val="FFFF00"/>
                </a:solidFill>
              </a:rPr>
              <a:t>аміноглікозидами</a:t>
            </a:r>
            <a:endParaRPr lang="ru-RU" sz="2000" dirty="0">
              <a:solidFill>
                <a:srgbClr val="FFFF00"/>
              </a:solidFill>
            </a:endParaRPr>
          </a:p>
          <a:p>
            <a:pPr eaLnBrk="1" hangingPunct="1">
              <a:lnSpc>
                <a:spcPct val="80000"/>
              </a:lnSpc>
              <a:defRPr/>
            </a:pPr>
            <a:r>
              <a:rPr lang="ru-RU" sz="2000" dirty="0">
                <a:solidFill>
                  <a:srgbClr val="FFFF00"/>
                </a:solidFill>
              </a:rPr>
              <a:t>5. </a:t>
            </a:r>
            <a:r>
              <a:rPr lang="ru-RU" sz="2000" dirty="0" err="1">
                <a:solidFill>
                  <a:srgbClr val="FFFF00"/>
                </a:solidFill>
              </a:rPr>
              <a:t>левоміцетином</a:t>
            </a:r>
            <a:r>
              <a:rPr lang="ru-RU" sz="2000" dirty="0">
                <a:solidFill>
                  <a:srgbClr val="FFFF00"/>
                </a:solidFill>
              </a:rPr>
              <a:t>.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000" dirty="0">
                <a:solidFill>
                  <a:srgbClr val="FFFF00"/>
                </a:solidFill>
              </a:rPr>
              <a:t>	</a:t>
            </a:r>
            <a:r>
              <a:rPr lang="ru-RU" sz="2000" dirty="0" err="1">
                <a:solidFill>
                  <a:srgbClr val="FFFF00"/>
                </a:solidFill>
              </a:rPr>
              <a:t>Можна</a:t>
            </a:r>
            <a:r>
              <a:rPr lang="ru-RU" sz="2000" dirty="0">
                <a:solidFill>
                  <a:srgbClr val="FFFF00"/>
                </a:solidFill>
              </a:rPr>
              <a:t> </a:t>
            </a:r>
            <a:r>
              <a:rPr lang="ru-RU" sz="2000" dirty="0" err="1">
                <a:solidFill>
                  <a:srgbClr val="FFFF00"/>
                </a:solidFill>
              </a:rPr>
              <a:t>комбінувати</a:t>
            </a:r>
            <a:r>
              <a:rPr lang="ru-RU" sz="2000" dirty="0">
                <a:solidFill>
                  <a:srgbClr val="FFFF00"/>
                </a:solidFill>
              </a:rPr>
              <a:t> з </a:t>
            </a:r>
            <a:r>
              <a:rPr lang="ru-RU" sz="2000" dirty="0" err="1">
                <a:solidFill>
                  <a:srgbClr val="FFFF00"/>
                </a:solidFill>
              </a:rPr>
              <a:t>макролідами</a:t>
            </a:r>
            <a:r>
              <a:rPr lang="ru-RU" sz="2000" dirty="0">
                <a:solidFill>
                  <a:srgbClr val="FFFF00"/>
                </a:solidFill>
              </a:rPr>
              <a:t>.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2000" b="1" dirty="0">
              <a:solidFill>
                <a:schemeClr val="hlink"/>
              </a:solidFill>
            </a:endParaRPr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000" b="1" dirty="0">
                <a:solidFill>
                  <a:srgbClr val="FF3300"/>
                </a:solidFill>
              </a:rPr>
              <a:t>ПОБІЧНІ ЕФЕКТИ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000" dirty="0">
                <a:solidFill>
                  <a:schemeClr val="hlink"/>
                </a:solidFill>
              </a:rPr>
              <a:t>	</a:t>
            </a:r>
            <a:r>
              <a:rPr lang="ru-RU" sz="2000" dirty="0" err="1">
                <a:solidFill>
                  <a:srgbClr val="FFFF00"/>
                </a:solidFill>
              </a:rPr>
              <a:t>Токсичні</a:t>
            </a:r>
            <a:r>
              <a:rPr lang="ru-RU" sz="2000" dirty="0">
                <a:solidFill>
                  <a:srgbClr val="FFFF00"/>
                </a:solidFill>
              </a:rPr>
              <a:t> </a:t>
            </a:r>
            <a:r>
              <a:rPr lang="ru-RU" sz="2000" dirty="0" err="1">
                <a:solidFill>
                  <a:srgbClr val="FFFF00"/>
                </a:solidFill>
              </a:rPr>
              <a:t>препарати</a:t>
            </a:r>
            <a:r>
              <a:rPr lang="ru-RU" sz="2000" dirty="0">
                <a:solidFill>
                  <a:srgbClr val="FFFF00"/>
                </a:solidFill>
              </a:rPr>
              <a:t>.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2000" dirty="0">
                <a:solidFill>
                  <a:srgbClr val="FFFF00"/>
                </a:solidFill>
              </a:rPr>
              <a:t>1. </a:t>
            </a:r>
            <a:r>
              <a:rPr lang="ru-RU" sz="2000" dirty="0" err="1">
                <a:solidFill>
                  <a:srgbClr val="FFFF00"/>
                </a:solidFill>
              </a:rPr>
              <a:t>Пригнічення</a:t>
            </a:r>
            <a:r>
              <a:rPr lang="ru-RU" sz="2000" dirty="0">
                <a:solidFill>
                  <a:srgbClr val="FFFF00"/>
                </a:solidFill>
              </a:rPr>
              <a:t> </a:t>
            </a:r>
            <a:r>
              <a:rPr lang="ru-RU" sz="2000" dirty="0" err="1">
                <a:solidFill>
                  <a:srgbClr val="FFFF00"/>
                </a:solidFill>
              </a:rPr>
              <a:t>кровотворення</a:t>
            </a:r>
            <a:r>
              <a:rPr lang="ru-RU" sz="2000" dirty="0">
                <a:solidFill>
                  <a:srgbClr val="FFFF00"/>
                </a:solidFill>
              </a:rPr>
              <a:t>, </a:t>
            </a:r>
            <a:r>
              <a:rPr lang="ru-RU" sz="2000" dirty="0" err="1">
                <a:solidFill>
                  <a:srgbClr val="FFFF00"/>
                </a:solidFill>
              </a:rPr>
              <a:t>порушення</a:t>
            </a:r>
            <a:r>
              <a:rPr lang="ru-RU" sz="2000" dirty="0">
                <a:solidFill>
                  <a:srgbClr val="FFFF00"/>
                </a:solidFill>
              </a:rPr>
              <a:t> сперматогенезу.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2000" dirty="0">
                <a:solidFill>
                  <a:srgbClr val="FFFF00"/>
                </a:solidFill>
              </a:rPr>
              <a:t>2. </a:t>
            </a:r>
            <a:r>
              <a:rPr lang="ru-RU" sz="2000" dirty="0" err="1">
                <a:solidFill>
                  <a:srgbClr val="FFFF00"/>
                </a:solidFill>
              </a:rPr>
              <a:t>Катаболічна</a:t>
            </a:r>
            <a:r>
              <a:rPr lang="ru-RU" sz="2000" dirty="0">
                <a:solidFill>
                  <a:srgbClr val="FFFF00"/>
                </a:solidFill>
              </a:rPr>
              <a:t> </a:t>
            </a:r>
            <a:r>
              <a:rPr lang="ru-RU" sz="2000" dirty="0" err="1">
                <a:solidFill>
                  <a:srgbClr val="FFFF00"/>
                </a:solidFill>
              </a:rPr>
              <a:t>дія</a:t>
            </a:r>
            <a:r>
              <a:rPr lang="ru-RU" sz="2000" dirty="0">
                <a:solidFill>
                  <a:srgbClr val="FFFF00"/>
                </a:solidFill>
              </a:rPr>
              <a:t>.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2000" dirty="0">
                <a:solidFill>
                  <a:srgbClr val="FFFF00"/>
                </a:solidFill>
              </a:rPr>
              <a:t>3. </a:t>
            </a:r>
            <a:r>
              <a:rPr lang="ru-RU" sz="2000" dirty="0" err="1">
                <a:solidFill>
                  <a:srgbClr val="FFFF00"/>
                </a:solidFill>
              </a:rPr>
              <a:t>Гепатотоксичність</a:t>
            </a:r>
            <a:r>
              <a:rPr lang="ru-RU" sz="2000" dirty="0">
                <a:solidFill>
                  <a:srgbClr val="FFFF00"/>
                </a:solidFill>
              </a:rPr>
              <a:t>.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2000" dirty="0">
                <a:solidFill>
                  <a:srgbClr val="FFFF00"/>
                </a:solidFill>
              </a:rPr>
              <a:t>4. </a:t>
            </a:r>
            <a:r>
              <a:rPr lang="ru-RU" sz="2000" dirty="0" err="1">
                <a:solidFill>
                  <a:srgbClr val="FFFF00"/>
                </a:solidFill>
              </a:rPr>
              <a:t>Порушення</a:t>
            </a:r>
            <a:r>
              <a:rPr lang="ru-RU" sz="2000" dirty="0">
                <a:solidFill>
                  <a:srgbClr val="FFFF00"/>
                </a:solidFill>
              </a:rPr>
              <a:t> </a:t>
            </a:r>
            <a:r>
              <a:rPr lang="ru-RU" sz="2000" dirty="0" err="1">
                <a:solidFill>
                  <a:srgbClr val="FFFF00"/>
                </a:solidFill>
              </a:rPr>
              <a:t>розвитку</a:t>
            </a:r>
            <a:r>
              <a:rPr lang="ru-RU" sz="2000" dirty="0">
                <a:solidFill>
                  <a:srgbClr val="FFFF00"/>
                </a:solidFill>
              </a:rPr>
              <a:t> </a:t>
            </a:r>
            <a:r>
              <a:rPr lang="ru-RU" sz="2000" dirty="0" err="1">
                <a:solidFill>
                  <a:srgbClr val="FFFF00"/>
                </a:solidFill>
              </a:rPr>
              <a:t>кісток</a:t>
            </a:r>
            <a:r>
              <a:rPr lang="ru-RU" sz="2000" dirty="0">
                <a:solidFill>
                  <a:srgbClr val="FFFF00"/>
                </a:solidFill>
              </a:rPr>
              <a:t> та </a:t>
            </a:r>
            <a:r>
              <a:rPr lang="ru-RU" sz="2000" dirty="0" err="1">
                <a:solidFill>
                  <a:srgbClr val="FFFF00"/>
                </a:solidFill>
              </a:rPr>
              <a:t>зубів</a:t>
            </a:r>
            <a:r>
              <a:rPr lang="ru-RU" sz="2000" dirty="0">
                <a:solidFill>
                  <a:srgbClr val="FFFF00"/>
                </a:solidFill>
              </a:rPr>
              <a:t>.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2000" dirty="0">
                <a:solidFill>
                  <a:srgbClr val="FFFF00"/>
                </a:solidFill>
              </a:rPr>
              <a:t>5. </a:t>
            </a:r>
            <a:r>
              <a:rPr lang="ru-RU" sz="2000" dirty="0" err="1">
                <a:solidFill>
                  <a:srgbClr val="FFFF00"/>
                </a:solidFill>
              </a:rPr>
              <a:t>Дисбактеріоз</a:t>
            </a:r>
            <a:r>
              <a:rPr lang="ru-RU" sz="2000" dirty="0">
                <a:solidFill>
                  <a:srgbClr val="FFFF00"/>
                </a:solidFill>
              </a:rPr>
              <a:t>.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2000" dirty="0">
                <a:solidFill>
                  <a:srgbClr val="FFFF00"/>
                </a:solidFill>
              </a:rPr>
              <a:t>6. У </a:t>
            </a:r>
            <a:r>
              <a:rPr lang="ru-RU" sz="2000" dirty="0" err="1">
                <a:solidFill>
                  <a:srgbClr val="FFFF00"/>
                </a:solidFill>
              </a:rPr>
              <a:t>дітей</a:t>
            </a:r>
            <a:r>
              <a:rPr lang="ru-RU" sz="2000" dirty="0">
                <a:solidFill>
                  <a:srgbClr val="FFFF00"/>
                </a:solidFill>
              </a:rPr>
              <a:t> </a:t>
            </a:r>
            <a:r>
              <a:rPr lang="ru-RU" sz="2000" dirty="0" err="1">
                <a:solidFill>
                  <a:srgbClr val="FFFF00"/>
                </a:solidFill>
              </a:rPr>
              <a:t>раннього</a:t>
            </a:r>
            <a:r>
              <a:rPr lang="ru-RU" sz="2000" dirty="0">
                <a:solidFill>
                  <a:srgbClr val="FFFF00"/>
                </a:solidFill>
              </a:rPr>
              <a:t> </a:t>
            </a:r>
            <a:r>
              <a:rPr lang="ru-RU" sz="2000" dirty="0" err="1">
                <a:solidFill>
                  <a:srgbClr val="FFFF00"/>
                </a:solidFill>
              </a:rPr>
              <a:t>віку</a:t>
            </a:r>
            <a:r>
              <a:rPr lang="ru-RU" sz="2000" dirty="0">
                <a:solidFill>
                  <a:srgbClr val="FFFF00"/>
                </a:solidFill>
              </a:rPr>
              <a:t> – прояви </a:t>
            </a:r>
            <a:r>
              <a:rPr lang="ru-RU" sz="2000" dirty="0" err="1">
                <a:solidFill>
                  <a:srgbClr val="FFFF00"/>
                </a:solidFill>
              </a:rPr>
              <a:t>менінгізму</a:t>
            </a:r>
            <a:r>
              <a:rPr lang="ru-RU" sz="2000" dirty="0">
                <a:solidFill>
                  <a:srgbClr val="FFFF00"/>
                </a:solidFill>
              </a:rPr>
              <a:t>.</a:t>
            </a: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6621C52-8008-4DAF-AA6D-CC16C1C421AA}" type="slidenum">
              <a:rPr lang="ru-RU" smtClean="0"/>
              <a:pPr>
                <a:defRPr/>
              </a:pPr>
              <a:t>34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4672735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88913"/>
            <a:ext cx="9144000" cy="6840537"/>
          </a:xfrm>
        </p:spPr>
        <p:txBody>
          <a:bodyPr/>
          <a:lstStyle/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800" b="1" dirty="0">
                <a:solidFill>
                  <a:schemeClr val="hlink"/>
                </a:solidFill>
              </a:rPr>
              <a:t>ПОКАЗАННЯ</a:t>
            </a:r>
            <a:r>
              <a:rPr lang="ru-RU" sz="2800" dirty="0">
                <a:solidFill>
                  <a:schemeClr val="hlink"/>
                </a:solidFill>
              </a:rPr>
              <a:t> 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2800" dirty="0">
                <a:solidFill>
                  <a:srgbClr val="FFCC66"/>
                </a:solidFill>
              </a:rPr>
              <a:t>1. Особливо </a:t>
            </a:r>
            <a:r>
              <a:rPr lang="ru-RU" sz="2800" dirty="0" err="1">
                <a:solidFill>
                  <a:srgbClr val="FFCC66"/>
                </a:solidFill>
              </a:rPr>
              <a:t>небезпечні</a:t>
            </a:r>
            <a:r>
              <a:rPr lang="ru-RU" sz="2800" dirty="0">
                <a:solidFill>
                  <a:srgbClr val="FFCC66"/>
                </a:solidFill>
              </a:rPr>
              <a:t> </a:t>
            </a:r>
            <a:r>
              <a:rPr lang="ru-RU" sz="2800" dirty="0" err="1">
                <a:solidFill>
                  <a:srgbClr val="FFCC66"/>
                </a:solidFill>
              </a:rPr>
              <a:t>інфекції</a:t>
            </a:r>
            <a:r>
              <a:rPr lang="ru-RU" sz="2800" dirty="0">
                <a:solidFill>
                  <a:srgbClr val="FFCC66"/>
                </a:solidFill>
              </a:rPr>
              <a:t>: холера, чума, </a:t>
            </a:r>
            <a:r>
              <a:rPr lang="ru-RU" sz="2800" dirty="0" err="1">
                <a:solidFill>
                  <a:srgbClr val="FFCC66"/>
                </a:solidFill>
              </a:rPr>
              <a:t>сибірка</a:t>
            </a:r>
            <a:r>
              <a:rPr lang="ru-RU" sz="2800" dirty="0">
                <a:solidFill>
                  <a:srgbClr val="FFCC66"/>
                </a:solidFill>
              </a:rPr>
              <a:t>.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2800" dirty="0">
                <a:solidFill>
                  <a:srgbClr val="FFCC66"/>
                </a:solidFill>
              </a:rPr>
              <a:t>2. </a:t>
            </a:r>
            <a:r>
              <a:rPr lang="ru-RU" sz="2800" dirty="0" err="1">
                <a:solidFill>
                  <a:srgbClr val="FFCC66"/>
                </a:solidFill>
              </a:rPr>
              <a:t>Риккетсіози</a:t>
            </a:r>
            <a:r>
              <a:rPr lang="ru-RU" sz="2800" dirty="0">
                <a:solidFill>
                  <a:srgbClr val="FFCC66"/>
                </a:solidFill>
              </a:rPr>
              <a:t>.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2800" dirty="0">
                <a:solidFill>
                  <a:srgbClr val="FFCC66"/>
                </a:solidFill>
              </a:rPr>
              <a:t>3. </a:t>
            </a:r>
            <a:r>
              <a:rPr lang="ru-RU" sz="2800" dirty="0" err="1">
                <a:solidFill>
                  <a:srgbClr val="FFCC66"/>
                </a:solidFill>
              </a:rPr>
              <a:t>Остеомієліти</a:t>
            </a:r>
            <a:r>
              <a:rPr lang="ru-RU" sz="2800" dirty="0">
                <a:solidFill>
                  <a:srgbClr val="FFCC66"/>
                </a:solidFill>
              </a:rPr>
              <a:t>.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2800" dirty="0">
                <a:solidFill>
                  <a:srgbClr val="FFCC66"/>
                </a:solidFill>
              </a:rPr>
              <a:t>4. </a:t>
            </a:r>
            <a:r>
              <a:rPr lang="ru-RU" sz="2800" dirty="0" err="1">
                <a:solidFill>
                  <a:srgbClr val="FFCC66"/>
                </a:solidFill>
              </a:rPr>
              <a:t>Хламідіоз</a:t>
            </a:r>
            <a:r>
              <a:rPr lang="ru-RU" sz="2800" dirty="0">
                <a:solidFill>
                  <a:srgbClr val="FFCC66"/>
                </a:solidFill>
              </a:rPr>
              <a:t>.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2800" dirty="0">
                <a:solidFill>
                  <a:srgbClr val="FFCC66"/>
                </a:solidFill>
              </a:rPr>
              <a:t>5. </a:t>
            </a:r>
            <a:r>
              <a:rPr lang="ru-RU" sz="2800" dirty="0" err="1">
                <a:solidFill>
                  <a:srgbClr val="FFCC66"/>
                </a:solidFill>
              </a:rPr>
              <a:t>Мікоплазмова</a:t>
            </a:r>
            <a:r>
              <a:rPr lang="ru-RU" sz="2800" dirty="0">
                <a:solidFill>
                  <a:srgbClr val="FFCC66"/>
                </a:solidFill>
              </a:rPr>
              <a:t> </a:t>
            </a:r>
            <a:r>
              <a:rPr lang="ru-RU" sz="2800" dirty="0" err="1">
                <a:solidFill>
                  <a:srgbClr val="FFCC66"/>
                </a:solidFill>
              </a:rPr>
              <a:t>пневмонія</a:t>
            </a:r>
            <a:r>
              <a:rPr lang="ru-RU" sz="2800" dirty="0">
                <a:solidFill>
                  <a:srgbClr val="FFCC66"/>
                </a:solidFill>
              </a:rPr>
              <a:t>.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2800" dirty="0">
                <a:solidFill>
                  <a:srgbClr val="FFCC66"/>
                </a:solidFill>
              </a:rPr>
              <a:t>6. </a:t>
            </a:r>
            <a:r>
              <a:rPr lang="ru-RU" sz="2800" dirty="0" err="1">
                <a:solidFill>
                  <a:srgbClr val="FFCC66"/>
                </a:solidFill>
              </a:rPr>
              <a:t>Урогенітальна</a:t>
            </a:r>
            <a:r>
              <a:rPr lang="ru-RU" sz="2800" dirty="0">
                <a:solidFill>
                  <a:srgbClr val="FFCC66"/>
                </a:solidFill>
              </a:rPr>
              <a:t> </a:t>
            </a:r>
            <a:r>
              <a:rPr lang="ru-RU" sz="2800" dirty="0" err="1">
                <a:solidFill>
                  <a:srgbClr val="FFCC66"/>
                </a:solidFill>
              </a:rPr>
              <a:t>інфекція</a:t>
            </a:r>
            <a:r>
              <a:rPr lang="ru-RU" sz="2800" dirty="0">
                <a:solidFill>
                  <a:srgbClr val="FFCC66"/>
                </a:solidFill>
              </a:rPr>
              <a:t>, </a:t>
            </a:r>
            <a:r>
              <a:rPr lang="ru-RU" sz="2800" dirty="0" err="1">
                <a:solidFill>
                  <a:srgbClr val="FFCC66"/>
                </a:solidFill>
              </a:rPr>
              <a:t>викликана</a:t>
            </a:r>
            <a:r>
              <a:rPr lang="ru-RU" sz="2800" dirty="0">
                <a:solidFill>
                  <a:srgbClr val="FFCC66"/>
                </a:solidFill>
              </a:rPr>
              <a:t> </a:t>
            </a:r>
            <a:r>
              <a:rPr lang="ru-RU" sz="2800" dirty="0" err="1">
                <a:solidFill>
                  <a:srgbClr val="FFCC66"/>
                </a:solidFill>
              </a:rPr>
              <a:t>хламідіями</a:t>
            </a:r>
            <a:r>
              <a:rPr lang="ru-RU" sz="2800" dirty="0">
                <a:solidFill>
                  <a:srgbClr val="FFCC66"/>
                </a:solidFill>
              </a:rPr>
              <a:t>, </a:t>
            </a:r>
            <a:r>
              <a:rPr lang="ru-RU" sz="2800" dirty="0" err="1">
                <a:solidFill>
                  <a:srgbClr val="FFCC66"/>
                </a:solidFill>
              </a:rPr>
              <a:t>мікоплазмою</a:t>
            </a:r>
            <a:r>
              <a:rPr lang="ru-RU" sz="2800" dirty="0">
                <a:solidFill>
                  <a:srgbClr val="FFCC66"/>
                </a:solidFill>
              </a:rPr>
              <a:t>, трепонемою </a:t>
            </a:r>
            <a:r>
              <a:rPr lang="ru-RU" sz="2800" dirty="0" err="1">
                <a:solidFill>
                  <a:srgbClr val="FFCC66"/>
                </a:solidFill>
              </a:rPr>
              <a:t>або</a:t>
            </a:r>
            <a:r>
              <a:rPr lang="ru-RU" sz="2800" dirty="0">
                <a:solidFill>
                  <a:srgbClr val="FFCC66"/>
                </a:solidFill>
              </a:rPr>
              <a:t> гонококком.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2800" dirty="0">
                <a:solidFill>
                  <a:srgbClr val="FFCC66"/>
                </a:solidFill>
              </a:rPr>
              <a:t>7. </a:t>
            </a:r>
            <a:r>
              <a:rPr lang="ru-RU" sz="2800" dirty="0" err="1">
                <a:solidFill>
                  <a:srgbClr val="FFCC66"/>
                </a:solidFill>
              </a:rPr>
              <a:t>Інфекції</a:t>
            </a:r>
            <a:r>
              <a:rPr lang="ru-RU" sz="2800" dirty="0">
                <a:solidFill>
                  <a:srgbClr val="FFCC66"/>
                </a:solidFill>
              </a:rPr>
              <a:t> </a:t>
            </a:r>
            <a:r>
              <a:rPr lang="ru-RU" sz="2800" dirty="0" err="1">
                <a:solidFill>
                  <a:srgbClr val="FFCC66"/>
                </a:solidFill>
              </a:rPr>
              <a:t>шкіри</a:t>
            </a:r>
            <a:r>
              <a:rPr lang="ru-RU" sz="2800" dirty="0">
                <a:solidFill>
                  <a:srgbClr val="FFCC66"/>
                </a:solidFill>
              </a:rPr>
              <a:t> та м</a:t>
            </a:r>
            <a:r>
              <a:rPr lang="en-US" sz="2800" dirty="0">
                <a:solidFill>
                  <a:srgbClr val="FFCC66"/>
                </a:solidFill>
              </a:rPr>
              <a:t>’</a:t>
            </a:r>
            <a:r>
              <a:rPr lang="ru-RU" sz="2800" dirty="0" err="1">
                <a:solidFill>
                  <a:srgbClr val="FFCC66"/>
                </a:solidFill>
              </a:rPr>
              <a:t>яких</a:t>
            </a:r>
            <a:r>
              <a:rPr lang="ru-RU" sz="2800" dirty="0">
                <a:solidFill>
                  <a:srgbClr val="FFCC66"/>
                </a:solidFill>
              </a:rPr>
              <a:t> тканин.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2800" dirty="0">
              <a:solidFill>
                <a:srgbClr val="FFCC66"/>
              </a:solidFill>
            </a:endParaRPr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800" b="1" dirty="0">
                <a:solidFill>
                  <a:schemeClr val="hlink"/>
                </a:solidFill>
              </a:rPr>
              <a:t>ПРОТИПОКАЗАННЯ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2800" dirty="0" err="1">
                <a:solidFill>
                  <a:srgbClr val="FFCC66"/>
                </a:solidFill>
              </a:rPr>
              <a:t>Вік</a:t>
            </a:r>
            <a:r>
              <a:rPr lang="ru-RU" sz="2800" dirty="0">
                <a:solidFill>
                  <a:srgbClr val="FFCC66"/>
                </a:solidFill>
              </a:rPr>
              <a:t> до 8 </a:t>
            </a:r>
            <a:r>
              <a:rPr lang="ru-RU" sz="2800" dirty="0" err="1">
                <a:solidFill>
                  <a:srgbClr val="FFCC66"/>
                </a:solidFill>
              </a:rPr>
              <a:t>років</a:t>
            </a:r>
            <a:r>
              <a:rPr lang="ru-RU" sz="2800" dirty="0">
                <a:solidFill>
                  <a:srgbClr val="FFCC66"/>
                </a:solidFill>
              </a:rPr>
              <a:t>, </a:t>
            </a:r>
            <a:r>
              <a:rPr lang="ru-RU" sz="2800" dirty="0" err="1">
                <a:solidFill>
                  <a:srgbClr val="FFCC66"/>
                </a:solidFill>
              </a:rPr>
              <a:t>вагітність</a:t>
            </a:r>
            <a:r>
              <a:rPr lang="ru-RU" sz="2800" dirty="0">
                <a:solidFill>
                  <a:srgbClr val="FFCC66"/>
                </a:solidFill>
              </a:rPr>
              <a:t>, </a:t>
            </a:r>
            <a:r>
              <a:rPr lang="ru-RU" sz="2800" dirty="0" err="1">
                <a:solidFill>
                  <a:srgbClr val="FFCC66"/>
                </a:solidFill>
              </a:rPr>
              <a:t>годування</a:t>
            </a:r>
            <a:r>
              <a:rPr lang="ru-RU" sz="2800" dirty="0">
                <a:solidFill>
                  <a:srgbClr val="FFCC66"/>
                </a:solidFill>
              </a:rPr>
              <a:t> </a:t>
            </a:r>
            <a:r>
              <a:rPr lang="ru-RU" sz="2800" dirty="0" err="1">
                <a:solidFill>
                  <a:srgbClr val="FFCC66"/>
                </a:solidFill>
              </a:rPr>
              <a:t>груддю</a:t>
            </a:r>
            <a:r>
              <a:rPr lang="ru-RU" sz="2800" dirty="0">
                <a:solidFill>
                  <a:srgbClr val="FFCC66"/>
                </a:solidFill>
              </a:rPr>
              <a:t>, </a:t>
            </a:r>
            <a:r>
              <a:rPr lang="ru-RU" sz="2800" dirty="0" err="1">
                <a:solidFill>
                  <a:srgbClr val="FFCC66"/>
                </a:solidFill>
              </a:rPr>
              <a:t>важка</a:t>
            </a:r>
            <a:r>
              <a:rPr lang="ru-RU" sz="2800" dirty="0">
                <a:solidFill>
                  <a:srgbClr val="FFCC66"/>
                </a:solidFill>
              </a:rPr>
              <a:t> </a:t>
            </a:r>
            <a:r>
              <a:rPr lang="ru-RU" sz="2800" dirty="0" err="1">
                <a:solidFill>
                  <a:srgbClr val="FFCC66"/>
                </a:solidFill>
              </a:rPr>
              <a:t>патологія</a:t>
            </a:r>
            <a:r>
              <a:rPr lang="ru-RU" sz="2800" dirty="0">
                <a:solidFill>
                  <a:srgbClr val="FFCC66"/>
                </a:solidFill>
              </a:rPr>
              <a:t> </a:t>
            </a:r>
            <a:r>
              <a:rPr lang="ru-RU" sz="2800" dirty="0" err="1">
                <a:solidFill>
                  <a:srgbClr val="FFCC66"/>
                </a:solidFill>
              </a:rPr>
              <a:t>печінки</a:t>
            </a:r>
            <a:r>
              <a:rPr lang="ru-RU" sz="2800" dirty="0">
                <a:solidFill>
                  <a:srgbClr val="FFCC66"/>
                </a:solidFill>
              </a:rPr>
              <a:t>, </a:t>
            </a:r>
            <a:r>
              <a:rPr lang="ru-RU" sz="2800" dirty="0" err="1">
                <a:solidFill>
                  <a:srgbClr val="FFCC66"/>
                </a:solidFill>
              </a:rPr>
              <a:t>ниркова</a:t>
            </a:r>
            <a:r>
              <a:rPr lang="ru-RU" sz="2800" dirty="0">
                <a:solidFill>
                  <a:srgbClr val="FFCC66"/>
                </a:solidFill>
              </a:rPr>
              <a:t> </a:t>
            </a:r>
            <a:r>
              <a:rPr lang="ru-RU" sz="2800" dirty="0" err="1">
                <a:solidFill>
                  <a:srgbClr val="FFCC66"/>
                </a:solidFill>
              </a:rPr>
              <a:t>недостатність</a:t>
            </a:r>
            <a:r>
              <a:rPr lang="ru-RU" sz="2800" dirty="0">
                <a:solidFill>
                  <a:srgbClr val="FFCC66"/>
                </a:solidFill>
              </a:rPr>
              <a:t> (</a:t>
            </a:r>
            <a:r>
              <a:rPr lang="ru-RU" sz="2800" dirty="0" err="1">
                <a:solidFill>
                  <a:srgbClr val="FFCC66"/>
                </a:solidFill>
              </a:rPr>
              <a:t>тетрациклін</a:t>
            </a:r>
            <a:r>
              <a:rPr lang="ru-RU" sz="2800" dirty="0">
                <a:solidFill>
                  <a:srgbClr val="FFCC66"/>
                </a:solidFill>
              </a:rPr>
              <a:t>).</a:t>
            </a: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6621C52-8008-4DAF-AA6D-CC16C1C421AA}" type="slidenum">
              <a:rPr lang="ru-RU" smtClean="0"/>
              <a:pPr>
                <a:defRPr/>
              </a:pPr>
              <a:t>35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0788251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dirty="0" err="1"/>
              <a:t>Класифікація</a:t>
            </a:r>
            <a:r>
              <a:rPr lang="ru-RU" dirty="0"/>
              <a:t> </a:t>
            </a:r>
            <a:r>
              <a:rPr lang="ru-RU" dirty="0" err="1"/>
              <a:t>фторхінолонів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52917260"/>
              </p:ext>
            </p:extLst>
          </p:nvPr>
        </p:nvGraphicFramePr>
        <p:xfrm>
          <a:off x="457200" y="1600200"/>
          <a:ext cx="8229600" cy="5257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6621C52-8008-4DAF-AA6D-CC16C1C421AA}" type="slidenum">
              <a:rPr lang="ru-RU" smtClean="0"/>
              <a:pPr>
                <a:defRPr/>
              </a:pPr>
              <a:t>36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3171689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341438"/>
          </a:xfrm>
        </p:spPr>
        <p:txBody>
          <a:bodyPr/>
          <a:lstStyle/>
          <a:p>
            <a:pPr eaLnBrk="1" hangingPunct="1">
              <a:defRPr/>
            </a:pPr>
            <a:r>
              <a:rPr lang="ru-RU" sz="4000" b="1" dirty="0" err="1">
                <a:solidFill>
                  <a:schemeClr val="hlink"/>
                </a:solidFill>
              </a:rPr>
              <a:t>Принципи</a:t>
            </a:r>
            <a:r>
              <a:rPr lang="ru-RU" sz="4000" b="1" dirty="0">
                <a:solidFill>
                  <a:schemeClr val="hlink"/>
                </a:solidFill>
              </a:rPr>
              <a:t> </a:t>
            </a:r>
            <a:r>
              <a:rPr lang="ru-RU" sz="4000" b="1" dirty="0" err="1">
                <a:solidFill>
                  <a:schemeClr val="hlink"/>
                </a:solidFill>
              </a:rPr>
              <a:t>раціональної</a:t>
            </a:r>
            <a:r>
              <a:rPr lang="ru-RU" sz="4000" b="1" dirty="0">
                <a:solidFill>
                  <a:schemeClr val="hlink"/>
                </a:solidFill>
              </a:rPr>
              <a:t> </a:t>
            </a:r>
            <a:r>
              <a:rPr lang="ru-RU" sz="4000" b="1" dirty="0" err="1">
                <a:solidFill>
                  <a:schemeClr val="hlink"/>
                </a:solidFill>
              </a:rPr>
              <a:t>антибіотикотерапії</a:t>
            </a:r>
            <a:endParaRPr lang="ru-RU" sz="4000" b="1" dirty="0">
              <a:solidFill>
                <a:schemeClr val="hlink"/>
              </a:solidFill>
            </a:endParaRPr>
          </a:p>
        </p:txBody>
      </p:sp>
      <p:pic>
        <p:nvPicPr>
          <p:cNvPr id="67587" name="Picture 5" descr="09800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55875" y="1557338"/>
            <a:ext cx="4043363" cy="5300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156387238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512" y="548680"/>
            <a:ext cx="8507412" cy="2928938"/>
          </a:xfrm>
        </p:spPr>
        <p:txBody>
          <a:bodyPr/>
          <a:lstStyle/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b="1" dirty="0"/>
              <a:t>	</a:t>
            </a:r>
            <a:r>
              <a:rPr lang="ru-RU" sz="3600" b="1" dirty="0">
                <a:solidFill>
                  <a:schemeClr val="hlink"/>
                </a:solidFill>
              </a:rPr>
              <a:t>ПЕРШИЙ ПРИНЦИП</a:t>
            </a:r>
            <a:r>
              <a:rPr lang="ru-RU" b="1" dirty="0">
                <a:solidFill>
                  <a:schemeClr val="hlink"/>
                </a:solidFill>
              </a:rPr>
              <a:t> </a:t>
            </a:r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b="1" dirty="0">
              <a:solidFill>
                <a:schemeClr val="hlink"/>
              </a:solidFill>
            </a:endParaRPr>
          </a:p>
          <a:p>
            <a:pPr algn="just" eaLnBrk="1" hangingPunct="1">
              <a:lnSpc>
                <a:spcPct val="80000"/>
              </a:lnSpc>
              <a:buNone/>
              <a:defRPr/>
            </a:pPr>
            <a:r>
              <a:rPr lang="ru-RU" dirty="0">
                <a:solidFill>
                  <a:schemeClr val="hlink"/>
                </a:solidFill>
              </a:rPr>
              <a:t>	</a:t>
            </a:r>
            <a:r>
              <a:rPr lang="ru-RU" sz="4000" b="1" dirty="0" err="1">
                <a:solidFill>
                  <a:srgbClr val="FFFF00"/>
                </a:solidFill>
                <a:latin typeface="Times New Roman" pitchFamily="18" charset="0"/>
              </a:rPr>
              <a:t>антибіотики</a:t>
            </a:r>
            <a:r>
              <a:rPr lang="ru-RU" sz="4000" b="1" dirty="0">
                <a:solidFill>
                  <a:srgbClr val="FFFF00"/>
                </a:solidFill>
                <a:latin typeface="Times New Roman" pitchFamily="18" charset="0"/>
              </a:rPr>
              <a:t> – </a:t>
            </a:r>
            <a:r>
              <a:rPr lang="ru-RU" sz="4000" b="1" dirty="0" err="1">
                <a:solidFill>
                  <a:srgbClr val="FFFF00"/>
                </a:solidFill>
                <a:latin typeface="Times New Roman" pitchFamily="18" charset="0"/>
              </a:rPr>
              <a:t>це</a:t>
            </a:r>
            <a:r>
              <a:rPr lang="ru-RU" sz="4000" b="1" dirty="0">
                <a:solidFill>
                  <a:srgbClr val="FFFF00"/>
                </a:solidFill>
                <a:latin typeface="Times New Roman" pitchFamily="18" charset="0"/>
              </a:rPr>
              <a:t> </a:t>
            </a:r>
            <a:r>
              <a:rPr lang="ru-RU" sz="4000" b="1" dirty="0" err="1">
                <a:solidFill>
                  <a:srgbClr val="FFFF00"/>
                </a:solidFill>
                <a:latin typeface="Times New Roman" pitchFamily="18" charset="0"/>
              </a:rPr>
              <a:t>етіотропні</a:t>
            </a:r>
            <a:r>
              <a:rPr lang="ru-RU" sz="4000" b="1" dirty="0">
                <a:solidFill>
                  <a:srgbClr val="FFFF00"/>
                </a:solidFill>
                <a:latin typeface="Times New Roman" pitchFamily="18" charset="0"/>
              </a:rPr>
              <a:t> </a:t>
            </a:r>
            <a:r>
              <a:rPr lang="ru-RU" sz="4000" b="1" dirty="0" err="1">
                <a:solidFill>
                  <a:srgbClr val="FFFF00"/>
                </a:solidFill>
                <a:latin typeface="Times New Roman" pitchFamily="18" charset="0"/>
              </a:rPr>
              <a:t>препарати</a:t>
            </a:r>
            <a:r>
              <a:rPr lang="ru-RU" sz="4000" b="1" dirty="0">
                <a:solidFill>
                  <a:srgbClr val="FFFF00"/>
                </a:solidFill>
                <a:latin typeface="Times New Roman" pitchFamily="18" charset="0"/>
              </a:rPr>
              <a:t> </a:t>
            </a:r>
            <a:r>
              <a:rPr lang="ru-RU" sz="4000" b="1" dirty="0" err="1">
                <a:solidFill>
                  <a:srgbClr val="FFFF00"/>
                </a:solidFill>
                <a:latin typeface="Times New Roman" pitchFamily="18" charset="0"/>
              </a:rPr>
              <a:t>специфічної</a:t>
            </a:r>
            <a:r>
              <a:rPr lang="ru-RU" sz="4000" b="1" dirty="0">
                <a:solidFill>
                  <a:srgbClr val="FFFF00"/>
                </a:solidFill>
                <a:latin typeface="Times New Roman" pitchFamily="18" charset="0"/>
              </a:rPr>
              <a:t> </a:t>
            </a:r>
            <a:r>
              <a:rPr lang="ru-RU" sz="4000" b="1" dirty="0" err="1">
                <a:solidFill>
                  <a:srgbClr val="FFFF00"/>
                </a:solidFill>
                <a:latin typeface="Times New Roman" pitchFamily="18" charset="0"/>
              </a:rPr>
              <a:t>дії</a:t>
            </a:r>
            <a:r>
              <a:rPr lang="ru-RU" sz="4000" b="1" dirty="0">
                <a:solidFill>
                  <a:srgbClr val="FFFF00"/>
                </a:solidFill>
                <a:latin typeface="Times New Roman" pitchFamily="18" charset="0"/>
              </a:rPr>
              <a:t>, </a:t>
            </a:r>
            <a:r>
              <a:rPr lang="ru-RU" sz="4000" b="1" dirty="0" err="1">
                <a:solidFill>
                  <a:srgbClr val="FFFF00"/>
                </a:solidFill>
                <a:latin typeface="Times New Roman" pitchFamily="18" charset="0"/>
              </a:rPr>
              <a:t>які</a:t>
            </a:r>
            <a:r>
              <a:rPr lang="ru-RU" sz="4000" b="1" dirty="0">
                <a:solidFill>
                  <a:srgbClr val="FFFF00"/>
                </a:solidFill>
                <a:latin typeface="Times New Roman" pitchFamily="18" charset="0"/>
              </a:rPr>
              <a:t> треба </a:t>
            </a:r>
            <a:r>
              <a:rPr lang="ru-RU" sz="4000" b="1" dirty="0" err="1">
                <a:solidFill>
                  <a:srgbClr val="FFFF00"/>
                </a:solidFill>
                <a:latin typeface="Times New Roman" pitchFamily="18" charset="0"/>
              </a:rPr>
              <a:t>призначати</a:t>
            </a:r>
            <a:r>
              <a:rPr lang="ru-RU" sz="4000" b="1" dirty="0">
                <a:solidFill>
                  <a:srgbClr val="FFFF00"/>
                </a:solidFill>
                <a:latin typeface="Times New Roman" pitchFamily="18" charset="0"/>
              </a:rPr>
              <a:t> у </a:t>
            </a:r>
            <a:r>
              <a:rPr lang="ru-RU" sz="4000" b="1" dirty="0" err="1">
                <a:solidFill>
                  <a:srgbClr val="FFFF00"/>
                </a:solidFill>
                <a:latin typeface="Times New Roman" pitchFamily="18" charset="0"/>
              </a:rPr>
              <a:t>відповідності</a:t>
            </a:r>
            <a:r>
              <a:rPr lang="ru-RU" sz="4000" b="1" dirty="0">
                <a:solidFill>
                  <a:srgbClr val="FFFF00"/>
                </a:solidFill>
                <a:latin typeface="Times New Roman" pitchFamily="18" charset="0"/>
              </a:rPr>
              <a:t> до </a:t>
            </a:r>
            <a:r>
              <a:rPr lang="ru-RU" sz="4000" b="1" dirty="0" err="1">
                <a:solidFill>
                  <a:srgbClr val="FFFF00"/>
                </a:solidFill>
                <a:latin typeface="Times New Roman" pitchFamily="18" charset="0"/>
              </a:rPr>
              <a:t>чутливості</a:t>
            </a:r>
            <a:r>
              <a:rPr lang="ru-RU" sz="4000" b="1" dirty="0">
                <a:solidFill>
                  <a:srgbClr val="FFFF00"/>
                </a:solidFill>
                <a:latin typeface="Times New Roman" pitchFamily="18" charset="0"/>
              </a:rPr>
              <a:t> </a:t>
            </a:r>
            <a:r>
              <a:rPr lang="ru-RU" sz="4000" b="1" dirty="0" err="1">
                <a:solidFill>
                  <a:srgbClr val="FFFF00"/>
                </a:solidFill>
                <a:latin typeface="Times New Roman" pitchFamily="18" charset="0"/>
              </a:rPr>
              <a:t>збудників</a:t>
            </a:r>
            <a:endParaRPr lang="ru-RU" sz="4000" b="1" dirty="0">
              <a:solidFill>
                <a:srgbClr val="FFFF00"/>
              </a:solidFill>
              <a:latin typeface="Times New Roman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7784" y="3724632"/>
            <a:ext cx="3744416" cy="25079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0146968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8229600" cy="627062"/>
          </a:xfrm>
        </p:spPr>
        <p:txBody>
          <a:bodyPr/>
          <a:lstStyle/>
          <a:p>
            <a:pPr eaLnBrk="1" hangingPunct="1">
              <a:defRPr/>
            </a:pPr>
            <a:r>
              <a:rPr lang="ru-RU" sz="4000" b="1" dirty="0">
                <a:solidFill>
                  <a:schemeClr val="hlink"/>
                </a:solidFill>
              </a:rPr>
              <a:t>ДРУГИЙ ПРИНЦИП</a:t>
            </a:r>
          </a:p>
        </p:txBody>
      </p:sp>
      <p:sp>
        <p:nvSpPr>
          <p:cNvPr id="716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-5720" y="1268760"/>
            <a:ext cx="9144000" cy="4651375"/>
          </a:xfrm>
        </p:spPr>
        <p:txBody>
          <a:bodyPr/>
          <a:lstStyle/>
          <a:p>
            <a:pPr eaLnBrk="1" hangingPunct="1">
              <a:buNone/>
              <a:defRPr/>
            </a:pPr>
            <a:r>
              <a:rPr lang="ru-RU" sz="3100" b="1" dirty="0">
                <a:solidFill>
                  <a:srgbClr val="FF3300"/>
                </a:solidFill>
              </a:rPr>
              <a:t> 	препарат </a:t>
            </a:r>
            <a:r>
              <a:rPr lang="ru-RU" sz="3100" b="1" dirty="0" err="1">
                <a:solidFill>
                  <a:srgbClr val="FF3300"/>
                </a:solidFill>
              </a:rPr>
              <a:t>потрібно</a:t>
            </a:r>
            <a:r>
              <a:rPr lang="ru-RU" sz="3100" b="1" dirty="0">
                <a:solidFill>
                  <a:srgbClr val="FF3300"/>
                </a:solidFill>
              </a:rPr>
              <a:t> </a:t>
            </a:r>
            <a:r>
              <a:rPr lang="ru-RU" sz="3100" b="1" dirty="0" err="1">
                <a:solidFill>
                  <a:srgbClr val="FF3300"/>
                </a:solidFill>
              </a:rPr>
              <a:t>призначати</a:t>
            </a:r>
            <a:r>
              <a:rPr lang="ru-RU" sz="3100" b="1" dirty="0">
                <a:solidFill>
                  <a:srgbClr val="FF3300"/>
                </a:solidFill>
              </a:rPr>
              <a:t> в </a:t>
            </a:r>
            <a:r>
              <a:rPr lang="ru-RU" sz="3100" b="1" dirty="0" err="1">
                <a:solidFill>
                  <a:srgbClr val="FF3300"/>
                </a:solidFill>
              </a:rPr>
              <a:t>такій</a:t>
            </a:r>
            <a:r>
              <a:rPr lang="ru-RU" sz="3100" b="1" dirty="0">
                <a:solidFill>
                  <a:srgbClr val="FF3300"/>
                </a:solidFill>
              </a:rPr>
              <a:t> </a:t>
            </a:r>
            <a:r>
              <a:rPr lang="ru-RU" sz="3100" b="1" dirty="0" err="1">
                <a:solidFill>
                  <a:srgbClr val="FF3300"/>
                </a:solidFill>
              </a:rPr>
              <a:t>дозі</a:t>
            </a:r>
            <a:r>
              <a:rPr lang="ru-RU" sz="3100" b="1" dirty="0">
                <a:solidFill>
                  <a:srgbClr val="FF3300"/>
                </a:solidFill>
              </a:rPr>
              <a:t> (</a:t>
            </a:r>
            <a:r>
              <a:rPr lang="ru-RU" sz="3100" b="1" dirty="0" err="1">
                <a:solidFill>
                  <a:srgbClr val="FF3300"/>
                </a:solidFill>
              </a:rPr>
              <a:t>разовій</a:t>
            </a:r>
            <a:r>
              <a:rPr lang="ru-RU" sz="3100" b="1" dirty="0">
                <a:solidFill>
                  <a:srgbClr val="FF3300"/>
                </a:solidFill>
              </a:rPr>
              <a:t> та </a:t>
            </a:r>
            <a:r>
              <a:rPr lang="ru-RU" sz="3100" b="1" dirty="0" err="1">
                <a:solidFill>
                  <a:srgbClr val="FF3300"/>
                </a:solidFill>
              </a:rPr>
              <a:t>добовій</a:t>
            </a:r>
            <a:r>
              <a:rPr lang="ru-RU" sz="3100" b="1" dirty="0">
                <a:solidFill>
                  <a:srgbClr val="FF3300"/>
                </a:solidFill>
              </a:rPr>
              <a:t>), </a:t>
            </a:r>
            <a:r>
              <a:rPr lang="ru-RU" sz="3100" b="1" dirty="0" err="1">
                <a:solidFill>
                  <a:srgbClr val="FF3300"/>
                </a:solidFill>
              </a:rPr>
              <a:t>щоб</a:t>
            </a:r>
            <a:r>
              <a:rPr lang="ru-RU" sz="3100" b="1" dirty="0">
                <a:solidFill>
                  <a:srgbClr val="FF3300"/>
                </a:solidFill>
              </a:rPr>
              <a:t> </a:t>
            </a:r>
            <a:r>
              <a:rPr lang="ru-RU" sz="3100" b="1" dirty="0" err="1">
                <a:solidFill>
                  <a:srgbClr val="FF3300"/>
                </a:solidFill>
              </a:rPr>
              <a:t>забезпечити</a:t>
            </a:r>
            <a:r>
              <a:rPr lang="ru-RU" sz="3100" b="1" dirty="0">
                <a:solidFill>
                  <a:srgbClr val="FF3300"/>
                </a:solidFill>
              </a:rPr>
              <a:t> </a:t>
            </a:r>
            <a:r>
              <a:rPr lang="ru-RU" sz="3100" b="1" dirty="0" err="1">
                <a:solidFill>
                  <a:srgbClr val="FF3300"/>
                </a:solidFill>
              </a:rPr>
              <a:t>його</a:t>
            </a:r>
            <a:r>
              <a:rPr lang="ru-RU" sz="3100" b="1" dirty="0">
                <a:solidFill>
                  <a:srgbClr val="FF3300"/>
                </a:solidFill>
              </a:rPr>
              <a:t> </a:t>
            </a:r>
            <a:r>
              <a:rPr lang="ru-RU" sz="3100" b="1" dirty="0" err="1">
                <a:solidFill>
                  <a:srgbClr val="FF3300"/>
                </a:solidFill>
              </a:rPr>
              <a:t>середню</a:t>
            </a:r>
            <a:r>
              <a:rPr lang="ru-RU" sz="3100" b="1" dirty="0">
                <a:solidFill>
                  <a:srgbClr val="FF3300"/>
                </a:solidFill>
              </a:rPr>
              <a:t> </a:t>
            </a:r>
            <a:r>
              <a:rPr lang="ru-RU" sz="3100" b="1" dirty="0" err="1">
                <a:solidFill>
                  <a:srgbClr val="FF3300"/>
                </a:solidFill>
              </a:rPr>
              <a:t>терапевтичну</a:t>
            </a:r>
            <a:r>
              <a:rPr lang="ru-RU" sz="3100" b="1" dirty="0">
                <a:solidFill>
                  <a:srgbClr val="FF3300"/>
                </a:solidFill>
              </a:rPr>
              <a:t> </a:t>
            </a:r>
            <a:r>
              <a:rPr lang="ru-RU" sz="3100" b="1" dirty="0" err="1">
                <a:solidFill>
                  <a:srgbClr val="FF3300"/>
                </a:solidFill>
              </a:rPr>
              <a:t>концентрацію</a:t>
            </a:r>
            <a:r>
              <a:rPr lang="ru-RU" sz="3100" b="1" dirty="0">
                <a:solidFill>
                  <a:srgbClr val="FF3300"/>
                </a:solidFill>
              </a:rPr>
              <a:t> у тканинах і </a:t>
            </a:r>
            <a:r>
              <a:rPr lang="ru-RU" sz="3100" b="1" dirty="0" err="1">
                <a:solidFill>
                  <a:srgbClr val="FF3300"/>
                </a:solidFill>
              </a:rPr>
              <a:t>рідинах</a:t>
            </a:r>
            <a:r>
              <a:rPr lang="ru-RU" sz="3100" b="1" dirty="0">
                <a:solidFill>
                  <a:srgbClr val="FF3300"/>
                </a:solidFill>
              </a:rPr>
              <a:t> </a:t>
            </a:r>
            <a:r>
              <a:rPr lang="ru-RU" sz="3100" b="1" dirty="0" err="1">
                <a:solidFill>
                  <a:srgbClr val="FF3300"/>
                </a:solidFill>
              </a:rPr>
              <a:t>макроорганізму</a:t>
            </a:r>
            <a:r>
              <a:rPr lang="ru-RU" sz="3100" b="1" dirty="0">
                <a:solidFill>
                  <a:srgbClr val="FF3300"/>
                </a:solidFill>
              </a:rPr>
              <a:t> </a:t>
            </a:r>
            <a:r>
              <a:rPr lang="ru-RU" sz="3100" b="1" dirty="0" err="1">
                <a:solidFill>
                  <a:srgbClr val="FF3300"/>
                </a:solidFill>
              </a:rPr>
              <a:t>протягом</a:t>
            </a:r>
            <a:r>
              <a:rPr lang="ru-RU" sz="3100" b="1" dirty="0">
                <a:solidFill>
                  <a:srgbClr val="FF3300"/>
                </a:solidFill>
              </a:rPr>
              <a:t> </a:t>
            </a:r>
            <a:r>
              <a:rPr lang="ru-RU" sz="3100" b="1" dirty="0" err="1">
                <a:solidFill>
                  <a:srgbClr val="FF3300"/>
                </a:solidFill>
              </a:rPr>
              <a:t>усього</a:t>
            </a:r>
            <a:r>
              <a:rPr lang="ru-RU" sz="3100" b="1" dirty="0">
                <a:solidFill>
                  <a:srgbClr val="FF3300"/>
                </a:solidFill>
              </a:rPr>
              <a:t> курсу </a:t>
            </a:r>
            <a:r>
              <a:rPr lang="ru-RU" sz="3100" b="1" dirty="0" err="1">
                <a:solidFill>
                  <a:srgbClr val="FF3300"/>
                </a:solidFill>
              </a:rPr>
              <a:t>терапії</a:t>
            </a:r>
            <a:endParaRPr lang="ru-RU" sz="3100" dirty="0">
              <a:solidFill>
                <a:srgbClr val="FF3300"/>
              </a:soli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7784" y="4319766"/>
            <a:ext cx="3222898" cy="24071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90192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92100"/>
            <a:ext cx="9144000" cy="1384300"/>
          </a:xfrm>
        </p:spPr>
        <p:txBody>
          <a:bodyPr/>
          <a:lstStyle/>
          <a:p>
            <a:pPr eaLnBrk="1" hangingPunct="1">
              <a:defRPr/>
            </a:pPr>
            <a:r>
              <a:rPr lang="ru-RU" sz="4000" b="1" dirty="0">
                <a:solidFill>
                  <a:schemeClr val="hlink"/>
                </a:solidFill>
              </a:rPr>
              <a:t>За типом </a:t>
            </a:r>
            <a:r>
              <a:rPr lang="ru-RU" sz="4000" b="1" dirty="0" err="1">
                <a:solidFill>
                  <a:schemeClr val="hlink"/>
                </a:solidFill>
              </a:rPr>
              <a:t>дії</a:t>
            </a:r>
            <a:r>
              <a:rPr lang="ru-RU" sz="4000" b="1" dirty="0">
                <a:solidFill>
                  <a:schemeClr val="hlink"/>
                </a:solidFill>
              </a:rPr>
              <a:t> </a:t>
            </a:r>
            <a:r>
              <a:rPr lang="ru-RU" sz="4000" b="1" dirty="0" err="1">
                <a:solidFill>
                  <a:schemeClr val="hlink"/>
                </a:solidFill>
              </a:rPr>
              <a:t>антибіотики</a:t>
            </a:r>
            <a:r>
              <a:rPr lang="ru-RU" sz="4000" b="1" dirty="0">
                <a:solidFill>
                  <a:schemeClr val="hlink"/>
                </a:solidFill>
              </a:rPr>
              <a:t> </a:t>
            </a:r>
            <a:r>
              <a:rPr lang="ru-RU" sz="4000" b="1" dirty="0" err="1">
                <a:solidFill>
                  <a:schemeClr val="hlink"/>
                </a:solidFill>
              </a:rPr>
              <a:t>діляться</a:t>
            </a:r>
            <a:r>
              <a:rPr lang="ru-RU" sz="4000" b="1" dirty="0">
                <a:solidFill>
                  <a:schemeClr val="hlink"/>
                </a:solidFill>
              </a:rPr>
              <a:t> на </a:t>
            </a:r>
            <a:r>
              <a:rPr lang="ru-RU" sz="4000" b="1" dirty="0" err="1">
                <a:solidFill>
                  <a:schemeClr val="hlink"/>
                </a:solidFill>
              </a:rPr>
              <a:t>бактерицидні</a:t>
            </a:r>
            <a:r>
              <a:rPr lang="ru-RU" sz="4000" b="1" dirty="0">
                <a:solidFill>
                  <a:schemeClr val="hlink"/>
                </a:solidFill>
              </a:rPr>
              <a:t> та </a:t>
            </a:r>
            <a:r>
              <a:rPr lang="ru-RU" sz="4000" b="1" dirty="0" err="1">
                <a:solidFill>
                  <a:schemeClr val="hlink"/>
                </a:solidFill>
              </a:rPr>
              <a:t>бактеріостатичні</a:t>
            </a:r>
            <a:endParaRPr lang="ru-RU" sz="4000" b="1" dirty="0">
              <a:solidFill>
                <a:schemeClr val="hlink"/>
              </a:solidFill>
            </a:endParaRPr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ru-RU" sz="2800" dirty="0">
              <a:solidFill>
                <a:srgbClr val="FF9966"/>
              </a:solidFill>
            </a:endParaRPr>
          </a:p>
          <a:p>
            <a:pPr eaLnBrk="1" hangingPunct="1">
              <a:defRPr/>
            </a:pPr>
            <a:r>
              <a:rPr lang="ru-RU" sz="2800" dirty="0">
                <a:solidFill>
                  <a:srgbClr val="FF9966"/>
                </a:solidFill>
              </a:rPr>
              <a:t>До </a:t>
            </a:r>
            <a:r>
              <a:rPr lang="ru-RU" sz="2800" dirty="0" err="1">
                <a:solidFill>
                  <a:srgbClr val="FF9966"/>
                </a:solidFill>
              </a:rPr>
              <a:t>бактерицидних</a:t>
            </a:r>
            <a:r>
              <a:rPr lang="ru-RU" sz="2800" dirty="0">
                <a:solidFill>
                  <a:srgbClr val="FF9966"/>
                </a:solidFill>
              </a:rPr>
              <a:t> </a:t>
            </a:r>
            <a:r>
              <a:rPr lang="ru-RU" sz="2800" dirty="0" err="1">
                <a:solidFill>
                  <a:srgbClr val="FF9966"/>
                </a:solidFill>
              </a:rPr>
              <a:t>відносяться</a:t>
            </a:r>
            <a:r>
              <a:rPr lang="ru-RU" sz="2800" dirty="0">
                <a:solidFill>
                  <a:srgbClr val="FF9966"/>
                </a:solidFill>
              </a:rPr>
              <a:t>: </a:t>
            </a:r>
            <a:r>
              <a:rPr lang="ru-RU" sz="2800" dirty="0" err="1">
                <a:solidFill>
                  <a:srgbClr val="FF9966"/>
                </a:solidFill>
              </a:rPr>
              <a:t>пеніциліни</a:t>
            </a:r>
            <a:r>
              <a:rPr lang="ru-RU" sz="2800" dirty="0">
                <a:solidFill>
                  <a:srgbClr val="FF9966"/>
                </a:solidFill>
              </a:rPr>
              <a:t>, </a:t>
            </a:r>
            <a:r>
              <a:rPr lang="ru-RU" sz="2800" dirty="0" err="1">
                <a:solidFill>
                  <a:srgbClr val="FF9966"/>
                </a:solidFill>
              </a:rPr>
              <a:t>цефалоспорини</a:t>
            </a:r>
            <a:r>
              <a:rPr lang="ru-RU" sz="2800" dirty="0">
                <a:solidFill>
                  <a:srgbClr val="FF9966"/>
                </a:solidFill>
              </a:rPr>
              <a:t>, </a:t>
            </a:r>
            <a:r>
              <a:rPr lang="ru-RU" sz="2800" dirty="0" err="1">
                <a:solidFill>
                  <a:srgbClr val="FF9966"/>
                </a:solidFill>
              </a:rPr>
              <a:t>аміноглікозиди</a:t>
            </a:r>
            <a:r>
              <a:rPr lang="ru-RU" sz="2800" dirty="0">
                <a:solidFill>
                  <a:srgbClr val="FF9966"/>
                </a:solidFill>
              </a:rPr>
              <a:t>, </a:t>
            </a:r>
            <a:r>
              <a:rPr lang="ru-RU" sz="2800" dirty="0" err="1">
                <a:solidFill>
                  <a:srgbClr val="FF9966"/>
                </a:solidFill>
              </a:rPr>
              <a:t>рифампіцини</a:t>
            </a:r>
            <a:r>
              <a:rPr lang="ru-RU" sz="2800" dirty="0">
                <a:solidFill>
                  <a:srgbClr val="FF9966"/>
                </a:solidFill>
              </a:rPr>
              <a:t>, </a:t>
            </a:r>
            <a:r>
              <a:rPr lang="ru-RU" sz="2800" dirty="0" err="1">
                <a:solidFill>
                  <a:srgbClr val="FF9966"/>
                </a:solidFill>
              </a:rPr>
              <a:t>поліміксини</a:t>
            </a:r>
            <a:r>
              <a:rPr lang="ru-RU" sz="2800" dirty="0">
                <a:solidFill>
                  <a:srgbClr val="FF9966"/>
                </a:solidFill>
              </a:rPr>
              <a:t>, </a:t>
            </a:r>
            <a:r>
              <a:rPr lang="ru-RU" sz="2800" dirty="0" err="1">
                <a:solidFill>
                  <a:srgbClr val="FF9966"/>
                </a:solidFill>
              </a:rPr>
              <a:t>ристоміцин</a:t>
            </a:r>
            <a:r>
              <a:rPr lang="ru-RU" sz="2800" dirty="0">
                <a:solidFill>
                  <a:srgbClr val="FF9966"/>
                </a:solidFill>
              </a:rPr>
              <a:t>, </a:t>
            </a:r>
            <a:r>
              <a:rPr lang="ru-RU" sz="2800" dirty="0" err="1">
                <a:solidFill>
                  <a:srgbClr val="FF9966"/>
                </a:solidFill>
              </a:rPr>
              <a:t>лінкоміцин</a:t>
            </a:r>
            <a:r>
              <a:rPr lang="ru-RU" sz="2800" dirty="0">
                <a:solidFill>
                  <a:srgbClr val="FF9966"/>
                </a:solidFill>
              </a:rPr>
              <a:t>.</a:t>
            </a:r>
          </a:p>
          <a:p>
            <a:pPr eaLnBrk="1" hangingPunct="1">
              <a:defRPr/>
            </a:pPr>
            <a:endParaRPr lang="ru-RU" sz="2800" dirty="0">
              <a:solidFill>
                <a:srgbClr val="FF9966"/>
              </a:solidFill>
            </a:endParaRPr>
          </a:p>
          <a:p>
            <a:pPr eaLnBrk="1" hangingPunct="1">
              <a:defRPr/>
            </a:pPr>
            <a:r>
              <a:rPr lang="ru-RU" sz="2800" dirty="0">
                <a:solidFill>
                  <a:srgbClr val="FF9966"/>
                </a:solidFill>
              </a:rPr>
              <a:t>До </a:t>
            </a:r>
            <a:r>
              <a:rPr lang="ru-RU" sz="2800" dirty="0" err="1">
                <a:solidFill>
                  <a:srgbClr val="FF9966"/>
                </a:solidFill>
              </a:rPr>
              <a:t>бактеріостатичних</a:t>
            </a:r>
            <a:r>
              <a:rPr lang="ru-RU" sz="2800" dirty="0">
                <a:solidFill>
                  <a:srgbClr val="FF9966"/>
                </a:solidFill>
              </a:rPr>
              <a:t>: </a:t>
            </a:r>
            <a:r>
              <a:rPr lang="ru-RU" sz="2800" dirty="0" err="1">
                <a:solidFill>
                  <a:srgbClr val="FF9966"/>
                </a:solidFill>
              </a:rPr>
              <a:t>макроліди</a:t>
            </a:r>
            <a:r>
              <a:rPr lang="ru-RU" sz="2800" dirty="0">
                <a:solidFill>
                  <a:srgbClr val="FF9966"/>
                </a:solidFill>
              </a:rPr>
              <a:t>, </a:t>
            </a:r>
            <a:r>
              <a:rPr lang="ru-RU" sz="2800" dirty="0" err="1">
                <a:solidFill>
                  <a:srgbClr val="FF9966"/>
                </a:solidFill>
              </a:rPr>
              <a:t>тетрацикліни</a:t>
            </a:r>
            <a:r>
              <a:rPr lang="ru-RU" sz="2800" dirty="0">
                <a:solidFill>
                  <a:srgbClr val="FF9966"/>
                </a:solidFill>
              </a:rPr>
              <a:t>, </a:t>
            </a:r>
            <a:r>
              <a:rPr lang="ru-RU" sz="2800" dirty="0" err="1">
                <a:solidFill>
                  <a:srgbClr val="FF9966"/>
                </a:solidFill>
              </a:rPr>
              <a:t>левоміцетини</a:t>
            </a:r>
            <a:r>
              <a:rPr lang="ru-RU" sz="2800" dirty="0">
                <a:solidFill>
                  <a:srgbClr val="FF9966"/>
                </a:solidFill>
              </a:rPr>
              <a:t>.</a:t>
            </a: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6621C52-8008-4DAF-AA6D-CC16C1C421AA}" type="slidenum">
              <a:rPr lang="ru-RU" smtClean="0"/>
              <a:pPr>
                <a:defRPr/>
              </a:pPr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1109529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507413" cy="981075"/>
          </a:xfrm>
        </p:spPr>
        <p:txBody>
          <a:bodyPr/>
          <a:lstStyle/>
          <a:p>
            <a:pPr eaLnBrk="1" hangingPunct="1">
              <a:defRPr/>
            </a:pPr>
            <a:r>
              <a:rPr lang="ru-RU" b="1" dirty="0">
                <a:solidFill>
                  <a:schemeClr val="hlink"/>
                </a:solidFill>
              </a:rPr>
              <a:t>ТРЕТІЙ ПРИНЦИП</a:t>
            </a:r>
          </a:p>
        </p:txBody>
      </p:sp>
      <p:sp>
        <p:nvSpPr>
          <p:cNvPr id="737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196975"/>
            <a:ext cx="9144000" cy="2592388"/>
          </a:xfrm>
        </p:spPr>
        <p:txBody>
          <a:bodyPr/>
          <a:lstStyle/>
          <a:p>
            <a:pPr algn="ctr" eaLnBrk="1" hangingPunct="1">
              <a:buNone/>
              <a:defRPr/>
            </a:pPr>
            <a:r>
              <a:rPr lang="ru-RU" sz="2800" dirty="0">
                <a:solidFill>
                  <a:srgbClr val="FFFF00"/>
                </a:solidFill>
              </a:rPr>
              <a:t> </a:t>
            </a:r>
            <a:r>
              <a:rPr lang="ru-RU" sz="2800" dirty="0" err="1">
                <a:solidFill>
                  <a:srgbClr val="FFFF00"/>
                </a:solidFill>
              </a:rPr>
              <a:t>вибір</a:t>
            </a:r>
            <a:r>
              <a:rPr lang="ru-RU" sz="2800" dirty="0">
                <a:solidFill>
                  <a:srgbClr val="FFFF00"/>
                </a:solidFill>
              </a:rPr>
              <a:t> </a:t>
            </a:r>
            <a:r>
              <a:rPr lang="ru-RU" sz="2800" dirty="0" err="1">
                <a:solidFill>
                  <a:srgbClr val="FFFF00"/>
                </a:solidFill>
              </a:rPr>
              <a:t>антибіотику</a:t>
            </a:r>
            <a:r>
              <a:rPr lang="ru-RU" sz="2800" dirty="0">
                <a:solidFill>
                  <a:srgbClr val="FFFF00"/>
                </a:solidFill>
              </a:rPr>
              <a:t>, </a:t>
            </a:r>
            <a:r>
              <a:rPr lang="ru-RU" sz="2800" dirty="0" err="1">
                <a:solidFill>
                  <a:srgbClr val="FFFF00"/>
                </a:solidFill>
              </a:rPr>
              <a:t>його</a:t>
            </a:r>
            <a:r>
              <a:rPr lang="ru-RU" sz="2800" dirty="0">
                <a:solidFill>
                  <a:srgbClr val="FFFF00"/>
                </a:solidFill>
              </a:rPr>
              <a:t> </a:t>
            </a:r>
            <a:r>
              <a:rPr lang="ru-RU" sz="2800" dirty="0" err="1">
                <a:solidFill>
                  <a:srgbClr val="FFFF00"/>
                </a:solidFill>
              </a:rPr>
              <a:t>дози</a:t>
            </a:r>
            <a:r>
              <a:rPr lang="ru-RU" sz="2800" dirty="0">
                <a:solidFill>
                  <a:srgbClr val="FFFF00"/>
                </a:solidFill>
              </a:rPr>
              <a:t> та способу </a:t>
            </a:r>
            <a:r>
              <a:rPr lang="ru-RU" sz="2800" dirty="0" err="1">
                <a:solidFill>
                  <a:srgbClr val="FFFF00"/>
                </a:solidFill>
              </a:rPr>
              <a:t>введення</a:t>
            </a:r>
            <a:r>
              <a:rPr lang="ru-RU" sz="2800" dirty="0">
                <a:solidFill>
                  <a:srgbClr val="FFFF00"/>
                </a:solidFill>
              </a:rPr>
              <a:t> </a:t>
            </a:r>
            <a:r>
              <a:rPr lang="ru-RU" sz="2800" dirty="0" err="1">
                <a:solidFill>
                  <a:srgbClr val="FFFF00"/>
                </a:solidFill>
              </a:rPr>
              <a:t>повинні</a:t>
            </a:r>
            <a:r>
              <a:rPr lang="ru-RU" sz="2800" dirty="0">
                <a:solidFill>
                  <a:srgbClr val="FFFF00"/>
                </a:solidFill>
              </a:rPr>
              <a:t> </a:t>
            </a:r>
            <a:r>
              <a:rPr lang="ru-RU" sz="2800" dirty="0" err="1">
                <a:solidFill>
                  <a:srgbClr val="FFFF00"/>
                </a:solidFill>
              </a:rPr>
              <a:t>усунути</a:t>
            </a:r>
            <a:r>
              <a:rPr lang="ru-RU" sz="2800" dirty="0">
                <a:solidFill>
                  <a:srgbClr val="FFFF00"/>
                </a:solidFill>
              </a:rPr>
              <a:t> </a:t>
            </a:r>
            <a:r>
              <a:rPr lang="ru-RU" sz="2800" dirty="0" err="1">
                <a:solidFill>
                  <a:srgbClr val="FFFF00"/>
                </a:solidFill>
              </a:rPr>
              <a:t>або</a:t>
            </a:r>
            <a:r>
              <a:rPr lang="ru-RU" sz="2800" dirty="0">
                <a:solidFill>
                  <a:srgbClr val="FFFF00"/>
                </a:solidFill>
              </a:rPr>
              <a:t> </a:t>
            </a:r>
            <a:r>
              <a:rPr lang="ru-RU" sz="2800" dirty="0" err="1">
                <a:solidFill>
                  <a:srgbClr val="FFFF00"/>
                </a:solidFill>
              </a:rPr>
              <a:t>суттєво</a:t>
            </a:r>
            <a:r>
              <a:rPr lang="ru-RU" sz="2800" dirty="0">
                <a:solidFill>
                  <a:srgbClr val="FFFF00"/>
                </a:solidFill>
              </a:rPr>
              <a:t> </a:t>
            </a:r>
            <a:r>
              <a:rPr lang="ru-RU" sz="2800" dirty="0" err="1">
                <a:solidFill>
                  <a:srgbClr val="FFFF00"/>
                </a:solidFill>
              </a:rPr>
              <a:t>зменшити</a:t>
            </a:r>
            <a:r>
              <a:rPr lang="ru-RU" sz="2800" dirty="0">
                <a:solidFill>
                  <a:srgbClr val="FFFF00"/>
                </a:solidFill>
              </a:rPr>
              <a:t> </a:t>
            </a:r>
            <a:r>
              <a:rPr lang="ru-RU" sz="2800" dirty="0" err="1">
                <a:solidFill>
                  <a:srgbClr val="FFFF00"/>
                </a:solidFill>
              </a:rPr>
              <a:t>шкідливу</a:t>
            </a:r>
            <a:r>
              <a:rPr lang="ru-RU" sz="2800" dirty="0">
                <a:solidFill>
                  <a:srgbClr val="FFFF00"/>
                </a:solidFill>
              </a:rPr>
              <a:t> </a:t>
            </a:r>
            <a:r>
              <a:rPr lang="ru-RU" sz="2800" dirty="0" err="1">
                <a:solidFill>
                  <a:srgbClr val="FFFF00"/>
                </a:solidFill>
              </a:rPr>
              <a:t>дію</a:t>
            </a:r>
            <a:r>
              <a:rPr lang="ru-RU" sz="2800" dirty="0">
                <a:solidFill>
                  <a:srgbClr val="FFFF00"/>
                </a:solidFill>
              </a:rPr>
              <a:t> препарату на </a:t>
            </a:r>
            <a:r>
              <a:rPr lang="ru-RU" sz="2800" dirty="0" err="1">
                <a:solidFill>
                  <a:srgbClr val="FFFF00"/>
                </a:solidFill>
              </a:rPr>
              <a:t>макроорганізм</a:t>
            </a:r>
            <a:endParaRPr lang="ru-RU" sz="2800" dirty="0">
              <a:solidFill>
                <a:srgbClr val="FFFF00"/>
              </a:solidFill>
            </a:endParaRPr>
          </a:p>
        </p:txBody>
      </p:sp>
      <p:pic>
        <p:nvPicPr>
          <p:cNvPr id="91140" name="Picture 6" descr="099012A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27313" y="3644900"/>
            <a:ext cx="3889375" cy="3157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827701473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/>
              <a:t>ДЯКУЮ ЗА УВАГУ!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6621C52-8008-4DAF-AA6D-CC16C1C421AA}" type="slidenum">
              <a:rPr lang="ru-RU" smtClean="0"/>
              <a:pPr>
                <a:defRPr/>
              </a:pPr>
              <a:t>41</a:t>
            </a:fld>
            <a:endParaRPr lang="ru-RU"/>
          </a:p>
        </p:txBody>
      </p:sp>
      <p:pic>
        <p:nvPicPr>
          <p:cNvPr id="5" name="Picture 5" descr="106007C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672" y="1268760"/>
            <a:ext cx="5665787" cy="5301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2722453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92100"/>
            <a:ext cx="9144000" cy="1552575"/>
          </a:xfrm>
        </p:spPr>
        <p:txBody>
          <a:bodyPr/>
          <a:lstStyle/>
          <a:p>
            <a:pPr eaLnBrk="1" hangingPunct="1">
              <a:defRPr/>
            </a:pPr>
            <a:r>
              <a:rPr lang="ru-RU" sz="4000" b="1" dirty="0">
                <a:solidFill>
                  <a:schemeClr val="hlink"/>
                </a:solidFill>
              </a:rPr>
              <a:t>За спектром </a:t>
            </a:r>
            <a:r>
              <a:rPr lang="ru-RU" sz="4000" b="1" dirty="0" err="1">
                <a:solidFill>
                  <a:schemeClr val="hlink"/>
                </a:solidFill>
              </a:rPr>
              <a:t>протимікробної</a:t>
            </a:r>
            <a:r>
              <a:rPr lang="ru-RU" sz="4000" b="1" dirty="0">
                <a:solidFill>
                  <a:schemeClr val="hlink"/>
                </a:solidFill>
              </a:rPr>
              <a:t> </a:t>
            </a:r>
            <a:r>
              <a:rPr lang="ru-RU" sz="4000" b="1" dirty="0" err="1">
                <a:solidFill>
                  <a:schemeClr val="hlink"/>
                </a:solidFill>
              </a:rPr>
              <a:t>дії</a:t>
            </a:r>
            <a:r>
              <a:rPr lang="ru-RU" sz="4000" b="1" dirty="0">
                <a:solidFill>
                  <a:schemeClr val="hlink"/>
                </a:solidFill>
              </a:rPr>
              <a:t> </a:t>
            </a:r>
            <a:r>
              <a:rPr lang="ru-RU" sz="4000" b="1" dirty="0" err="1">
                <a:solidFill>
                  <a:schemeClr val="hlink"/>
                </a:solidFill>
              </a:rPr>
              <a:t>антибіотики</a:t>
            </a:r>
            <a:r>
              <a:rPr lang="ru-RU" sz="4000" b="1" dirty="0">
                <a:solidFill>
                  <a:schemeClr val="hlink"/>
                </a:solidFill>
              </a:rPr>
              <a:t> </a:t>
            </a:r>
            <a:r>
              <a:rPr lang="ru-RU" sz="4000" b="1" dirty="0" err="1">
                <a:solidFill>
                  <a:schemeClr val="hlink"/>
                </a:solidFill>
              </a:rPr>
              <a:t>класифікуються</a:t>
            </a:r>
            <a:br>
              <a:rPr lang="ru-RU" sz="4000" dirty="0"/>
            </a:br>
            <a:endParaRPr lang="ru-RU" sz="4000" dirty="0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773238"/>
            <a:ext cx="9144000" cy="5327650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ru-RU" sz="2400" dirty="0">
                <a:solidFill>
                  <a:srgbClr val="FF9933"/>
                </a:solidFill>
              </a:rPr>
              <a:t>1. </a:t>
            </a:r>
            <a:r>
              <a:rPr lang="ru-RU" sz="2400" dirty="0" err="1">
                <a:solidFill>
                  <a:srgbClr val="FF9933"/>
                </a:solidFill>
              </a:rPr>
              <a:t>антибіотики</a:t>
            </a:r>
            <a:r>
              <a:rPr lang="ru-RU" sz="2400" dirty="0">
                <a:solidFill>
                  <a:srgbClr val="FF9933"/>
                </a:solidFill>
              </a:rPr>
              <a:t>, </a:t>
            </a:r>
            <a:r>
              <a:rPr lang="ru-RU" sz="2400" dirty="0" err="1">
                <a:solidFill>
                  <a:srgbClr val="FF9933"/>
                </a:solidFill>
              </a:rPr>
              <a:t>які</a:t>
            </a:r>
            <a:r>
              <a:rPr lang="ru-RU" sz="2400" dirty="0">
                <a:solidFill>
                  <a:srgbClr val="FF9933"/>
                </a:solidFill>
              </a:rPr>
              <a:t> </a:t>
            </a:r>
            <a:r>
              <a:rPr lang="ru-RU" sz="2400" dirty="0" err="1">
                <a:solidFill>
                  <a:srgbClr val="FF9933"/>
                </a:solidFill>
              </a:rPr>
              <a:t>діють</a:t>
            </a:r>
            <a:r>
              <a:rPr lang="ru-RU" sz="2400" dirty="0">
                <a:solidFill>
                  <a:srgbClr val="FF9933"/>
                </a:solidFill>
              </a:rPr>
              <a:t> </a:t>
            </a:r>
            <a:r>
              <a:rPr lang="ru-RU" sz="2400" dirty="0" err="1">
                <a:solidFill>
                  <a:srgbClr val="FF9933"/>
                </a:solidFill>
              </a:rPr>
              <a:t>переважно</a:t>
            </a:r>
            <a:r>
              <a:rPr lang="ru-RU" sz="2400" dirty="0">
                <a:solidFill>
                  <a:srgbClr val="FF9933"/>
                </a:solidFill>
              </a:rPr>
              <a:t> на </a:t>
            </a:r>
            <a:r>
              <a:rPr lang="ru-RU" sz="2400" dirty="0" err="1">
                <a:solidFill>
                  <a:srgbClr val="FF9933"/>
                </a:solidFill>
              </a:rPr>
              <a:t>грампозитивні</a:t>
            </a:r>
            <a:r>
              <a:rPr lang="ru-RU" sz="2400" dirty="0">
                <a:solidFill>
                  <a:srgbClr val="FF9933"/>
                </a:solidFill>
              </a:rPr>
              <a:t> </a:t>
            </a:r>
            <a:r>
              <a:rPr lang="ru-RU" sz="2400" dirty="0" err="1">
                <a:solidFill>
                  <a:srgbClr val="FF9933"/>
                </a:solidFill>
              </a:rPr>
              <a:t>бактерії</a:t>
            </a:r>
            <a:r>
              <a:rPr lang="ru-RU" sz="2400" dirty="0">
                <a:solidFill>
                  <a:srgbClr val="FF9933"/>
                </a:solidFill>
              </a:rPr>
              <a:t> (</a:t>
            </a:r>
            <a:r>
              <a:rPr lang="ru-RU" sz="2400" dirty="0" err="1">
                <a:solidFill>
                  <a:srgbClr val="33CC33"/>
                </a:solidFill>
              </a:rPr>
              <a:t>бензилпеніциліни</a:t>
            </a:r>
            <a:r>
              <a:rPr lang="ru-RU" sz="2400" dirty="0">
                <a:solidFill>
                  <a:srgbClr val="FF9933"/>
                </a:solidFill>
              </a:rPr>
              <a:t>, </a:t>
            </a:r>
            <a:r>
              <a:rPr lang="ru-RU" sz="2400" dirty="0" err="1">
                <a:solidFill>
                  <a:srgbClr val="33CC33"/>
                </a:solidFill>
              </a:rPr>
              <a:t>біциліни</a:t>
            </a:r>
            <a:r>
              <a:rPr lang="ru-RU" sz="2400" dirty="0">
                <a:solidFill>
                  <a:srgbClr val="FF9933"/>
                </a:solidFill>
              </a:rPr>
              <a:t>, </a:t>
            </a:r>
            <a:r>
              <a:rPr lang="ru-RU" sz="2400" dirty="0" err="1">
                <a:solidFill>
                  <a:srgbClr val="33CC33"/>
                </a:solidFill>
              </a:rPr>
              <a:t>оксацилін</a:t>
            </a:r>
            <a:r>
              <a:rPr lang="ru-RU" sz="2400" dirty="0">
                <a:solidFill>
                  <a:srgbClr val="FF9933"/>
                </a:solidFill>
              </a:rPr>
              <a:t>, </a:t>
            </a:r>
            <a:r>
              <a:rPr lang="ru-RU" sz="2400" dirty="0" err="1">
                <a:solidFill>
                  <a:srgbClr val="33CC33"/>
                </a:solidFill>
              </a:rPr>
              <a:t>макроліди</a:t>
            </a:r>
            <a:r>
              <a:rPr lang="ru-RU" sz="2400" dirty="0">
                <a:solidFill>
                  <a:srgbClr val="FF9933"/>
                </a:solidFill>
              </a:rPr>
              <a:t>);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z="2400" dirty="0">
                <a:solidFill>
                  <a:srgbClr val="FF9933"/>
                </a:solidFill>
              </a:rPr>
              <a:t>2. </a:t>
            </a:r>
            <a:r>
              <a:rPr lang="ru-RU" sz="2400" dirty="0" err="1">
                <a:solidFill>
                  <a:srgbClr val="FF9933"/>
                </a:solidFill>
              </a:rPr>
              <a:t>антибіотики</a:t>
            </a:r>
            <a:r>
              <a:rPr lang="ru-RU" sz="2400" dirty="0">
                <a:solidFill>
                  <a:srgbClr val="FF9933"/>
                </a:solidFill>
              </a:rPr>
              <a:t>, </a:t>
            </a:r>
            <a:r>
              <a:rPr lang="ru-RU" sz="2400" dirty="0" err="1">
                <a:solidFill>
                  <a:srgbClr val="FF9933"/>
                </a:solidFill>
              </a:rPr>
              <a:t>які</a:t>
            </a:r>
            <a:r>
              <a:rPr lang="ru-RU" sz="2400" dirty="0">
                <a:solidFill>
                  <a:srgbClr val="FF9933"/>
                </a:solidFill>
              </a:rPr>
              <a:t> </a:t>
            </a:r>
            <a:r>
              <a:rPr lang="ru-RU" sz="2400" dirty="0" err="1">
                <a:solidFill>
                  <a:srgbClr val="FF9933"/>
                </a:solidFill>
              </a:rPr>
              <a:t>діють</a:t>
            </a:r>
            <a:r>
              <a:rPr lang="ru-RU" sz="2400" dirty="0">
                <a:solidFill>
                  <a:srgbClr val="FF9933"/>
                </a:solidFill>
              </a:rPr>
              <a:t> </a:t>
            </a:r>
            <a:r>
              <a:rPr lang="ru-RU" sz="2400" dirty="0" err="1">
                <a:solidFill>
                  <a:srgbClr val="FF9933"/>
                </a:solidFill>
              </a:rPr>
              <a:t>переважно</a:t>
            </a:r>
            <a:r>
              <a:rPr lang="ru-RU" sz="2400" dirty="0">
                <a:solidFill>
                  <a:srgbClr val="FF9933"/>
                </a:solidFill>
              </a:rPr>
              <a:t> на </a:t>
            </a:r>
            <a:r>
              <a:rPr lang="ru-RU" sz="2400" dirty="0" err="1">
                <a:solidFill>
                  <a:srgbClr val="FF9933"/>
                </a:solidFill>
              </a:rPr>
              <a:t>грамнегативні</a:t>
            </a:r>
            <a:r>
              <a:rPr lang="ru-RU" sz="2400" dirty="0">
                <a:solidFill>
                  <a:srgbClr val="FF9933"/>
                </a:solidFill>
              </a:rPr>
              <a:t> </a:t>
            </a:r>
            <a:r>
              <a:rPr lang="ru-RU" sz="2400" dirty="0" err="1">
                <a:solidFill>
                  <a:srgbClr val="FF9933"/>
                </a:solidFill>
              </a:rPr>
              <a:t>бактерії</a:t>
            </a:r>
            <a:r>
              <a:rPr lang="ru-RU" sz="2400" dirty="0">
                <a:solidFill>
                  <a:srgbClr val="FF9933"/>
                </a:solidFill>
              </a:rPr>
              <a:t> (</a:t>
            </a:r>
            <a:r>
              <a:rPr lang="ru-RU" sz="2400" dirty="0" err="1">
                <a:solidFill>
                  <a:srgbClr val="33CC33"/>
                </a:solidFill>
              </a:rPr>
              <a:t>поліміксини</a:t>
            </a:r>
            <a:r>
              <a:rPr lang="ru-RU" sz="2400" dirty="0">
                <a:solidFill>
                  <a:srgbClr val="FF9933"/>
                </a:solidFill>
              </a:rPr>
              <a:t>);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z="2400" dirty="0">
                <a:solidFill>
                  <a:srgbClr val="FF9933"/>
                </a:solidFill>
              </a:rPr>
              <a:t>3. </a:t>
            </a:r>
            <a:r>
              <a:rPr lang="ru-RU" sz="2400" dirty="0" err="1">
                <a:solidFill>
                  <a:srgbClr val="FF9933"/>
                </a:solidFill>
              </a:rPr>
              <a:t>антибіотики</a:t>
            </a:r>
            <a:r>
              <a:rPr lang="ru-RU" sz="2400" dirty="0">
                <a:solidFill>
                  <a:srgbClr val="FF9933"/>
                </a:solidFill>
              </a:rPr>
              <a:t> широкого спектру </a:t>
            </a:r>
            <a:r>
              <a:rPr lang="ru-RU" sz="2400" dirty="0" err="1">
                <a:solidFill>
                  <a:srgbClr val="FF9933"/>
                </a:solidFill>
              </a:rPr>
              <a:t>дії</a:t>
            </a:r>
            <a:r>
              <a:rPr lang="ru-RU" sz="2400" dirty="0">
                <a:solidFill>
                  <a:srgbClr val="FF9933"/>
                </a:solidFill>
              </a:rPr>
              <a:t> (</a:t>
            </a:r>
            <a:r>
              <a:rPr lang="ru-RU" sz="2400" dirty="0" err="1">
                <a:solidFill>
                  <a:srgbClr val="33CC33"/>
                </a:solidFill>
              </a:rPr>
              <a:t>ампіцилін</a:t>
            </a:r>
            <a:r>
              <a:rPr lang="ru-RU" sz="2400" dirty="0">
                <a:solidFill>
                  <a:srgbClr val="33CC33"/>
                </a:solidFill>
              </a:rPr>
              <a:t>, </a:t>
            </a:r>
            <a:r>
              <a:rPr lang="ru-RU" sz="2400" dirty="0" err="1">
                <a:solidFill>
                  <a:srgbClr val="33CC33"/>
                </a:solidFill>
              </a:rPr>
              <a:t>карбециліни</a:t>
            </a:r>
            <a:r>
              <a:rPr lang="ru-RU" sz="2400" dirty="0">
                <a:solidFill>
                  <a:srgbClr val="33CC33"/>
                </a:solidFill>
              </a:rPr>
              <a:t>, </a:t>
            </a:r>
            <a:r>
              <a:rPr lang="ru-RU" sz="2400" dirty="0" err="1">
                <a:solidFill>
                  <a:srgbClr val="33CC33"/>
                </a:solidFill>
              </a:rPr>
              <a:t>уреїдопеніциліни</a:t>
            </a:r>
            <a:r>
              <a:rPr lang="ru-RU" sz="2400" dirty="0">
                <a:solidFill>
                  <a:srgbClr val="33CC33"/>
                </a:solidFill>
              </a:rPr>
              <a:t>, </a:t>
            </a:r>
            <a:r>
              <a:rPr lang="ru-RU" sz="2400" dirty="0" err="1">
                <a:solidFill>
                  <a:srgbClr val="33CC33"/>
                </a:solidFill>
              </a:rPr>
              <a:t>цефалоспорини</a:t>
            </a:r>
            <a:r>
              <a:rPr lang="ru-RU" sz="2400" dirty="0">
                <a:solidFill>
                  <a:srgbClr val="33CC33"/>
                </a:solidFill>
              </a:rPr>
              <a:t>, </a:t>
            </a:r>
            <a:r>
              <a:rPr lang="ru-RU" sz="2400" dirty="0" err="1">
                <a:solidFill>
                  <a:srgbClr val="33CC33"/>
                </a:solidFill>
              </a:rPr>
              <a:t>аміноглікозиди</a:t>
            </a:r>
            <a:r>
              <a:rPr lang="ru-RU" sz="2400" dirty="0">
                <a:solidFill>
                  <a:srgbClr val="33CC33"/>
                </a:solidFill>
              </a:rPr>
              <a:t>, </a:t>
            </a:r>
            <a:r>
              <a:rPr lang="ru-RU" sz="2400" dirty="0" err="1">
                <a:solidFill>
                  <a:srgbClr val="33CC33"/>
                </a:solidFill>
              </a:rPr>
              <a:t>тетрацикліни</a:t>
            </a:r>
            <a:r>
              <a:rPr lang="ru-RU" sz="2400" dirty="0">
                <a:solidFill>
                  <a:srgbClr val="33CC33"/>
                </a:solidFill>
              </a:rPr>
              <a:t>, </a:t>
            </a:r>
            <a:r>
              <a:rPr lang="ru-RU" sz="2400" dirty="0" err="1">
                <a:solidFill>
                  <a:srgbClr val="33CC33"/>
                </a:solidFill>
              </a:rPr>
              <a:t>левоміцетин</a:t>
            </a:r>
            <a:r>
              <a:rPr lang="ru-RU" sz="2400" dirty="0">
                <a:solidFill>
                  <a:srgbClr val="33CC33"/>
                </a:solidFill>
              </a:rPr>
              <a:t>, </a:t>
            </a:r>
            <a:r>
              <a:rPr lang="ru-RU" sz="2400" dirty="0" err="1">
                <a:solidFill>
                  <a:srgbClr val="33CC33"/>
                </a:solidFill>
              </a:rPr>
              <a:t>рифампіцини</a:t>
            </a:r>
            <a:r>
              <a:rPr lang="ru-RU" sz="2400" dirty="0">
                <a:solidFill>
                  <a:srgbClr val="FF9933"/>
                </a:solidFill>
              </a:rPr>
              <a:t>);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z="2400" dirty="0">
                <a:solidFill>
                  <a:srgbClr val="FF9933"/>
                </a:solidFill>
              </a:rPr>
              <a:t>4. </a:t>
            </a:r>
            <a:r>
              <a:rPr lang="ru-RU" sz="2400" dirty="0" err="1">
                <a:solidFill>
                  <a:srgbClr val="FF9933"/>
                </a:solidFill>
              </a:rPr>
              <a:t>протигрибкові</a:t>
            </a:r>
            <a:r>
              <a:rPr lang="ru-RU" sz="2400" dirty="0">
                <a:solidFill>
                  <a:srgbClr val="FF9933"/>
                </a:solidFill>
              </a:rPr>
              <a:t> </a:t>
            </a:r>
            <a:r>
              <a:rPr lang="ru-RU" sz="2400" dirty="0" err="1">
                <a:solidFill>
                  <a:srgbClr val="FF9933"/>
                </a:solidFill>
              </a:rPr>
              <a:t>антибіотики</a:t>
            </a:r>
            <a:r>
              <a:rPr lang="ru-RU" sz="2400" dirty="0">
                <a:solidFill>
                  <a:srgbClr val="FF9933"/>
                </a:solidFill>
              </a:rPr>
              <a:t> (</a:t>
            </a:r>
            <a:r>
              <a:rPr lang="ru-RU" sz="2400" dirty="0" err="1">
                <a:solidFill>
                  <a:srgbClr val="33CC33"/>
                </a:solidFill>
              </a:rPr>
              <a:t>ністатин</a:t>
            </a:r>
            <a:r>
              <a:rPr lang="ru-RU" sz="2400" dirty="0">
                <a:solidFill>
                  <a:srgbClr val="33CC33"/>
                </a:solidFill>
              </a:rPr>
              <a:t>, </a:t>
            </a:r>
            <a:r>
              <a:rPr lang="ru-RU" sz="2400" dirty="0" err="1">
                <a:solidFill>
                  <a:srgbClr val="33CC33"/>
                </a:solidFill>
              </a:rPr>
              <a:t>леворин</a:t>
            </a:r>
            <a:r>
              <a:rPr lang="ru-RU" sz="2400" dirty="0">
                <a:solidFill>
                  <a:srgbClr val="33CC33"/>
                </a:solidFill>
              </a:rPr>
              <a:t>, </a:t>
            </a:r>
            <a:r>
              <a:rPr lang="ru-RU" sz="2400" dirty="0" err="1">
                <a:solidFill>
                  <a:srgbClr val="33CC33"/>
                </a:solidFill>
              </a:rPr>
              <a:t>грізеофуновин</a:t>
            </a:r>
            <a:r>
              <a:rPr lang="ru-RU" sz="2400" dirty="0">
                <a:solidFill>
                  <a:srgbClr val="33CC33"/>
                </a:solidFill>
              </a:rPr>
              <a:t>, </a:t>
            </a:r>
            <a:r>
              <a:rPr lang="ru-RU" sz="2400" dirty="0" err="1">
                <a:solidFill>
                  <a:srgbClr val="33CC33"/>
                </a:solidFill>
              </a:rPr>
              <a:t>амфотерицин</a:t>
            </a:r>
            <a:r>
              <a:rPr lang="ru-RU" sz="2400" dirty="0">
                <a:solidFill>
                  <a:srgbClr val="33CC33"/>
                </a:solidFill>
              </a:rPr>
              <a:t>, </a:t>
            </a:r>
            <a:r>
              <a:rPr lang="ru-RU" sz="2400" dirty="0" err="1">
                <a:solidFill>
                  <a:srgbClr val="33CC33"/>
                </a:solidFill>
              </a:rPr>
              <a:t>мікогентин</a:t>
            </a:r>
            <a:r>
              <a:rPr lang="ru-RU" sz="2400" dirty="0">
                <a:solidFill>
                  <a:srgbClr val="FF9933"/>
                </a:solidFill>
              </a:rPr>
              <a:t>).</a:t>
            </a: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6621C52-8008-4DAF-AA6D-CC16C1C421AA}" type="slidenum">
              <a:rPr lang="ru-RU" smtClean="0"/>
              <a:pPr>
                <a:defRPr/>
              </a:pPr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11205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>
          <a:xfrm>
            <a:off x="250825" y="333375"/>
            <a:ext cx="8686800" cy="1384300"/>
          </a:xfrm>
        </p:spPr>
        <p:txBody>
          <a:bodyPr/>
          <a:lstStyle/>
          <a:p>
            <a:pPr eaLnBrk="1" hangingPunct="1">
              <a:defRPr/>
            </a:pPr>
            <a:r>
              <a:rPr lang="ru-RU" sz="4000" b="1" dirty="0">
                <a:solidFill>
                  <a:schemeClr val="hlink"/>
                </a:solidFill>
              </a:rPr>
              <a:t>За </a:t>
            </a:r>
            <a:r>
              <a:rPr lang="ru-RU" sz="4000" b="1" dirty="0" err="1">
                <a:solidFill>
                  <a:schemeClr val="hlink"/>
                </a:solidFill>
              </a:rPr>
              <a:t>механізмом</a:t>
            </a:r>
            <a:r>
              <a:rPr lang="ru-RU" sz="4000" b="1" dirty="0">
                <a:solidFill>
                  <a:schemeClr val="hlink"/>
                </a:solidFill>
              </a:rPr>
              <a:t> </a:t>
            </a:r>
            <a:r>
              <a:rPr lang="ru-RU" sz="4000" b="1" dirty="0" err="1">
                <a:solidFill>
                  <a:schemeClr val="hlink"/>
                </a:solidFill>
              </a:rPr>
              <a:t>дії</a:t>
            </a:r>
            <a:r>
              <a:rPr lang="ru-RU" sz="4000" b="1" dirty="0">
                <a:solidFill>
                  <a:schemeClr val="hlink"/>
                </a:solidFill>
              </a:rPr>
              <a:t> </a:t>
            </a:r>
            <a:r>
              <a:rPr lang="ru-RU" sz="4000" b="1" dirty="0" err="1">
                <a:solidFill>
                  <a:schemeClr val="hlink"/>
                </a:solidFill>
              </a:rPr>
              <a:t>антибіотики</a:t>
            </a:r>
            <a:r>
              <a:rPr lang="ru-RU" sz="4000" b="1" dirty="0">
                <a:solidFill>
                  <a:schemeClr val="hlink"/>
                </a:solidFill>
              </a:rPr>
              <a:t> </a:t>
            </a:r>
            <a:r>
              <a:rPr lang="ru-RU" sz="4000" b="1" dirty="0" err="1">
                <a:solidFill>
                  <a:schemeClr val="hlink"/>
                </a:solidFill>
              </a:rPr>
              <a:t>поділяються</a:t>
            </a:r>
            <a:r>
              <a:rPr lang="ru-RU" sz="4000" b="1" dirty="0">
                <a:solidFill>
                  <a:schemeClr val="hlink"/>
                </a:solidFill>
              </a:rPr>
              <a:t>:</a:t>
            </a:r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916113"/>
            <a:ext cx="9144000" cy="4941887"/>
          </a:xfrm>
        </p:spPr>
        <p:txBody>
          <a:bodyPr/>
          <a:lstStyle/>
          <a:p>
            <a:pPr eaLnBrk="1" hangingPunct="1">
              <a:defRPr/>
            </a:pPr>
            <a:r>
              <a:rPr lang="ru-RU" sz="2800" dirty="0">
                <a:solidFill>
                  <a:srgbClr val="FF9933"/>
                </a:solidFill>
              </a:rPr>
              <a:t>1. </a:t>
            </a:r>
            <a:r>
              <a:rPr lang="ru-RU" sz="2800" dirty="0" err="1">
                <a:solidFill>
                  <a:srgbClr val="FF9933"/>
                </a:solidFill>
              </a:rPr>
              <a:t>пригнічуючі</a:t>
            </a:r>
            <a:r>
              <a:rPr lang="ru-RU" sz="2800" dirty="0">
                <a:solidFill>
                  <a:srgbClr val="FF9933"/>
                </a:solidFill>
              </a:rPr>
              <a:t> синтез </a:t>
            </a:r>
            <a:r>
              <a:rPr lang="ru-RU" sz="2800" dirty="0" err="1">
                <a:solidFill>
                  <a:srgbClr val="FF9933"/>
                </a:solidFill>
              </a:rPr>
              <a:t>клітинної</a:t>
            </a:r>
            <a:r>
              <a:rPr lang="ru-RU" sz="2800" dirty="0">
                <a:solidFill>
                  <a:srgbClr val="FF9933"/>
                </a:solidFill>
              </a:rPr>
              <a:t> </a:t>
            </a:r>
            <a:r>
              <a:rPr lang="ru-RU" sz="2800" dirty="0" err="1">
                <a:solidFill>
                  <a:srgbClr val="FF9933"/>
                </a:solidFill>
              </a:rPr>
              <a:t>стінки</a:t>
            </a:r>
            <a:r>
              <a:rPr lang="ru-RU" sz="2800" dirty="0">
                <a:solidFill>
                  <a:srgbClr val="FF9933"/>
                </a:solidFill>
              </a:rPr>
              <a:t> (</a:t>
            </a:r>
            <a:r>
              <a:rPr lang="ru-RU" sz="2800" dirty="0" err="1">
                <a:solidFill>
                  <a:srgbClr val="33CC33"/>
                </a:solidFill>
              </a:rPr>
              <a:t>бензилпеніцилін</a:t>
            </a:r>
            <a:r>
              <a:rPr lang="ru-RU" sz="2800" dirty="0">
                <a:solidFill>
                  <a:srgbClr val="33CC33"/>
                </a:solidFill>
              </a:rPr>
              <a:t>, </a:t>
            </a:r>
            <a:r>
              <a:rPr lang="ru-RU" sz="2800" dirty="0" err="1">
                <a:solidFill>
                  <a:srgbClr val="33CC33"/>
                </a:solidFill>
              </a:rPr>
              <a:t>оксацилін</a:t>
            </a:r>
            <a:r>
              <a:rPr lang="ru-RU" sz="2800" dirty="0">
                <a:solidFill>
                  <a:srgbClr val="33CC33"/>
                </a:solidFill>
              </a:rPr>
              <a:t>, </a:t>
            </a:r>
            <a:r>
              <a:rPr lang="ru-RU" sz="2800" dirty="0" err="1">
                <a:solidFill>
                  <a:srgbClr val="33CC33"/>
                </a:solidFill>
              </a:rPr>
              <a:t>ампіцилін</a:t>
            </a:r>
            <a:r>
              <a:rPr lang="ru-RU" sz="2800" dirty="0">
                <a:solidFill>
                  <a:srgbClr val="33CC33"/>
                </a:solidFill>
              </a:rPr>
              <a:t>, </a:t>
            </a:r>
            <a:r>
              <a:rPr lang="ru-RU" sz="2800" dirty="0" err="1">
                <a:solidFill>
                  <a:srgbClr val="33CC33"/>
                </a:solidFill>
              </a:rPr>
              <a:t>цефалоспорини</a:t>
            </a:r>
            <a:r>
              <a:rPr lang="ru-RU" sz="2800" dirty="0">
                <a:solidFill>
                  <a:srgbClr val="FF9933"/>
                </a:solidFill>
              </a:rPr>
              <a:t>);</a:t>
            </a:r>
          </a:p>
          <a:p>
            <a:pPr eaLnBrk="1" hangingPunct="1">
              <a:defRPr/>
            </a:pPr>
            <a:r>
              <a:rPr lang="ru-RU" sz="2800" dirty="0">
                <a:solidFill>
                  <a:srgbClr val="FF9933"/>
                </a:solidFill>
              </a:rPr>
              <a:t>2. </a:t>
            </a:r>
            <a:r>
              <a:rPr lang="ru-RU" sz="2800" dirty="0" err="1">
                <a:solidFill>
                  <a:srgbClr val="FF9933"/>
                </a:solidFill>
              </a:rPr>
              <a:t>пригнічуючі</a:t>
            </a:r>
            <a:r>
              <a:rPr lang="ru-RU" sz="2800" dirty="0">
                <a:solidFill>
                  <a:srgbClr val="FF9933"/>
                </a:solidFill>
              </a:rPr>
              <a:t> синтез </a:t>
            </a:r>
            <a:r>
              <a:rPr lang="ru-RU" sz="2800" dirty="0" err="1">
                <a:solidFill>
                  <a:srgbClr val="FF9933"/>
                </a:solidFill>
              </a:rPr>
              <a:t>білку</a:t>
            </a:r>
            <a:r>
              <a:rPr lang="ru-RU" sz="2800" dirty="0">
                <a:solidFill>
                  <a:srgbClr val="FF9933"/>
                </a:solidFill>
              </a:rPr>
              <a:t> (</a:t>
            </a:r>
            <a:r>
              <a:rPr lang="ru-RU" sz="2800" dirty="0" err="1">
                <a:solidFill>
                  <a:srgbClr val="33CC33"/>
                </a:solidFill>
              </a:rPr>
              <a:t>тетрацикліни</a:t>
            </a:r>
            <a:r>
              <a:rPr lang="ru-RU" sz="2800" dirty="0">
                <a:solidFill>
                  <a:srgbClr val="33CC33"/>
                </a:solidFill>
              </a:rPr>
              <a:t>, </a:t>
            </a:r>
            <a:r>
              <a:rPr lang="ru-RU" sz="2800" dirty="0" err="1">
                <a:solidFill>
                  <a:srgbClr val="33CC33"/>
                </a:solidFill>
              </a:rPr>
              <a:t>левоміцетин</a:t>
            </a:r>
            <a:r>
              <a:rPr lang="ru-RU" sz="2800" dirty="0">
                <a:solidFill>
                  <a:srgbClr val="33CC33"/>
                </a:solidFill>
              </a:rPr>
              <a:t>, </a:t>
            </a:r>
            <a:r>
              <a:rPr lang="ru-RU" sz="2800" dirty="0" err="1">
                <a:solidFill>
                  <a:srgbClr val="33CC33"/>
                </a:solidFill>
              </a:rPr>
              <a:t>еритроміцин</a:t>
            </a:r>
            <a:r>
              <a:rPr lang="ru-RU" sz="2800" dirty="0">
                <a:solidFill>
                  <a:srgbClr val="FF9933"/>
                </a:solidFill>
              </a:rPr>
              <a:t>);</a:t>
            </a:r>
          </a:p>
          <a:p>
            <a:pPr eaLnBrk="1" hangingPunct="1">
              <a:defRPr/>
            </a:pPr>
            <a:r>
              <a:rPr lang="ru-RU" sz="2800" dirty="0">
                <a:solidFill>
                  <a:srgbClr val="FF9933"/>
                </a:solidFill>
              </a:rPr>
              <a:t>3. </a:t>
            </a:r>
            <a:r>
              <a:rPr lang="ru-RU" sz="2800" dirty="0" err="1">
                <a:solidFill>
                  <a:srgbClr val="FF9933"/>
                </a:solidFill>
              </a:rPr>
              <a:t>пригнічуючі</a:t>
            </a:r>
            <a:r>
              <a:rPr lang="ru-RU" sz="2800" dirty="0">
                <a:solidFill>
                  <a:srgbClr val="FF9933"/>
                </a:solidFill>
              </a:rPr>
              <a:t> синтез РНК (</a:t>
            </a:r>
            <a:r>
              <a:rPr lang="ru-RU" sz="2800" dirty="0" err="1">
                <a:solidFill>
                  <a:srgbClr val="33CC33"/>
                </a:solidFill>
              </a:rPr>
              <a:t>рифампіцин</a:t>
            </a:r>
            <a:r>
              <a:rPr lang="ru-RU" sz="2800" dirty="0">
                <a:solidFill>
                  <a:srgbClr val="FF9933"/>
                </a:solidFill>
              </a:rPr>
              <a:t>);</a:t>
            </a:r>
          </a:p>
          <a:p>
            <a:pPr eaLnBrk="1" hangingPunct="1">
              <a:defRPr/>
            </a:pPr>
            <a:r>
              <a:rPr lang="ru-RU" sz="2800" dirty="0">
                <a:solidFill>
                  <a:srgbClr val="FF9933"/>
                </a:solidFill>
              </a:rPr>
              <a:t>4. </a:t>
            </a:r>
            <a:r>
              <a:rPr lang="ru-RU" sz="2800" dirty="0" err="1">
                <a:solidFill>
                  <a:srgbClr val="FF9933"/>
                </a:solidFill>
              </a:rPr>
              <a:t>порушуючі</a:t>
            </a:r>
            <a:r>
              <a:rPr lang="ru-RU" sz="2800" dirty="0">
                <a:solidFill>
                  <a:srgbClr val="FF9933"/>
                </a:solidFill>
              </a:rPr>
              <a:t> </a:t>
            </a:r>
            <a:r>
              <a:rPr lang="ru-RU" sz="2800" dirty="0" err="1">
                <a:solidFill>
                  <a:srgbClr val="FF9933"/>
                </a:solidFill>
              </a:rPr>
              <a:t>проникність</a:t>
            </a:r>
            <a:r>
              <a:rPr lang="ru-RU" sz="2800" dirty="0">
                <a:solidFill>
                  <a:srgbClr val="FF9933"/>
                </a:solidFill>
              </a:rPr>
              <a:t> </a:t>
            </a:r>
            <a:r>
              <a:rPr lang="ru-RU" sz="2800" dirty="0" err="1">
                <a:solidFill>
                  <a:srgbClr val="FF9933"/>
                </a:solidFill>
              </a:rPr>
              <a:t>цитоплазматичної</a:t>
            </a:r>
            <a:r>
              <a:rPr lang="ru-RU" sz="2800" dirty="0">
                <a:solidFill>
                  <a:srgbClr val="FF9933"/>
                </a:solidFill>
              </a:rPr>
              <a:t> </a:t>
            </a:r>
            <a:r>
              <a:rPr lang="ru-RU" sz="2800" dirty="0" err="1">
                <a:solidFill>
                  <a:srgbClr val="FF9933"/>
                </a:solidFill>
              </a:rPr>
              <a:t>мембрани</a:t>
            </a:r>
            <a:r>
              <a:rPr lang="ru-RU" sz="2800" dirty="0">
                <a:solidFill>
                  <a:srgbClr val="FF9933"/>
                </a:solidFill>
              </a:rPr>
              <a:t> (</a:t>
            </a:r>
            <a:r>
              <a:rPr lang="ru-RU" sz="2800" dirty="0" err="1">
                <a:solidFill>
                  <a:srgbClr val="33CC33"/>
                </a:solidFill>
              </a:rPr>
              <a:t>поліміксини</a:t>
            </a:r>
            <a:r>
              <a:rPr lang="ru-RU" sz="2800" dirty="0">
                <a:solidFill>
                  <a:srgbClr val="FF9933"/>
                </a:solidFill>
              </a:rPr>
              <a:t>);</a:t>
            </a: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6621C52-8008-4DAF-AA6D-CC16C1C421AA}" type="slidenum">
              <a:rPr lang="ru-RU" smtClean="0"/>
              <a:pPr>
                <a:defRPr/>
              </a:pPr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701962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0"/>
            <a:ext cx="8229600" cy="1384300"/>
          </a:xfrm>
        </p:spPr>
        <p:txBody>
          <a:bodyPr/>
          <a:lstStyle/>
          <a:p>
            <a:pPr eaLnBrk="1" hangingPunct="1">
              <a:defRPr/>
            </a:pPr>
            <a:r>
              <a:rPr lang="ru-RU" sz="4800" b="1" dirty="0" err="1">
                <a:solidFill>
                  <a:schemeClr val="hlink"/>
                </a:solidFill>
              </a:rPr>
              <a:t>Пеніциліни</a:t>
            </a:r>
            <a:endParaRPr lang="ru-RU" sz="4800" b="1" dirty="0">
              <a:solidFill>
                <a:schemeClr val="hlink"/>
              </a:solidFill>
            </a:endParaRPr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125538"/>
            <a:ext cx="7019925" cy="5543550"/>
          </a:xfrm>
        </p:spPr>
        <p:txBody>
          <a:bodyPr/>
          <a:lstStyle/>
          <a:p>
            <a:pPr eaLnBrk="1" hangingPunct="1">
              <a:defRPr/>
            </a:pPr>
            <a:endParaRPr lang="ru-RU" sz="2800" dirty="0"/>
          </a:p>
          <a:p>
            <a:pPr eaLnBrk="1" hangingPunct="1">
              <a:defRPr/>
            </a:pPr>
            <a:r>
              <a:rPr lang="ru-RU" sz="3600" dirty="0">
                <a:solidFill>
                  <a:srgbClr val="FF9933"/>
                </a:solidFill>
              </a:rPr>
              <a:t>1. </a:t>
            </a:r>
            <a:r>
              <a:rPr lang="ru-RU" sz="3600" dirty="0" err="1">
                <a:solidFill>
                  <a:srgbClr val="FF9933"/>
                </a:solidFill>
              </a:rPr>
              <a:t>природні</a:t>
            </a:r>
            <a:r>
              <a:rPr lang="ru-RU" sz="3600" dirty="0">
                <a:solidFill>
                  <a:srgbClr val="FF9933"/>
                </a:solidFill>
              </a:rPr>
              <a:t>;</a:t>
            </a:r>
          </a:p>
          <a:p>
            <a:pPr eaLnBrk="1" hangingPunct="1">
              <a:defRPr/>
            </a:pPr>
            <a:r>
              <a:rPr lang="ru-RU" sz="3600" dirty="0">
                <a:solidFill>
                  <a:srgbClr val="FF9933"/>
                </a:solidFill>
              </a:rPr>
              <a:t>2. </a:t>
            </a:r>
            <a:r>
              <a:rPr lang="ru-RU" sz="3600" dirty="0" err="1">
                <a:solidFill>
                  <a:srgbClr val="FF9933"/>
                </a:solidFill>
              </a:rPr>
              <a:t>ізоксазолпеніциліни</a:t>
            </a:r>
            <a:r>
              <a:rPr lang="ru-RU" sz="3600" dirty="0">
                <a:solidFill>
                  <a:srgbClr val="FF9933"/>
                </a:solidFill>
              </a:rPr>
              <a:t>;</a:t>
            </a:r>
          </a:p>
          <a:p>
            <a:pPr eaLnBrk="1" hangingPunct="1">
              <a:defRPr/>
            </a:pPr>
            <a:r>
              <a:rPr lang="ru-RU" sz="3600" dirty="0">
                <a:solidFill>
                  <a:srgbClr val="FF9933"/>
                </a:solidFill>
              </a:rPr>
              <a:t>3. </a:t>
            </a:r>
            <a:r>
              <a:rPr lang="ru-RU" sz="3600" dirty="0" err="1">
                <a:solidFill>
                  <a:srgbClr val="FF9933"/>
                </a:solidFill>
              </a:rPr>
              <a:t>амідинопеніциліни</a:t>
            </a:r>
            <a:r>
              <a:rPr lang="ru-RU" sz="3600" dirty="0">
                <a:solidFill>
                  <a:srgbClr val="FF9933"/>
                </a:solidFill>
              </a:rPr>
              <a:t>;</a:t>
            </a:r>
          </a:p>
          <a:p>
            <a:pPr eaLnBrk="1" hangingPunct="1">
              <a:defRPr/>
            </a:pPr>
            <a:r>
              <a:rPr lang="ru-RU" sz="3600" dirty="0">
                <a:solidFill>
                  <a:srgbClr val="FF9933"/>
                </a:solidFill>
              </a:rPr>
              <a:t>4. </a:t>
            </a:r>
            <a:r>
              <a:rPr lang="ru-RU" sz="3600" dirty="0" err="1">
                <a:solidFill>
                  <a:srgbClr val="FF9933"/>
                </a:solidFill>
              </a:rPr>
              <a:t>амінопеніциліни</a:t>
            </a:r>
            <a:r>
              <a:rPr lang="ru-RU" sz="3600" dirty="0">
                <a:solidFill>
                  <a:srgbClr val="FF9933"/>
                </a:solidFill>
              </a:rPr>
              <a:t>;</a:t>
            </a:r>
          </a:p>
          <a:p>
            <a:pPr eaLnBrk="1" hangingPunct="1">
              <a:defRPr/>
            </a:pPr>
            <a:r>
              <a:rPr lang="ru-RU" sz="3600" dirty="0">
                <a:solidFill>
                  <a:srgbClr val="FF9933"/>
                </a:solidFill>
              </a:rPr>
              <a:t>5. </a:t>
            </a:r>
            <a:r>
              <a:rPr lang="ru-RU" sz="3600" dirty="0" err="1">
                <a:solidFill>
                  <a:srgbClr val="FF9933"/>
                </a:solidFill>
              </a:rPr>
              <a:t>карбоксипеніциліни</a:t>
            </a:r>
            <a:r>
              <a:rPr lang="ru-RU" sz="3600" dirty="0">
                <a:solidFill>
                  <a:srgbClr val="FF9933"/>
                </a:solidFill>
              </a:rPr>
              <a:t>;</a:t>
            </a:r>
          </a:p>
          <a:p>
            <a:pPr eaLnBrk="1" hangingPunct="1">
              <a:defRPr/>
            </a:pPr>
            <a:r>
              <a:rPr lang="ru-RU" sz="3600" dirty="0">
                <a:solidFill>
                  <a:srgbClr val="FF9933"/>
                </a:solidFill>
              </a:rPr>
              <a:t>6. </a:t>
            </a:r>
            <a:r>
              <a:rPr lang="ru-RU" sz="3600" dirty="0" err="1">
                <a:solidFill>
                  <a:srgbClr val="FF9933"/>
                </a:solidFill>
              </a:rPr>
              <a:t>уреїдопеніциліни</a:t>
            </a:r>
            <a:r>
              <a:rPr lang="ru-RU" sz="3600" dirty="0">
                <a:solidFill>
                  <a:srgbClr val="FF9933"/>
                </a:solidFill>
              </a:rPr>
              <a:t>.</a:t>
            </a:r>
          </a:p>
        </p:txBody>
      </p:sp>
      <p:pic>
        <p:nvPicPr>
          <p:cNvPr id="9220" name="Picture 4" descr="09801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77050" y="2420938"/>
            <a:ext cx="2266950" cy="331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6621C52-8008-4DAF-AA6D-CC16C1C421AA}" type="slidenum">
              <a:rPr lang="ru-RU" smtClean="0"/>
              <a:pPr>
                <a:defRPr/>
              </a:pPr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386232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>
          <a:xfrm>
            <a:off x="250825" y="692150"/>
            <a:ext cx="8497888" cy="3457575"/>
          </a:xfrm>
        </p:spPr>
        <p:txBody>
          <a:bodyPr/>
          <a:lstStyle/>
          <a:p>
            <a:pPr eaLnBrk="1" hangingPunct="1">
              <a:defRPr/>
            </a:pPr>
            <a:r>
              <a:rPr lang="ru-RU" sz="3600" b="1" dirty="0">
                <a:solidFill>
                  <a:schemeClr val="hlink"/>
                </a:solidFill>
              </a:rPr>
              <a:t>ФАРМАКОДИНАМІКА </a:t>
            </a:r>
            <a:br>
              <a:rPr lang="ru-RU" sz="3600" b="1" dirty="0">
                <a:solidFill>
                  <a:schemeClr val="hlink"/>
                </a:solidFill>
              </a:rPr>
            </a:br>
            <a:r>
              <a:rPr lang="ru-RU" sz="3600" dirty="0" err="1">
                <a:solidFill>
                  <a:schemeClr val="hlink"/>
                </a:solidFill>
              </a:rPr>
              <a:t>Механізм</a:t>
            </a:r>
            <a:r>
              <a:rPr lang="ru-RU" sz="3600" dirty="0">
                <a:solidFill>
                  <a:schemeClr val="hlink"/>
                </a:solidFill>
              </a:rPr>
              <a:t> </a:t>
            </a:r>
            <a:r>
              <a:rPr lang="ru-RU" sz="3600" dirty="0" err="1">
                <a:solidFill>
                  <a:schemeClr val="hlink"/>
                </a:solidFill>
              </a:rPr>
              <a:t>дії</a:t>
            </a:r>
            <a:r>
              <a:rPr lang="ru-RU" sz="3600" dirty="0">
                <a:solidFill>
                  <a:schemeClr val="hlink"/>
                </a:solidFill>
              </a:rPr>
              <a:t> </a:t>
            </a:r>
            <a:r>
              <a:rPr lang="ru-RU" sz="3600" dirty="0" err="1">
                <a:solidFill>
                  <a:schemeClr val="hlink"/>
                </a:solidFill>
              </a:rPr>
              <a:t>обумовлений</a:t>
            </a:r>
            <a:r>
              <a:rPr lang="ru-RU" sz="3600" dirty="0">
                <a:solidFill>
                  <a:schemeClr val="hlink"/>
                </a:solidFill>
              </a:rPr>
              <a:t> </a:t>
            </a:r>
            <a:r>
              <a:rPr lang="ru-RU" sz="3600" dirty="0" err="1">
                <a:solidFill>
                  <a:schemeClr val="hlink"/>
                </a:solidFill>
              </a:rPr>
              <a:t>пригніченням</a:t>
            </a:r>
            <a:r>
              <a:rPr lang="ru-RU" sz="3600" dirty="0">
                <a:solidFill>
                  <a:schemeClr val="hlink"/>
                </a:solidFill>
              </a:rPr>
              <a:t> </a:t>
            </a:r>
            <a:r>
              <a:rPr lang="ru-RU" sz="3600" dirty="0" err="1">
                <a:solidFill>
                  <a:schemeClr val="hlink"/>
                </a:solidFill>
              </a:rPr>
              <a:t>транспептидази</a:t>
            </a:r>
            <a:r>
              <a:rPr lang="ru-RU" sz="3600" dirty="0">
                <a:solidFill>
                  <a:schemeClr val="hlink"/>
                </a:solidFill>
              </a:rPr>
              <a:t>, в </a:t>
            </a:r>
            <a:r>
              <a:rPr lang="ru-RU" sz="3600" dirty="0" err="1">
                <a:solidFill>
                  <a:schemeClr val="hlink"/>
                </a:solidFill>
              </a:rPr>
              <a:t>результаті</a:t>
            </a:r>
            <a:r>
              <a:rPr lang="ru-RU" sz="3600" dirty="0">
                <a:solidFill>
                  <a:schemeClr val="hlink"/>
                </a:solidFill>
              </a:rPr>
              <a:t> </a:t>
            </a:r>
            <a:r>
              <a:rPr lang="ru-RU" sz="3600" dirty="0" err="1">
                <a:solidFill>
                  <a:schemeClr val="hlink"/>
                </a:solidFill>
              </a:rPr>
              <a:t>чого</a:t>
            </a:r>
            <a:r>
              <a:rPr lang="ru-RU" sz="3600" dirty="0">
                <a:solidFill>
                  <a:schemeClr val="hlink"/>
                </a:solidFill>
              </a:rPr>
              <a:t> </a:t>
            </a:r>
            <a:r>
              <a:rPr lang="ru-RU" sz="3600" dirty="0" err="1">
                <a:solidFill>
                  <a:schemeClr val="hlink"/>
                </a:solidFill>
              </a:rPr>
              <a:t>порушується</a:t>
            </a:r>
            <a:r>
              <a:rPr lang="ru-RU" sz="3600" dirty="0">
                <a:solidFill>
                  <a:schemeClr val="hlink"/>
                </a:solidFill>
              </a:rPr>
              <a:t> </a:t>
            </a:r>
            <a:r>
              <a:rPr lang="ru-RU" sz="3600" dirty="0" err="1">
                <a:solidFill>
                  <a:schemeClr val="hlink"/>
                </a:solidFill>
              </a:rPr>
              <a:t>утворення</a:t>
            </a:r>
            <a:r>
              <a:rPr lang="ru-RU" sz="3600" dirty="0">
                <a:solidFill>
                  <a:schemeClr val="hlink"/>
                </a:solidFill>
              </a:rPr>
              <a:t> </a:t>
            </a:r>
            <a:r>
              <a:rPr lang="ru-RU" sz="3600" dirty="0" err="1">
                <a:solidFill>
                  <a:schemeClr val="hlink"/>
                </a:solidFill>
              </a:rPr>
              <a:t>пептидних</a:t>
            </a:r>
            <a:r>
              <a:rPr lang="ru-RU" sz="3600" dirty="0">
                <a:solidFill>
                  <a:schemeClr val="hlink"/>
                </a:solidFill>
              </a:rPr>
              <a:t> </a:t>
            </a:r>
            <a:r>
              <a:rPr lang="ru-RU" sz="3600" dirty="0" err="1">
                <a:solidFill>
                  <a:schemeClr val="hlink"/>
                </a:solidFill>
              </a:rPr>
              <a:t>зв'язків</a:t>
            </a:r>
            <a:r>
              <a:rPr lang="ru-RU" sz="3600" dirty="0">
                <a:solidFill>
                  <a:schemeClr val="hlink"/>
                </a:solidFill>
              </a:rPr>
              <a:t> </a:t>
            </a:r>
            <a:r>
              <a:rPr lang="ru-RU" sz="3600" dirty="0" err="1">
                <a:solidFill>
                  <a:schemeClr val="hlink"/>
                </a:solidFill>
              </a:rPr>
              <a:t>і</a:t>
            </a:r>
            <a:r>
              <a:rPr lang="ru-RU" sz="3600" dirty="0">
                <a:solidFill>
                  <a:schemeClr val="hlink"/>
                </a:solidFill>
              </a:rPr>
              <a:t> синтез </a:t>
            </a:r>
            <a:r>
              <a:rPr lang="ru-RU" sz="3600" dirty="0" err="1">
                <a:solidFill>
                  <a:schemeClr val="hlink"/>
                </a:solidFill>
              </a:rPr>
              <a:t>клітинної</a:t>
            </a:r>
            <a:r>
              <a:rPr lang="ru-RU" sz="3600" dirty="0">
                <a:solidFill>
                  <a:schemeClr val="hlink"/>
                </a:solidFill>
              </a:rPr>
              <a:t> </a:t>
            </a:r>
            <a:r>
              <a:rPr lang="ru-RU" sz="3600" dirty="0" err="1">
                <a:solidFill>
                  <a:schemeClr val="hlink"/>
                </a:solidFill>
              </a:rPr>
              <a:t>стінки</a:t>
            </a:r>
            <a:r>
              <a:rPr lang="ru-RU" sz="3600" dirty="0">
                <a:solidFill>
                  <a:schemeClr val="hlink"/>
                </a:solidFill>
              </a:rPr>
              <a:t>. </a:t>
            </a:r>
            <a:r>
              <a:rPr lang="ru-RU" sz="3600" dirty="0" err="1">
                <a:solidFill>
                  <a:schemeClr val="hlink"/>
                </a:solidFill>
              </a:rPr>
              <a:t>Мають</a:t>
            </a:r>
            <a:r>
              <a:rPr lang="ru-RU" sz="3600" dirty="0">
                <a:solidFill>
                  <a:schemeClr val="hlink"/>
                </a:solidFill>
              </a:rPr>
              <a:t> </a:t>
            </a:r>
            <a:r>
              <a:rPr lang="ru-RU" sz="3600" dirty="0" err="1">
                <a:solidFill>
                  <a:schemeClr val="hlink"/>
                </a:solidFill>
              </a:rPr>
              <a:t>бактерицидний</a:t>
            </a:r>
            <a:r>
              <a:rPr lang="ru-RU" sz="3600" dirty="0">
                <a:solidFill>
                  <a:schemeClr val="hlink"/>
                </a:solidFill>
              </a:rPr>
              <a:t> тип </a:t>
            </a:r>
            <a:r>
              <a:rPr lang="ru-RU" sz="3600" dirty="0" err="1">
                <a:solidFill>
                  <a:schemeClr val="hlink"/>
                </a:solidFill>
              </a:rPr>
              <a:t>дії</a:t>
            </a:r>
            <a:r>
              <a:rPr lang="ru-RU" sz="3600" dirty="0">
                <a:solidFill>
                  <a:schemeClr val="hlink"/>
                </a:solidFill>
              </a:rPr>
              <a:t>.</a:t>
            </a:r>
            <a:br>
              <a:rPr lang="ru-RU" sz="4000" dirty="0">
                <a:solidFill>
                  <a:schemeClr val="hlink"/>
                </a:solidFill>
              </a:rPr>
            </a:br>
            <a:endParaRPr lang="ru-RU" sz="4000" dirty="0">
              <a:solidFill>
                <a:schemeClr val="hlink"/>
              </a:solidFill>
            </a:endParaRPr>
          </a:p>
        </p:txBody>
      </p:sp>
      <p:pic>
        <p:nvPicPr>
          <p:cNvPr id="10243" name="Picture 4" descr="giardi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27313" y="4310063"/>
            <a:ext cx="4002087" cy="2547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6621C52-8008-4DAF-AA6D-CC16C1C421AA}" type="slidenum">
              <a:rPr lang="ru-RU" smtClean="0"/>
              <a:pPr>
                <a:defRPr/>
              </a:pPr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642121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0"/>
            <a:ext cx="9144000" cy="7029450"/>
          </a:xfrm>
        </p:spPr>
        <p:txBody>
          <a:bodyPr/>
          <a:lstStyle/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3600" b="1" dirty="0" err="1">
                <a:solidFill>
                  <a:schemeClr val="hlink"/>
                </a:solidFill>
              </a:rPr>
              <a:t>Природні</a:t>
            </a:r>
            <a:r>
              <a:rPr lang="ru-RU" sz="3600" b="1" dirty="0">
                <a:solidFill>
                  <a:schemeClr val="hlink"/>
                </a:solidFill>
              </a:rPr>
              <a:t> </a:t>
            </a:r>
            <a:r>
              <a:rPr lang="ru-RU" sz="3600" b="1" dirty="0" err="1">
                <a:solidFill>
                  <a:schemeClr val="hlink"/>
                </a:solidFill>
              </a:rPr>
              <a:t>пеніциліни</a:t>
            </a:r>
            <a:endParaRPr lang="ru-RU" sz="3600" b="1" dirty="0">
              <a:solidFill>
                <a:schemeClr val="hlink"/>
              </a:solidFill>
            </a:endParaRPr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400" b="1" dirty="0">
                <a:solidFill>
                  <a:schemeClr val="hlink"/>
                </a:solidFill>
              </a:rPr>
              <a:t>(</a:t>
            </a:r>
            <a:r>
              <a:rPr lang="ru-RU" sz="2400" b="1" dirty="0" err="1">
                <a:solidFill>
                  <a:srgbClr val="33CC33"/>
                </a:solidFill>
              </a:rPr>
              <a:t>бензилпеніциліни</a:t>
            </a:r>
            <a:r>
              <a:rPr lang="ru-RU" sz="2400" b="1" dirty="0">
                <a:solidFill>
                  <a:srgbClr val="33CC33"/>
                </a:solidFill>
              </a:rPr>
              <a:t>, </a:t>
            </a:r>
            <a:r>
              <a:rPr lang="ru-RU" sz="2400" b="1" dirty="0" err="1">
                <a:solidFill>
                  <a:srgbClr val="33CC33"/>
                </a:solidFill>
              </a:rPr>
              <a:t>біциліни</a:t>
            </a:r>
            <a:r>
              <a:rPr lang="ru-RU" sz="2400" b="1" dirty="0">
                <a:solidFill>
                  <a:schemeClr val="hlink"/>
                </a:solidFill>
              </a:rPr>
              <a:t>)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2800" dirty="0" err="1">
                <a:solidFill>
                  <a:schemeClr val="hlink"/>
                </a:solidFill>
              </a:rPr>
              <a:t>Це</a:t>
            </a:r>
            <a:r>
              <a:rPr lang="ru-RU" sz="2800" dirty="0">
                <a:solidFill>
                  <a:schemeClr val="hlink"/>
                </a:solidFill>
              </a:rPr>
              <a:t> </a:t>
            </a:r>
            <a:r>
              <a:rPr lang="ru-RU" sz="2800" dirty="0" err="1">
                <a:solidFill>
                  <a:schemeClr val="hlink"/>
                </a:solidFill>
              </a:rPr>
              <a:t>вузькоспектральні</a:t>
            </a:r>
            <a:r>
              <a:rPr lang="ru-RU" sz="2800" dirty="0">
                <a:solidFill>
                  <a:schemeClr val="hlink"/>
                </a:solidFill>
              </a:rPr>
              <a:t> </a:t>
            </a:r>
            <a:r>
              <a:rPr lang="ru-RU" sz="2800" dirty="0" err="1">
                <a:solidFill>
                  <a:schemeClr val="hlink"/>
                </a:solidFill>
              </a:rPr>
              <a:t>антибіотики</a:t>
            </a:r>
            <a:r>
              <a:rPr lang="ru-RU" sz="2800" dirty="0">
                <a:solidFill>
                  <a:schemeClr val="hlink"/>
                </a:solidFill>
              </a:rPr>
              <a:t>, </a:t>
            </a:r>
            <a:r>
              <a:rPr lang="ru-RU" sz="2800" dirty="0" err="1">
                <a:solidFill>
                  <a:schemeClr val="hlink"/>
                </a:solidFill>
              </a:rPr>
              <a:t>які</a:t>
            </a:r>
            <a:r>
              <a:rPr lang="ru-RU" sz="2800" dirty="0">
                <a:solidFill>
                  <a:schemeClr val="hlink"/>
                </a:solidFill>
              </a:rPr>
              <a:t> </a:t>
            </a:r>
            <a:r>
              <a:rPr lang="ru-RU" sz="2800" dirty="0" err="1">
                <a:solidFill>
                  <a:schemeClr val="hlink"/>
                </a:solidFill>
              </a:rPr>
              <a:t>впливають</a:t>
            </a:r>
            <a:r>
              <a:rPr lang="ru-RU" sz="2800" dirty="0">
                <a:solidFill>
                  <a:schemeClr val="hlink"/>
                </a:solidFill>
              </a:rPr>
              <a:t> на </a:t>
            </a:r>
            <a:r>
              <a:rPr lang="ru-RU" sz="2800" dirty="0" err="1">
                <a:solidFill>
                  <a:schemeClr val="hlink"/>
                </a:solidFill>
              </a:rPr>
              <a:t>грампозитивні</a:t>
            </a:r>
            <a:r>
              <a:rPr lang="ru-RU" sz="2800" dirty="0">
                <a:solidFill>
                  <a:schemeClr val="hlink"/>
                </a:solidFill>
              </a:rPr>
              <a:t> </a:t>
            </a:r>
            <a:r>
              <a:rPr lang="ru-RU" sz="2800" dirty="0" err="1">
                <a:solidFill>
                  <a:schemeClr val="hlink"/>
                </a:solidFill>
              </a:rPr>
              <a:t>бактерії</a:t>
            </a:r>
            <a:r>
              <a:rPr lang="ru-RU" sz="2800" dirty="0">
                <a:solidFill>
                  <a:schemeClr val="hlink"/>
                </a:solidFill>
              </a:rPr>
              <a:t> та кокки.</a:t>
            </a:r>
          </a:p>
          <a:p>
            <a:pPr eaLnBrk="1" hangingPunct="1">
              <a:lnSpc>
                <a:spcPct val="80000"/>
              </a:lnSpc>
              <a:defRPr/>
            </a:pPr>
            <a:endParaRPr lang="ru-RU" sz="2800" b="1" dirty="0">
              <a:solidFill>
                <a:schemeClr val="hlink"/>
              </a:solidFill>
            </a:endParaRPr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800" b="1" dirty="0">
                <a:solidFill>
                  <a:schemeClr val="hlink"/>
                </a:solidFill>
              </a:rPr>
              <a:t>ФАРМАКОКІНЕТИКА 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2800" dirty="0" err="1">
                <a:solidFill>
                  <a:srgbClr val="33CC33"/>
                </a:solidFill>
              </a:rPr>
              <a:t>Натрієву</a:t>
            </a:r>
            <a:r>
              <a:rPr lang="ru-RU" sz="2800" dirty="0">
                <a:solidFill>
                  <a:srgbClr val="33CC33"/>
                </a:solidFill>
              </a:rPr>
              <a:t> </a:t>
            </a:r>
            <a:r>
              <a:rPr lang="ru-RU" sz="2800" dirty="0" err="1">
                <a:solidFill>
                  <a:srgbClr val="33CC33"/>
                </a:solidFill>
              </a:rPr>
              <a:t>сіль</a:t>
            </a:r>
            <a:r>
              <a:rPr lang="ru-RU" sz="2800" dirty="0">
                <a:solidFill>
                  <a:srgbClr val="33CC33"/>
                </a:solidFill>
              </a:rPr>
              <a:t> </a:t>
            </a:r>
            <a:r>
              <a:rPr lang="ru-RU" sz="2800" dirty="0" err="1">
                <a:solidFill>
                  <a:srgbClr val="33CC33"/>
                </a:solidFill>
              </a:rPr>
              <a:t>бензилпеніциліну</a:t>
            </a:r>
            <a:r>
              <a:rPr lang="ru-RU" sz="2800" dirty="0">
                <a:solidFill>
                  <a:srgbClr val="33CC33"/>
                </a:solidFill>
              </a:rPr>
              <a:t> </a:t>
            </a:r>
            <a:r>
              <a:rPr lang="ru-RU" sz="2800" dirty="0" err="1">
                <a:solidFill>
                  <a:schemeClr val="hlink"/>
                </a:solidFill>
              </a:rPr>
              <a:t>можна</a:t>
            </a:r>
            <a:r>
              <a:rPr lang="ru-RU" sz="2800" dirty="0">
                <a:solidFill>
                  <a:schemeClr val="hlink"/>
                </a:solidFill>
              </a:rPr>
              <a:t> </a:t>
            </a:r>
            <a:r>
              <a:rPr lang="ru-RU" sz="2800" dirty="0" err="1">
                <a:solidFill>
                  <a:schemeClr val="hlink"/>
                </a:solidFill>
              </a:rPr>
              <a:t>вводити</a:t>
            </a:r>
            <a:r>
              <a:rPr lang="ru-RU" sz="2800" dirty="0">
                <a:solidFill>
                  <a:schemeClr val="hlink"/>
                </a:solidFill>
              </a:rPr>
              <a:t> </a:t>
            </a:r>
            <a:r>
              <a:rPr lang="ru-RU" sz="2800" dirty="0" err="1">
                <a:solidFill>
                  <a:schemeClr val="hlink"/>
                </a:solidFill>
              </a:rPr>
              <a:t>внутрішньом'язово</a:t>
            </a:r>
            <a:r>
              <a:rPr lang="ru-RU" sz="2800" dirty="0">
                <a:solidFill>
                  <a:schemeClr val="hlink"/>
                </a:solidFill>
              </a:rPr>
              <a:t>, </a:t>
            </a:r>
            <a:r>
              <a:rPr lang="ru-RU" sz="2800" dirty="0" err="1">
                <a:solidFill>
                  <a:schemeClr val="hlink"/>
                </a:solidFill>
              </a:rPr>
              <a:t>внутрішньовенно</a:t>
            </a:r>
            <a:r>
              <a:rPr lang="ru-RU" sz="2800" dirty="0">
                <a:solidFill>
                  <a:schemeClr val="hlink"/>
                </a:solidFill>
              </a:rPr>
              <a:t>, </a:t>
            </a:r>
            <a:r>
              <a:rPr lang="ru-RU" sz="2800" dirty="0" err="1">
                <a:solidFill>
                  <a:schemeClr val="hlink"/>
                </a:solidFill>
              </a:rPr>
              <a:t>ендолюмбально</a:t>
            </a:r>
            <a:r>
              <a:rPr lang="ru-RU" sz="2800" dirty="0">
                <a:solidFill>
                  <a:schemeClr val="hlink"/>
                </a:solidFill>
              </a:rPr>
              <a:t> та в </a:t>
            </a:r>
            <a:r>
              <a:rPr lang="ru-RU" sz="2800" dirty="0" err="1">
                <a:solidFill>
                  <a:schemeClr val="hlink"/>
                </a:solidFill>
              </a:rPr>
              <a:t>різні</a:t>
            </a:r>
            <a:r>
              <a:rPr lang="ru-RU" sz="2800" dirty="0">
                <a:solidFill>
                  <a:schemeClr val="hlink"/>
                </a:solidFill>
              </a:rPr>
              <a:t> </a:t>
            </a:r>
            <a:r>
              <a:rPr lang="ru-RU" sz="2800" dirty="0" err="1">
                <a:solidFill>
                  <a:schemeClr val="hlink"/>
                </a:solidFill>
              </a:rPr>
              <a:t>порожнини</a:t>
            </a:r>
            <a:r>
              <a:rPr lang="ru-RU" sz="2800" dirty="0">
                <a:solidFill>
                  <a:schemeClr val="hlink"/>
                </a:solidFill>
              </a:rPr>
              <a:t>. </a:t>
            </a:r>
            <a:r>
              <a:rPr lang="ru-RU" sz="2800" dirty="0" err="1">
                <a:solidFill>
                  <a:srgbClr val="33CC33"/>
                </a:solidFill>
              </a:rPr>
              <a:t>Калієву</a:t>
            </a:r>
            <a:r>
              <a:rPr lang="ru-RU" sz="2800" dirty="0">
                <a:solidFill>
                  <a:srgbClr val="33CC33"/>
                </a:solidFill>
              </a:rPr>
              <a:t> та </a:t>
            </a:r>
            <a:r>
              <a:rPr lang="ru-RU" sz="2800" dirty="0" err="1">
                <a:solidFill>
                  <a:srgbClr val="33CC33"/>
                </a:solidFill>
              </a:rPr>
              <a:t>новокаїнову</a:t>
            </a:r>
            <a:r>
              <a:rPr lang="ru-RU" sz="2800" dirty="0">
                <a:solidFill>
                  <a:srgbClr val="33CC33"/>
                </a:solidFill>
              </a:rPr>
              <a:t> </a:t>
            </a:r>
            <a:r>
              <a:rPr lang="ru-RU" sz="2800" dirty="0" err="1">
                <a:solidFill>
                  <a:srgbClr val="33CC33"/>
                </a:solidFill>
              </a:rPr>
              <a:t>солі</a:t>
            </a:r>
            <a:r>
              <a:rPr lang="ru-RU" sz="2800" dirty="0">
                <a:solidFill>
                  <a:srgbClr val="33CC33"/>
                </a:solidFill>
              </a:rPr>
              <a:t> </a:t>
            </a:r>
            <a:r>
              <a:rPr lang="ru-RU" sz="2800" dirty="0" err="1">
                <a:solidFill>
                  <a:srgbClr val="33CC33"/>
                </a:solidFill>
              </a:rPr>
              <a:t>бензилпеніциліну</a:t>
            </a:r>
            <a:r>
              <a:rPr lang="ru-RU" sz="2800" dirty="0">
                <a:solidFill>
                  <a:schemeClr val="hlink"/>
                </a:solidFill>
              </a:rPr>
              <a:t> </a:t>
            </a:r>
            <a:r>
              <a:rPr lang="ru-RU" sz="2800" dirty="0" err="1">
                <a:solidFill>
                  <a:schemeClr val="hlink"/>
                </a:solidFill>
              </a:rPr>
              <a:t>використовують</a:t>
            </a:r>
            <a:r>
              <a:rPr lang="ru-RU" sz="2800" dirty="0">
                <a:solidFill>
                  <a:schemeClr val="hlink"/>
                </a:solidFill>
              </a:rPr>
              <a:t> </a:t>
            </a:r>
            <a:r>
              <a:rPr lang="ru-RU" sz="2800" dirty="0" err="1">
                <a:solidFill>
                  <a:schemeClr val="hlink"/>
                </a:solidFill>
              </a:rPr>
              <a:t>тільки</a:t>
            </a:r>
            <a:r>
              <a:rPr lang="ru-RU" sz="2800" dirty="0">
                <a:solidFill>
                  <a:schemeClr val="hlink"/>
                </a:solidFill>
              </a:rPr>
              <a:t> </a:t>
            </a:r>
            <a:r>
              <a:rPr lang="ru-RU" sz="2800" dirty="0" err="1">
                <a:solidFill>
                  <a:schemeClr val="hlink"/>
                </a:solidFill>
              </a:rPr>
              <a:t>внутрішньом'язово</a:t>
            </a:r>
            <a:r>
              <a:rPr lang="ru-RU" sz="2800" dirty="0">
                <a:solidFill>
                  <a:schemeClr val="hlink"/>
                </a:solidFill>
              </a:rPr>
              <a:t>. 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2800" dirty="0">
                <a:solidFill>
                  <a:schemeClr val="hlink"/>
                </a:solidFill>
              </a:rPr>
              <a:t>При </a:t>
            </a:r>
            <a:r>
              <a:rPr lang="ru-RU" sz="2800" dirty="0" err="1">
                <a:solidFill>
                  <a:schemeClr val="hlink"/>
                </a:solidFill>
              </a:rPr>
              <a:t>внутрішньом'язовій</a:t>
            </a:r>
            <a:r>
              <a:rPr lang="ru-RU" sz="2800" dirty="0">
                <a:solidFill>
                  <a:schemeClr val="hlink"/>
                </a:solidFill>
              </a:rPr>
              <a:t> </a:t>
            </a:r>
            <a:r>
              <a:rPr lang="ru-RU" sz="2800" dirty="0" err="1">
                <a:solidFill>
                  <a:schemeClr val="hlink"/>
                </a:solidFill>
              </a:rPr>
              <a:t>ін'єкції</a:t>
            </a:r>
            <a:r>
              <a:rPr lang="ru-RU" sz="2800" dirty="0">
                <a:solidFill>
                  <a:schemeClr val="hlink"/>
                </a:solidFill>
              </a:rPr>
              <a:t> </a:t>
            </a:r>
            <a:r>
              <a:rPr lang="ru-RU" sz="2800" dirty="0" err="1">
                <a:solidFill>
                  <a:schemeClr val="hlink"/>
                </a:solidFill>
              </a:rPr>
              <a:t>лікувальних</a:t>
            </a:r>
            <a:r>
              <a:rPr lang="ru-RU" sz="2800" dirty="0">
                <a:solidFill>
                  <a:schemeClr val="hlink"/>
                </a:solidFill>
              </a:rPr>
              <a:t> доз </a:t>
            </a:r>
            <a:r>
              <a:rPr lang="ru-RU" sz="2800" dirty="0" err="1">
                <a:solidFill>
                  <a:schemeClr val="hlink"/>
                </a:solidFill>
              </a:rPr>
              <a:t>середня</a:t>
            </a:r>
            <a:r>
              <a:rPr lang="ru-RU" sz="2800" dirty="0">
                <a:solidFill>
                  <a:schemeClr val="hlink"/>
                </a:solidFill>
              </a:rPr>
              <a:t> </a:t>
            </a:r>
            <a:r>
              <a:rPr lang="ru-RU" sz="2800" dirty="0" err="1">
                <a:solidFill>
                  <a:schemeClr val="hlink"/>
                </a:solidFill>
              </a:rPr>
              <a:t>терапевтична</a:t>
            </a:r>
            <a:r>
              <a:rPr lang="ru-RU" sz="2800" dirty="0">
                <a:solidFill>
                  <a:schemeClr val="hlink"/>
                </a:solidFill>
              </a:rPr>
              <a:t> </a:t>
            </a:r>
            <a:r>
              <a:rPr lang="ru-RU" sz="2800" dirty="0" err="1">
                <a:solidFill>
                  <a:schemeClr val="hlink"/>
                </a:solidFill>
              </a:rPr>
              <a:t>концентрація</a:t>
            </a:r>
            <a:r>
              <a:rPr lang="ru-RU" sz="2800" dirty="0">
                <a:solidFill>
                  <a:schemeClr val="hlink"/>
                </a:solidFill>
              </a:rPr>
              <a:t> в </a:t>
            </a:r>
            <a:r>
              <a:rPr lang="ru-RU" sz="2800" dirty="0" err="1">
                <a:solidFill>
                  <a:schemeClr val="hlink"/>
                </a:solidFill>
              </a:rPr>
              <a:t>плазмі</a:t>
            </a:r>
            <a:r>
              <a:rPr lang="ru-RU" sz="2800" dirty="0">
                <a:solidFill>
                  <a:schemeClr val="hlink"/>
                </a:solidFill>
              </a:rPr>
              <a:t> </a:t>
            </a:r>
            <a:r>
              <a:rPr lang="ru-RU" sz="2800" dirty="0" err="1">
                <a:solidFill>
                  <a:schemeClr val="hlink"/>
                </a:solidFill>
              </a:rPr>
              <a:t>крові</a:t>
            </a:r>
            <a:r>
              <a:rPr lang="ru-RU" sz="2800" dirty="0">
                <a:solidFill>
                  <a:schemeClr val="hlink"/>
                </a:solidFill>
              </a:rPr>
              <a:t> </a:t>
            </a:r>
            <a:r>
              <a:rPr lang="ru-RU" sz="2800" dirty="0" err="1">
                <a:solidFill>
                  <a:schemeClr val="hlink"/>
                </a:solidFill>
              </a:rPr>
              <a:t>виникає</a:t>
            </a:r>
            <a:r>
              <a:rPr lang="ru-RU" sz="2800" dirty="0">
                <a:solidFill>
                  <a:schemeClr val="hlink"/>
                </a:solidFill>
              </a:rPr>
              <a:t> через 15 </a:t>
            </a:r>
            <a:r>
              <a:rPr lang="ru-RU" sz="2800" dirty="0" err="1">
                <a:solidFill>
                  <a:schemeClr val="hlink"/>
                </a:solidFill>
              </a:rPr>
              <a:t>хвилин</a:t>
            </a:r>
            <a:r>
              <a:rPr lang="ru-RU" sz="2800" dirty="0">
                <a:solidFill>
                  <a:schemeClr val="hlink"/>
                </a:solidFill>
              </a:rPr>
              <a:t>.</a:t>
            </a:r>
            <a:r>
              <a:rPr lang="ru-RU" sz="2800" dirty="0">
                <a:solidFill>
                  <a:srgbClr val="33CC33"/>
                </a:solidFill>
              </a:rPr>
              <a:t> </a:t>
            </a: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6621C52-8008-4DAF-AA6D-CC16C1C421AA}" type="slidenum">
              <a:rPr lang="ru-RU" smtClean="0"/>
              <a:pPr>
                <a:defRPr/>
              </a:pPr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6230197"/>
      </p:ext>
    </p:extLst>
  </p:cSld>
  <p:clrMapOvr>
    <a:masterClrMapping/>
  </p:clrMapOvr>
</p:sld>
</file>

<file path=ppt/theme/theme1.xml><?xml version="1.0" encoding="utf-8"?>
<a:theme xmlns:a="http://schemas.openxmlformats.org/drawingml/2006/main" name="Глобус">
  <a:themeElements>
    <a:clrScheme name="Глобус 3">
      <a:dk1>
        <a:srgbClr val="003B76"/>
      </a:dk1>
      <a:lt1>
        <a:srgbClr val="FFFFFF"/>
      </a:lt1>
      <a:dk2>
        <a:srgbClr val="0066CC"/>
      </a:dk2>
      <a:lt2>
        <a:srgbClr val="CCECFF"/>
      </a:lt2>
      <a:accent1>
        <a:srgbClr val="33CCCC"/>
      </a:accent1>
      <a:accent2>
        <a:srgbClr val="66CCFF"/>
      </a:accent2>
      <a:accent3>
        <a:srgbClr val="AAB8E2"/>
      </a:accent3>
      <a:accent4>
        <a:srgbClr val="DADADA"/>
      </a:accent4>
      <a:accent5>
        <a:srgbClr val="ADE2E2"/>
      </a:accent5>
      <a:accent6>
        <a:srgbClr val="5CB9E7"/>
      </a:accent6>
      <a:hlink>
        <a:srgbClr val="FFFFCC"/>
      </a:hlink>
      <a:folHlink>
        <a:srgbClr val="FFCC66"/>
      </a:folHlink>
    </a:clrScheme>
    <a:fontScheme name="Глобус">
      <a:majorFont>
        <a:latin typeface="Arial"/>
        <a:ea typeface=""/>
        <a:cs typeface=""/>
      </a:majorFont>
      <a:minorFont>
        <a:latin typeface="Verdan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Глобус 1">
        <a:dk1>
          <a:srgbClr val="622100"/>
        </a:dk1>
        <a:lt1>
          <a:srgbClr val="FFFFFF"/>
        </a:lt1>
        <a:dk2>
          <a:srgbClr val="800000"/>
        </a:dk2>
        <a:lt2>
          <a:srgbClr val="FFFFCC"/>
        </a:lt2>
        <a:accent1>
          <a:srgbClr val="E42B00"/>
        </a:accent1>
        <a:accent2>
          <a:srgbClr val="996600"/>
        </a:accent2>
        <a:accent3>
          <a:srgbClr val="C0AAAA"/>
        </a:accent3>
        <a:accent4>
          <a:srgbClr val="DADADA"/>
        </a:accent4>
        <a:accent5>
          <a:srgbClr val="EFACAA"/>
        </a:accent5>
        <a:accent6>
          <a:srgbClr val="8A5C00"/>
        </a:accent6>
        <a:hlink>
          <a:srgbClr val="FADF6C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лобус 2">
        <a:dk1>
          <a:srgbClr val="5F4545"/>
        </a:dk1>
        <a:lt1>
          <a:srgbClr val="FFFFFF"/>
        </a:lt1>
        <a:dk2>
          <a:srgbClr val="8F6969"/>
        </a:dk2>
        <a:lt2>
          <a:srgbClr val="FFFFCC"/>
        </a:lt2>
        <a:accent1>
          <a:srgbClr val="CC6600"/>
        </a:accent1>
        <a:accent2>
          <a:srgbClr val="924C0C"/>
        </a:accent2>
        <a:accent3>
          <a:srgbClr val="C6B9B9"/>
        </a:accent3>
        <a:accent4>
          <a:srgbClr val="DADADA"/>
        </a:accent4>
        <a:accent5>
          <a:srgbClr val="E2B8AA"/>
        </a:accent5>
        <a:accent6>
          <a:srgbClr val="84440A"/>
        </a:accent6>
        <a:hlink>
          <a:srgbClr val="CFD375"/>
        </a:hlink>
        <a:folHlink>
          <a:srgbClr val="98BB9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лобус 3">
        <a:dk1>
          <a:srgbClr val="003B76"/>
        </a:dk1>
        <a:lt1>
          <a:srgbClr val="FFFFFF"/>
        </a:lt1>
        <a:dk2>
          <a:srgbClr val="0066CC"/>
        </a:dk2>
        <a:lt2>
          <a:srgbClr val="CCECFF"/>
        </a:lt2>
        <a:accent1>
          <a:srgbClr val="33CCCC"/>
        </a:accent1>
        <a:accent2>
          <a:srgbClr val="66CCFF"/>
        </a:accent2>
        <a:accent3>
          <a:srgbClr val="AAB8E2"/>
        </a:accent3>
        <a:accent4>
          <a:srgbClr val="DADADA"/>
        </a:accent4>
        <a:accent5>
          <a:srgbClr val="ADE2E2"/>
        </a:accent5>
        <a:accent6>
          <a:srgbClr val="5CB9E7"/>
        </a:accent6>
        <a:hlink>
          <a:srgbClr val="FFFFCC"/>
        </a:hlink>
        <a:folHlink>
          <a:srgbClr val="FF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лобус 4">
        <a:dk1>
          <a:srgbClr val="005856"/>
        </a:dk1>
        <a:lt1>
          <a:srgbClr val="FFFFFF"/>
        </a:lt1>
        <a:dk2>
          <a:srgbClr val="008080"/>
        </a:dk2>
        <a:lt2>
          <a:srgbClr val="FFFFCC"/>
        </a:lt2>
        <a:accent1>
          <a:srgbClr val="0099CC"/>
        </a:accent1>
        <a:accent2>
          <a:srgbClr val="00CCFF"/>
        </a:accent2>
        <a:accent3>
          <a:srgbClr val="AAC0C0"/>
        </a:accent3>
        <a:accent4>
          <a:srgbClr val="DADADA"/>
        </a:accent4>
        <a:accent5>
          <a:srgbClr val="AACAE2"/>
        </a:accent5>
        <a:accent6>
          <a:srgbClr val="00B9E7"/>
        </a:accent6>
        <a:hlink>
          <a:srgbClr val="1ACE9F"/>
        </a:hlink>
        <a:folHlink>
          <a:srgbClr val="948CCE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лобус 5">
        <a:dk1>
          <a:srgbClr val="3C5436"/>
        </a:dk1>
        <a:lt1>
          <a:srgbClr val="FFFFFF"/>
        </a:lt1>
        <a:dk2>
          <a:srgbClr val="5F8656"/>
        </a:dk2>
        <a:lt2>
          <a:srgbClr val="D6D8C0"/>
        </a:lt2>
        <a:accent1>
          <a:srgbClr val="61733D"/>
        </a:accent1>
        <a:accent2>
          <a:srgbClr val="324A39"/>
        </a:accent2>
        <a:accent3>
          <a:srgbClr val="B6C3B4"/>
        </a:accent3>
        <a:accent4>
          <a:srgbClr val="DADADA"/>
        </a:accent4>
        <a:accent5>
          <a:srgbClr val="B7BCAF"/>
        </a:accent5>
        <a:accent6>
          <a:srgbClr val="2C4233"/>
        </a:accent6>
        <a:hlink>
          <a:srgbClr val="73D588"/>
        </a:hlink>
        <a:folHlink>
          <a:srgbClr val="6F99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лобус 6">
        <a:dk1>
          <a:srgbClr val="5B7B65"/>
        </a:dk1>
        <a:lt1>
          <a:srgbClr val="FFFFFF"/>
        </a:lt1>
        <a:dk2>
          <a:srgbClr val="9ABE9D"/>
        </a:dk2>
        <a:lt2>
          <a:srgbClr val="336600"/>
        </a:lt2>
        <a:accent1>
          <a:srgbClr val="00CC66"/>
        </a:accent1>
        <a:accent2>
          <a:srgbClr val="4E7050"/>
        </a:accent2>
        <a:accent3>
          <a:srgbClr val="CADBCC"/>
        </a:accent3>
        <a:accent4>
          <a:srgbClr val="DADADA"/>
        </a:accent4>
        <a:accent5>
          <a:srgbClr val="AAE2B8"/>
        </a:accent5>
        <a:accent6>
          <a:srgbClr val="466548"/>
        </a:accent6>
        <a:hlink>
          <a:srgbClr val="FFFFCC"/>
        </a:hlink>
        <a:folHlink>
          <a:srgbClr val="9CE8A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лобус 7">
        <a:dk1>
          <a:srgbClr val="4C4E44"/>
        </a:dk1>
        <a:lt1>
          <a:srgbClr val="FFFFFF"/>
        </a:lt1>
        <a:dk2>
          <a:srgbClr val="686B5D"/>
        </a:dk2>
        <a:lt2>
          <a:srgbClr val="D6D5C6"/>
        </a:lt2>
        <a:accent1>
          <a:srgbClr val="898D79"/>
        </a:accent1>
        <a:accent2>
          <a:srgbClr val="4D4F45"/>
        </a:accent2>
        <a:accent3>
          <a:srgbClr val="B9BAB6"/>
        </a:accent3>
        <a:accent4>
          <a:srgbClr val="DADADA"/>
        </a:accent4>
        <a:accent5>
          <a:srgbClr val="C4C5BE"/>
        </a:accent5>
        <a:accent6>
          <a:srgbClr val="45473E"/>
        </a:accent6>
        <a:hlink>
          <a:srgbClr val="58BE67"/>
        </a:hlink>
        <a:folHlink>
          <a:srgbClr val="C0C64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лобус 8">
        <a:dk1>
          <a:srgbClr val="000000"/>
        </a:dk1>
        <a:lt1>
          <a:srgbClr val="FFFFDD"/>
        </a:lt1>
        <a:dk2>
          <a:srgbClr val="000000"/>
        </a:dk2>
        <a:lt2>
          <a:srgbClr val="98977A"/>
        </a:lt2>
        <a:accent1>
          <a:srgbClr val="BDCDA7"/>
        </a:accent1>
        <a:accent2>
          <a:srgbClr val="A0D060"/>
        </a:accent2>
        <a:accent3>
          <a:srgbClr val="FFFFEB"/>
        </a:accent3>
        <a:accent4>
          <a:srgbClr val="000000"/>
        </a:accent4>
        <a:accent5>
          <a:srgbClr val="DBE3D0"/>
        </a:accent5>
        <a:accent6>
          <a:srgbClr val="91BC56"/>
        </a:accent6>
        <a:hlink>
          <a:srgbClr val="FADD4E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Globe</Template>
  <TotalTime>1345</TotalTime>
  <Words>2568</Words>
  <Application>Microsoft Office PowerPoint</Application>
  <PresentationFormat>Экран (4:3)</PresentationFormat>
  <Paragraphs>337</Paragraphs>
  <Slides>41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41</vt:i4>
      </vt:variant>
    </vt:vector>
  </HeadingPairs>
  <TitlesOfParts>
    <vt:vector size="47" baseType="lpstr">
      <vt:lpstr>Arial</vt:lpstr>
      <vt:lpstr>Calibri</vt:lpstr>
      <vt:lpstr>Times New Roman</vt:lpstr>
      <vt:lpstr>Verdana</vt:lpstr>
      <vt:lpstr>Wingdings</vt:lpstr>
      <vt:lpstr>Глобус</vt:lpstr>
      <vt:lpstr>Клініко-фармацевтичні аспекти використання антибактеріальних  засобів у клінічній практиці. </vt:lpstr>
      <vt:lpstr>Презентация PowerPoint</vt:lpstr>
      <vt:lpstr>Класифікація антибіотиків</vt:lpstr>
      <vt:lpstr>За типом дії антибіотики діляться на бактерицидні та бактеріостатичні</vt:lpstr>
      <vt:lpstr>За спектром протимікробної дії антибіотики класифікуються </vt:lpstr>
      <vt:lpstr>За механізмом дії антибіотики поділяються:</vt:lpstr>
      <vt:lpstr>Пеніциліни</vt:lpstr>
      <vt:lpstr>ФАРМАКОДИНАМІКА  Механізм дії обумовлений пригніченням транспептидази, в результаті чого порушується утворення пептидних зв'язків і синтез клітинної стінки. Мають бактерицидний тип дії. </vt:lpstr>
      <vt:lpstr>Презентация PowerPoint</vt:lpstr>
      <vt:lpstr>Презентация PowerPoint</vt:lpstr>
      <vt:lpstr>Амідинопеніциліни</vt:lpstr>
      <vt:lpstr>Презентация PowerPoint</vt:lpstr>
      <vt:lpstr>Карбоксипеніциліни </vt:lpstr>
      <vt:lpstr>Уреїдопеніциліни</vt:lpstr>
      <vt:lpstr>Презентация PowerPoint</vt:lpstr>
      <vt:lpstr>Побічні ефекти Наибільш часті алергічні реакції, нейротоксичні эфекти, дисбактеріоз кишківника, лейкопенія, тромбоцитопенія </vt:lpstr>
      <vt:lpstr>Презентация PowerPoint</vt:lpstr>
      <vt:lpstr>Цефалоспорини Фармакологічний эфект – бактерицидний. Це широко спектральні антибіотики.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МАКРОЛІДИ </vt:lpstr>
      <vt:lpstr>Презентация PowerPoint</vt:lpstr>
      <vt:lpstr>Презентация PowerPoint</vt:lpstr>
      <vt:lpstr>Презентация PowerPoint</vt:lpstr>
      <vt:lpstr>Аміноглікозиди</vt:lpstr>
      <vt:lpstr>Презентация PowerPoint</vt:lpstr>
      <vt:lpstr>Показання</vt:lpstr>
      <vt:lpstr>Тетрацикліни</vt:lpstr>
      <vt:lpstr>Презентация PowerPoint</vt:lpstr>
      <vt:lpstr>Презентация PowerPoint</vt:lpstr>
      <vt:lpstr>Класифікація фторхінолонів</vt:lpstr>
      <vt:lpstr>Принципи раціональної антибіотикотерапії</vt:lpstr>
      <vt:lpstr>Презентация PowerPoint</vt:lpstr>
      <vt:lpstr>ДРУГИЙ ПРИНЦИП</vt:lpstr>
      <vt:lpstr>ТРЕТІЙ ПРИНЦИП</vt:lpstr>
      <vt:lpstr>ДЯКУЮ ЗА УВАГУ!</vt:lpstr>
    </vt:vector>
  </TitlesOfParts>
  <Company>MAFIA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Клиническая фармакология антибиотиков</dc:title>
  <dc:creator>roman</dc:creator>
  <cp:lastModifiedBy>Михайлюк Евгений Олегович</cp:lastModifiedBy>
  <cp:revision>127</cp:revision>
  <dcterms:created xsi:type="dcterms:W3CDTF">2004-06-25T09:20:20Z</dcterms:created>
  <dcterms:modified xsi:type="dcterms:W3CDTF">2020-08-28T11:31:37Z</dcterms:modified>
</cp:coreProperties>
</file>