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43"/>
  </p:notesMasterIdLst>
  <p:sldIdLst>
    <p:sldId id="256" r:id="rId2"/>
    <p:sldId id="360" r:id="rId3"/>
    <p:sldId id="361" r:id="rId4"/>
    <p:sldId id="299" r:id="rId5"/>
    <p:sldId id="300" r:id="rId6"/>
    <p:sldId id="301" r:id="rId7"/>
    <p:sldId id="303" r:id="rId8"/>
    <p:sldId id="304" r:id="rId9"/>
    <p:sldId id="305" r:id="rId10"/>
    <p:sldId id="306" r:id="rId11"/>
    <p:sldId id="307" r:id="rId12"/>
    <p:sldId id="308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8" r:id="rId23"/>
    <p:sldId id="329" r:id="rId24"/>
    <p:sldId id="330" r:id="rId25"/>
    <p:sldId id="331" r:id="rId26"/>
    <p:sldId id="332" r:id="rId27"/>
    <p:sldId id="333" r:id="rId28"/>
    <p:sldId id="334" r:id="rId29"/>
    <p:sldId id="335" r:id="rId30"/>
    <p:sldId id="341" r:id="rId31"/>
    <p:sldId id="342" r:id="rId32"/>
    <p:sldId id="343" r:id="rId33"/>
    <p:sldId id="345" r:id="rId34"/>
    <p:sldId id="346" r:id="rId35"/>
    <p:sldId id="347" r:id="rId36"/>
    <p:sldId id="348" r:id="rId37"/>
    <p:sldId id="362" r:id="rId38"/>
    <p:sldId id="363" r:id="rId39"/>
    <p:sldId id="364" r:id="rId40"/>
    <p:sldId id="365" r:id="rId41"/>
    <p:sldId id="366" r:id="rId4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FFFF00"/>
    <a:srgbClr val="FFCC66"/>
    <a:srgbClr val="FF3300"/>
    <a:srgbClr val="FF9966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4" autoAdjust="0"/>
  </p:normalViewPr>
  <p:slideViewPr>
    <p:cSldViewPr>
      <p:cViewPr varScale="1">
        <p:scale>
          <a:sx n="78" d="100"/>
          <a:sy n="78" d="100"/>
        </p:scale>
        <p:origin x="152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8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320E49-3699-41D1-A241-7E48FB89ECC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FB5C0D-FADF-4C14-BADF-99FC5BFC921C}">
      <dgm:prSet phldrT="[Текст]"/>
      <dgm:spPr/>
      <dgm:t>
        <a:bodyPr/>
        <a:lstStyle/>
        <a:p>
          <a:r>
            <a:rPr lang="uk-UA" dirty="0"/>
            <a:t>І</a:t>
          </a:r>
          <a:r>
            <a:rPr lang="en-US" dirty="0"/>
            <a:t> </a:t>
          </a:r>
          <a:r>
            <a:rPr lang="ru-RU" dirty="0" err="1"/>
            <a:t>покоління</a:t>
          </a:r>
          <a:endParaRPr lang="ru-RU" dirty="0"/>
        </a:p>
      </dgm:t>
    </dgm:pt>
    <dgm:pt modelId="{84AAF023-9162-4B95-A214-C46EA9D2A4AD}" type="parTrans" cxnId="{91A870CC-B712-4780-98EE-8C475C8A456A}">
      <dgm:prSet/>
      <dgm:spPr/>
      <dgm:t>
        <a:bodyPr/>
        <a:lstStyle/>
        <a:p>
          <a:endParaRPr lang="ru-RU"/>
        </a:p>
      </dgm:t>
    </dgm:pt>
    <dgm:pt modelId="{9235D1D8-4853-4F98-B32C-B6D816129D57}" type="sibTrans" cxnId="{91A870CC-B712-4780-98EE-8C475C8A456A}">
      <dgm:prSet/>
      <dgm:spPr/>
      <dgm:t>
        <a:bodyPr/>
        <a:lstStyle/>
        <a:p>
          <a:endParaRPr lang="ru-RU"/>
        </a:p>
      </dgm:t>
    </dgm:pt>
    <dgm:pt modelId="{4F9ECBCB-BE77-4F71-99C9-3F837A276AA3}">
      <dgm:prSet phldrT="[Текст]"/>
      <dgm:spPr/>
      <dgm:t>
        <a:bodyPr/>
        <a:lstStyle/>
        <a:p>
          <a:r>
            <a:rPr lang="ru-RU" dirty="0" err="1"/>
            <a:t>Нефторовані</a:t>
          </a:r>
          <a:r>
            <a:rPr lang="ru-RU" dirty="0"/>
            <a:t> </a:t>
          </a:r>
          <a:r>
            <a:rPr lang="ru-RU" dirty="0" err="1"/>
            <a:t>хінолони</a:t>
          </a:r>
          <a:r>
            <a:rPr lang="ru-RU" dirty="0"/>
            <a:t>: </a:t>
          </a:r>
          <a:r>
            <a:rPr lang="ru-RU" dirty="0" err="1"/>
            <a:t>налідиксова</a:t>
          </a:r>
          <a:r>
            <a:rPr lang="ru-RU" dirty="0"/>
            <a:t> кислота</a:t>
          </a:r>
        </a:p>
      </dgm:t>
    </dgm:pt>
    <dgm:pt modelId="{748F5B22-DE31-4A9A-8908-E2FAF38059B4}" type="parTrans" cxnId="{D0EDA990-F6E6-4BA2-B77A-B574A9D5AC57}">
      <dgm:prSet/>
      <dgm:spPr/>
      <dgm:t>
        <a:bodyPr/>
        <a:lstStyle/>
        <a:p>
          <a:endParaRPr lang="ru-RU"/>
        </a:p>
      </dgm:t>
    </dgm:pt>
    <dgm:pt modelId="{B19EA456-AA65-4921-83F0-C2269D337525}" type="sibTrans" cxnId="{D0EDA990-F6E6-4BA2-B77A-B574A9D5AC57}">
      <dgm:prSet/>
      <dgm:spPr/>
      <dgm:t>
        <a:bodyPr/>
        <a:lstStyle/>
        <a:p>
          <a:endParaRPr lang="ru-RU"/>
        </a:p>
      </dgm:t>
    </dgm:pt>
    <dgm:pt modelId="{840AA577-92BF-49D3-B16E-9C22FC110E13}">
      <dgm:prSet phldrT="[Текст]"/>
      <dgm:spPr/>
      <dgm:t>
        <a:bodyPr/>
        <a:lstStyle/>
        <a:p>
          <a:r>
            <a:rPr lang="uk-UA" dirty="0"/>
            <a:t>ІІ </a:t>
          </a:r>
          <a:r>
            <a:rPr lang="ru-RU" dirty="0" err="1"/>
            <a:t>покоління</a:t>
          </a:r>
          <a:endParaRPr lang="ru-RU" dirty="0"/>
        </a:p>
      </dgm:t>
    </dgm:pt>
    <dgm:pt modelId="{5F83A114-E382-47D0-A89D-36227255D782}" type="parTrans" cxnId="{8B7154AB-D7AA-4581-8A35-23443F7EC52E}">
      <dgm:prSet/>
      <dgm:spPr/>
      <dgm:t>
        <a:bodyPr/>
        <a:lstStyle/>
        <a:p>
          <a:endParaRPr lang="ru-RU"/>
        </a:p>
      </dgm:t>
    </dgm:pt>
    <dgm:pt modelId="{D4964C34-6C48-412A-93EB-AA3E2FC1E0BC}" type="sibTrans" cxnId="{8B7154AB-D7AA-4581-8A35-23443F7EC52E}">
      <dgm:prSet/>
      <dgm:spPr/>
      <dgm:t>
        <a:bodyPr/>
        <a:lstStyle/>
        <a:p>
          <a:endParaRPr lang="ru-RU"/>
        </a:p>
      </dgm:t>
    </dgm:pt>
    <dgm:pt modelId="{ACC3C012-CD2C-410E-BE0E-B878B092F7A0}">
      <dgm:prSet phldrT="[Текст]"/>
      <dgm:spPr/>
      <dgm:t>
        <a:bodyPr/>
        <a:lstStyle/>
        <a:p>
          <a:r>
            <a:rPr lang="ru-RU" dirty="0" err="1"/>
            <a:t>Грамнегативні</a:t>
          </a:r>
          <a:r>
            <a:rPr lang="ru-RU" dirty="0"/>
            <a:t>: </a:t>
          </a:r>
          <a:r>
            <a:rPr lang="ru-RU" dirty="0" err="1"/>
            <a:t>норфлоксацин</a:t>
          </a:r>
          <a:r>
            <a:rPr lang="ru-RU" dirty="0"/>
            <a:t>, </a:t>
          </a:r>
          <a:r>
            <a:rPr lang="ru-RU" dirty="0" err="1"/>
            <a:t>ципрофлоксацин</a:t>
          </a:r>
          <a:r>
            <a:rPr lang="ru-RU" dirty="0"/>
            <a:t>, </a:t>
          </a:r>
          <a:r>
            <a:rPr lang="ru-RU" dirty="0" err="1"/>
            <a:t>офлоксацин</a:t>
          </a:r>
          <a:endParaRPr lang="ru-RU" dirty="0"/>
        </a:p>
      </dgm:t>
    </dgm:pt>
    <dgm:pt modelId="{432F0FD8-A39B-4897-AEC0-1C0530588D8D}" type="parTrans" cxnId="{D7924B72-7C97-460B-BB1D-AFD8ABC7A828}">
      <dgm:prSet/>
      <dgm:spPr/>
      <dgm:t>
        <a:bodyPr/>
        <a:lstStyle/>
        <a:p>
          <a:endParaRPr lang="ru-RU"/>
        </a:p>
      </dgm:t>
    </dgm:pt>
    <dgm:pt modelId="{98ABA3BD-1D49-4990-B8DF-691D1CB98E4D}" type="sibTrans" cxnId="{D7924B72-7C97-460B-BB1D-AFD8ABC7A828}">
      <dgm:prSet/>
      <dgm:spPr/>
      <dgm:t>
        <a:bodyPr/>
        <a:lstStyle/>
        <a:p>
          <a:endParaRPr lang="ru-RU"/>
        </a:p>
      </dgm:t>
    </dgm:pt>
    <dgm:pt modelId="{26C97483-C47A-4FFF-8A7E-9E3463084AC3}">
      <dgm:prSet phldrT="[Текст]"/>
      <dgm:spPr/>
      <dgm:t>
        <a:bodyPr/>
        <a:lstStyle/>
        <a:p>
          <a:r>
            <a:rPr lang="en-US" dirty="0"/>
            <a:t>III</a:t>
          </a:r>
          <a:r>
            <a:rPr lang="ru-RU" dirty="0"/>
            <a:t> </a:t>
          </a:r>
          <a:r>
            <a:rPr lang="ru-RU" dirty="0" err="1"/>
            <a:t>покоління</a:t>
          </a:r>
          <a:endParaRPr lang="ru-RU" dirty="0"/>
        </a:p>
      </dgm:t>
    </dgm:pt>
    <dgm:pt modelId="{C828C0A1-FC24-4121-B668-0172E21975D2}" type="parTrans" cxnId="{D4097922-4576-4B88-BAAA-8E336C6937DC}">
      <dgm:prSet/>
      <dgm:spPr/>
      <dgm:t>
        <a:bodyPr/>
        <a:lstStyle/>
        <a:p>
          <a:endParaRPr lang="ru-RU"/>
        </a:p>
      </dgm:t>
    </dgm:pt>
    <dgm:pt modelId="{BE0BAB7F-2279-4B1B-B916-94A6BE1E4605}" type="sibTrans" cxnId="{D4097922-4576-4B88-BAAA-8E336C6937DC}">
      <dgm:prSet/>
      <dgm:spPr/>
      <dgm:t>
        <a:bodyPr/>
        <a:lstStyle/>
        <a:p>
          <a:endParaRPr lang="ru-RU"/>
        </a:p>
      </dgm:t>
    </dgm:pt>
    <dgm:pt modelId="{2228AD14-A98C-4A7B-82DF-E69823D2F58B}">
      <dgm:prSet phldrT="[Текст]"/>
      <dgm:spPr/>
      <dgm:t>
        <a:bodyPr/>
        <a:lstStyle/>
        <a:p>
          <a:r>
            <a:rPr lang="ru-RU" dirty="0" err="1"/>
            <a:t>Респіраторні</a:t>
          </a:r>
          <a:r>
            <a:rPr lang="ru-RU" dirty="0"/>
            <a:t> </a:t>
          </a:r>
          <a:r>
            <a:rPr lang="ru-RU" dirty="0" err="1"/>
            <a:t>фторхінолони</a:t>
          </a:r>
          <a:r>
            <a:rPr lang="ru-RU" dirty="0"/>
            <a:t>: </a:t>
          </a:r>
          <a:r>
            <a:rPr lang="ru-RU" dirty="0" err="1"/>
            <a:t>левофлоксацин</a:t>
          </a:r>
          <a:r>
            <a:rPr lang="ru-RU" dirty="0"/>
            <a:t>, </a:t>
          </a:r>
          <a:r>
            <a:rPr lang="ru-RU" dirty="0" err="1"/>
            <a:t>спарфлоксацин</a:t>
          </a:r>
          <a:endParaRPr lang="ru-RU" dirty="0"/>
        </a:p>
      </dgm:t>
    </dgm:pt>
    <dgm:pt modelId="{FD9411B4-B179-4CCD-B60B-2520DE0AD11B}" type="parTrans" cxnId="{3A3A380A-5DA6-49C7-B53D-1D4E5F19A0CF}">
      <dgm:prSet/>
      <dgm:spPr/>
      <dgm:t>
        <a:bodyPr/>
        <a:lstStyle/>
        <a:p>
          <a:endParaRPr lang="ru-RU"/>
        </a:p>
      </dgm:t>
    </dgm:pt>
    <dgm:pt modelId="{73C51601-8966-493C-BF2F-4F91A933A1FD}" type="sibTrans" cxnId="{3A3A380A-5DA6-49C7-B53D-1D4E5F19A0CF}">
      <dgm:prSet/>
      <dgm:spPr/>
      <dgm:t>
        <a:bodyPr/>
        <a:lstStyle/>
        <a:p>
          <a:endParaRPr lang="ru-RU"/>
        </a:p>
      </dgm:t>
    </dgm:pt>
    <dgm:pt modelId="{4EE5CB51-47FB-4439-90C5-9011DB1D5956}">
      <dgm:prSet phldrT="[Текст]"/>
      <dgm:spPr/>
      <dgm:t>
        <a:bodyPr/>
        <a:lstStyle/>
        <a:p>
          <a:r>
            <a:rPr lang="en-US" dirty="0"/>
            <a:t>IV </a:t>
          </a:r>
          <a:r>
            <a:rPr lang="ru-RU" dirty="0" err="1"/>
            <a:t>покоління</a:t>
          </a:r>
          <a:endParaRPr lang="ru-RU" dirty="0"/>
        </a:p>
      </dgm:t>
    </dgm:pt>
    <dgm:pt modelId="{E2891EAB-1286-44A8-AFEA-43D5AA3439DF}" type="parTrans" cxnId="{F7624FA5-E7D1-4AA6-BEAA-2491D24A3910}">
      <dgm:prSet/>
      <dgm:spPr/>
      <dgm:t>
        <a:bodyPr/>
        <a:lstStyle/>
        <a:p>
          <a:endParaRPr lang="ru-RU"/>
        </a:p>
      </dgm:t>
    </dgm:pt>
    <dgm:pt modelId="{C97C81C7-5703-45E9-BCEB-1027B7510DB6}" type="sibTrans" cxnId="{F7624FA5-E7D1-4AA6-BEAA-2491D24A3910}">
      <dgm:prSet/>
      <dgm:spPr/>
      <dgm:t>
        <a:bodyPr/>
        <a:lstStyle/>
        <a:p>
          <a:endParaRPr lang="ru-RU"/>
        </a:p>
      </dgm:t>
    </dgm:pt>
    <dgm:pt modelId="{A7E6578B-69BE-417E-8D0E-E53D927239F8}">
      <dgm:prSet phldrT="[Текст]"/>
      <dgm:spPr/>
      <dgm:t>
        <a:bodyPr/>
        <a:lstStyle/>
        <a:p>
          <a:r>
            <a:rPr lang="ru-RU" dirty="0" err="1"/>
            <a:t>Респіраторні</a:t>
          </a:r>
          <a:r>
            <a:rPr lang="ru-RU" dirty="0"/>
            <a:t> та </a:t>
          </a:r>
          <a:r>
            <a:rPr lang="ru-RU" dirty="0" err="1"/>
            <a:t>антианаеробні</a:t>
          </a:r>
          <a:r>
            <a:rPr lang="ru-RU" dirty="0"/>
            <a:t>: </a:t>
          </a:r>
          <a:r>
            <a:rPr lang="ru-RU" dirty="0" err="1"/>
            <a:t>моксифлоксацин</a:t>
          </a:r>
          <a:r>
            <a:rPr lang="ru-RU" dirty="0"/>
            <a:t>, </a:t>
          </a:r>
          <a:r>
            <a:rPr lang="ru-RU" dirty="0" err="1"/>
            <a:t>гатифлоксацин</a:t>
          </a:r>
          <a:endParaRPr lang="ru-RU" dirty="0"/>
        </a:p>
      </dgm:t>
    </dgm:pt>
    <dgm:pt modelId="{EEDF2E60-359F-4C2E-B6E7-DC548D432245}" type="parTrans" cxnId="{EB8A3CFE-BDCC-4BB8-94B4-D4F9EBE6F241}">
      <dgm:prSet/>
      <dgm:spPr/>
      <dgm:t>
        <a:bodyPr/>
        <a:lstStyle/>
        <a:p>
          <a:endParaRPr lang="ru-RU"/>
        </a:p>
      </dgm:t>
    </dgm:pt>
    <dgm:pt modelId="{BDC04150-6CD2-477C-A978-49AB40E68797}" type="sibTrans" cxnId="{EB8A3CFE-BDCC-4BB8-94B4-D4F9EBE6F241}">
      <dgm:prSet/>
      <dgm:spPr/>
      <dgm:t>
        <a:bodyPr/>
        <a:lstStyle/>
        <a:p>
          <a:endParaRPr lang="ru-RU"/>
        </a:p>
      </dgm:t>
    </dgm:pt>
    <dgm:pt modelId="{25671FA5-414D-4155-AC9D-5AF32BD45926}" type="pres">
      <dgm:prSet presAssocID="{1C320E49-3699-41D1-A241-7E48FB89ECCB}" presName="linear" presStyleCnt="0">
        <dgm:presLayoutVars>
          <dgm:animLvl val="lvl"/>
          <dgm:resizeHandles val="exact"/>
        </dgm:presLayoutVars>
      </dgm:prSet>
      <dgm:spPr/>
    </dgm:pt>
    <dgm:pt modelId="{5983597C-D1C3-4922-B712-9EAA84A0027E}" type="pres">
      <dgm:prSet presAssocID="{DCFB5C0D-FADF-4C14-BADF-99FC5BFC921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F8F7316-D875-4F51-BA87-0A7F57F5EA72}" type="pres">
      <dgm:prSet presAssocID="{DCFB5C0D-FADF-4C14-BADF-99FC5BFC921C}" presName="childText" presStyleLbl="revTx" presStyleIdx="0" presStyleCnt="4">
        <dgm:presLayoutVars>
          <dgm:bulletEnabled val="1"/>
        </dgm:presLayoutVars>
      </dgm:prSet>
      <dgm:spPr/>
    </dgm:pt>
    <dgm:pt modelId="{D63FC62C-805B-4136-BECA-DCC65CC1E80E}" type="pres">
      <dgm:prSet presAssocID="{840AA577-92BF-49D3-B16E-9C22FC110E1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805A3FB-8255-4D5B-A26D-38EBB13E724B}" type="pres">
      <dgm:prSet presAssocID="{840AA577-92BF-49D3-B16E-9C22FC110E13}" presName="childText" presStyleLbl="revTx" presStyleIdx="1" presStyleCnt="4">
        <dgm:presLayoutVars>
          <dgm:bulletEnabled val="1"/>
        </dgm:presLayoutVars>
      </dgm:prSet>
      <dgm:spPr/>
    </dgm:pt>
    <dgm:pt modelId="{5522572B-A3FD-4401-94C5-6B0DA3E33978}" type="pres">
      <dgm:prSet presAssocID="{26C97483-C47A-4FFF-8A7E-9E3463084AC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97CA418-E184-4F76-B396-06AE6F24821E}" type="pres">
      <dgm:prSet presAssocID="{26C97483-C47A-4FFF-8A7E-9E3463084AC3}" presName="childText" presStyleLbl="revTx" presStyleIdx="2" presStyleCnt="4">
        <dgm:presLayoutVars>
          <dgm:bulletEnabled val="1"/>
        </dgm:presLayoutVars>
      </dgm:prSet>
      <dgm:spPr/>
    </dgm:pt>
    <dgm:pt modelId="{F3A527E6-5568-4D6D-B192-D955F5D3513C}" type="pres">
      <dgm:prSet presAssocID="{4EE5CB51-47FB-4439-90C5-9011DB1D5956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F63DE109-CAF7-4D3B-8DB8-9BE902856921}" type="pres">
      <dgm:prSet presAssocID="{4EE5CB51-47FB-4439-90C5-9011DB1D5956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3A3A380A-5DA6-49C7-B53D-1D4E5F19A0CF}" srcId="{26C97483-C47A-4FFF-8A7E-9E3463084AC3}" destId="{2228AD14-A98C-4A7B-82DF-E69823D2F58B}" srcOrd="0" destOrd="0" parTransId="{FD9411B4-B179-4CCD-B60B-2520DE0AD11B}" sibTransId="{73C51601-8966-493C-BF2F-4F91A933A1FD}"/>
    <dgm:cxn modelId="{D4097922-4576-4B88-BAAA-8E336C6937DC}" srcId="{1C320E49-3699-41D1-A241-7E48FB89ECCB}" destId="{26C97483-C47A-4FFF-8A7E-9E3463084AC3}" srcOrd="2" destOrd="0" parTransId="{C828C0A1-FC24-4121-B668-0172E21975D2}" sibTransId="{BE0BAB7F-2279-4B1B-B916-94A6BE1E4605}"/>
    <dgm:cxn modelId="{31723732-5403-4C65-9B15-B1A11A0A90D3}" type="presOf" srcId="{4F9ECBCB-BE77-4F71-99C9-3F837A276AA3}" destId="{8F8F7316-D875-4F51-BA87-0A7F57F5EA72}" srcOrd="0" destOrd="0" presId="urn:microsoft.com/office/officeart/2005/8/layout/vList2"/>
    <dgm:cxn modelId="{98A2194A-D1ED-4FD8-BEA0-DF80F18E6B60}" type="presOf" srcId="{840AA577-92BF-49D3-B16E-9C22FC110E13}" destId="{D63FC62C-805B-4136-BECA-DCC65CC1E80E}" srcOrd="0" destOrd="0" presId="urn:microsoft.com/office/officeart/2005/8/layout/vList2"/>
    <dgm:cxn modelId="{78EB3971-C003-4C48-A563-827C57C9B329}" type="presOf" srcId="{1C320E49-3699-41D1-A241-7E48FB89ECCB}" destId="{25671FA5-414D-4155-AC9D-5AF32BD45926}" srcOrd="0" destOrd="0" presId="urn:microsoft.com/office/officeart/2005/8/layout/vList2"/>
    <dgm:cxn modelId="{D7924B72-7C97-460B-BB1D-AFD8ABC7A828}" srcId="{840AA577-92BF-49D3-B16E-9C22FC110E13}" destId="{ACC3C012-CD2C-410E-BE0E-B878B092F7A0}" srcOrd="0" destOrd="0" parTransId="{432F0FD8-A39B-4897-AEC0-1C0530588D8D}" sibTransId="{98ABA3BD-1D49-4990-B8DF-691D1CB98E4D}"/>
    <dgm:cxn modelId="{E60DA352-69DC-4FAA-AFEC-05CC113EFFD3}" type="presOf" srcId="{ACC3C012-CD2C-410E-BE0E-B878B092F7A0}" destId="{5805A3FB-8255-4D5B-A26D-38EBB13E724B}" srcOrd="0" destOrd="0" presId="urn:microsoft.com/office/officeart/2005/8/layout/vList2"/>
    <dgm:cxn modelId="{961EC872-7BCE-4F6A-B391-00C061C08F10}" type="presOf" srcId="{2228AD14-A98C-4A7B-82DF-E69823D2F58B}" destId="{597CA418-E184-4F76-B396-06AE6F24821E}" srcOrd="0" destOrd="0" presId="urn:microsoft.com/office/officeart/2005/8/layout/vList2"/>
    <dgm:cxn modelId="{D0EDA990-F6E6-4BA2-B77A-B574A9D5AC57}" srcId="{DCFB5C0D-FADF-4C14-BADF-99FC5BFC921C}" destId="{4F9ECBCB-BE77-4F71-99C9-3F837A276AA3}" srcOrd="0" destOrd="0" parTransId="{748F5B22-DE31-4A9A-8908-E2FAF38059B4}" sibTransId="{B19EA456-AA65-4921-83F0-C2269D337525}"/>
    <dgm:cxn modelId="{645E4497-61C5-4663-AE9E-BCDBF3A7BACA}" type="presOf" srcId="{A7E6578B-69BE-417E-8D0E-E53D927239F8}" destId="{F63DE109-CAF7-4D3B-8DB8-9BE902856921}" srcOrd="0" destOrd="0" presId="urn:microsoft.com/office/officeart/2005/8/layout/vList2"/>
    <dgm:cxn modelId="{35DF7A99-D052-44C5-AF33-12B7159D5A81}" type="presOf" srcId="{4EE5CB51-47FB-4439-90C5-9011DB1D5956}" destId="{F3A527E6-5568-4D6D-B192-D955F5D3513C}" srcOrd="0" destOrd="0" presId="urn:microsoft.com/office/officeart/2005/8/layout/vList2"/>
    <dgm:cxn modelId="{F7624FA5-E7D1-4AA6-BEAA-2491D24A3910}" srcId="{1C320E49-3699-41D1-A241-7E48FB89ECCB}" destId="{4EE5CB51-47FB-4439-90C5-9011DB1D5956}" srcOrd="3" destOrd="0" parTransId="{E2891EAB-1286-44A8-AFEA-43D5AA3439DF}" sibTransId="{C97C81C7-5703-45E9-BCEB-1027B7510DB6}"/>
    <dgm:cxn modelId="{8B7154AB-D7AA-4581-8A35-23443F7EC52E}" srcId="{1C320E49-3699-41D1-A241-7E48FB89ECCB}" destId="{840AA577-92BF-49D3-B16E-9C22FC110E13}" srcOrd="1" destOrd="0" parTransId="{5F83A114-E382-47D0-A89D-36227255D782}" sibTransId="{D4964C34-6C48-412A-93EB-AA3E2FC1E0BC}"/>
    <dgm:cxn modelId="{1DE4D3B4-E82F-4691-B54E-B56F2F972E25}" type="presOf" srcId="{26C97483-C47A-4FFF-8A7E-9E3463084AC3}" destId="{5522572B-A3FD-4401-94C5-6B0DA3E33978}" srcOrd="0" destOrd="0" presId="urn:microsoft.com/office/officeart/2005/8/layout/vList2"/>
    <dgm:cxn modelId="{91A870CC-B712-4780-98EE-8C475C8A456A}" srcId="{1C320E49-3699-41D1-A241-7E48FB89ECCB}" destId="{DCFB5C0D-FADF-4C14-BADF-99FC5BFC921C}" srcOrd="0" destOrd="0" parTransId="{84AAF023-9162-4B95-A214-C46EA9D2A4AD}" sibTransId="{9235D1D8-4853-4F98-B32C-B6D816129D57}"/>
    <dgm:cxn modelId="{AA84D3D4-EC04-4C20-9AAE-695347A1F2A0}" type="presOf" srcId="{DCFB5C0D-FADF-4C14-BADF-99FC5BFC921C}" destId="{5983597C-D1C3-4922-B712-9EAA84A0027E}" srcOrd="0" destOrd="0" presId="urn:microsoft.com/office/officeart/2005/8/layout/vList2"/>
    <dgm:cxn modelId="{EB8A3CFE-BDCC-4BB8-94B4-D4F9EBE6F241}" srcId="{4EE5CB51-47FB-4439-90C5-9011DB1D5956}" destId="{A7E6578B-69BE-417E-8D0E-E53D927239F8}" srcOrd="0" destOrd="0" parTransId="{EEDF2E60-359F-4C2E-B6E7-DC548D432245}" sibTransId="{BDC04150-6CD2-477C-A978-49AB40E68797}"/>
    <dgm:cxn modelId="{0FC330FA-03C7-4634-8317-B4F58CB6A099}" type="presParOf" srcId="{25671FA5-414D-4155-AC9D-5AF32BD45926}" destId="{5983597C-D1C3-4922-B712-9EAA84A0027E}" srcOrd="0" destOrd="0" presId="urn:microsoft.com/office/officeart/2005/8/layout/vList2"/>
    <dgm:cxn modelId="{D2B318D8-0A6A-4C5A-81F0-C731A6E27282}" type="presParOf" srcId="{25671FA5-414D-4155-AC9D-5AF32BD45926}" destId="{8F8F7316-D875-4F51-BA87-0A7F57F5EA72}" srcOrd="1" destOrd="0" presId="urn:microsoft.com/office/officeart/2005/8/layout/vList2"/>
    <dgm:cxn modelId="{A9E2D35D-BA0F-4D70-BAD1-A2299106FBB8}" type="presParOf" srcId="{25671FA5-414D-4155-AC9D-5AF32BD45926}" destId="{D63FC62C-805B-4136-BECA-DCC65CC1E80E}" srcOrd="2" destOrd="0" presId="urn:microsoft.com/office/officeart/2005/8/layout/vList2"/>
    <dgm:cxn modelId="{FBF88EE8-C751-4981-8858-4923C69235C5}" type="presParOf" srcId="{25671FA5-414D-4155-AC9D-5AF32BD45926}" destId="{5805A3FB-8255-4D5B-A26D-38EBB13E724B}" srcOrd="3" destOrd="0" presId="urn:microsoft.com/office/officeart/2005/8/layout/vList2"/>
    <dgm:cxn modelId="{56241AA2-1182-40C1-8AA8-74AAD290DD74}" type="presParOf" srcId="{25671FA5-414D-4155-AC9D-5AF32BD45926}" destId="{5522572B-A3FD-4401-94C5-6B0DA3E33978}" srcOrd="4" destOrd="0" presId="urn:microsoft.com/office/officeart/2005/8/layout/vList2"/>
    <dgm:cxn modelId="{473C806F-1B34-4926-93BA-8576D3373689}" type="presParOf" srcId="{25671FA5-414D-4155-AC9D-5AF32BD45926}" destId="{597CA418-E184-4F76-B396-06AE6F24821E}" srcOrd="5" destOrd="0" presId="urn:microsoft.com/office/officeart/2005/8/layout/vList2"/>
    <dgm:cxn modelId="{1684A6CE-4E76-4309-B98E-1C0BE179623F}" type="presParOf" srcId="{25671FA5-414D-4155-AC9D-5AF32BD45926}" destId="{F3A527E6-5568-4D6D-B192-D955F5D3513C}" srcOrd="6" destOrd="0" presId="urn:microsoft.com/office/officeart/2005/8/layout/vList2"/>
    <dgm:cxn modelId="{EE080B31-BA3C-423E-B99A-DAB5CF6545AB}" type="presParOf" srcId="{25671FA5-414D-4155-AC9D-5AF32BD45926}" destId="{F63DE109-CAF7-4D3B-8DB8-9BE902856921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83597C-D1C3-4922-B712-9EAA84A0027E}">
      <dsp:nvSpPr>
        <dsp:cNvPr id="0" name=""/>
        <dsp:cNvSpPr/>
      </dsp:nvSpPr>
      <dsp:spPr>
        <a:xfrm>
          <a:off x="0" y="10620"/>
          <a:ext cx="8229600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dirty="0"/>
            <a:t>І</a:t>
          </a:r>
          <a:r>
            <a:rPr lang="en-US" sz="2800" kern="1200" dirty="0"/>
            <a:t> </a:t>
          </a:r>
          <a:r>
            <a:rPr lang="ru-RU" sz="2800" kern="1200" dirty="0" err="1"/>
            <a:t>покоління</a:t>
          </a:r>
          <a:endParaRPr lang="ru-RU" sz="2800" kern="1200" dirty="0"/>
        </a:p>
      </dsp:txBody>
      <dsp:txXfrm>
        <a:off x="32784" y="43404"/>
        <a:ext cx="8164032" cy="606012"/>
      </dsp:txXfrm>
    </dsp:sp>
    <dsp:sp modelId="{8F8F7316-D875-4F51-BA87-0A7F57F5EA72}">
      <dsp:nvSpPr>
        <dsp:cNvPr id="0" name=""/>
        <dsp:cNvSpPr/>
      </dsp:nvSpPr>
      <dsp:spPr>
        <a:xfrm>
          <a:off x="0" y="682200"/>
          <a:ext cx="8229600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200" kern="1200" dirty="0" err="1"/>
            <a:t>Нефторовані</a:t>
          </a:r>
          <a:r>
            <a:rPr lang="ru-RU" sz="2200" kern="1200" dirty="0"/>
            <a:t> </a:t>
          </a:r>
          <a:r>
            <a:rPr lang="ru-RU" sz="2200" kern="1200" dirty="0" err="1"/>
            <a:t>хінолони</a:t>
          </a:r>
          <a:r>
            <a:rPr lang="ru-RU" sz="2200" kern="1200" dirty="0"/>
            <a:t>: </a:t>
          </a:r>
          <a:r>
            <a:rPr lang="ru-RU" sz="2200" kern="1200" dirty="0" err="1"/>
            <a:t>налідиксова</a:t>
          </a:r>
          <a:r>
            <a:rPr lang="ru-RU" sz="2200" kern="1200" dirty="0"/>
            <a:t> кислота</a:t>
          </a:r>
        </a:p>
      </dsp:txBody>
      <dsp:txXfrm>
        <a:off x="0" y="682200"/>
        <a:ext cx="8229600" cy="463680"/>
      </dsp:txXfrm>
    </dsp:sp>
    <dsp:sp modelId="{D63FC62C-805B-4136-BECA-DCC65CC1E80E}">
      <dsp:nvSpPr>
        <dsp:cNvPr id="0" name=""/>
        <dsp:cNvSpPr/>
      </dsp:nvSpPr>
      <dsp:spPr>
        <a:xfrm>
          <a:off x="0" y="1145880"/>
          <a:ext cx="8229600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dirty="0"/>
            <a:t>ІІ </a:t>
          </a:r>
          <a:r>
            <a:rPr lang="ru-RU" sz="2800" kern="1200" dirty="0" err="1"/>
            <a:t>покоління</a:t>
          </a:r>
          <a:endParaRPr lang="ru-RU" sz="2800" kern="1200" dirty="0"/>
        </a:p>
      </dsp:txBody>
      <dsp:txXfrm>
        <a:off x="32784" y="1178664"/>
        <a:ext cx="8164032" cy="606012"/>
      </dsp:txXfrm>
    </dsp:sp>
    <dsp:sp modelId="{5805A3FB-8255-4D5B-A26D-38EBB13E724B}">
      <dsp:nvSpPr>
        <dsp:cNvPr id="0" name=""/>
        <dsp:cNvSpPr/>
      </dsp:nvSpPr>
      <dsp:spPr>
        <a:xfrm>
          <a:off x="0" y="1817460"/>
          <a:ext cx="8229600" cy="695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200" kern="1200" dirty="0" err="1"/>
            <a:t>Грамнегативні</a:t>
          </a:r>
          <a:r>
            <a:rPr lang="ru-RU" sz="2200" kern="1200" dirty="0"/>
            <a:t>: </a:t>
          </a:r>
          <a:r>
            <a:rPr lang="ru-RU" sz="2200" kern="1200" dirty="0" err="1"/>
            <a:t>норфлоксацин</a:t>
          </a:r>
          <a:r>
            <a:rPr lang="ru-RU" sz="2200" kern="1200" dirty="0"/>
            <a:t>, </a:t>
          </a:r>
          <a:r>
            <a:rPr lang="ru-RU" sz="2200" kern="1200" dirty="0" err="1"/>
            <a:t>ципрофлоксацин</a:t>
          </a:r>
          <a:r>
            <a:rPr lang="ru-RU" sz="2200" kern="1200" dirty="0"/>
            <a:t>, </a:t>
          </a:r>
          <a:r>
            <a:rPr lang="ru-RU" sz="2200" kern="1200" dirty="0" err="1"/>
            <a:t>офлоксацин</a:t>
          </a:r>
          <a:endParaRPr lang="ru-RU" sz="2200" kern="1200" dirty="0"/>
        </a:p>
      </dsp:txBody>
      <dsp:txXfrm>
        <a:off x="0" y="1817460"/>
        <a:ext cx="8229600" cy="695520"/>
      </dsp:txXfrm>
    </dsp:sp>
    <dsp:sp modelId="{5522572B-A3FD-4401-94C5-6B0DA3E33978}">
      <dsp:nvSpPr>
        <dsp:cNvPr id="0" name=""/>
        <dsp:cNvSpPr/>
      </dsp:nvSpPr>
      <dsp:spPr>
        <a:xfrm>
          <a:off x="0" y="2512980"/>
          <a:ext cx="8229600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III</a:t>
          </a:r>
          <a:r>
            <a:rPr lang="ru-RU" sz="2800" kern="1200" dirty="0"/>
            <a:t> </a:t>
          </a:r>
          <a:r>
            <a:rPr lang="ru-RU" sz="2800" kern="1200" dirty="0" err="1"/>
            <a:t>покоління</a:t>
          </a:r>
          <a:endParaRPr lang="ru-RU" sz="2800" kern="1200" dirty="0"/>
        </a:p>
      </dsp:txBody>
      <dsp:txXfrm>
        <a:off x="32784" y="2545764"/>
        <a:ext cx="8164032" cy="606012"/>
      </dsp:txXfrm>
    </dsp:sp>
    <dsp:sp modelId="{597CA418-E184-4F76-B396-06AE6F24821E}">
      <dsp:nvSpPr>
        <dsp:cNvPr id="0" name=""/>
        <dsp:cNvSpPr/>
      </dsp:nvSpPr>
      <dsp:spPr>
        <a:xfrm>
          <a:off x="0" y="3184560"/>
          <a:ext cx="8229600" cy="695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200" kern="1200" dirty="0" err="1"/>
            <a:t>Респіраторні</a:t>
          </a:r>
          <a:r>
            <a:rPr lang="ru-RU" sz="2200" kern="1200" dirty="0"/>
            <a:t> </a:t>
          </a:r>
          <a:r>
            <a:rPr lang="ru-RU" sz="2200" kern="1200" dirty="0" err="1"/>
            <a:t>фторхінолони</a:t>
          </a:r>
          <a:r>
            <a:rPr lang="ru-RU" sz="2200" kern="1200" dirty="0"/>
            <a:t>: </a:t>
          </a:r>
          <a:r>
            <a:rPr lang="ru-RU" sz="2200" kern="1200" dirty="0" err="1"/>
            <a:t>левофлоксацин</a:t>
          </a:r>
          <a:r>
            <a:rPr lang="ru-RU" sz="2200" kern="1200" dirty="0"/>
            <a:t>, </a:t>
          </a:r>
          <a:r>
            <a:rPr lang="ru-RU" sz="2200" kern="1200" dirty="0" err="1"/>
            <a:t>спарфлоксацин</a:t>
          </a:r>
          <a:endParaRPr lang="ru-RU" sz="2200" kern="1200" dirty="0"/>
        </a:p>
      </dsp:txBody>
      <dsp:txXfrm>
        <a:off x="0" y="3184560"/>
        <a:ext cx="8229600" cy="695520"/>
      </dsp:txXfrm>
    </dsp:sp>
    <dsp:sp modelId="{F3A527E6-5568-4D6D-B192-D955F5D3513C}">
      <dsp:nvSpPr>
        <dsp:cNvPr id="0" name=""/>
        <dsp:cNvSpPr/>
      </dsp:nvSpPr>
      <dsp:spPr>
        <a:xfrm>
          <a:off x="0" y="3880080"/>
          <a:ext cx="8229600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IV </a:t>
          </a:r>
          <a:r>
            <a:rPr lang="ru-RU" sz="2800" kern="1200" dirty="0" err="1"/>
            <a:t>покоління</a:t>
          </a:r>
          <a:endParaRPr lang="ru-RU" sz="2800" kern="1200" dirty="0"/>
        </a:p>
      </dsp:txBody>
      <dsp:txXfrm>
        <a:off x="32784" y="3912864"/>
        <a:ext cx="8164032" cy="606012"/>
      </dsp:txXfrm>
    </dsp:sp>
    <dsp:sp modelId="{F63DE109-CAF7-4D3B-8DB8-9BE902856921}">
      <dsp:nvSpPr>
        <dsp:cNvPr id="0" name=""/>
        <dsp:cNvSpPr/>
      </dsp:nvSpPr>
      <dsp:spPr>
        <a:xfrm>
          <a:off x="0" y="4551660"/>
          <a:ext cx="8229600" cy="695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200" kern="1200" dirty="0" err="1"/>
            <a:t>Респіраторні</a:t>
          </a:r>
          <a:r>
            <a:rPr lang="ru-RU" sz="2200" kern="1200" dirty="0"/>
            <a:t> та </a:t>
          </a:r>
          <a:r>
            <a:rPr lang="ru-RU" sz="2200" kern="1200" dirty="0" err="1"/>
            <a:t>антианаеробні</a:t>
          </a:r>
          <a:r>
            <a:rPr lang="ru-RU" sz="2200" kern="1200" dirty="0"/>
            <a:t>: </a:t>
          </a:r>
          <a:r>
            <a:rPr lang="ru-RU" sz="2200" kern="1200" dirty="0" err="1"/>
            <a:t>моксифлоксацин</a:t>
          </a:r>
          <a:r>
            <a:rPr lang="ru-RU" sz="2200" kern="1200" dirty="0"/>
            <a:t>, </a:t>
          </a:r>
          <a:r>
            <a:rPr lang="ru-RU" sz="2200" kern="1200" dirty="0" err="1"/>
            <a:t>гатифлоксацин</a:t>
          </a:r>
          <a:endParaRPr lang="ru-RU" sz="2200" kern="1200" dirty="0"/>
        </a:p>
      </dsp:txBody>
      <dsp:txXfrm>
        <a:off x="0" y="4551660"/>
        <a:ext cx="8229600" cy="695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4C789-3317-4548-9DDC-52F0DD966781}" type="datetimeFigureOut">
              <a:rPr lang="ru-RU" smtClean="0"/>
              <a:t>28.08.2020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7B8FFE-F441-46F6-955E-6D873ED380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206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B8FFE-F441-46F6-955E-6D873ED3802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857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3463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3464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285BC-E4BA-41B6-A580-1685365280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FD82E-8B5F-4CBD-A1F3-A9B04D147E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5A7469-D261-4272-84A9-507642106A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21C52-8008-4DAF-AA6D-CC16C1C421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0290B8-6A71-4C21-A673-C68E8A26B4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C66E5-2F87-4640-B204-F37D3EE6EA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E75BD-79AE-41C1-A441-4ECBB0CC9F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AE44EB-DCBE-4D61-8ADE-D6A0F3242F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F8714-CA78-437E-8041-5E8A2EE5EF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63590-5CAE-43BB-BB3E-F5EAD051E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D247D-2B9F-4B3E-A0A6-49DC39C963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02403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404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405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02407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08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09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10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11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12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13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14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15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16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17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18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19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02420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421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422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423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424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425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426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427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428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429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430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4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02432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33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34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35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36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02437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438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2439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440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41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42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C662D020-701F-47F4-AAD3-9DDB9FA2E3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2443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14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60350"/>
            <a:ext cx="9144000" cy="2232025"/>
          </a:xfrm>
        </p:spPr>
        <p:txBody>
          <a:bodyPr/>
          <a:lstStyle/>
          <a:p>
            <a:pPr eaLnBrk="1" hangingPunct="1">
              <a:defRPr/>
            </a:pPr>
            <a:r>
              <a:rPr lang="ru-RU" sz="4400" dirty="0" err="1">
                <a:solidFill>
                  <a:schemeClr val="bg2"/>
                </a:solidFill>
              </a:rPr>
              <a:t>Клініко-фармацевтичні</a:t>
            </a:r>
            <a:r>
              <a:rPr lang="ru-RU" sz="4400" dirty="0">
                <a:solidFill>
                  <a:schemeClr val="bg2"/>
                </a:solidFill>
              </a:rPr>
              <a:t> </a:t>
            </a:r>
            <a:r>
              <a:rPr lang="ru-RU" sz="4400" dirty="0" err="1">
                <a:solidFill>
                  <a:schemeClr val="bg2"/>
                </a:solidFill>
              </a:rPr>
              <a:t>аспекти</a:t>
            </a:r>
            <a:r>
              <a:rPr lang="ru-RU" sz="4400" dirty="0">
                <a:solidFill>
                  <a:schemeClr val="bg2"/>
                </a:solidFill>
              </a:rPr>
              <a:t> </a:t>
            </a:r>
            <a:r>
              <a:rPr lang="ru-RU" sz="4400" dirty="0" err="1">
                <a:solidFill>
                  <a:schemeClr val="bg2"/>
                </a:solidFill>
              </a:rPr>
              <a:t>використання</a:t>
            </a:r>
            <a:r>
              <a:rPr lang="ru-RU" sz="4400" dirty="0">
                <a:solidFill>
                  <a:schemeClr val="bg2"/>
                </a:solidFill>
              </a:rPr>
              <a:t> </a:t>
            </a:r>
            <a:r>
              <a:rPr lang="ru-RU" sz="4400" dirty="0" err="1">
                <a:solidFill>
                  <a:schemeClr val="bg2"/>
                </a:solidFill>
              </a:rPr>
              <a:t>антибактеріальних</a:t>
            </a:r>
            <a:r>
              <a:rPr lang="ru-RU" sz="4400" dirty="0">
                <a:solidFill>
                  <a:schemeClr val="bg2"/>
                </a:solidFill>
              </a:rPr>
              <a:t> </a:t>
            </a:r>
            <a:br>
              <a:rPr lang="ru-RU" sz="4400" dirty="0">
                <a:solidFill>
                  <a:schemeClr val="bg2"/>
                </a:solidFill>
              </a:rPr>
            </a:br>
            <a:r>
              <a:rPr lang="ru-RU" sz="4400" dirty="0" err="1">
                <a:solidFill>
                  <a:schemeClr val="bg2"/>
                </a:solidFill>
              </a:rPr>
              <a:t>засобів</a:t>
            </a:r>
            <a:r>
              <a:rPr lang="ru-RU" sz="4400" dirty="0">
                <a:solidFill>
                  <a:schemeClr val="bg2"/>
                </a:solidFill>
              </a:rPr>
              <a:t> у </a:t>
            </a:r>
            <a:r>
              <a:rPr lang="ru-RU" sz="4400" dirty="0" err="1">
                <a:solidFill>
                  <a:schemeClr val="bg2"/>
                </a:solidFill>
              </a:rPr>
              <a:t>клінічній</a:t>
            </a:r>
            <a:r>
              <a:rPr lang="ru-RU" sz="4400" dirty="0">
                <a:solidFill>
                  <a:schemeClr val="bg2"/>
                </a:solidFill>
              </a:rPr>
              <a:t> </a:t>
            </a:r>
            <a:r>
              <a:rPr lang="ru-RU" sz="4400" dirty="0" err="1">
                <a:solidFill>
                  <a:schemeClr val="bg2"/>
                </a:solidFill>
              </a:rPr>
              <a:t>практиці</a:t>
            </a:r>
            <a:r>
              <a:rPr lang="ru-RU" sz="4400">
                <a:solidFill>
                  <a:schemeClr val="bg2"/>
                </a:solidFill>
              </a:rPr>
              <a:t>. </a:t>
            </a:r>
            <a:endParaRPr lang="ru-RU" sz="3600" dirty="0">
              <a:solidFill>
                <a:schemeClr val="bg2"/>
              </a:solidFill>
            </a:endParaRPr>
          </a:p>
        </p:txBody>
      </p:sp>
      <p:pic>
        <p:nvPicPr>
          <p:cNvPr id="3076" name="Picture 4" descr="0980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2138" y="2565400"/>
            <a:ext cx="2808287" cy="220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3"/>
          <p:cNvSpPr>
            <a:spLocks noGrp="1" noChangeArrowheads="1"/>
          </p:cNvSpPr>
          <p:nvPr>
            <p:ph type="subTitle" sz="quarter" idx="1"/>
          </p:nvPr>
        </p:nvSpPr>
        <p:spPr bwMode="auto">
          <a:xfrm>
            <a:off x="1357290" y="4572008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None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ru-RU" sz="2000" dirty="0">
                <a:solidFill>
                  <a:srgbClr val="FFC000"/>
                </a:solidFill>
              </a:rPr>
              <a:t>Зав</a:t>
            </a:r>
            <a:r>
              <a:rPr lang="uk-UA" sz="2000" dirty="0">
                <a:solidFill>
                  <a:srgbClr val="FFC000"/>
                </a:solidFill>
              </a:rPr>
              <a:t>і</a:t>
            </a:r>
            <a:r>
              <a:rPr lang="ru-RU" sz="2000" dirty="0" err="1">
                <a:solidFill>
                  <a:srgbClr val="FFC000"/>
                </a:solidFill>
              </a:rPr>
              <a:t>дувач</a:t>
            </a:r>
            <a:r>
              <a:rPr lang="ru-RU" sz="2000" dirty="0">
                <a:solidFill>
                  <a:srgbClr val="FFC000"/>
                </a:solidFill>
              </a:rPr>
              <a:t> </a:t>
            </a:r>
            <a:r>
              <a:rPr lang="ru-RU" sz="2000" dirty="0" err="1">
                <a:solidFill>
                  <a:srgbClr val="FFC000"/>
                </a:solidFill>
              </a:rPr>
              <a:t>кафедри</a:t>
            </a:r>
            <a:r>
              <a:rPr lang="ru-RU" sz="2000" dirty="0">
                <a:solidFill>
                  <a:srgbClr val="FFC000"/>
                </a:solidFill>
              </a:rPr>
              <a:t> </a:t>
            </a:r>
            <a:r>
              <a:rPr lang="ru-RU" sz="2000" dirty="0" err="1">
                <a:solidFill>
                  <a:srgbClr val="FFC000"/>
                </a:solidFill>
              </a:rPr>
              <a:t>клінічної</a:t>
            </a:r>
            <a:r>
              <a:rPr lang="ru-RU" sz="2000" dirty="0">
                <a:solidFill>
                  <a:srgbClr val="FFC000"/>
                </a:solidFill>
              </a:rPr>
              <a:t> </a:t>
            </a:r>
            <a:r>
              <a:rPr lang="ru-RU" sz="2000" dirty="0" err="1">
                <a:solidFill>
                  <a:srgbClr val="FFC000"/>
                </a:solidFill>
              </a:rPr>
              <a:t>фармації</a:t>
            </a:r>
            <a:r>
              <a:rPr lang="ru-RU" sz="2000" dirty="0">
                <a:solidFill>
                  <a:srgbClr val="FFC000"/>
                </a:solidFill>
              </a:rPr>
              <a:t>, </a:t>
            </a:r>
          </a:p>
          <a:p>
            <a:r>
              <a:rPr lang="ru-RU" sz="2000" dirty="0" err="1">
                <a:solidFill>
                  <a:srgbClr val="FFC000"/>
                </a:solidFill>
              </a:rPr>
              <a:t>фармакотерапії</a:t>
            </a:r>
            <a:r>
              <a:rPr lang="ru-RU" sz="2000" dirty="0">
                <a:solidFill>
                  <a:srgbClr val="FFC000"/>
                </a:solidFill>
              </a:rPr>
              <a:t> та УЕФ</a:t>
            </a:r>
          </a:p>
          <a:p>
            <a:r>
              <a:rPr lang="ru-RU" sz="2000" dirty="0" err="1">
                <a:solidFill>
                  <a:srgbClr val="FFC000"/>
                </a:solidFill>
              </a:rPr>
              <a:t>Запорізького</a:t>
            </a:r>
            <a:r>
              <a:rPr lang="ru-RU" sz="2000" dirty="0">
                <a:solidFill>
                  <a:srgbClr val="FFC000"/>
                </a:solidFill>
              </a:rPr>
              <a:t> державного </a:t>
            </a:r>
            <a:r>
              <a:rPr lang="ru-RU" sz="2000" dirty="0" err="1">
                <a:solidFill>
                  <a:srgbClr val="FFC000"/>
                </a:solidFill>
              </a:rPr>
              <a:t>медичного</a:t>
            </a:r>
            <a:r>
              <a:rPr lang="ru-RU" sz="2000" dirty="0">
                <a:solidFill>
                  <a:srgbClr val="FFC000"/>
                </a:solidFill>
              </a:rPr>
              <a:t> </a:t>
            </a:r>
            <a:r>
              <a:rPr lang="ru-RU" sz="2000" dirty="0" err="1">
                <a:solidFill>
                  <a:srgbClr val="FFC000"/>
                </a:solidFill>
              </a:rPr>
              <a:t>університету</a:t>
            </a:r>
            <a:r>
              <a:rPr lang="ru-RU" sz="2000" dirty="0">
                <a:solidFill>
                  <a:srgbClr val="FFC000"/>
                </a:solidFill>
              </a:rPr>
              <a:t>,</a:t>
            </a:r>
          </a:p>
          <a:p>
            <a:r>
              <a:rPr lang="ru-RU" sz="2000" dirty="0" err="1">
                <a:solidFill>
                  <a:srgbClr val="FFC000"/>
                </a:solidFill>
              </a:rPr>
              <a:t>професор</a:t>
            </a:r>
            <a:r>
              <a:rPr lang="ru-RU" sz="2000" dirty="0">
                <a:solidFill>
                  <a:srgbClr val="FFC000"/>
                </a:solidFill>
              </a:rPr>
              <a:t>   </a:t>
            </a:r>
            <a:r>
              <a:rPr lang="ru-RU" sz="2000" dirty="0" err="1">
                <a:solidFill>
                  <a:srgbClr val="FFC000"/>
                </a:solidFill>
              </a:rPr>
              <a:t>Білай</a:t>
            </a:r>
            <a:r>
              <a:rPr lang="ru-RU" sz="2000" dirty="0">
                <a:solidFill>
                  <a:srgbClr val="FFC000"/>
                </a:solidFill>
              </a:rPr>
              <a:t> </a:t>
            </a:r>
            <a:r>
              <a:rPr lang="ru-RU" sz="2000" dirty="0" err="1">
                <a:solidFill>
                  <a:srgbClr val="FFC000"/>
                </a:solidFill>
              </a:rPr>
              <a:t>Іван</a:t>
            </a:r>
            <a:r>
              <a:rPr lang="ru-RU" sz="2000" dirty="0">
                <a:solidFill>
                  <a:srgbClr val="FFC000"/>
                </a:solidFill>
              </a:rPr>
              <a:t> Михайлович</a:t>
            </a:r>
          </a:p>
          <a:p>
            <a:r>
              <a:rPr lang="en-US" sz="2000" dirty="0">
                <a:solidFill>
                  <a:srgbClr val="FFC000"/>
                </a:solidFill>
              </a:rPr>
              <a:t>Email: belay_im@mail.ru</a:t>
            </a:r>
            <a:endParaRPr lang="ru-RU" sz="2000" dirty="0">
              <a:solidFill>
                <a:srgbClr val="FFC00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285BC-E4BA-41B6-A580-1685365280D3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60350"/>
            <a:ext cx="9144000" cy="65976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chemeClr val="hlink"/>
                </a:solidFill>
              </a:rPr>
              <a:t>ІЗОКСАЗОЛПЕНІЦИЛІНИ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700" dirty="0">
                <a:solidFill>
                  <a:srgbClr val="FF9933"/>
                </a:solidFill>
              </a:rPr>
              <a:t>(</a:t>
            </a:r>
            <a:r>
              <a:rPr lang="ru-RU" sz="2700" dirty="0" err="1">
                <a:solidFill>
                  <a:srgbClr val="33CC33"/>
                </a:solidFill>
              </a:rPr>
              <a:t>оксацилін</a:t>
            </a:r>
            <a:r>
              <a:rPr lang="ru-RU" sz="2700" dirty="0">
                <a:solidFill>
                  <a:srgbClr val="33CC33"/>
                </a:solidFill>
              </a:rPr>
              <a:t>, </a:t>
            </a:r>
            <a:r>
              <a:rPr lang="ru-RU" sz="2700" dirty="0" err="1">
                <a:solidFill>
                  <a:srgbClr val="33CC33"/>
                </a:solidFill>
              </a:rPr>
              <a:t>клоксацилін</a:t>
            </a:r>
            <a:r>
              <a:rPr lang="ru-RU" sz="2700" dirty="0">
                <a:solidFill>
                  <a:srgbClr val="33CC33"/>
                </a:solidFill>
              </a:rPr>
              <a:t>, </a:t>
            </a:r>
            <a:r>
              <a:rPr lang="ru-RU" sz="2700" dirty="0" err="1">
                <a:solidFill>
                  <a:srgbClr val="33CC33"/>
                </a:solidFill>
              </a:rPr>
              <a:t>флуклоксацилін</a:t>
            </a:r>
            <a:r>
              <a:rPr lang="ru-RU" sz="2800" dirty="0">
                <a:solidFill>
                  <a:srgbClr val="FF9933"/>
                </a:solidFill>
              </a:rPr>
              <a:t>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err="1">
                <a:solidFill>
                  <a:srgbClr val="FF9933"/>
                </a:solidFill>
              </a:rPr>
              <a:t>Це</a:t>
            </a:r>
            <a:r>
              <a:rPr lang="ru-RU" sz="2800" dirty="0">
                <a:solidFill>
                  <a:srgbClr val="FF9933"/>
                </a:solidFill>
              </a:rPr>
              <a:t> </a:t>
            </a:r>
            <a:r>
              <a:rPr lang="ru-RU" sz="2800" dirty="0" err="1">
                <a:solidFill>
                  <a:srgbClr val="FF9933"/>
                </a:solidFill>
              </a:rPr>
              <a:t>антистафілококкові</a:t>
            </a:r>
            <a:r>
              <a:rPr lang="ru-RU" sz="2800" dirty="0">
                <a:solidFill>
                  <a:srgbClr val="FF9933"/>
                </a:solidFill>
              </a:rPr>
              <a:t> </a:t>
            </a:r>
            <a:r>
              <a:rPr lang="ru-RU" sz="2800" dirty="0" err="1">
                <a:solidFill>
                  <a:srgbClr val="FF9933"/>
                </a:solidFill>
              </a:rPr>
              <a:t>пеніциліни</a:t>
            </a:r>
            <a:r>
              <a:rPr lang="ru-RU" sz="2800" dirty="0">
                <a:solidFill>
                  <a:srgbClr val="FF9933"/>
                </a:solidFill>
              </a:rPr>
              <a:t>. </a:t>
            </a:r>
            <a:r>
              <a:rPr lang="ru-RU" sz="2800" dirty="0" err="1">
                <a:solidFill>
                  <a:srgbClr val="FF9933"/>
                </a:solidFill>
              </a:rPr>
              <a:t>Їх</a:t>
            </a:r>
            <a:r>
              <a:rPr lang="ru-RU" sz="2800" dirty="0">
                <a:solidFill>
                  <a:srgbClr val="FF9933"/>
                </a:solidFill>
              </a:rPr>
              <a:t> спектр схожий на спектр </a:t>
            </a:r>
            <a:r>
              <a:rPr lang="ru-RU" sz="2800" dirty="0" err="1">
                <a:solidFill>
                  <a:srgbClr val="FF9933"/>
                </a:solidFill>
              </a:rPr>
              <a:t>природніх</a:t>
            </a:r>
            <a:r>
              <a:rPr lang="ru-RU" sz="2800" dirty="0">
                <a:solidFill>
                  <a:srgbClr val="FF9933"/>
                </a:solidFill>
              </a:rPr>
              <a:t> </a:t>
            </a:r>
            <a:r>
              <a:rPr lang="ru-RU" sz="2800" dirty="0" err="1">
                <a:solidFill>
                  <a:srgbClr val="FF9933"/>
                </a:solidFill>
              </a:rPr>
              <a:t>пеніцилінів</a:t>
            </a:r>
            <a:r>
              <a:rPr lang="ru-RU" sz="2800" dirty="0">
                <a:solidFill>
                  <a:srgbClr val="FF9933"/>
                </a:solidFill>
              </a:rPr>
              <a:t>, </a:t>
            </a:r>
            <a:r>
              <a:rPr lang="ru-RU" sz="2800" dirty="0" err="1">
                <a:solidFill>
                  <a:srgbClr val="FF9933"/>
                </a:solidFill>
              </a:rPr>
              <a:t>але</a:t>
            </a:r>
            <a:r>
              <a:rPr lang="ru-RU" sz="2800" dirty="0">
                <a:solidFill>
                  <a:srgbClr val="FF9933"/>
                </a:solidFill>
              </a:rPr>
              <a:t> </a:t>
            </a:r>
            <a:r>
              <a:rPr lang="ru-RU" sz="2800" dirty="0" err="1">
                <a:solidFill>
                  <a:srgbClr val="FF9933"/>
                </a:solidFill>
              </a:rPr>
              <a:t>найбільша</a:t>
            </a:r>
            <a:r>
              <a:rPr lang="ru-RU" sz="2800" dirty="0">
                <a:solidFill>
                  <a:srgbClr val="FF9933"/>
                </a:solidFill>
              </a:rPr>
              <a:t> </a:t>
            </a:r>
            <a:r>
              <a:rPr lang="ru-RU" sz="2800" dirty="0" err="1">
                <a:solidFill>
                  <a:srgbClr val="FF9933"/>
                </a:solidFill>
              </a:rPr>
              <a:t>активність</a:t>
            </a:r>
            <a:r>
              <a:rPr lang="ru-RU" sz="2800" dirty="0">
                <a:solidFill>
                  <a:srgbClr val="FF9933"/>
                </a:solidFill>
              </a:rPr>
              <a:t> </a:t>
            </a:r>
            <a:r>
              <a:rPr lang="ru-RU" sz="2800" dirty="0" err="1">
                <a:solidFill>
                  <a:srgbClr val="FF9933"/>
                </a:solidFill>
              </a:rPr>
              <a:t>цих</a:t>
            </a:r>
            <a:r>
              <a:rPr lang="ru-RU" sz="2800" dirty="0">
                <a:solidFill>
                  <a:srgbClr val="FF9933"/>
                </a:solidFill>
              </a:rPr>
              <a:t> </a:t>
            </a:r>
            <a:r>
              <a:rPr lang="ru-RU" sz="2800" dirty="0" err="1">
                <a:solidFill>
                  <a:srgbClr val="FF9933"/>
                </a:solidFill>
              </a:rPr>
              <a:t>препаратів</a:t>
            </a:r>
            <a:r>
              <a:rPr lang="ru-RU" sz="2800" dirty="0">
                <a:solidFill>
                  <a:srgbClr val="FF9933"/>
                </a:solidFill>
              </a:rPr>
              <a:t> </a:t>
            </a:r>
            <a:r>
              <a:rPr lang="ru-RU" sz="2800" dirty="0" err="1">
                <a:solidFill>
                  <a:srgbClr val="FF9933"/>
                </a:solidFill>
              </a:rPr>
              <a:t>проявляється</a:t>
            </a:r>
            <a:r>
              <a:rPr lang="ru-RU" sz="2800" dirty="0">
                <a:solidFill>
                  <a:srgbClr val="FF9933"/>
                </a:solidFill>
              </a:rPr>
              <a:t> у </a:t>
            </a:r>
            <a:r>
              <a:rPr lang="ru-RU" sz="2800" dirty="0" err="1">
                <a:solidFill>
                  <a:srgbClr val="FF9933"/>
                </a:solidFill>
              </a:rPr>
              <a:t>впливі</a:t>
            </a:r>
            <a:r>
              <a:rPr lang="ru-RU" sz="2800" dirty="0">
                <a:solidFill>
                  <a:srgbClr val="FF9933"/>
                </a:solidFill>
              </a:rPr>
              <a:t> на </a:t>
            </a:r>
            <a:r>
              <a:rPr lang="ru-RU" sz="2800" dirty="0" err="1">
                <a:solidFill>
                  <a:srgbClr val="FF9933"/>
                </a:solidFill>
              </a:rPr>
              <a:t>стафілококки</a:t>
            </a:r>
            <a:r>
              <a:rPr lang="ru-RU" sz="2800" dirty="0">
                <a:solidFill>
                  <a:srgbClr val="FF9933"/>
                </a:solidFill>
              </a:rPr>
              <a:t>, </a:t>
            </a:r>
            <a:r>
              <a:rPr lang="ru-RU" sz="2800" dirty="0" err="1">
                <a:solidFill>
                  <a:srgbClr val="FF9933"/>
                </a:solidFill>
              </a:rPr>
              <a:t>які</a:t>
            </a:r>
            <a:r>
              <a:rPr lang="ru-RU" sz="2800" dirty="0">
                <a:solidFill>
                  <a:srgbClr val="FF9933"/>
                </a:solidFill>
              </a:rPr>
              <a:t> </a:t>
            </a:r>
            <a:r>
              <a:rPr lang="ru-RU" sz="2800" dirty="0" err="1">
                <a:solidFill>
                  <a:srgbClr val="FF9933"/>
                </a:solidFill>
              </a:rPr>
              <a:t>продукують</a:t>
            </a:r>
            <a:r>
              <a:rPr lang="ru-RU" sz="2800" dirty="0">
                <a:solidFill>
                  <a:srgbClr val="FF9933"/>
                </a:solidFill>
              </a:rPr>
              <a:t> </a:t>
            </a:r>
            <a:r>
              <a:rPr lang="ru-RU" sz="2800" dirty="0" err="1">
                <a:solidFill>
                  <a:srgbClr val="FF9933"/>
                </a:solidFill>
              </a:rPr>
              <a:t>бета-лактазу</a:t>
            </a:r>
            <a:r>
              <a:rPr lang="ru-RU" sz="2800" dirty="0">
                <a:solidFill>
                  <a:srgbClr val="FF9933"/>
                </a:solidFill>
              </a:rPr>
              <a:t>. </a:t>
            </a:r>
            <a:endParaRPr lang="ru-RU" sz="2800" b="1" dirty="0">
              <a:solidFill>
                <a:srgbClr val="FF9933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 err="1"/>
              <a:t>Фармакокінетичні</a:t>
            </a:r>
            <a:r>
              <a:rPr lang="ru-RU" sz="2800" b="1" dirty="0"/>
              <a:t> </a:t>
            </a:r>
            <a:r>
              <a:rPr lang="ru-RU" sz="2800" b="1" dirty="0" err="1"/>
              <a:t>відмінності</a:t>
            </a:r>
            <a:r>
              <a:rPr lang="ru-RU" sz="2800" dirty="0"/>
              <a:t> </a:t>
            </a:r>
            <a:r>
              <a:rPr lang="ru-RU" sz="2800" dirty="0" err="1"/>
              <a:t>від</a:t>
            </a:r>
            <a:r>
              <a:rPr lang="ru-RU" sz="2800" dirty="0"/>
              <a:t> </a:t>
            </a:r>
            <a:r>
              <a:rPr lang="ru-RU" sz="2800" dirty="0" err="1"/>
              <a:t>бензилпеніциліну</a:t>
            </a:r>
            <a:r>
              <a:rPr lang="ru-RU" sz="2800" dirty="0"/>
              <a:t>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solidFill>
                  <a:srgbClr val="FF9933"/>
                </a:solidFill>
              </a:rPr>
              <a:t>1. </a:t>
            </a:r>
            <a:r>
              <a:rPr lang="ru-RU" sz="2800" dirty="0" err="1">
                <a:solidFill>
                  <a:srgbClr val="FF9933"/>
                </a:solidFill>
              </a:rPr>
              <a:t>Ізоксазолпеніциліни</a:t>
            </a:r>
            <a:r>
              <a:rPr lang="ru-RU" sz="2800" dirty="0">
                <a:solidFill>
                  <a:srgbClr val="FF9933"/>
                </a:solidFill>
              </a:rPr>
              <a:t> </a:t>
            </a:r>
            <a:r>
              <a:rPr lang="ru-RU" sz="2800" dirty="0" err="1">
                <a:solidFill>
                  <a:srgbClr val="FF9933"/>
                </a:solidFill>
              </a:rPr>
              <a:t>вводять</a:t>
            </a:r>
            <a:r>
              <a:rPr lang="ru-RU" sz="2800" dirty="0">
                <a:solidFill>
                  <a:srgbClr val="FF9933"/>
                </a:solidFill>
              </a:rPr>
              <a:t> </a:t>
            </a:r>
            <a:r>
              <a:rPr lang="ru-RU" sz="2800" dirty="0" err="1">
                <a:solidFill>
                  <a:srgbClr val="FF9933"/>
                </a:solidFill>
              </a:rPr>
              <a:t>парентерально</a:t>
            </a:r>
            <a:r>
              <a:rPr lang="ru-RU" sz="2800" dirty="0">
                <a:solidFill>
                  <a:srgbClr val="FF9933"/>
                </a:solidFill>
              </a:rPr>
              <a:t> (в/м, в/</a:t>
            </a:r>
            <a:r>
              <a:rPr lang="ru-RU" sz="2800" dirty="0" err="1">
                <a:solidFill>
                  <a:srgbClr val="FF9933"/>
                </a:solidFill>
              </a:rPr>
              <a:t>в</a:t>
            </a:r>
            <a:r>
              <a:rPr lang="ru-RU" sz="2800" dirty="0">
                <a:solidFill>
                  <a:srgbClr val="FF9933"/>
                </a:solidFill>
              </a:rPr>
              <a:t>) та </a:t>
            </a:r>
            <a:r>
              <a:rPr lang="ru-RU" sz="2800" dirty="0" err="1">
                <a:solidFill>
                  <a:srgbClr val="FF9933"/>
                </a:solidFill>
              </a:rPr>
              <a:t>всередину</a:t>
            </a:r>
            <a:r>
              <a:rPr lang="ru-RU" sz="2800" dirty="0">
                <a:solidFill>
                  <a:srgbClr val="FF9933"/>
                </a:solidFill>
              </a:rPr>
              <a:t> за 1 – 1,5 </a:t>
            </a:r>
            <a:r>
              <a:rPr lang="ru-RU" sz="2800" dirty="0" err="1">
                <a:solidFill>
                  <a:srgbClr val="FF9933"/>
                </a:solidFill>
              </a:rPr>
              <a:t>години</a:t>
            </a:r>
            <a:r>
              <a:rPr lang="ru-RU" sz="2800" dirty="0">
                <a:solidFill>
                  <a:srgbClr val="FF9933"/>
                </a:solidFill>
              </a:rPr>
              <a:t> до </a:t>
            </a:r>
            <a:r>
              <a:rPr lang="ru-RU" sz="2800" dirty="0" err="1">
                <a:solidFill>
                  <a:srgbClr val="FF9933"/>
                </a:solidFill>
              </a:rPr>
              <a:t>їжі</a:t>
            </a:r>
            <a:r>
              <a:rPr lang="ru-RU" sz="2800" dirty="0">
                <a:solidFill>
                  <a:srgbClr val="FF9933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solidFill>
                  <a:srgbClr val="FF9933"/>
                </a:solidFill>
              </a:rPr>
              <a:t>2. Велика </a:t>
            </a:r>
            <a:r>
              <a:rPr lang="ru-RU" sz="2800" dirty="0" err="1">
                <a:solidFill>
                  <a:srgbClr val="FF9933"/>
                </a:solidFill>
              </a:rPr>
              <a:t>здатність</a:t>
            </a:r>
            <a:r>
              <a:rPr lang="ru-RU" sz="2800" dirty="0">
                <a:solidFill>
                  <a:srgbClr val="FF9933"/>
                </a:solidFill>
              </a:rPr>
              <a:t> </a:t>
            </a:r>
            <a:r>
              <a:rPr lang="ru-RU" sz="2800" dirty="0" err="1">
                <a:solidFill>
                  <a:srgbClr val="FF9933"/>
                </a:solidFill>
              </a:rPr>
              <a:t>зв'язуватись</a:t>
            </a:r>
            <a:r>
              <a:rPr lang="ru-RU" sz="2800" dirty="0">
                <a:solidFill>
                  <a:srgbClr val="FF9933"/>
                </a:solidFill>
              </a:rPr>
              <a:t> </a:t>
            </a:r>
            <a:r>
              <a:rPr lang="ru-RU" sz="2800" dirty="0" err="1">
                <a:solidFill>
                  <a:srgbClr val="FF9933"/>
                </a:solidFill>
              </a:rPr>
              <a:t>з</a:t>
            </a:r>
            <a:r>
              <a:rPr lang="ru-RU" sz="2800" dirty="0">
                <a:solidFill>
                  <a:srgbClr val="FF9933"/>
                </a:solidFill>
              </a:rPr>
              <a:t> </a:t>
            </a:r>
            <a:r>
              <a:rPr lang="ru-RU" sz="2800" dirty="0" err="1">
                <a:solidFill>
                  <a:srgbClr val="FF9933"/>
                </a:solidFill>
              </a:rPr>
              <a:t>білками</a:t>
            </a:r>
            <a:r>
              <a:rPr lang="ru-RU" sz="2800" dirty="0">
                <a:solidFill>
                  <a:srgbClr val="FF9933"/>
                </a:solidFill>
              </a:rPr>
              <a:t> </a:t>
            </a:r>
            <a:r>
              <a:rPr lang="ru-RU" sz="2800" dirty="0" err="1">
                <a:solidFill>
                  <a:srgbClr val="FF9933"/>
                </a:solidFill>
              </a:rPr>
              <a:t>плазми</a:t>
            </a:r>
            <a:r>
              <a:rPr lang="ru-RU" sz="2800" dirty="0">
                <a:solidFill>
                  <a:srgbClr val="FF9933"/>
                </a:solidFill>
              </a:rPr>
              <a:t> </a:t>
            </a:r>
            <a:r>
              <a:rPr lang="ru-RU" sz="2800" dirty="0" err="1">
                <a:solidFill>
                  <a:srgbClr val="FF9933"/>
                </a:solidFill>
              </a:rPr>
              <a:t>крові</a:t>
            </a:r>
            <a:r>
              <a:rPr lang="ru-RU" sz="2800" dirty="0">
                <a:solidFill>
                  <a:srgbClr val="FF9933"/>
                </a:solidFill>
              </a:rPr>
              <a:t> (</a:t>
            </a:r>
            <a:r>
              <a:rPr lang="ru-RU" sz="2800" dirty="0" err="1">
                <a:solidFill>
                  <a:srgbClr val="FF9933"/>
                </a:solidFill>
              </a:rPr>
              <a:t>більше</a:t>
            </a:r>
            <a:r>
              <a:rPr lang="ru-RU" sz="2800" dirty="0">
                <a:solidFill>
                  <a:srgbClr val="FF9933"/>
                </a:solidFill>
              </a:rPr>
              <a:t> 90 %).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solidFill>
                  <a:srgbClr val="FF9933"/>
                </a:solidFill>
              </a:rPr>
              <a:t>3. </a:t>
            </a:r>
            <a:r>
              <a:rPr lang="ru-RU" sz="2800" dirty="0" err="1">
                <a:solidFill>
                  <a:srgbClr val="FF9933"/>
                </a:solidFill>
              </a:rPr>
              <a:t>Екскреція</a:t>
            </a:r>
            <a:r>
              <a:rPr lang="ru-RU" sz="2800" dirty="0">
                <a:solidFill>
                  <a:srgbClr val="FF9933"/>
                </a:solidFill>
              </a:rPr>
              <a:t> </a:t>
            </a:r>
            <a:r>
              <a:rPr lang="ru-RU" sz="2800" dirty="0" err="1">
                <a:solidFill>
                  <a:srgbClr val="FF9933"/>
                </a:solidFill>
              </a:rPr>
              <a:t>здійснюється</a:t>
            </a:r>
            <a:r>
              <a:rPr lang="ru-RU" sz="2800" dirty="0">
                <a:solidFill>
                  <a:srgbClr val="FF9933"/>
                </a:solidFill>
              </a:rPr>
              <a:t> </a:t>
            </a:r>
            <a:r>
              <a:rPr lang="ru-RU" sz="2800" dirty="0" err="1">
                <a:solidFill>
                  <a:srgbClr val="FF9933"/>
                </a:solidFill>
              </a:rPr>
              <a:t>печінкою</a:t>
            </a:r>
            <a:r>
              <a:rPr lang="ru-RU" sz="2800" dirty="0">
                <a:solidFill>
                  <a:srgbClr val="FF9933"/>
                </a:solidFill>
              </a:rPr>
              <a:t>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238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25538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err="1">
                <a:solidFill>
                  <a:srgbClr val="FF9933"/>
                </a:solidFill>
              </a:rPr>
              <a:t>Амідинопеніциліни</a:t>
            </a:r>
            <a:endParaRPr lang="ru-RU" b="1" dirty="0">
              <a:solidFill>
                <a:srgbClr val="FF9933"/>
              </a:solidFill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25621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>
                <a:solidFill>
                  <a:schemeClr val="hlink"/>
                </a:solidFill>
              </a:rPr>
              <a:t> </a:t>
            </a:r>
            <a:r>
              <a:rPr lang="ru-RU" sz="2800" dirty="0">
                <a:solidFill>
                  <a:srgbClr val="33CC33"/>
                </a:solidFill>
              </a:rPr>
              <a:t>(</a:t>
            </a:r>
            <a:r>
              <a:rPr lang="ru-RU" sz="2800" dirty="0" err="1">
                <a:solidFill>
                  <a:srgbClr val="33CC33"/>
                </a:solidFill>
              </a:rPr>
              <a:t>амдиноцилін</a:t>
            </a:r>
            <a:r>
              <a:rPr lang="ru-RU" sz="2800" dirty="0">
                <a:solidFill>
                  <a:srgbClr val="33CC33"/>
                </a:solidFill>
              </a:rPr>
              <a:t>, </a:t>
            </a:r>
            <a:r>
              <a:rPr lang="ru-RU" sz="2800" dirty="0" err="1">
                <a:solidFill>
                  <a:srgbClr val="33CC33"/>
                </a:solidFill>
              </a:rPr>
              <a:t>пивамдиноцилін</a:t>
            </a:r>
            <a:r>
              <a:rPr lang="ru-RU" sz="2800" dirty="0">
                <a:solidFill>
                  <a:srgbClr val="33CC33"/>
                </a:solidFill>
              </a:rPr>
              <a:t>, </a:t>
            </a:r>
            <a:r>
              <a:rPr lang="ru-RU" sz="2800" dirty="0" err="1">
                <a:solidFill>
                  <a:srgbClr val="33CC33"/>
                </a:solidFill>
              </a:rPr>
              <a:t>бакамдиноцилін</a:t>
            </a:r>
            <a:r>
              <a:rPr lang="ru-RU" sz="2800" dirty="0">
                <a:solidFill>
                  <a:srgbClr val="33CC33"/>
                </a:solidFill>
              </a:rPr>
              <a:t>, </a:t>
            </a:r>
            <a:r>
              <a:rPr lang="ru-RU" sz="2800" dirty="0" err="1">
                <a:solidFill>
                  <a:srgbClr val="33CC33"/>
                </a:solidFill>
              </a:rPr>
              <a:t>ацидоцилін</a:t>
            </a:r>
            <a:r>
              <a:rPr lang="ru-RU" sz="2800" dirty="0">
                <a:solidFill>
                  <a:srgbClr val="33CC33"/>
                </a:solidFill>
              </a:rPr>
              <a:t>)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800" dirty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err="1">
                <a:solidFill>
                  <a:schemeClr val="hlink"/>
                </a:solidFill>
              </a:rPr>
              <a:t>Вузькоспектральні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антибіотики</a:t>
            </a:r>
            <a:r>
              <a:rPr lang="ru-RU" sz="2800" dirty="0">
                <a:solidFill>
                  <a:schemeClr val="hlink"/>
                </a:solidFill>
              </a:rPr>
              <a:t>, </a:t>
            </a:r>
            <a:r>
              <a:rPr lang="ru-RU" sz="2800" dirty="0" err="1">
                <a:solidFill>
                  <a:schemeClr val="hlink"/>
                </a:solidFill>
              </a:rPr>
              <a:t>але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їх</a:t>
            </a:r>
            <a:r>
              <a:rPr lang="ru-RU" sz="2800" dirty="0">
                <a:solidFill>
                  <a:schemeClr val="hlink"/>
                </a:solidFill>
              </a:rPr>
              <a:t> спектр </a:t>
            </a:r>
            <a:r>
              <a:rPr lang="ru-RU" sz="2800" dirty="0" err="1">
                <a:solidFill>
                  <a:schemeClr val="hlink"/>
                </a:solidFill>
              </a:rPr>
              <a:t>дії</a:t>
            </a:r>
            <a:r>
              <a:rPr lang="ru-RU" sz="2800" dirty="0">
                <a:solidFill>
                  <a:schemeClr val="hlink"/>
                </a:solidFill>
              </a:rPr>
              <a:t> направлений на </a:t>
            </a:r>
            <a:r>
              <a:rPr lang="ru-RU" sz="2800" dirty="0" err="1">
                <a:solidFill>
                  <a:schemeClr val="hlink"/>
                </a:solidFill>
              </a:rPr>
              <a:t>грамнегативні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ентеробактерії</a:t>
            </a:r>
            <a:r>
              <a:rPr lang="ru-RU" sz="2800" dirty="0">
                <a:solidFill>
                  <a:schemeClr val="hlink"/>
                </a:solidFill>
              </a:rPr>
              <a:t>.</a:t>
            </a:r>
            <a:endParaRPr lang="ru-RU" sz="2800" b="1" dirty="0">
              <a:solidFill>
                <a:schemeClr val="hlink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 err="1">
                <a:solidFill>
                  <a:schemeClr val="hlink"/>
                </a:solidFill>
              </a:rPr>
              <a:t>Фармакокінетичні</a:t>
            </a:r>
            <a:r>
              <a:rPr lang="ru-RU" sz="2800" b="1" dirty="0">
                <a:solidFill>
                  <a:schemeClr val="hlink"/>
                </a:solidFill>
              </a:rPr>
              <a:t> </a:t>
            </a:r>
            <a:r>
              <a:rPr lang="ru-RU" sz="2800" b="1" dirty="0" err="1">
                <a:solidFill>
                  <a:schemeClr val="hlink"/>
                </a:solidFill>
              </a:rPr>
              <a:t>відмінності</a:t>
            </a:r>
            <a:r>
              <a:rPr lang="ru-RU" sz="2800" b="1" dirty="0">
                <a:solidFill>
                  <a:schemeClr val="hlink"/>
                </a:solidFill>
              </a:rPr>
              <a:t>: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solidFill>
                  <a:schemeClr val="hlink"/>
                </a:solidFill>
              </a:rPr>
              <a:t>1. </a:t>
            </a:r>
            <a:r>
              <a:rPr lang="ru-RU" sz="2800" dirty="0" err="1">
                <a:solidFill>
                  <a:schemeClr val="hlink"/>
                </a:solidFill>
              </a:rPr>
              <a:t>Всі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препарати</a:t>
            </a:r>
            <a:r>
              <a:rPr lang="ru-RU" sz="2800" dirty="0">
                <a:solidFill>
                  <a:schemeClr val="hlink"/>
                </a:solidFill>
              </a:rPr>
              <a:t> (</a:t>
            </a:r>
            <a:r>
              <a:rPr lang="ru-RU" sz="2800" dirty="0" err="1">
                <a:solidFill>
                  <a:schemeClr val="hlink"/>
                </a:solidFill>
              </a:rPr>
              <a:t>крім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амдиноциліну</a:t>
            </a:r>
            <a:r>
              <a:rPr lang="ru-RU" sz="2800" dirty="0">
                <a:solidFill>
                  <a:schemeClr val="hlink"/>
                </a:solidFill>
              </a:rPr>
              <a:t>) </a:t>
            </a:r>
            <a:r>
              <a:rPr lang="ru-RU" sz="2800" dirty="0" err="1">
                <a:solidFill>
                  <a:schemeClr val="hlink"/>
                </a:solidFill>
              </a:rPr>
              <a:t>можна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назначати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внутрішньо</a:t>
            </a:r>
            <a:r>
              <a:rPr lang="ru-RU" sz="2800" dirty="0">
                <a:solidFill>
                  <a:schemeClr val="hlink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solidFill>
                  <a:schemeClr val="hlink"/>
                </a:solidFill>
              </a:rPr>
              <a:t>2. </a:t>
            </a:r>
            <a:r>
              <a:rPr lang="ru-RU" sz="2800" dirty="0" err="1">
                <a:solidFill>
                  <a:schemeClr val="hlink"/>
                </a:solidFill>
              </a:rPr>
              <a:t>Більше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об'єм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розподілення</a:t>
            </a:r>
            <a:r>
              <a:rPr lang="ru-RU" sz="2800" dirty="0">
                <a:solidFill>
                  <a:schemeClr val="hlink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solidFill>
                  <a:schemeClr val="hlink"/>
                </a:solidFill>
              </a:rPr>
              <a:t>3. Практично не </a:t>
            </a:r>
            <a:r>
              <a:rPr lang="ru-RU" sz="2800" dirty="0" err="1">
                <a:solidFill>
                  <a:schemeClr val="hlink"/>
                </a:solidFill>
              </a:rPr>
              <a:t>виникає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вторинна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резистентність</a:t>
            </a:r>
            <a:r>
              <a:rPr lang="ru-RU" sz="2800" dirty="0">
                <a:solidFill>
                  <a:schemeClr val="hlink"/>
                </a:solidFill>
              </a:rPr>
              <a:t>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726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8913"/>
            <a:ext cx="9144000" cy="69850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 err="1">
                <a:solidFill>
                  <a:schemeClr val="hlink"/>
                </a:solidFill>
              </a:rPr>
              <a:t>Амінопеніциліни</a:t>
            </a:r>
            <a:r>
              <a:rPr lang="ru-RU" sz="2000" b="1" dirty="0">
                <a:solidFill>
                  <a:schemeClr val="hlink"/>
                </a:solidFill>
              </a:rPr>
              <a:t>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>
                <a:solidFill>
                  <a:srgbClr val="FF9933"/>
                </a:solidFill>
              </a:rPr>
              <a:t>(</a:t>
            </a:r>
            <a:r>
              <a:rPr lang="ru-RU" sz="2000" dirty="0" err="1">
                <a:solidFill>
                  <a:srgbClr val="33CC33"/>
                </a:solidFill>
              </a:rPr>
              <a:t>ампіцилін</a:t>
            </a:r>
            <a:r>
              <a:rPr lang="ru-RU" sz="2000" dirty="0">
                <a:solidFill>
                  <a:srgbClr val="33CC33"/>
                </a:solidFill>
              </a:rPr>
              <a:t>, </a:t>
            </a:r>
            <a:r>
              <a:rPr lang="ru-RU" sz="2000" dirty="0" err="1">
                <a:solidFill>
                  <a:srgbClr val="33CC33"/>
                </a:solidFill>
              </a:rPr>
              <a:t>амоксицилін</a:t>
            </a:r>
            <a:r>
              <a:rPr lang="ru-RU" sz="2000" dirty="0">
                <a:solidFill>
                  <a:srgbClr val="33CC33"/>
                </a:solidFill>
              </a:rPr>
              <a:t>, </a:t>
            </a:r>
            <a:r>
              <a:rPr lang="ru-RU" sz="2000" dirty="0" err="1">
                <a:solidFill>
                  <a:srgbClr val="33CC33"/>
                </a:solidFill>
              </a:rPr>
              <a:t>талампіцилін</a:t>
            </a:r>
            <a:r>
              <a:rPr lang="ru-RU" sz="2000" dirty="0">
                <a:solidFill>
                  <a:srgbClr val="33CC33"/>
                </a:solidFill>
              </a:rPr>
              <a:t>, </a:t>
            </a:r>
            <a:r>
              <a:rPr lang="ru-RU" sz="2000" dirty="0" err="1">
                <a:solidFill>
                  <a:srgbClr val="33CC33"/>
                </a:solidFill>
              </a:rPr>
              <a:t>бакампіцилін</a:t>
            </a:r>
            <a:r>
              <a:rPr lang="ru-RU" sz="2000" dirty="0">
                <a:solidFill>
                  <a:srgbClr val="33CC33"/>
                </a:solidFill>
              </a:rPr>
              <a:t>, </a:t>
            </a:r>
            <a:r>
              <a:rPr lang="ru-RU" sz="2000" dirty="0" err="1">
                <a:solidFill>
                  <a:srgbClr val="33CC33"/>
                </a:solidFill>
              </a:rPr>
              <a:t>пивампіцилін</a:t>
            </a:r>
            <a:r>
              <a:rPr lang="ru-RU" sz="2000" dirty="0">
                <a:solidFill>
                  <a:srgbClr val="FF9933"/>
                </a:solidFill>
              </a:rPr>
              <a:t>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err="1">
                <a:solidFill>
                  <a:srgbClr val="FF9933"/>
                </a:solidFill>
              </a:rPr>
              <a:t>Це</a:t>
            </a:r>
            <a:r>
              <a:rPr lang="ru-RU" sz="2000" dirty="0">
                <a:solidFill>
                  <a:srgbClr val="FF9933"/>
                </a:solidFill>
              </a:rPr>
              <a:t> широко </a:t>
            </a:r>
            <a:r>
              <a:rPr lang="ru-RU" sz="2000" dirty="0" err="1">
                <a:solidFill>
                  <a:srgbClr val="FF9933"/>
                </a:solidFill>
              </a:rPr>
              <a:t>спектральні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антибіотики</a:t>
            </a:r>
            <a:r>
              <a:rPr lang="ru-RU" sz="2000" dirty="0">
                <a:solidFill>
                  <a:srgbClr val="FF9933"/>
                </a:solidFill>
              </a:rPr>
              <a:t>. </a:t>
            </a:r>
            <a:r>
              <a:rPr lang="ru-RU" sz="2000" dirty="0" err="1">
                <a:solidFill>
                  <a:srgbClr val="FF9933"/>
                </a:solidFill>
              </a:rPr>
              <a:t>Додатково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впливають</a:t>
            </a:r>
            <a:r>
              <a:rPr lang="ru-RU" sz="2000" dirty="0">
                <a:solidFill>
                  <a:srgbClr val="FF9933"/>
                </a:solidFill>
              </a:rPr>
              <a:t> на </a:t>
            </a:r>
            <a:r>
              <a:rPr lang="ru-RU" sz="2000" dirty="0" err="1">
                <a:solidFill>
                  <a:srgbClr val="FF9933"/>
                </a:solidFill>
              </a:rPr>
              <a:t>лістерії</a:t>
            </a:r>
            <a:r>
              <a:rPr lang="ru-RU" sz="2000" dirty="0">
                <a:solidFill>
                  <a:srgbClr val="FF9933"/>
                </a:solidFill>
              </a:rPr>
              <a:t>, </a:t>
            </a:r>
            <a:r>
              <a:rPr lang="ru-RU" sz="2000" dirty="0" err="1">
                <a:solidFill>
                  <a:srgbClr val="FF9933"/>
                </a:solidFill>
              </a:rPr>
              <a:t>ентерококки</a:t>
            </a:r>
            <a:r>
              <a:rPr lang="ru-RU" sz="2000" dirty="0">
                <a:solidFill>
                  <a:srgbClr val="FF9933"/>
                </a:solidFill>
              </a:rPr>
              <a:t>, </a:t>
            </a:r>
            <a:r>
              <a:rPr lang="ru-RU" sz="2000" dirty="0" err="1">
                <a:solidFill>
                  <a:srgbClr val="FF9933"/>
                </a:solidFill>
              </a:rPr>
              <a:t>гемофільні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палички</a:t>
            </a:r>
            <a:r>
              <a:rPr lang="ru-RU" sz="2000" dirty="0">
                <a:solidFill>
                  <a:srgbClr val="FF9933"/>
                </a:solidFill>
              </a:rPr>
              <a:t>, </a:t>
            </a:r>
            <a:r>
              <a:rPr lang="ru-RU" sz="2000" dirty="0" err="1">
                <a:solidFill>
                  <a:srgbClr val="FF9933"/>
                </a:solidFill>
              </a:rPr>
              <a:t>бордетелли</a:t>
            </a:r>
            <a:r>
              <a:rPr lang="ru-RU" sz="2000" dirty="0">
                <a:solidFill>
                  <a:srgbClr val="FF9933"/>
                </a:solidFill>
              </a:rPr>
              <a:t>, </a:t>
            </a:r>
            <a:r>
              <a:rPr lang="ru-RU" sz="2000" dirty="0" err="1">
                <a:solidFill>
                  <a:srgbClr val="FF9933"/>
                </a:solidFill>
              </a:rPr>
              <a:t>хелікобактер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пілорі</a:t>
            </a:r>
            <a:r>
              <a:rPr lang="ru-RU" sz="2000" dirty="0">
                <a:solidFill>
                  <a:srgbClr val="FF9933"/>
                </a:solidFill>
              </a:rPr>
              <a:t> та </a:t>
            </a:r>
            <a:r>
              <a:rPr lang="ru-RU" sz="2000" dirty="0" err="1">
                <a:solidFill>
                  <a:srgbClr val="FF9933"/>
                </a:solidFill>
              </a:rPr>
              <a:t>актиноміцети</a:t>
            </a:r>
            <a:r>
              <a:rPr lang="ru-RU" sz="2000" dirty="0">
                <a:solidFill>
                  <a:srgbClr val="FF9933"/>
                </a:solidFill>
              </a:rPr>
              <a:t>. До них </a:t>
            </a:r>
            <a:r>
              <a:rPr lang="ru-RU" sz="2000" dirty="0" err="1">
                <a:solidFill>
                  <a:srgbClr val="FF9933"/>
                </a:solidFill>
              </a:rPr>
              <a:t>більш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чутливі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грампозитивні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бактерії</a:t>
            </a:r>
            <a:r>
              <a:rPr lang="ru-RU" sz="2000" dirty="0">
                <a:solidFill>
                  <a:srgbClr val="FF9933"/>
                </a:solidFill>
              </a:rPr>
              <a:t>. </a:t>
            </a:r>
            <a:r>
              <a:rPr lang="ru-RU" sz="2000" dirty="0" err="1">
                <a:solidFill>
                  <a:srgbClr val="FF9933"/>
                </a:solidFill>
              </a:rPr>
              <a:t>Амінопеніциліни</a:t>
            </a:r>
            <a:r>
              <a:rPr lang="ru-RU" sz="2000" dirty="0">
                <a:solidFill>
                  <a:srgbClr val="FF9933"/>
                </a:solidFill>
              </a:rPr>
              <a:t> не </a:t>
            </a:r>
            <a:r>
              <a:rPr lang="ru-RU" sz="2000" dirty="0" err="1">
                <a:solidFill>
                  <a:srgbClr val="FF9933"/>
                </a:solidFill>
              </a:rPr>
              <a:t>впливають</a:t>
            </a:r>
            <a:r>
              <a:rPr lang="ru-RU" sz="2000" dirty="0">
                <a:solidFill>
                  <a:srgbClr val="FF9933"/>
                </a:solidFill>
              </a:rPr>
              <a:t> на </a:t>
            </a:r>
            <a:r>
              <a:rPr lang="ru-RU" sz="2000" dirty="0" err="1">
                <a:solidFill>
                  <a:srgbClr val="FF9933"/>
                </a:solidFill>
              </a:rPr>
              <a:t>стафілококки</a:t>
            </a:r>
            <a:r>
              <a:rPr lang="ru-RU" sz="2000" dirty="0">
                <a:solidFill>
                  <a:srgbClr val="FF9933"/>
                </a:solidFill>
              </a:rPr>
              <a:t>, </a:t>
            </a:r>
            <a:r>
              <a:rPr lang="ru-RU" sz="2000" dirty="0" err="1">
                <a:solidFill>
                  <a:srgbClr val="FF9933"/>
                </a:solidFill>
              </a:rPr>
              <a:t>які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виробляють</a:t>
            </a:r>
            <a:r>
              <a:rPr lang="ru-RU" sz="2000" dirty="0">
                <a:solidFill>
                  <a:srgbClr val="FF9933"/>
                </a:solidFill>
              </a:rPr>
              <a:t> бета-</a:t>
            </a:r>
            <a:r>
              <a:rPr lang="ru-RU" sz="2000" dirty="0" err="1">
                <a:solidFill>
                  <a:srgbClr val="FF9933"/>
                </a:solidFill>
              </a:rPr>
              <a:t>лактамазу</a:t>
            </a:r>
            <a:r>
              <a:rPr lang="ru-RU" sz="2000" dirty="0">
                <a:solidFill>
                  <a:srgbClr val="FF9933"/>
                </a:solidFill>
              </a:rPr>
              <a:t>. Тому </a:t>
            </a:r>
            <a:r>
              <a:rPr lang="ru-RU" sz="2000" dirty="0" err="1">
                <a:solidFill>
                  <a:srgbClr val="FF9933"/>
                </a:solidFill>
              </a:rPr>
              <a:t>були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створені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b="1" dirty="0" err="1">
                <a:solidFill>
                  <a:srgbClr val="FF9933"/>
                </a:solidFill>
              </a:rPr>
              <a:t>комбіновані</a:t>
            </a:r>
            <a:r>
              <a:rPr lang="ru-RU" sz="2000" b="1" dirty="0">
                <a:solidFill>
                  <a:srgbClr val="FF9933"/>
                </a:solidFill>
              </a:rPr>
              <a:t> </a:t>
            </a:r>
            <a:r>
              <a:rPr lang="ru-RU" sz="2000" b="1" dirty="0" err="1">
                <a:solidFill>
                  <a:srgbClr val="FF9933"/>
                </a:solidFill>
              </a:rPr>
              <a:t>препарати</a:t>
            </a:r>
            <a:r>
              <a:rPr lang="ru-RU" sz="2000" dirty="0">
                <a:solidFill>
                  <a:srgbClr val="FF9933"/>
                </a:solidFill>
              </a:rPr>
              <a:t>: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err="1">
                <a:solidFill>
                  <a:srgbClr val="FF9933"/>
                </a:solidFill>
              </a:rPr>
              <a:t>ампіокс</a:t>
            </a:r>
            <a:r>
              <a:rPr lang="ru-RU" sz="2000" dirty="0">
                <a:solidFill>
                  <a:srgbClr val="33CC33"/>
                </a:solidFill>
              </a:rPr>
              <a:t> (</a:t>
            </a:r>
            <a:r>
              <a:rPr lang="ru-RU" sz="2000" dirty="0" err="1">
                <a:solidFill>
                  <a:srgbClr val="33CC33"/>
                </a:solidFill>
              </a:rPr>
              <a:t>ампіцилін</a:t>
            </a:r>
            <a:r>
              <a:rPr lang="ru-RU" sz="2000" dirty="0">
                <a:solidFill>
                  <a:srgbClr val="33CC33"/>
                </a:solidFill>
              </a:rPr>
              <a:t> + </a:t>
            </a:r>
            <a:r>
              <a:rPr lang="ru-RU" sz="2000" dirty="0" err="1">
                <a:solidFill>
                  <a:srgbClr val="33CC33"/>
                </a:solidFill>
              </a:rPr>
              <a:t>оксацилін</a:t>
            </a:r>
            <a:r>
              <a:rPr lang="ru-RU" sz="2000" dirty="0">
                <a:solidFill>
                  <a:srgbClr val="FF9933"/>
                </a:solidFill>
              </a:rPr>
              <a:t>),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err="1">
                <a:solidFill>
                  <a:srgbClr val="FF9933"/>
                </a:solidFill>
              </a:rPr>
              <a:t>клонаком</a:t>
            </a:r>
            <a:r>
              <a:rPr lang="ru-RU" sz="2000" dirty="0">
                <a:solidFill>
                  <a:srgbClr val="FF9933"/>
                </a:solidFill>
              </a:rPr>
              <a:t> – Р (</a:t>
            </a:r>
            <a:r>
              <a:rPr lang="ru-RU" sz="2000" dirty="0" err="1">
                <a:solidFill>
                  <a:srgbClr val="33CC33"/>
                </a:solidFill>
              </a:rPr>
              <a:t>ампіцилін</a:t>
            </a:r>
            <a:r>
              <a:rPr lang="ru-RU" sz="2000" dirty="0">
                <a:solidFill>
                  <a:srgbClr val="33CC33"/>
                </a:solidFill>
              </a:rPr>
              <a:t> + </a:t>
            </a:r>
            <a:r>
              <a:rPr lang="ru-RU" sz="2000" dirty="0" err="1">
                <a:solidFill>
                  <a:srgbClr val="33CC33"/>
                </a:solidFill>
              </a:rPr>
              <a:t>клоксацилін</a:t>
            </a:r>
            <a:r>
              <a:rPr lang="ru-RU" sz="2000" dirty="0">
                <a:solidFill>
                  <a:srgbClr val="FF9933"/>
                </a:solidFill>
              </a:rPr>
              <a:t>),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err="1">
                <a:solidFill>
                  <a:srgbClr val="FF9933"/>
                </a:solidFill>
              </a:rPr>
              <a:t>уназин</a:t>
            </a:r>
            <a:r>
              <a:rPr lang="ru-RU" sz="2000" dirty="0">
                <a:solidFill>
                  <a:srgbClr val="FF9933"/>
                </a:solidFill>
              </a:rPr>
              <a:t> та </a:t>
            </a:r>
            <a:r>
              <a:rPr lang="ru-RU" sz="2000" dirty="0" err="1">
                <a:solidFill>
                  <a:srgbClr val="FF9933"/>
                </a:solidFill>
              </a:rPr>
              <a:t>його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пероральні</a:t>
            </a:r>
            <a:r>
              <a:rPr lang="ru-RU" sz="2000" dirty="0">
                <a:solidFill>
                  <a:srgbClr val="FF9933"/>
                </a:solidFill>
              </a:rPr>
              <a:t> аналоги </a:t>
            </a:r>
            <a:r>
              <a:rPr lang="ru-RU" sz="2000" dirty="0" err="1">
                <a:solidFill>
                  <a:srgbClr val="FF9933"/>
                </a:solidFill>
              </a:rPr>
              <a:t>сулацилін</a:t>
            </a:r>
            <a:r>
              <a:rPr lang="ru-RU" sz="2000" dirty="0">
                <a:solidFill>
                  <a:srgbClr val="FF9933"/>
                </a:solidFill>
              </a:rPr>
              <a:t>, </a:t>
            </a:r>
            <a:r>
              <a:rPr lang="ru-RU" sz="2000" dirty="0" err="1">
                <a:solidFill>
                  <a:srgbClr val="FF9933"/>
                </a:solidFill>
              </a:rPr>
              <a:t>сультаміцилін</a:t>
            </a:r>
            <a:r>
              <a:rPr lang="ru-RU" sz="2000" dirty="0">
                <a:solidFill>
                  <a:srgbClr val="FF9933"/>
                </a:solidFill>
              </a:rPr>
              <a:t> (</a:t>
            </a:r>
            <a:r>
              <a:rPr lang="ru-RU" sz="2000" dirty="0" err="1">
                <a:solidFill>
                  <a:srgbClr val="33CC33"/>
                </a:solidFill>
              </a:rPr>
              <a:t>ампіцилін</a:t>
            </a:r>
            <a:r>
              <a:rPr lang="ru-RU" sz="2000" dirty="0">
                <a:solidFill>
                  <a:srgbClr val="33CC33"/>
                </a:solidFill>
              </a:rPr>
              <a:t> + </a:t>
            </a:r>
            <a:r>
              <a:rPr lang="ru-RU" sz="2000" dirty="0" err="1">
                <a:solidFill>
                  <a:srgbClr val="33CC33"/>
                </a:solidFill>
              </a:rPr>
              <a:t>сульбактам</a:t>
            </a:r>
            <a:r>
              <a:rPr lang="ru-RU" sz="2000" dirty="0">
                <a:solidFill>
                  <a:srgbClr val="FF9933"/>
                </a:solidFill>
              </a:rPr>
              <a:t>),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err="1">
                <a:solidFill>
                  <a:srgbClr val="FF9933"/>
                </a:solidFill>
              </a:rPr>
              <a:t>клонаком</a:t>
            </a:r>
            <a:r>
              <a:rPr lang="ru-RU" sz="2000" dirty="0">
                <a:solidFill>
                  <a:srgbClr val="FF9933"/>
                </a:solidFill>
              </a:rPr>
              <a:t> – Х (</a:t>
            </a:r>
            <a:r>
              <a:rPr lang="ru-RU" sz="2000" dirty="0" err="1">
                <a:solidFill>
                  <a:srgbClr val="33CC33"/>
                </a:solidFill>
              </a:rPr>
              <a:t>амоксицилін</a:t>
            </a:r>
            <a:r>
              <a:rPr lang="ru-RU" sz="2000" dirty="0">
                <a:solidFill>
                  <a:srgbClr val="33CC33"/>
                </a:solidFill>
              </a:rPr>
              <a:t> + </a:t>
            </a:r>
            <a:r>
              <a:rPr lang="ru-RU" sz="2000" dirty="0" err="1">
                <a:solidFill>
                  <a:srgbClr val="33CC33"/>
                </a:solidFill>
              </a:rPr>
              <a:t>клоксацилін</a:t>
            </a:r>
            <a:r>
              <a:rPr lang="ru-RU" sz="2000" dirty="0">
                <a:solidFill>
                  <a:srgbClr val="FF9933"/>
                </a:solidFill>
              </a:rPr>
              <a:t>),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err="1">
                <a:solidFill>
                  <a:srgbClr val="FF9933"/>
                </a:solidFill>
              </a:rPr>
              <a:t>аугментин</a:t>
            </a:r>
            <a:r>
              <a:rPr lang="ru-RU" sz="2000" dirty="0">
                <a:solidFill>
                  <a:srgbClr val="FF9933"/>
                </a:solidFill>
              </a:rPr>
              <a:t> та </a:t>
            </a:r>
            <a:r>
              <a:rPr lang="ru-RU" sz="2000" dirty="0" err="1">
                <a:solidFill>
                  <a:srgbClr val="FF9933"/>
                </a:solidFill>
              </a:rPr>
              <a:t>його</a:t>
            </a:r>
            <a:r>
              <a:rPr lang="ru-RU" sz="2000" dirty="0">
                <a:solidFill>
                  <a:srgbClr val="FF9933"/>
                </a:solidFill>
              </a:rPr>
              <a:t> аналог </a:t>
            </a:r>
            <a:r>
              <a:rPr lang="ru-RU" sz="2000" dirty="0" err="1">
                <a:solidFill>
                  <a:srgbClr val="FF9933"/>
                </a:solidFill>
              </a:rPr>
              <a:t>амоксиклав</a:t>
            </a:r>
            <a:r>
              <a:rPr lang="ru-RU" sz="2000" dirty="0">
                <a:solidFill>
                  <a:srgbClr val="FF9933"/>
                </a:solidFill>
              </a:rPr>
              <a:t> (</a:t>
            </a:r>
            <a:r>
              <a:rPr lang="ru-RU" sz="2000" dirty="0" err="1">
                <a:solidFill>
                  <a:srgbClr val="33CC33"/>
                </a:solidFill>
              </a:rPr>
              <a:t>амоксицилін</a:t>
            </a:r>
            <a:r>
              <a:rPr lang="ru-RU" sz="2000" dirty="0">
                <a:solidFill>
                  <a:srgbClr val="33CC33"/>
                </a:solidFill>
              </a:rPr>
              <a:t> + </a:t>
            </a:r>
            <a:r>
              <a:rPr lang="ru-RU" sz="2000" dirty="0" err="1">
                <a:solidFill>
                  <a:srgbClr val="33CC33"/>
                </a:solidFill>
              </a:rPr>
              <a:t>клавуланова</a:t>
            </a:r>
            <a:r>
              <a:rPr lang="ru-RU" sz="2000" dirty="0">
                <a:solidFill>
                  <a:srgbClr val="33CC33"/>
                </a:solidFill>
              </a:rPr>
              <a:t> кислота</a:t>
            </a:r>
            <a:r>
              <a:rPr lang="ru-RU" sz="2000" dirty="0">
                <a:solidFill>
                  <a:srgbClr val="FF9933"/>
                </a:solidFill>
              </a:rPr>
              <a:t>).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000" b="1" dirty="0">
              <a:solidFill>
                <a:srgbClr val="FF9933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err="1">
                <a:solidFill>
                  <a:srgbClr val="FF9933"/>
                </a:solidFill>
              </a:rPr>
              <a:t>Фармакокінетичні</a:t>
            </a:r>
            <a:r>
              <a:rPr lang="ru-RU" sz="2000" b="1" dirty="0">
                <a:solidFill>
                  <a:srgbClr val="FF9933"/>
                </a:solidFill>
              </a:rPr>
              <a:t> </a:t>
            </a:r>
            <a:r>
              <a:rPr lang="ru-RU" sz="2000" b="1" dirty="0" err="1">
                <a:solidFill>
                  <a:srgbClr val="FF9933"/>
                </a:solidFill>
              </a:rPr>
              <a:t>відмінності</a:t>
            </a:r>
            <a:r>
              <a:rPr lang="ru-RU" sz="2000" b="1" dirty="0">
                <a:solidFill>
                  <a:srgbClr val="FF9933"/>
                </a:solidFill>
              </a:rPr>
              <a:t>:</a:t>
            </a:r>
            <a:endParaRPr lang="ru-RU" sz="2000" dirty="0">
              <a:solidFill>
                <a:srgbClr val="FF9933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9933"/>
                </a:solidFill>
              </a:rPr>
              <a:t>1. </a:t>
            </a:r>
            <a:r>
              <a:rPr lang="ru-RU" sz="2000" dirty="0" err="1">
                <a:solidFill>
                  <a:srgbClr val="FF9933"/>
                </a:solidFill>
              </a:rPr>
              <a:t>Внутрішньо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можна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призначати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всі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препарати</a:t>
            </a:r>
            <a:r>
              <a:rPr lang="ru-RU" sz="2000" dirty="0">
                <a:solidFill>
                  <a:srgbClr val="FF9933"/>
                </a:solidFill>
              </a:rPr>
              <a:t>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9933"/>
                </a:solidFill>
              </a:rPr>
              <a:t>2. 80 % </a:t>
            </a:r>
            <a:r>
              <a:rPr lang="ru-RU" sz="2000" dirty="0" err="1">
                <a:solidFill>
                  <a:srgbClr val="FF9933"/>
                </a:solidFill>
              </a:rPr>
              <a:t>амінопеніцилінів</a:t>
            </a:r>
            <a:r>
              <a:rPr lang="ru-RU" sz="2000" dirty="0">
                <a:solidFill>
                  <a:srgbClr val="FF9933"/>
                </a:solidFill>
              </a:rPr>
              <a:t> в </a:t>
            </a:r>
            <a:r>
              <a:rPr lang="ru-RU" sz="2000" dirty="0" err="1">
                <a:solidFill>
                  <a:srgbClr val="FF9933"/>
                </a:solidFill>
              </a:rPr>
              <a:t>крові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залишаються</a:t>
            </a:r>
            <a:r>
              <a:rPr lang="ru-RU" sz="2000" dirty="0">
                <a:solidFill>
                  <a:srgbClr val="FF9933"/>
                </a:solidFill>
              </a:rPr>
              <a:t> у </a:t>
            </a:r>
            <a:r>
              <a:rPr lang="ru-RU" sz="2000" dirty="0" err="1">
                <a:solidFill>
                  <a:srgbClr val="FF9933"/>
                </a:solidFill>
              </a:rPr>
              <a:t>вільній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формі</a:t>
            </a:r>
            <a:r>
              <a:rPr lang="ru-RU" sz="2000" dirty="0">
                <a:solidFill>
                  <a:srgbClr val="FF9933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9933"/>
                </a:solidFill>
              </a:rPr>
              <a:t>3. </a:t>
            </a:r>
            <a:r>
              <a:rPr lang="ru-RU" sz="2000" dirty="0" err="1">
                <a:solidFill>
                  <a:srgbClr val="FF9933"/>
                </a:solidFill>
              </a:rPr>
              <a:t>Кратність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призначень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комбінованих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препаратів</a:t>
            </a:r>
            <a:r>
              <a:rPr lang="ru-RU" sz="2000" dirty="0">
                <a:solidFill>
                  <a:srgbClr val="FF9933"/>
                </a:solidFill>
              </a:rPr>
              <a:t> – 2-3 рази на </a:t>
            </a:r>
            <a:r>
              <a:rPr lang="ru-RU" sz="2000" dirty="0" err="1">
                <a:solidFill>
                  <a:srgbClr val="FF9933"/>
                </a:solidFill>
              </a:rPr>
              <a:t>добу</a:t>
            </a:r>
            <a:r>
              <a:rPr lang="ru-RU" sz="2000" dirty="0">
                <a:solidFill>
                  <a:srgbClr val="FF9933"/>
                </a:solidFill>
              </a:rPr>
              <a:t>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527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err="1">
                <a:solidFill>
                  <a:srgbClr val="FF9933"/>
                </a:solidFill>
              </a:rPr>
              <a:t>Карбоксипеніциліни</a:t>
            </a:r>
            <a:r>
              <a:rPr lang="ru-RU" b="1" dirty="0"/>
              <a:t> </a:t>
            </a:r>
            <a:endParaRPr lang="ru-RU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57338"/>
            <a:ext cx="9144000" cy="5300662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>
                <a:solidFill>
                  <a:srgbClr val="33CC33"/>
                </a:solidFill>
              </a:rPr>
              <a:t>(</a:t>
            </a:r>
            <a:r>
              <a:rPr lang="ru-RU" sz="2400" dirty="0" err="1">
                <a:solidFill>
                  <a:srgbClr val="33CC33"/>
                </a:solidFill>
              </a:rPr>
              <a:t>карбеніцилін</a:t>
            </a:r>
            <a:r>
              <a:rPr lang="ru-RU" sz="2400" dirty="0">
                <a:solidFill>
                  <a:srgbClr val="33CC33"/>
                </a:solidFill>
              </a:rPr>
              <a:t>, </a:t>
            </a:r>
            <a:r>
              <a:rPr lang="ru-RU" sz="2400" dirty="0" err="1">
                <a:solidFill>
                  <a:srgbClr val="33CC33"/>
                </a:solidFill>
              </a:rPr>
              <a:t>карфецилін</a:t>
            </a:r>
            <a:r>
              <a:rPr lang="ru-RU" sz="2400" dirty="0">
                <a:solidFill>
                  <a:srgbClr val="33CC33"/>
                </a:solidFill>
              </a:rPr>
              <a:t>, </a:t>
            </a:r>
            <a:r>
              <a:rPr lang="ru-RU" sz="2400" dirty="0" err="1">
                <a:solidFill>
                  <a:srgbClr val="33CC33"/>
                </a:solidFill>
              </a:rPr>
              <a:t>кариндацилін</a:t>
            </a:r>
            <a:r>
              <a:rPr lang="ru-RU" sz="2400" dirty="0">
                <a:solidFill>
                  <a:srgbClr val="33CC33"/>
                </a:solidFill>
              </a:rPr>
              <a:t>, </a:t>
            </a:r>
            <a:r>
              <a:rPr lang="ru-RU" sz="2400" dirty="0" err="1">
                <a:solidFill>
                  <a:srgbClr val="33CC33"/>
                </a:solidFill>
              </a:rPr>
              <a:t>тикарцилін</a:t>
            </a:r>
            <a:r>
              <a:rPr lang="ru-RU" sz="2400" dirty="0">
                <a:solidFill>
                  <a:srgbClr val="33CC33"/>
                </a:solidFill>
              </a:rPr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 err="1">
                <a:solidFill>
                  <a:schemeClr val="hlink"/>
                </a:solidFill>
              </a:rPr>
              <a:t>Це</a:t>
            </a:r>
            <a:r>
              <a:rPr lang="ru-RU" sz="2400" dirty="0">
                <a:solidFill>
                  <a:schemeClr val="hlink"/>
                </a:solidFill>
              </a:rPr>
              <a:t> </a:t>
            </a:r>
            <a:r>
              <a:rPr lang="ru-RU" sz="2400" dirty="0" err="1">
                <a:solidFill>
                  <a:schemeClr val="hlink"/>
                </a:solidFill>
              </a:rPr>
              <a:t>антисинегнойні</a:t>
            </a:r>
            <a:r>
              <a:rPr lang="ru-RU" sz="2400" dirty="0">
                <a:solidFill>
                  <a:schemeClr val="hlink"/>
                </a:solidFill>
              </a:rPr>
              <a:t> </a:t>
            </a:r>
            <a:r>
              <a:rPr lang="ru-RU" sz="2400" dirty="0" err="1">
                <a:solidFill>
                  <a:schemeClr val="hlink"/>
                </a:solidFill>
              </a:rPr>
              <a:t>антибіотики</a:t>
            </a:r>
            <a:r>
              <a:rPr lang="ru-RU" sz="2400" dirty="0">
                <a:solidFill>
                  <a:schemeClr val="hlink"/>
                </a:solidFill>
              </a:rPr>
              <a:t>, в спектр </a:t>
            </a:r>
            <a:r>
              <a:rPr lang="ru-RU" sz="2400" dirty="0" err="1">
                <a:solidFill>
                  <a:schemeClr val="hlink"/>
                </a:solidFill>
              </a:rPr>
              <a:t>впливу</a:t>
            </a:r>
            <a:r>
              <a:rPr lang="ru-RU" sz="2400" dirty="0">
                <a:solidFill>
                  <a:schemeClr val="hlink"/>
                </a:solidFill>
              </a:rPr>
              <a:t> не </a:t>
            </a:r>
            <a:r>
              <a:rPr lang="ru-RU" sz="2400" dirty="0" err="1">
                <a:solidFill>
                  <a:schemeClr val="hlink"/>
                </a:solidFill>
              </a:rPr>
              <a:t>потрапляють</a:t>
            </a:r>
            <a:r>
              <a:rPr lang="ru-RU" sz="2400" dirty="0">
                <a:solidFill>
                  <a:schemeClr val="hlink"/>
                </a:solidFill>
              </a:rPr>
              <a:t> </a:t>
            </a:r>
            <a:r>
              <a:rPr lang="ru-RU" sz="2400" dirty="0" err="1">
                <a:solidFill>
                  <a:schemeClr val="hlink"/>
                </a:solidFill>
              </a:rPr>
              <a:t>стафілококки</a:t>
            </a:r>
            <a:r>
              <a:rPr lang="ru-RU" sz="2400" dirty="0">
                <a:solidFill>
                  <a:schemeClr val="hlink"/>
                </a:solidFill>
              </a:rPr>
              <a:t>. </a:t>
            </a:r>
            <a:r>
              <a:rPr lang="ru-RU" sz="2400" dirty="0" err="1">
                <a:solidFill>
                  <a:schemeClr val="hlink"/>
                </a:solidFill>
              </a:rPr>
              <a:t>Створений</a:t>
            </a:r>
            <a:r>
              <a:rPr lang="ru-RU" sz="2400" dirty="0">
                <a:solidFill>
                  <a:schemeClr val="hlink"/>
                </a:solidFill>
              </a:rPr>
              <a:t> </a:t>
            </a:r>
            <a:r>
              <a:rPr lang="ru-RU" sz="2400" dirty="0" err="1">
                <a:solidFill>
                  <a:srgbClr val="33CC33"/>
                </a:solidFill>
              </a:rPr>
              <a:t>тіментин</a:t>
            </a:r>
            <a:r>
              <a:rPr lang="ru-RU" sz="2400" dirty="0">
                <a:solidFill>
                  <a:schemeClr val="hlink"/>
                </a:solidFill>
              </a:rPr>
              <a:t> </a:t>
            </a:r>
            <a:r>
              <a:rPr lang="ru-RU" sz="2400" dirty="0">
                <a:solidFill>
                  <a:srgbClr val="33CC33"/>
                </a:solidFill>
              </a:rPr>
              <a:t>(</a:t>
            </a:r>
            <a:r>
              <a:rPr lang="ru-RU" sz="2400" dirty="0" err="1">
                <a:solidFill>
                  <a:srgbClr val="33CC33"/>
                </a:solidFill>
              </a:rPr>
              <a:t>тикарцилін</a:t>
            </a:r>
            <a:r>
              <a:rPr lang="ru-RU" sz="2400" dirty="0">
                <a:solidFill>
                  <a:srgbClr val="33CC33"/>
                </a:solidFill>
              </a:rPr>
              <a:t> + </a:t>
            </a:r>
            <a:r>
              <a:rPr lang="ru-RU" sz="2400" dirty="0" err="1">
                <a:solidFill>
                  <a:srgbClr val="33CC33"/>
                </a:solidFill>
              </a:rPr>
              <a:t>клавуланова</a:t>
            </a:r>
            <a:r>
              <a:rPr lang="ru-RU" sz="2400" dirty="0">
                <a:solidFill>
                  <a:srgbClr val="33CC33"/>
                </a:solidFill>
              </a:rPr>
              <a:t> кислота).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err="1">
                <a:solidFill>
                  <a:schemeClr val="hlink"/>
                </a:solidFill>
              </a:rPr>
              <a:t>Фармакокінетичні</a:t>
            </a:r>
            <a:r>
              <a:rPr lang="ru-RU" sz="2400" b="1" dirty="0">
                <a:solidFill>
                  <a:schemeClr val="hlink"/>
                </a:solidFill>
              </a:rPr>
              <a:t> </a:t>
            </a:r>
            <a:r>
              <a:rPr lang="ru-RU" sz="2400" b="1" dirty="0" err="1">
                <a:solidFill>
                  <a:schemeClr val="hlink"/>
                </a:solidFill>
              </a:rPr>
              <a:t>особливості</a:t>
            </a:r>
            <a:r>
              <a:rPr lang="ru-RU" sz="2400" b="1" dirty="0">
                <a:solidFill>
                  <a:schemeClr val="hlink"/>
                </a:solidFill>
              </a:rPr>
              <a:t>:</a:t>
            </a:r>
            <a:endParaRPr lang="ru-RU" sz="2400" dirty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chemeClr val="hlink"/>
                </a:solidFill>
              </a:rPr>
              <a:t>1. </a:t>
            </a:r>
            <a:r>
              <a:rPr lang="ru-RU" sz="2400" dirty="0" err="1">
                <a:solidFill>
                  <a:schemeClr val="hlink"/>
                </a:solidFill>
              </a:rPr>
              <a:t>Карфецилін</a:t>
            </a:r>
            <a:r>
              <a:rPr lang="ru-RU" sz="2400" dirty="0">
                <a:solidFill>
                  <a:schemeClr val="hlink"/>
                </a:solidFill>
              </a:rPr>
              <a:t> та </a:t>
            </a:r>
            <a:r>
              <a:rPr lang="ru-RU" sz="2400" dirty="0" err="1">
                <a:solidFill>
                  <a:schemeClr val="hlink"/>
                </a:solidFill>
              </a:rPr>
              <a:t>кариндацилін</a:t>
            </a:r>
            <a:r>
              <a:rPr lang="ru-RU" sz="2400" dirty="0">
                <a:solidFill>
                  <a:schemeClr val="hlink"/>
                </a:solidFill>
              </a:rPr>
              <a:t> </a:t>
            </a:r>
            <a:r>
              <a:rPr lang="ru-RU" sz="2400" dirty="0" err="1">
                <a:solidFill>
                  <a:schemeClr val="hlink"/>
                </a:solidFill>
              </a:rPr>
              <a:t>проникають</a:t>
            </a:r>
            <a:r>
              <a:rPr lang="ru-RU" sz="2400" dirty="0">
                <a:solidFill>
                  <a:schemeClr val="hlink"/>
                </a:solidFill>
              </a:rPr>
              <a:t> через рот. </a:t>
            </a:r>
            <a:r>
              <a:rPr lang="ru-RU" sz="2400" dirty="0" err="1">
                <a:solidFill>
                  <a:schemeClr val="hlink"/>
                </a:solidFill>
              </a:rPr>
              <a:t>Карбеницилін</a:t>
            </a:r>
            <a:r>
              <a:rPr lang="ru-RU" sz="2400" dirty="0">
                <a:solidFill>
                  <a:schemeClr val="hlink"/>
                </a:solidFill>
              </a:rPr>
              <a:t> та </a:t>
            </a:r>
            <a:r>
              <a:rPr lang="ru-RU" sz="2400" dirty="0" err="1">
                <a:solidFill>
                  <a:schemeClr val="hlink"/>
                </a:solidFill>
              </a:rPr>
              <a:t>тикарцилін</a:t>
            </a:r>
            <a:r>
              <a:rPr lang="ru-RU" sz="2400" dirty="0">
                <a:solidFill>
                  <a:schemeClr val="hlink"/>
                </a:solidFill>
              </a:rPr>
              <a:t> з </a:t>
            </a:r>
            <a:r>
              <a:rPr lang="ru-RU" sz="2400" dirty="0" err="1">
                <a:solidFill>
                  <a:schemeClr val="hlink"/>
                </a:solidFill>
              </a:rPr>
              <a:t>шлунково-кишкового</a:t>
            </a:r>
            <a:r>
              <a:rPr lang="ru-RU" sz="2400" dirty="0">
                <a:solidFill>
                  <a:schemeClr val="hlink"/>
                </a:solidFill>
              </a:rPr>
              <a:t> тракта не </a:t>
            </a:r>
            <a:r>
              <a:rPr lang="ru-RU" sz="2400" dirty="0" err="1">
                <a:solidFill>
                  <a:schemeClr val="hlink"/>
                </a:solidFill>
              </a:rPr>
              <a:t>всмоктуються</a:t>
            </a:r>
            <a:r>
              <a:rPr lang="ru-RU" sz="2400" dirty="0">
                <a:solidFill>
                  <a:schemeClr val="hlink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chemeClr val="hlink"/>
                </a:solidFill>
              </a:rPr>
              <a:t>2. </a:t>
            </a:r>
            <a:r>
              <a:rPr lang="ru-RU" sz="2400" dirty="0" err="1">
                <a:solidFill>
                  <a:schemeClr val="hlink"/>
                </a:solidFill>
              </a:rPr>
              <a:t>Препарати</a:t>
            </a:r>
            <a:r>
              <a:rPr lang="ru-RU" sz="2400" dirty="0">
                <a:solidFill>
                  <a:schemeClr val="hlink"/>
                </a:solidFill>
              </a:rPr>
              <a:t> не </a:t>
            </a:r>
            <a:r>
              <a:rPr lang="ru-RU" sz="2400" dirty="0" err="1">
                <a:solidFill>
                  <a:schemeClr val="hlink"/>
                </a:solidFill>
              </a:rPr>
              <a:t>проникають</a:t>
            </a:r>
            <a:r>
              <a:rPr lang="ru-RU" sz="2400" dirty="0">
                <a:solidFill>
                  <a:schemeClr val="hlink"/>
                </a:solidFill>
              </a:rPr>
              <a:t> </a:t>
            </a:r>
            <a:r>
              <a:rPr lang="ru-RU" sz="2400" dirty="0" err="1">
                <a:solidFill>
                  <a:schemeClr val="hlink"/>
                </a:solidFill>
              </a:rPr>
              <a:t>крізь</a:t>
            </a:r>
            <a:r>
              <a:rPr lang="ru-RU" sz="2400" dirty="0">
                <a:solidFill>
                  <a:schemeClr val="hlink"/>
                </a:solidFill>
              </a:rPr>
              <a:t> гемато-</a:t>
            </a:r>
            <a:r>
              <a:rPr lang="ru-RU" sz="2400" dirty="0" err="1">
                <a:solidFill>
                  <a:schemeClr val="hlink"/>
                </a:solidFill>
              </a:rPr>
              <a:t>энцефалічний</a:t>
            </a:r>
            <a:r>
              <a:rPr lang="ru-RU" sz="2400" dirty="0">
                <a:solidFill>
                  <a:schemeClr val="hlink"/>
                </a:solidFill>
              </a:rPr>
              <a:t> бар</a:t>
            </a:r>
            <a:r>
              <a:rPr lang="en-US" sz="2400" dirty="0">
                <a:solidFill>
                  <a:schemeClr val="hlink"/>
                </a:solidFill>
              </a:rPr>
              <a:t>’</a:t>
            </a:r>
            <a:r>
              <a:rPr lang="ru-RU" sz="2400" dirty="0">
                <a:solidFill>
                  <a:schemeClr val="hlink"/>
                </a:solidFill>
              </a:rPr>
              <a:t>ер.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chemeClr val="hlink"/>
                </a:solidFill>
              </a:rPr>
              <a:t>3. </a:t>
            </a:r>
            <a:r>
              <a:rPr lang="ru-RU" sz="2400" dirty="0" err="1">
                <a:solidFill>
                  <a:schemeClr val="hlink"/>
                </a:solidFill>
              </a:rPr>
              <a:t>Кратність</a:t>
            </a:r>
            <a:r>
              <a:rPr lang="ru-RU" sz="2400" dirty="0">
                <a:solidFill>
                  <a:schemeClr val="hlink"/>
                </a:solidFill>
              </a:rPr>
              <a:t> </a:t>
            </a:r>
            <a:r>
              <a:rPr lang="ru-RU" sz="2400" dirty="0" err="1">
                <a:solidFill>
                  <a:schemeClr val="hlink"/>
                </a:solidFill>
              </a:rPr>
              <a:t>призначення</a:t>
            </a:r>
            <a:r>
              <a:rPr lang="ru-RU" sz="2400" dirty="0">
                <a:solidFill>
                  <a:schemeClr val="hlink"/>
                </a:solidFill>
              </a:rPr>
              <a:t> – 4 рази на </a:t>
            </a:r>
            <a:r>
              <a:rPr lang="ru-RU" sz="2400" dirty="0" err="1">
                <a:solidFill>
                  <a:schemeClr val="hlink"/>
                </a:solidFill>
              </a:rPr>
              <a:t>добу</a:t>
            </a:r>
            <a:r>
              <a:rPr lang="ru-RU" sz="2400" dirty="0">
                <a:solidFill>
                  <a:schemeClr val="hlink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chemeClr val="hlink"/>
                </a:solidFill>
              </a:rPr>
              <a:t>4. </a:t>
            </a:r>
            <a:r>
              <a:rPr lang="ru-RU" sz="2400" dirty="0" err="1">
                <a:solidFill>
                  <a:schemeClr val="hlink"/>
                </a:solidFill>
              </a:rPr>
              <a:t>Швидко</a:t>
            </a:r>
            <a:r>
              <a:rPr lang="ru-RU" sz="2400" dirty="0">
                <a:solidFill>
                  <a:schemeClr val="hlink"/>
                </a:solidFill>
              </a:rPr>
              <a:t> </a:t>
            </a:r>
            <a:r>
              <a:rPr lang="ru-RU" sz="2400" dirty="0" err="1">
                <a:solidFill>
                  <a:schemeClr val="hlink"/>
                </a:solidFill>
              </a:rPr>
              <a:t>розвивається</a:t>
            </a:r>
            <a:r>
              <a:rPr lang="ru-RU" sz="2400" dirty="0">
                <a:solidFill>
                  <a:schemeClr val="hlink"/>
                </a:solidFill>
              </a:rPr>
              <a:t> </a:t>
            </a:r>
            <a:r>
              <a:rPr lang="ru-RU" sz="2400" dirty="0" err="1">
                <a:solidFill>
                  <a:schemeClr val="hlink"/>
                </a:solidFill>
              </a:rPr>
              <a:t>вторинна</a:t>
            </a:r>
            <a:r>
              <a:rPr lang="ru-RU" sz="2400" dirty="0">
                <a:solidFill>
                  <a:schemeClr val="hlink"/>
                </a:solidFill>
              </a:rPr>
              <a:t> </a:t>
            </a:r>
            <a:r>
              <a:rPr lang="ru-RU" sz="2400" dirty="0" err="1">
                <a:solidFill>
                  <a:schemeClr val="hlink"/>
                </a:solidFill>
              </a:rPr>
              <a:t>резистентність</a:t>
            </a:r>
            <a:r>
              <a:rPr lang="ru-RU" sz="2400" dirty="0">
                <a:solidFill>
                  <a:schemeClr val="hlink"/>
                </a:solidFill>
              </a:rPr>
              <a:t> </a:t>
            </a:r>
            <a:r>
              <a:rPr lang="ru-RU" sz="2400" dirty="0" err="1">
                <a:solidFill>
                  <a:schemeClr val="hlink"/>
                </a:solidFill>
              </a:rPr>
              <a:t>мікробів</a:t>
            </a:r>
            <a:r>
              <a:rPr lang="ru-RU" sz="2400" dirty="0">
                <a:solidFill>
                  <a:schemeClr val="hlink"/>
                </a:solidFill>
              </a:rPr>
              <a:t>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880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err="1">
                <a:solidFill>
                  <a:srgbClr val="FF9933"/>
                </a:solidFill>
              </a:rPr>
              <a:t>Уреїдопеніциліни</a:t>
            </a:r>
            <a:endParaRPr lang="ru-RU" b="1" dirty="0">
              <a:solidFill>
                <a:srgbClr val="FF9933"/>
              </a:solidFill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28775"/>
            <a:ext cx="9144000" cy="522922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200" dirty="0">
                <a:solidFill>
                  <a:srgbClr val="33CC33"/>
                </a:solidFill>
              </a:rPr>
              <a:t>(</a:t>
            </a:r>
            <a:r>
              <a:rPr lang="ru-RU" sz="2200" dirty="0" err="1">
                <a:solidFill>
                  <a:srgbClr val="33CC33"/>
                </a:solidFill>
              </a:rPr>
              <a:t>азлоцилін</a:t>
            </a:r>
            <a:r>
              <a:rPr lang="ru-RU" sz="2200" dirty="0">
                <a:solidFill>
                  <a:srgbClr val="33CC33"/>
                </a:solidFill>
              </a:rPr>
              <a:t>, </a:t>
            </a:r>
            <a:r>
              <a:rPr lang="ru-RU" sz="2200" dirty="0" err="1">
                <a:solidFill>
                  <a:srgbClr val="33CC33"/>
                </a:solidFill>
              </a:rPr>
              <a:t>мезлоцилін</a:t>
            </a:r>
            <a:r>
              <a:rPr lang="ru-RU" sz="2200" dirty="0">
                <a:solidFill>
                  <a:srgbClr val="33CC33"/>
                </a:solidFill>
              </a:rPr>
              <a:t>. </a:t>
            </a:r>
            <a:r>
              <a:rPr lang="ru-RU" sz="2200" dirty="0" err="1">
                <a:solidFill>
                  <a:srgbClr val="33CC33"/>
                </a:solidFill>
              </a:rPr>
              <a:t>пиперацилін</a:t>
            </a:r>
            <a:r>
              <a:rPr lang="ru-RU" sz="2200" dirty="0">
                <a:solidFill>
                  <a:srgbClr val="33CC33"/>
                </a:solidFill>
              </a:rPr>
              <a:t>)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dirty="0">
              <a:solidFill>
                <a:srgbClr val="FF9933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err="1">
                <a:solidFill>
                  <a:srgbClr val="FF9933"/>
                </a:solidFill>
              </a:rPr>
              <a:t>Це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також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антисинегнойні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антибіотики</a:t>
            </a:r>
            <a:r>
              <a:rPr lang="ru-RU" sz="2000" dirty="0">
                <a:solidFill>
                  <a:srgbClr val="FF9933"/>
                </a:solidFill>
              </a:rPr>
              <a:t>. </a:t>
            </a:r>
            <a:r>
              <a:rPr lang="ru-RU" sz="2000" dirty="0" err="1">
                <a:solidFill>
                  <a:srgbClr val="FF9933"/>
                </a:solidFill>
              </a:rPr>
              <a:t>Комбінований</a:t>
            </a:r>
            <a:r>
              <a:rPr lang="ru-RU" sz="2000" dirty="0">
                <a:solidFill>
                  <a:srgbClr val="FF9933"/>
                </a:solidFill>
              </a:rPr>
              <a:t> препарат </a:t>
            </a:r>
            <a:r>
              <a:rPr lang="ru-RU" sz="2000" dirty="0" err="1">
                <a:solidFill>
                  <a:srgbClr val="33CC33"/>
                </a:solidFill>
              </a:rPr>
              <a:t>тазоцин</a:t>
            </a:r>
            <a:r>
              <a:rPr lang="ru-RU" sz="2000" dirty="0">
                <a:solidFill>
                  <a:srgbClr val="33CC33"/>
                </a:solidFill>
              </a:rPr>
              <a:t> (</a:t>
            </a:r>
            <a:r>
              <a:rPr lang="ru-RU" sz="2000" dirty="0" err="1">
                <a:solidFill>
                  <a:srgbClr val="33CC33"/>
                </a:solidFill>
              </a:rPr>
              <a:t>пиперацилін</a:t>
            </a:r>
            <a:r>
              <a:rPr lang="ru-RU" sz="2000" dirty="0">
                <a:solidFill>
                  <a:srgbClr val="33CC33"/>
                </a:solidFill>
              </a:rPr>
              <a:t> + </a:t>
            </a:r>
            <a:r>
              <a:rPr lang="ru-RU" sz="2000" dirty="0" err="1">
                <a:solidFill>
                  <a:srgbClr val="33CC33"/>
                </a:solidFill>
              </a:rPr>
              <a:t>тазобактам</a:t>
            </a:r>
            <a:r>
              <a:rPr lang="ru-RU" sz="2000" dirty="0">
                <a:solidFill>
                  <a:srgbClr val="33CC33"/>
                </a:solidFill>
              </a:rPr>
              <a:t>).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000" b="1" dirty="0">
              <a:solidFill>
                <a:srgbClr val="FF9933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err="1">
                <a:solidFill>
                  <a:srgbClr val="FF9933"/>
                </a:solidFill>
              </a:rPr>
              <a:t>Фармакокінетичні</a:t>
            </a:r>
            <a:r>
              <a:rPr lang="ru-RU" sz="2000" b="1" dirty="0">
                <a:solidFill>
                  <a:srgbClr val="FF9933"/>
                </a:solidFill>
              </a:rPr>
              <a:t> </a:t>
            </a:r>
            <a:r>
              <a:rPr lang="ru-RU" sz="2000" b="1" dirty="0" err="1">
                <a:solidFill>
                  <a:srgbClr val="FF9933"/>
                </a:solidFill>
              </a:rPr>
              <a:t>особливості</a:t>
            </a:r>
            <a:r>
              <a:rPr lang="ru-RU" sz="2000" b="1" dirty="0">
                <a:solidFill>
                  <a:srgbClr val="FF9933"/>
                </a:solidFill>
              </a:rPr>
              <a:t>: </a:t>
            </a:r>
            <a:endParaRPr lang="ru-RU" sz="2000" dirty="0">
              <a:solidFill>
                <a:srgbClr val="FF9933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9933"/>
                </a:solidFill>
              </a:rPr>
              <a:t>1. </a:t>
            </a:r>
            <a:r>
              <a:rPr lang="ru-RU" sz="2000" dirty="0" err="1">
                <a:solidFill>
                  <a:srgbClr val="FF9933"/>
                </a:solidFill>
              </a:rPr>
              <a:t>Усі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препарати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вводять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тільки</a:t>
            </a:r>
            <a:r>
              <a:rPr lang="ru-RU" sz="2000" dirty="0">
                <a:solidFill>
                  <a:srgbClr val="FF9933"/>
                </a:solidFill>
              </a:rPr>
              <a:t> парентерально (в/м и в/в).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9933"/>
                </a:solidFill>
              </a:rPr>
              <a:t>2. В </a:t>
            </a:r>
            <a:r>
              <a:rPr lang="ru-RU" sz="2000" dirty="0" err="1">
                <a:solidFill>
                  <a:srgbClr val="FF9933"/>
                </a:solidFill>
              </a:rPr>
              <a:t>екскреції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приймають</a:t>
            </a:r>
            <a:r>
              <a:rPr lang="ru-RU" sz="2000" dirty="0">
                <a:solidFill>
                  <a:srgbClr val="FF9933"/>
                </a:solidFill>
              </a:rPr>
              <a:t> участь не </a:t>
            </a:r>
            <a:r>
              <a:rPr lang="ru-RU" sz="2000" dirty="0" err="1">
                <a:solidFill>
                  <a:srgbClr val="FF9933"/>
                </a:solidFill>
              </a:rPr>
              <a:t>тільки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нирки</a:t>
            </a:r>
            <a:r>
              <a:rPr lang="ru-RU" sz="2000" dirty="0">
                <a:solidFill>
                  <a:srgbClr val="FF9933"/>
                </a:solidFill>
              </a:rPr>
              <a:t>, але і </a:t>
            </a:r>
            <a:r>
              <a:rPr lang="ru-RU" sz="2000" dirty="0" err="1">
                <a:solidFill>
                  <a:srgbClr val="FF9933"/>
                </a:solidFill>
              </a:rPr>
              <a:t>печінка</a:t>
            </a:r>
            <a:r>
              <a:rPr lang="ru-RU" sz="2000" dirty="0">
                <a:solidFill>
                  <a:srgbClr val="FF9933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9933"/>
                </a:solidFill>
              </a:rPr>
              <a:t>3. </a:t>
            </a:r>
            <a:r>
              <a:rPr lang="ru-RU" sz="2000" dirty="0" err="1">
                <a:solidFill>
                  <a:srgbClr val="FF9933"/>
                </a:solidFill>
              </a:rPr>
              <a:t>Кратність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призначення</a:t>
            </a:r>
            <a:r>
              <a:rPr lang="ru-RU" sz="2000" dirty="0">
                <a:solidFill>
                  <a:srgbClr val="FF9933"/>
                </a:solidFill>
              </a:rPr>
              <a:t> – 3 рази на </a:t>
            </a:r>
            <a:r>
              <a:rPr lang="ru-RU" sz="2000" dirty="0" err="1">
                <a:solidFill>
                  <a:srgbClr val="FF9933"/>
                </a:solidFill>
              </a:rPr>
              <a:t>добу</a:t>
            </a:r>
            <a:r>
              <a:rPr lang="ru-RU" sz="2000" dirty="0">
                <a:solidFill>
                  <a:srgbClr val="FF9933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9933"/>
                </a:solidFill>
              </a:rPr>
              <a:t>4. </a:t>
            </a:r>
            <a:r>
              <a:rPr lang="ru-RU" sz="2000" dirty="0" err="1">
                <a:solidFill>
                  <a:srgbClr val="FF9933"/>
                </a:solidFill>
              </a:rPr>
              <a:t>Швидко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розвивається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вторинна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резистентність</a:t>
            </a: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err="1">
                <a:solidFill>
                  <a:srgbClr val="FF9933"/>
                </a:solidFill>
              </a:rPr>
              <a:t>мікробів</a:t>
            </a:r>
            <a:r>
              <a:rPr lang="ru-RU" sz="2000" dirty="0">
                <a:solidFill>
                  <a:srgbClr val="FF9933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dirty="0">
              <a:solidFill>
                <a:schemeClr val="accent1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>
                <a:solidFill>
                  <a:schemeClr val="accent1"/>
                </a:solidFill>
              </a:rPr>
              <a:t>    </a:t>
            </a:r>
            <a:r>
              <a:rPr lang="ru-RU" sz="2000" dirty="0" err="1">
                <a:solidFill>
                  <a:schemeClr val="accent1"/>
                </a:solidFill>
              </a:rPr>
              <a:t>Вторинна</a:t>
            </a:r>
            <a:r>
              <a:rPr lang="ru-RU" sz="2000" dirty="0">
                <a:solidFill>
                  <a:schemeClr val="accent1"/>
                </a:solidFill>
              </a:rPr>
              <a:t> </a:t>
            </a:r>
            <a:r>
              <a:rPr lang="ru-RU" sz="2000" dirty="0" err="1">
                <a:solidFill>
                  <a:schemeClr val="accent1"/>
                </a:solidFill>
              </a:rPr>
              <a:t>резистентність</a:t>
            </a:r>
            <a:r>
              <a:rPr lang="ru-RU" sz="2000" dirty="0">
                <a:solidFill>
                  <a:schemeClr val="accent1"/>
                </a:solidFill>
              </a:rPr>
              <a:t> до </a:t>
            </a:r>
            <a:r>
              <a:rPr lang="ru-RU" sz="2000" dirty="0" err="1">
                <a:solidFill>
                  <a:schemeClr val="accent1"/>
                </a:solidFill>
              </a:rPr>
              <a:t>всіх</a:t>
            </a:r>
            <a:r>
              <a:rPr lang="ru-RU" sz="2000" dirty="0">
                <a:solidFill>
                  <a:schemeClr val="accent1"/>
                </a:solidFill>
              </a:rPr>
              <a:t> </a:t>
            </a:r>
            <a:r>
              <a:rPr lang="ru-RU" sz="2000" dirty="0" err="1">
                <a:solidFill>
                  <a:schemeClr val="accent1"/>
                </a:solidFill>
              </a:rPr>
              <a:t>пеницилінів</a:t>
            </a:r>
            <a:r>
              <a:rPr lang="ru-RU" sz="2000" dirty="0">
                <a:solidFill>
                  <a:schemeClr val="accent1"/>
                </a:solidFill>
              </a:rPr>
              <a:t> (</a:t>
            </a:r>
            <a:r>
              <a:rPr lang="ru-RU" sz="2000" dirty="0" err="1">
                <a:solidFill>
                  <a:schemeClr val="accent1"/>
                </a:solidFill>
              </a:rPr>
              <a:t>крім</a:t>
            </a:r>
            <a:r>
              <a:rPr lang="ru-RU" sz="2000" dirty="0">
                <a:solidFill>
                  <a:schemeClr val="accent1"/>
                </a:solidFill>
              </a:rPr>
              <a:t> </a:t>
            </a:r>
            <a:r>
              <a:rPr lang="ru-RU" sz="2000" dirty="0" err="1">
                <a:solidFill>
                  <a:schemeClr val="accent1"/>
                </a:solidFill>
              </a:rPr>
              <a:t>карбокси</a:t>
            </a:r>
            <a:r>
              <a:rPr lang="ru-RU" sz="2000" dirty="0">
                <a:solidFill>
                  <a:schemeClr val="accent1"/>
                </a:solidFill>
              </a:rPr>
              <a:t>- та </a:t>
            </a:r>
            <a:r>
              <a:rPr lang="ru-RU" sz="2000" dirty="0" err="1">
                <a:solidFill>
                  <a:schemeClr val="accent1"/>
                </a:solidFill>
              </a:rPr>
              <a:t>уреїдопеніцилінів</a:t>
            </a:r>
            <a:r>
              <a:rPr lang="ru-RU" sz="2000" dirty="0">
                <a:solidFill>
                  <a:schemeClr val="accent1"/>
                </a:solidFill>
              </a:rPr>
              <a:t>) </a:t>
            </a:r>
            <a:r>
              <a:rPr lang="ru-RU" sz="2000" dirty="0" err="1">
                <a:solidFill>
                  <a:schemeClr val="accent1"/>
                </a:solidFill>
              </a:rPr>
              <a:t>розвивається</a:t>
            </a:r>
            <a:r>
              <a:rPr lang="ru-RU" sz="2000" dirty="0">
                <a:solidFill>
                  <a:schemeClr val="accent1"/>
                </a:solidFill>
              </a:rPr>
              <a:t> </a:t>
            </a:r>
            <a:r>
              <a:rPr lang="ru-RU" sz="2000" dirty="0" err="1">
                <a:solidFill>
                  <a:schemeClr val="accent1"/>
                </a:solidFill>
              </a:rPr>
              <a:t>повільно</a:t>
            </a:r>
            <a:r>
              <a:rPr lang="ru-RU" sz="2000" dirty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704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76250"/>
            <a:ext cx="9144000" cy="63817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err="1">
                <a:solidFill>
                  <a:schemeClr val="hlink"/>
                </a:solidFill>
              </a:rPr>
              <a:t>Взаємодія</a:t>
            </a:r>
            <a:r>
              <a:rPr lang="ru-RU" sz="2400" b="1" dirty="0">
                <a:solidFill>
                  <a:schemeClr val="hlink"/>
                </a:solidFill>
              </a:rPr>
              <a:t> </a:t>
            </a:r>
            <a:r>
              <a:rPr lang="ru-RU" sz="2400" b="1" dirty="0" err="1">
                <a:solidFill>
                  <a:schemeClr val="hlink"/>
                </a:solidFill>
              </a:rPr>
              <a:t>пеніцилінів</a:t>
            </a:r>
            <a:r>
              <a:rPr lang="ru-RU" sz="2400" b="1" dirty="0">
                <a:solidFill>
                  <a:schemeClr val="hlink"/>
                </a:solidFill>
              </a:rPr>
              <a:t> з препаратами з </a:t>
            </a:r>
            <a:r>
              <a:rPr lang="ru-RU" sz="2400" b="1" dirty="0" err="1">
                <a:solidFill>
                  <a:schemeClr val="hlink"/>
                </a:solidFill>
              </a:rPr>
              <a:t>інших</a:t>
            </a:r>
            <a:r>
              <a:rPr lang="ru-RU" sz="2400" b="1" dirty="0">
                <a:solidFill>
                  <a:schemeClr val="hlink"/>
                </a:solidFill>
              </a:rPr>
              <a:t> </a:t>
            </a:r>
            <a:r>
              <a:rPr lang="ru-RU" sz="2400" b="1" dirty="0" err="1">
                <a:solidFill>
                  <a:schemeClr val="hlink"/>
                </a:solidFill>
              </a:rPr>
              <a:t>груп</a:t>
            </a:r>
            <a:r>
              <a:rPr lang="ru-RU" sz="2400" b="1" dirty="0">
                <a:solidFill>
                  <a:schemeClr val="hlink"/>
                </a:solidFill>
              </a:rPr>
              <a:t>.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400" dirty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 err="1">
                <a:solidFill>
                  <a:srgbClr val="FFFF00"/>
                </a:solidFill>
              </a:rPr>
              <a:t>Пеніциліни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несумісні</a:t>
            </a:r>
            <a:r>
              <a:rPr lang="ru-RU" sz="2400" dirty="0">
                <a:solidFill>
                  <a:srgbClr val="FFFF00"/>
                </a:solidFill>
              </a:rPr>
              <a:t> з основами, </a:t>
            </a:r>
            <a:r>
              <a:rPr lang="ru-RU" sz="2400" dirty="0" err="1">
                <a:solidFill>
                  <a:srgbClr val="FFFF00"/>
                </a:solidFill>
              </a:rPr>
              <a:t>розчинами</a:t>
            </a:r>
            <a:r>
              <a:rPr lang="ru-RU" sz="2400" dirty="0">
                <a:solidFill>
                  <a:srgbClr val="FFFF00"/>
                </a:solidFill>
              </a:rPr>
              <a:t> солей </a:t>
            </a:r>
            <a:r>
              <a:rPr lang="ru-RU" sz="2400" dirty="0" err="1">
                <a:solidFill>
                  <a:srgbClr val="FFFF00"/>
                </a:solidFill>
              </a:rPr>
              <a:t>важких</a:t>
            </a:r>
            <a:r>
              <a:rPr lang="ru-RU" sz="2400" dirty="0">
                <a:solidFill>
                  <a:srgbClr val="FFFF00"/>
                </a:solidFill>
              </a:rPr>
              <a:t> та </a:t>
            </a:r>
            <a:r>
              <a:rPr lang="ru-RU" sz="2400" dirty="0" err="1">
                <a:solidFill>
                  <a:srgbClr val="FFFF00"/>
                </a:solidFill>
              </a:rPr>
              <a:t>лужно-земельних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металів</a:t>
            </a:r>
            <a:r>
              <a:rPr lang="ru-RU" sz="2400" dirty="0">
                <a:solidFill>
                  <a:srgbClr val="FFFF00"/>
                </a:solidFill>
              </a:rPr>
              <a:t>, гепарином, </a:t>
            </a:r>
            <a:r>
              <a:rPr lang="ru-RU" sz="2400" dirty="0" err="1">
                <a:solidFill>
                  <a:srgbClr val="FFFF00"/>
                </a:solidFill>
              </a:rPr>
              <a:t>гентаміцином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лінкоміцином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левоміцетином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тетрациклінами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амфотеріцином</a:t>
            </a:r>
            <a:r>
              <a:rPr lang="ru-RU" sz="2400" dirty="0">
                <a:solidFill>
                  <a:srgbClr val="FFFF00"/>
                </a:solidFill>
              </a:rPr>
              <a:t> В, </a:t>
            </a:r>
            <a:r>
              <a:rPr lang="ru-RU" sz="2400" dirty="0" err="1">
                <a:solidFill>
                  <a:srgbClr val="FFFF00"/>
                </a:solidFill>
              </a:rPr>
              <a:t>барбітуратами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эуфіліном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 err="1">
                <a:solidFill>
                  <a:srgbClr val="FFFF00"/>
                </a:solidFill>
              </a:rPr>
              <a:t>Фармакодинамічно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пеніциліни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несумісні</a:t>
            </a:r>
            <a:r>
              <a:rPr lang="ru-RU" sz="2400" dirty="0">
                <a:solidFill>
                  <a:srgbClr val="FFFF00"/>
                </a:solidFill>
              </a:rPr>
              <a:t> з </a:t>
            </a:r>
            <a:r>
              <a:rPr lang="ru-RU" sz="2400" dirty="0" err="1">
                <a:solidFill>
                  <a:srgbClr val="FFFF00"/>
                </a:solidFill>
              </a:rPr>
              <a:t>макролідами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тетрациклінами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поліміксином</a:t>
            </a:r>
            <a:r>
              <a:rPr lang="ru-RU" sz="2400" dirty="0">
                <a:solidFill>
                  <a:srgbClr val="FFFF00"/>
                </a:solidFill>
              </a:rPr>
              <a:t> М. </a:t>
            </a:r>
            <a:r>
              <a:rPr lang="ru-RU" sz="2400" dirty="0" err="1">
                <a:solidFill>
                  <a:srgbClr val="FFFF00"/>
                </a:solidFill>
              </a:rPr>
              <a:t>Синергідною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являється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комбінація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пеніцилінів</a:t>
            </a:r>
            <a:r>
              <a:rPr lang="ru-RU" sz="2400" dirty="0">
                <a:solidFill>
                  <a:srgbClr val="FFFF00"/>
                </a:solidFill>
              </a:rPr>
              <a:t> з </a:t>
            </a:r>
            <a:r>
              <a:rPr lang="ru-RU" sz="2400" dirty="0" err="1">
                <a:solidFill>
                  <a:srgbClr val="FFFF00"/>
                </a:solidFill>
              </a:rPr>
              <a:t>аміноглікозидами</a:t>
            </a:r>
            <a:r>
              <a:rPr lang="ru-RU" sz="2400" dirty="0">
                <a:solidFill>
                  <a:srgbClr val="FFFF00"/>
                </a:solidFill>
              </a:rPr>
              <a:t>, цефалоспоринами, </a:t>
            </a:r>
            <a:r>
              <a:rPr lang="ru-RU" sz="2400" dirty="0" err="1">
                <a:solidFill>
                  <a:srgbClr val="FFFF00"/>
                </a:solidFill>
              </a:rPr>
              <a:t>монобактамами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 err="1">
                <a:solidFill>
                  <a:srgbClr val="FFFF00"/>
                </a:solidFill>
              </a:rPr>
              <a:t>Пеніциліни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фармакокінетично</a:t>
            </a:r>
            <a:r>
              <a:rPr lang="ru-RU" sz="2400" dirty="0">
                <a:solidFill>
                  <a:srgbClr val="FFFF00"/>
                </a:solidFill>
              </a:rPr>
              <a:t> не </a:t>
            </a:r>
            <a:r>
              <a:rPr lang="ru-RU" sz="2400" dirty="0" err="1">
                <a:solidFill>
                  <a:srgbClr val="FFFF00"/>
                </a:solidFill>
              </a:rPr>
              <a:t>сумісні</a:t>
            </a:r>
            <a:r>
              <a:rPr lang="ru-RU" sz="2400" dirty="0">
                <a:solidFill>
                  <a:srgbClr val="FFFF00"/>
                </a:solidFill>
              </a:rPr>
              <a:t> з </a:t>
            </a:r>
            <a:r>
              <a:rPr lang="ru-RU" sz="2400" dirty="0" err="1">
                <a:solidFill>
                  <a:srgbClr val="FFFF00"/>
                </a:solidFill>
              </a:rPr>
              <a:t>бутадіоном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фуросемідом</a:t>
            </a:r>
            <a:r>
              <a:rPr lang="ru-RU" sz="2400" dirty="0">
                <a:solidFill>
                  <a:srgbClr val="FFFF00"/>
                </a:solidFill>
              </a:rPr>
              <a:t> и </a:t>
            </a:r>
            <a:r>
              <a:rPr lang="ru-RU" sz="2400" dirty="0" err="1">
                <a:solidFill>
                  <a:srgbClr val="FFFF00"/>
                </a:solidFill>
              </a:rPr>
              <a:t>глюкокортикоїдами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  <a:r>
              <a:rPr lang="ru-RU" sz="2400" dirty="0">
                <a:solidFill>
                  <a:schemeClr val="hlink"/>
                </a:solidFill>
              </a:rPr>
              <a:t> </a:t>
            </a:r>
            <a:endParaRPr lang="ru-RU" sz="2400" b="1" dirty="0">
              <a:solidFill>
                <a:schemeClr val="hlink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5904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36613"/>
            <a:ext cx="9324975" cy="13843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 err="1">
                <a:solidFill>
                  <a:srgbClr val="FF3300"/>
                </a:solidFill>
              </a:rPr>
              <a:t>Побічні</a:t>
            </a:r>
            <a:r>
              <a:rPr lang="ru-RU" sz="3200" b="1" dirty="0">
                <a:solidFill>
                  <a:srgbClr val="FF3300"/>
                </a:solidFill>
              </a:rPr>
              <a:t> </a:t>
            </a:r>
            <a:r>
              <a:rPr lang="ru-RU" sz="3200" b="1" dirty="0" err="1">
                <a:solidFill>
                  <a:srgbClr val="FF3300"/>
                </a:solidFill>
              </a:rPr>
              <a:t>ефекти</a:t>
            </a:r>
            <a:br>
              <a:rPr lang="ru-RU" sz="3200" b="1" dirty="0">
                <a:solidFill>
                  <a:schemeClr val="hlink"/>
                </a:solidFill>
              </a:rPr>
            </a:br>
            <a:r>
              <a:rPr lang="ru-RU" sz="3200" dirty="0" err="1">
                <a:solidFill>
                  <a:srgbClr val="FFFF00"/>
                </a:solidFill>
              </a:rPr>
              <a:t>Наибільш</a:t>
            </a:r>
            <a:r>
              <a:rPr lang="ru-RU" sz="3200" dirty="0">
                <a:solidFill>
                  <a:srgbClr val="FFFF00"/>
                </a:solidFill>
              </a:rPr>
              <a:t> </a:t>
            </a:r>
            <a:r>
              <a:rPr lang="ru-RU" sz="3200" dirty="0" err="1">
                <a:solidFill>
                  <a:srgbClr val="FFFF00"/>
                </a:solidFill>
              </a:rPr>
              <a:t>часті</a:t>
            </a:r>
            <a:r>
              <a:rPr lang="ru-RU" sz="3200" dirty="0">
                <a:solidFill>
                  <a:srgbClr val="FFFF00"/>
                </a:solidFill>
              </a:rPr>
              <a:t> </a:t>
            </a:r>
            <a:r>
              <a:rPr lang="ru-RU" sz="3200" dirty="0" err="1">
                <a:solidFill>
                  <a:srgbClr val="FFFF00"/>
                </a:solidFill>
              </a:rPr>
              <a:t>алергічні</a:t>
            </a:r>
            <a:r>
              <a:rPr lang="ru-RU" sz="3200" dirty="0">
                <a:solidFill>
                  <a:srgbClr val="FFFF00"/>
                </a:solidFill>
              </a:rPr>
              <a:t> </a:t>
            </a:r>
            <a:r>
              <a:rPr lang="ru-RU" sz="3200" dirty="0" err="1">
                <a:solidFill>
                  <a:srgbClr val="FFFF00"/>
                </a:solidFill>
              </a:rPr>
              <a:t>реакції</a:t>
            </a:r>
            <a:r>
              <a:rPr lang="ru-RU" sz="3200" dirty="0">
                <a:solidFill>
                  <a:srgbClr val="FFFF00"/>
                </a:solidFill>
              </a:rPr>
              <a:t>, </a:t>
            </a:r>
            <a:r>
              <a:rPr lang="ru-RU" sz="3200" dirty="0" err="1">
                <a:solidFill>
                  <a:srgbClr val="FFFF00"/>
                </a:solidFill>
              </a:rPr>
              <a:t>нейротоксичні</a:t>
            </a:r>
            <a:r>
              <a:rPr lang="ru-RU" sz="3200" dirty="0">
                <a:solidFill>
                  <a:srgbClr val="FFFF00"/>
                </a:solidFill>
              </a:rPr>
              <a:t> </a:t>
            </a:r>
            <a:r>
              <a:rPr lang="ru-RU" sz="3200" dirty="0" err="1">
                <a:solidFill>
                  <a:srgbClr val="FFFF00"/>
                </a:solidFill>
              </a:rPr>
              <a:t>эфекти</a:t>
            </a:r>
            <a:r>
              <a:rPr lang="ru-RU" sz="3200" dirty="0">
                <a:solidFill>
                  <a:srgbClr val="FFFF00"/>
                </a:solidFill>
              </a:rPr>
              <a:t>, </a:t>
            </a:r>
            <a:r>
              <a:rPr lang="ru-RU" sz="3200" dirty="0" err="1">
                <a:solidFill>
                  <a:srgbClr val="FFFF00"/>
                </a:solidFill>
              </a:rPr>
              <a:t>дисбактеріоз</a:t>
            </a:r>
            <a:r>
              <a:rPr lang="ru-RU" sz="3200" dirty="0">
                <a:solidFill>
                  <a:srgbClr val="FFFF00"/>
                </a:solidFill>
              </a:rPr>
              <a:t> </a:t>
            </a:r>
            <a:r>
              <a:rPr lang="ru-RU" sz="3200" dirty="0" err="1">
                <a:solidFill>
                  <a:srgbClr val="FFFF00"/>
                </a:solidFill>
              </a:rPr>
              <a:t>кишківника</a:t>
            </a:r>
            <a:r>
              <a:rPr lang="ru-RU" sz="3200" dirty="0">
                <a:solidFill>
                  <a:srgbClr val="FFFF00"/>
                </a:solidFill>
              </a:rPr>
              <a:t>, </a:t>
            </a:r>
            <a:r>
              <a:rPr lang="ru-RU" sz="3200" dirty="0" err="1">
                <a:solidFill>
                  <a:srgbClr val="FFFF00"/>
                </a:solidFill>
              </a:rPr>
              <a:t>лейкопенія</a:t>
            </a:r>
            <a:r>
              <a:rPr lang="ru-RU" sz="3200" dirty="0">
                <a:solidFill>
                  <a:srgbClr val="FFFF00"/>
                </a:solidFill>
              </a:rPr>
              <a:t>, </a:t>
            </a:r>
            <a:r>
              <a:rPr lang="ru-RU" sz="3200" dirty="0" err="1">
                <a:solidFill>
                  <a:srgbClr val="FFFF00"/>
                </a:solidFill>
              </a:rPr>
              <a:t>тромбоцитопенія</a:t>
            </a:r>
            <a:br>
              <a:rPr lang="ru-RU" sz="4000" dirty="0">
                <a:solidFill>
                  <a:schemeClr val="hlink"/>
                </a:solidFill>
              </a:rPr>
            </a:br>
            <a:endParaRPr lang="ru-RU" sz="4000" dirty="0">
              <a:solidFill>
                <a:schemeClr val="hlink"/>
              </a:solidFill>
            </a:endParaRPr>
          </a:p>
        </p:txBody>
      </p:sp>
      <p:pic>
        <p:nvPicPr>
          <p:cNvPr id="25603" name="Picture 4" descr="099014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75" y="2312988"/>
            <a:ext cx="4379913" cy="454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067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8964613" cy="38608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800" b="1" dirty="0" err="1">
                <a:solidFill>
                  <a:schemeClr val="hlink"/>
                </a:solidFill>
              </a:rPr>
              <a:t>Показання</a:t>
            </a:r>
            <a:r>
              <a:rPr lang="ru-RU" sz="2800" b="1" dirty="0">
                <a:solidFill>
                  <a:schemeClr val="hlink"/>
                </a:solidFill>
              </a:rPr>
              <a:t> до </a:t>
            </a:r>
            <a:r>
              <a:rPr lang="ru-RU" sz="2800" b="1" dirty="0" err="1">
                <a:solidFill>
                  <a:schemeClr val="hlink"/>
                </a:solidFill>
              </a:rPr>
              <a:t>застосування</a:t>
            </a:r>
            <a:endParaRPr lang="ru-RU" sz="2800" dirty="0">
              <a:solidFill>
                <a:schemeClr val="hlink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dirty="0">
                <a:solidFill>
                  <a:srgbClr val="FFFF00"/>
                </a:solidFill>
              </a:rPr>
              <a:t>	</a:t>
            </a:r>
            <a:r>
              <a:rPr lang="ru-RU" sz="2800" dirty="0" err="1">
                <a:solidFill>
                  <a:srgbClr val="FFFF00"/>
                </a:solidFill>
              </a:rPr>
              <a:t>Лікування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захворювань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верхніх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дихальних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шляхів</a:t>
            </a:r>
            <a:r>
              <a:rPr lang="ru-RU" sz="2800" dirty="0">
                <a:solidFill>
                  <a:srgbClr val="FFFF00"/>
                </a:solidFill>
              </a:rPr>
              <a:t>, </a:t>
            </a:r>
            <a:r>
              <a:rPr lang="ru-RU" sz="2800" dirty="0" err="1">
                <a:solidFill>
                  <a:srgbClr val="FFFF00"/>
                </a:solidFill>
              </a:rPr>
              <a:t>ангіни</a:t>
            </a:r>
            <a:r>
              <a:rPr lang="ru-RU" sz="2800" dirty="0">
                <a:solidFill>
                  <a:srgbClr val="FFFF00"/>
                </a:solidFill>
              </a:rPr>
              <a:t>, </a:t>
            </a:r>
            <a:r>
              <a:rPr lang="ru-RU" sz="2800" dirty="0" err="1">
                <a:solidFill>
                  <a:srgbClr val="FFFF00"/>
                </a:solidFill>
              </a:rPr>
              <a:t>скарлатини</a:t>
            </a:r>
            <a:r>
              <a:rPr lang="ru-RU" sz="2800" dirty="0">
                <a:solidFill>
                  <a:srgbClr val="FFFF00"/>
                </a:solidFill>
              </a:rPr>
              <a:t>, </a:t>
            </a:r>
            <a:r>
              <a:rPr lang="ru-RU" sz="2800" dirty="0" err="1">
                <a:solidFill>
                  <a:srgbClr val="FFFF00"/>
                </a:solidFill>
              </a:rPr>
              <a:t>отитів</a:t>
            </a:r>
            <a:r>
              <a:rPr lang="ru-RU" sz="2800" dirty="0">
                <a:solidFill>
                  <a:srgbClr val="FFFF00"/>
                </a:solidFill>
              </a:rPr>
              <a:t>, сепсиса, </a:t>
            </a:r>
            <a:r>
              <a:rPr lang="ru-RU" sz="2800" dirty="0" err="1">
                <a:solidFill>
                  <a:srgbClr val="FFFF00"/>
                </a:solidFill>
              </a:rPr>
              <a:t>підгострого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септичного</a:t>
            </a:r>
            <a:r>
              <a:rPr lang="ru-RU" sz="2800" dirty="0">
                <a:solidFill>
                  <a:srgbClr val="FFFF00"/>
                </a:solidFill>
              </a:rPr>
              <a:t> эндокардиту, </a:t>
            </a:r>
            <a:r>
              <a:rPr lang="ru-RU" sz="2800" dirty="0" err="1">
                <a:solidFill>
                  <a:srgbClr val="FFFF00"/>
                </a:solidFill>
              </a:rPr>
              <a:t>сифілісу</a:t>
            </a:r>
            <a:r>
              <a:rPr lang="ru-RU" sz="2800" dirty="0">
                <a:solidFill>
                  <a:srgbClr val="FFFF00"/>
                </a:solidFill>
              </a:rPr>
              <a:t>, </a:t>
            </a:r>
            <a:r>
              <a:rPr lang="ru-RU" sz="2800" dirty="0" err="1">
                <a:solidFill>
                  <a:srgbClr val="FFFF00"/>
                </a:solidFill>
              </a:rPr>
              <a:t>гонореї</a:t>
            </a:r>
            <a:r>
              <a:rPr lang="ru-RU" sz="2800" dirty="0">
                <a:solidFill>
                  <a:srgbClr val="FFFF00"/>
                </a:solidFill>
              </a:rPr>
              <a:t>, </a:t>
            </a:r>
            <a:r>
              <a:rPr lang="ru-RU" sz="2800" dirty="0" err="1">
                <a:solidFill>
                  <a:srgbClr val="FFFF00"/>
                </a:solidFill>
              </a:rPr>
              <a:t>інфекційних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захворювань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шлунково-кишкового</a:t>
            </a:r>
            <a:r>
              <a:rPr lang="ru-RU" sz="2800" dirty="0">
                <a:solidFill>
                  <a:srgbClr val="FFFF00"/>
                </a:solidFill>
              </a:rPr>
              <a:t> тракту, </a:t>
            </a:r>
            <a:r>
              <a:rPr lang="ru-RU" sz="2800" dirty="0" err="1">
                <a:solidFill>
                  <a:srgbClr val="FFFF00"/>
                </a:solidFill>
              </a:rPr>
              <a:t>менінгіту</a:t>
            </a:r>
            <a:r>
              <a:rPr lang="ru-RU" sz="2800" dirty="0">
                <a:solidFill>
                  <a:srgbClr val="FFFF00"/>
                </a:solidFill>
              </a:rPr>
              <a:t>, </a:t>
            </a:r>
            <a:r>
              <a:rPr lang="ru-RU" sz="2800" dirty="0" err="1">
                <a:solidFill>
                  <a:srgbClr val="FFFF00"/>
                </a:solidFill>
              </a:rPr>
              <a:t>інфекцій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сечовивідної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системи</a:t>
            </a:r>
            <a:r>
              <a:rPr lang="ru-RU" sz="2800" dirty="0">
                <a:solidFill>
                  <a:srgbClr val="FFFF00"/>
                </a:solidFill>
              </a:rPr>
              <a:t>.</a:t>
            </a:r>
          </a:p>
        </p:txBody>
      </p:sp>
      <p:pic>
        <p:nvPicPr>
          <p:cNvPr id="26627" name="Picture 8" descr="1060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3733800"/>
            <a:ext cx="4535488" cy="302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4377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9144000" cy="13843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 err="1">
                <a:solidFill>
                  <a:schemeClr val="hlink"/>
                </a:solidFill>
              </a:rPr>
              <a:t>Цефалоспорини</a:t>
            </a:r>
            <a:br>
              <a:rPr lang="ru-RU" sz="3200" b="1" dirty="0">
                <a:solidFill>
                  <a:schemeClr val="hlink"/>
                </a:solidFill>
              </a:rPr>
            </a:br>
            <a:r>
              <a:rPr lang="ru-RU" sz="3200" dirty="0" err="1">
                <a:solidFill>
                  <a:schemeClr val="hlink"/>
                </a:solidFill>
              </a:rPr>
              <a:t>Фармакологічний</a:t>
            </a:r>
            <a:r>
              <a:rPr lang="ru-RU" sz="3200" dirty="0">
                <a:solidFill>
                  <a:schemeClr val="hlink"/>
                </a:solidFill>
              </a:rPr>
              <a:t> </a:t>
            </a:r>
            <a:r>
              <a:rPr lang="ru-RU" sz="3200" dirty="0" err="1">
                <a:solidFill>
                  <a:schemeClr val="hlink"/>
                </a:solidFill>
              </a:rPr>
              <a:t>эфект</a:t>
            </a:r>
            <a:r>
              <a:rPr lang="ru-RU" sz="3200" dirty="0">
                <a:solidFill>
                  <a:schemeClr val="hlink"/>
                </a:solidFill>
              </a:rPr>
              <a:t> – </a:t>
            </a:r>
            <a:r>
              <a:rPr lang="ru-RU" sz="3200" dirty="0" err="1">
                <a:solidFill>
                  <a:schemeClr val="hlink"/>
                </a:solidFill>
              </a:rPr>
              <a:t>бактерицидний</a:t>
            </a:r>
            <a:r>
              <a:rPr lang="ru-RU" sz="3200" dirty="0">
                <a:solidFill>
                  <a:schemeClr val="hlink"/>
                </a:solidFill>
              </a:rPr>
              <a:t>. </a:t>
            </a:r>
            <a:r>
              <a:rPr lang="ru-RU" sz="3200" dirty="0" err="1">
                <a:solidFill>
                  <a:schemeClr val="hlink"/>
                </a:solidFill>
              </a:rPr>
              <a:t>Це</a:t>
            </a:r>
            <a:r>
              <a:rPr lang="ru-RU" sz="3200" dirty="0">
                <a:solidFill>
                  <a:schemeClr val="hlink"/>
                </a:solidFill>
              </a:rPr>
              <a:t> широко </a:t>
            </a:r>
            <a:r>
              <a:rPr lang="ru-RU" sz="3200" dirty="0" err="1">
                <a:solidFill>
                  <a:schemeClr val="hlink"/>
                </a:solidFill>
              </a:rPr>
              <a:t>спектральні</a:t>
            </a:r>
            <a:r>
              <a:rPr lang="ru-RU" sz="3200" dirty="0">
                <a:solidFill>
                  <a:schemeClr val="hlink"/>
                </a:solidFill>
              </a:rPr>
              <a:t> </a:t>
            </a:r>
            <a:r>
              <a:rPr lang="ru-RU" sz="3200" dirty="0" err="1">
                <a:solidFill>
                  <a:schemeClr val="hlink"/>
                </a:solidFill>
              </a:rPr>
              <a:t>антибіотики</a:t>
            </a:r>
            <a:r>
              <a:rPr lang="ru-RU" sz="3200" dirty="0">
                <a:solidFill>
                  <a:schemeClr val="hlink"/>
                </a:solidFill>
              </a:rPr>
              <a:t>.</a:t>
            </a:r>
            <a:br>
              <a:rPr lang="ru-RU" sz="4000" dirty="0">
                <a:solidFill>
                  <a:schemeClr val="hlink"/>
                </a:solidFill>
              </a:rPr>
            </a:br>
            <a:endParaRPr lang="ru-RU" sz="4000" dirty="0">
              <a:solidFill>
                <a:schemeClr val="hlink"/>
              </a:solidFill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05000"/>
            <a:ext cx="9144000" cy="49530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b="1" dirty="0" err="1">
                <a:solidFill>
                  <a:srgbClr val="FFCC66"/>
                </a:solidFill>
              </a:rPr>
              <a:t>Цефалоспорини</a:t>
            </a:r>
            <a:r>
              <a:rPr lang="ru-RU" b="1" dirty="0">
                <a:solidFill>
                  <a:srgbClr val="FFCC66"/>
                </a:solidFill>
              </a:rPr>
              <a:t> </a:t>
            </a:r>
            <a:r>
              <a:rPr lang="uk-UA" b="1" dirty="0">
                <a:solidFill>
                  <a:srgbClr val="FFCC66"/>
                </a:solidFill>
              </a:rPr>
              <a:t>І</a:t>
            </a:r>
            <a:r>
              <a:rPr lang="ru-RU" b="1" dirty="0">
                <a:solidFill>
                  <a:srgbClr val="FFCC66"/>
                </a:solidFill>
              </a:rPr>
              <a:t> </a:t>
            </a:r>
            <a:r>
              <a:rPr lang="ru-RU" b="1" dirty="0" err="1">
                <a:solidFill>
                  <a:srgbClr val="FFCC66"/>
                </a:solidFill>
              </a:rPr>
              <a:t>покоління</a:t>
            </a:r>
            <a:r>
              <a:rPr lang="ru-RU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>
                <a:solidFill>
                  <a:srgbClr val="FFCC66"/>
                </a:solidFill>
              </a:rPr>
              <a:t>1. Для парентерального </a:t>
            </a:r>
            <a:r>
              <a:rPr lang="ru-RU" dirty="0" err="1">
                <a:solidFill>
                  <a:srgbClr val="FFCC66"/>
                </a:solidFill>
              </a:rPr>
              <a:t>введення</a:t>
            </a:r>
            <a:r>
              <a:rPr lang="ru-RU" dirty="0">
                <a:solidFill>
                  <a:srgbClr val="FFCC66"/>
                </a:solidFill>
              </a:rPr>
              <a:t> – </a:t>
            </a:r>
            <a:r>
              <a:rPr lang="ru-RU" dirty="0" err="1">
                <a:solidFill>
                  <a:srgbClr val="FFCC66"/>
                </a:solidFill>
              </a:rPr>
              <a:t>цефалоридин</a:t>
            </a:r>
            <a:r>
              <a:rPr lang="ru-RU" dirty="0">
                <a:solidFill>
                  <a:srgbClr val="FFCC66"/>
                </a:solidFill>
              </a:rPr>
              <a:t>, </a:t>
            </a:r>
            <a:r>
              <a:rPr lang="ru-RU" dirty="0" err="1">
                <a:solidFill>
                  <a:srgbClr val="FFCC66"/>
                </a:solidFill>
              </a:rPr>
              <a:t>цефалотин</a:t>
            </a:r>
            <a:r>
              <a:rPr lang="ru-RU" dirty="0">
                <a:solidFill>
                  <a:srgbClr val="FFCC66"/>
                </a:solidFill>
              </a:rPr>
              <a:t>, </a:t>
            </a:r>
            <a:r>
              <a:rPr lang="ru-RU" dirty="0" err="1">
                <a:solidFill>
                  <a:srgbClr val="FFCC66"/>
                </a:solidFill>
              </a:rPr>
              <a:t>цефазолін</a:t>
            </a:r>
            <a:r>
              <a:rPr lang="ru-RU" dirty="0">
                <a:solidFill>
                  <a:srgbClr val="FFCC66"/>
                </a:solidFill>
              </a:rPr>
              <a:t>, </a:t>
            </a:r>
            <a:r>
              <a:rPr lang="ru-RU" dirty="0" err="1">
                <a:solidFill>
                  <a:srgbClr val="FFCC66"/>
                </a:solidFill>
              </a:rPr>
              <a:t>цефапірин</a:t>
            </a:r>
            <a:r>
              <a:rPr lang="ru-RU" dirty="0">
                <a:solidFill>
                  <a:srgbClr val="FFCC66"/>
                </a:solidFill>
              </a:rPr>
              <a:t>, </a:t>
            </a:r>
            <a:r>
              <a:rPr lang="ru-RU" dirty="0" err="1">
                <a:solidFill>
                  <a:srgbClr val="FFCC66"/>
                </a:solidFill>
              </a:rPr>
              <a:t>цефацитрил</a:t>
            </a:r>
            <a:r>
              <a:rPr lang="ru-RU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>
                <a:solidFill>
                  <a:srgbClr val="FFCC66"/>
                </a:solidFill>
              </a:rPr>
              <a:t>2. Для </a:t>
            </a:r>
            <a:r>
              <a:rPr lang="ru-RU" dirty="0" err="1">
                <a:solidFill>
                  <a:srgbClr val="FFCC66"/>
                </a:solidFill>
              </a:rPr>
              <a:t>прийому</a:t>
            </a:r>
            <a:r>
              <a:rPr lang="ru-RU" dirty="0">
                <a:solidFill>
                  <a:srgbClr val="FFCC66"/>
                </a:solidFill>
              </a:rPr>
              <a:t> </a:t>
            </a:r>
            <a:r>
              <a:rPr lang="ru-RU" dirty="0" err="1">
                <a:solidFill>
                  <a:srgbClr val="FFCC66"/>
                </a:solidFill>
              </a:rPr>
              <a:t>всередину</a:t>
            </a:r>
            <a:r>
              <a:rPr lang="ru-RU" dirty="0">
                <a:solidFill>
                  <a:srgbClr val="FFCC66"/>
                </a:solidFill>
              </a:rPr>
              <a:t> – </a:t>
            </a:r>
            <a:r>
              <a:rPr lang="ru-RU" dirty="0" err="1">
                <a:solidFill>
                  <a:srgbClr val="FFCC66"/>
                </a:solidFill>
              </a:rPr>
              <a:t>цефалексин</a:t>
            </a:r>
            <a:r>
              <a:rPr lang="ru-RU" dirty="0">
                <a:solidFill>
                  <a:srgbClr val="FFCC66"/>
                </a:solidFill>
              </a:rPr>
              <a:t>, </a:t>
            </a:r>
            <a:r>
              <a:rPr lang="ru-RU" dirty="0" err="1">
                <a:solidFill>
                  <a:srgbClr val="FFCC66"/>
                </a:solidFill>
              </a:rPr>
              <a:t>цефадроксил</a:t>
            </a:r>
            <a:r>
              <a:rPr lang="ru-RU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>
                <a:solidFill>
                  <a:srgbClr val="FFCC66"/>
                </a:solidFill>
              </a:rPr>
              <a:t>	</a:t>
            </a:r>
            <a:r>
              <a:rPr lang="ru-RU" dirty="0" err="1">
                <a:solidFill>
                  <a:srgbClr val="FFCC66"/>
                </a:solidFill>
              </a:rPr>
              <a:t>Найбільша</a:t>
            </a:r>
            <a:r>
              <a:rPr lang="ru-RU" dirty="0">
                <a:solidFill>
                  <a:srgbClr val="FFCC66"/>
                </a:solidFill>
              </a:rPr>
              <a:t> </a:t>
            </a:r>
            <a:r>
              <a:rPr lang="ru-RU" dirty="0" err="1">
                <a:solidFill>
                  <a:srgbClr val="FFCC66"/>
                </a:solidFill>
              </a:rPr>
              <a:t>чутливість</a:t>
            </a:r>
            <a:r>
              <a:rPr lang="ru-RU" dirty="0">
                <a:solidFill>
                  <a:srgbClr val="FFCC66"/>
                </a:solidFill>
              </a:rPr>
              <a:t> до </a:t>
            </a:r>
            <a:r>
              <a:rPr lang="ru-RU" dirty="0" err="1">
                <a:solidFill>
                  <a:srgbClr val="FFCC66"/>
                </a:solidFill>
              </a:rPr>
              <a:t>цих</a:t>
            </a:r>
            <a:r>
              <a:rPr lang="ru-RU" dirty="0">
                <a:solidFill>
                  <a:srgbClr val="FFCC66"/>
                </a:solidFill>
              </a:rPr>
              <a:t> </a:t>
            </a:r>
            <a:r>
              <a:rPr lang="ru-RU" dirty="0" err="1">
                <a:solidFill>
                  <a:srgbClr val="FFCC66"/>
                </a:solidFill>
              </a:rPr>
              <a:t>засобів</a:t>
            </a:r>
            <a:r>
              <a:rPr lang="ru-RU" dirty="0">
                <a:solidFill>
                  <a:srgbClr val="FFCC66"/>
                </a:solidFill>
              </a:rPr>
              <a:t> у </a:t>
            </a:r>
            <a:r>
              <a:rPr lang="ru-RU" dirty="0" err="1">
                <a:solidFill>
                  <a:srgbClr val="FFCC66"/>
                </a:solidFill>
              </a:rPr>
              <a:t>грампозитивних</a:t>
            </a:r>
            <a:r>
              <a:rPr lang="ru-RU" dirty="0">
                <a:solidFill>
                  <a:srgbClr val="FFCC66"/>
                </a:solidFill>
              </a:rPr>
              <a:t> </a:t>
            </a:r>
            <a:r>
              <a:rPr lang="ru-RU" dirty="0" err="1">
                <a:solidFill>
                  <a:srgbClr val="FFCC66"/>
                </a:solidFill>
              </a:rPr>
              <a:t>бактерій</a:t>
            </a:r>
            <a:r>
              <a:rPr lang="ru-RU" dirty="0">
                <a:solidFill>
                  <a:srgbClr val="FFCC66"/>
                </a:solidFill>
              </a:rPr>
              <a:t> та </a:t>
            </a:r>
            <a:r>
              <a:rPr lang="ru-RU" dirty="0" err="1">
                <a:solidFill>
                  <a:srgbClr val="FFCC66"/>
                </a:solidFill>
              </a:rPr>
              <a:t>коків</a:t>
            </a:r>
            <a:r>
              <a:rPr lang="ru-RU" dirty="0">
                <a:solidFill>
                  <a:srgbClr val="FFCC66"/>
                </a:solidFill>
              </a:rPr>
              <a:t> (</a:t>
            </a:r>
            <a:r>
              <a:rPr lang="ru-RU" dirty="0" err="1">
                <a:solidFill>
                  <a:srgbClr val="FFCC66"/>
                </a:solidFill>
              </a:rPr>
              <a:t>стафілококи</a:t>
            </a:r>
            <a:r>
              <a:rPr lang="ru-RU" dirty="0">
                <a:solidFill>
                  <a:srgbClr val="FFCC66"/>
                </a:solidFill>
              </a:rPr>
              <a:t>, </a:t>
            </a:r>
            <a:r>
              <a:rPr lang="ru-RU" dirty="0" err="1">
                <a:solidFill>
                  <a:srgbClr val="FFCC66"/>
                </a:solidFill>
              </a:rPr>
              <a:t>стрептококи</a:t>
            </a:r>
            <a:r>
              <a:rPr lang="ru-RU" dirty="0">
                <a:solidFill>
                  <a:srgbClr val="FFCC66"/>
                </a:solidFill>
              </a:rPr>
              <a:t>).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0295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err="1">
                <a:solidFill>
                  <a:schemeClr val="hlink"/>
                </a:solidFill>
              </a:rPr>
              <a:t>Цефалоспорини</a:t>
            </a:r>
            <a:r>
              <a:rPr lang="ru-RU" sz="2400" b="1" dirty="0">
                <a:solidFill>
                  <a:schemeClr val="hlink"/>
                </a:solidFill>
              </a:rPr>
              <a:t> </a:t>
            </a:r>
            <a:r>
              <a:rPr lang="uk-UA" sz="2400" b="1" dirty="0">
                <a:solidFill>
                  <a:schemeClr val="hlink"/>
                </a:solidFill>
              </a:rPr>
              <a:t>ІІ</a:t>
            </a:r>
            <a:r>
              <a:rPr lang="ru-RU" sz="2400" b="1" dirty="0">
                <a:solidFill>
                  <a:schemeClr val="hlink"/>
                </a:solidFill>
              </a:rPr>
              <a:t> </a:t>
            </a:r>
            <a:r>
              <a:rPr lang="ru-RU" sz="2400" b="1" dirty="0" err="1">
                <a:solidFill>
                  <a:schemeClr val="hlink"/>
                </a:solidFill>
              </a:rPr>
              <a:t>покоління</a:t>
            </a:r>
            <a:r>
              <a:rPr lang="ru-RU" sz="2400" b="1" dirty="0">
                <a:solidFill>
                  <a:schemeClr val="hlink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CC66"/>
                </a:solidFill>
              </a:rPr>
              <a:t>1. Для парентерального </a:t>
            </a:r>
            <a:r>
              <a:rPr lang="ru-RU" sz="2400" dirty="0" err="1">
                <a:solidFill>
                  <a:srgbClr val="FFCC66"/>
                </a:solidFill>
              </a:rPr>
              <a:t>введення</a:t>
            </a:r>
            <a:r>
              <a:rPr lang="ru-RU" sz="2400" dirty="0">
                <a:solidFill>
                  <a:srgbClr val="FFCC66"/>
                </a:solidFill>
              </a:rPr>
              <a:t> – </a:t>
            </a:r>
            <a:r>
              <a:rPr lang="ru-RU" sz="2400" dirty="0" err="1">
                <a:solidFill>
                  <a:srgbClr val="FFCC66"/>
                </a:solidFill>
              </a:rPr>
              <a:t>цефуроксим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цефамандол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CC66"/>
                </a:solidFill>
              </a:rPr>
              <a:t>2. Для </a:t>
            </a:r>
            <a:r>
              <a:rPr lang="ru-RU" sz="2400" dirty="0" err="1">
                <a:solidFill>
                  <a:srgbClr val="FFCC66"/>
                </a:solidFill>
              </a:rPr>
              <a:t>прийому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всередину</a:t>
            </a:r>
            <a:r>
              <a:rPr lang="ru-RU" sz="2400" dirty="0">
                <a:solidFill>
                  <a:srgbClr val="FFCC66"/>
                </a:solidFill>
              </a:rPr>
              <a:t> – </a:t>
            </a:r>
            <a:r>
              <a:rPr lang="ru-RU" sz="2400" dirty="0" err="1">
                <a:solidFill>
                  <a:srgbClr val="FFCC66"/>
                </a:solidFill>
              </a:rPr>
              <a:t>цефуроксим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цефаклор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>
                <a:solidFill>
                  <a:srgbClr val="FFCC66"/>
                </a:solidFill>
              </a:rPr>
              <a:t>	Спектр </a:t>
            </a:r>
            <a:r>
              <a:rPr lang="ru-RU" sz="2400" dirty="0" err="1">
                <a:solidFill>
                  <a:srgbClr val="FFCC66"/>
                </a:solidFill>
              </a:rPr>
              <a:t>дії</a:t>
            </a:r>
            <a:r>
              <a:rPr lang="ru-RU" sz="2400" dirty="0">
                <a:solidFill>
                  <a:srgbClr val="FFCC66"/>
                </a:solidFill>
              </a:rPr>
              <a:t>: </a:t>
            </a:r>
            <a:r>
              <a:rPr lang="ru-RU" sz="2400" dirty="0" err="1">
                <a:solidFill>
                  <a:srgbClr val="FFCC66"/>
                </a:solidFill>
              </a:rPr>
              <a:t>крім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грамнегативних</a:t>
            </a:r>
            <a:r>
              <a:rPr lang="ru-RU" sz="2400" dirty="0">
                <a:solidFill>
                  <a:srgbClr val="FFCC66"/>
                </a:solidFill>
              </a:rPr>
              <a:t> та </a:t>
            </a:r>
            <a:r>
              <a:rPr lang="ru-RU" sz="2400" dirty="0" err="1">
                <a:solidFill>
                  <a:srgbClr val="FFCC66"/>
                </a:solidFill>
              </a:rPr>
              <a:t>грампозитивних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кокків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високо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активні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проти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ешерихій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клебсіел</a:t>
            </a:r>
            <a:r>
              <a:rPr lang="ru-RU" sz="2400" dirty="0">
                <a:solidFill>
                  <a:srgbClr val="FFCC66"/>
                </a:solidFill>
              </a:rPr>
              <a:t>, протея, </a:t>
            </a:r>
            <a:r>
              <a:rPr lang="ru-RU" sz="2400" dirty="0" err="1">
                <a:solidFill>
                  <a:srgbClr val="FFCC66"/>
                </a:solidFill>
              </a:rPr>
              <a:t>сальмонелли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400" dirty="0">
              <a:solidFill>
                <a:srgbClr val="FFCC66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err="1">
                <a:solidFill>
                  <a:schemeClr val="hlink"/>
                </a:solidFill>
              </a:rPr>
              <a:t>Цефалоспорини</a:t>
            </a:r>
            <a:r>
              <a:rPr lang="ru-RU" sz="2400" b="1" dirty="0">
                <a:solidFill>
                  <a:schemeClr val="hlink"/>
                </a:solidFill>
              </a:rPr>
              <a:t> </a:t>
            </a:r>
            <a:r>
              <a:rPr lang="uk-UA" sz="2400" b="1" dirty="0">
                <a:solidFill>
                  <a:schemeClr val="hlink"/>
                </a:solidFill>
              </a:rPr>
              <a:t>ІІІ </a:t>
            </a:r>
            <a:r>
              <a:rPr lang="ru-RU" sz="2400" b="1" dirty="0" err="1">
                <a:solidFill>
                  <a:schemeClr val="hlink"/>
                </a:solidFill>
              </a:rPr>
              <a:t>покоління</a:t>
            </a:r>
            <a:r>
              <a:rPr lang="ru-RU" sz="2400" b="1" dirty="0">
                <a:solidFill>
                  <a:schemeClr val="hlink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CC66"/>
                </a:solidFill>
              </a:rPr>
              <a:t>1. Для парентерального </a:t>
            </a:r>
            <a:r>
              <a:rPr lang="ru-RU" sz="2400" dirty="0" err="1">
                <a:solidFill>
                  <a:srgbClr val="FFCC66"/>
                </a:solidFill>
              </a:rPr>
              <a:t>введення</a:t>
            </a:r>
            <a:r>
              <a:rPr lang="ru-RU" sz="2400" dirty="0">
                <a:solidFill>
                  <a:srgbClr val="FFCC66"/>
                </a:solidFill>
              </a:rPr>
              <a:t> – </a:t>
            </a:r>
            <a:r>
              <a:rPr lang="ru-RU" sz="2400" dirty="0" err="1">
                <a:solidFill>
                  <a:srgbClr val="FFCC66"/>
                </a:solidFill>
              </a:rPr>
              <a:t>цефотоксим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цефтріаксон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цефтазидин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цефаперазон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CC66"/>
                </a:solidFill>
              </a:rPr>
              <a:t>2. Для </a:t>
            </a:r>
            <a:r>
              <a:rPr lang="ru-RU" sz="2400" dirty="0" err="1">
                <a:solidFill>
                  <a:srgbClr val="FFCC66"/>
                </a:solidFill>
              </a:rPr>
              <a:t>прийому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всередину</a:t>
            </a:r>
            <a:r>
              <a:rPr lang="ru-RU" sz="2400" dirty="0">
                <a:solidFill>
                  <a:srgbClr val="FFCC66"/>
                </a:solidFill>
              </a:rPr>
              <a:t> – </a:t>
            </a:r>
            <a:r>
              <a:rPr lang="ru-RU" sz="2400" dirty="0" err="1">
                <a:solidFill>
                  <a:srgbClr val="FFCC66"/>
                </a:solidFill>
              </a:rPr>
              <a:t>цефіксим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цефтибутен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>
                <a:solidFill>
                  <a:srgbClr val="FFCC66"/>
                </a:solidFill>
              </a:rPr>
              <a:t>	Спектр </a:t>
            </a:r>
            <a:r>
              <a:rPr lang="ru-RU" sz="2400" dirty="0" err="1">
                <a:solidFill>
                  <a:srgbClr val="FFCC66"/>
                </a:solidFill>
              </a:rPr>
              <a:t>дії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ширше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ніж</a:t>
            </a:r>
            <a:r>
              <a:rPr lang="ru-RU" sz="2400" dirty="0">
                <a:solidFill>
                  <a:srgbClr val="FFCC66"/>
                </a:solidFill>
              </a:rPr>
              <a:t> у </a:t>
            </a:r>
            <a:r>
              <a:rPr lang="uk-UA" sz="2400" dirty="0">
                <a:solidFill>
                  <a:srgbClr val="FFCC66"/>
                </a:solidFill>
              </a:rPr>
              <a:t>І та ІІ </a:t>
            </a:r>
            <a:r>
              <a:rPr lang="ru-RU" sz="2400" dirty="0" err="1">
                <a:solidFill>
                  <a:srgbClr val="FFCC66"/>
                </a:solidFill>
              </a:rPr>
              <a:t>поколінь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400" dirty="0">
              <a:solidFill>
                <a:schemeClr val="hlink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err="1"/>
              <a:t>Цефалоспорини</a:t>
            </a:r>
            <a:r>
              <a:rPr lang="ru-RU" sz="2400" b="1" dirty="0"/>
              <a:t> </a:t>
            </a:r>
            <a:r>
              <a:rPr lang="uk-UA" sz="2400" b="1" dirty="0"/>
              <a:t>І</a:t>
            </a:r>
            <a:r>
              <a:rPr lang="en-US" sz="2400" b="1" dirty="0"/>
              <a:t>V</a:t>
            </a:r>
            <a:r>
              <a:rPr lang="ru-RU" sz="2400" b="1" dirty="0"/>
              <a:t> </a:t>
            </a:r>
            <a:r>
              <a:rPr lang="ru-RU" sz="2400" b="1" dirty="0" err="1"/>
              <a:t>покоління</a:t>
            </a:r>
            <a:r>
              <a:rPr lang="ru-RU" sz="2400" b="1" dirty="0"/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 err="1">
                <a:solidFill>
                  <a:srgbClr val="FFCC66"/>
                </a:solidFill>
              </a:rPr>
              <a:t>Всі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препарати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вводять</a:t>
            </a:r>
            <a:r>
              <a:rPr lang="ru-RU" sz="2400" dirty="0">
                <a:solidFill>
                  <a:srgbClr val="FFCC66"/>
                </a:solidFill>
              </a:rPr>
              <a:t> парентерально (в/м, в/в) – </a:t>
            </a:r>
            <a:r>
              <a:rPr lang="ru-RU" sz="2400" dirty="0" err="1">
                <a:solidFill>
                  <a:srgbClr val="FFCC66"/>
                </a:solidFill>
              </a:rPr>
              <a:t>цефепим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цефпиром</a:t>
            </a:r>
            <a:r>
              <a:rPr lang="ru-RU" sz="2400" dirty="0">
                <a:solidFill>
                  <a:srgbClr val="FFCC66"/>
                </a:solidFill>
              </a:rPr>
              <a:t>. Спектр </a:t>
            </a:r>
            <a:r>
              <a:rPr lang="ru-RU" sz="2400" dirty="0" err="1">
                <a:solidFill>
                  <a:srgbClr val="FFCC66"/>
                </a:solidFill>
              </a:rPr>
              <a:t>дії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ширше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ніж</a:t>
            </a:r>
            <a:r>
              <a:rPr lang="ru-RU" sz="2400" dirty="0">
                <a:solidFill>
                  <a:srgbClr val="FFCC66"/>
                </a:solidFill>
              </a:rPr>
              <a:t> у </a:t>
            </a:r>
            <a:r>
              <a:rPr lang="ru-RU" sz="2400" dirty="0" err="1">
                <a:solidFill>
                  <a:srgbClr val="FFCC66"/>
                </a:solidFill>
              </a:rPr>
              <a:t>препаратів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uk-UA" sz="2400" dirty="0">
                <a:solidFill>
                  <a:srgbClr val="FFCC66"/>
                </a:solidFill>
              </a:rPr>
              <a:t>І, ІІ та ІІІ </a:t>
            </a:r>
            <a:r>
              <a:rPr lang="ru-RU" sz="2400" dirty="0" err="1">
                <a:solidFill>
                  <a:srgbClr val="FFCC66"/>
                </a:solidFill>
              </a:rPr>
              <a:t>поколінь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46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88913"/>
            <a:ext cx="8147050" cy="41036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 dirty="0" err="1">
                <a:solidFill>
                  <a:schemeClr val="hlink"/>
                </a:solidFill>
              </a:rPr>
              <a:t>Антибіотики</a:t>
            </a:r>
            <a:r>
              <a:rPr lang="ru-RU" sz="2800" dirty="0">
                <a:solidFill>
                  <a:schemeClr val="hlink"/>
                </a:solidFill>
              </a:rPr>
              <a:t> – </a:t>
            </a:r>
            <a:r>
              <a:rPr lang="ru-RU" sz="2800" dirty="0" err="1">
                <a:solidFill>
                  <a:schemeClr val="hlink"/>
                </a:solidFill>
              </a:rPr>
              <a:t>речовини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біологічного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походження</a:t>
            </a:r>
            <a:r>
              <a:rPr lang="ru-RU" sz="2800" dirty="0">
                <a:solidFill>
                  <a:schemeClr val="hlink"/>
                </a:solidFill>
              </a:rPr>
              <a:t>, </a:t>
            </a:r>
            <a:r>
              <a:rPr lang="ru-RU" sz="2800" dirty="0" err="1">
                <a:solidFill>
                  <a:schemeClr val="hlink"/>
                </a:solidFill>
              </a:rPr>
              <a:t>синтизовані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мікроорганізмами</a:t>
            </a:r>
            <a:r>
              <a:rPr lang="ru-RU" sz="2800" dirty="0">
                <a:solidFill>
                  <a:schemeClr val="hlink"/>
                </a:solidFill>
              </a:rPr>
              <a:t>, </a:t>
            </a:r>
            <a:r>
              <a:rPr lang="ru-RU" sz="2800" dirty="0" err="1">
                <a:solidFill>
                  <a:schemeClr val="hlink"/>
                </a:solidFill>
              </a:rPr>
              <a:t>які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отримуються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із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рослинних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і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тваринних</a:t>
            </a:r>
            <a:r>
              <a:rPr lang="ru-RU" sz="2800" dirty="0">
                <a:solidFill>
                  <a:schemeClr val="hlink"/>
                </a:solidFill>
              </a:rPr>
              <a:t> тканин та </a:t>
            </a:r>
            <a:r>
              <a:rPr lang="ru-RU" sz="2800" dirty="0" err="1">
                <a:solidFill>
                  <a:schemeClr val="hlink"/>
                </a:solidFill>
              </a:rPr>
              <a:t>подавляють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ріст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бактерій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та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інших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мікробів</a:t>
            </a:r>
            <a:r>
              <a:rPr lang="ru-RU" sz="2800" dirty="0">
                <a:solidFill>
                  <a:schemeClr val="hlink"/>
                </a:solidFill>
              </a:rPr>
              <a:t> (</a:t>
            </a:r>
            <a:r>
              <a:rPr lang="ru-RU" sz="2800" dirty="0" err="1">
                <a:solidFill>
                  <a:schemeClr val="hlink"/>
                </a:solidFill>
              </a:rPr>
              <a:t>спірохети</a:t>
            </a:r>
            <a:r>
              <a:rPr lang="ru-RU" sz="2800" dirty="0">
                <a:solidFill>
                  <a:schemeClr val="hlink"/>
                </a:solidFill>
              </a:rPr>
              <a:t>, </a:t>
            </a:r>
            <a:r>
              <a:rPr lang="ru-RU" sz="2800" dirty="0" err="1">
                <a:solidFill>
                  <a:schemeClr val="hlink"/>
                </a:solidFill>
              </a:rPr>
              <a:t>мікоплазми</a:t>
            </a:r>
            <a:r>
              <a:rPr lang="ru-RU" sz="2800" dirty="0">
                <a:solidFill>
                  <a:schemeClr val="hlink"/>
                </a:solidFill>
              </a:rPr>
              <a:t>, </a:t>
            </a:r>
            <a:r>
              <a:rPr lang="ru-RU" sz="2800" dirty="0" err="1">
                <a:solidFill>
                  <a:schemeClr val="hlink"/>
                </a:solidFill>
              </a:rPr>
              <a:t>хламідії</a:t>
            </a:r>
            <a:r>
              <a:rPr lang="ru-RU" sz="2800" dirty="0">
                <a:solidFill>
                  <a:schemeClr val="hlink"/>
                </a:solidFill>
              </a:rPr>
              <a:t>, </a:t>
            </a:r>
            <a:r>
              <a:rPr lang="ru-RU" sz="2800" dirty="0" err="1">
                <a:solidFill>
                  <a:schemeClr val="hlink"/>
                </a:solidFill>
              </a:rPr>
              <a:t>рикетсії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та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гриби</a:t>
            </a:r>
            <a:r>
              <a:rPr lang="ru-RU" sz="2800" dirty="0">
                <a:solidFill>
                  <a:schemeClr val="hlink"/>
                </a:solidFill>
              </a:rPr>
              <a:t>). </a:t>
            </a:r>
            <a:r>
              <a:rPr lang="ru-RU" sz="2800" dirty="0" err="1">
                <a:solidFill>
                  <a:schemeClr val="hlink"/>
                </a:solidFill>
              </a:rPr>
              <a:t>Використовують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також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напівсинтетичні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похідні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антибіотиків</a:t>
            </a:r>
            <a:r>
              <a:rPr lang="ru-RU" sz="2800" dirty="0">
                <a:solidFill>
                  <a:schemeClr val="hlink"/>
                </a:solidFill>
              </a:rPr>
              <a:t> та </a:t>
            </a:r>
            <a:r>
              <a:rPr lang="ru-RU" sz="2800" dirty="0" err="1">
                <a:solidFill>
                  <a:schemeClr val="hlink"/>
                </a:solidFill>
              </a:rPr>
              <a:t>їх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синтетичні</a:t>
            </a:r>
            <a:r>
              <a:rPr lang="ru-RU" sz="2800" dirty="0">
                <a:solidFill>
                  <a:schemeClr val="hlink"/>
                </a:solidFill>
              </a:rPr>
              <a:t> аналоги.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800" dirty="0"/>
          </a:p>
        </p:txBody>
      </p:sp>
      <p:pic>
        <p:nvPicPr>
          <p:cNvPr id="8195" name="Picture 5" descr="0980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675" y="4292600"/>
            <a:ext cx="2952750" cy="232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2684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324975" cy="717391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err="1"/>
              <a:t>Фармакокінетика</a:t>
            </a:r>
            <a:endParaRPr lang="ru-RU" sz="2400" b="1" dirty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CC66"/>
                </a:solidFill>
              </a:rPr>
              <a:t>Час </a:t>
            </a:r>
            <a:r>
              <a:rPr lang="ru-RU" sz="2400" dirty="0" err="1">
                <a:solidFill>
                  <a:srgbClr val="FFCC66"/>
                </a:solidFill>
              </a:rPr>
              <a:t>збереження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терапевтичної</a:t>
            </a:r>
            <a:r>
              <a:rPr lang="ru-RU" sz="2400" b="1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концентрації</a:t>
            </a:r>
            <a:r>
              <a:rPr lang="ru-RU" sz="2400" dirty="0">
                <a:solidFill>
                  <a:srgbClr val="FFCC66"/>
                </a:solidFill>
              </a:rPr>
              <a:t> у </a:t>
            </a:r>
            <a:r>
              <a:rPr lang="uk-UA" sz="2400" dirty="0">
                <a:solidFill>
                  <a:srgbClr val="FFCC66"/>
                </a:solidFill>
              </a:rPr>
              <a:t>І </a:t>
            </a:r>
            <a:r>
              <a:rPr lang="ru-RU" sz="2400" dirty="0" err="1">
                <a:solidFill>
                  <a:srgbClr val="FFCC66"/>
                </a:solidFill>
              </a:rPr>
              <a:t>покоління</a:t>
            </a:r>
            <a:r>
              <a:rPr lang="ru-RU" sz="2400" dirty="0">
                <a:solidFill>
                  <a:srgbClr val="FFCC66"/>
                </a:solidFill>
              </a:rPr>
              <a:t> 3-4 г (</a:t>
            </a:r>
            <a:r>
              <a:rPr lang="ru-RU" sz="2400" dirty="0" err="1">
                <a:solidFill>
                  <a:srgbClr val="FFCC66"/>
                </a:solidFill>
              </a:rPr>
              <a:t>їх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вводять</a:t>
            </a:r>
            <a:r>
              <a:rPr lang="ru-RU" sz="2400" dirty="0">
                <a:solidFill>
                  <a:srgbClr val="FFCC66"/>
                </a:solidFill>
              </a:rPr>
              <a:t> 6 </a:t>
            </a:r>
            <a:r>
              <a:rPr lang="ru-RU" sz="2400" dirty="0" err="1">
                <a:solidFill>
                  <a:srgbClr val="FFCC66"/>
                </a:solidFill>
              </a:rPr>
              <a:t>разів</a:t>
            </a:r>
            <a:r>
              <a:rPr lang="ru-RU" sz="2400" dirty="0">
                <a:solidFill>
                  <a:srgbClr val="FFCC66"/>
                </a:solidFill>
              </a:rPr>
              <a:t> на </a:t>
            </a:r>
            <a:r>
              <a:rPr lang="ru-RU" sz="2400" dirty="0" err="1">
                <a:solidFill>
                  <a:srgbClr val="FFCC66"/>
                </a:solidFill>
              </a:rPr>
              <a:t>добу</a:t>
            </a:r>
            <a:r>
              <a:rPr lang="ru-RU" sz="2400" dirty="0">
                <a:solidFill>
                  <a:srgbClr val="FFCC66"/>
                </a:solidFill>
              </a:rPr>
              <a:t>), </a:t>
            </a:r>
            <a:r>
              <a:rPr lang="uk-UA" sz="2400" dirty="0">
                <a:solidFill>
                  <a:srgbClr val="FFCC66"/>
                </a:solidFill>
              </a:rPr>
              <a:t>ІІ </a:t>
            </a:r>
            <a:r>
              <a:rPr lang="ru-RU" sz="2400" dirty="0" err="1">
                <a:solidFill>
                  <a:srgbClr val="FFCC66"/>
                </a:solidFill>
              </a:rPr>
              <a:t>покоління</a:t>
            </a:r>
            <a:r>
              <a:rPr lang="ru-RU" sz="2400" dirty="0">
                <a:solidFill>
                  <a:srgbClr val="FFCC66"/>
                </a:solidFill>
              </a:rPr>
              <a:t> – 6-8 г (3 рази на </a:t>
            </a:r>
            <a:r>
              <a:rPr lang="ru-RU" sz="2400" dirty="0" err="1">
                <a:solidFill>
                  <a:srgbClr val="FFCC66"/>
                </a:solidFill>
              </a:rPr>
              <a:t>добу</a:t>
            </a:r>
            <a:r>
              <a:rPr lang="ru-RU" sz="2400" dirty="0">
                <a:solidFill>
                  <a:srgbClr val="FFCC66"/>
                </a:solidFill>
              </a:rPr>
              <a:t>), </a:t>
            </a:r>
            <a:r>
              <a:rPr lang="uk-UA" sz="2400" dirty="0">
                <a:solidFill>
                  <a:srgbClr val="FFCC66"/>
                </a:solidFill>
              </a:rPr>
              <a:t>ІІІ </a:t>
            </a:r>
            <a:r>
              <a:rPr lang="ru-RU" sz="2400" dirty="0" err="1">
                <a:solidFill>
                  <a:srgbClr val="FFCC66"/>
                </a:solidFill>
              </a:rPr>
              <a:t>покоління</a:t>
            </a:r>
            <a:r>
              <a:rPr lang="ru-RU" sz="2400" dirty="0">
                <a:solidFill>
                  <a:srgbClr val="FFCC66"/>
                </a:solidFill>
              </a:rPr>
              <a:t> – 12-24 г (1-2 рази на </a:t>
            </a:r>
            <a:r>
              <a:rPr lang="ru-RU" sz="2400" dirty="0" err="1">
                <a:solidFill>
                  <a:srgbClr val="FFCC66"/>
                </a:solidFill>
              </a:rPr>
              <a:t>добу</a:t>
            </a:r>
            <a:r>
              <a:rPr lang="ru-RU" sz="2400" dirty="0">
                <a:solidFill>
                  <a:srgbClr val="FFCC66"/>
                </a:solidFill>
              </a:rPr>
              <a:t>), </a:t>
            </a:r>
            <a:r>
              <a:rPr lang="uk-UA" sz="2400" dirty="0">
                <a:solidFill>
                  <a:srgbClr val="FFCC66"/>
                </a:solidFill>
              </a:rPr>
              <a:t>І</a:t>
            </a:r>
            <a:r>
              <a:rPr lang="en-US" sz="2400" dirty="0">
                <a:solidFill>
                  <a:srgbClr val="FFCC66"/>
                </a:solidFill>
              </a:rPr>
              <a:t>V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покоління</a:t>
            </a:r>
            <a:r>
              <a:rPr lang="ru-RU" sz="2400" dirty="0">
                <a:solidFill>
                  <a:srgbClr val="FFCC66"/>
                </a:solidFill>
              </a:rPr>
              <a:t> – 8-12 г (2-3 рази на </a:t>
            </a:r>
            <a:r>
              <a:rPr lang="ru-RU" sz="2400" dirty="0" err="1">
                <a:solidFill>
                  <a:srgbClr val="FFCC66"/>
                </a:solidFill>
              </a:rPr>
              <a:t>добу</a:t>
            </a:r>
            <a:r>
              <a:rPr lang="ru-RU" sz="2400" dirty="0">
                <a:solidFill>
                  <a:srgbClr val="FFCC66"/>
                </a:solidFill>
              </a:rPr>
              <a:t>).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 err="1">
                <a:solidFill>
                  <a:srgbClr val="FFCC66"/>
                </a:solidFill>
              </a:rPr>
              <a:t>Екскреція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препаратів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uk-UA" sz="2400" dirty="0">
                <a:solidFill>
                  <a:srgbClr val="FFCC66"/>
                </a:solidFill>
              </a:rPr>
              <a:t>І </a:t>
            </a:r>
            <a:r>
              <a:rPr lang="ru-RU" sz="2400" dirty="0" err="1">
                <a:solidFill>
                  <a:srgbClr val="FFCC66"/>
                </a:solidFill>
              </a:rPr>
              <a:t>покоління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здійснюється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нирками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uk-UA" sz="2400" dirty="0">
                <a:solidFill>
                  <a:srgbClr val="FFCC66"/>
                </a:solidFill>
              </a:rPr>
              <a:t>ІІІ и І</a:t>
            </a:r>
            <a:r>
              <a:rPr lang="en-US" sz="2400" dirty="0">
                <a:solidFill>
                  <a:srgbClr val="FFCC66"/>
                </a:solidFill>
              </a:rPr>
              <a:t>V </a:t>
            </a:r>
            <a:r>
              <a:rPr lang="ru-RU" sz="2400" dirty="0" err="1">
                <a:solidFill>
                  <a:srgbClr val="FFCC66"/>
                </a:solidFill>
              </a:rPr>
              <a:t>покоління</a:t>
            </a:r>
            <a:r>
              <a:rPr lang="ru-RU" sz="2400" dirty="0">
                <a:solidFill>
                  <a:srgbClr val="FFCC66"/>
                </a:solidFill>
              </a:rPr>
              <a:t> – </a:t>
            </a:r>
            <a:r>
              <a:rPr lang="ru-RU" sz="2400" dirty="0" err="1">
                <a:solidFill>
                  <a:srgbClr val="FFCC66"/>
                </a:solidFill>
              </a:rPr>
              <a:t>нирками</a:t>
            </a:r>
            <a:r>
              <a:rPr lang="ru-RU" sz="2400" dirty="0">
                <a:solidFill>
                  <a:srgbClr val="FFCC66"/>
                </a:solidFill>
              </a:rPr>
              <a:t> та </a:t>
            </a:r>
            <a:r>
              <a:rPr lang="ru-RU" sz="2400" dirty="0" err="1">
                <a:solidFill>
                  <a:srgbClr val="FFCC66"/>
                </a:solidFill>
              </a:rPr>
              <a:t>печінкою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400" b="1" dirty="0">
              <a:solidFill>
                <a:srgbClr val="FFCC66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err="1"/>
              <a:t>Взаємодія</a:t>
            </a:r>
            <a:r>
              <a:rPr lang="ru-RU" sz="2400" b="1" dirty="0"/>
              <a:t> з препаратами з </a:t>
            </a:r>
            <a:r>
              <a:rPr lang="ru-RU" sz="2400" b="1" dirty="0" err="1"/>
              <a:t>інших</a:t>
            </a:r>
            <a:r>
              <a:rPr lang="ru-RU" sz="2400" b="1" dirty="0"/>
              <a:t> </a:t>
            </a:r>
            <a:r>
              <a:rPr lang="ru-RU" sz="2400" b="1" dirty="0" err="1"/>
              <a:t>груп</a:t>
            </a:r>
            <a:endParaRPr lang="ru-RU" sz="2400" b="1" dirty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 err="1">
                <a:solidFill>
                  <a:srgbClr val="FFCC66"/>
                </a:solidFill>
              </a:rPr>
              <a:t>Цефалоспорини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uk-UA" sz="2400" dirty="0">
                <a:solidFill>
                  <a:srgbClr val="FFCC66"/>
                </a:solidFill>
              </a:rPr>
              <a:t>І </a:t>
            </a:r>
            <a:r>
              <a:rPr lang="ru-RU" sz="2400" dirty="0" err="1">
                <a:solidFill>
                  <a:srgbClr val="FFCC66"/>
                </a:solidFill>
              </a:rPr>
              <a:t>покоління</a:t>
            </a:r>
            <a:r>
              <a:rPr lang="ru-RU" sz="2400" dirty="0">
                <a:solidFill>
                  <a:srgbClr val="FFCC66"/>
                </a:solidFill>
              </a:rPr>
              <a:t> не </a:t>
            </a:r>
            <a:r>
              <a:rPr lang="ru-RU" sz="2400" dirty="0" err="1">
                <a:solidFill>
                  <a:srgbClr val="FFCC66"/>
                </a:solidFill>
              </a:rPr>
              <a:t>можна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поєднувати</a:t>
            </a:r>
            <a:r>
              <a:rPr lang="ru-RU" sz="2400" dirty="0">
                <a:solidFill>
                  <a:srgbClr val="FFCC66"/>
                </a:solidFill>
              </a:rPr>
              <a:t> з </a:t>
            </a:r>
            <a:r>
              <a:rPr lang="ru-RU" sz="2400" dirty="0" err="1">
                <a:solidFill>
                  <a:srgbClr val="FFCC66"/>
                </a:solidFill>
              </a:rPr>
              <a:t>нефротоксичними</a:t>
            </a:r>
            <a:r>
              <a:rPr lang="ru-RU" sz="2400" dirty="0">
                <a:solidFill>
                  <a:srgbClr val="FFCC66"/>
                </a:solidFill>
              </a:rPr>
              <a:t> препаратами (</a:t>
            </a:r>
            <a:r>
              <a:rPr lang="ru-RU" sz="2400" dirty="0" err="1">
                <a:solidFill>
                  <a:srgbClr val="FFCC66"/>
                </a:solidFill>
              </a:rPr>
              <a:t>поліміксинами</a:t>
            </a:r>
            <a:r>
              <a:rPr lang="ru-RU" sz="2400" dirty="0">
                <a:solidFill>
                  <a:srgbClr val="FFCC66"/>
                </a:solidFill>
              </a:rPr>
              <a:t>. </a:t>
            </a:r>
            <a:r>
              <a:rPr lang="ru-RU" sz="2400" dirty="0" err="1">
                <a:solidFill>
                  <a:srgbClr val="FFCC66"/>
                </a:solidFill>
              </a:rPr>
              <a:t>амфотеріцином</a:t>
            </a:r>
            <a:r>
              <a:rPr lang="ru-RU" sz="2400" dirty="0">
                <a:solidFill>
                  <a:srgbClr val="FFCC66"/>
                </a:solidFill>
              </a:rPr>
              <a:t> В, </a:t>
            </a:r>
            <a:r>
              <a:rPr lang="ru-RU" sz="2400" dirty="0" err="1">
                <a:solidFill>
                  <a:srgbClr val="FFCC66"/>
                </a:solidFill>
              </a:rPr>
              <a:t>фуросемідом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этакриновою</a:t>
            </a:r>
            <a:r>
              <a:rPr lang="ru-RU" sz="2400" dirty="0">
                <a:solidFill>
                  <a:srgbClr val="FFCC66"/>
                </a:solidFill>
              </a:rPr>
              <a:t> кислотою, </a:t>
            </a:r>
            <a:r>
              <a:rPr lang="ru-RU" sz="2400" dirty="0" err="1">
                <a:solidFill>
                  <a:srgbClr val="FFCC66"/>
                </a:solidFill>
              </a:rPr>
              <a:t>індометацином</a:t>
            </a:r>
            <a:r>
              <a:rPr lang="ru-RU" sz="2400" dirty="0">
                <a:solidFill>
                  <a:srgbClr val="FFCC66"/>
                </a:solidFill>
              </a:rPr>
              <a:t>), </a:t>
            </a:r>
            <a:r>
              <a:rPr lang="ru-RU" sz="2400" dirty="0" err="1">
                <a:solidFill>
                  <a:srgbClr val="FFCC66"/>
                </a:solidFill>
              </a:rPr>
              <a:t>вводити</a:t>
            </a:r>
            <a:r>
              <a:rPr lang="ru-RU" sz="2400" dirty="0">
                <a:solidFill>
                  <a:srgbClr val="FFCC66"/>
                </a:solidFill>
              </a:rPr>
              <a:t> в одному </a:t>
            </a:r>
            <a:r>
              <a:rPr lang="ru-RU" sz="2400" dirty="0" err="1">
                <a:solidFill>
                  <a:srgbClr val="FFCC66"/>
                </a:solidFill>
              </a:rPr>
              <a:t>шприці</a:t>
            </a:r>
            <a:r>
              <a:rPr lang="ru-RU" sz="2400" dirty="0">
                <a:solidFill>
                  <a:srgbClr val="FFCC66"/>
                </a:solidFill>
              </a:rPr>
              <a:t> з </a:t>
            </a:r>
            <a:r>
              <a:rPr lang="ru-RU" sz="2400" dirty="0" err="1">
                <a:solidFill>
                  <a:srgbClr val="FFCC66"/>
                </a:solidFill>
              </a:rPr>
              <a:t>аміноглікозидами</a:t>
            </a:r>
            <a:r>
              <a:rPr lang="ru-RU" sz="2400" dirty="0">
                <a:solidFill>
                  <a:srgbClr val="FFCC66"/>
                </a:solidFill>
              </a:rPr>
              <a:t> (</a:t>
            </a:r>
            <a:r>
              <a:rPr lang="ru-RU" sz="2400" dirty="0" err="1">
                <a:solidFill>
                  <a:srgbClr val="FFCC66"/>
                </a:solidFill>
              </a:rPr>
              <a:t>хімічна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взаємодія</a:t>
            </a:r>
            <a:r>
              <a:rPr lang="ru-RU" sz="2400" dirty="0">
                <a:solidFill>
                  <a:srgbClr val="FFCC66"/>
                </a:solidFill>
              </a:rPr>
              <a:t> – </a:t>
            </a:r>
            <a:r>
              <a:rPr lang="ru-RU" sz="2400" dirty="0" err="1">
                <a:solidFill>
                  <a:srgbClr val="FFCC66"/>
                </a:solidFill>
              </a:rPr>
              <a:t>утворення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неактивних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метаболітів</a:t>
            </a:r>
            <a:r>
              <a:rPr lang="ru-RU" sz="2400" dirty="0">
                <a:solidFill>
                  <a:srgbClr val="FFCC66"/>
                </a:solidFill>
              </a:rPr>
              <a:t>) та з </a:t>
            </a:r>
            <a:r>
              <a:rPr lang="ru-RU" sz="2400" dirty="0" err="1">
                <a:solidFill>
                  <a:srgbClr val="FFCC66"/>
                </a:solidFill>
              </a:rPr>
              <a:t>эуфіліном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2690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60350"/>
            <a:ext cx="9144000" cy="65976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rgbClr val="FF3300"/>
                </a:solidFill>
              </a:rPr>
              <a:t>ПОБІЧНА ДІЯ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CC66"/>
                </a:solidFill>
              </a:rPr>
              <a:t>1. </a:t>
            </a:r>
            <a:r>
              <a:rPr lang="ru-RU" sz="2400" dirty="0" err="1">
                <a:solidFill>
                  <a:srgbClr val="FFCC66"/>
                </a:solidFill>
              </a:rPr>
              <a:t>Алергічні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реакції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CC66"/>
                </a:solidFill>
              </a:rPr>
              <a:t>2. </a:t>
            </a:r>
            <a:r>
              <a:rPr lang="ru-RU" sz="2400" dirty="0" err="1">
                <a:solidFill>
                  <a:srgbClr val="FFCC66"/>
                </a:solidFill>
              </a:rPr>
              <a:t>Виникнення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болючості</a:t>
            </a:r>
            <a:r>
              <a:rPr lang="ru-RU" sz="2400" dirty="0">
                <a:solidFill>
                  <a:srgbClr val="FFCC66"/>
                </a:solidFill>
              </a:rPr>
              <a:t> на </a:t>
            </a:r>
            <a:r>
              <a:rPr lang="ru-RU" sz="2400" dirty="0" err="1">
                <a:solidFill>
                  <a:srgbClr val="FFCC66"/>
                </a:solidFill>
              </a:rPr>
              <a:t>місці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введення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CC66"/>
                </a:solidFill>
              </a:rPr>
              <a:t>3. </a:t>
            </a:r>
            <a:r>
              <a:rPr lang="ru-RU" sz="2400" dirty="0" err="1">
                <a:solidFill>
                  <a:srgbClr val="FFCC66"/>
                </a:solidFill>
              </a:rPr>
              <a:t>Нефротоксичність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нейротоксичність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гепатотоксичність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гематотоксичність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CC66"/>
                </a:solidFill>
              </a:rPr>
              <a:t>4. </a:t>
            </a:r>
            <a:r>
              <a:rPr lang="ru-RU" sz="2400" dirty="0" err="1">
                <a:solidFill>
                  <a:srgbClr val="FFCC66"/>
                </a:solidFill>
              </a:rPr>
              <a:t>Антабусоподібна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дія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CC66"/>
                </a:solidFill>
              </a:rPr>
              <a:t>5. </a:t>
            </a:r>
            <a:r>
              <a:rPr lang="ru-RU" sz="2400" dirty="0" err="1">
                <a:solidFill>
                  <a:srgbClr val="FFCC66"/>
                </a:solidFill>
              </a:rPr>
              <a:t>Дисбактеріоз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chemeClr val="hlink"/>
                </a:solidFill>
              </a:rPr>
              <a:t>ПОКАЗАННЯ ДО ЗАСТОСУВАННЯ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CC66"/>
                </a:solidFill>
              </a:rPr>
              <a:t>1. </a:t>
            </a:r>
            <a:r>
              <a:rPr lang="ru-RU" sz="2400" dirty="0" err="1">
                <a:solidFill>
                  <a:srgbClr val="FFCC66"/>
                </a:solidFill>
              </a:rPr>
              <a:t>Лікування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захворювань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дихальних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шляхів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CC66"/>
                </a:solidFill>
              </a:rPr>
              <a:t>2. </a:t>
            </a:r>
            <a:r>
              <a:rPr lang="ru-RU" sz="2400" dirty="0" err="1">
                <a:solidFill>
                  <a:srgbClr val="FFCC66"/>
                </a:solidFill>
              </a:rPr>
              <a:t>Бактеріальный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менінгіт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CC66"/>
                </a:solidFill>
              </a:rPr>
              <a:t>3. </a:t>
            </a:r>
            <a:r>
              <a:rPr lang="ru-RU" sz="2400" dirty="0" err="1">
                <a:solidFill>
                  <a:srgbClr val="FFCC66"/>
                </a:solidFill>
              </a:rPr>
              <a:t>Інтенсивна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терапія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новонароджених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CC66"/>
                </a:solidFill>
              </a:rPr>
              <a:t>4. </a:t>
            </a:r>
            <a:r>
              <a:rPr lang="ru-RU" sz="2400" dirty="0" err="1">
                <a:solidFill>
                  <a:srgbClr val="FFCC66"/>
                </a:solidFill>
              </a:rPr>
              <a:t>Інфекційні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захворювання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кісток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суглобів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шкіри</a:t>
            </a:r>
            <a:r>
              <a:rPr lang="ru-RU" sz="2400" dirty="0">
                <a:solidFill>
                  <a:srgbClr val="FFCC66"/>
                </a:solidFill>
              </a:rPr>
              <a:t> та м</a:t>
            </a:r>
            <a:r>
              <a:rPr lang="en-US" sz="2400" dirty="0">
                <a:solidFill>
                  <a:srgbClr val="FFCC66"/>
                </a:solidFill>
              </a:rPr>
              <a:t>’</a:t>
            </a:r>
            <a:r>
              <a:rPr lang="ru-RU" sz="2400" dirty="0" err="1">
                <a:solidFill>
                  <a:srgbClr val="FFCC66"/>
                </a:solidFill>
              </a:rPr>
              <a:t>яких</a:t>
            </a:r>
            <a:r>
              <a:rPr lang="ru-RU" sz="2400" dirty="0">
                <a:solidFill>
                  <a:srgbClr val="FFCC66"/>
                </a:solidFill>
              </a:rPr>
              <a:t> тканин.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CC66"/>
                </a:solidFill>
              </a:rPr>
              <a:t>5. Инфекция почек и мочевыделительных путей.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CC66"/>
                </a:solidFill>
              </a:rPr>
              <a:t>6. </a:t>
            </a:r>
            <a:r>
              <a:rPr lang="ru-RU" sz="2400" dirty="0" err="1">
                <a:solidFill>
                  <a:srgbClr val="FFCC66"/>
                </a:solidFill>
              </a:rPr>
              <a:t>Лікування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важких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госпітальних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інфекцій</a:t>
            </a:r>
            <a:r>
              <a:rPr lang="ru-RU" sz="2400" dirty="0">
                <a:solidFill>
                  <a:srgbClr val="FFCC66"/>
                </a:solidFill>
              </a:rPr>
              <a:t> та лихоманки неясного генезу у </a:t>
            </a:r>
            <a:r>
              <a:rPr lang="ru-RU" sz="2400" dirty="0" err="1">
                <a:solidFill>
                  <a:srgbClr val="FFCC66"/>
                </a:solidFill>
              </a:rPr>
              <a:t>хворих</a:t>
            </a:r>
            <a:r>
              <a:rPr lang="ru-RU" sz="2400" dirty="0">
                <a:solidFill>
                  <a:srgbClr val="FFCC66"/>
                </a:solidFill>
              </a:rPr>
              <a:t> з </a:t>
            </a:r>
            <a:r>
              <a:rPr lang="ru-RU" sz="2400" dirty="0" err="1">
                <a:solidFill>
                  <a:srgbClr val="FFCC66"/>
                </a:solidFill>
              </a:rPr>
              <a:t>гранулоцитопеніями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3764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717391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3600" b="1" i="1" dirty="0">
                <a:solidFill>
                  <a:schemeClr val="hlink"/>
                </a:solidFill>
              </a:rPr>
              <a:t>КАРБАПЕНЕМИ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3600" b="1" i="1" dirty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solidFill>
                  <a:srgbClr val="FFFF00"/>
                </a:solidFill>
              </a:rPr>
              <a:t>До </a:t>
            </a:r>
            <a:r>
              <a:rPr lang="uk-UA" sz="2800" dirty="0">
                <a:solidFill>
                  <a:srgbClr val="FFFF00"/>
                </a:solidFill>
              </a:rPr>
              <a:t>І </a:t>
            </a:r>
            <a:r>
              <a:rPr lang="ru-RU" sz="2800" dirty="0" err="1">
                <a:solidFill>
                  <a:srgbClr val="FFFF00"/>
                </a:solidFill>
              </a:rPr>
              <a:t>покоління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відносять</a:t>
            </a:r>
            <a:r>
              <a:rPr lang="ru-RU" sz="2800" dirty="0">
                <a:solidFill>
                  <a:srgbClr val="FFFF00"/>
                </a:solidFill>
              </a:rPr>
              <a:t>: </a:t>
            </a:r>
            <a:r>
              <a:rPr lang="ru-RU" sz="2800" dirty="0" err="1">
                <a:solidFill>
                  <a:srgbClr val="FFFF00"/>
                </a:solidFill>
              </a:rPr>
              <a:t>іміпенем</a:t>
            </a:r>
            <a:r>
              <a:rPr lang="ru-RU" sz="2800" dirty="0">
                <a:solidFill>
                  <a:srgbClr val="FFFF00"/>
                </a:solidFill>
              </a:rPr>
              <a:t>, </a:t>
            </a:r>
            <a:r>
              <a:rPr lang="ru-RU" sz="2800" dirty="0" err="1">
                <a:solidFill>
                  <a:srgbClr val="FFFF00"/>
                </a:solidFill>
              </a:rPr>
              <a:t>тіенам</a:t>
            </a:r>
            <a:r>
              <a:rPr lang="ru-RU" sz="2800" dirty="0">
                <a:solidFill>
                  <a:srgbClr val="FFFF00"/>
                </a:solidFill>
              </a:rPr>
              <a:t>, </a:t>
            </a:r>
            <a:r>
              <a:rPr lang="ru-RU" sz="2800" dirty="0" err="1">
                <a:solidFill>
                  <a:srgbClr val="FFFF00"/>
                </a:solidFill>
              </a:rPr>
              <a:t>примаксин</a:t>
            </a:r>
            <a:r>
              <a:rPr lang="ru-RU" sz="28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solidFill>
                  <a:srgbClr val="FFFF00"/>
                </a:solidFill>
              </a:rPr>
              <a:t>До </a:t>
            </a:r>
            <a:r>
              <a:rPr lang="uk-UA" sz="2800" dirty="0">
                <a:solidFill>
                  <a:srgbClr val="FFFF00"/>
                </a:solidFill>
              </a:rPr>
              <a:t>ІІ </a:t>
            </a:r>
            <a:r>
              <a:rPr lang="ru-RU" sz="2800" dirty="0" err="1">
                <a:solidFill>
                  <a:srgbClr val="FFFF00"/>
                </a:solidFill>
              </a:rPr>
              <a:t>покоління</a:t>
            </a:r>
            <a:r>
              <a:rPr lang="ru-RU" sz="2800" dirty="0">
                <a:solidFill>
                  <a:srgbClr val="FFFF00"/>
                </a:solidFill>
              </a:rPr>
              <a:t> – </a:t>
            </a:r>
            <a:r>
              <a:rPr lang="ru-RU" sz="2800" dirty="0" err="1">
                <a:solidFill>
                  <a:srgbClr val="FFFF00"/>
                </a:solidFill>
              </a:rPr>
              <a:t>меропенем</a:t>
            </a:r>
            <a:r>
              <a:rPr lang="ru-RU" sz="2800" dirty="0">
                <a:solidFill>
                  <a:srgbClr val="FFFF00"/>
                </a:solidFill>
              </a:rPr>
              <a:t> (</a:t>
            </a:r>
            <a:r>
              <a:rPr lang="ru-RU" sz="2800" dirty="0" err="1">
                <a:solidFill>
                  <a:srgbClr val="FFFF00"/>
                </a:solidFill>
              </a:rPr>
              <a:t>меронем</a:t>
            </a:r>
            <a:r>
              <a:rPr lang="ru-RU" sz="2800" dirty="0">
                <a:solidFill>
                  <a:srgbClr val="FFFF00"/>
                </a:solidFill>
              </a:rPr>
              <a:t>).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>
                <a:solidFill>
                  <a:schemeClr val="hlink"/>
                </a:solidFill>
              </a:rPr>
              <a:t>ФАРМАКОДИНАМІКА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err="1">
                <a:solidFill>
                  <a:srgbClr val="FFFF00"/>
                </a:solidFill>
              </a:rPr>
              <a:t>Інгібують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біосинтез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клітинної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мембрани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мікроорганізмів</a:t>
            </a:r>
            <a:r>
              <a:rPr lang="ru-RU" sz="2800" dirty="0">
                <a:solidFill>
                  <a:srgbClr val="FFFF00"/>
                </a:solidFill>
              </a:rPr>
              <a:t>. </a:t>
            </a:r>
            <a:r>
              <a:rPr lang="ru-RU" sz="2800" dirty="0" err="1">
                <a:solidFill>
                  <a:srgbClr val="FFFF00"/>
                </a:solidFill>
              </a:rPr>
              <a:t>Фармакологічний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ефект</a:t>
            </a:r>
            <a:r>
              <a:rPr lang="ru-RU" sz="2800" dirty="0">
                <a:solidFill>
                  <a:srgbClr val="FFFF00"/>
                </a:solidFill>
              </a:rPr>
              <a:t> – </a:t>
            </a:r>
            <a:r>
              <a:rPr lang="ru-RU" sz="2800" dirty="0" err="1">
                <a:solidFill>
                  <a:srgbClr val="FFFF00"/>
                </a:solidFill>
              </a:rPr>
              <a:t>бактерицидний</a:t>
            </a:r>
            <a:endParaRPr lang="ru-RU" sz="2800" dirty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solidFill>
                  <a:srgbClr val="FFFF00"/>
                </a:solidFill>
              </a:rPr>
              <a:t>Спектр </a:t>
            </a:r>
            <a:r>
              <a:rPr lang="ru-RU" sz="2800" dirty="0" err="1">
                <a:solidFill>
                  <a:srgbClr val="FFFF00"/>
                </a:solidFill>
              </a:rPr>
              <a:t>дії</a:t>
            </a:r>
            <a:r>
              <a:rPr lang="ru-RU" sz="2800" dirty="0">
                <a:solidFill>
                  <a:srgbClr val="FFFF00"/>
                </a:solidFill>
              </a:rPr>
              <a:t> – </a:t>
            </a:r>
            <a:r>
              <a:rPr lang="ru-RU" sz="2800" dirty="0" err="1">
                <a:solidFill>
                  <a:srgbClr val="FFFF00"/>
                </a:solidFill>
              </a:rPr>
              <a:t>ультраширокий</a:t>
            </a:r>
            <a:r>
              <a:rPr lang="ru-RU" sz="2800" dirty="0">
                <a:solidFill>
                  <a:srgbClr val="FFFF00"/>
                </a:solidFill>
              </a:rPr>
              <a:t>.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>
                <a:solidFill>
                  <a:schemeClr val="hlink"/>
                </a:solidFill>
              </a:rPr>
              <a:t>ФАРМАКОКІНЕТИКА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err="1">
                <a:solidFill>
                  <a:srgbClr val="FFFF00"/>
                </a:solidFill>
              </a:rPr>
              <a:t>Вводять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тільки</a:t>
            </a:r>
            <a:r>
              <a:rPr lang="ru-RU" sz="2800" dirty="0">
                <a:solidFill>
                  <a:srgbClr val="FFFF00"/>
                </a:solidFill>
              </a:rPr>
              <a:t> парентерально (в/в, в/м).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>
                <a:solidFill>
                  <a:schemeClr val="hlink"/>
                </a:solidFill>
              </a:rPr>
              <a:t>ВЗАЄМОДІЯ</a:t>
            </a:r>
            <a:endParaRPr lang="ru-RU" sz="2800" dirty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err="1">
                <a:solidFill>
                  <a:srgbClr val="FFFF00"/>
                </a:solidFill>
              </a:rPr>
              <a:t>Карбапенеми</a:t>
            </a:r>
            <a:r>
              <a:rPr lang="ru-RU" sz="2800" dirty="0">
                <a:solidFill>
                  <a:srgbClr val="FFFF00"/>
                </a:solidFill>
              </a:rPr>
              <a:t> не </a:t>
            </a:r>
            <a:r>
              <a:rPr lang="ru-RU" sz="2800" dirty="0" err="1">
                <a:solidFill>
                  <a:srgbClr val="FFFF00"/>
                </a:solidFill>
              </a:rPr>
              <a:t>можна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вводити</a:t>
            </a:r>
            <a:r>
              <a:rPr lang="ru-RU" sz="2800" dirty="0">
                <a:solidFill>
                  <a:srgbClr val="FFFF00"/>
                </a:solidFill>
              </a:rPr>
              <a:t> разом з </a:t>
            </a:r>
            <a:r>
              <a:rPr lang="ru-RU" sz="2800" dirty="0" err="1">
                <a:solidFill>
                  <a:srgbClr val="FFFF00"/>
                </a:solidFill>
              </a:rPr>
              <a:t>іншими</a:t>
            </a:r>
            <a:r>
              <a:rPr lang="ru-RU" sz="2800" dirty="0">
                <a:solidFill>
                  <a:srgbClr val="FFFF00"/>
                </a:solidFill>
              </a:rPr>
              <a:t> бета – </a:t>
            </a:r>
            <a:r>
              <a:rPr lang="ru-RU" sz="2800" dirty="0" err="1">
                <a:solidFill>
                  <a:srgbClr val="FFFF00"/>
                </a:solidFill>
              </a:rPr>
              <a:t>лактамними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антибіотиками</a:t>
            </a:r>
            <a:r>
              <a:rPr lang="ru-RU" sz="2800" dirty="0">
                <a:solidFill>
                  <a:srgbClr val="FFFF00"/>
                </a:solidFill>
              </a:rPr>
              <a:t>. Не </a:t>
            </a:r>
            <a:r>
              <a:rPr lang="ru-RU" sz="2800" dirty="0" err="1">
                <a:solidFill>
                  <a:srgbClr val="FFFF00"/>
                </a:solidFill>
              </a:rPr>
              <a:t>рекомендується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їх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сумісне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введення</a:t>
            </a:r>
            <a:r>
              <a:rPr lang="ru-RU" sz="2800" dirty="0">
                <a:solidFill>
                  <a:srgbClr val="FFFF00"/>
                </a:solidFill>
              </a:rPr>
              <a:t> в одному </a:t>
            </a:r>
            <a:r>
              <a:rPr lang="ru-RU" sz="2800" dirty="0" err="1">
                <a:solidFill>
                  <a:srgbClr val="FFFF00"/>
                </a:solidFill>
              </a:rPr>
              <a:t>шприці</a:t>
            </a:r>
            <a:r>
              <a:rPr lang="ru-RU" sz="2800" dirty="0">
                <a:solidFill>
                  <a:srgbClr val="FFFF00"/>
                </a:solidFill>
              </a:rPr>
              <a:t> з </a:t>
            </a:r>
            <a:r>
              <a:rPr lang="ru-RU" sz="2800" dirty="0" err="1">
                <a:solidFill>
                  <a:srgbClr val="FFFF00"/>
                </a:solidFill>
              </a:rPr>
              <a:t>різними</a:t>
            </a:r>
            <a:r>
              <a:rPr lang="ru-RU" sz="2800" dirty="0">
                <a:solidFill>
                  <a:srgbClr val="FFFF00"/>
                </a:solidFill>
              </a:rPr>
              <a:t> препаратами.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4725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rgbClr val="FF3300"/>
                </a:solidFill>
              </a:rPr>
              <a:t>ПОБІЧНА ДІЯ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b="1" dirty="0">
              <a:solidFill>
                <a:srgbClr val="FF330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FF00"/>
                </a:solidFill>
              </a:rPr>
              <a:t>1. При </a:t>
            </a:r>
            <a:r>
              <a:rPr lang="ru-RU" sz="2000" dirty="0" err="1">
                <a:solidFill>
                  <a:srgbClr val="FFFF00"/>
                </a:solidFill>
              </a:rPr>
              <a:t>внутрішньом</a:t>
            </a:r>
            <a:r>
              <a:rPr lang="en-US" sz="2000" dirty="0">
                <a:solidFill>
                  <a:srgbClr val="FFFF00"/>
                </a:solidFill>
              </a:rPr>
              <a:t>’</a:t>
            </a:r>
            <a:r>
              <a:rPr lang="ru-RU" sz="2000" dirty="0" err="1">
                <a:solidFill>
                  <a:srgbClr val="FFFF00"/>
                </a:solidFill>
              </a:rPr>
              <a:t>язовому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введенні</a:t>
            </a:r>
            <a:r>
              <a:rPr lang="ru-RU" sz="2000" dirty="0">
                <a:solidFill>
                  <a:srgbClr val="FFFF00"/>
                </a:solidFill>
              </a:rPr>
              <a:t> – </a:t>
            </a:r>
            <a:r>
              <a:rPr lang="ru-RU" sz="2000" dirty="0" err="1">
                <a:solidFill>
                  <a:srgbClr val="FFFF00"/>
                </a:solidFill>
              </a:rPr>
              <a:t>біль</a:t>
            </a:r>
            <a:r>
              <a:rPr lang="ru-RU" sz="2000" dirty="0">
                <a:solidFill>
                  <a:srgbClr val="FFFF00"/>
                </a:solidFill>
              </a:rPr>
              <a:t> в </a:t>
            </a:r>
            <a:r>
              <a:rPr lang="ru-RU" sz="2000" dirty="0" err="1">
                <a:solidFill>
                  <a:srgbClr val="FFFF00"/>
                </a:solidFill>
              </a:rPr>
              <a:t>місці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ін’єкцій</a:t>
            </a:r>
            <a:r>
              <a:rPr lang="ru-RU" sz="2000" dirty="0">
                <a:solidFill>
                  <a:srgbClr val="FFFF00"/>
                </a:solidFill>
              </a:rPr>
              <a:t>; при </a:t>
            </a:r>
            <a:r>
              <a:rPr lang="ru-RU" sz="2000" dirty="0" err="1">
                <a:solidFill>
                  <a:srgbClr val="FFFF00"/>
                </a:solidFill>
              </a:rPr>
              <a:t>внутрішньовенному</a:t>
            </a:r>
            <a:r>
              <a:rPr lang="ru-RU" sz="2000" dirty="0">
                <a:solidFill>
                  <a:srgbClr val="FFFF00"/>
                </a:solidFill>
              </a:rPr>
              <a:t> – </a:t>
            </a:r>
            <a:r>
              <a:rPr lang="ru-RU" sz="2000" dirty="0" err="1">
                <a:solidFill>
                  <a:srgbClr val="FFFF00"/>
                </a:solidFill>
              </a:rPr>
              <a:t>ущільнення</a:t>
            </a:r>
            <a:r>
              <a:rPr lang="ru-RU" sz="2000" dirty="0">
                <a:solidFill>
                  <a:srgbClr val="FFFF00"/>
                </a:solidFill>
              </a:rPr>
              <a:t> вен, </a:t>
            </a:r>
            <a:r>
              <a:rPr lang="ru-RU" sz="2000" dirty="0" err="1">
                <a:solidFill>
                  <a:srgbClr val="FFFF00"/>
                </a:solidFill>
              </a:rPr>
              <a:t>тромбофлебіт</a:t>
            </a:r>
            <a:r>
              <a:rPr lang="ru-RU" sz="20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FF00"/>
                </a:solidFill>
              </a:rPr>
              <a:t>2. </a:t>
            </a:r>
            <a:r>
              <a:rPr lang="ru-RU" sz="2000" dirty="0" err="1">
                <a:solidFill>
                  <a:srgbClr val="FFFF00"/>
                </a:solidFill>
              </a:rPr>
              <a:t>Алергічні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реакції</a:t>
            </a:r>
            <a:r>
              <a:rPr lang="ru-RU" sz="20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FF00"/>
                </a:solidFill>
              </a:rPr>
              <a:t>3. </a:t>
            </a:r>
            <a:r>
              <a:rPr lang="ru-RU" sz="2000" dirty="0" err="1">
                <a:solidFill>
                  <a:srgbClr val="FFFF00"/>
                </a:solidFill>
              </a:rPr>
              <a:t>Суперінфекція</a:t>
            </a:r>
            <a:r>
              <a:rPr lang="ru-RU" sz="2000" dirty="0">
                <a:solidFill>
                  <a:srgbClr val="FFFF00"/>
                </a:solidFill>
              </a:rPr>
              <a:t> (кандидоз).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FF00"/>
                </a:solidFill>
              </a:rPr>
              <a:t>4. У 1 % </a:t>
            </a:r>
            <a:r>
              <a:rPr lang="ru-RU" sz="2000" dirty="0" err="1">
                <a:solidFill>
                  <a:srgbClr val="FFFF00"/>
                </a:solidFill>
              </a:rPr>
              <a:t>хворих</a:t>
            </a:r>
            <a:r>
              <a:rPr lang="ru-RU" sz="2000" dirty="0">
                <a:solidFill>
                  <a:srgbClr val="FFFF00"/>
                </a:solidFill>
              </a:rPr>
              <a:t> сеча </a:t>
            </a:r>
            <a:r>
              <a:rPr lang="ru-RU" sz="2000" dirty="0" err="1">
                <a:solidFill>
                  <a:srgbClr val="FFFF00"/>
                </a:solidFill>
              </a:rPr>
              <a:t>забарвлюється</a:t>
            </a:r>
            <a:r>
              <a:rPr lang="ru-RU" sz="2000" dirty="0">
                <a:solidFill>
                  <a:srgbClr val="FFFF00"/>
                </a:solidFill>
              </a:rPr>
              <a:t> в </a:t>
            </a:r>
            <a:r>
              <a:rPr lang="ru-RU" sz="2000" dirty="0" err="1">
                <a:solidFill>
                  <a:srgbClr val="FFFF00"/>
                </a:solidFill>
              </a:rPr>
              <a:t>червоний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колір</a:t>
            </a:r>
            <a:r>
              <a:rPr lang="ru-RU" sz="20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FF00"/>
                </a:solidFill>
              </a:rPr>
              <a:t>5. </a:t>
            </a:r>
            <a:r>
              <a:rPr lang="ru-RU" sz="2000" dirty="0" err="1">
                <a:solidFill>
                  <a:srgbClr val="FFFF00"/>
                </a:solidFill>
              </a:rPr>
              <a:t>Нефротоксичність</a:t>
            </a:r>
            <a:r>
              <a:rPr lang="ru-RU" sz="2000" dirty="0">
                <a:solidFill>
                  <a:srgbClr val="FFFF00"/>
                </a:solidFill>
              </a:rPr>
              <a:t>.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dirty="0">
              <a:solidFill>
                <a:srgbClr val="FFFF00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chemeClr val="hlink"/>
                </a:solidFill>
              </a:rPr>
              <a:t>ПОКАЗАННЯ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 err="1">
                <a:solidFill>
                  <a:srgbClr val="FFFF00"/>
                </a:solidFill>
              </a:rPr>
              <a:t>Карбапенеми</a:t>
            </a:r>
            <a:r>
              <a:rPr lang="ru-RU" sz="2000" dirty="0">
                <a:solidFill>
                  <a:srgbClr val="FFFF00"/>
                </a:solidFill>
              </a:rPr>
              <a:t> – </a:t>
            </a:r>
            <a:r>
              <a:rPr lang="ru-RU" sz="2000" dirty="0" err="1">
                <a:solidFill>
                  <a:srgbClr val="FFFF00"/>
                </a:solidFill>
              </a:rPr>
              <a:t>резервні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антибіотики</a:t>
            </a:r>
            <a:r>
              <a:rPr lang="ru-RU" sz="20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FF00"/>
                </a:solidFill>
              </a:rPr>
              <a:t>1. </a:t>
            </a:r>
            <a:r>
              <a:rPr lang="ru-RU" sz="2000" dirty="0" err="1">
                <a:solidFill>
                  <a:srgbClr val="FFFF00"/>
                </a:solidFill>
              </a:rPr>
              <a:t>Інтра</a:t>
            </a:r>
            <a:r>
              <a:rPr lang="ru-RU" sz="2000" dirty="0">
                <a:solidFill>
                  <a:srgbClr val="FFFF00"/>
                </a:solidFill>
              </a:rPr>
              <a:t> – </a:t>
            </a:r>
            <a:r>
              <a:rPr lang="ru-RU" sz="2000" dirty="0" err="1">
                <a:solidFill>
                  <a:srgbClr val="FFFF00"/>
                </a:solidFill>
              </a:rPr>
              <a:t>абдомінальна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інфекція</a:t>
            </a:r>
            <a:r>
              <a:rPr lang="ru-RU" sz="2000" dirty="0">
                <a:solidFill>
                  <a:srgbClr val="FFFF00"/>
                </a:solidFill>
              </a:rPr>
              <a:t> («</a:t>
            </a:r>
            <a:r>
              <a:rPr lang="ru-RU" sz="2000" dirty="0" err="1">
                <a:solidFill>
                  <a:srgbClr val="FFFF00"/>
                </a:solidFill>
              </a:rPr>
              <a:t>хірургічна</a:t>
            </a:r>
            <a:r>
              <a:rPr lang="ru-RU" sz="2000" dirty="0">
                <a:solidFill>
                  <a:srgbClr val="FFFF00"/>
                </a:solidFill>
              </a:rPr>
              <a:t>»).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FF00"/>
                </a:solidFill>
              </a:rPr>
              <a:t>2. </a:t>
            </a:r>
            <a:r>
              <a:rPr lang="ru-RU" sz="2000" dirty="0" err="1">
                <a:solidFill>
                  <a:srgbClr val="FFFF00"/>
                </a:solidFill>
              </a:rPr>
              <a:t>Гінекологічна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інфекція</a:t>
            </a:r>
            <a:endParaRPr lang="ru-RU" sz="2000" dirty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FF00"/>
                </a:solidFill>
              </a:rPr>
              <a:t>3. </a:t>
            </a:r>
            <a:r>
              <a:rPr lang="ru-RU" sz="2000" dirty="0" err="1">
                <a:solidFill>
                  <a:srgbClr val="FFFF00"/>
                </a:solidFill>
              </a:rPr>
              <a:t>Інтенсивна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терапія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новонароджених</a:t>
            </a:r>
            <a:r>
              <a:rPr lang="ru-RU" sz="20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FF00"/>
                </a:solidFill>
              </a:rPr>
              <a:t>4. </a:t>
            </a:r>
            <a:r>
              <a:rPr lang="ru-RU" sz="2000" dirty="0" err="1">
                <a:solidFill>
                  <a:srgbClr val="FFFF00"/>
                </a:solidFill>
              </a:rPr>
              <a:t>Ускладнена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інфекція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сечовидільних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шляхів</a:t>
            </a:r>
            <a:r>
              <a:rPr lang="ru-RU" sz="2000" dirty="0">
                <a:solidFill>
                  <a:srgbClr val="FFFF00"/>
                </a:solidFill>
              </a:rPr>
              <a:t>, </a:t>
            </a:r>
            <a:r>
              <a:rPr lang="ru-RU" sz="2000" dirty="0" err="1">
                <a:solidFill>
                  <a:srgbClr val="FFFF00"/>
                </a:solidFill>
              </a:rPr>
              <a:t>кісток</a:t>
            </a:r>
            <a:r>
              <a:rPr lang="ru-RU" sz="2000" dirty="0">
                <a:solidFill>
                  <a:srgbClr val="FFFF00"/>
                </a:solidFill>
              </a:rPr>
              <a:t>, </a:t>
            </a:r>
            <a:r>
              <a:rPr lang="ru-RU" sz="2000" dirty="0" err="1">
                <a:solidFill>
                  <a:srgbClr val="FFFF00"/>
                </a:solidFill>
              </a:rPr>
              <a:t>суглобів</a:t>
            </a:r>
            <a:r>
              <a:rPr lang="ru-RU" sz="2000" dirty="0">
                <a:solidFill>
                  <a:srgbClr val="FFFF00"/>
                </a:solidFill>
              </a:rPr>
              <a:t>, </a:t>
            </a:r>
            <a:r>
              <a:rPr lang="ru-RU" sz="2000" dirty="0" err="1">
                <a:solidFill>
                  <a:srgbClr val="FFFF00"/>
                </a:solidFill>
              </a:rPr>
              <a:t>шкіри</a:t>
            </a:r>
            <a:r>
              <a:rPr lang="ru-RU" sz="2000" dirty="0">
                <a:solidFill>
                  <a:srgbClr val="FFFF00"/>
                </a:solidFill>
              </a:rPr>
              <a:t>, </a:t>
            </a:r>
            <a:r>
              <a:rPr lang="ru-RU" sz="2000" dirty="0" err="1">
                <a:solidFill>
                  <a:srgbClr val="FFFF00"/>
                </a:solidFill>
              </a:rPr>
              <a:t>м’яких</a:t>
            </a:r>
            <a:r>
              <a:rPr lang="ru-RU" sz="2000" dirty="0">
                <a:solidFill>
                  <a:srgbClr val="FFFF00"/>
                </a:solidFill>
              </a:rPr>
              <a:t> тканин, </a:t>
            </a:r>
            <a:r>
              <a:rPr lang="ru-RU" sz="2000" dirty="0" err="1">
                <a:solidFill>
                  <a:srgbClr val="FFFF00"/>
                </a:solidFill>
              </a:rPr>
              <a:t>нижніх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дихальних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шляхів</a:t>
            </a:r>
            <a:r>
              <a:rPr lang="ru-RU" sz="20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FF00"/>
                </a:solidFill>
              </a:rPr>
              <a:t>5. Сепсис.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FF00"/>
                </a:solidFill>
              </a:rPr>
              <a:t>6. </a:t>
            </a:r>
            <a:r>
              <a:rPr lang="ru-RU" sz="2000" dirty="0" err="1">
                <a:solidFill>
                  <a:srgbClr val="FFFF00"/>
                </a:solidFill>
              </a:rPr>
              <a:t>Менингіт</a:t>
            </a:r>
            <a:r>
              <a:rPr lang="ru-RU" sz="2000" dirty="0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8130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60350"/>
            <a:ext cx="9144000" cy="396081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>
                <a:solidFill>
                  <a:srgbClr val="C00000"/>
                </a:solidFill>
              </a:rPr>
              <a:t>МОНОБАКТАМИ</a:t>
            </a:r>
            <a:r>
              <a:rPr lang="ru-RU" sz="2000" b="1" dirty="0">
                <a:solidFill>
                  <a:schemeClr val="hlink"/>
                </a:solidFill>
              </a:rPr>
              <a:t> (</a:t>
            </a:r>
            <a:r>
              <a:rPr lang="ru-RU" sz="2000" b="1" dirty="0" err="1">
                <a:solidFill>
                  <a:srgbClr val="33CC33"/>
                </a:solidFill>
              </a:rPr>
              <a:t>азтреонам</a:t>
            </a:r>
            <a:r>
              <a:rPr lang="ru-RU" sz="2000" b="1" dirty="0">
                <a:solidFill>
                  <a:schemeClr val="hlink"/>
                </a:solidFill>
              </a:rPr>
              <a:t>).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dirty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200" b="1" dirty="0" err="1">
                <a:solidFill>
                  <a:schemeClr val="hlink"/>
                </a:solidFill>
              </a:rPr>
              <a:t>Фармакодинаміка</a:t>
            </a:r>
            <a:r>
              <a:rPr lang="ru-RU" sz="2200" b="1" dirty="0">
                <a:solidFill>
                  <a:schemeClr val="hlink"/>
                </a:solidFill>
              </a:rPr>
              <a:t>. </a:t>
            </a:r>
            <a:r>
              <a:rPr lang="ru-RU" sz="2200" dirty="0" err="1">
                <a:solidFill>
                  <a:srgbClr val="FFFF00"/>
                </a:solidFill>
              </a:rPr>
              <a:t>Порушує</a:t>
            </a:r>
            <a:r>
              <a:rPr lang="ru-RU" sz="2200" dirty="0">
                <a:solidFill>
                  <a:srgbClr val="FFFF00"/>
                </a:solidFill>
              </a:rPr>
              <a:t> синтез </a:t>
            </a:r>
            <a:r>
              <a:rPr lang="ru-RU" sz="2200" dirty="0" err="1">
                <a:solidFill>
                  <a:srgbClr val="FFFF00"/>
                </a:solidFill>
              </a:rPr>
              <a:t>мікробної</a:t>
            </a:r>
            <a:r>
              <a:rPr lang="ru-RU" sz="2200" dirty="0">
                <a:solidFill>
                  <a:srgbClr val="FFFF00"/>
                </a:solidFill>
              </a:rPr>
              <a:t> </a:t>
            </a:r>
            <a:r>
              <a:rPr lang="ru-RU" sz="2200" dirty="0" err="1">
                <a:solidFill>
                  <a:srgbClr val="FFFF00"/>
                </a:solidFill>
              </a:rPr>
              <a:t>стінки</a:t>
            </a:r>
            <a:r>
              <a:rPr lang="ru-RU" sz="2200" dirty="0">
                <a:solidFill>
                  <a:srgbClr val="FFFF00"/>
                </a:solidFill>
              </a:rPr>
              <a:t>, </a:t>
            </a:r>
            <a:r>
              <a:rPr lang="ru-RU" sz="2200" dirty="0" err="1">
                <a:solidFill>
                  <a:srgbClr val="FFFF00"/>
                </a:solidFill>
              </a:rPr>
              <a:t>ефект</a:t>
            </a:r>
            <a:r>
              <a:rPr lang="ru-RU" sz="2200" dirty="0">
                <a:solidFill>
                  <a:srgbClr val="FFFF00"/>
                </a:solidFill>
              </a:rPr>
              <a:t> – </a:t>
            </a:r>
            <a:r>
              <a:rPr lang="ru-RU" sz="2200" dirty="0" err="1">
                <a:solidFill>
                  <a:srgbClr val="FFFF00"/>
                </a:solidFill>
              </a:rPr>
              <a:t>бактерицидний</a:t>
            </a:r>
            <a:r>
              <a:rPr lang="ru-RU" sz="2200" dirty="0">
                <a:solidFill>
                  <a:srgbClr val="FFFF00"/>
                </a:solidFill>
              </a:rPr>
              <a:t>. Спектр </a:t>
            </a:r>
            <a:r>
              <a:rPr lang="ru-RU" sz="2200" dirty="0" err="1">
                <a:solidFill>
                  <a:srgbClr val="FFFF00"/>
                </a:solidFill>
              </a:rPr>
              <a:t>дії</a:t>
            </a:r>
            <a:r>
              <a:rPr lang="ru-RU" sz="2200" dirty="0">
                <a:solidFill>
                  <a:srgbClr val="FFFF00"/>
                </a:solidFill>
              </a:rPr>
              <a:t> – </a:t>
            </a:r>
            <a:r>
              <a:rPr lang="ru-RU" sz="2200" dirty="0" err="1">
                <a:solidFill>
                  <a:srgbClr val="FFFF00"/>
                </a:solidFill>
              </a:rPr>
              <a:t>вузький</a:t>
            </a:r>
            <a:r>
              <a:rPr lang="ru-RU" sz="2200" dirty="0">
                <a:solidFill>
                  <a:srgbClr val="FFFF00"/>
                </a:solidFill>
              </a:rPr>
              <a:t>, </a:t>
            </a:r>
            <a:r>
              <a:rPr lang="ru-RU" sz="2200" dirty="0" err="1">
                <a:solidFill>
                  <a:srgbClr val="FFFF00"/>
                </a:solidFill>
              </a:rPr>
              <a:t>впливає</a:t>
            </a:r>
            <a:r>
              <a:rPr lang="ru-RU" sz="2200" dirty="0">
                <a:solidFill>
                  <a:srgbClr val="FFFF00"/>
                </a:solidFill>
              </a:rPr>
              <a:t> на </a:t>
            </a:r>
            <a:r>
              <a:rPr lang="ru-RU" sz="2200" dirty="0" err="1">
                <a:solidFill>
                  <a:srgbClr val="FFFF00"/>
                </a:solidFill>
              </a:rPr>
              <a:t>грамнегативні</a:t>
            </a:r>
            <a:r>
              <a:rPr lang="ru-RU" sz="2200" dirty="0">
                <a:solidFill>
                  <a:srgbClr val="FFFF00"/>
                </a:solidFill>
              </a:rPr>
              <a:t> </a:t>
            </a:r>
            <a:r>
              <a:rPr lang="ru-RU" sz="2200" dirty="0" err="1">
                <a:solidFill>
                  <a:srgbClr val="FFFF00"/>
                </a:solidFill>
              </a:rPr>
              <a:t>бактерії</a:t>
            </a:r>
            <a:r>
              <a:rPr lang="ru-RU" sz="2200" dirty="0">
                <a:solidFill>
                  <a:srgbClr val="FFFF00"/>
                </a:solidFill>
              </a:rPr>
              <a:t>; </a:t>
            </a:r>
            <a:r>
              <a:rPr lang="ru-RU" sz="2200" dirty="0" err="1">
                <a:solidFill>
                  <a:srgbClr val="FFFF00"/>
                </a:solidFill>
              </a:rPr>
              <a:t>гемофільні</a:t>
            </a:r>
            <a:r>
              <a:rPr lang="ru-RU" sz="2200" dirty="0">
                <a:solidFill>
                  <a:srgbClr val="FFFF00"/>
                </a:solidFill>
              </a:rPr>
              <a:t> </a:t>
            </a:r>
            <a:r>
              <a:rPr lang="ru-RU" sz="2200" dirty="0" err="1">
                <a:solidFill>
                  <a:srgbClr val="FFFF00"/>
                </a:solidFill>
              </a:rPr>
              <a:t>палички</a:t>
            </a:r>
            <a:r>
              <a:rPr lang="ru-RU" sz="2200" dirty="0">
                <a:solidFill>
                  <a:srgbClr val="FFFF00"/>
                </a:solidFill>
              </a:rPr>
              <a:t>, </a:t>
            </a:r>
            <a:r>
              <a:rPr lang="ru-RU" sz="2200" dirty="0" err="1">
                <a:solidFill>
                  <a:srgbClr val="FFFF00"/>
                </a:solidFill>
              </a:rPr>
              <a:t>нейсерії</a:t>
            </a:r>
            <a:r>
              <a:rPr lang="ru-RU" sz="2200" dirty="0">
                <a:solidFill>
                  <a:srgbClr val="FFFF00"/>
                </a:solidFill>
              </a:rPr>
              <a:t>, </a:t>
            </a:r>
            <a:r>
              <a:rPr lang="ru-RU" sz="2200" dirty="0" err="1">
                <a:solidFill>
                  <a:srgbClr val="FFFF00"/>
                </a:solidFill>
              </a:rPr>
              <a:t>мораксели</a:t>
            </a:r>
            <a:r>
              <a:rPr lang="ru-RU" sz="2200" dirty="0">
                <a:solidFill>
                  <a:srgbClr val="FFFF00"/>
                </a:solidFill>
              </a:rPr>
              <a:t>, протей.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200" b="1" dirty="0" err="1">
                <a:solidFill>
                  <a:schemeClr val="hlink"/>
                </a:solidFill>
              </a:rPr>
              <a:t>Фармакокінетика</a:t>
            </a:r>
            <a:r>
              <a:rPr lang="ru-RU" sz="2200" b="1" dirty="0">
                <a:solidFill>
                  <a:schemeClr val="hlink"/>
                </a:solidFill>
              </a:rPr>
              <a:t>.</a:t>
            </a:r>
            <a:r>
              <a:rPr lang="ru-RU" sz="2200" dirty="0">
                <a:solidFill>
                  <a:schemeClr val="hlink"/>
                </a:solidFill>
              </a:rPr>
              <a:t> </a:t>
            </a:r>
            <a:r>
              <a:rPr lang="ru-RU" sz="2200" dirty="0" err="1">
                <a:solidFill>
                  <a:srgbClr val="FFFF00"/>
                </a:solidFill>
              </a:rPr>
              <a:t>Вводять</a:t>
            </a:r>
            <a:r>
              <a:rPr lang="ru-RU" sz="2200" dirty="0">
                <a:solidFill>
                  <a:srgbClr val="FFFF00"/>
                </a:solidFill>
              </a:rPr>
              <a:t> </a:t>
            </a:r>
            <a:r>
              <a:rPr lang="ru-RU" sz="2200" dirty="0" err="1">
                <a:solidFill>
                  <a:srgbClr val="FFFF00"/>
                </a:solidFill>
              </a:rPr>
              <a:t>азтреонам</a:t>
            </a:r>
            <a:r>
              <a:rPr lang="ru-RU" sz="2200" dirty="0">
                <a:solidFill>
                  <a:srgbClr val="FFFF00"/>
                </a:solidFill>
              </a:rPr>
              <a:t> </a:t>
            </a:r>
            <a:r>
              <a:rPr lang="ru-RU" sz="2200" dirty="0" err="1">
                <a:solidFill>
                  <a:srgbClr val="FFFF00"/>
                </a:solidFill>
              </a:rPr>
              <a:t>внутрішньом’язово</a:t>
            </a:r>
            <a:r>
              <a:rPr lang="ru-RU" sz="2200" dirty="0">
                <a:solidFill>
                  <a:srgbClr val="FFFF00"/>
                </a:solidFill>
              </a:rPr>
              <a:t> та </a:t>
            </a:r>
            <a:r>
              <a:rPr lang="ru-RU" sz="2200" dirty="0" err="1">
                <a:solidFill>
                  <a:srgbClr val="FFFF00"/>
                </a:solidFill>
              </a:rPr>
              <a:t>внутрішньовенно</a:t>
            </a:r>
            <a:r>
              <a:rPr lang="ru-RU" sz="2200" dirty="0">
                <a:solidFill>
                  <a:srgbClr val="FFFF00"/>
                </a:solidFill>
              </a:rPr>
              <a:t>. </a:t>
            </a:r>
            <a:r>
              <a:rPr lang="ru-RU" sz="2200" dirty="0" err="1">
                <a:solidFill>
                  <a:srgbClr val="FFFF00"/>
                </a:solidFill>
              </a:rPr>
              <a:t>Кратність</a:t>
            </a:r>
            <a:r>
              <a:rPr lang="ru-RU" sz="2200" dirty="0">
                <a:solidFill>
                  <a:srgbClr val="FFFF00"/>
                </a:solidFill>
              </a:rPr>
              <a:t> </a:t>
            </a:r>
            <a:r>
              <a:rPr lang="ru-RU" sz="2200" dirty="0" err="1">
                <a:solidFill>
                  <a:srgbClr val="FFFF00"/>
                </a:solidFill>
              </a:rPr>
              <a:t>призначень</a:t>
            </a:r>
            <a:r>
              <a:rPr lang="ru-RU" sz="2200" dirty="0">
                <a:solidFill>
                  <a:srgbClr val="FFFF00"/>
                </a:solidFill>
              </a:rPr>
              <a:t> 3-4 рази на </a:t>
            </a:r>
            <a:r>
              <a:rPr lang="ru-RU" sz="2200" dirty="0" err="1">
                <a:solidFill>
                  <a:srgbClr val="FFFF00"/>
                </a:solidFill>
              </a:rPr>
              <a:t>добу</a:t>
            </a:r>
            <a:r>
              <a:rPr lang="ru-RU" sz="2200" dirty="0">
                <a:solidFill>
                  <a:srgbClr val="FFFF00"/>
                </a:solidFill>
              </a:rPr>
              <a:t>.</a:t>
            </a:r>
            <a:r>
              <a:rPr lang="ru-RU" sz="2200" dirty="0">
                <a:solidFill>
                  <a:schemeClr val="hlink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200" b="1" dirty="0" err="1">
                <a:solidFill>
                  <a:schemeClr val="hlink"/>
                </a:solidFill>
              </a:rPr>
              <a:t>Взаємодія</a:t>
            </a:r>
            <a:r>
              <a:rPr lang="ru-RU" sz="2200" b="1" dirty="0">
                <a:solidFill>
                  <a:schemeClr val="hlink"/>
                </a:solidFill>
              </a:rPr>
              <a:t>.</a:t>
            </a:r>
            <a:r>
              <a:rPr lang="ru-RU" sz="2200" dirty="0">
                <a:solidFill>
                  <a:schemeClr val="hlink"/>
                </a:solidFill>
              </a:rPr>
              <a:t> </a:t>
            </a:r>
            <a:r>
              <a:rPr lang="ru-RU" sz="2200" dirty="0">
                <a:solidFill>
                  <a:srgbClr val="FFFF00"/>
                </a:solidFill>
              </a:rPr>
              <a:t>Не </a:t>
            </a:r>
            <a:r>
              <a:rPr lang="ru-RU" sz="2200" dirty="0" err="1">
                <a:solidFill>
                  <a:srgbClr val="FFFF00"/>
                </a:solidFill>
              </a:rPr>
              <a:t>рекомендується</a:t>
            </a:r>
            <a:r>
              <a:rPr lang="ru-RU" sz="2200" dirty="0">
                <a:solidFill>
                  <a:srgbClr val="FFFF00"/>
                </a:solidFill>
              </a:rPr>
              <a:t> </a:t>
            </a:r>
            <a:r>
              <a:rPr lang="ru-RU" sz="2200" dirty="0" err="1">
                <a:solidFill>
                  <a:srgbClr val="FFFF00"/>
                </a:solidFill>
              </a:rPr>
              <a:t>сумісне</a:t>
            </a:r>
            <a:r>
              <a:rPr lang="ru-RU" sz="2200" dirty="0">
                <a:solidFill>
                  <a:srgbClr val="FFFF00"/>
                </a:solidFill>
              </a:rPr>
              <a:t> </a:t>
            </a:r>
            <a:r>
              <a:rPr lang="ru-RU" sz="2200" dirty="0" err="1">
                <a:solidFill>
                  <a:srgbClr val="FFFF00"/>
                </a:solidFill>
              </a:rPr>
              <a:t>введення</a:t>
            </a:r>
            <a:r>
              <a:rPr lang="ru-RU" sz="2200" dirty="0">
                <a:solidFill>
                  <a:srgbClr val="FFFF00"/>
                </a:solidFill>
              </a:rPr>
              <a:t> </a:t>
            </a:r>
            <a:r>
              <a:rPr lang="ru-RU" sz="2200" dirty="0" err="1">
                <a:solidFill>
                  <a:srgbClr val="FFFF00"/>
                </a:solidFill>
              </a:rPr>
              <a:t>астреонама</a:t>
            </a:r>
            <a:r>
              <a:rPr lang="ru-RU" sz="2200" dirty="0">
                <a:solidFill>
                  <a:srgbClr val="FFFF00"/>
                </a:solidFill>
              </a:rPr>
              <a:t> в одному </a:t>
            </a:r>
            <a:r>
              <a:rPr lang="ru-RU" sz="2200" dirty="0" err="1">
                <a:solidFill>
                  <a:srgbClr val="FFFF00"/>
                </a:solidFill>
              </a:rPr>
              <a:t>шприці</a:t>
            </a:r>
            <a:r>
              <a:rPr lang="ru-RU" sz="2200" dirty="0">
                <a:solidFill>
                  <a:srgbClr val="FFFF00"/>
                </a:solidFill>
              </a:rPr>
              <a:t> з </a:t>
            </a:r>
            <a:r>
              <a:rPr lang="ru-RU" sz="2200" dirty="0" err="1">
                <a:solidFill>
                  <a:srgbClr val="FFFF00"/>
                </a:solidFill>
              </a:rPr>
              <a:t>іншими</a:t>
            </a:r>
            <a:r>
              <a:rPr lang="ru-RU" sz="2200" dirty="0">
                <a:solidFill>
                  <a:srgbClr val="FFFF00"/>
                </a:solidFill>
              </a:rPr>
              <a:t> </a:t>
            </a:r>
            <a:r>
              <a:rPr lang="ru-RU" sz="2200" dirty="0" err="1">
                <a:solidFill>
                  <a:srgbClr val="FFFF00"/>
                </a:solidFill>
              </a:rPr>
              <a:t>лікарськими</a:t>
            </a:r>
            <a:r>
              <a:rPr lang="ru-RU" sz="2200" dirty="0">
                <a:solidFill>
                  <a:srgbClr val="FFFF00"/>
                </a:solidFill>
              </a:rPr>
              <a:t> </a:t>
            </a:r>
            <a:r>
              <a:rPr lang="ru-RU" sz="2200" dirty="0" err="1">
                <a:solidFill>
                  <a:srgbClr val="FFFF00"/>
                </a:solidFill>
              </a:rPr>
              <a:t>засобами</a:t>
            </a:r>
            <a:r>
              <a:rPr lang="ru-RU" sz="2200" dirty="0">
                <a:solidFill>
                  <a:srgbClr val="FFFF00"/>
                </a:solidFill>
              </a:rPr>
              <a:t>. </a:t>
            </a:r>
            <a:r>
              <a:rPr lang="ru-RU" sz="2200" dirty="0" err="1">
                <a:solidFill>
                  <a:srgbClr val="FFFF00"/>
                </a:solidFill>
              </a:rPr>
              <a:t>Азтреонам</a:t>
            </a:r>
            <a:r>
              <a:rPr lang="ru-RU" sz="2200" dirty="0">
                <a:solidFill>
                  <a:srgbClr val="FFFF00"/>
                </a:solidFill>
              </a:rPr>
              <a:t> </a:t>
            </a:r>
            <a:r>
              <a:rPr lang="ru-RU" sz="2200" dirty="0" err="1">
                <a:solidFill>
                  <a:srgbClr val="FFFF00"/>
                </a:solidFill>
              </a:rPr>
              <a:t>посилює</a:t>
            </a:r>
            <a:r>
              <a:rPr lang="ru-RU" sz="2200" dirty="0">
                <a:solidFill>
                  <a:srgbClr val="FFFF00"/>
                </a:solidFill>
              </a:rPr>
              <a:t> </a:t>
            </a:r>
            <a:r>
              <a:rPr lang="ru-RU" sz="2200" dirty="0" err="1">
                <a:solidFill>
                  <a:srgbClr val="FFFF00"/>
                </a:solidFill>
              </a:rPr>
              <a:t>ефективність</a:t>
            </a:r>
            <a:r>
              <a:rPr lang="ru-RU" sz="2200" dirty="0">
                <a:solidFill>
                  <a:srgbClr val="FFFF00"/>
                </a:solidFill>
              </a:rPr>
              <a:t> </a:t>
            </a:r>
            <a:r>
              <a:rPr lang="ru-RU" sz="2200" dirty="0" err="1">
                <a:solidFill>
                  <a:srgbClr val="FFFF00"/>
                </a:solidFill>
              </a:rPr>
              <a:t>амінопеніцилінів</a:t>
            </a:r>
            <a:r>
              <a:rPr lang="ru-RU" sz="2200" dirty="0">
                <a:solidFill>
                  <a:srgbClr val="FFFF00"/>
                </a:solidFill>
              </a:rPr>
              <a:t>.</a:t>
            </a:r>
          </a:p>
        </p:txBody>
      </p:sp>
      <p:pic>
        <p:nvPicPr>
          <p:cNvPr id="36867" name="Picture 4" descr="106003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6238" y="4005263"/>
            <a:ext cx="3384550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5571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60350"/>
            <a:ext cx="8964612" cy="63373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rgbClr val="FF3300"/>
                </a:solidFill>
              </a:rPr>
              <a:t>ПОБІЧНІ ЕФЕКТИ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FF00"/>
                </a:solidFill>
              </a:rPr>
              <a:t>У </a:t>
            </a:r>
            <a:r>
              <a:rPr lang="ru-RU" sz="2400" dirty="0" err="1">
                <a:solidFill>
                  <a:srgbClr val="FFFF00"/>
                </a:solidFill>
              </a:rPr>
              <a:t>новонароджених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виникають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вкрай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рідко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FF00"/>
                </a:solidFill>
              </a:rPr>
              <a:t>1. </a:t>
            </a:r>
            <a:r>
              <a:rPr lang="ru-RU" sz="2400" dirty="0" err="1">
                <a:solidFill>
                  <a:srgbClr val="FFFF00"/>
                </a:solidFill>
              </a:rPr>
              <a:t>алергічні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реакції</a:t>
            </a:r>
            <a:r>
              <a:rPr lang="ru-RU" sz="2400" dirty="0">
                <a:solidFill>
                  <a:srgbClr val="FFFF00"/>
                </a:solidFill>
              </a:rPr>
              <a:t>;</a:t>
            </a:r>
            <a:endParaRPr lang="ru-RU" sz="2400" b="1" dirty="0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FF00"/>
                </a:solidFill>
              </a:rPr>
              <a:t>2. </a:t>
            </a:r>
            <a:r>
              <a:rPr lang="ru-RU" sz="2400" dirty="0" err="1">
                <a:solidFill>
                  <a:srgbClr val="FFFF00"/>
                </a:solidFill>
              </a:rPr>
              <a:t>порушення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згортання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крові</a:t>
            </a:r>
            <a:r>
              <a:rPr lang="ru-RU" sz="2400" dirty="0">
                <a:solidFill>
                  <a:srgbClr val="FFFF00"/>
                </a:solidFill>
              </a:rPr>
              <a:t>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FF00"/>
                </a:solidFill>
              </a:rPr>
              <a:t>3. </a:t>
            </a:r>
            <a:r>
              <a:rPr lang="ru-RU" sz="2400" dirty="0" err="1">
                <a:solidFill>
                  <a:srgbClr val="FFFF00"/>
                </a:solidFill>
              </a:rPr>
              <a:t>збільшення</a:t>
            </a:r>
            <a:r>
              <a:rPr lang="ru-RU" sz="2400" dirty="0">
                <a:solidFill>
                  <a:srgbClr val="FFFF00"/>
                </a:solidFill>
              </a:rPr>
              <a:t> в </a:t>
            </a:r>
            <a:r>
              <a:rPr lang="ru-RU" sz="2400" dirty="0" err="1">
                <a:solidFill>
                  <a:srgbClr val="FFFF00"/>
                </a:solidFill>
              </a:rPr>
              <a:t>крові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активності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печінкових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ферментів</a:t>
            </a:r>
            <a:r>
              <a:rPr lang="ru-RU" sz="2400" dirty="0">
                <a:solidFill>
                  <a:srgbClr val="FFFF00"/>
                </a:solidFill>
              </a:rPr>
              <a:t>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FF00"/>
                </a:solidFill>
              </a:rPr>
              <a:t>4. при в/в </a:t>
            </a:r>
            <a:r>
              <a:rPr lang="ru-RU" sz="2400" dirty="0" err="1">
                <a:solidFill>
                  <a:srgbClr val="FFFF00"/>
                </a:solidFill>
              </a:rPr>
              <a:t>введенні</a:t>
            </a:r>
            <a:r>
              <a:rPr lang="ru-RU" sz="2400" dirty="0">
                <a:solidFill>
                  <a:srgbClr val="FFFF00"/>
                </a:solidFill>
              </a:rPr>
              <a:t> – </a:t>
            </a:r>
            <a:r>
              <a:rPr lang="ru-RU" sz="2400" dirty="0" err="1">
                <a:solidFill>
                  <a:srgbClr val="FFFF00"/>
                </a:solidFill>
              </a:rPr>
              <a:t>флебіт</a:t>
            </a:r>
            <a:r>
              <a:rPr lang="ru-RU" sz="2400" dirty="0">
                <a:solidFill>
                  <a:srgbClr val="FFFF00"/>
                </a:solidFill>
              </a:rPr>
              <a:t>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FF00"/>
                </a:solidFill>
              </a:rPr>
              <a:t>5. </a:t>
            </a:r>
            <a:r>
              <a:rPr lang="ru-RU" sz="2400" dirty="0" err="1">
                <a:solidFill>
                  <a:srgbClr val="FFFF00"/>
                </a:solidFill>
              </a:rPr>
              <a:t>дисбактеріоз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нудота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діарея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400" dirty="0">
              <a:solidFill>
                <a:schemeClr val="hlink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>
                <a:solidFill>
                  <a:schemeClr val="hlink"/>
                </a:solidFill>
              </a:rPr>
              <a:t>	</a:t>
            </a:r>
            <a:r>
              <a:rPr lang="ru-RU" sz="2400" b="1" dirty="0">
                <a:solidFill>
                  <a:schemeClr val="hlink"/>
                </a:solidFill>
              </a:rPr>
              <a:t>ПОКАЗАННЯ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 err="1">
                <a:solidFill>
                  <a:srgbClr val="FFFF00"/>
                </a:solidFill>
              </a:rPr>
              <a:t>Може</a:t>
            </a:r>
            <a:r>
              <a:rPr lang="ru-RU" sz="2400" dirty="0">
                <a:solidFill>
                  <a:srgbClr val="FFFF00"/>
                </a:solidFill>
              </a:rPr>
              <a:t> бути альтернативою </a:t>
            </a:r>
            <a:r>
              <a:rPr lang="ru-RU" sz="2400" dirty="0" err="1">
                <a:solidFill>
                  <a:srgbClr val="FFFF00"/>
                </a:solidFill>
              </a:rPr>
              <a:t>аміноглікозидам</a:t>
            </a:r>
            <a:r>
              <a:rPr lang="ru-RU" sz="2400" dirty="0">
                <a:solidFill>
                  <a:srgbClr val="FFFF00"/>
                </a:solidFill>
              </a:rPr>
              <a:t>. </a:t>
            </a:r>
            <a:r>
              <a:rPr lang="ru-RU" sz="2400" dirty="0" err="1">
                <a:solidFill>
                  <a:srgbClr val="FFFF00"/>
                </a:solidFill>
              </a:rPr>
              <a:t>Його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застосовують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частіше</a:t>
            </a:r>
            <a:r>
              <a:rPr lang="ru-RU" sz="2400" dirty="0">
                <a:solidFill>
                  <a:srgbClr val="FFFF00"/>
                </a:solidFill>
              </a:rPr>
              <a:t> в </a:t>
            </a:r>
            <a:r>
              <a:rPr lang="ru-RU" sz="2400" dirty="0" err="1">
                <a:solidFill>
                  <a:srgbClr val="FFFF00"/>
                </a:solidFill>
              </a:rPr>
              <a:t>комбінації</a:t>
            </a:r>
            <a:r>
              <a:rPr lang="ru-RU" sz="2400" dirty="0">
                <a:solidFill>
                  <a:srgbClr val="FFFF00"/>
                </a:solidFill>
              </a:rPr>
              <a:t> з </a:t>
            </a:r>
            <a:r>
              <a:rPr lang="ru-RU" sz="2400" dirty="0" err="1">
                <a:solidFill>
                  <a:srgbClr val="FFFF00"/>
                </a:solidFill>
              </a:rPr>
              <a:t>іншими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антибіотиками</a:t>
            </a:r>
            <a:r>
              <a:rPr lang="ru-RU" sz="2400" dirty="0">
                <a:solidFill>
                  <a:srgbClr val="FFFF00"/>
                </a:solidFill>
              </a:rPr>
              <a:t> при </a:t>
            </a:r>
            <a:r>
              <a:rPr lang="ru-RU" sz="2400" dirty="0" err="1">
                <a:solidFill>
                  <a:srgbClr val="FFFF00"/>
                </a:solidFill>
              </a:rPr>
              <a:t>сепсисі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перитоніті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тяжкій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інфекції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сечовидільної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системи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м’яких</a:t>
            </a:r>
            <a:r>
              <a:rPr lang="ru-RU" sz="2400" dirty="0">
                <a:solidFill>
                  <a:srgbClr val="FFFF00"/>
                </a:solidFill>
              </a:rPr>
              <a:t> тканин, </a:t>
            </a:r>
            <a:r>
              <a:rPr lang="ru-RU" sz="2400" dirty="0" err="1">
                <a:solidFill>
                  <a:srgbClr val="FFFF00"/>
                </a:solidFill>
              </a:rPr>
              <a:t>шкіри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бронхолегеневій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інфекції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менінгіті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9988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8229600" cy="13843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>
                <a:solidFill>
                  <a:schemeClr val="hlink"/>
                </a:solidFill>
              </a:rPr>
              <a:t>МАКРОЛІДИ</a:t>
            </a:r>
            <a:br>
              <a:rPr lang="uk-UA" sz="4000" dirty="0">
                <a:solidFill>
                  <a:schemeClr val="hlink"/>
                </a:solidFill>
              </a:rPr>
            </a:br>
            <a:endParaRPr lang="ru-RU" sz="4000" dirty="0">
              <a:solidFill>
                <a:schemeClr val="hlink"/>
              </a:solidFill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5175"/>
            <a:ext cx="9144000" cy="2376488"/>
          </a:xfrm>
        </p:spPr>
        <p:txBody>
          <a:bodyPr/>
          <a:lstStyle/>
          <a:p>
            <a:pPr eaLnBrk="1" hangingPunct="1">
              <a:defRPr/>
            </a:pPr>
            <a:r>
              <a:rPr lang="uk-UA" sz="2800" dirty="0">
                <a:solidFill>
                  <a:srgbClr val="FFCC66"/>
                </a:solidFill>
              </a:rPr>
              <a:t>І покоління: </a:t>
            </a:r>
            <a:r>
              <a:rPr lang="uk-UA" sz="2800" dirty="0">
                <a:solidFill>
                  <a:srgbClr val="33CC33"/>
                </a:solidFill>
              </a:rPr>
              <a:t>еритроміцин, олеандоміцин</a:t>
            </a:r>
            <a:r>
              <a:rPr lang="uk-UA" sz="28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defRPr/>
            </a:pPr>
            <a:r>
              <a:rPr lang="uk-UA" sz="2800" dirty="0">
                <a:solidFill>
                  <a:srgbClr val="FFCC66"/>
                </a:solidFill>
              </a:rPr>
              <a:t>ІІ</a:t>
            </a:r>
            <a:r>
              <a:rPr lang="ru-RU" sz="2800" dirty="0">
                <a:solidFill>
                  <a:srgbClr val="FFCC66"/>
                </a:solidFill>
              </a:rPr>
              <a:t> </a:t>
            </a:r>
            <a:r>
              <a:rPr lang="ru-RU" sz="2800" dirty="0" err="1">
                <a:solidFill>
                  <a:srgbClr val="FFCC66"/>
                </a:solidFill>
              </a:rPr>
              <a:t>покоління</a:t>
            </a:r>
            <a:r>
              <a:rPr lang="ru-RU" sz="2800" dirty="0">
                <a:solidFill>
                  <a:srgbClr val="FFCC66"/>
                </a:solidFill>
              </a:rPr>
              <a:t>: </a:t>
            </a:r>
            <a:r>
              <a:rPr lang="ru-RU" sz="2800" dirty="0" err="1">
                <a:solidFill>
                  <a:srgbClr val="33CC33"/>
                </a:solidFill>
              </a:rPr>
              <a:t>спіраміцин</a:t>
            </a:r>
            <a:r>
              <a:rPr lang="ru-RU" sz="2800" dirty="0">
                <a:solidFill>
                  <a:srgbClr val="33CC33"/>
                </a:solidFill>
              </a:rPr>
              <a:t>, </a:t>
            </a:r>
            <a:r>
              <a:rPr lang="ru-RU" sz="2800" dirty="0" err="1">
                <a:solidFill>
                  <a:srgbClr val="33CC33"/>
                </a:solidFill>
              </a:rPr>
              <a:t>рокситроміцин</a:t>
            </a:r>
            <a:r>
              <a:rPr lang="ru-RU" sz="2800" dirty="0">
                <a:solidFill>
                  <a:srgbClr val="33CC33"/>
                </a:solidFill>
              </a:rPr>
              <a:t>, </a:t>
            </a:r>
            <a:r>
              <a:rPr lang="ru-RU" sz="2800" dirty="0" err="1">
                <a:solidFill>
                  <a:srgbClr val="33CC33"/>
                </a:solidFill>
              </a:rPr>
              <a:t>кларитроміцин</a:t>
            </a:r>
            <a:r>
              <a:rPr lang="ru-RU" sz="2800" dirty="0">
                <a:solidFill>
                  <a:srgbClr val="33CC33"/>
                </a:solidFill>
              </a:rPr>
              <a:t> (</a:t>
            </a:r>
            <a:r>
              <a:rPr lang="ru-RU" sz="2800" dirty="0" err="1">
                <a:solidFill>
                  <a:srgbClr val="33CC33"/>
                </a:solidFill>
              </a:rPr>
              <a:t>клацид</a:t>
            </a:r>
            <a:r>
              <a:rPr lang="ru-RU" sz="2800" dirty="0">
                <a:solidFill>
                  <a:srgbClr val="33CC33"/>
                </a:solidFill>
              </a:rPr>
              <a:t>), </a:t>
            </a:r>
            <a:r>
              <a:rPr lang="ru-RU" sz="2800" dirty="0" err="1">
                <a:solidFill>
                  <a:srgbClr val="33CC33"/>
                </a:solidFill>
              </a:rPr>
              <a:t>джозаміцин</a:t>
            </a:r>
            <a:r>
              <a:rPr lang="ru-RU" sz="2800" dirty="0">
                <a:solidFill>
                  <a:srgbClr val="FFCC66"/>
                </a:solidFill>
              </a:rPr>
              <a:t>.</a:t>
            </a:r>
            <a:endParaRPr lang="uk-UA" sz="2800" dirty="0">
              <a:solidFill>
                <a:srgbClr val="FFCC66"/>
              </a:solidFill>
            </a:endParaRPr>
          </a:p>
          <a:p>
            <a:pPr eaLnBrk="1" hangingPunct="1">
              <a:defRPr/>
            </a:pPr>
            <a:r>
              <a:rPr lang="uk-UA" sz="2800" dirty="0">
                <a:solidFill>
                  <a:srgbClr val="FFCC66"/>
                </a:solidFill>
              </a:rPr>
              <a:t>ІІІ </a:t>
            </a:r>
            <a:r>
              <a:rPr lang="ru-RU" sz="2800" dirty="0" err="1">
                <a:solidFill>
                  <a:srgbClr val="FFCC66"/>
                </a:solidFill>
              </a:rPr>
              <a:t>покоління</a:t>
            </a:r>
            <a:r>
              <a:rPr lang="ru-RU" sz="2800" dirty="0">
                <a:solidFill>
                  <a:srgbClr val="FFCC66"/>
                </a:solidFill>
              </a:rPr>
              <a:t>: </a:t>
            </a:r>
            <a:r>
              <a:rPr lang="ru-RU" sz="2800" dirty="0" err="1">
                <a:solidFill>
                  <a:srgbClr val="33CC33"/>
                </a:solidFill>
              </a:rPr>
              <a:t>азитроміцин</a:t>
            </a:r>
            <a:r>
              <a:rPr lang="ru-RU" sz="2800" dirty="0">
                <a:solidFill>
                  <a:srgbClr val="33CC33"/>
                </a:solidFill>
              </a:rPr>
              <a:t> (</a:t>
            </a:r>
            <a:r>
              <a:rPr lang="ru-RU" sz="2800" dirty="0" err="1">
                <a:solidFill>
                  <a:srgbClr val="33CC33"/>
                </a:solidFill>
              </a:rPr>
              <a:t>сумамед</a:t>
            </a:r>
            <a:r>
              <a:rPr lang="ru-RU" sz="2800" dirty="0">
                <a:solidFill>
                  <a:srgbClr val="33CC33"/>
                </a:solidFill>
              </a:rPr>
              <a:t>).</a:t>
            </a:r>
          </a:p>
        </p:txBody>
      </p:sp>
      <p:pic>
        <p:nvPicPr>
          <p:cNvPr id="38916" name="Picture 5" descr="0980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438" y="3203575"/>
            <a:ext cx="4392612" cy="345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658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60350"/>
            <a:ext cx="9144000" cy="6408738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chemeClr val="hlink"/>
                </a:solidFill>
              </a:rPr>
              <a:t>ФАРМАКОДИНАМІКА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err="1">
                <a:solidFill>
                  <a:srgbClr val="FFCC66"/>
                </a:solidFill>
              </a:rPr>
              <a:t>Макроліди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пригнічують</a:t>
            </a:r>
            <a:r>
              <a:rPr lang="ru-RU" sz="2400" dirty="0">
                <a:solidFill>
                  <a:srgbClr val="FFCC66"/>
                </a:solidFill>
              </a:rPr>
              <a:t> синтез </a:t>
            </a:r>
            <a:r>
              <a:rPr lang="ru-RU" sz="2400" dirty="0" err="1">
                <a:solidFill>
                  <a:srgbClr val="FFCC66"/>
                </a:solidFill>
              </a:rPr>
              <a:t>білка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мікробної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клітини</a:t>
            </a:r>
            <a:r>
              <a:rPr lang="ru-RU" sz="2400" dirty="0">
                <a:solidFill>
                  <a:srgbClr val="FFCC66"/>
                </a:solidFill>
              </a:rPr>
              <a:t> на </a:t>
            </a:r>
            <a:r>
              <a:rPr lang="ru-RU" sz="2400" dirty="0" err="1">
                <a:solidFill>
                  <a:srgbClr val="FFCC66"/>
                </a:solidFill>
              </a:rPr>
              <a:t>рівні</a:t>
            </a:r>
            <a:r>
              <a:rPr lang="ru-RU" sz="2400" dirty="0">
                <a:solidFill>
                  <a:srgbClr val="FFCC66"/>
                </a:solidFill>
              </a:rPr>
              <a:t> рибосом. </a:t>
            </a:r>
            <a:r>
              <a:rPr lang="ru-RU" sz="2400" dirty="0" err="1">
                <a:solidFill>
                  <a:srgbClr val="FFCC66"/>
                </a:solidFill>
              </a:rPr>
              <a:t>Ефект</a:t>
            </a:r>
            <a:r>
              <a:rPr lang="ru-RU" sz="2400" dirty="0">
                <a:solidFill>
                  <a:srgbClr val="FFCC66"/>
                </a:solidFill>
              </a:rPr>
              <a:t> – </a:t>
            </a:r>
            <a:r>
              <a:rPr lang="ru-RU" sz="2400" dirty="0" err="1">
                <a:solidFill>
                  <a:srgbClr val="FFCC66"/>
                </a:solidFill>
              </a:rPr>
              <a:t>бактеріостатичний</a:t>
            </a:r>
            <a:r>
              <a:rPr lang="ru-RU" sz="2400" dirty="0">
                <a:solidFill>
                  <a:srgbClr val="FFCC66"/>
                </a:solidFill>
              </a:rPr>
              <a:t>. Спектр </a:t>
            </a:r>
            <a:r>
              <a:rPr lang="ru-RU" sz="2400" dirty="0" err="1">
                <a:solidFill>
                  <a:srgbClr val="FFCC66"/>
                </a:solidFill>
              </a:rPr>
              <a:t>дії</a:t>
            </a:r>
            <a:r>
              <a:rPr lang="ru-RU" sz="2400" dirty="0">
                <a:solidFill>
                  <a:srgbClr val="FFCC66"/>
                </a:solidFill>
              </a:rPr>
              <a:t> – широкий.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err="1">
                <a:solidFill>
                  <a:srgbClr val="FFCC66"/>
                </a:solidFill>
              </a:rPr>
              <a:t>Бактерицидний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ефект</a:t>
            </a:r>
            <a:r>
              <a:rPr lang="ru-RU" sz="2400" dirty="0">
                <a:solidFill>
                  <a:srgbClr val="FFCC66"/>
                </a:solidFill>
              </a:rPr>
              <a:t>: на </a:t>
            </a:r>
            <a:r>
              <a:rPr lang="ru-RU" sz="2400" dirty="0" err="1">
                <a:solidFill>
                  <a:srgbClr val="FFCC66"/>
                </a:solidFill>
              </a:rPr>
              <a:t>грампозитивні</a:t>
            </a:r>
            <a:r>
              <a:rPr lang="ru-RU" sz="2400" dirty="0">
                <a:solidFill>
                  <a:srgbClr val="FFCC66"/>
                </a:solidFill>
              </a:rPr>
              <a:t> кокки, </a:t>
            </a:r>
            <a:r>
              <a:rPr lang="ru-RU" sz="2400" dirty="0" err="1">
                <a:solidFill>
                  <a:srgbClr val="FFCC66"/>
                </a:solidFill>
              </a:rPr>
              <a:t>грампозитивні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палички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грамнегативні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коккобактерії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хламидії</a:t>
            </a:r>
            <a:r>
              <a:rPr lang="ru-RU" sz="2400" dirty="0">
                <a:solidFill>
                  <a:srgbClr val="FFCC66"/>
                </a:solidFill>
              </a:rPr>
              <a:t> та </a:t>
            </a:r>
            <a:r>
              <a:rPr lang="ru-RU" sz="2400" dirty="0" err="1">
                <a:solidFill>
                  <a:srgbClr val="FFCC66"/>
                </a:solidFill>
              </a:rPr>
              <a:t>мікоплазми</a:t>
            </a:r>
            <a:r>
              <a:rPr lang="ru-RU" sz="2400" dirty="0">
                <a:solidFill>
                  <a:srgbClr val="FFCC66"/>
                </a:solidFill>
              </a:rPr>
              <a:t>. На </a:t>
            </a:r>
            <a:r>
              <a:rPr lang="ru-RU" sz="2400" dirty="0" err="1">
                <a:solidFill>
                  <a:srgbClr val="FFCC66"/>
                </a:solidFill>
              </a:rPr>
              <a:t>нейсерії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легіонели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гемофільні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палички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бруцели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трепонеми</a:t>
            </a:r>
            <a:r>
              <a:rPr lang="ru-RU" sz="2400" dirty="0">
                <a:solidFill>
                  <a:srgbClr val="FFCC66"/>
                </a:solidFill>
              </a:rPr>
              <a:t> – </a:t>
            </a:r>
            <a:r>
              <a:rPr lang="ru-RU" sz="2400" dirty="0" err="1">
                <a:solidFill>
                  <a:srgbClr val="FFCC66"/>
                </a:solidFill>
              </a:rPr>
              <a:t>бактеріостатична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дія</a:t>
            </a:r>
            <a:r>
              <a:rPr lang="ru-RU" sz="2400" dirty="0">
                <a:solidFill>
                  <a:srgbClr val="FFCC66"/>
                </a:solidFill>
              </a:rPr>
              <a:t>.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400" dirty="0">
              <a:solidFill>
                <a:srgbClr val="FFCC66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chemeClr val="hlink"/>
                </a:solidFill>
              </a:rPr>
              <a:t>ФАРМАКОКІНЕТИКА</a:t>
            </a:r>
            <a:endParaRPr lang="ru-RU" sz="2400" b="1" dirty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err="1">
                <a:solidFill>
                  <a:srgbClr val="FFCC66"/>
                </a:solidFill>
              </a:rPr>
              <a:t>Всі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макроліди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можна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призначати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внутрішньо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деякі</a:t>
            </a:r>
            <a:r>
              <a:rPr lang="ru-RU" sz="2400" dirty="0">
                <a:solidFill>
                  <a:srgbClr val="FFCC66"/>
                </a:solidFill>
              </a:rPr>
              <a:t> – </a:t>
            </a:r>
            <a:r>
              <a:rPr lang="ru-RU" sz="2400" dirty="0" err="1">
                <a:solidFill>
                  <a:srgbClr val="FFCC66"/>
                </a:solidFill>
              </a:rPr>
              <a:t>внутрішньовенно</a:t>
            </a:r>
            <a:r>
              <a:rPr lang="ru-RU" sz="2400" dirty="0">
                <a:solidFill>
                  <a:srgbClr val="FFCC66"/>
                </a:solidFill>
              </a:rPr>
              <a:t> (</a:t>
            </a:r>
            <a:r>
              <a:rPr lang="ru-RU" sz="2400" dirty="0" err="1">
                <a:solidFill>
                  <a:srgbClr val="FFCC66"/>
                </a:solidFill>
              </a:rPr>
              <a:t>еритроміцин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спироміцин</a:t>
            </a:r>
            <a:r>
              <a:rPr lang="ru-RU" sz="2400" dirty="0">
                <a:solidFill>
                  <a:srgbClr val="FFCC66"/>
                </a:solidFill>
              </a:rPr>
              <a:t>).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solidFill>
                  <a:srgbClr val="FFCC66"/>
                </a:solidFill>
              </a:rPr>
              <a:t>Час </a:t>
            </a:r>
            <a:r>
              <a:rPr lang="ru-RU" sz="2400" dirty="0" err="1">
                <a:solidFill>
                  <a:srgbClr val="FFCC66"/>
                </a:solidFill>
              </a:rPr>
              <a:t>збереження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терапевтичної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концентрації</a:t>
            </a:r>
            <a:r>
              <a:rPr lang="ru-RU" sz="2400" dirty="0">
                <a:solidFill>
                  <a:srgbClr val="FFCC66"/>
                </a:solidFill>
              </a:rPr>
              <a:t> в </a:t>
            </a:r>
            <a:r>
              <a:rPr lang="ru-RU" sz="2400" dirty="0" err="1">
                <a:solidFill>
                  <a:srgbClr val="FFCC66"/>
                </a:solidFill>
              </a:rPr>
              <a:t>крові</a:t>
            </a:r>
            <a:r>
              <a:rPr lang="ru-RU" sz="2400" dirty="0">
                <a:solidFill>
                  <a:srgbClr val="FFCC66"/>
                </a:solidFill>
              </a:rPr>
              <a:t> для </a:t>
            </a:r>
            <a:r>
              <a:rPr lang="ru-RU" sz="2400" dirty="0" err="1">
                <a:solidFill>
                  <a:srgbClr val="FFCC66"/>
                </a:solidFill>
              </a:rPr>
              <a:t>препаратів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uk-UA" sz="2400" dirty="0">
                <a:solidFill>
                  <a:srgbClr val="FFCC66"/>
                </a:solidFill>
              </a:rPr>
              <a:t>І </a:t>
            </a:r>
            <a:r>
              <a:rPr lang="ru-RU" sz="2400" dirty="0" err="1">
                <a:solidFill>
                  <a:srgbClr val="FFCC66"/>
                </a:solidFill>
              </a:rPr>
              <a:t>покоління</a:t>
            </a:r>
            <a:r>
              <a:rPr lang="ru-RU" sz="2400" dirty="0">
                <a:solidFill>
                  <a:srgbClr val="FFCC66"/>
                </a:solidFill>
              </a:rPr>
              <a:t> – 6 г; </a:t>
            </a:r>
            <a:r>
              <a:rPr lang="uk-UA" sz="2400" dirty="0">
                <a:solidFill>
                  <a:srgbClr val="FFCC66"/>
                </a:solidFill>
              </a:rPr>
              <a:t>ІІ </a:t>
            </a:r>
            <a:r>
              <a:rPr lang="ru-RU" sz="2400" dirty="0" err="1">
                <a:solidFill>
                  <a:srgbClr val="FFCC66"/>
                </a:solidFill>
              </a:rPr>
              <a:t>покоління</a:t>
            </a:r>
            <a:r>
              <a:rPr lang="ru-RU" sz="2400" dirty="0">
                <a:solidFill>
                  <a:srgbClr val="FFCC66"/>
                </a:solidFill>
              </a:rPr>
              <a:t> – 8-12 г; </a:t>
            </a:r>
            <a:r>
              <a:rPr lang="uk-UA" sz="2400" dirty="0">
                <a:solidFill>
                  <a:srgbClr val="FFCC66"/>
                </a:solidFill>
              </a:rPr>
              <a:t>ІІІ </a:t>
            </a:r>
            <a:r>
              <a:rPr lang="ru-RU" sz="2400" dirty="0" err="1">
                <a:solidFill>
                  <a:srgbClr val="FFCC66"/>
                </a:solidFill>
              </a:rPr>
              <a:t>покоління</a:t>
            </a:r>
            <a:r>
              <a:rPr lang="ru-RU" sz="2400" dirty="0">
                <a:solidFill>
                  <a:srgbClr val="FFCC66"/>
                </a:solidFill>
              </a:rPr>
              <a:t> – 20 г. Число </a:t>
            </a:r>
            <a:r>
              <a:rPr lang="ru-RU" sz="2400" dirty="0" err="1">
                <a:solidFill>
                  <a:srgbClr val="FFCC66"/>
                </a:solidFill>
              </a:rPr>
              <a:t>прийомів</a:t>
            </a:r>
            <a:r>
              <a:rPr lang="ru-RU" sz="2400" dirty="0">
                <a:solidFill>
                  <a:srgbClr val="FFCC66"/>
                </a:solidFill>
              </a:rPr>
              <a:t> на </a:t>
            </a:r>
            <a:r>
              <a:rPr lang="ru-RU" sz="2400" dirty="0" err="1">
                <a:solidFill>
                  <a:srgbClr val="FFCC66"/>
                </a:solidFill>
              </a:rPr>
              <a:t>добу</a:t>
            </a:r>
            <a:r>
              <a:rPr lang="ru-RU" sz="2400" dirty="0">
                <a:solidFill>
                  <a:srgbClr val="FFCC66"/>
                </a:solidFill>
              </a:rPr>
              <a:t> буде 4, 2 и 1 </a:t>
            </a:r>
            <a:r>
              <a:rPr lang="ru-RU" sz="2400" dirty="0" err="1">
                <a:solidFill>
                  <a:srgbClr val="FFCC66"/>
                </a:solidFill>
              </a:rPr>
              <a:t>разів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відповідно</a:t>
            </a:r>
            <a:r>
              <a:rPr lang="ru-RU" sz="2400" dirty="0">
                <a:solidFill>
                  <a:srgbClr val="FFCC66"/>
                </a:solidFill>
              </a:rPr>
              <a:t>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1983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chemeClr val="hlink"/>
                </a:solidFill>
              </a:rPr>
              <a:t>ВЗАЄМОДІЯ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CC66"/>
                </a:solidFill>
              </a:rPr>
              <a:t>Не </a:t>
            </a:r>
            <a:r>
              <a:rPr lang="ru-RU" sz="2400" dirty="0" err="1">
                <a:solidFill>
                  <a:srgbClr val="FFCC66"/>
                </a:solidFill>
              </a:rPr>
              <a:t>можна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вводити</a:t>
            </a:r>
            <a:r>
              <a:rPr lang="ru-RU" sz="2400" dirty="0">
                <a:solidFill>
                  <a:srgbClr val="FFCC66"/>
                </a:solidFill>
              </a:rPr>
              <a:t> в одному </a:t>
            </a:r>
            <a:r>
              <a:rPr lang="ru-RU" sz="2400" dirty="0" err="1">
                <a:solidFill>
                  <a:srgbClr val="FFCC66"/>
                </a:solidFill>
              </a:rPr>
              <a:t>шприці</a:t>
            </a:r>
            <a:r>
              <a:rPr lang="ru-RU" sz="2400" dirty="0">
                <a:solidFill>
                  <a:srgbClr val="FFCC66"/>
                </a:solidFill>
              </a:rPr>
              <a:t> з </a:t>
            </a:r>
            <a:r>
              <a:rPr lang="ru-RU" sz="2400" dirty="0" err="1">
                <a:solidFill>
                  <a:srgbClr val="FFCC66"/>
                </a:solidFill>
              </a:rPr>
              <a:t>вітамінами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групи</a:t>
            </a:r>
            <a:r>
              <a:rPr lang="ru-RU" sz="2400" dirty="0">
                <a:solidFill>
                  <a:srgbClr val="FFCC66"/>
                </a:solidFill>
              </a:rPr>
              <a:t> В, </a:t>
            </a:r>
            <a:r>
              <a:rPr lang="ru-RU" sz="2400" dirty="0" err="1">
                <a:solidFill>
                  <a:srgbClr val="FFCC66"/>
                </a:solidFill>
              </a:rPr>
              <a:t>аскорбіновою</a:t>
            </a:r>
            <a:r>
              <a:rPr lang="ru-RU" sz="2400" dirty="0">
                <a:solidFill>
                  <a:srgbClr val="FFCC66"/>
                </a:solidFill>
              </a:rPr>
              <a:t> кислотою, </a:t>
            </a:r>
            <a:r>
              <a:rPr lang="ru-RU" sz="2400" dirty="0" err="1">
                <a:solidFill>
                  <a:srgbClr val="FFCC66"/>
                </a:solidFill>
              </a:rPr>
              <a:t>цефалотином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тетрациклінами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левоміцетином</a:t>
            </a:r>
            <a:r>
              <a:rPr lang="ru-RU" sz="2400" dirty="0">
                <a:solidFill>
                  <a:srgbClr val="FFCC66"/>
                </a:solidFill>
              </a:rPr>
              <a:t>, гепарином, </a:t>
            </a:r>
            <a:r>
              <a:rPr lang="ru-RU" sz="2400" dirty="0" err="1">
                <a:solidFill>
                  <a:srgbClr val="FFCC66"/>
                </a:solidFill>
              </a:rPr>
              <a:t>дифеніном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 err="1">
                <a:solidFill>
                  <a:srgbClr val="FFCC66"/>
                </a:solidFill>
              </a:rPr>
              <a:t>Макроліди</a:t>
            </a:r>
            <a:r>
              <a:rPr lang="ru-RU" sz="2400" dirty="0">
                <a:solidFill>
                  <a:srgbClr val="FFCC66"/>
                </a:solidFill>
              </a:rPr>
              <a:t> не </a:t>
            </a:r>
            <a:r>
              <a:rPr lang="ru-RU" sz="2400" dirty="0" err="1">
                <a:solidFill>
                  <a:srgbClr val="FFCC66"/>
                </a:solidFill>
              </a:rPr>
              <a:t>комбінують</a:t>
            </a:r>
            <a:r>
              <a:rPr lang="ru-RU" sz="2400" dirty="0">
                <a:solidFill>
                  <a:srgbClr val="FFCC66"/>
                </a:solidFill>
              </a:rPr>
              <a:t> з </a:t>
            </a:r>
            <a:r>
              <a:rPr lang="ru-RU" sz="2400" dirty="0" err="1">
                <a:solidFill>
                  <a:srgbClr val="FFCC66"/>
                </a:solidFill>
              </a:rPr>
              <a:t>левоміцетином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аміноглікозидами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поліміксинами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глікопептидними</a:t>
            </a:r>
            <a:r>
              <a:rPr lang="ru-RU" sz="2400" dirty="0">
                <a:solidFill>
                  <a:srgbClr val="FFCC66"/>
                </a:solidFill>
              </a:rPr>
              <a:t> та </a:t>
            </a:r>
            <a:r>
              <a:rPr lang="ru-RU" sz="2400" dirty="0" err="1">
                <a:solidFill>
                  <a:srgbClr val="FFCC66"/>
                </a:solidFill>
              </a:rPr>
              <a:t>поліеновими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антибіотиками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 err="1">
                <a:solidFill>
                  <a:srgbClr val="FFCC66"/>
                </a:solidFill>
              </a:rPr>
              <a:t>Макроліди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можна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комбінувати</a:t>
            </a:r>
            <a:r>
              <a:rPr lang="ru-RU" sz="2400" dirty="0">
                <a:solidFill>
                  <a:srgbClr val="FFCC66"/>
                </a:solidFill>
              </a:rPr>
              <a:t> з </a:t>
            </a:r>
            <a:r>
              <a:rPr lang="ru-RU" sz="2400" dirty="0" err="1">
                <a:solidFill>
                  <a:srgbClr val="FFCC66"/>
                </a:solidFill>
              </a:rPr>
              <a:t>бактеріостатичними</a:t>
            </a:r>
            <a:r>
              <a:rPr lang="ru-RU" sz="2400" dirty="0">
                <a:solidFill>
                  <a:srgbClr val="FFCC66"/>
                </a:solidFill>
              </a:rPr>
              <a:t> препаратами (</a:t>
            </a:r>
            <a:r>
              <a:rPr lang="ru-RU" sz="2400" dirty="0" err="1">
                <a:solidFill>
                  <a:srgbClr val="FFCC66"/>
                </a:solidFill>
              </a:rPr>
              <a:t>тетрациклінами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сульфаніламідами</a:t>
            </a:r>
            <a:r>
              <a:rPr lang="ru-RU" sz="2400" dirty="0">
                <a:solidFill>
                  <a:srgbClr val="FFCC66"/>
                </a:solidFill>
              </a:rPr>
              <a:t>). 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400" b="1" dirty="0">
              <a:solidFill>
                <a:srgbClr val="FFCC66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rgbClr val="FF3300"/>
                </a:solidFill>
              </a:rPr>
              <a:t>ПОБІЧНА ДІЯ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CC66"/>
                </a:solidFill>
              </a:rPr>
              <a:t>1. </a:t>
            </a:r>
            <a:r>
              <a:rPr lang="ru-RU" sz="2400" dirty="0" err="1">
                <a:solidFill>
                  <a:srgbClr val="FFCC66"/>
                </a:solidFill>
              </a:rPr>
              <a:t>Диспептичні</a:t>
            </a:r>
            <a:r>
              <a:rPr lang="ru-RU" sz="2400" dirty="0">
                <a:solidFill>
                  <a:srgbClr val="FFCC66"/>
                </a:solidFill>
              </a:rPr>
              <a:t> прояви.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CC66"/>
                </a:solidFill>
              </a:rPr>
              <a:t>2. </a:t>
            </a:r>
            <a:r>
              <a:rPr lang="ru-RU" sz="2400" dirty="0" err="1">
                <a:solidFill>
                  <a:srgbClr val="FFCC66"/>
                </a:solidFill>
              </a:rPr>
              <a:t>Стоматити</a:t>
            </a:r>
            <a:r>
              <a:rPr lang="ru-RU" sz="2400" dirty="0">
                <a:solidFill>
                  <a:srgbClr val="FFCC66"/>
                </a:solidFill>
              </a:rPr>
              <a:t>, </a:t>
            </a:r>
            <a:r>
              <a:rPr lang="ru-RU" sz="2400" dirty="0" err="1">
                <a:solidFill>
                  <a:srgbClr val="FFCC66"/>
                </a:solidFill>
              </a:rPr>
              <a:t>гінгівіти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CC66"/>
                </a:solidFill>
              </a:rPr>
              <a:t>3. </a:t>
            </a:r>
            <a:r>
              <a:rPr lang="ru-RU" sz="2400" dirty="0" err="1">
                <a:solidFill>
                  <a:srgbClr val="FFCC66"/>
                </a:solidFill>
              </a:rPr>
              <a:t>Холестаз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CC66"/>
                </a:solidFill>
              </a:rPr>
              <a:t>4. При </a:t>
            </a:r>
            <a:r>
              <a:rPr lang="ru-RU" sz="2400" dirty="0" err="1">
                <a:solidFill>
                  <a:srgbClr val="FFCC66"/>
                </a:solidFill>
              </a:rPr>
              <a:t>внутрішньовенному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введенні</a:t>
            </a:r>
            <a:r>
              <a:rPr lang="ru-RU" sz="2400" dirty="0">
                <a:solidFill>
                  <a:srgbClr val="FFCC66"/>
                </a:solidFill>
              </a:rPr>
              <a:t> – </a:t>
            </a:r>
            <a:r>
              <a:rPr lang="ru-RU" sz="2400" dirty="0" err="1">
                <a:solidFill>
                  <a:srgbClr val="FFCC66"/>
                </a:solidFill>
              </a:rPr>
              <a:t>флебіт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8322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8913"/>
            <a:ext cx="8964613" cy="41148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chemeClr val="hlink"/>
                </a:solidFill>
              </a:rPr>
              <a:t>ПОКАЗАННЯ</a:t>
            </a:r>
            <a:endParaRPr lang="ru-RU" dirty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>
                <a:solidFill>
                  <a:srgbClr val="FFCC66"/>
                </a:solidFill>
              </a:rPr>
              <a:t>1. </a:t>
            </a:r>
            <a:r>
              <a:rPr lang="ru-RU" dirty="0" err="1">
                <a:solidFill>
                  <a:srgbClr val="FFCC66"/>
                </a:solidFill>
              </a:rPr>
              <a:t>Нетяжкі</a:t>
            </a:r>
            <a:r>
              <a:rPr lang="ru-RU" dirty="0">
                <a:solidFill>
                  <a:srgbClr val="FFCC66"/>
                </a:solidFill>
              </a:rPr>
              <a:t> </a:t>
            </a:r>
            <a:r>
              <a:rPr lang="ru-RU" dirty="0" err="1">
                <a:solidFill>
                  <a:srgbClr val="FFCC66"/>
                </a:solidFill>
              </a:rPr>
              <a:t>форми</a:t>
            </a:r>
            <a:r>
              <a:rPr lang="ru-RU" dirty="0">
                <a:solidFill>
                  <a:srgbClr val="FFCC66"/>
                </a:solidFill>
              </a:rPr>
              <a:t> </a:t>
            </a:r>
            <a:r>
              <a:rPr lang="ru-RU" dirty="0" err="1">
                <a:solidFill>
                  <a:srgbClr val="FFCC66"/>
                </a:solidFill>
              </a:rPr>
              <a:t>бронхітів</a:t>
            </a:r>
            <a:r>
              <a:rPr lang="ru-RU" dirty="0">
                <a:solidFill>
                  <a:srgbClr val="FFCC66"/>
                </a:solidFill>
              </a:rPr>
              <a:t>, </a:t>
            </a:r>
            <a:r>
              <a:rPr lang="ru-RU" dirty="0" err="1">
                <a:solidFill>
                  <a:srgbClr val="FFCC66"/>
                </a:solidFill>
              </a:rPr>
              <a:t>тонзилітів</a:t>
            </a:r>
            <a:r>
              <a:rPr lang="ru-RU" dirty="0">
                <a:solidFill>
                  <a:srgbClr val="FFCC66"/>
                </a:solidFill>
              </a:rPr>
              <a:t>, </a:t>
            </a:r>
            <a:r>
              <a:rPr lang="ru-RU" dirty="0" err="1">
                <a:solidFill>
                  <a:srgbClr val="FFCC66"/>
                </a:solidFill>
              </a:rPr>
              <a:t>отитів</a:t>
            </a:r>
            <a:r>
              <a:rPr lang="ru-RU" dirty="0">
                <a:solidFill>
                  <a:srgbClr val="FFCC66"/>
                </a:solidFill>
              </a:rPr>
              <a:t>, </a:t>
            </a:r>
            <a:r>
              <a:rPr lang="ru-RU" dirty="0" err="1">
                <a:solidFill>
                  <a:srgbClr val="FFCC66"/>
                </a:solidFill>
              </a:rPr>
              <a:t>синуситів</a:t>
            </a:r>
            <a:r>
              <a:rPr lang="ru-RU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>
                <a:solidFill>
                  <a:srgbClr val="FFCC66"/>
                </a:solidFill>
              </a:rPr>
              <a:t>2. Коклюш і </a:t>
            </a:r>
            <a:r>
              <a:rPr lang="ru-RU" dirty="0" err="1">
                <a:solidFill>
                  <a:srgbClr val="FFCC66"/>
                </a:solidFill>
              </a:rPr>
              <a:t>дифтерія</a:t>
            </a:r>
            <a:r>
              <a:rPr lang="ru-RU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>
                <a:solidFill>
                  <a:srgbClr val="FFCC66"/>
                </a:solidFill>
              </a:rPr>
              <a:t>3. </a:t>
            </a:r>
            <a:r>
              <a:rPr lang="ru-RU" dirty="0" err="1">
                <a:solidFill>
                  <a:srgbClr val="FFCC66"/>
                </a:solidFill>
              </a:rPr>
              <a:t>Хламідіальний</a:t>
            </a:r>
            <a:r>
              <a:rPr lang="ru-RU" dirty="0">
                <a:solidFill>
                  <a:srgbClr val="FFCC66"/>
                </a:solidFill>
              </a:rPr>
              <a:t> кон</a:t>
            </a:r>
            <a:r>
              <a:rPr lang="en-US" dirty="0">
                <a:solidFill>
                  <a:srgbClr val="FFCC66"/>
                </a:solidFill>
              </a:rPr>
              <a:t>’</a:t>
            </a:r>
            <a:r>
              <a:rPr lang="ru-RU" dirty="0" err="1">
                <a:solidFill>
                  <a:srgbClr val="FFCC66"/>
                </a:solidFill>
              </a:rPr>
              <a:t>юнктивіт</a:t>
            </a:r>
            <a:r>
              <a:rPr lang="ru-RU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>
                <a:solidFill>
                  <a:srgbClr val="FFCC66"/>
                </a:solidFill>
              </a:rPr>
              <a:t>4. </a:t>
            </a:r>
            <a:r>
              <a:rPr lang="ru-RU" dirty="0" err="1">
                <a:solidFill>
                  <a:srgbClr val="FFCC66"/>
                </a:solidFill>
              </a:rPr>
              <a:t>Хламідіальна</a:t>
            </a:r>
            <a:r>
              <a:rPr lang="ru-RU" dirty="0">
                <a:solidFill>
                  <a:srgbClr val="FFCC66"/>
                </a:solidFill>
              </a:rPr>
              <a:t> </a:t>
            </a:r>
            <a:r>
              <a:rPr lang="ru-RU" dirty="0" err="1">
                <a:solidFill>
                  <a:srgbClr val="FFCC66"/>
                </a:solidFill>
              </a:rPr>
              <a:t>пневмонія</a:t>
            </a:r>
            <a:r>
              <a:rPr lang="ru-RU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>
                <a:solidFill>
                  <a:srgbClr val="FFCC66"/>
                </a:solidFill>
              </a:rPr>
              <a:t>5. </a:t>
            </a:r>
            <a:r>
              <a:rPr lang="ru-RU" dirty="0" err="1">
                <a:solidFill>
                  <a:srgbClr val="FFCC66"/>
                </a:solidFill>
              </a:rPr>
              <a:t>Ерадикація</a:t>
            </a:r>
            <a:r>
              <a:rPr lang="ru-RU" dirty="0">
                <a:solidFill>
                  <a:srgbClr val="FFCC66"/>
                </a:solidFill>
              </a:rPr>
              <a:t> </a:t>
            </a:r>
            <a:r>
              <a:rPr lang="ru-RU" dirty="0" err="1">
                <a:solidFill>
                  <a:srgbClr val="FFCC66"/>
                </a:solidFill>
              </a:rPr>
              <a:t>інфекції</a:t>
            </a:r>
            <a:r>
              <a:rPr lang="ru-RU" dirty="0">
                <a:solidFill>
                  <a:srgbClr val="FFCC66"/>
                </a:solidFill>
              </a:rPr>
              <a:t> </a:t>
            </a:r>
            <a:r>
              <a:rPr lang="en-US" dirty="0">
                <a:solidFill>
                  <a:srgbClr val="FFCC66"/>
                </a:solidFill>
              </a:rPr>
              <a:t>Helicobacter pylori</a:t>
            </a:r>
            <a:endParaRPr lang="ru-RU" dirty="0">
              <a:solidFill>
                <a:srgbClr val="FFCC66"/>
              </a:solidFill>
            </a:endParaRPr>
          </a:p>
        </p:txBody>
      </p:sp>
      <p:pic>
        <p:nvPicPr>
          <p:cNvPr id="4198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113" y="4292600"/>
            <a:ext cx="2735262" cy="224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566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92100"/>
            <a:ext cx="9144000" cy="1384300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err="1">
                <a:solidFill>
                  <a:schemeClr val="hlink"/>
                </a:solidFill>
              </a:rPr>
              <a:t>Класифікація</a:t>
            </a:r>
            <a:r>
              <a:rPr lang="ru-RU" b="1" dirty="0">
                <a:solidFill>
                  <a:schemeClr val="hlink"/>
                </a:solidFill>
              </a:rPr>
              <a:t> </a:t>
            </a:r>
            <a:r>
              <a:rPr lang="ru-RU" b="1" dirty="0" err="1">
                <a:solidFill>
                  <a:schemeClr val="hlink"/>
                </a:solidFill>
              </a:rPr>
              <a:t>антибіотиків</a:t>
            </a:r>
            <a:endParaRPr lang="ru-RU" b="1" dirty="0">
              <a:solidFill>
                <a:schemeClr val="hlink"/>
              </a:solidFill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28775"/>
            <a:ext cx="8748712" cy="52292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solidFill>
                  <a:srgbClr val="FFFF00"/>
                </a:solidFill>
              </a:rPr>
              <a:t>1. </a:t>
            </a:r>
            <a:r>
              <a:rPr lang="ru-RU" sz="2400" dirty="0" err="1">
                <a:solidFill>
                  <a:srgbClr val="FFFF00"/>
                </a:solidFill>
              </a:rPr>
              <a:t>Антибіотики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що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містять</a:t>
            </a:r>
            <a:r>
              <a:rPr lang="ru-RU" sz="2400" dirty="0">
                <a:solidFill>
                  <a:srgbClr val="FFFF00"/>
                </a:solidFill>
              </a:rPr>
              <a:t> у </a:t>
            </a:r>
            <a:r>
              <a:rPr lang="ru-RU" sz="2400" dirty="0" err="1">
                <a:solidFill>
                  <a:srgbClr val="FFFF00"/>
                </a:solidFill>
              </a:rPr>
              <a:t>структурі</a:t>
            </a:r>
            <a:r>
              <a:rPr lang="ru-RU" sz="2400" dirty="0">
                <a:solidFill>
                  <a:srgbClr val="FFFF00"/>
                </a:solidFill>
              </a:rPr>
              <a:t> бета-</a:t>
            </a:r>
            <a:r>
              <a:rPr lang="ru-RU" sz="2400" dirty="0" err="1">
                <a:solidFill>
                  <a:srgbClr val="FFFF00"/>
                </a:solidFill>
              </a:rPr>
              <a:t>лактамне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кільце:пеніциліни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цефалоспорини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карбапенеми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монобактами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solidFill>
                  <a:srgbClr val="FFFF00"/>
                </a:solidFill>
              </a:rPr>
              <a:t>2. </a:t>
            </a:r>
            <a:r>
              <a:rPr lang="ru-RU" sz="2400" dirty="0" err="1">
                <a:solidFill>
                  <a:srgbClr val="FFFF00"/>
                </a:solidFill>
              </a:rPr>
              <a:t>Макроліди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solidFill>
                  <a:srgbClr val="FFFF00"/>
                </a:solidFill>
              </a:rPr>
              <a:t>3. </a:t>
            </a:r>
            <a:r>
              <a:rPr lang="ru-RU" sz="2400" dirty="0" err="1">
                <a:solidFill>
                  <a:srgbClr val="FFFF00"/>
                </a:solidFill>
              </a:rPr>
              <a:t>Лінкозамиди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solidFill>
                  <a:srgbClr val="FFFF00"/>
                </a:solidFill>
              </a:rPr>
              <a:t>4. </a:t>
            </a:r>
            <a:r>
              <a:rPr lang="ru-RU" sz="2400" dirty="0" err="1">
                <a:solidFill>
                  <a:srgbClr val="FFFF00"/>
                </a:solidFill>
              </a:rPr>
              <a:t>Аміноглікозиди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solidFill>
                  <a:srgbClr val="FFFF00"/>
                </a:solidFill>
              </a:rPr>
              <a:t>5. </a:t>
            </a:r>
            <a:r>
              <a:rPr lang="ru-RU" sz="2400" dirty="0" err="1">
                <a:solidFill>
                  <a:srgbClr val="FFFF00"/>
                </a:solidFill>
              </a:rPr>
              <a:t>Поліміксини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solidFill>
                  <a:srgbClr val="FFFF00"/>
                </a:solidFill>
              </a:rPr>
              <a:t>6. </a:t>
            </a:r>
            <a:r>
              <a:rPr lang="ru-RU" sz="2400" dirty="0" err="1">
                <a:solidFill>
                  <a:srgbClr val="FFFF00"/>
                </a:solidFill>
              </a:rPr>
              <a:t>Тетрацикліни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solidFill>
                  <a:srgbClr val="FFFF00"/>
                </a:solidFill>
              </a:rPr>
              <a:t>7. </a:t>
            </a:r>
            <a:r>
              <a:rPr lang="ru-RU" sz="2400" dirty="0" err="1">
                <a:solidFill>
                  <a:srgbClr val="FFFF00"/>
                </a:solidFill>
              </a:rPr>
              <a:t>Рифаміцини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solidFill>
                  <a:srgbClr val="FFFF00"/>
                </a:solidFill>
              </a:rPr>
              <a:t>8. </a:t>
            </a:r>
            <a:r>
              <a:rPr lang="ru-RU" sz="2400" dirty="0" err="1">
                <a:solidFill>
                  <a:srgbClr val="FFFF00"/>
                </a:solidFill>
              </a:rPr>
              <a:t>Глікопептиди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solidFill>
                  <a:srgbClr val="FFFF00"/>
                </a:solidFill>
              </a:rPr>
              <a:t>9. </a:t>
            </a:r>
            <a:r>
              <a:rPr lang="ru-RU" sz="2400" dirty="0" err="1">
                <a:solidFill>
                  <a:srgbClr val="FFFF00"/>
                </a:solidFill>
              </a:rPr>
              <a:t>Похідні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диоксіфенілпропану</a:t>
            </a:r>
            <a:r>
              <a:rPr lang="ru-RU" sz="2400" dirty="0">
                <a:solidFill>
                  <a:srgbClr val="FFFF00"/>
                </a:solidFill>
              </a:rPr>
              <a:t> (</a:t>
            </a:r>
            <a:r>
              <a:rPr lang="ru-RU" sz="2400" dirty="0" err="1">
                <a:solidFill>
                  <a:srgbClr val="FFFF00"/>
                </a:solidFill>
              </a:rPr>
              <a:t>левоміцетин</a:t>
            </a:r>
            <a:r>
              <a:rPr lang="ru-RU" sz="2400" dirty="0">
                <a:solidFill>
                  <a:srgbClr val="FFFF00"/>
                </a:solidFill>
              </a:rPr>
              <a:t>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solidFill>
                  <a:srgbClr val="FFFF00"/>
                </a:solidFill>
              </a:rPr>
              <a:t>10. </a:t>
            </a:r>
            <a:r>
              <a:rPr lang="ru-RU" sz="2400" dirty="0" err="1">
                <a:solidFill>
                  <a:srgbClr val="FFFF00"/>
                </a:solidFill>
              </a:rPr>
              <a:t>Різні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антибіотики</a:t>
            </a:r>
            <a:r>
              <a:rPr lang="ru-RU" sz="2400" dirty="0">
                <a:solidFill>
                  <a:srgbClr val="FFFF00"/>
                </a:solidFill>
              </a:rPr>
              <a:t>: </a:t>
            </a:r>
            <a:r>
              <a:rPr lang="ru-RU" sz="2400" dirty="0" err="1">
                <a:solidFill>
                  <a:srgbClr val="FFFF00"/>
                </a:solidFill>
              </a:rPr>
              <a:t>фузідин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ристоміцин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фосфоміцин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5271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642350" cy="908050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err="1">
                <a:solidFill>
                  <a:srgbClr val="FFCC66"/>
                </a:solidFill>
              </a:rPr>
              <a:t>Аміноглікозиди</a:t>
            </a:r>
            <a:endParaRPr lang="ru-RU" b="1" dirty="0">
              <a:solidFill>
                <a:srgbClr val="FFCC66"/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9144000" cy="58769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uk-UA" sz="2000" dirty="0">
                <a:solidFill>
                  <a:schemeClr val="hlink"/>
                </a:solidFill>
              </a:rPr>
              <a:t>І покоління: </a:t>
            </a:r>
            <a:r>
              <a:rPr lang="uk-UA" sz="2000" dirty="0">
                <a:solidFill>
                  <a:srgbClr val="33CC33"/>
                </a:solidFill>
              </a:rPr>
              <a:t>Стрептоміцин, </a:t>
            </a:r>
            <a:r>
              <a:rPr lang="uk-UA" sz="2000" dirty="0" err="1">
                <a:solidFill>
                  <a:srgbClr val="33CC33"/>
                </a:solidFill>
              </a:rPr>
              <a:t>неоміцин</a:t>
            </a:r>
            <a:r>
              <a:rPr lang="uk-UA" sz="2000" dirty="0">
                <a:solidFill>
                  <a:srgbClr val="33CC33"/>
                </a:solidFill>
              </a:rPr>
              <a:t>, </a:t>
            </a:r>
            <a:r>
              <a:rPr lang="uk-UA" sz="2000" dirty="0" err="1">
                <a:solidFill>
                  <a:srgbClr val="33CC33"/>
                </a:solidFill>
              </a:rPr>
              <a:t>канаміцин</a:t>
            </a:r>
            <a:r>
              <a:rPr lang="uk-UA" sz="2000" dirty="0">
                <a:solidFill>
                  <a:srgbClr val="33CC33"/>
                </a:solidFill>
              </a:rPr>
              <a:t>, </a:t>
            </a:r>
            <a:r>
              <a:rPr lang="uk-UA" sz="2000" dirty="0" err="1">
                <a:solidFill>
                  <a:srgbClr val="33CC33"/>
                </a:solidFill>
              </a:rPr>
              <a:t>мономіцин</a:t>
            </a:r>
            <a:r>
              <a:rPr lang="uk-UA" sz="2000" dirty="0">
                <a:solidFill>
                  <a:srgbClr val="33CC33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uk-UA" sz="2000" dirty="0">
                <a:solidFill>
                  <a:schemeClr val="hlink"/>
                </a:solidFill>
              </a:rPr>
              <a:t>ІІ покоління: </a:t>
            </a:r>
            <a:r>
              <a:rPr lang="uk-UA" sz="2000" dirty="0" err="1">
                <a:solidFill>
                  <a:srgbClr val="33CC33"/>
                </a:solidFill>
              </a:rPr>
              <a:t>Гентаміцин</a:t>
            </a:r>
            <a:r>
              <a:rPr lang="uk-UA" sz="2000" dirty="0">
                <a:solidFill>
                  <a:srgbClr val="33CC33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uk-UA" sz="2000" dirty="0">
                <a:solidFill>
                  <a:schemeClr val="hlink"/>
                </a:solidFill>
              </a:rPr>
              <a:t>ІІІ покоління: </a:t>
            </a:r>
            <a:r>
              <a:rPr lang="uk-UA" sz="2000" dirty="0" err="1">
                <a:solidFill>
                  <a:srgbClr val="33CC33"/>
                </a:solidFill>
              </a:rPr>
              <a:t>Тобраміцин</a:t>
            </a:r>
            <a:r>
              <a:rPr lang="uk-UA" sz="2000" dirty="0">
                <a:solidFill>
                  <a:srgbClr val="33CC33"/>
                </a:solidFill>
              </a:rPr>
              <a:t>, </a:t>
            </a:r>
            <a:r>
              <a:rPr lang="uk-UA" sz="2000" dirty="0" err="1">
                <a:solidFill>
                  <a:srgbClr val="33CC33"/>
                </a:solidFill>
              </a:rPr>
              <a:t>сизоміцин</a:t>
            </a:r>
            <a:r>
              <a:rPr lang="uk-UA" sz="2000" dirty="0">
                <a:solidFill>
                  <a:srgbClr val="33CC33"/>
                </a:solidFill>
              </a:rPr>
              <a:t>, </a:t>
            </a:r>
            <a:r>
              <a:rPr lang="uk-UA" sz="2000" dirty="0" err="1">
                <a:solidFill>
                  <a:srgbClr val="33CC33"/>
                </a:solidFill>
              </a:rPr>
              <a:t>амікацин</a:t>
            </a:r>
            <a:r>
              <a:rPr lang="uk-UA" sz="2000" dirty="0">
                <a:solidFill>
                  <a:srgbClr val="33CC33"/>
                </a:solidFill>
              </a:rPr>
              <a:t>, </a:t>
            </a:r>
            <a:r>
              <a:rPr lang="uk-UA" sz="2000" dirty="0" err="1">
                <a:solidFill>
                  <a:srgbClr val="33CC33"/>
                </a:solidFill>
              </a:rPr>
              <a:t>нетилміцин</a:t>
            </a:r>
            <a:r>
              <a:rPr lang="uk-UA" sz="2000" dirty="0">
                <a:solidFill>
                  <a:srgbClr val="33CC33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uk-UA" sz="2000" dirty="0">
                <a:solidFill>
                  <a:schemeClr val="hlink"/>
                </a:solidFill>
              </a:rPr>
              <a:t>І</a:t>
            </a:r>
            <a:r>
              <a:rPr lang="en-US" sz="2000" dirty="0">
                <a:solidFill>
                  <a:schemeClr val="hlink"/>
                </a:solidFill>
              </a:rPr>
              <a:t>V</a:t>
            </a:r>
            <a:r>
              <a:rPr lang="ru-RU" sz="2000" dirty="0">
                <a:solidFill>
                  <a:schemeClr val="hlink"/>
                </a:solidFill>
              </a:rPr>
              <a:t> </a:t>
            </a:r>
            <a:r>
              <a:rPr lang="ru-RU" sz="2000" dirty="0" err="1">
                <a:solidFill>
                  <a:schemeClr val="hlink"/>
                </a:solidFill>
              </a:rPr>
              <a:t>покоління</a:t>
            </a:r>
            <a:r>
              <a:rPr lang="ru-RU" sz="2000" dirty="0">
                <a:solidFill>
                  <a:schemeClr val="hlink"/>
                </a:solidFill>
              </a:rPr>
              <a:t>: </a:t>
            </a:r>
            <a:r>
              <a:rPr lang="ru-RU" sz="2000" dirty="0" err="1">
                <a:solidFill>
                  <a:srgbClr val="33CC33"/>
                </a:solidFill>
              </a:rPr>
              <a:t>Изепаміцин</a:t>
            </a:r>
            <a:r>
              <a:rPr lang="ru-RU" sz="2000" dirty="0">
                <a:solidFill>
                  <a:srgbClr val="33CC33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000" dirty="0">
              <a:solidFill>
                <a:schemeClr val="hlink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>
                <a:solidFill>
                  <a:schemeClr val="hlink"/>
                </a:solidFill>
              </a:rPr>
              <a:t>ФАРМАКОДИНАМІКА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000" b="1" dirty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err="1">
                <a:solidFill>
                  <a:srgbClr val="FFFF00"/>
                </a:solidFill>
              </a:rPr>
              <a:t>Порушують</a:t>
            </a:r>
            <a:r>
              <a:rPr lang="ru-RU" sz="2000" dirty="0">
                <a:solidFill>
                  <a:srgbClr val="FFFF00"/>
                </a:solidFill>
              </a:rPr>
              <a:t> структуру і </a:t>
            </a:r>
            <a:r>
              <a:rPr lang="ru-RU" sz="2000" dirty="0" err="1">
                <a:solidFill>
                  <a:srgbClr val="FFFF00"/>
                </a:solidFill>
              </a:rPr>
              <a:t>функцію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цитоплазматичної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мембрани</a:t>
            </a:r>
            <a:r>
              <a:rPr lang="ru-RU" sz="2000" dirty="0">
                <a:solidFill>
                  <a:srgbClr val="FFFF00"/>
                </a:solidFill>
              </a:rPr>
              <a:t>, синтез РНК рибосом. </a:t>
            </a:r>
            <a:r>
              <a:rPr lang="ru-RU" sz="2000" dirty="0" err="1">
                <a:solidFill>
                  <a:srgbClr val="FFFF00"/>
                </a:solidFill>
              </a:rPr>
              <a:t>Фармакологічний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ефект</a:t>
            </a:r>
            <a:r>
              <a:rPr lang="ru-RU" sz="2000" dirty="0">
                <a:solidFill>
                  <a:srgbClr val="FFFF00"/>
                </a:solidFill>
              </a:rPr>
              <a:t> – </a:t>
            </a:r>
            <a:r>
              <a:rPr lang="ru-RU" sz="2000" dirty="0" err="1">
                <a:solidFill>
                  <a:srgbClr val="FFFF00"/>
                </a:solidFill>
              </a:rPr>
              <a:t>бактерицидний</a:t>
            </a:r>
            <a:r>
              <a:rPr lang="ru-RU" sz="2000" dirty="0">
                <a:solidFill>
                  <a:srgbClr val="FFFF00"/>
                </a:solidFill>
              </a:rPr>
              <a:t>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FF00"/>
                </a:solidFill>
              </a:rPr>
              <a:t>Спектр </a:t>
            </a:r>
            <a:r>
              <a:rPr lang="ru-RU" sz="2000" dirty="0" err="1">
                <a:solidFill>
                  <a:srgbClr val="FFFF00"/>
                </a:solidFill>
              </a:rPr>
              <a:t>дії</a:t>
            </a:r>
            <a:r>
              <a:rPr lang="ru-RU" sz="2000" dirty="0">
                <a:solidFill>
                  <a:srgbClr val="FFFF00"/>
                </a:solidFill>
              </a:rPr>
              <a:t> – широкий. Вони </a:t>
            </a:r>
            <a:r>
              <a:rPr lang="ru-RU" sz="2000" dirty="0" err="1">
                <a:solidFill>
                  <a:srgbClr val="FFFF00"/>
                </a:solidFill>
              </a:rPr>
              <a:t>впливають</a:t>
            </a:r>
            <a:r>
              <a:rPr lang="ru-RU" sz="2000" dirty="0">
                <a:solidFill>
                  <a:srgbClr val="FFFF00"/>
                </a:solidFill>
              </a:rPr>
              <a:t> на </a:t>
            </a:r>
            <a:r>
              <a:rPr lang="ru-RU" sz="2000" dirty="0" err="1">
                <a:solidFill>
                  <a:srgbClr val="FFFF00"/>
                </a:solidFill>
              </a:rPr>
              <a:t>грамнегативні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палички</a:t>
            </a:r>
            <a:r>
              <a:rPr lang="ru-RU" sz="2000" dirty="0">
                <a:solidFill>
                  <a:srgbClr val="FFFF00"/>
                </a:solidFill>
              </a:rPr>
              <a:t>, </a:t>
            </a:r>
            <a:r>
              <a:rPr lang="ru-RU" sz="2000" dirty="0" err="1">
                <a:solidFill>
                  <a:srgbClr val="FFFF00"/>
                </a:solidFill>
              </a:rPr>
              <a:t>грампозитивні</a:t>
            </a:r>
            <a:r>
              <a:rPr lang="ru-RU" sz="2000" dirty="0">
                <a:solidFill>
                  <a:srgbClr val="FFFF00"/>
                </a:solidFill>
              </a:rPr>
              <a:t> кокки.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000" dirty="0">
              <a:solidFill>
                <a:srgbClr val="FFFF00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>
                <a:solidFill>
                  <a:schemeClr val="hlink"/>
                </a:solidFill>
              </a:rPr>
              <a:t>ФАРМАКОКІНЕТИКА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000" b="1" dirty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FF00"/>
                </a:solidFill>
              </a:rPr>
              <a:t>Час </a:t>
            </a:r>
            <a:r>
              <a:rPr lang="ru-RU" sz="2000" dirty="0" err="1">
                <a:solidFill>
                  <a:srgbClr val="FFFF00"/>
                </a:solidFill>
              </a:rPr>
              <a:t>збереження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терапевтичної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концентрації</a:t>
            </a:r>
            <a:r>
              <a:rPr lang="ru-RU" sz="2000" b="1" dirty="0">
                <a:solidFill>
                  <a:srgbClr val="FFFF00"/>
                </a:solidFill>
              </a:rPr>
              <a:t> </a:t>
            </a:r>
            <a:r>
              <a:rPr lang="ru-RU" sz="2000" dirty="0">
                <a:solidFill>
                  <a:srgbClr val="FFFF00"/>
                </a:solidFill>
              </a:rPr>
              <a:t>– 8 г. Тому </a:t>
            </a:r>
            <a:r>
              <a:rPr lang="ru-RU" sz="2000" dirty="0" err="1">
                <a:solidFill>
                  <a:srgbClr val="FFFF00"/>
                </a:solidFill>
              </a:rPr>
              <a:t>кратність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їх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призначення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складає</a:t>
            </a:r>
            <a:r>
              <a:rPr lang="ru-RU" sz="2000" dirty="0">
                <a:solidFill>
                  <a:srgbClr val="FFFF00"/>
                </a:solidFill>
              </a:rPr>
              <a:t> 3 рази на день (</a:t>
            </a:r>
            <a:r>
              <a:rPr lang="ru-RU" sz="2000" dirty="0" err="1">
                <a:solidFill>
                  <a:srgbClr val="FFFF00"/>
                </a:solidFill>
              </a:rPr>
              <a:t>можливо</a:t>
            </a:r>
            <a:r>
              <a:rPr lang="ru-RU" sz="2000" dirty="0">
                <a:solidFill>
                  <a:srgbClr val="FFFF00"/>
                </a:solidFill>
              </a:rPr>
              <a:t> 1 р. на день </a:t>
            </a:r>
            <a:r>
              <a:rPr lang="ru-RU" sz="2000" dirty="0" err="1">
                <a:solidFill>
                  <a:srgbClr val="FFFF00"/>
                </a:solidFill>
              </a:rPr>
              <a:t>всієї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добової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дози</a:t>
            </a:r>
            <a:r>
              <a:rPr lang="ru-RU" sz="2000" dirty="0">
                <a:solidFill>
                  <a:srgbClr val="FFFF00"/>
                </a:solidFill>
              </a:rPr>
              <a:t>).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2549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chemeClr val="hlink"/>
                </a:solidFill>
              </a:rPr>
              <a:t>ВЗА</a:t>
            </a:r>
            <a:r>
              <a:rPr lang="uk-UA" sz="2400" b="1" dirty="0">
                <a:solidFill>
                  <a:schemeClr val="hlink"/>
                </a:solidFill>
              </a:rPr>
              <a:t>ЄМОДІЯ</a:t>
            </a:r>
            <a:endParaRPr lang="en-US" sz="2400" b="1" dirty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err="1">
                <a:solidFill>
                  <a:srgbClr val="FFFF00"/>
                </a:solidFill>
              </a:rPr>
              <a:t>Під</a:t>
            </a:r>
            <a:r>
              <a:rPr lang="ru-RU" sz="2400" dirty="0">
                <a:solidFill>
                  <a:srgbClr val="FFFF00"/>
                </a:solidFill>
              </a:rPr>
              <a:t> час </a:t>
            </a:r>
            <a:r>
              <a:rPr lang="ru-RU" sz="2400" dirty="0" err="1">
                <a:solidFill>
                  <a:srgbClr val="FFFF00"/>
                </a:solidFill>
              </a:rPr>
              <a:t>прийому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аміноглікозідів</a:t>
            </a:r>
            <a:r>
              <a:rPr lang="ru-RU" sz="2400" dirty="0">
                <a:solidFill>
                  <a:srgbClr val="FFFF00"/>
                </a:solidFill>
              </a:rPr>
              <a:t> не </a:t>
            </a:r>
            <a:r>
              <a:rPr lang="ru-RU" sz="2400" dirty="0" err="1">
                <a:solidFill>
                  <a:srgbClr val="FFFF00"/>
                </a:solidFill>
              </a:rPr>
              <a:t>можна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назначати</a:t>
            </a:r>
            <a:r>
              <a:rPr lang="ru-RU" sz="2400" dirty="0">
                <a:solidFill>
                  <a:srgbClr val="FFFF00"/>
                </a:solidFill>
              </a:rPr>
              <a:t>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solidFill>
                  <a:srgbClr val="FFFF00"/>
                </a:solidFill>
              </a:rPr>
              <a:t>1. </a:t>
            </a:r>
            <a:r>
              <a:rPr lang="ru-RU" sz="2400" dirty="0" err="1">
                <a:solidFill>
                  <a:srgbClr val="FFFF00"/>
                </a:solidFill>
              </a:rPr>
              <a:t>ототоксичні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препарати</a:t>
            </a:r>
            <a:r>
              <a:rPr lang="ru-RU" sz="2400" dirty="0">
                <a:solidFill>
                  <a:srgbClr val="FFFF00"/>
                </a:solidFill>
              </a:rPr>
              <a:t> – </a:t>
            </a:r>
            <a:r>
              <a:rPr lang="ru-RU" sz="2400" dirty="0" err="1">
                <a:solidFill>
                  <a:srgbClr val="FFFF00"/>
                </a:solidFill>
              </a:rPr>
              <a:t>фуросемід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поліміксини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ристоміцин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глікопептиди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этакринову</a:t>
            </a:r>
            <a:r>
              <a:rPr lang="ru-RU" sz="2400" dirty="0">
                <a:solidFill>
                  <a:srgbClr val="FFFF00"/>
                </a:solidFill>
              </a:rPr>
              <a:t> кислоту;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solidFill>
                  <a:srgbClr val="FFFF00"/>
                </a:solidFill>
              </a:rPr>
              <a:t>2. </a:t>
            </a:r>
            <a:r>
              <a:rPr lang="ru-RU" sz="2400" dirty="0" err="1">
                <a:solidFill>
                  <a:srgbClr val="FFFF00"/>
                </a:solidFill>
              </a:rPr>
              <a:t>нефротоксичні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препарати</a:t>
            </a:r>
            <a:r>
              <a:rPr lang="ru-RU" sz="2400" dirty="0">
                <a:solidFill>
                  <a:srgbClr val="FFFF00"/>
                </a:solidFill>
              </a:rPr>
              <a:t> – </a:t>
            </a:r>
            <a:r>
              <a:rPr lang="ru-RU" sz="2400" dirty="0" err="1">
                <a:solidFill>
                  <a:srgbClr val="FFFF00"/>
                </a:solidFill>
              </a:rPr>
              <a:t>цефалоспорини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uk-UA" sz="2400" dirty="0">
                <a:solidFill>
                  <a:srgbClr val="FFFF00"/>
                </a:solidFill>
              </a:rPr>
              <a:t>І покоління, </a:t>
            </a:r>
            <a:r>
              <a:rPr lang="uk-UA" sz="2400" dirty="0" err="1">
                <a:solidFill>
                  <a:srgbClr val="FFFF00"/>
                </a:solidFill>
              </a:rPr>
              <a:t>метициклін</a:t>
            </a:r>
            <a:r>
              <a:rPr lang="uk-UA" sz="2400" dirty="0">
                <a:solidFill>
                  <a:srgbClr val="FFFF00"/>
                </a:solidFill>
              </a:rPr>
              <a:t>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uk-UA" sz="2400" dirty="0">
                <a:solidFill>
                  <a:srgbClr val="FFFF00"/>
                </a:solidFill>
              </a:rPr>
              <a:t>3. </a:t>
            </a:r>
            <a:r>
              <a:rPr lang="uk-UA" sz="2400" dirty="0" err="1">
                <a:solidFill>
                  <a:srgbClr val="FFFF00"/>
                </a:solidFill>
              </a:rPr>
              <a:t>міорелаксанти</a:t>
            </a:r>
            <a:r>
              <a:rPr lang="uk-UA" sz="2400" dirty="0">
                <a:solidFill>
                  <a:srgbClr val="FFFF00"/>
                </a:solidFill>
              </a:rPr>
              <a:t>, антидепресанти, </a:t>
            </a:r>
            <a:r>
              <a:rPr lang="uk-UA" sz="2400" dirty="0" err="1">
                <a:solidFill>
                  <a:srgbClr val="FFFF00"/>
                </a:solidFill>
              </a:rPr>
              <a:t>лінкоміцин</a:t>
            </a:r>
            <a:r>
              <a:rPr lang="uk-UA" sz="2400" dirty="0">
                <a:solidFill>
                  <a:srgbClr val="FFFF00"/>
                </a:solidFill>
              </a:rPr>
              <a:t>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uk-UA" sz="2400" dirty="0">
                <a:solidFill>
                  <a:srgbClr val="FFFF00"/>
                </a:solidFill>
              </a:rPr>
              <a:t>4. </a:t>
            </a:r>
            <a:r>
              <a:rPr lang="uk-UA" sz="2400" dirty="0" err="1">
                <a:solidFill>
                  <a:srgbClr val="FFFF00"/>
                </a:solidFill>
              </a:rPr>
              <a:t>дигоксин</a:t>
            </a:r>
            <a:r>
              <a:rPr lang="uk-UA" sz="2400" dirty="0">
                <a:solidFill>
                  <a:srgbClr val="FFFF00"/>
                </a:solidFill>
              </a:rPr>
              <a:t>, </a:t>
            </a:r>
            <a:r>
              <a:rPr lang="uk-UA" sz="2400" dirty="0" err="1">
                <a:solidFill>
                  <a:srgbClr val="FFFF00"/>
                </a:solidFill>
              </a:rPr>
              <a:t>феноксиметилпеніцилін</a:t>
            </a:r>
            <a:r>
              <a:rPr lang="uk-UA" sz="2400" dirty="0">
                <a:solidFill>
                  <a:srgbClr val="FFFF00"/>
                </a:solidFill>
              </a:rPr>
              <a:t>.</a:t>
            </a:r>
            <a:endParaRPr lang="en-US" sz="2400" dirty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uk-UA" sz="2400" b="1" dirty="0">
              <a:solidFill>
                <a:srgbClr val="FFFF00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2400" b="1" dirty="0">
                <a:solidFill>
                  <a:srgbClr val="FF3300"/>
                </a:solidFill>
              </a:rPr>
              <a:t>ПОБІЧНА ДІЯ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uk-UA" sz="2400" dirty="0">
                <a:solidFill>
                  <a:srgbClr val="FFFF00"/>
                </a:solidFill>
              </a:rPr>
              <a:t>1. </a:t>
            </a:r>
            <a:r>
              <a:rPr lang="uk-UA" sz="2400" dirty="0" err="1">
                <a:solidFill>
                  <a:srgbClr val="FFFF00"/>
                </a:solidFill>
              </a:rPr>
              <a:t>Ототоксичність</a:t>
            </a:r>
            <a:r>
              <a:rPr lang="uk-UA" sz="2400" dirty="0">
                <a:solidFill>
                  <a:srgbClr val="FFFF00"/>
                </a:solidFill>
              </a:rPr>
              <a:t>.</a:t>
            </a:r>
            <a:endParaRPr lang="ru-RU" sz="2400" dirty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solidFill>
                  <a:srgbClr val="FFFF00"/>
                </a:solidFill>
              </a:rPr>
              <a:t>2. </a:t>
            </a:r>
            <a:r>
              <a:rPr lang="ru-RU" sz="2400" dirty="0" err="1">
                <a:solidFill>
                  <a:srgbClr val="FFFF00"/>
                </a:solidFill>
              </a:rPr>
              <a:t>Нефротоксичність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solidFill>
                  <a:srgbClr val="FFFF00"/>
                </a:solidFill>
              </a:rPr>
              <a:t>3. </a:t>
            </a:r>
            <a:r>
              <a:rPr lang="ru-RU" sz="2400" dirty="0" err="1">
                <a:solidFill>
                  <a:srgbClr val="FFFF00"/>
                </a:solidFill>
              </a:rPr>
              <a:t>Нервово</a:t>
            </a:r>
            <a:r>
              <a:rPr lang="ru-RU" sz="2400" dirty="0">
                <a:solidFill>
                  <a:srgbClr val="FFFF00"/>
                </a:solidFill>
              </a:rPr>
              <a:t> – м</a:t>
            </a:r>
            <a:r>
              <a:rPr lang="en-US" sz="2400" dirty="0">
                <a:solidFill>
                  <a:srgbClr val="FFFF00"/>
                </a:solidFill>
              </a:rPr>
              <a:t>’</a:t>
            </a:r>
            <a:r>
              <a:rPr lang="ru-RU" sz="2400" dirty="0" err="1">
                <a:solidFill>
                  <a:srgbClr val="FFFF00"/>
                </a:solidFill>
              </a:rPr>
              <a:t>язовий</a:t>
            </a:r>
            <a:r>
              <a:rPr lang="ru-RU" sz="2400" dirty="0">
                <a:solidFill>
                  <a:srgbClr val="FFFF00"/>
                </a:solidFill>
              </a:rPr>
              <a:t> блок.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solidFill>
                  <a:srgbClr val="FFFF00"/>
                </a:solidFill>
              </a:rPr>
              <a:t>4. </a:t>
            </a:r>
            <a:r>
              <a:rPr lang="ru-RU" sz="2400" dirty="0" err="1">
                <a:solidFill>
                  <a:srgbClr val="FFFF00"/>
                </a:solidFill>
              </a:rPr>
              <a:t>Порушення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всмоктування</a:t>
            </a:r>
            <a:r>
              <a:rPr lang="ru-RU" sz="2400" dirty="0">
                <a:solidFill>
                  <a:srgbClr val="FFFF00"/>
                </a:solidFill>
              </a:rPr>
              <a:t> з </a:t>
            </a:r>
            <a:r>
              <a:rPr lang="ru-RU" sz="2400" dirty="0" err="1">
                <a:solidFill>
                  <a:srgbClr val="FFFF00"/>
                </a:solidFill>
              </a:rPr>
              <a:t>кишківника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solidFill>
                  <a:srgbClr val="FFFF00"/>
                </a:solidFill>
              </a:rPr>
              <a:t>5. </a:t>
            </a:r>
            <a:r>
              <a:rPr lang="ru-RU" sz="2400" dirty="0" err="1">
                <a:solidFill>
                  <a:srgbClr val="FFFF00"/>
                </a:solidFill>
              </a:rPr>
              <a:t>Алергічні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реакції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solidFill>
                  <a:srgbClr val="FFFF00"/>
                </a:solidFill>
              </a:rPr>
              <a:t>6. </a:t>
            </a:r>
            <a:r>
              <a:rPr lang="ru-RU" sz="2400" dirty="0" err="1">
                <a:solidFill>
                  <a:srgbClr val="FFFF00"/>
                </a:solidFill>
              </a:rPr>
              <a:t>Поліневрити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>
                <a:solidFill>
                  <a:srgbClr val="FFFF00"/>
                </a:solidFill>
              </a:rPr>
              <a:t>7. </a:t>
            </a:r>
            <a:r>
              <a:rPr lang="ru-RU" sz="2400" dirty="0" err="1">
                <a:solidFill>
                  <a:srgbClr val="FFFF00"/>
                </a:solidFill>
              </a:rPr>
              <a:t>Флебіти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5133188"/>
            <a:ext cx="2225824" cy="148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7466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-171450"/>
            <a:ext cx="8229600" cy="765175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err="1">
                <a:solidFill>
                  <a:schemeClr val="hlink"/>
                </a:solidFill>
              </a:rPr>
              <a:t>Показання</a:t>
            </a:r>
            <a:endParaRPr lang="ru-RU" b="1" dirty="0">
              <a:solidFill>
                <a:schemeClr val="hlink"/>
              </a:solidFill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76250"/>
            <a:ext cx="9144000" cy="38163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>
                <a:solidFill>
                  <a:srgbClr val="FFCC66"/>
                </a:solidFill>
              </a:rPr>
              <a:t>	При </a:t>
            </a:r>
            <a:r>
              <a:rPr lang="ru-RU" dirty="0" err="1">
                <a:solidFill>
                  <a:srgbClr val="FFCC66"/>
                </a:solidFill>
              </a:rPr>
              <a:t>важких</a:t>
            </a:r>
            <a:r>
              <a:rPr lang="ru-RU" dirty="0">
                <a:solidFill>
                  <a:srgbClr val="FFCC66"/>
                </a:solidFill>
              </a:rPr>
              <a:t> </a:t>
            </a:r>
            <a:r>
              <a:rPr lang="ru-RU" dirty="0" err="1">
                <a:solidFill>
                  <a:srgbClr val="FFCC66"/>
                </a:solidFill>
              </a:rPr>
              <a:t>захворюваннях</a:t>
            </a:r>
            <a:r>
              <a:rPr lang="ru-RU" dirty="0">
                <a:solidFill>
                  <a:srgbClr val="FFCC66"/>
                </a:solidFill>
              </a:rPr>
              <a:t>, </a:t>
            </a:r>
            <a:r>
              <a:rPr lang="ru-RU" dirty="0" err="1">
                <a:solidFill>
                  <a:srgbClr val="FFCC66"/>
                </a:solidFill>
              </a:rPr>
              <a:t>викликаних</a:t>
            </a:r>
            <a:r>
              <a:rPr lang="ru-RU" dirty="0">
                <a:solidFill>
                  <a:srgbClr val="FFCC66"/>
                </a:solidFill>
              </a:rPr>
              <a:t> </a:t>
            </a:r>
            <a:r>
              <a:rPr lang="ru-RU" dirty="0" err="1">
                <a:solidFill>
                  <a:srgbClr val="FFCC66"/>
                </a:solidFill>
              </a:rPr>
              <a:t>грамнегативними</a:t>
            </a:r>
            <a:r>
              <a:rPr lang="ru-RU" dirty="0">
                <a:solidFill>
                  <a:srgbClr val="FFCC66"/>
                </a:solidFill>
              </a:rPr>
              <a:t> </a:t>
            </a:r>
            <a:r>
              <a:rPr lang="ru-RU" dirty="0" err="1">
                <a:solidFill>
                  <a:srgbClr val="FFCC66"/>
                </a:solidFill>
              </a:rPr>
              <a:t>бактеріями</a:t>
            </a:r>
            <a:r>
              <a:rPr lang="ru-RU" dirty="0">
                <a:solidFill>
                  <a:srgbClr val="FFCC66"/>
                </a:solidFill>
              </a:rPr>
              <a:t> і </a:t>
            </a:r>
            <a:r>
              <a:rPr lang="ru-RU" dirty="0" err="1">
                <a:solidFill>
                  <a:srgbClr val="FFCC66"/>
                </a:solidFill>
              </a:rPr>
              <a:t>стафілококками</a:t>
            </a:r>
            <a:r>
              <a:rPr lang="ru-RU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>
                <a:solidFill>
                  <a:srgbClr val="FFCC66"/>
                </a:solidFill>
              </a:rPr>
              <a:t>1. </a:t>
            </a:r>
            <a:r>
              <a:rPr lang="ru-RU" dirty="0" err="1">
                <a:solidFill>
                  <a:srgbClr val="FFCC66"/>
                </a:solidFill>
              </a:rPr>
              <a:t>Ускладнені</a:t>
            </a:r>
            <a:r>
              <a:rPr lang="ru-RU" dirty="0">
                <a:solidFill>
                  <a:srgbClr val="FFCC66"/>
                </a:solidFill>
              </a:rPr>
              <a:t> </a:t>
            </a:r>
            <a:r>
              <a:rPr lang="ru-RU" dirty="0" err="1">
                <a:solidFill>
                  <a:srgbClr val="FFCC66"/>
                </a:solidFill>
              </a:rPr>
              <a:t>інфекції</a:t>
            </a:r>
            <a:r>
              <a:rPr lang="ru-RU" dirty="0">
                <a:solidFill>
                  <a:srgbClr val="FFCC66"/>
                </a:solidFill>
              </a:rPr>
              <a:t> </a:t>
            </a:r>
            <a:r>
              <a:rPr lang="ru-RU" dirty="0" err="1">
                <a:solidFill>
                  <a:srgbClr val="FFCC66"/>
                </a:solidFill>
              </a:rPr>
              <a:t>сечовидільної</a:t>
            </a:r>
            <a:r>
              <a:rPr lang="ru-RU" dirty="0">
                <a:solidFill>
                  <a:srgbClr val="FFCC66"/>
                </a:solidFill>
              </a:rPr>
              <a:t> </a:t>
            </a:r>
            <a:r>
              <a:rPr lang="ru-RU" dirty="0" err="1">
                <a:solidFill>
                  <a:srgbClr val="FFCC66"/>
                </a:solidFill>
              </a:rPr>
              <a:t>системи</a:t>
            </a:r>
            <a:r>
              <a:rPr lang="ru-RU" dirty="0">
                <a:solidFill>
                  <a:srgbClr val="FFCC66"/>
                </a:solidFill>
              </a:rPr>
              <a:t>, </a:t>
            </a:r>
            <a:r>
              <a:rPr lang="ru-RU" dirty="0" err="1">
                <a:solidFill>
                  <a:srgbClr val="FFCC66"/>
                </a:solidFill>
              </a:rPr>
              <a:t>внутрішньобронхіальні</a:t>
            </a:r>
            <a:r>
              <a:rPr lang="ru-RU" dirty="0">
                <a:solidFill>
                  <a:srgbClr val="FFCC66"/>
                </a:solidFill>
              </a:rPr>
              <a:t> </a:t>
            </a:r>
            <a:r>
              <a:rPr lang="ru-RU" dirty="0" err="1">
                <a:solidFill>
                  <a:srgbClr val="FFCC66"/>
                </a:solidFill>
              </a:rPr>
              <a:t>інфекції</a:t>
            </a:r>
            <a:r>
              <a:rPr lang="ru-RU" dirty="0">
                <a:solidFill>
                  <a:srgbClr val="FFCC66"/>
                </a:solidFill>
              </a:rPr>
              <a:t>, </a:t>
            </a:r>
            <a:r>
              <a:rPr lang="ru-RU" dirty="0" err="1">
                <a:solidFill>
                  <a:srgbClr val="FFCC66"/>
                </a:solidFill>
              </a:rPr>
              <a:t>інфекції</a:t>
            </a:r>
            <a:r>
              <a:rPr lang="ru-RU" dirty="0">
                <a:solidFill>
                  <a:srgbClr val="FFCC66"/>
                </a:solidFill>
              </a:rPr>
              <a:t> </a:t>
            </a:r>
            <a:r>
              <a:rPr lang="ru-RU" dirty="0" err="1">
                <a:solidFill>
                  <a:srgbClr val="FFCC66"/>
                </a:solidFill>
              </a:rPr>
              <a:t>респіраторного</a:t>
            </a:r>
            <a:r>
              <a:rPr lang="ru-RU" dirty="0">
                <a:solidFill>
                  <a:srgbClr val="FFCC66"/>
                </a:solidFill>
              </a:rPr>
              <a:t> тракту.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>
                <a:solidFill>
                  <a:srgbClr val="FFCC66"/>
                </a:solidFill>
              </a:rPr>
              <a:t>2. </a:t>
            </a:r>
            <a:r>
              <a:rPr lang="ru-RU" dirty="0" err="1">
                <a:solidFill>
                  <a:srgbClr val="FFCC66"/>
                </a:solidFill>
              </a:rPr>
              <a:t>Остеомієліт</a:t>
            </a:r>
            <a:r>
              <a:rPr lang="ru-RU" dirty="0">
                <a:solidFill>
                  <a:srgbClr val="FFCC66"/>
                </a:solidFill>
              </a:rPr>
              <a:t>, </a:t>
            </a:r>
            <a:r>
              <a:rPr lang="ru-RU" dirty="0" err="1">
                <a:solidFill>
                  <a:srgbClr val="FFCC66"/>
                </a:solidFill>
              </a:rPr>
              <a:t>септицемія</a:t>
            </a:r>
            <a:r>
              <a:rPr lang="ru-RU" dirty="0">
                <a:solidFill>
                  <a:srgbClr val="FFCC66"/>
                </a:solidFill>
              </a:rPr>
              <a:t>, </a:t>
            </a:r>
            <a:r>
              <a:rPr lang="ru-RU" dirty="0" err="1">
                <a:solidFill>
                  <a:srgbClr val="FFCC66"/>
                </a:solidFill>
              </a:rPr>
              <a:t>менінгіт</a:t>
            </a:r>
            <a:r>
              <a:rPr lang="ru-RU" dirty="0">
                <a:solidFill>
                  <a:srgbClr val="FFCC66"/>
                </a:solidFill>
              </a:rPr>
              <a:t>.</a:t>
            </a:r>
            <a:r>
              <a:rPr lang="ru-RU" dirty="0"/>
              <a:t> </a:t>
            </a:r>
          </a:p>
        </p:txBody>
      </p:sp>
      <p:pic>
        <p:nvPicPr>
          <p:cNvPr id="50180" name="Picture 4" descr="106030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4252913"/>
            <a:ext cx="3859213" cy="260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1196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err="1">
                <a:solidFill>
                  <a:srgbClr val="FF9933"/>
                </a:solidFill>
              </a:rPr>
              <a:t>Тетрацикліни</a:t>
            </a:r>
            <a:endParaRPr lang="ru-RU" b="1" dirty="0">
              <a:solidFill>
                <a:srgbClr val="FF9933"/>
              </a:solidFill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9144000" cy="58769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sz="2400" dirty="0" err="1">
                <a:solidFill>
                  <a:srgbClr val="FFCC66"/>
                </a:solidFill>
              </a:rPr>
              <a:t>Природні</a:t>
            </a:r>
            <a:r>
              <a:rPr lang="ru-RU" sz="2400" dirty="0">
                <a:solidFill>
                  <a:srgbClr val="FFCC66"/>
                </a:solidFill>
              </a:rPr>
              <a:t>: </a:t>
            </a:r>
            <a:r>
              <a:rPr lang="ru-RU" sz="2400" dirty="0" err="1">
                <a:solidFill>
                  <a:srgbClr val="33CC33"/>
                </a:solidFill>
              </a:rPr>
              <a:t>окситетрациклін</a:t>
            </a:r>
            <a:r>
              <a:rPr lang="ru-RU" sz="2400" dirty="0">
                <a:solidFill>
                  <a:srgbClr val="33CC33"/>
                </a:solidFill>
              </a:rPr>
              <a:t>, </a:t>
            </a:r>
            <a:r>
              <a:rPr lang="ru-RU" sz="2400" dirty="0" err="1">
                <a:solidFill>
                  <a:srgbClr val="33CC33"/>
                </a:solidFill>
              </a:rPr>
              <a:t>тетрациклін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sz="2400" dirty="0" err="1">
                <a:solidFill>
                  <a:srgbClr val="FFCC66"/>
                </a:solidFill>
              </a:rPr>
              <a:t>Напівсинтетичні</a:t>
            </a:r>
            <a:r>
              <a:rPr lang="ru-RU" sz="2400" dirty="0">
                <a:solidFill>
                  <a:srgbClr val="FFCC66"/>
                </a:solidFill>
              </a:rPr>
              <a:t>: </a:t>
            </a:r>
            <a:r>
              <a:rPr lang="ru-RU" sz="2400" dirty="0" err="1">
                <a:solidFill>
                  <a:srgbClr val="33CC33"/>
                </a:solidFill>
              </a:rPr>
              <a:t>метациклін</a:t>
            </a:r>
            <a:r>
              <a:rPr lang="ru-RU" sz="2400" dirty="0">
                <a:solidFill>
                  <a:srgbClr val="33CC33"/>
                </a:solidFill>
              </a:rPr>
              <a:t>, </a:t>
            </a:r>
            <a:r>
              <a:rPr lang="ru-RU" sz="2400" dirty="0" err="1">
                <a:solidFill>
                  <a:srgbClr val="33CC33"/>
                </a:solidFill>
              </a:rPr>
              <a:t>доксициклін</a:t>
            </a:r>
            <a:r>
              <a:rPr lang="ru-RU" sz="2400" dirty="0">
                <a:solidFill>
                  <a:srgbClr val="33CC33"/>
                </a:solidFill>
              </a:rPr>
              <a:t>, </a:t>
            </a:r>
            <a:r>
              <a:rPr lang="ru-RU" sz="2400" dirty="0" err="1">
                <a:solidFill>
                  <a:srgbClr val="33CC33"/>
                </a:solidFill>
              </a:rPr>
              <a:t>моноциклін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  <a:endParaRPr lang="ru-RU" sz="2400" b="1" dirty="0">
              <a:solidFill>
                <a:srgbClr val="FFCC66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chemeClr val="hlink"/>
                </a:solidFill>
              </a:rPr>
              <a:t>ФАРМАКОДИНАМІКА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 err="1">
                <a:solidFill>
                  <a:srgbClr val="FFCC66"/>
                </a:solidFill>
              </a:rPr>
              <a:t>Пригнічує</a:t>
            </a:r>
            <a:r>
              <a:rPr lang="ru-RU" sz="2400" dirty="0">
                <a:solidFill>
                  <a:srgbClr val="FFCC66"/>
                </a:solidFill>
              </a:rPr>
              <a:t> синтез </a:t>
            </a:r>
            <a:r>
              <a:rPr lang="ru-RU" sz="2400" dirty="0" err="1">
                <a:solidFill>
                  <a:srgbClr val="FFCC66"/>
                </a:solidFill>
              </a:rPr>
              <a:t>білка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мікробної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клітини</a:t>
            </a:r>
            <a:r>
              <a:rPr lang="ru-RU" sz="2400" dirty="0">
                <a:solidFill>
                  <a:srgbClr val="FFCC66"/>
                </a:solidFill>
              </a:rPr>
              <a:t> на </a:t>
            </a:r>
            <a:r>
              <a:rPr lang="ru-RU" sz="2400" dirty="0" err="1">
                <a:solidFill>
                  <a:srgbClr val="FFCC66"/>
                </a:solidFill>
              </a:rPr>
              <a:t>рівні</a:t>
            </a:r>
            <a:r>
              <a:rPr lang="ru-RU" sz="2400" dirty="0">
                <a:solidFill>
                  <a:srgbClr val="FFCC66"/>
                </a:solidFill>
              </a:rPr>
              <a:t> рибосом. </a:t>
            </a:r>
            <a:r>
              <a:rPr lang="ru-RU" sz="2400" dirty="0" err="1">
                <a:solidFill>
                  <a:srgbClr val="FFCC66"/>
                </a:solidFill>
              </a:rPr>
              <a:t>Фармакологічний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ефект</a:t>
            </a:r>
            <a:r>
              <a:rPr lang="ru-RU" sz="2400" dirty="0">
                <a:solidFill>
                  <a:srgbClr val="FFCC66"/>
                </a:solidFill>
              </a:rPr>
              <a:t> – </a:t>
            </a:r>
            <a:r>
              <a:rPr lang="ru-RU" sz="2400" dirty="0" err="1">
                <a:solidFill>
                  <a:srgbClr val="FFCC66"/>
                </a:solidFill>
              </a:rPr>
              <a:t>бактеріостатичний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CC66"/>
                </a:solidFill>
              </a:rPr>
              <a:t>Спектр </a:t>
            </a:r>
            <a:r>
              <a:rPr lang="ru-RU" sz="2400" dirty="0" err="1">
                <a:solidFill>
                  <a:srgbClr val="FFCC66"/>
                </a:solidFill>
              </a:rPr>
              <a:t>дії</a:t>
            </a:r>
            <a:r>
              <a:rPr lang="ru-RU" sz="2400" dirty="0">
                <a:solidFill>
                  <a:srgbClr val="FFCC66"/>
                </a:solidFill>
              </a:rPr>
              <a:t> – </a:t>
            </a:r>
            <a:r>
              <a:rPr lang="ru-RU" sz="2400" dirty="0" err="1">
                <a:solidFill>
                  <a:srgbClr val="FFCC66"/>
                </a:solidFill>
              </a:rPr>
              <a:t>дуже</a:t>
            </a:r>
            <a:r>
              <a:rPr lang="ru-RU" sz="2400" dirty="0">
                <a:solidFill>
                  <a:srgbClr val="FFCC66"/>
                </a:solidFill>
              </a:rPr>
              <a:t> широкий, </a:t>
            </a:r>
            <a:r>
              <a:rPr lang="ru-RU" sz="2400" dirty="0" err="1">
                <a:solidFill>
                  <a:srgbClr val="FFCC66"/>
                </a:solidFill>
              </a:rPr>
              <a:t>грампозитивні</a:t>
            </a:r>
            <a:r>
              <a:rPr lang="ru-RU" sz="2400" dirty="0">
                <a:solidFill>
                  <a:srgbClr val="FFCC66"/>
                </a:solidFill>
              </a:rPr>
              <a:t> кокки;  </a:t>
            </a:r>
            <a:r>
              <a:rPr lang="ru-RU" sz="2400" dirty="0" err="1">
                <a:solidFill>
                  <a:srgbClr val="FFCC66"/>
                </a:solidFill>
              </a:rPr>
              <a:t>палички</a:t>
            </a:r>
            <a:r>
              <a:rPr lang="ru-RU" sz="2400" dirty="0">
                <a:solidFill>
                  <a:srgbClr val="FFCC66"/>
                </a:solidFill>
              </a:rPr>
              <a:t>; </a:t>
            </a:r>
            <a:r>
              <a:rPr lang="ru-RU" sz="2400" dirty="0" err="1">
                <a:solidFill>
                  <a:srgbClr val="FFCC66"/>
                </a:solidFill>
              </a:rPr>
              <a:t>грамнегативні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бактерії</a:t>
            </a:r>
            <a:r>
              <a:rPr lang="ru-RU" sz="2400" dirty="0">
                <a:solidFill>
                  <a:srgbClr val="FFCC66"/>
                </a:solidFill>
              </a:rPr>
              <a:t>; </a:t>
            </a:r>
            <a:r>
              <a:rPr lang="ru-RU" sz="2400" dirty="0" err="1">
                <a:solidFill>
                  <a:srgbClr val="FFCC66"/>
                </a:solidFill>
              </a:rPr>
              <a:t>анаероби</a:t>
            </a:r>
            <a:r>
              <a:rPr lang="ru-RU" sz="2400" dirty="0">
                <a:solidFill>
                  <a:srgbClr val="FFCC66"/>
                </a:solidFill>
              </a:rPr>
              <a:t>.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chemeClr val="hlink"/>
                </a:solidFill>
              </a:rPr>
              <a:t>ФАРМАКОКІНЕТИКА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CC66"/>
                </a:solidFill>
              </a:rPr>
              <a:t>Час </a:t>
            </a:r>
            <a:r>
              <a:rPr lang="ru-RU" sz="2400" dirty="0" err="1">
                <a:solidFill>
                  <a:srgbClr val="FFCC66"/>
                </a:solidFill>
              </a:rPr>
              <a:t>збереження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терапевтичної</a:t>
            </a:r>
            <a:r>
              <a:rPr lang="ru-RU" sz="2400" dirty="0">
                <a:solidFill>
                  <a:srgbClr val="FFCC66"/>
                </a:solidFill>
              </a:rPr>
              <a:t> </a:t>
            </a:r>
            <a:r>
              <a:rPr lang="ru-RU" sz="2400" dirty="0" err="1">
                <a:solidFill>
                  <a:srgbClr val="FFCC66"/>
                </a:solidFill>
              </a:rPr>
              <a:t>концентрації</a:t>
            </a:r>
            <a:r>
              <a:rPr lang="ru-RU" sz="2400" dirty="0">
                <a:solidFill>
                  <a:srgbClr val="FFCC66"/>
                </a:solidFill>
              </a:rPr>
              <a:t> в </a:t>
            </a:r>
            <a:r>
              <a:rPr lang="ru-RU" sz="2400" dirty="0" err="1">
                <a:solidFill>
                  <a:srgbClr val="FFCC66"/>
                </a:solidFill>
              </a:rPr>
              <a:t>крові</a:t>
            </a:r>
            <a:r>
              <a:rPr lang="ru-RU" sz="2400" dirty="0">
                <a:solidFill>
                  <a:srgbClr val="FFCC66"/>
                </a:solidFill>
              </a:rPr>
              <a:t>: для </a:t>
            </a:r>
            <a:r>
              <a:rPr lang="ru-RU" sz="2400" dirty="0" err="1">
                <a:solidFill>
                  <a:srgbClr val="FFCC66"/>
                </a:solidFill>
              </a:rPr>
              <a:t>окситетрацикліну</a:t>
            </a:r>
            <a:r>
              <a:rPr lang="ru-RU" sz="2400" dirty="0">
                <a:solidFill>
                  <a:srgbClr val="FFCC66"/>
                </a:solidFill>
              </a:rPr>
              <a:t> и </a:t>
            </a:r>
            <a:r>
              <a:rPr lang="ru-RU" sz="2400" dirty="0" err="1">
                <a:solidFill>
                  <a:srgbClr val="FFCC66"/>
                </a:solidFill>
              </a:rPr>
              <a:t>тетрацикліну</a:t>
            </a:r>
            <a:r>
              <a:rPr lang="ru-RU" sz="2400" dirty="0">
                <a:solidFill>
                  <a:srgbClr val="FFCC66"/>
                </a:solidFill>
              </a:rPr>
              <a:t> 4-6 г; для </a:t>
            </a:r>
            <a:r>
              <a:rPr lang="ru-RU" sz="2400" dirty="0" err="1">
                <a:solidFill>
                  <a:srgbClr val="FFCC66"/>
                </a:solidFill>
              </a:rPr>
              <a:t>метацикліну</a:t>
            </a:r>
            <a:r>
              <a:rPr lang="ru-RU" sz="2400" dirty="0">
                <a:solidFill>
                  <a:srgbClr val="FFCC66"/>
                </a:solidFill>
              </a:rPr>
              <a:t> – 12 г., для </a:t>
            </a:r>
            <a:r>
              <a:rPr lang="ru-RU" sz="2400" dirty="0" err="1">
                <a:solidFill>
                  <a:srgbClr val="FFCC66"/>
                </a:solidFill>
              </a:rPr>
              <a:t>доксицикліну</a:t>
            </a:r>
            <a:r>
              <a:rPr lang="ru-RU" sz="2400" dirty="0">
                <a:solidFill>
                  <a:srgbClr val="FFCC66"/>
                </a:solidFill>
              </a:rPr>
              <a:t> і </a:t>
            </a:r>
            <a:r>
              <a:rPr lang="ru-RU" sz="2400" dirty="0" err="1">
                <a:solidFill>
                  <a:srgbClr val="FFCC66"/>
                </a:solidFill>
              </a:rPr>
              <a:t>моноцикліну</a:t>
            </a:r>
            <a:r>
              <a:rPr lang="ru-RU" sz="2400" dirty="0">
                <a:solidFill>
                  <a:srgbClr val="FFCC66"/>
                </a:solidFill>
              </a:rPr>
              <a:t> – 24 г.</a:t>
            </a:r>
            <a:r>
              <a:rPr lang="ru-RU" sz="2400" dirty="0"/>
              <a:t>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4683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7100888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>
                <a:solidFill>
                  <a:srgbClr val="FFCC66"/>
                </a:solidFill>
              </a:rPr>
              <a:t>ВЗАЄМОДІЯ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err="1">
                <a:solidFill>
                  <a:srgbClr val="FFFF00"/>
                </a:solidFill>
              </a:rPr>
              <a:t>Тетрацикліни</a:t>
            </a:r>
            <a:r>
              <a:rPr lang="ru-RU" sz="2000" dirty="0">
                <a:solidFill>
                  <a:srgbClr val="FFFF00"/>
                </a:solidFill>
              </a:rPr>
              <a:t> не </a:t>
            </a:r>
            <a:r>
              <a:rPr lang="ru-RU" sz="2000" dirty="0" err="1">
                <a:solidFill>
                  <a:srgbClr val="FFFF00"/>
                </a:solidFill>
              </a:rPr>
              <a:t>можна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назначати</a:t>
            </a:r>
            <a:r>
              <a:rPr lang="ru-RU" sz="2000" dirty="0">
                <a:solidFill>
                  <a:srgbClr val="FFFF00"/>
                </a:solidFill>
              </a:rPr>
              <a:t> з антацидами, препаратами </a:t>
            </a:r>
            <a:r>
              <a:rPr lang="ru-RU" sz="2000" dirty="0" err="1">
                <a:solidFill>
                  <a:srgbClr val="FFFF00"/>
                </a:solidFill>
              </a:rPr>
              <a:t>заліза</a:t>
            </a:r>
            <a:r>
              <a:rPr lang="ru-RU" sz="2000" dirty="0">
                <a:solidFill>
                  <a:srgbClr val="FFFF00"/>
                </a:solidFill>
              </a:rPr>
              <a:t>, цинка, </a:t>
            </a:r>
            <a:r>
              <a:rPr lang="ru-RU" sz="2000" dirty="0" err="1">
                <a:solidFill>
                  <a:srgbClr val="FFFF00"/>
                </a:solidFill>
              </a:rPr>
              <a:t>міді</a:t>
            </a:r>
            <a:r>
              <a:rPr lang="ru-RU" sz="2000" dirty="0">
                <a:solidFill>
                  <a:srgbClr val="FFFF00"/>
                </a:solidFill>
              </a:rPr>
              <a:t>, </a:t>
            </a:r>
            <a:r>
              <a:rPr lang="ru-RU" sz="2000" dirty="0" err="1">
                <a:solidFill>
                  <a:srgbClr val="FFFF00"/>
                </a:solidFill>
              </a:rPr>
              <a:t>серцевими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глікозидами</a:t>
            </a:r>
            <a:r>
              <a:rPr lang="ru-RU" sz="20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>
                <a:solidFill>
                  <a:schemeClr val="hlink"/>
                </a:solidFill>
              </a:rPr>
              <a:t>	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 err="1">
                <a:solidFill>
                  <a:schemeClr val="hlink"/>
                </a:solidFill>
              </a:rPr>
              <a:t>Фармакологічно</a:t>
            </a:r>
            <a:r>
              <a:rPr lang="ru-RU" sz="2000" dirty="0">
                <a:solidFill>
                  <a:schemeClr val="hlink"/>
                </a:solidFill>
              </a:rPr>
              <a:t> </a:t>
            </a:r>
            <a:r>
              <a:rPr lang="ru-RU" sz="2000" dirty="0" err="1">
                <a:solidFill>
                  <a:schemeClr val="hlink"/>
                </a:solidFill>
              </a:rPr>
              <a:t>несумісні</a:t>
            </a:r>
            <a:r>
              <a:rPr lang="ru-RU" sz="2000" dirty="0">
                <a:solidFill>
                  <a:schemeClr val="hlink"/>
                </a:solidFill>
              </a:rPr>
              <a:t> з: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FF00"/>
                </a:solidFill>
              </a:rPr>
              <a:t>1. </a:t>
            </a:r>
            <a:r>
              <a:rPr lang="ru-RU" sz="2000" dirty="0" err="1">
                <a:solidFill>
                  <a:srgbClr val="FFFF00"/>
                </a:solidFill>
              </a:rPr>
              <a:t>пероральними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антидіабетичними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засобами</a:t>
            </a:r>
            <a:r>
              <a:rPr lang="ru-RU" sz="2000" dirty="0">
                <a:solidFill>
                  <a:srgbClr val="FFFF00"/>
                </a:solidFill>
              </a:rPr>
              <a:t>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FF00"/>
                </a:solidFill>
              </a:rPr>
              <a:t>2. </a:t>
            </a:r>
            <a:r>
              <a:rPr lang="ru-RU" sz="2000" dirty="0" err="1">
                <a:solidFill>
                  <a:srgbClr val="FFFF00"/>
                </a:solidFill>
              </a:rPr>
              <a:t>непрямими</a:t>
            </a:r>
            <a:r>
              <a:rPr lang="ru-RU" sz="2000" dirty="0">
                <a:solidFill>
                  <a:srgbClr val="FFFF00"/>
                </a:solidFill>
              </a:rPr>
              <a:t> антикоагулянтами;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FF00"/>
                </a:solidFill>
              </a:rPr>
              <a:t>3. </a:t>
            </a:r>
            <a:r>
              <a:rPr lang="ru-RU" sz="2000" dirty="0" err="1">
                <a:solidFill>
                  <a:srgbClr val="FFFF00"/>
                </a:solidFill>
              </a:rPr>
              <a:t>міорелаксантами</a:t>
            </a:r>
            <a:r>
              <a:rPr lang="ru-RU" sz="2000" dirty="0">
                <a:solidFill>
                  <a:srgbClr val="FFFF00"/>
                </a:solidFill>
              </a:rPr>
              <a:t>, препаратами </a:t>
            </a:r>
            <a:r>
              <a:rPr lang="ru-RU" sz="2000" dirty="0" err="1">
                <a:solidFill>
                  <a:srgbClr val="FFFF00"/>
                </a:solidFill>
              </a:rPr>
              <a:t>магнію</a:t>
            </a:r>
            <a:r>
              <a:rPr lang="ru-RU" sz="2000" dirty="0">
                <a:solidFill>
                  <a:srgbClr val="FFFF00"/>
                </a:solidFill>
              </a:rPr>
              <a:t>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FF00"/>
                </a:solidFill>
              </a:rPr>
              <a:t>4. </a:t>
            </a:r>
            <a:r>
              <a:rPr lang="ru-RU" sz="2000" dirty="0" err="1">
                <a:solidFill>
                  <a:srgbClr val="FFFF00"/>
                </a:solidFill>
              </a:rPr>
              <a:t>аміноглікозидами</a:t>
            </a:r>
            <a:endParaRPr lang="ru-RU" sz="2000" dirty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FF00"/>
                </a:solidFill>
              </a:rPr>
              <a:t>5. </a:t>
            </a:r>
            <a:r>
              <a:rPr lang="ru-RU" sz="2000" dirty="0" err="1">
                <a:solidFill>
                  <a:srgbClr val="FFFF00"/>
                </a:solidFill>
              </a:rPr>
              <a:t>левоміцетином</a:t>
            </a:r>
            <a:r>
              <a:rPr lang="ru-RU" sz="20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>
                <a:solidFill>
                  <a:srgbClr val="FFFF00"/>
                </a:solidFill>
              </a:rPr>
              <a:t>	</a:t>
            </a:r>
            <a:r>
              <a:rPr lang="ru-RU" sz="2000" dirty="0" err="1">
                <a:solidFill>
                  <a:srgbClr val="FFFF00"/>
                </a:solidFill>
              </a:rPr>
              <a:t>Можна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комбінувати</a:t>
            </a:r>
            <a:r>
              <a:rPr lang="ru-RU" sz="2000" dirty="0">
                <a:solidFill>
                  <a:srgbClr val="FFFF00"/>
                </a:solidFill>
              </a:rPr>
              <a:t> з </a:t>
            </a:r>
            <a:r>
              <a:rPr lang="ru-RU" sz="2000" dirty="0" err="1">
                <a:solidFill>
                  <a:srgbClr val="FFFF00"/>
                </a:solidFill>
              </a:rPr>
              <a:t>макролідами</a:t>
            </a:r>
            <a:r>
              <a:rPr lang="ru-RU" sz="20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 dirty="0">
              <a:solidFill>
                <a:schemeClr val="hlink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>
                <a:solidFill>
                  <a:srgbClr val="FF3300"/>
                </a:solidFill>
              </a:rPr>
              <a:t>ПОБІЧНІ ЕФЕКТИ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>
                <a:solidFill>
                  <a:schemeClr val="hlink"/>
                </a:solidFill>
              </a:rPr>
              <a:t>	</a:t>
            </a:r>
            <a:r>
              <a:rPr lang="ru-RU" sz="2000" dirty="0" err="1">
                <a:solidFill>
                  <a:srgbClr val="FFFF00"/>
                </a:solidFill>
              </a:rPr>
              <a:t>Токсичні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препарати</a:t>
            </a:r>
            <a:r>
              <a:rPr lang="ru-RU" sz="20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FF00"/>
                </a:solidFill>
              </a:rPr>
              <a:t>1. </a:t>
            </a:r>
            <a:r>
              <a:rPr lang="ru-RU" sz="2000" dirty="0" err="1">
                <a:solidFill>
                  <a:srgbClr val="FFFF00"/>
                </a:solidFill>
              </a:rPr>
              <a:t>Пригнічення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кровотворення</a:t>
            </a:r>
            <a:r>
              <a:rPr lang="ru-RU" sz="2000" dirty="0">
                <a:solidFill>
                  <a:srgbClr val="FFFF00"/>
                </a:solidFill>
              </a:rPr>
              <a:t>, </a:t>
            </a:r>
            <a:r>
              <a:rPr lang="ru-RU" sz="2000" dirty="0" err="1">
                <a:solidFill>
                  <a:srgbClr val="FFFF00"/>
                </a:solidFill>
              </a:rPr>
              <a:t>порушення</a:t>
            </a:r>
            <a:r>
              <a:rPr lang="ru-RU" sz="2000" dirty="0">
                <a:solidFill>
                  <a:srgbClr val="FFFF00"/>
                </a:solidFill>
              </a:rPr>
              <a:t> сперматогенезу.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FF00"/>
                </a:solidFill>
              </a:rPr>
              <a:t>2. </a:t>
            </a:r>
            <a:r>
              <a:rPr lang="ru-RU" sz="2000" dirty="0" err="1">
                <a:solidFill>
                  <a:srgbClr val="FFFF00"/>
                </a:solidFill>
              </a:rPr>
              <a:t>Катаболічна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дія</a:t>
            </a:r>
            <a:r>
              <a:rPr lang="ru-RU" sz="20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FF00"/>
                </a:solidFill>
              </a:rPr>
              <a:t>3. </a:t>
            </a:r>
            <a:r>
              <a:rPr lang="ru-RU" sz="2000" dirty="0" err="1">
                <a:solidFill>
                  <a:srgbClr val="FFFF00"/>
                </a:solidFill>
              </a:rPr>
              <a:t>Гепатотоксичність</a:t>
            </a:r>
            <a:r>
              <a:rPr lang="ru-RU" sz="20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FF00"/>
                </a:solidFill>
              </a:rPr>
              <a:t>4. </a:t>
            </a:r>
            <a:r>
              <a:rPr lang="ru-RU" sz="2000" dirty="0" err="1">
                <a:solidFill>
                  <a:srgbClr val="FFFF00"/>
                </a:solidFill>
              </a:rPr>
              <a:t>Порушення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розвитку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кісток</a:t>
            </a:r>
            <a:r>
              <a:rPr lang="ru-RU" sz="2000" dirty="0">
                <a:solidFill>
                  <a:srgbClr val="FFFF00"/>
                </a:solidFill>
              </a:rPr>
              <a:t> та </a:t>
            </a:r>
            <a:r>
              <a:rPr lang="ru-RU" sz="2000" dirty="0" err="1">
                <a:solidFill>
                  <a:srgbClr val="FFFF00"/>
                </a:solidFill>
              </a:rPr>
              <a:t>зубів</a:t>
            </a:r>
            <a:r>
              <a:rPr lang="ru-RU" sz="20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FF00"/>
                </a:solidFill>
              </a:rPr>
              <a:t>5. </a:t>
            </a:r>
            <a:r>
              <a:rPr lang="ru-RU" sz="2000" dirty="0" err="1">
                <a:solidFill>
                  <a:srgbClr val="FFFF00"/>
                </a:solidFill>
              </a:rPr>
              <a:t>Дисбактеріоз</a:t>
            </a:r>
            <a:r>
              <a:rPr lang="ru-RU" sz="2000" dirty="0">
                <a:solidFill>
                  <a:srgbClr val="FFFF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FFFF00"/>
                </a:solidFill>
              </a:rPr>
              <a:t>6. У </a:t>
            </a:r>
            <a:r>
              <a:rPr lang="ru-RU" sz="2000" dirty="0" err="1">
                <a:solidFill>
                  <a:srgbClr val="FFFF00"/>
                </a:solidFill>
              </a:rPr>
              <a:t>дітей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раннього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віку</a:t>
            </a:r>
            <a:r>
              <a:rPr lang="ru-RU" sz="2000" dirty="0">
                <a:solidFill>
                  <a:srgbClr val="FFFF00"/>
                </a:solidFill>
              </a:rPr>
              <a:t> – прояви </a:t>
            </a:r>
            <a:r>
              <a:rPr lang="ru-RU" sz="2000" dirty="0" err="1">
                <a:solidFill>
                  <a:srgbClr val="FFFF00"/>
                </a:solidFill>
              </a:rPr>
              <a:t>менінгізму</a:t>
            </a:r>
            <a:r>
              <a:rPr lang="ru-RU" sz="2000" dirty="0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6727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8913"/>
            <a:ext cx="9144000" cy="6840537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>
                <a:solidFill>
                  <a:schemeClr val="hlink"/>
                </a:solidFill>
              </a:rPr>
              <a:t>ПОКАЗАННЯ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solidFill>
                  <a:srgbClr val="FFCC66"/>
                </a:solidFill>
              </a:rPr>
              <a:t>1. Особливо </a:t>
            </a:r>
            <a:r>
              <a:rPr lang="ru-RU" sz="2800" dirty="0" err="1">
                <a:solidFill>
                  <a:srgbClr val="FFCC66"/>
                </a:solidFill>
              </a:rPr>
              <a:t>небезпечні</a:t>
            </a:r>
            <a:r>
              <a:rPr lang="ru-RU" sz="2800" dirty="0">
                <a:solidFill>
                  <a:srgbClr val="FFCC66"/>
                </a:solidFill>
              </a:rPr>
              <a:t> </a:t>
            </a:r>
            <a:r>
              <a:rPr lang="ru-RU" sz="2800" dirty="0" err="1">
                <a:solidFill>
                  <a:srgbClr val="FFCC66"/>
                </a:solidFill>
              </a:rPr>
              <a:t>інфекції</a:t>
            </a:r>
            <a:r>
              <a:rPr lang="ru-RU" sz="2800" dirty="0">
                <a:solidFill>
                  <a:srgbClr val="FFCC66"/>
                </a:solidFill>
              </a:rPr>
              <a:t>: холера, чума, </a:t>
            </a:r>
            <a:r>
              <a:rPr lang="ru-RU" sz="2800" dirty="0" err="1">
                <a:solidFill>
                  <a:srgbClr val="FFCC66"/>
                </a:solidFill>
              </a:rPr>
              <a:t>сибірка</a:t>
            </a:r>
            <a:r>
              <a:rPr lang="ru-RU" sz="28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solidFill>
                  <a:srgbClr val="FFCC66"/>
                </a:solidFill>
              </a:rPr>
              <a:t>2. </a:t>
            </a:r>
            <a:r>
              <a:rPr lang="ru-RU" sz="2800" dirty="0" err="1">
                <a:solidFill>
                  <a:srgbClr val="FFCC66"/>
                </a:solidFill>
              </a:rPr>
              <a:t>Риккетсіози</a:t>
            </a:r>
            <a:r>
              <a:rPr lang="ru-RU" sz="28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solidFill>
                  <a:srgbClr val="FFCC66"/>
                </a:solidFill>
              </a:rPr>
              <a:t>3. </a:t>
            </a:r>
            <a:r>
              <a:rPr lang="ru-RU" sz="2800" dirty="0" err="1">
                <a:solidFill>
                  <a:srgbClr val="FFCC66"/>
                </a:solidFill>
              </a:rPr>
              <a:t>Остеомієліти</a:t>
            </a:r>
            <a:r>
              <a:rPr lang="ru-RU" sz="28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solidFill>
                  <a:srgbClr val="FFCC66"/>
                </a:solidFill>
              </a:rPr>
              <a:t>4. </a:t>
            </a:r>
            <a:r>
              <a:rPr lang="ru-RU" sz="2800" dirty="0" err="1">
                <a:solidFill>
                  <a:srgbClr val="FFCC66"/>
                </a:solidFill>
              </a:rPr>
              <a:t>Хламідіоз</a:t>
            </a:r>
            <a:r>
              <a:rPr lang="ru-RU" sz="28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solidFill>
                  <a:srgbClr val="FFCC66"/>
                </a:solidFill>
              </a:rPr>
              <a:t>5. </a:t>
            </a:r>
            <a:r>
              <a:rPr lang="ru-RU" sz="2800" dirty="0" err="1">
                <a:solidFill>
                  <a:srgbClr val="FFCC66"/>
                </a:solidFill>
              </a:rPr>
              <a:t>Мікоплазмова</a:t>
            </a:r>
            <a:r>
              <a:rPr lang="ru-RU" sz="2800" dirty="0">
                <a:solidFill>
                  <a:srgbClr val="FFCC66"/>
                </a:solidFill>
              </a:rPr>
              <a:t> </a:t>
            </a:r>
            <a:r>
              <a:rPr lang="ru-RU" sz="2800" dirty="0" err="1">
                <a:solidFill>
                  <a:srgbClr val="FFCC66"/>
                </a:solidFill>
              </a:rPr>
              <a:t>пневмонія</a:t>
            </a:r>
            <a:r>
              <a:rPr lang="ru-RU" sz="2800" dirty="0">
                <a:solidFill>
                  <a:srgbClr val="FFCC66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solidFill>
                  <a:srgbClr val="FFCC66"/>
                </a:solidFill>
              </a:rPr>
              <a:t>6. </a:t>
            </a:r>
            <a:r>
              <a:rPr lang="ru-RU" sz="2800" dirty="0" err="1">
                <a:solidFill>
                  <a:srgbClr val="FFCC66"/>
                </a:solidFill>
              </a:rPr>
              <a:t>Урогенітальна</a:t>
            </a:r>
            <a:r>
              <a:rPr lang="ru-RU" sz="2800" dirty="0">
                <a:solidFill>
                  <a:srgbClr val="FFCC66"/>
                </a:solidFill>
              </a:rPr>
              <a:t> </a:t>
            </a:r>
            <a:r>
              <a:rPr lang="ru-RU" sz="2800" dirty="0" err="1">
                <a:solidFill>
                  <a:srgbClr val="FFCC66"/>
                </a:solidFill>
              </a:rPr>
              <a:t>інфекція</a:t>
            </a:r>
            <a:r>
              <a:rPr lang="ru-RU" sz="2800" dirty="0">
                <a:solidFill>
                  <a:srgbClr val="FFCC66"/>
                </a:solidFill>
              </a:rPr>
              <a:t>, </a:t>
            </a:r>
            <a:r>
              <a:rPr lang="ru-RU" sz="2800" dirty="0" err="1">
                <a:solidFill>
                  <a:srgbClr val="FFCC66"/>
                </a:solidFill>
              </a:rPr>
              <a:t>викликана</a:t>
            </a:r>
            <a:r>
              <a:rPr lang="ru-RU" sz="2800" dirty="0">
                <a:solidFill>
                  <a:srgbClr val="FFCC66"/>
                </a:solidFill>
              </a:rPr>
              <a:t> </a:t>
            </a:r>
            <a:r>
              <a:rPr lang="ru-RU" sz="2800" dirty="0" err="1">
                <a:solidFill>
                  <a:srgbClr val="FFCC66"/>
                </a:solidFill>
              </a:rPr>
              <a:t>хламідіями</a:t>
            </a:r>
            <a:r>
              <a:rPr lang="ru-RU" sz="2800" dirty="0">
                <a:solidFill>
                  <a:srgbClr val="FFCC66"/>
                </a:solidFill>
              </a:rPr>
              <a:t>, </a:t>
            </a:r>
            <a:r>
              <a:rPr lang="ru-RU" sz="2800" dirty="0" err="1">
                <a:solidFill>
                  <a:srgbClr val="FFCC66"/>
                </a:solidFill>
              </a:rPr>
              <a:t>мікоплазмою</a:t>
            </a:r>
            <a:r>
              <a:rPr lang="ru-RU" sz="2800" dirty="0">
                <a:solidFill>
                  <a:srgbClr val="FFCC66"/>
                </a:solidFill>
              </a:rPr>
              <a:t>, трепонемою </a:t>
            </a:r>
            <a:r>
              <a:rPr lang="ru-RU" sz="2800" dirty="0" err="1">
                <a:solidFill>
                  <a:srgbClr val="FFCC66"/>
                </a:solidFill>
              </a:rPr>
              <a:t>або</a:t>
            </a:r>
            <a:r>
              <a:rPr lang="ru-RU" sz="2800" dirty="0">
                <a:solidFill>
                  <a:srgbClr val="FFCC66"/>
                </a:solidFill>
              </a:rPr>
              <a:t> гонококком.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solidFill>
                  <a:srgbClr val="FFCC66"/>
                </a:solidFill>
              </a:rPr>
              <a:t>7. </a:t>
            </a:r>
            <a:r>
              <a:rPr lang="ru-RU" sz="2800" dirty="0" err="1">
                <a:solidFill>
                  <a:srgbClr val="FFCC66"/>
                </a:solidFill>
              </a:rPr>
              <a:t>Інфекції</a:t>
            </a:r>
            <a:r>
              <a:rPr lang="ru-RU" sz="2800" dirty="0">
                <a:solidFill>
                  <a:srgbClr val="FFCC66"/>
                </a:solidFill>
              </a:rPr>
              <a:t> </a:t>
            </a:r>
            <a:r>
              <a:rPr lang="ru-RU" sz="2800" dirty="0" err="1">
                <a:solidFill>
                  <a:srgbClr val="FFCC66"/>
                </a:solidFill>
              </a:rPr>
              <a:t>шкіри</a:t>
            </a:r>
            <a:r>
              <a:rPr lang="ru-RU" sz="2800" dirty="0">
                <a:solidFill>
                  <a:srgbClr val="FFCC66"/>
                </a:solidFill>
              </a:rPr>
              <a:t> та м</a:t>
            </a:r>
            <a:r>
              <a:rPr lang="en-US" sz="2800" dirty="0">
                <a:solidFill>
                  <a:srgbClr val="FFCC66"/>
                </a:solidFill>
              </a:rPr>
              <a:t>’</a:t>
            </a:r>
            <a:r>
              <a:rPr lang="ru-RU" sz="2800" dirty="0" err="1">
                <a:solidFill>
                  <a:srgbClr val="FFCC66"/>
                </a:solidFill>
              </a:rPr>
              <a:t>яких</a:t>
            </a:r>
            <a:r>
              <a:rPr lang="ru-RU" sz="2800" dirty="0">
                <a:solidFill>
                  <a:srgbClr val="FFCC66"/>
                </a:solidFill>
              </a:rPr>
              <a:t> тканин.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800" dirty="0">
              <a:solidFill>
                <a:srgbClr val="FFCC66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>
                <a:solidFill>
                  <a:schemeClr val="hlink"/>
                </a:solidFill>
              </a:rPr>
              <a:t>ПРОТИПОКАЗАННЯ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err="1">
                <a:solidFill>
                  <a:srgbClr val="FFCC66"/>
                </a:solidFill>
              </a:rPr>
              <a:t>Вік</a:t>
            </a:r>
            <a:r>
              <a:rPr lang="ru-RU" sz="2800" dirty="0">
                <a:solidFill>
                  <a:srgbClr val="FFCC66"/>
                </a:solidFill>
              </a:rPr>
              <a:t> до 8 </a:t>
            </a:r>
            <a:r>
              <a:rPr lang="ru-RU" sz="2800" dirty="0" err="1">
                <a:solidFill>
                  <a:srgbClr val="FFCC66"/>
                </a:solidFill>
              </a:rPr>
              <a:t>років</a:t>
            </a:r>
            <a:r>
              <a:rPr lang="ru-RU" sz="2800" dirty="0">
                <a:solidFill>
                  <a:srgbClr val="FFCC66"/>
                </a:solidFill>
              </a:rPr>
              <a:t>, </a:t>
            </a:r>
            <a:r>
              <a:rPr lang="ru-RU" sz="2800" dirty="0" err="1">
                <a:solidFill>
                  <a:srgbClr val="FFCC66"/>
                </a:solidFill>
              </a:rPr>
              <a:t>вагітність</a:t>
            </a:r>
            <a:r>
              <a:rPr lang="ru-RU" sz="2800" dirty="0">
                <a:solidFill>
                  <a:srgbClr val="FFCC66"/>
                </a:solidFill>
              </a:rPr>
              <a:t>, </a:t>
            </a:r>
            <a:r>
              <a:rPr lang="ru-RU" sz="2800" dirty="0" err="1">
                <a:solidFill>
                  <a:srgbClr val="FFCC66"/>
                </a:solidFill>
              </a:rPr>
              <a:t>годування</a:t>
            </a:r>
            <a:r>
              <a:rPr lang="ru-RU" sz="2800" dirty="0">
                <a:solidFill>
                  <a:srgbClr val="FFCC66"/>
                </a:solidFill>
              </a:rPr>
              <a:t> </a:t>
            </a:r>
            <a:r>
              <a:rPr lang="ru-RU" sz="2800" dirty="0" err="1">
                <a:solidFill>
                  <a:srgbClr val="FFCC66"/>
                </a:solidFill>
              </a:rPr>
              <a:t>груддю</a:t>
            </a:r>
            <a:r>
              <a:rPr lang="ru-RU" sz="2800" dirty="0">
                <a:solidFill>
                  <a:srgbClr val="FFCC66"/>
                </a:solidFill>
              </a:rPr>
              <a:t>, </a:t>
            </a:r>
            <a:r>
              <a:rPr lang="ru-RU" sz="2800" dirty="0" err="1">
                <a:solidFill>
                  <a:srgbClr val="FFCC66"/>
                </a:solidFill>
              </a:rPr>
              <a:t>важка</a:t>
            </a:r>
            <a:r>
              <a:rPr lang="ru-RU" sz="2800" dirty="0">
                <a:solidFill>
                  <a:srgbClr val="FFCC66"/>
                </a:solidFill>
              </a:rPr>
              <a:t> </a:t>
            </a:r>
            <a:r>
              <a:rPr lang="ru-RU" sz="2800" dirty="0" err="1">
                <a:solidFill>
                  <a:srgbClr val="FFCC66"/>
                </a:solidFill>
              </a:rPr>
              <a:t>патологія</a:t>
            </a:r>
            <a:r>
              <a:rPr lang="ru-RU" sz="2800" dirty="0">
                <a:solidFill>
                  <a:srgbClr val="FFCC66"/>
                </a:solidFill>
              </a:rPr>
              <a:t> </a:t>
            </a:r>
            <a:r>
              <a:rPr lang="ru-RU" sz="2800" dirty="0" err="1">
                <a:solidFill>
                  <a:srgbClr val="FFCC66"/>
                </a:solidFill>
              </a:rPr>
              <a:t>печінки</a:t>
            </a:r>
            <a:r>
              <a:rPr lang="ru-RU" sz="2800" dirty="0">
                <a:solidFill>
                  <a:srgbClr val="FFCC66"/>
                </a:solidFill>
              </a:rPr>
              <a:t>, </a:t>
            </a:r>
            <a:r>
              <a:rPr lang="ru-RU" sz="2800" dirty="0" err="1">
                <a:solidFill>
                  <a:srgbClr val="FFCC66"/>
                </a:solidFill>
              </a:rPr>
              <a:t>ниркова</a:t>
            </a:r>
            <a:r>
              <a:rPr lang="ru-RU" sz="2800" dirty="0">
                <a:solidFill>
                  <a:srgbClr val="FFCC66"/>
                </a:solidFill>
              </a:rPr>
              <a:t> </a:t>
            </a:r>
            <a:r>
              <a:rPr lang="ru-RU" sz="2800" dirty="0" err="1">
                <a:solidFill>
                  <a:srgbClr val="FFCC66"/>
                </a:solidFill>
              </a:rPr>
              <a:t>недостатність</a:t>
            </a:r>
            <a:r>
              <a:rPr lang="ru-RU" sz="2800" dirty="0">
                <a:solidFill>
                  <a:srgbClr val="FFCC66"/>
                </a:solidFill>
              </a:rPr>
              <a:t> (</a:t>
            </a:r>
            <a:r>
              <a:rPr lang="ru-RU" sz="2800" dirty="0" err="1">
                <a:solidFill>
                  <a:srgbClr val="FFCC66"/>
                </a:solidFill>
              </a:rPr>
              <a:t>тетрациклін</a:t>
            </a:r>
            <a:r>
              <a:rPr lang="ru-RU" sz="2800" dirty="0">
                <a:solidFill>
                  <a:srgbClr val="FFCC66"/>
                </a:solidFill>
              </a:rPr>
              <a:t>).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7882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err="1"/>
              <a:t>Класифікація</a:t>
            </a:r>
            <a:r>
              <a:rPr lang="ru-RU" dirty="0"/>
              <a:t> </a:t>
            </a:r>
            <a:r>
              <a:rPr lang="ru-RU" dirty="0" err="1"/>
              <a:t>фторхінолонів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2917260"/>
              </p:ext>
            </p:extLst>
          </p:nvPr>
        </p:nvGraphicFramePr>
        <p:xfrm>
          <a:off x="457200" y="1600200"/>
          <a:ext cx="82296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1716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341438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 err="1">
                <a:solidFill>
                  <a:schemeClr val="hlink"/>
                </a:solidFill>
              </a:rPr>
              <a:t>Принципи</a:t>
            </a:r>
            <a:r>
              <a:rPr lang="ru-RU" sz="4000" b="1" dirty="0">
                <a:solidFill>
                  <a:schemeClr val="hlink"/>
                </a:solidFill>
              </a:rPr>
              <a:t> </a:t>
            </a:r>
            <a:r>
              <a:rPr lang="ru-RU" sz="4000" b="1" dirty="0" err="1">
                <a:solidFill>
                  <a:schemeClr val="hlink"/>
                </a:solidFill>
              </a:rPr>
              <a:t>раціональної</a:t>
            </a:r>
            <a:r>
              <a:rPr lang="ru-RU" sz="4000" b="1" dirty="0">
                <a:solidFill>
                  <a:schemeClr val="hlink"/>
                </a:solidFill>
              </a:rPr>
              <a:t> </a:t>
            </a:r>
            <a:r>
              <a:rPr lang="ru-RU" sz="4000" b="1" dirty="0" err="1">
                <a:solidFill>
                  <a:schemeClr val="hlink"/>
                </a:solidFill>
              </a:rPr>
              <a:t>антибіотикотерапії</a:t>
            </a:r>
            <a:endParaRPr lang="ru-RU" sz="4000" b="1" dirty="0">
              <a:solidFill>
                <a:schemeClr val="hlink"/>
              </a:solidFill>
            </a:endParaRPr>
          </a:p>
        </p:txBody>
      </p:sp>
      <p:pic>
        <p:nvPicPr>
          <p:cNvPr id="67587" name="Picture 5" descr="098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1557338"/>
            <a:ext cx="4043363" cy="530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563872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548680"/>
            <a:ext cx="8507412" cy="2928938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/>
              <a:t>	</a:t>
            </a:r>
            <a:r>
              <a:rPr lang="ru-RU" sz="3600" b="1" dirty="0">
                <a:solidFill>
                  <a:schemeClr val="hlink"/>
                </a:solidFill>
              </a:rPr>
              <a:t>ПЕРШИЙ ПРИНЦИП</a:t>
            </a:r>
            <a:r>
              <a:rPr lang="ru-RU" b="1" dirty="0">
                <a:solidFill>
                  <a:schemeClr val="hlink"/>
                </a:solidFill>
              </a:rPr>
              <a:t>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b="1" dirty="0">
              <a:solidFill>
                <a:schemeClr val="hlink"/>
              </a:solidFill>
            </a:endParaRPr>
          </a:p>
          <a:p>
            <a:pPr algn="just" eaLnBrk="1" hangingPunct="1">
              <a:lnSpc>
                <a:spcPct val="80000"/>
              </a:lnSpc>
              <a:buNone/>
              <a:defRPr/>
            </a:pPr>
            <a:r>
              <a:rPr lang="ru-RU" dirty="0">
                <a:solidFill>
                  <a:schemeClr val="hlink"/>
                </a:solidFill>
              </a:rPr>
              <a:t>	</a:t>
            </a:r>
            <a:r>
              <a:rPr lang="ru-RU" sz="4000" b="1" dirty="0" err="1">
                <a:solidFill>
                  <a:srgbClr val="FFFF00"/>
                </a:solidFill>
                <a:latin typeface="Times New Roman" pitchFamily="18" charset="0"/>
              </a:rPr>
              <a:t>антибіотики</a:t>
            </a:r>
            <a:r>
              <a:rPr lang="ru-RU" sz="4000" b="1" dirty="0">
                <a:solidFill>
                  <a:srgbClr val="FFFF00"/>
                </a:solidFill>
                <a:latin typeface="Times New Roman" pitchFamily="18" charset="0"/>
              </a:rPr>
              <a:t> – </a:t>
            </a:r>
            <a:r>
              <a:rPr lang="ru-RU" sz="4000" b="1" dirty="0" err="1">
                <a:solidFill>
                  <a:srgbClr val="FFFF00"/>
                </a:solidFill>
                <a:latin typeface="Times New Roman" pitchFamily="18" charset="0"/>
              </a:rPr>
              <a:t>це</a:t>
            </a:r>
            <a:r>
              <a:rPr lang="ru-RU" sz="40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FF00"/>
                </a:solidFill>
                <a:latin typeface="Times New Roman" pitchFamily="18" charset="0"/>
              </a:rPr>
              <a:t>етіотропні</a:t>
            </a:r>
            <a:r>
              <a:rPr lang="ru-RU" sz="40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FF00"/>
                </a:solidFill>
                <a:latin typeface="Times New Roman" pitchFamily="18" charset="0"/>
              </a:rPr>
              <a:t>препарати</a:t>
            </a:r>
            <a:r>
              <a:rPr lang="ru-RU" sz="40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FF00"/>
                </a:solidFill>
                <a:latin typeface="Times New Roman" pitchFamily="18" charset="0"/>
              </a:rPr>
              <a:t>специфічної</a:t>
            </a:r>
            <a:r>
              <a:rPr lang="ru-RU" sz="40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FF00"/>
                </a:solidFill>
                <a:latin typeface="Times New Roman" pitchFamily="18" charset="0"/>
              </a:rPr>
              <a:t>дії</a:t>
            </a:r>
            <a:r>
              <a:rPr lang="ru-RU" sz="4000" b="1" dirty="0">
                <a:solidFill>
                  <a:srgbClr val="FFFF00"/>
                </a:solidFill>
                <a:latin typeface="Times New Roman" pitchFamily="18" charset="0"/>
              </a:rPr>
              <a:t>, </a:t>
            </a:r>
            <a:r>
              <a:rPr lang="ru-RU" sz="4000" b="1" dirty="0" err="1">
                <a:solidFill>
                  <a:srgbClr val="FFFF00"/>
                </a:solidFill>
                <a:latin typeface="Times New Roman" pitchFamily="18" charset="0"/>
              </a:rPr>
              <a:t>які</a:t>
            </a:r>
            <a:r>
              <a:rPr lang="ru-RU" sz="4000" b="1" dirty="0">
                <a:solidFill>
                  <a:srgbClr val="FFFF00"/>
                </a:solidFill>
                <a:latin typeface="Times New Roman" pitchFamily="18" charset="0"/>
              </a:rPr>
              <a:t> треба </a:t>
            </a:r>
            <a:r>
              <a:rPr lang="ru-RU" sz="4000" b="1" dirty="0" err="1">
                <a:solidFill>
                  <a:srgbClr val="FFFF00"/>
                </a:solidFill>
                <a:latin typeface="Times New Roman" pitchFamily="18" charset="0"/>
              </a:rPr>
              <a:t>призначати</a:t>
            </a:r>
            <a:r>
              <a:rPr lang="ru-RU" sz="4000" b="1" dirty="0">
                <a:solidFill>
                  <a:srgbClr val="FFFF00"/>
                </a:solidFill>
                <a:latin typeface="Times New Roman" pitchFamily="18" charset="0"/>
              </a:rPr>
              <a:t> у </a:t>
            </a:r>
            <a:r>
              <a:rPr lang="ru-RU" sz="4000" b="1" dirty="0" err="1">
                <a:solidFill>
                  <a:srgbClr val="FFFF00"/>
                </a:solidFill>
                <a:latin typeface="Times New Roman" pitchFamily="18" charset="0"/>
              </a:rPr>
              <a:t>відповідності</a:t>
            </a:r>
            <a:r>
              <a:rPr lang="ru-RU" sz="4000" b="1" dirty="0">
                <a:solidFill>
                  <a:srgbClr val="FFFF00"/>
                </a:solidFill>
                <a:latin typeface="Times New Roman" pitchFamily="18" charset="0"/>
              </a:rPr>
              <a:t> до </a:t>
            </a:r>
            <a:r>
              <a:rPr lang="ru-RU" sz="4000" b="1" dirty="0" err="1">
                <a:solidFill>
                  <a:srgbClr val="FFFF00"/>
                </a:solidFill>
                <a:latin typeface="Times New Roman" pitchFamily="18" charset="0"/>
              </a:rPr>
              <a:t>чутливості</a:t>
            </a:r>
            <a:r>
              <a:rPr lang="ru-RU" sz="40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FF00"/>
                </a:solidFill>
                <a:latin typeface="Times New Roman" pitchFamily="18" charset="0"/>
              </a:rPr>
              <a:t>збудників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724632"/>
            <a:ext cx="3744416" cy="250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1469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27062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>
                <a:solidFill>
                  <a:schemeClr val="hlink"/>
                </a:solidFill>
              </a:rPr>
              <a:t>ДРУГИЙ ПРИНЦИП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5720" y="1268760"/>
            <a:ext cx="9144000" cy="4651375"/>
          </a:xfrm>
        </p:spPr>
        <p:txBody>
          <a:bodyPr/>
          <a:lstStyle/>
          <a:p>
            <a:pPr eaLnBrk="1" hangingPunct="1">
              <a:buNone/>
              <a:defRPr/>
            </a:pPr>
            <a:r>
              <a:rPr lang="ru-RU" sz="3100" b="1" dirty="0">
                <a:solidFill>
                  <a:srgbClr val="FF3300"/>
                </a:solidFill>
              </a:rPr>
              <a:t> 	препарат </a:t>
            </a:r>
            <a:r>
              <a:rPr lang="ru-RU" sz="3100" b="1" dirty="0" err="1">
                <a:solidFill>
                  <a:srgbClr val="FF3300"/>
                </a:solidFill>
              </a:rPr>
              <a:t>потрібно</a:t>
            </a:r>
            <a:r>
              <a:rPr lang="ru-RU" sz="3100" b="1" dirty="0">
                <a:solidFill>
                  <a:srgbClr val="FF3300"/>
                </a:solidFill>
              </a:rPr>
              <a:t> </a:t>
            </a:r>
            <a:r>
              <a:rPr lang="ru-RU" sz="3100" b="1" dirty="0" err="1">
                <a:solidFill>
                  <a:srgbClr val="FF3300"/>
                </a:solidFill>
              </a:rPr>
              <a:t>призначати</a:t>
            </a:r>
            <a:r>
              <a:rPr lang="ru-RU" sz="3100" b="1" dirty="0">
                <a:solidFill>
                  <a:srgbClr val="FF3300"/>
                </a:solidFill>
              </a:rPr>
              <a:t> в </a:t>
            </a:r>
            <a:r>
              <a:rPr lang="ru-RU" sz="3100" b="1" dirty="0" err="1">
                <a:solidFill>
                  <a:srgbClr val="FF3300"/>
                </a:solidFill>
              </a:rPr>
              <a:t>такій</a:t>
            </a:r>
            <a:r>
              <a:rPr lang="ru-RU" sz="3100" b="1" dirty="0">
                <a:solidFill>
                  <a:srgbClr val="FF3300"/>
                </a:solidFill>
              </a:rPr>
              <a:t> </a:t>
            </a:r>
            <a:r>
              <a:rPr lang="ru-RU" sz="3100" b="1" dirty="0" err="1">
                <a:solidFill>
                  <a:srgbClr val="FF3300"/>
                </a:solidFill>
              </a:rPr>
              <a:t>дозі</a:t>
            </a:r>
            <a:r>
              <a:rPr lang="ru-RU" sz="3100" b="1" dirty="0">
                <a:solidFill>
                  <a:srgbClr val="FF3300"/>
                </a:solidFill>
              </a:rPr>
              <a:t> (</a:t>
            </a:r>
            <a:r>
              <a:rPr lang="ru-RU" sz="3100" b="1" dirty="0" err="1">
                <a:solidFill>
                  <a:srgbClr val="FF3300"/>
                </a:solidFill>
              </a:rPr>
              <a:t>разовій</a:t>
            </a:r>
            <a:r>
              <a:rPr lang="ru-RU" sz="3100" b="1" dirty="0">
                <a:solidFill>
                  <a:srgbClr val="FF3300"/>
                </a:solidFill>
              </a:rPr>
              <a:t> та </a:t>
            </a:r>
            <a:r>
              <a:rPr lang="ru-RU" sz="3100" b="1" dirty="0" err="1">
                <a:solidFill>
                  <a:srgbClr val="FF3300"/>
                </a:solidFill>
              </a:rPr>
              <a:t>добовій</a:t>
            </a:r>
            <a:r>
              <a:rPr lang="ru-RU" sz="3100" b="1" dirty="0">
                <a:solidFill>
                  <a:srgbClr val="FF3300"/>
                </a:solidFill>
              </a:rPr>
              <a:t>), </a:t>
            </a:r>
            <a:r>
              <a:rPr lang="ru-RU" sz="3100" b="1" dirty="0" err="1">
                <a:solidFill>
                  <a:srgbClr val="FF3300"/>
                </a:solidFill>
              </a:rPr>
              <a:t>щоб</a:t>
            </a:r>
            <a:r>
              <a:rPr lang="ru-RU" sz="3100" b="1" dirty="0">
                <a:solidFill>
                  <a:srgbClr val="FF3300"/>
                </a:solidFill>
              </a:rPr>
              <a:t> </a:t>
            </a:r>
            <a:r>
              <a:rPr lang="ru-RU" sz="3100" b="1" dirty="0" err="1">
                <a:solidFill>
                  <a:srgbClr val="FF3300"/>
                </a:solidFill>
              </a:rPr>
              <a:t>забезпечити</a:t>
            </a:r>
            <a:r>
              <a:rPr lang="ru-RU" sz="3100" b="1" dirty="0">
                <a:solidFill>
                  <a:srgbClr val="FF3300"/>
                </a:solidFill>
              </a:rPr>
              <a:t> </a:t>
            </a:r>
            <a:r>
              <a:rPr lang="ru-RU" sz="3100" b="1" dirty="0" err="1">
                <a:solidFill>
                  <a:srgbClr val="FF3300"/>
                </a:solidFill>
              </a:rPr>
              <a:t>його</a:t>
            </a:r>
            <a:r>
              <a:rPr lang="ru-RU" sz="3100" b="1" dirty="0">
                <a:solidFill>
                  <a:srgbClr val="FF3300"/>
                </a:solidFill>
              </a:rPr>
              <a:t> </a:t>
            </a:r>
            <a:r>
              <a:rPr lang="ru-RU" sz="3100" b="1" dirty="0" err="1">
                <a:solidFill>
                  <a:srgbClr val="FF3300"/>
                </a:solidFill>
              </a:rPr>
              <a:t>середню</a:t>
            </a:r>
            <a:r>
              <a:rPr lang="ru-RU" sz="3100" b="1" dirty="0">
                <a:solidFill>
                  <a:srgbClr val="FF3300"/>
                </a:solidFill>
              </a:rPr>
              <a:t> </a:t>
            </a:r>
            <a:r>
              <a:rPr lang="ru-RU" sz="3100" b="1" dirty="0" err="1">
                <a:solidFill>
                  <a:srgbClr val="FF3300"/>
                </a:solidFill>
              </a:rPr>
              <a:t>терапевтичну</a:t>
            </a:r>
            <a:r>
              <a:rPr lang="ru-RU" sz="3100" b="1" dirty="0">
                <a:solidFill>
                  <a:srgbClr val="FF3300"/>
                </a:solidFill>
              </a:rPr>
              <a:t> </a:t>
            </a:r>
            <a:r>
              <a:rPr lang="ru-RU" sz="3100" b="1" dirty="0" err="1">
                <a:solidFill>
                  <a:srgbClr val="FF3300"/>
                </a:solidFill>
              </a:rPr>
              <a:t>концентрацію</a:t>
            </a:r>
            <a:r>
              <a:rPr lang="ru-RU" sz="3100" b="1" dirty="0">
                <a:solidFill>
                  <a:srgbClr val="FF3300"/>
                </a:solidFill>
              </a:rPr>
              <a:t> у тканинах і </a:t>
            </a:r>
            <a:r>
              <a:rPr lang="ru-RU" sz="3100" b="1" dirty="0" err="1">
                <a:solidFill>
                  <a:srgbClr val="FF3300"/>
                </a:solidFill>
              </a:rPr>
              <a:t>рідинах</a:t>
            </a:r>
            <a:r>
              <a:rPr lang="ru-RU" sz="3100" b="1" dirty="0">
                <a:solidFill>
                  <a:srgbClr val="FF3300"/>
                </a:solidFill>
              </a:rPr>
              <a:t> </a:t>
            </a:r>
            <a:r>
              <a:rPr lang="ru-RU" sz="3100" b="1" dirty="0" err="1">
                <a:solidFill>
                  <a:srgbClr val="FF3300"/>
                </a:solidFill>
              </a:rPr>
              <a:t>макроорганізму</a:t>
            </a:r>
            <a:r>
              <a:rPr lang="ru-RU" sz="3100" b="1" dirty="0">
                <a:solidFill>
                  <a:srgbClr val="FF3300"/>
                </a:solidFill>
              </a:rPr>
              <a:t> </a:t>
            </a:r>
            <a:r>
              <a:rPr lang="ru-RU" sz="3100" b="1" dirty="0" err="1">
                <a:solidFill>
                  <a:srgbClr val="FF3300"/>
                </a:solidFill>
              </a:rPr>
              <a:t>протягом</a:t>
            </a:r>
            <a:r>
              <a:rPr lang="ru-RU" sz="3100" b="1" dirty="0">
                <a:solidFill>
                  <a:srgbClr val="FF3300"/>
                </a:solidFill>
              </a:rPr>
              <a:t> </a:t>
            </a:r>
            <a:r>
              <a:rPr lang="ru-RU" sz="3100" b="1" dirty="0" err="1">
                <a:solidFill>
                  <a:srgbClr val="FF3300"/>
                </a:solidFill>
              </a:rPr>
              <a:t>усього</a:t>
            </a:r>
            <a:r>
              <a:rPr lang="ru-RU" sz="3100" b="1" dirty="0">
                <a:solidFill>
                  <a:srgbClr val="FF3300"/>
                </a:solidFill>
              </a:rPr>
              <a:t> курсу </a:t>
            </a:r>
            <a:r>
              <a:rPr lang="ru-RU" sz="3100" b="1" dirty="0" err="1">
                <a:solidFill>
                  <a:srgbClr val="FF3300"/>
                </a:solidFill>
              </a:rPr>
              <a:t>терапії</a:t>
            </a:r>
            <a:endParaRPr lang="ru-RU" sz="3100" dirty="0">
              <a:solidFill>
                <a:srgbClr val="FF33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319766"/>
            <a:ext cx="3222898" cy="240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019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92100"/>
            <a:ext cx="9144000" cy="13843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>
                <a:solidFill>
                  <a:schemeClr val="hlink"/>
                </a:solidFill>
              </a:rPr>
              <a:t>За типом </a:t>
            </a:r>
            <a:r>
              <a:rPr lang="ru-RU" sz="4000" b="1" dirty="0" err="1">
                <a:solidFill>
                  <a:schemeClr val="hlink"/>
                </a:solidFill>
              </a:rPr>
              <a:t>дії</a:t>
            </a:r>
            <a:r>
              <a:rPr lang="ru-RU" sz="4000" b="1" dirty="0">
                <a:solidFill>
                  <a:schemeClr val="hlink"/>
                </a:solidFill>
              </a:rPr>
              <a:t> </a:t>
            </a:r>
            <a:r>
              <a:rPr lang="ru-RU" sz="4000" b="1" dirty="0" err="1">
                <a:solidFill>
                  <a:schemeClr val="hlink"/>
                </a:solidFill>
              </a:rPr>
              <a:t>антибіотики</a:t>
            </a:r>
            <a:r>
              <a:rPr lang="ru-RU" sz="4000" b="1" dirty="0">
                <a:solidFill>
                  <a:schemeClr val="hlink"/>
                </a:solidFill>
              </a:rPr>
              <a:t> </a:t>
            </a:r>
            <a:r>
              <a:rPr lang="ru-RU" sz="4000" b="1" dirty="0" err="1">
                <a:solidFill>
                  <a:schemeClr val="hlink"/>
                </a:solidFill>
              </a:rPr>
              <a:t>діляться</a:t>
            </a:r>
            <a:r>
              <a:rPr lang="ru-RU" sz="4000" b="1" dirty="0">
                <a:solidFill>
                  <a:schemeClr val="hlink"/>
                </a:solidFill>
              </a:rPr>
              <a:t> на </a:t>
            </a:r>
            <a:r>
              <a:rPr lang="ru-RU" sz="4000" b="1" dirty="0" err="1">
                <a:solidFill>
                  <a:schemeClr val="hlink"/>
                </a:solidFill>
              </a:rPr>
              <a:t>бактерицидні</a:t>
            </a:r>
            <a:r>
              <a:rPr lang="ru-RU" sz="4000" b="1" dirty="0">
                <a:solidFill>
                  <a:schemeClr val="hlink"/>
                </a:solidFill>
              </a:rPr>
              <a:t> та </a:t>
            </a:r>
            <a:r>
              <a:rPr lang="ru-RU" sz="4000" b="1" dirty="0" err="1">
                <a:solidFill>
                  <a:schemeClr val="hlink"/>
                </a:solidFill>
              </a:rPr>
              <a:t>бактеріостатичні</a:t>
            </a:r>
            <a:endParaRPr lang="ru-RU" sz="4000" b="1" dirty="0">
              <a:solidFill>
                <a:schemeClr val="hlink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z="2800" dirty="0">
              <a:solidFill>
                <a:srgbClr val="FF9966"/>
              </a:solidFill>
            </a:endParaRPr>
          </a:p>
          <a:p>
            <a:pPr eaLnBrk="1" hangingPunct="1">
              <a:defRPr/>
            </a:pPr>
            <a:r>
              <a:rPr lang="ru-RU" sz="2800" dirty="0">
                <a:solidFill>
                  <a:srgbClr val="FF9966"/>
                </a:solidFill>
              </a:rPr>
              <a:t>До </a:t>
            </a:r>
            <a:r>
              <a:rPr lang="ru-RU" sz="2800" dirty="0" err="1">
                <a:solidFill>
                  <a:srgbClr val="FF9966"/>
                </a:solidFill>
              </a:rPr>
              <a:t>бактерицидних</a:t>
            </a:r>
            <a:r>
              <a:rPr lang="ru-RU" sz="2800" dirty="0">
                <a:solidFill>
                  <a:srgbClr val="FF9966"/>
                </a:solidFill>
              </a:rPr>
              <a:t> </a:t>
            </a:r>
            <a:r>
              <a:rPr lang="ru-RU" sz="2800" dirty="0" err="1">
                <a:solidFill>
                  <a:srgbClr val="FF9966"/>
                </a:solidFill>
              </a:rPr>
              <a:t>відносяться</a:t>
            </a:r>
            <a:r>
              <a:rPr lang="ru-RU" sz="2800" dirty="0">
                <a:solidFill>
                  <a:srgbClr val="FF9966"/>
                </a:solidFill>
              </a:rPr>
              <a:t>: </a:t>
            </a:r>
            <a:r>
              <a:rPr lang="ru-RU" sz="2800" dirty="0" err="1">
                <a:solidFill>
                  <a:srgbClr val="FF9966"/>
                </a:solidFill>
              </a:rPr>
              <a:t>пеніциліни</a:t>
            </a:r>
            <a:r>
              <a:rPr lang="ru-RU" sz="2800" dirty="0">
                <a:solidFill>
                  <a:srgbClr val="FF9966"/>
                </a:solidFill>
              </a:rPr>
              <a:t>, </a:t>
            </a:r>
            <a:r>
              <a:rPr lang="ru-RU" sz="2800" dirty="0" err="1">
                <a:solidFill>
                  <a:srgbClr val="FF9966"/>
                </a:solidFill>
              </a:rPr>
              <a:t>цефалоспорини</a:t>
            </a:r>
            <a:r>
              <a:rPr lang="ru-RU" sz="2800" dirty="0">
                <a:solidFill>
                  <a:srgbClr val="FF9966"/>
                </a:solidFill>
              </a:rPr>
              <a:t>, </a:t>
            </a:r>
            <a:r>
              <a:rPr lang="ru-RU" sz="2800" dirty="0" err="1">
                <a:solidFill>
                  <a:srgbClr val="FF9966"/>
                </a:solidFill>
              </a:rPr>
              <a:t>аміноглікозиди</a:t>
            </a:r>
            <a:r>
              <a:rPr lang="ru-RU" sz="2800" dirty="0">
                <a:solidFill>
                  <a:srgbClr val="FF9966"/>
                </a:solidFill>
              </a:rPr>
              <a:t>, </a:t>
            </a:r>
            <a:r>
              <a:rPr lang="ru-RU" sz="2800" dirty="0" err="1">
                <a:solidFill>
                  <a:srgbClr val="FF9966"/>
                </a:solidFill>
              </a:rPr>
              <a:t>рифампіцини</a:t>
            </a:r>
            <a:r>
              <a:rPr lang="ru-RU" sz="2800" dirty="0">
                <a:solidFill>
                  <a:srgbClr val="FF9966"/>
                </a:solidFill>
              </a:rPr>
              <a:t>, </a:t>
            </a:r>
            <a:r>
              <a:rPr lang="ru-RU" sz="2800" dirty="0" err="1">
                <a:solidFill>
                  <a:srgbClr val="FF9966"/>
                </a:solidFill>
              </a:rPr>
              <a:t>поліміксини</a:t>
            </a:r>
            <a:r>
              <a:rPr lang="ru-RU" sz="2800" dirty="0">
                <a:solidFill>
                  <a:srgbClr val="FF9966"/>
                </a:solidFill>
              </a:rPr>
              <a:t>, </a:t>
            </a:r>
            <a:r>
              <a:rPr lang="ru-RU" sz="2800" dirty="0" err="1">
                <a:solidFill>
                  <a:srgbClr val="FF9966"/>
                </a:solidFill>
              </a:rPr>
              <a:t>ристоміцин</a:t>
            </a:r>
            <a:r>
              <a:rPr lang="ru-RU" sz="2800" dirty="0">
                <a:solidFill>
                  <a:srgbClr val="FF9966"/>
                </a:solidFill>
              </a:rPr>
              <a:t>, </a:t>
            </a:r>
            <a:r>
              <a:rPr lang="ru-RU" sz="2800" dirty="0" err="1">
                <a:solidFill>
                  <a:srgbClr val="FF9966"/>
                </a:solidFill>
              </a:rPr>
              <a:t>лінкоміцин</a:t>
            </a:r>
            <a:r>
              <a:rPr lang="ru-RU" sz="2800" dirty="0">
                <a:solidFill>
                  <a:srgbClr val="FF9966"/>
                </a:solidFill>
              </a:rPr>
              <a:t>.</a:t>
            </a:r>
          </a:p>
          <a:p>
            <a:pPr eaLnBrk="1" hangingPunct="1">
              <a:defRPr/>
            </a:pPr>
            <a:endParaRPr lang="ru-RU" sz="2800" dirty="0">
              <a:solidFill>
                <a:srgbClr val="FF9966"/>
              </a:solidFill>
            </a:endParaRPr>
          </a:p>
          <a:p>
            <a:pPr eaLnBrk="1" hangingPunct="1">
              <a:defRPr/>
            </a:pPr>
            <a:r>
              <a:rPr lang="ru-RU" sz="2800" dirty="0">
                <a:solidFill>
                  <a:srgbClr val="FF9966"/>
                </a:solidFill>
              </a:rPr>
              <a:t>До </a:t>
            </a:r>
            <a:r>
              <a:rPr lang="ru-RU" sz="2800" dirty="0" err="1">
                <a:solidFill>
                  <a:srgbClr val="FF9966"/>
                </a:solidFill>
              </a:rPr>
              <a:t>бактеріостатичних</a:t>
            </a:r>
            <a:r>
              <a:rPr lang="ru-RU" sz="2800" dirty="0">
                <a:solidFill>
                  <a:srgbClr val="FF9966"/>
                </a:solidFill>
              </a:rPr>
              <a:t>: </a:t>
            </a:r>
            <a:r>
              <a:rPr lang="ru-RU" sz="2800" dirty="0" err="1">
                <a:solidFill>
                  <a:srgbClr val="FF9966"/>
                </a:solidFill>
              </a:rPr>
              <a:t>макроліди</a:t>
            </a:r>
            <a:r>
              <a:rPr lang="ru-RU" sz="2800" dirty="0">
                <a:solidFill>
                  <a:srgbClr val="FF9966"/>
                </a:solidFill>
              </a:rPr>
              <a:t>, </a:t>
            </a:r>
            <a:r>
              <a:rPr lang="ru-RU" sz="2800" dirty="0" err="1">
                <a:solidFill>
                  <a:srgbClr val="FF9966"/>
                </a:solidFill>
              </a:rPr>
              <a:t>тетрацикліни</a:t>
            </a:r>
            <a:r>
              <a:rPr lang="ru-RU" sz="2800" dirty="0">
                <a:solidFill>
                  <a:srgbClr val="FF9966"/>
                </a:solidFill>
              </a:rPr>
              <a:t>, </a:t>
            </a:r>
            <a:r>
              <a:rPr lang="ru-RU" sz="2800" dirty="0" err="1">
                <a:solidFill>
                  <a:srgbClr val="FF9966"/>
                </a:solidFill>
              </a:rPr>
              <a:t>левоміцетини</a:t>
            </a:r>
            <a:r>
              <a:rPr lang="ru-RU" sz="2800" dirty="0">
                <a:solidFill>
                  <a:srgbClr val="FF9966"/>
                </a:solidFill>
              </a:rPr>
              <a:t>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1095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507413" cy="981075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>
                <a:solidFill>
                  <a:schemeClr val="hlink"/>
                </a:solidFill>
              </a:rPr>
              <a:t>ТРЕТІЙ ПРИНЦИП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9144000" cy="2592388"/>
          </a:xfrm>
        </p:spPr>
        <p:txBody>
          <a:bodyPr/>
          <a:lstStyle/>
          <a:p>
            <a:pPr algn="ctr" eaLnBrk="1" hangingPunct="1">
              <a:buNone/>
              <a:defRPr/>
            </a:pP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вибір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антибіотику</a:t>
            </a:r>
            <a:r>
              <a:rPr lang="ru-RU" sz="2800" dirty="0">
                <a:solidFill>
                  <a:srgbClr val="FFFF00"/>
                </a:solidFill>
              </a:rPr>
              <a:t>, </a:t>
            </a:r>
            <a:r>
              <a:rPr lang="ru-RU" sz="2800" dirty="0" err="1">
                <a:solidFill>
                  <a:srgbClr val="FFFF00"/>
                </a:solidFill>
              </a:rPr>
              <a:t>його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дози</a:t>
            </a:r>
            <a:r>
              <a:rPr lang="ru-RU" sz="2800" dirty="0">
                <a:solidFill>
                  <a:srgbClr val="FFFF00"/>
                </a:solidFill>
              </a:rPr>
              <a:t> та способу </a:t>
            </a:r>
            <a:r>
              <a:rPr lang="ru-RU" sz="2800" dirty="0" err="1">
                <a:solidFill>
                  <a:srgbClr val="FFFF00"/>
                </a:solidFill>
              </a:rPr>
              <a:t>введення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повинні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усунути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або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суттєво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зменшити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шкідливу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дію</a:t>
            </a:r>
            <a:r>
              <a:rPr lang="ru-RU" sz="2800" dirty="0">
                <a:solidFill>
                  <a:srgbClr val="FFFF00"/>
                </a:solidFill>
              </a:rPr>
              <a:t> препарату на </a:t>
            </a:r>
            <a:r>
              <a:rPr lang="ru-RU" sz="2800" dirty="0" err="1">
                <a:solidFill>
                  <a:srgbClr val="FFFF00"/>
                </a:solidFill>
              </a:rPr>
              <a:t>макроорганізм</a:t>
            </a:r>
            <a:endParaRPr lang="ru-RU" sz="2800" dirty="0">
              <a:solidFill>
                <a:srgbClr val="FFFF00"/>
              </a:solidFill>
            </a:endParaRPr>
          </a:p>
        </p:txBody>
      </p:sp>
      <p:pic>
        <p:nvPicPr>
          <p:cNvPr id="91140" name="Picture 6" descr="099012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3644900"/>
            <a:ext cx="388937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77014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ДЯКУЮ ЗА УВАГУ!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  <p:pic>
        <p:nvPicPr>
          <p:cNvPr id="5" name="Picture 5" descr="106007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268760"/>
            <a:ext cx="5665787" cy="53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72245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92100"/>
            <a:ext cx="9144000" cy="15525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>
                <a:solidFill>
                  <a:schemeClr val="hlink"/>
                </a:solidFill>
              </a:rPr>
              <a:t>За спектром </a:t>
            </a:r>
            <a:r>
              <a:rPr lang="ru-RU" sz="4000" b="1" dirty="0" err="1">
                <a:solidFill>
                  <a:schemeClr val="hlink"/>
                </a:solidFill>
              </a:rPr>
              <a:t>протимікробної</a:t>
            </a:r>
            <a:r>
              <a:rPr lang="ru-RU" sz="4000" b="1" dirty="0">
                <a:solidFill>
                  <a:schemeClr val="hlink"/>
                </a:solidFill>
              </a:rPr>
              <a:t> </a:t>
            </a:r>
            <a:r>
              <a:rPr lang="ru-RU" sz="4000" b="1" dirty="0" err="1">
                <a:solidFill>
                  <a:schemeClr val="hlink"/>
                </a:solidFill>
              </a:rPr>
              <a:t>дії</a:t>
            </a:r>
            <a:r>
              <a:rPr lang="ru-RU" sz="4000" b="1" dirty="0">
                <a:solidFill>
                  <a:schemeClr val="hlink"/>
                </a:solidFill>
              </a:rPr>
              <a:t> </a:t>
            </a:r>
            <a:r>
              <a:rPr lang="ru-RU" sz="4000" b="1" dirty="0" err="1">
                <a:solidFill>
                  <a:schemeClr val="hlink"/>
                </a:solidFill>
              </a:rPr>
              <a:t>антибіотики</a:t>
            </a:r>
            <a:r>
              <a:rPr lang="ru-RU" sz="4000" b="1" dirty="0">
                <a:solidFill>
                  <a:schemeClr val="hlink"/>
                </a:solidFill>
              </a:rPr>
              <a:t> </a:t>
            </a:r>
            <a:r>
              <a:rPr lang="ru-RU" sz="4000" b="1" dirty="0" err="1">
                <a:solidFill>
                  <a:schemeClr val="hlink"/>
                </a:solidFill>
              </a:rPr>
              <a:t>класифікуються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73238"/>
            <a:ext cx="9144000" cy="5327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9933"/>
                </a:solidFill>
              </a:rPr>
              <a:t>1. </a:t>
            </a:r>
            <a:r>
              <a:rPr lang="ru-RU" sz="2400" dirty="0" err="1">
                <a:solidFill>
                  <a:srgbClr val="FF9933"/>
                </a:solidFill>
              </a:rPr>
              <a:t>антибіотики</a:t>
            </a:r>
            <a:r>
              <a:rPr lang="ru-RU" sz="2400" dirty="0">
                <a:solidFill>
                  <a:srgbClr val="FF9933"/>
                </a:solidFill>
              </a:rPr>
              <a:t>, </a:t>
            </a:r>
            <a:r>
              <a:rPr lang="ru-RU" sz="2400" dirty="0" err="1">
                <a:solidFill>
                  <a:srgbClr val="FF9933"/>
                </a:solidFill>
              </a:rPr>
              <a:t>які</a:t>
            </a:r>
            <a:r>
              <a:rPr lang="ru-RU" sz="2400" dirty="0">
                <a:solidFill>
                  <a:srgbClr val="FF9933"/>
                </a:solidFill>
              </a:rPr>
              <a:t> </a:t>
            </a:r>
            <a:r>
              <a:rPr lang="ru-RU" sz="2400" dirty="0" err="1">
                <a:solidFill>
                  <a:srgbClr val="FF9933"/>
                </a:solidFill>
              </a:rPr>
              <a:t>діють</a:t>
            </a:r>
            <a:r>
              <a:rPr lang="ru-RU" sz="2400" dirty="0">
                <a:solidFill>
                  <a:srgbClr val="FF9933"/>
                </a:solidFill>
              </a:rPr>
              <a:t> </a:t>
            </a:r>
            <a:r>
              <a:rPr lang="ru-RU" sz="2400" dirty="0" err="1">
                <a:solidFill>
                  <a:srgbClr val="FF9933"/>
                </a:solidFill>
              </a:rPr>
              <a:t>переважно</a:t>
            </a:r>
            <a:r>
              <a:rPr lang="ru-RU" sz="2400" dirty="0">
                <a:solidFill>
                  <a:srgbClr val="FF9933"/>
                </a:solidFill>
              </a:rPr>
              <a:t> на </a:t>
            </a:r>
            <a:r>
              <a:rPr lang="ru-RU" sz="2400" dirty="0" err="1">
                <a:solidFill>
                  <a:srgbClr val="FF9933"/>
                </a:solidFill>
              </a:rPr>
              <a:t>грампозитивні</a:t>
            </a:r>
            <a:r>
              <a:rPr lang="ru-RU" sz="2400" dirty="0">
                <a:solidFill>
                  <a:srgbClr val="FF9933"/>
                </a:solidFill>
              </a:rPr>
              <a:t> </a:t>
            </a:r>
            <a:r>
              <a:rPr lang="ru-RU" sz="2400" dirty="0" err="1">
                <a:solidFill>
                  <a:srgbClr val="FF9933"/>
                </a:solidFill>
              </a:rPr>
              <a:t>бактерії</a:t>
            </a:r>
            <a:r>
              <a:rPr lang="ru-RU" sz="2400" dirty="0">
                <a:solidFill>
                  <a:srgbClr val="FF9933"/>
                </a:solidFill>
              </a:rPr>
              <a:t> (</a:t>
            </a:r>
            <a:r>
              <a:rPr lang="ru-RU" sz="2400" dirty="0" err="1">
                <a:solidFill>
                  <a:srgbClr val="33CC33"/>
                </a:solidFill>
              </a:rPr>
              <a:t>бензилпеніциліни</a:t>
            </a:r>
            <a:r>
              <a:rPr lang="ru-RU" sz="2400" dirty="0">
                <a:solidFill>
                  <a:srgbClr val="FF9933"/>
                </a:solidFill>
              </a:rPr>
              <a:t>, </a:t>
            </a:r>
            <a:r>
              <a:rPr lang="ru-RU" sz="2400" dirty="0" err="1">
                <a:solidFill>
                  <a:srgbClr val="33CC33"/>
                </a:solidFill>
              </a:rPr>
              <a:t>біциліни</a:t>
            </a:r>
            <a:r>
              <a:rPr lang="ru-RU" sz="2400" dirty="0">
                <a:solidFill>
                  <a:srgbClr val="FF9933"/>
                </a:solidFill>
              </a:rPr>
              <a:t>, </a:t>
            </a:r>
            <a:r>
              <a:rPr lang="ru-RU" sz="2400" dirty="0" err="1">
                <a:solidFill>
                  <a:srgbClr val="33CC33"/>
                </a:solidFill>
              </a:rPr>
              <a:t>оксацилін</a:t>
            </a:r>
            <a:r>
              <a:rPr lang="ru-RU" sz="2400" dirty="0">
                <a:solidFill>
                  <a:srgbClr val="FF9933"/>
                </a:solidFill>
              </a:rPr>
              <a:t>, </a:t>
            </a:r>
            <a:r>
              <a:rPr lang="ru-RU" sz="2400" dirty="0" err="1">
                <a:solidFill>
                  <a:srgbClr val="33CC33"/>
                </a:solidFill>
              </a:rPr>
              <a:t>макроліди</a:t>
            </a:r>
            <a:r>
              <a:rPr lang="ru-RU" sz="2400" dirty="0">
                <a:solidFill>
                  <a:srgbClr val="FF9933"/>
                </a:solidFill>
              </a:rPr>
              <a:t>);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9933"/>
                </a:solidFill>
              </a:rPr>
              <a:t>2. </a:t>
            </a:r>
            <a:r>
              <a:rPr lang="ru-RU" sz="2400" dirty="0" err="1">
                <a:solidFill>
                  <a:srgbClr val="FF9933"/>
                </a:solidFill>
              </a:rPr>
              <a:t>антибіотики</a:t>
            </a:r>
            <a:r>
              <a:rPr lang="ru-RU" sz="2400" dirty="0">
                <a:solidFill>
                  <a:srgbClr val="FF9933"/>
                </a:solidFill>
              </a:rPr>
              <a:t>, </a:t>
            </a:r>
            <a:r>
              <a:rPr lang="ru-RU" sz="2400" dirty="0" err="1">
                <a:solidFill>
                  <a:srgbClr val="FF9933"/>
                </a:solidFill>
              </a:rPr>
              <a:t>які</a:t>
            </a:r>
            <a:r>
              <a:rPr lang="ru-RU" sz="2400" dirty="0">
                <a:solidFill>
                  <a:srgbClr val="FF9933"/>
                </a:solidFill>
              </a:rPr>
              <a:t> </a:t>
            </a:r>
            <a:r>
              <a:rPr lang="ru-RU" sz="2400" dirty="0" err="1">
                <a:solidFill>
                  <a:srgbClr val="FF9933"/>
                </a:solidFill>
              </a:rPr>
              <a:t>діють</a:t>
            </a:r>
            <a:r>
              <a:rPr lang="ru-RU" sz="2400" dirty="0">
                <a:solidFill>
                  <a:srgbClr val="FF9933"/>
                </a:solidFill>
              </a:rPr>
              <a:t> </a:t>
            </a:r>
            <a:r>
              <a:rPr lang="ru-RU" sz="2400" dirty="0" err="1">
                <a:solidFill>
                  <a:srgbClr val="FF9933"/>
                </a:solidFill>
              </a:rPr>
              <a:t>переважно</a:t>
            </a:r>
            <a:r>
              <a:rPr lang="ru-RU" sz="2400" dirty="0">
                <a:solidFill>
                  <a:srgbClr val="FF9933"/>
                </a:solidFill>
              </a:rPr>
              <a:t> на </a:t>
            </a:r>
            <a:r>
              <a:rPr lang="ru-RU" sz="2400" dirty="0" err="1">
                <a:solidFill>
                  <a:srgbClr val="FF9933"/>
                </a:solidFill>
              </a:rPr>
              <a:t>грамнегативні</a:t>
            </a:r>
            <a:r>
              <a:rPr lang="ru-RU" sz="2400" dirty="0">
                <a:solidFill>
                  <a:srgbClr val="FF9933"/>
                </a:solidFill>
              </a:rPr>
              <a:t> </a:t>
            </a:r>
            <a:r>
              <a:rPr lang="ru-RU" sz="2400" dirty="0" err="1">
                <a:solidFill>
                  <a:srgbClr val="FF9933"/>
                </a:solidFill>
              </a:rPr>
              <a:t>бактерії</a:t>
            </a:r>
            <a:r>
              <a:rPr lang="ru-RU" sz="2400" dirty="0">
                <a:solidFill>
                  <a:srgbClr val="FF9933"/>
                </a:solidFill>
              </a:rPr>
              <a:t> (</a:t>
            </a:r>
            <a:r>
              <a:rPr lang="ru-RU" sz="2400" dirty="0" err="1">
                <a:solidFill>
                  <a:srgbClr val="33CC33"/>
                </a:solidFill>
              </a:rPr>
              <a:t>поліміксини</a:t>
            </a:r>
            <a:r>
              <a:rPr lang="ru-RU" sz="2400" dirty="0">
                <a:solidFill>
                  <a:srgbClr val="FF9933"/>
                </a:solidFill>
              </a:rPr>
              <a:t>);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9933"/>
                </a:solidFill>
              </a:rPr>
              <a:t>3. </a:t>
            </a:r>
            <a:r>
              <a:rPr lang="ru-RU" sz="2400" dirty="0" err="1">
                <a:solidFill>
                  <a:srgbClr val="FF9933"/>
                </a:solidFill>
              </a:rPr>
              <a:t>антибіотики</a:t>
            </a:r>
            <a:r>
              <a:rPr lang="ru-RU" sz="2400" dirty="0">
                <a:solidFill>
                  <a:srgbClr val="FF9933"/>
                </a:solidFill>
              </a:rPr>
              <a:t> широкого спектру </a:t>
            </a:r>
            <a:r>
              <a:rPr lang="ru-RU" sz="2400" dirty="0" err="1">
                <a:solidFill>
                  <a:srgbClr val="FF9933"/>
                </a:solidFill>
              </a:rPr>
              <a:t>дії</a:t>
            </a:r>
            <a:r>
              <a:rPr lang="ru-RU" sz="2400" dirty="0">
                <a:solidFill>
                  <a:srgbClr val="FF9933"/>
                </a:solidFill>
              </a:rPr>
              <a:t> (</a:t>
            </a:r>
            <a:r>
              <a:rPr lang="ru-RU" sz="2400" dirty="0" err="1">
                <a:solidFill>
                  <a:srgbClr val="33CC33"/>
                </a:solidFill>
              </a:rPr>
              <a:t>ампіцилін</a:t>
            </a:r>
            <a:r>
              <a:rPr lang="ru-RU" sz="2400" dirty="0">
                <a:solidFill>
                  <a:srgbClr val="33CC33"/>
                </a:solidFill>
              </a:rPr>
              <a:t>, </a:t>
            </a:r>
            <a:r>
              <a:rPr lang="ru-RU" sz="2400" dirty="0" err="1">
                <a:solidFill>
                  <a:srgbClr val="33CC33"/>
                </a:solidFill>
              </a:rPr>
              <a:t>карбециліни</a:t>
            </a:r>
            <a:r>
              <a:rPr lang="ru-RU" sz="2400" dirty="0">
                <a:solidFill>
                  <a:srgbClr val="33CC33"/>
                </a:solidFill>
              </a:rPr>
              <a:t>, </a:t>
            </a:r>
            <a:r>
              <a:rPr lang="ru-RU" sz="2400" dirty="0" err="1">
                <a:solidFill>
                  <a:srgbClr val="33CC33"/>
                </a:solidFill>
              </a:rPr>
              <a:t>уреїдопеніциліни</a:t>
            </a:r>
            <a:r>
              <a:rPr lang="ru-RU" sz="2400" dirty="0">
                <a:solidFill>
                  <a:srgbClr val="33CC33"/>
                </a:solidFill>
              </a:rPr>
              <a:t>, </a:t>
            </a:r>
            <a:r>
              <a:rPr lang="ru-RU" sz="2400" dirty="0" err="1">
                <a:solidFill>
                  <a:srgbClr val="33CC33"/>
                </a:solidFill>
              </a:rPr>
              <a:t>цефалоспорини</a:t>
            </a:r>
            <a:r>
              <a:rPr lang="ru-RU" sz="2400" dirty="0">
                <a:solidFill>
                  <a:srgbClr val="33CC33"/>
                </a:solidFill>
              </a:rPr>
              <a:t>, </a:t>
            </a:r>
            <a:r>
              <a:rPr lang="ru-RU" sz="2400" dirty="0" err="1">
                <a:solidFill>
                  <a:srgbClr val="33CC33"/>
                </a:solidFill>
              </a:rPr>
              <a:t>аміноглікозиди</a:t>
            </a:r>
            <a:r>
              <a:rPr lang="ru-RU" sz="2400" dirty="0">
                <a:solidFill>
                  <a:srgbClr val="33CC33"/>
                </a:solidFill>
              </a:rPr>
              <a:t>, </a:t>
            </a:r>
            <a:r>
              <a:rPr lang="ru-RU" sz="2400" dirty="0" err="1">
                <a:solidFill>
                  <a:srgbClr val="33CC33"/>
                </a:solidFill>
              </a:rPr>
              <a:t>тетрацикліни</a:t>
            </a:r>
            <a:r>
              <a:rPr lang="ru-RU" sz="2400" dirty="0">
                <a:solidFill>
                  <a:srgbClr val="33CC33"/>
                </a:solidFill>
              </a:rPr>
              <a:t>, </a:t>
            </a:r>
            <a:r>
              <a:rPr lang="ru-RU" sz="2400" dirty="0" err="1">
                <a:solidFill>
                  <a:srgbClr val="33CC33"/>
                </a:solidFill>
              </a:rPr>
              <a:t>левоміцетин</a:t>
            </a:r>
            <a:r>
              <a:rPr lang="ru-RU" sz="2400" dirty="0">
                <a:solidFill>
                  <a:srgbClr val="33CC33"/>
                </a:solidFill>
              </a:rPr>
              <a:t>, </a:t>
            </a:r>
            <a:r>
              <a:rPr lang="ru-RU" sz="2400" dirty="0" err="1">
                <a:solidFill>
                  <a:srgbClr val="33CC33"/>
                </a:solidFill>
              </a:rPr>
              <a:t>рифампіцини</a:t>
            </a:r>
            <a:r>
              <a:rPr lang="ru-RU" sz="2400" dirty="0">
                <a:solidFill>
                  <a:srgbClr val="FF9933"/>
                </a:solidFill>
              </a:rPr>
              <a:t>);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rgbClr val="FF9933"/>
                </a:solidFill>
              </a:rPr>
              <a:t>4. </a:t>
            </a:r>
            <a:r>
              <a:rPr lang="ru-RU" sz="2400" dirty="0" err="1">
                <a:solidFill>
                  <a:srgbClr val="FF9933"/>
                </a:solidFill>
              </a:rPr>
              <a:t>протигрибкові</a:t>
            </a:r>
            <a:r>
              <a:rPr lang="ru-RU" sz="2400" dirty="0">
                <a:solidFill>
                  <a:srgbClr val="FF9933"/>
                </a:solidFill>
              </a:rPr>
              <a:t> </a:t>
            </a:r>
            <a:r>
              <a:rPr lang="ru-RU" sz="2400" dirty="0" err="1">
                <a:solidFill>
                  <a:srgbClr val="FF9933"/>
                </a:solidFill>
              </a:rPr>
              <a:t>антибіотики</a:t>
            </a:r>
            <a:r>
              <a:rPr lang="ru-RU" sz="2400" dirty="0">
                <a:solidFill>
                  <a:srgbClr val="FF9933"/>
                </a:solidFill>
              </a:rPr>
              <a:t> (</a:t>
            </a:r>
            <a:r>
              <a:rPr lang="ru-RU" sz="2400" dirty="0" err="1">
                <a:solidFill>
                  <a:srgbClr val="33CC33"/>
                </a:solidFill>
              </a:rPr>
              <a:t>ністатин</a:t>
            </a:r>
            <a:r>
              <a:rPr lang="ru-RU" sz="2400" dirty="0">
                <a:solidFill>
                  <a:srgbClr val="33CC33"/>
                </a:solidFill>
              </a:rPr>
              <a:t>, </a:t>
            </a:r>
            <a:r>
              <a:rPr lang="ru-RU" sz="2400" dirty="0" err="1">
                <a:solidFill>
                  <a:srgbClr val="33CC33"/>
                </a:solidFill>
              </a:rPr>
              <a:t>леворин</a:t>
            </a:r>
            <a:r>
              <a:rPr lang="ru-RU" sz="2400" dirty="0">
                <a:solidFill>
                  <a:srgbClr val="33CC33"/>
                </a:solidFill>
              </a:rPr>
              <a:t>, </a:t>
            </a:r>
            <a:r>
              <a:rPr lang="ru-RU" sz="2400" dirty="0" err="1">
                <a:solidFill>
                  <a:srgbClr val="33CC33"/>
                </a:solidFill>
              </a:rPr>
              <a:t>грізеофуновин</a:t>
            </a:r>
            <a:r>
              <a:rPr lang="ru-RU" sz="2400" dirty="0">
                <a:solidFill>
                  <a:srgbClr val="33CC33"/>
                </a:solidFill>
              </a:rPr>
              <a:t>, </a:t>
            </a:r>
            <a:r>
              <a:rPr lang="ru-RU" sz="2400" dirty="0" err="1">
                <a:solidFill>
                  <a:srgbClr val="33CC33"/>
                </a:solidFill>
              </a:rPr>
              <a:t>амфотерицин</a:t>
            </a:r>
            <a:r>
              <a:rPr lang="ru-RU" sz="2400" dirty="0">
                <a:solidFill>
                  <a:srgbClr val="33CC33"/>
                </a:solidFill>
              </a:rPr>
              <a:t>, </a:t>
            </a:r>
            <a:r>
              <a:rPr lang="ru-RU" sz="2400" dirty="0" err="1">
                <a:solidFill>
                  <a:srgbClr val="33CC33"/>
                </a:solidFill>
              </a:rPr>
              <a:t>мікогентин</a:t>
            </a:r>
            <a:r>
              <a:rPr lang="ru-RU" sz="2400" dirty="0">
                <a:solidFill>
                  <a:srgbClr val="FF9933"/>
                </a:solidFill>
              </a:rPr>
              <a:t>).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120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333375"/>
            <a:ext cx="8686800" cy="13843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>
                <a:solidFill>
                  <a:schemeClr val="hlink"/>
                </a:solidFill>
              </a:rPr>
              <a:t>За </a:t>
            </a:r>
            <a:r>
              <a:rPr lang="ru-RU" sz="4000" b="1" dirty="0" err="1">
                <a:solidFill>
                  <a:schemeClr val="hlink"/>
                </a:solidFill>
              </a:rPr>
              <a:t>механізмом</a:t>
            </a:r>
            <a:r>
              <a:rPr lang="ru-RU" sz="4000" b="1" dirty="0">
                <a:solidFill>
                  <a:schemeClr val="hlink"/>
                </a:solidFill>
              </a:rPr>
              <a:t> </a:t>
            </a:r>
            <a:r>
              <a:rPr lang="ru-RU" sz="4000" b="1" dirty="0" err="1">
                <a:solidFill>
                  <a:schemeClr val="hlink"/>
                </a:solidFill>
              </a:rPr>
              <a:t>дії</a:t>
            </a:r>
            <a:r>
              <a:rPr lang="ru-RU" sz="4000" b="1" dirty="0">
                <a:solidFill>
                  <a:schemeClr val="hlink"/>
                </a:solidFill>
              </a:rPr>
              <a:t> </a:t>
            </a:r>
            <a:r>
              <a:rPr lang="ru-RU" sz="4000" b="1" dirty="0" err="1">
                <a:solidFill>
                  <a:schemeClr val="hlink"/>
                </a:solidFill>
              </a:rPr>
              <a:t>антибіотики</a:t>
            </a:r>
            <a:r>
              <a:rPr lang="ru-RU" sz="4000" b="1" dirty="0">
                <a:solidFill>
                  <a:schemeClr val="hlink"/>
                </a:solidFill>
              </a:rPr>
              <a:t> </a:t>
            </a:r>
            <a:r>
              <a:rPr lang="ru-RU" sz="4000" b="1" dirty="0" err="1">
                <a:solidFill>
                  <a:schemeClr val="hlink"/>
                </a:solidFill>
              </a:rPr>
              <a:t>поділяються</a:t>
            </a:r>
            <a:r>
              <a:rPr lang="ru-RU" sz="4000" b="1" dirty="0">
                <a:solidFill>
                  <a:schemeClr val="hlink"/>
                </a:solidFill>
              </a:rPr>
              <a:t>: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16113"/>
            <a:ext cx="9144000" cy="494188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>
                <a:solidFill>
                  <a:srgbClr val="FF9933"/>
                </a:solidFill>
              </a:rPr>
              <a:t>1. </a:t>
            </a:r>
            <a:r>
              <a:rPr lang="ru-RU" sz="2800" dirty="0" err="1">
                <a:solidFill>
                  <a:srgbClr val="FF9933"/>
                </a:solidFill>
              </a:rPr>
              <a:t>пригнічуючі</a:t>
            </a:r>
            <a:r>
              <a:rPr lang="ru-RU" sz="2800" dirty="0">
                <a:solidFill>
                  <a:srgbClr val="FF9933"/>
                </a:solidFill>
              </a:rPr>
              <a:t> синтез </a:t>
            </a:r>
            <a:r>
              <a:rPr lang="ru-RU" sz="2800" dirty="0" err="1">
                <a:solidFill>
                  <a:srgbClr val="FF9933"/>
                </a:solidFill>
              </a:rPr>
              <a:t>клітинної</a:t>
            </a:r>
            <a:r>
              <a:rPr lang="ru-RU" sz="2800" dirty="0">
                <a:solidFill>
                  <a:srgbClr val="FF9933"/>
                </a:solidFill>
              </a:rPr>
              <a:t> </a:t>
            </a:r>
            <a:r>
              <a:rPr lang="ru-RU" sz="2800" dirty="0" err="1">
                <a:solidFill>
                  <a:srgbClr val="FF9933"/>
                </a:solidFill>
              </a:rPr>
              <a:t>стінки</a:t>
            </a:r>
            <a:r>
              <a:rPr lang="ru-RU" sz="2800" dirty="0">
                <a:solidFill>
                  <a:srgbClr val="FF9933"/>
                </a:solidFill>
              </a:rPr>
              <a:t> (</a:t>
            </a:r>
            <a:r>
              <a:rPr lang="ru-RU" sz="2800" dirty="0" err="1">
                <a:solidFill>
                  <a:srgbClr val="33CC33"/>
                </a:solidFill>
              </a:rPr>
              <a:t>бензилпеніцилін</a:t>
            </a:r>
            <a:r>
              <a:rPr lang="ru-RU" sz="2800" dirty="0">
                <a:solidFill>
                  <a:srgbClr val="33CC33"/>
                </a:solidFill>
              </a:rPr>
              <a:t>, </a:t>
            </a:r>
            <a:r>
              <a:rPr lang="ru-RU" sz="2800" dirty="0" err="1">
                <a:solidFill>
                  <a:srgbClr val="33CC33"/>
                </a:solidFill>
              </a:rPr>
              <a:t>оксацилін</a:t>
            </a:r>
            <a:r>
              <a:rPr lang="ru-RU" sz="2800" dirty="0">
                <a:solidFill>
                  <a:srgbClr val="33CC33"/>
                </a:solidFill>
              </a:rPr>
              <a:t>, </a:t>
            </a:r>
            <a:r>
              <a:rPr lang="ru-RU" sz="2800" dirty="0" err="1">
                <a:solidFill>
                  <a:srgbClr val="33CC33"/>
                </a:solidFill>
              </a:rPr>
              <a:t>ампіцилін</a:t>
            </a:r>
            <a:r>
              <a:rPr lang="ru-RU" sz="2800" dirty="0">
                <a:solidFill>
                  <a:srgbClr val="33CC33"/>
                </a:solidFill>
              </a:rPr>
              <a:t>, </a:t>
            </a:r>
            <a:r>
              <a:rPr lang="ru-RU" sz="2800" dirty="0" err="1">
                <a:solidFill>
                  <a:srgbClr val="33CC33"/>
                </a:solidFill>
              </a:rPr>
              <a:t>цефалоспорини</a:t>
            </a:r>
            <a:r>
              <a:rPr lang="ru-RU" sz="2800" dirty="0">
                <a:solidFill>
                  <a:srgbClr val="FF9933"/>
                </a:solidFill>
              </a:rPr>
              <a:t>);</a:t>
            </a:r>
          </a:p>
          <a:p>
            <a:pPr eaLnBrk="1" hangingPunct="1">
              <a:defRPr/>
            </a:pPr>
            <a:r>
              <a:rPr lang="ru-RU" sz="2800" dirty="0">
                <a:solidFill>
                  <a:srgbClr val="FF9933"/>
                </a:solidFill>
              </a:rPr>
              <a:t>2. </a:t>
            </a:r>
            <a:r>
              <a:rPr lang="ru-RU" sz="2800" dirty="0" err="1">
                <a:solidFill>
                  <a:srgbClr val="FF9933"/>
                </a:solidFill>
              </a:rPr>
              <a:t>пригнічуючі</a:t>
            </a:r>
            <a:r>
              <a:rPr lang="ru-RU" sz="2800" dirty="0">
                <a:solidFill>
                  <a:srgbClr val="FF9933"/>
                </a:solidFill>
              </a:rPr>
              <a:t> синтез </a:t>
            </a:r>
            <a:r>
              <a:rPr lang="ru-RU" sz="2800" dirty="0" err="1">
                <a:solidFill>
                  <a:srgbClr val="FF9933"/>
                </a:solidFill>
              </a:rPr>
              <a:t>білку</a:t>
            </a:r>
            <a:r>
              <a:rPr lang="ru-RU" sz="2800" dirty="0">
                <a:solidFill>
                  <a:srgbClr val="FF9933"/>
                </a:solidFill>
              </a:rPr>
              <a:t> (</a:t>
            </a:r>
            <a:r>
              <a:rPr lang="ru-RU" sz="2800" dirty="0" err="1">
                <a:solidFill>
                  <a:srgbClr val="33CC33"/>
                </a:solidFill>
              </a:rPr>
              <a:t>тетрацикліни</a:t>
            </a:r>
            <a:r>
              <a:rPr lang="ru-RU" sz="2800" dirty="0">
                <a:solidFill>
                  <a:srgbClr val="33CC33"/>
                </a:solidFill>
              </a:rPr>
              <a:t>, </a:t>
            </a:r>
            <a:r>
              <a:rPr lang="ru-RU" sz="2800" dirty="0" err="1">
                <a:solidFill>
                  <a:srgbClr val="33CC33"/>
                </a:solidFill>
              </a:rPr>
              <a:t>левоміцетин</a:t>
            </a:r>
            <a:r>
              <a:rPr lang="ru-RU" sz="2800" dirty="0">
                <a:solidFill>
                  <a:srgbClr val="33CC33"/>
                </a:solidFill>
              </a:rPr>
              <a:t>, </a:t>
            </a:r>
            <a:r>
              <a:rPr lang="ru-RU" sz="2800" dirty="0" err="1">
                <a:solidFill>
                  <a:srgbClr val="33CC33"/>
                </a:solidFill>
              </a:rPr>
              <a:t>еритроміцин</a:t>
            </a:r>
            <a:r>
              <a:rPr lang="ru-RU" sz="2800" dirty="0">
                <a:solidFill>
                  <a:srgbClr val="FF9933"/>
                </a:solidFill>
              </a:rPr>
              <a:t>);</a:t>
            </a:r>
          </a:p>
          <a:p>
            <a:pPr eaLnBrk="1" hangingPunct="1">
              <a:defRPr/>
            </a:pPr>
            <a:r>
              <a:rPr lang="ru-RU" sz="2800" dirty="0">
                <a:solidFill>
                  <a:srgbClr val="FF9933"/>
                </a:solidFill>
              </a:rPr>
              <a:t>3. </a:t>
            </a:r>
            <a:r>
              <a:rPr lang="ru-RU" sz="2800" dirty="0" err="1">
                <a:solidFill>
                  <a:srgbClr val="FF9933"/>
                </a:solidFill>
              </a:rPr>
              <a:t>пригнічуючі</a:t>
            </a:r>
            <a:r>
              <a:rPr lang="ru-RU" sz="2800" dirty="0">
                <a:solidFill>
                  <a:srgbClr val="FF9933"/>
                </a:solidFill>
              </a:rPr>
              <a:t> синтез РНК (</a:t>
            </a:r>
            <a:r>
              <a:rPr lang="ru-RU" sz="2800" dirty="0" err="1">
                <a:solidFill>
                  <a:srgbClr val="33CC33"/>
                </a:solidFill>
              </a:rPr>
              <a:t>рифампіцин</a:t>
            </a:r>
            <a:r>
              <a:rPr lang="ru-RU" sz="2800" dirty="0">
                <a:solidFill>
                  <a:srgbClr val="FF9933"/>
                </a:solidFill>
              </a:rPr>
              <a:t>);</a:t>
            </a:r>
          </a:p>
          <a:p>
            <a:pPr eaLnBrk="1" hangingPunct="1">
              <a:defRPr/>
            </a:pPr>
            <a:r>
              <a:rPr lang="ru-RU" sz="2800" dirty="0">
                <a:solidFill>
                  <a:srgbClr val="FF9933"/>
                </a:solidFill>
              </a:rPr>
              <a:t>4. </a:t>
            </a:r>
            <a:r>
              <a:rPr lang="ru-RU" sz="2800" dirty="0" err="1">
                <a:solidFill>
                  <a:srgbClr val="FF9933"/>
                </a:solidFill>
              </a:rPr>
              <a:t>порушуючі</a:t>
            </a:r>
            <a:r>
              <a:rPr lang="ru-RU" sz="2800" dirty="0">
                <a:solidFill>
                  <a:srgbClr val="FF9933"/>
                </a:solidFill>
              </a:rPr>
              <a:t> </a:t>
            </a:r>
            <a:r>
              <a:rPr lang="ru-RU" sz="2800" dirty="0" err="1">
                <a:solidFill>
                  <a:srgbClr val="FF9933"/>
                </a:solidFill>
              </a:rPr>
              <a:t>проникність</a:t>
            </a:r>
            <a:r>
              <a:rPr lang="ru-RU" sz="2800" dirty="0">
                <a:solidFill>
                  <a:srgbClr val="FF9933"/>
                </a:solidFill>
              </a:rPr>
              <a:t> </a:t>
            </a:r>
            <a:r>
              <a:rPr lang="ru-RU" sz="2800" dirty="0" err="1">
                <a:solidFill>
                  <a:srgbClr val="FF9933"/>
                </a:solidFill>
              </a:rPr>
              <a:t>цитоплазматичної</a:t>
            </a:r>
            <a:r>
              <a:rPr lang="ru-RU" sz="2800" dirty="0">
                <a:solidFill>
                  <a:srgbClr val="FF9933"/>
                </a:solidFill>
              </a:rPr>
              <a:t> </a:t>
            </a:r>
            <a:r>
              <a:rPr lang="ru-RU" sz="2800" dirty="0" err="1">
                <a:solidFill>
                  <a:srgbClr val="FF9933"/>
                </a:solidFill>
              </a:rPr>
              <a:t>мембрани</a:t>
            </a:r>
            <a:r>
              <a:rPr lang="ru-RU" sz="2800" dirty="0">
                <a:solidFill>
                  <a:srgbClr val="FF9933"/>
                </a:solidFill>
              </a:rPr>
              <a:t> (</a:t>
            </a:r>
            <a:r>
              <a:rPr lang="ru-RU" sz="2800" dirty="0" err="1">
                <a:solidFill>
                  <a:srgbClr val="33CC33"/>
                </a:solidFill>
              </a:rPr>
              <a:t>поліміксини</a:t>
            </a:r>
            <a:r>
              <a:rPr lang="ru-RU" sz="2800" dirty="0">
                <a:solidFill>
                  <a:srgbClr val="FF9933"/>
                </a:solidFill>
              </a:rPr>
              <a:t>);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019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384300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b="1" dirty="0" err="1">
                <a:solidFill>
                  <a:schemeClr val="hlink"/>
                </a:solidFill>
              </a:rPr>
              <a:t>Пеніциліни</a:t>
            </a:r>
            <a:endParaRPr lang="ru-RU" sz="4800" b="1" dirty="0">
              <a:solidFill>
                <a:schemeClr val="hlink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7019925" cy="5543550"/>
          </a:xfrm>
        </p:spPr>
        <p:txBody>
          <a:bodyPr/>
          <a:lstStyle/>
          <a:p>
            <a:pPr eaLnBrk="1" hangingPunct="1">
              <a:defRPr/>
            </a:pPr>
            <a:endParaRPr lang="ru-RU" sz="2800" dirty="0"/>
          </a:p>
          <a:p>
            <a:pPr eaLnBrk="1" hangingPunct="1">
              <a:defRPr/>
            </a:pPr>
            <a:r>
              <a:rPr lang="ru-RU" sz="3600" dirty="0">
                <a:solidFill>
                  <a:srgbClr val="FF9933"/>
                </a:solidFill>
              </a:rPr>
              <a:t>1. </a:t>
            </a:r>
            <a:r>
              <a:rPr lang="ru-RU" sz="3600" dirty="0" err="1">
                <a:solidFill>
                  <a:srgbClr val="FF9933"/>
                </a:solidFill>
              </a:rPr>
              <a:t>природні</a:t>
            </a:r>
            <a:r>
              <a:rPr lang="ru-RU" sz="3600" dirty="0">
                <a:solidFill>
                  <a:srgbClr val="FF9933"/>
                </a:solidFill>
              </a:rPr>
              <a:t>;</a:t>
            </a:r>
          </a:p>
          <a:p>
            <a:pPr eaLnBrk="1" hangingPunct="1">
              <a:defRPr/>
            </a:pPr>
            <a:r>
              <a:rPr lang="ru-RU" sz="3600" dirty="0">
                <a:solidFill>
                  <a:srgbClr val="FF9933"/>
                </a:solidFill>
              </a:rPr>
              <a:t>2. </a:t>
            </a:r>
            <a:r>
              <a:rPr lang="ru-RU" sz="3600" dirty="0" err="1">
                <a:solidFill>
                  <a:srgbClr val="FF9933"/>
                </a:solidFill>
              </a:rPr>
              <a:t>ізоксазолпеніциліни</a:t>
            </a:r>
            <a:r>
              <a:rPr lang="ru-RU" sz="3600" dirty="0">
                <a:solidFill>
                  <a:srgbClr val="FF9933"/>
                </a:solidFill>
              </a:rPr>
              <a:t>;</a:t>
            </a:r>
          </a:p>
          <a:p>
            <a:pPr eaLnBrk="1" hangingPunct="1">
              <a:defRPr/>
            </a:pPr>
            <a:r>
              <a:rPr lang="ru-RU" sz="3600" dirty="0">
                <a:solidFill>
                  <a:srgbClr val="FF9933"/>
                </a:solidFill>
              </a:rPr>
              <a:t>3. </a:t>
            </a:r>
            <a:r>
              <a:rPr lang="ru-RU" sz="3600" dirty="0" err="1">
                <a:solidFill>
                  <a:srgbClr val="FF9933"/>
                </a:solidFill>
              </a:rPr>
              <a:t>амідинопеніциліни</a:t>
            </a:r>
            <a:r>
              <a:rPr lang="ru-RU" sz="3600" dirty="0">
                <a:solidFill>
                  <a:srgbClr val="FF9933"/>
                </a:solidFill>
              </a:rPr>
              <a:t>;</a:t>
            </a:r>
          </a:p>
          <a:p>
            <a:pPr eaLnBrk="1" hangingPunct="1">
              <a:defRPr/>
            </a:pPr>
            <a:r>
              <a:rPr lang="ru-RU" sz="3600" dirty="0">
                <a:solidFill>
                  <a:srgbClr val="FF9933"/>
                </a:solidFill>
              </a:rPr>
              <a:t>4. </a:t>
            </a:r>
            <a:r>
              <a:rPr lang="ru-RU" sz="3600" dirty="0" err="1">
                <a:solidFill>
                  <a:srgbClr val="FF9933"/>
                </a:solidFill>
              </a:rPr>
              <a:t>амінопеніциліни</a:t>
            </a:r>
            <a:r>
              <a:rPr lang="ru-RU" sz="3600" dirty="0">
                <a:solidFill>
                  <a:srgbClr val="FF9933"/>
                </a:solidFill>
              </a:rPr>
              <a:t>;</a:t>
            </a:r>
          </a:p>
          <a:p>
            <a:pPr eaLnBrk="1" hangingPunct="1">
              <a:defRPr/>
            </a:pPr>
            <a:r>
              <a:rPr lang="ru-RU" sz="3600" dirty="0">
                <a:solidFill>
                  <a:srgbClr val="FF9933"/>
                </a:solidFill>
              </a:rPr>
              <a:t>5. </a:t>
            </a:r>
            <a:r>
              <a:rPr lang="ru-RU" sz="3600" dirty="0" err="1">
                <a:solidFill>
                  <a:srgbClr val="FF9933"/>
                </a:solidFill>
              </a:rPr>
              <a:t>карбоксипеніциліни</a:t>
            </a:r>
            <a:r>
              <a:rPr lang="ru-RU" sz="3600" dirty="0">
                <a:solidFill>
                  <a:srgbClr val="FF9933"/>
                </a:solidFill>
              </a:rPr>
              <a:t>;</a:t>
            </a:r>
          </a:p>
          <a:p>
            <a:pPr eaLnBrk="1" hangingPunct="1">
              <a:defRPr/>
            </a:pPr>
            <a:r>
              <a:rPr lang="ru-RU" sz="3600" dirty="0">
                <a:solidFill>
                  <a:srgbClr val="FF9933"/>
                </a:solidFill>
              </a:rPr>
              <a:t>6. </a:t>
            </a:r>
            <a:r>
              <a:rPr lang="ru-RU" sz="3600" dirty="0" err="1">
                <a:solidFill>
                  <a:srgbClr val="FF9933"/>
                </a:solidFill>
              </a:rPr>
              <a:t>уреїдопеніциліни</a:t>
            </a:r>
            <a:r>
              <a:rPr lang="ru-RU" sz="3600" dirty="0">
                <a:solidFill>
                  <a:srgbClr val="FF9933"/>
                </a:solidFill>
              </a:rPr>
              <a:t>.</a:t>
            </a:r>
          </a:p>
        </p:txBody>
      </p:sp>
      <p:pic>
        <p:nvPicPr>
          <p:cNvPr id="9220" name="Picture 4" descr="0980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7050" y="2420938"/>
            <a:ext cx="2266950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862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692150"/>
            <a:ext cx="8497888" cy="345757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>
                <a:solidFill>
                  <a:schemeClr val="hlink"/>
                </a:solidFill>
              </a:rPr>
              <a:t>ФАРМАКОДИНАМІКА </a:t>
            </a:r>
            <a:br>
              <a:rPr lang="ru-RU" sz="3600" b="1" dirty="0">
                <a:solidFill>
                  <a:schemeClr val="hlink"/>
                </a:solidFill>
              </a:rPr>
            </a:br>
            <a:r>
              <a:rPr lang="ru-RU" sz="3600" dirty="0" err="1">
                <a:solidFill>
                  <a:schemeClr val="hlink"/>
                </a:solidFill>
              </a:rPr>
              <a:t>Механізм</a:t>
            </a:r>
            <a:r>
              <a:rPr lang="ru-RU" sz="3600" dirty="0">
                <a:solidFill>
                  <a:schemeClr val="hlink"/>
                </a:solidFill>
              </a:rPr>
              <a:t> </a:t>
            </a:r>
            <a:r>
              <a:rPr lang="ru-RU" sz="3600" dirty="0" err="1">
                <a:solidFill>
                  <a:schemeClr val="hlink"/>
                </a:solidFill>
              </a:rPr>
              <a:t>дії</a:t>
            </a:r>
            <a:r>
              <a:rPr lang="ru-RU" sz="3600" dirty="0">
                <a:solidFill>
                  <a:schemeClr val="hlink"/>
                </a:solidFill>
              </a:rPr>
              <a:t> </a:t>
            </a:r>
            <a:r>
              <a:rPr lang="ru-RU" sz="3600" dirty="0" err="1">
                <a:solidFill>
                  <a:schemeClr val="hlink"/>
                </a:solidFill>
              </a:rPr>
              <a:t>обумовлений</a:t>
            </a:r>
            <a:r>
              <a:rPr lang="ru-RU" sz="3600" dirty="0">
                <a:solidFill>
                  <a:schemeClr val="hlink"/>
                </a:solidFill>
              </a:rPr>
              <a:t> </a:t>
            </a:r>
            <a:r>
              <a:rPr lang="ru-RU" sz="3600" dirty="0" err="1">
                <a:solidFill>
                  <a:schemeClr val="hlink"/>
                </a:solidFill>
              </a:rPr>
              <a:t>пригніченням</a:t>
            </a:r>
            <a:r>
              <a:rPr lang="ru-RU" sz="3600" dirty="0">
                <a:solidFill>
                  <a:schemeClr val="hlink"/>
                </a:solidFill>
              </a:rPr>
              <a:t> </a:t>
            </a:r>
            <a:r>
              <a:rPr lang="ru-RU" sz="3600" dirty="0" err="1">
                <a:solidFill>
                  <a:schemeClr val="hlink"/>
                </a:solidFill>
              </a:rPr>
              <a:t>транспептидази</a:t>
            </a:r>
            <a:r>
              <a:rPr lang="ru-RU" sz="3600" dirty="0">
                <a:solidFill>
                  <a:schemeClr val="hlink"/>
                </a:solidFill>
              </a:rPr>
              <a:t>, в </a:t>
            </a:r>
            <a:r>
              <a:rPr lang="ru-RU" sz="3600" dirty="0" err="1">
                <a:solidFill>
                  <a:schemeClr val="hlink"/>
                </a:solidFill>
              </a:rPr>
              <a:t>результаті</a:t>
            </a:r>
            <a:r>
              <a:rPr lang="ru-RU" sz="3600" dirty="0">
                <a:solidFill>
                  <a:schemeClr val="hlink"/>
                </a:solidFill>
              </a:rPr>
              <a:t> </a:t>
            </a:r>
            <a:r>
              <a:rPr lang="ru-RU" sz="3600" dirty="0" err="1">
                <a:solidFill>
                  <a:schemeClr val="hlink"/>
                </a:solidFill>
              </a:rPr>
              <a:t>чого</a:t>
            </a:r>
            <a:r>
              <a:rPr lang="ru-RU" sz="3600" dirty="0">
                <a:solidFill>
                  <a:schemeClr val="hlink"/>
                </a:solidFill>
              </a:rPr>
              <a:t> </a:t>
            </a:r>
            <a:r>
              <a:rPr lang="ru-RU" sz="3600" dirty="0" err="1">
                <a:solidFill>
                  <a:schemeClr val="hlink"/>
                </a:solidFill>
              </a:rPr>
              <a:t>порушується</a:t>
            </a:r>
            <a:r>
              <a:rPr lang="ru-RU" sz="3600" dirty="0">
                <a:solidFill>
                  <a:schemeClr val="hlink"/>
                </a:solidFill>
              </a:rPr>
              <a:t> </a:t>
            </a:r>
            <a:r>
              <a:rPr lang="ru-RU" sz="3600" dirty="0" err="1">
                <a:solidFill>
                  <a:schemeClr val="hlink"/>
                </a:solidFill>
              </a:rPr>
              <a:t>утворення</a:t>
            </a:r>
            <a:r>
              <a:rPr lang="ru-RU" sz="3600" dirty="0">
                <a:solidFill>
                  <a:schemeClr val="hlink"/>
                </a:solidFill>
              </a:rPr>
              <a:t> </a:t>
            </a:r>
            <a:r>
              <a:rPr lang="ru-RU" sz="3600" dirty="0" err="1">
                <a:solidFill>
                  <a:schemeClr val="hlink"/>
                </a:solidFill>
              </a:rPr>
              <a:t>пептидних</a:t>
            </a:r>
            <a:r>
              <a:rPr lang="ru-RU" sz="3600" dirty="0">
                <a:solidFill>
                  <a:schemeClr val="hlink"/>
                </a:solidFill>
              </a:rPr>
              <a:t> </a:t>
            </a:r>
            <a:r>
              <a:rPr lang="ru-RU" sz="3600" dirty="0" err="1">
                <a:solidFill>
                  <a:schemeClr val="hlink"/>
                </a:solidFill>
              </a:rPr>
              <a:t>зв'язків</a:t>
            </a:r>
            <a:r>
              <a:rPr lang="ru-RU" sz="3600" dirty="0">
                <a:solidFill>
                  <a:schemeClr val="hlink"/>
                </a:solidFill>
              </a:rPr>
              <a:t> </a:t>
            </a:r>
            <a:r>
              <a:rPr lang="ru-RU" sz="3600" dirty="0" err="1">
                <a:solidFill>
                  <a:schemeClr val="hlink"/>
                </a:solidFill>
              </a:rPr>
              <a:t>і</a:t>
            </a:r>
            <a:r>
              <a:rPr lang="ru-RU" sz="3600" dirty="0">
                <a:solidFill>
                  <a:schemeClr val="hlink"/>
                </a:solidFill>
              </a:rPr>
              <a:t> синтез </a:t>
            </a:r>
            <a:r>
              <a:rPr lang="ru-RU" sz="3600" dirty="0" err="1">
                <a:solidFill>
                  <a:schemeClr val="hlink"/>
                </a:solidFill>
              </a:rPr>
              <a:t>клітинної</a:t>
            </a:r>
            <a:r>
              <a:rPr lang="ru-RU" sz="3600" dirty="0">
                <a:solidFill>
                  <a:schemeClr val="hlink"/>
                </a:solidFill>
              </a:rPr>
              <a:t> </a:t>
            </a:r>
            <a:r>
              <a:rPr lang="ru-RU" sz="3600" dirty="0" err="1">
                <a:solidFill>
                  <a:schemeClr val="hlink"/>
                </a:solidFill>
              </a:rPr>
              <a:t>стінки</a:t>
            </a:r>
            <a:r>
              <a:rPr lang="ru-RU" sz="3600" dirty="0">
                <a:solidFill>
                  <a:schemeClr val="hlink"/>
                </a:solidFill>
              </a:rPr>
              <a:t>. </a:t>
            </a:r>
            <a:r>
              <a:rPr lang="ru-RU" sz="3600" dirty="0" err="1">
                <a:solidFill>
                  <a:schemeClr val="hlink"/>
                </a:solidFill>
              </a:rPr>
              <a:t>Мають</a:t>
            </a:r>
            <a:r>
              <a:rPr lang="ru-RU" sz="3600" dirty="0">
                <a:solidFill>
                  <a:schemeClr val="hlink"/>
                </a:solidFill>
              </a:rPr>
              <a:t> </a:t>
            </a:r>
            <a:r>
              <a:rPr lang="ru-RU" sz="3600" dirty="0" err="1">
                <a:solidFill>
                  <a:schemeClr val="hlink"/>
                </a:solidFill>
              </a:rPr>
              <a:t>бактерицидний</a:t>
            </a:r>
            <a:r>
              <a:rPr lang="ru-RU" sz="3600" dirty="0">
                <a:solidFill>
                  <a:schemeClr val="hlink"/>
                </a:solidFill>
              </a:rPr>
              <a:t> тип </a:t>
            </a:r>
            <a:r>
              <a:rPr lang="ru-RU" sz="3600" dirty="0" err="1">
                <a:solidFill>
                  <a:schemeClr val="hlink"/>
                </a:solidFill>
              </a:rPr>
              <a:t>дії</a:t>
            </a:r>
            <a:r>
              <a:rPr lang="ru-RU" sz="3600" dirty="0">
                <a:solidFill>
                  <a:schemeClr val="hlink"/>
                </a:solidFill>
              </a:rPr>
              <a:t>.</a:t>
            </a:r>
            <a:br>
              <a:rPr lang="ru-RU" sz="4000" dirty="0">
                <a:solidFill>
                  <a:schemeClr val="hlink"/>
                </a:solidFill>
              </a:rPr>
            </a:br>
            <a:endParaRPr lang="ru-RU" sz="4000" dirty="0">
              <a:solidFill>
                <a:schemeClr val="hlink"/>
              </a:solidFill>
            </a:endParaRPr>
          </a:p>
        </p:txBody>
      </p:sp>
      <p:pic>
        <p:nvPicPr>
          <p:cNvPr id="10243" name="Picture 4" descr="giard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313" y="4310063"/>
            <a:ext cx="4002087" cy="254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421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70294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3600" b="1" dirty="0" err="1">
                <a:solidFill>
                  <a:schemeClr val="hlink"/>
                </a:solidFill>
              </a:rPr>
              <a:t>Природні</a:t>
            </a:r>
            <a:r>
              <a:rPr lang="ru-RU" sz="3600" b="1" dirty="0">
                <a:solidFill>
                  <a:schemeClr val="hlink"/>
                </a:solidFill>
              </a:rPr>
              <a:t> </a:t>
            </a:r>
            <a:r>
              <a:rPr lang="ru-RU" sz="3600" b="1" dirty="0" err="1">
                <a:solidFill>
                  <a:schemeClr val="hlink"/>
                </a:solidFill>
              </a:rPr>
              <a:t>пеніциліни</a:t>
            </a:r>
            <a:endParaRPr lang="ru-RU" sz="3600" b="1" dirty="0">
              <a:solidFill>
                <a:schemeClr val="hlink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chemeClr val="hlink"/>
                </a:solidFill>
              </a:rPr>
              <a:t>(</a:t>
            </a:r>
            <a:r>
              <a:rPr lang="ru-RU" sz="2400" b="1" dirty="0" err="1">
                <a:solidFill>
                  <a:srgbClr val="33CC33"/>
                </a:solidFill>
              </a:rPr>
              <a:t>бензилпеніциліни</a:t>
            </a:r>
            <a:r>
              <a:rPr lang="ru-RU" sz="2400" b="1" dirty="0">
                <a:solidFill>
                  <a:srgbClr val="33CC33"/>
                </a:solidFill>
              </a:rPr>
              <a:t>, </a:t>
            </a:r>
            <a:r>
              <a:rPr lang="ru-RU" sz="2400" b="1" dirty="0" err="1">
                <a:solidFill>
                  <a:srgbClr val="33CC33"/>
                </a:solidFill>
              </a:rPr>
              <a:t>біциліни</a:t>
            </a:r>
            <a:r>
              <a:rPr lang="ru-RU" sz="2400" b="1" dirty="0">
                <a:solidFill>
                  <a:schemeClr val="hlink"/>
                </a:solidFill>
              </a:rPr>
              <a:t>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err="1">
                <a:solidFill>
                  <a:schemeClr val="hlink"/>
                </a:solidFill>
              </a:rPr>
              <a:t>Це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вузькоспектральні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антибіотики</a:t>
            </a:r>
            <a:r>
              <a:rPr lang="ru-RU" sz="2800" dirty="0">
                <a:solidFill>
                  <a:schemeClr val="hlink"/>
                </a:solidFill>
              </a:rPr>
              <a:t>, </a:t>
            </a:r>
            <a:r>
              <a:rPr lang="ru-RU" sz="2800" dirty="0" err="1">
                <a:solidFill>
                  <a:schemeClr val="hlink"/>
                </a:solidFill>
              </a:rPr>
              <a:t>які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впливають</a:t>
            </a:r>
            <a:r>
              <a:rPr lang="ru-RU" sz="2800" dirty="0">
                <a:solidFill>
                  <a:schemeClr val="hlink"/>
                </a:solidFill>
              </a:rPr>
              <a:t> на </a:t>
            </a:r>
            <a:r>
              <a:rPr lang="ru-RU" sz="2800" dirty="0" err="1">
                <a:solidFill>
                  <a:schemeClr val="hlink"/>
                </a:solidFill>
              </a:rPr>
              <a:t>грампозитивні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бактерії</a:t>
            </a:r>
            <a:r>
              <a:rPr lang="ru-RU" sz="2800" dirty="0">
                <a:solidFill>
                  <a:schemeClr val="hlink"/>
                </a:solidFill>
              </a:rPr>
              <a:t> та кокки.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800" b="1" dirty="0">
              <a:solidFill>
                <a:schemeClr val="hlink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>
                <a:solidFill>
                  <a:schemeClr val="hlink"/>
                </a:solidFill>
              </a:rPr>
              <a:t>ФАРМАКОКІНЕТИКА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err="1">
                <a:solidFill>
                  <a:srgbClr val="33CC33"/>
                </a:solidFill>
              </a:rPr>
              <a:t>Натрієву</a:t>
            </a:r>
            <a:r>
              <a:rPr lang="ru-RU" sz="2800" dirty="0">
                <a:solidFill>
                  <a:srgbClr val="33CC33"/>
                </a:solidFill>
              </a:rPr>
              <a:t> </a:t>
            </a:r>
            <a:r>
              <a:rPr lang="ru-RU" sz="2800" dirty="0" err="1">
                <a:solidFill>
                  <a:srgbClr val="33CC33"/>
                </a:solidFill>
              </a:rPr>
              <a:t>сіль</a:t>
            </a:r>
            <a:r>
              <a:rPr lang="ru-RU" sz="2800" dirty="0">
                <a:solidFill>
                  <a:srgbClr val="33CC33"/>
                </a:solidFill>
              </a:rPr>
              <a:t> </a:t>
            </a:r>
            <a:r>
              <a:rPr lang="ru-RU" sz="2800" dirty="0" err="1">
                <a:solidFill>
                  <a:srgbClr val="33CC33"/>
                </a:solidFill>
              </a:rPr>
              <a:t>бензилпеніциліну</a:t>
            </a:r>
            <a:r>
              <a:rPr lang="ru-RU" sz="2800" dirty="0">
                <a:solidFill>
                  <a:srgbClr val="33CC33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можна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вводити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внутрішньом'язово</a:t>
            </a:r>
            <a:r>
              <a:rPr lang="ru-RU" sz="2800" dirty="0">
                <a:solidFill>
                  <a:schemeClr val="hlink"/>
                </a:solidFill>
              </a:rPr>
              <a:t>, </a:t>
            </a:r>
            <a:r>
              <a:rPr lang="ru-RU" sz="2800" dirty="0" err="1">
                <a:solidFill>
                  <a:schemeClr val="hlink"/>
                </a:solidFill>
              </a:rPr>
              <a:t>внутрішньовенно</a:t>
            </a:r>
            <a:r>
              <a:rPr lang="ru-RU" sz="2800" dirty="0">
                <a:solidFill>
                  <a:schemeClr val="hlink"/>
                </a:solidFill>
              </a:rPr>
              <a:t>, </a:t>
            </a:r>
            <a:r>
              <a:rPr lang="ru-RU" sz="2800" dirty="0" err="1">
                <a:solidFill>
                  <a:schemeClr val="hlink"/>
                </a:solidFill>
              </a:rPr>
              <a:t>ендолюмбально</a:t>
            </a:r>
            <a:r>
              <a:rPr lang="ru-RU" sz="2800" dirty="0">
                <a:solidFill>
                  <a:schemeClr val="hlink"/>
                </a:solidFill>
              </a:rPr>
              <a:t> та в </a:t>
            </a:r>
            <a:r>
              <a:rPr lang="ru-RU" sz="2800" dirty="0" err="1">
                <a:solidFill>
                  <a:schemeClr val="hlink"/>
                </a:solidFill>
              </a:rPr>
              <a:t>різні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порожнини</a:t>
            </a:r>
            <a:r>
              <a:rPr lang="ru-RU" sz="2800" dirty="0">
                <a:solidFill>
                  <a:schemeClr val="hlink"/>
                </a:solidFill>
              </a:rPr>
              <a:t>. </a:t>
            </a:r>
            <a:r>
              <a:rPr lang="ru-RU" sz="2800" dirty="0" err="1">
                <a:solidFill>
                  <a:srgbClr val="33CC33"/>
                </a:solidFill>
              </a:rPr>
              <a:t>Калієву</a:t>
            </a:r>
            <a:r>
              <a:rPr lang="ru-RU" sz="2800" dirty="0">
                <a:solidFill>
                  <a:srgbClr val="33CC33"/>
                </a:solidFill>
              </a:rPr>
              <a:t> та </a:t>
            </a:r>
            <a:r>
              <a:rPr lang="ru-RU" sz="2800" dirty="0" err="1">
                <a:solidFill>
                  <a:srgbClr val="33CC33"/>
                </a:solidFill>
              </a:rPr>
              <a:t>новокаїнову</a:t>
            </a:r>
            <a:r>
              <a:rPr lang="ru-RU" sz="2800" dirty="0">
                <a:solidFill>
                  <a:srgbClr val="33CC33"/>
                </a:solidFill>
              </a:rPr>
              <a:t> </a:t>
            </a:r>
            <a:r>
              <a:rPr lang="ru-RU" sz="2800" dirty="0" err="1">
                <a:solidFill>
                  <a:srgbClr val="33CC33"/>
                </a:solidFill>
              </a:rPr>
              <a:t>солі</a:t>
            </a:r>
            <a:r>
              <a:rPr lang="ru-RU" sz="2800" dirty="0">
                <a:solidFill>
                  <a:srgbClr val="33CC33"/>
                </a:solidFill>
              </a:rPr>
              <a:t> </a:t>
            </a:r>
            <a:r>
              <a:rPr lang="ru-RU" sz="2800" dirty="0" err="1">
                <a:solidFill>
                  <a:srgbClr val="33CC33"/>
                </a:solidFill>
              </a:rPr>
              <a:t>бензилпеніциліну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використовують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тільки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внутрішньом'язово</a:t>
            </a:r>
            <a:r>
              <a:rPr lang="ru-RU" sz="2800" dirty="0">
                <a:solidFill>
                  <a:schemeClr val="hlink"/>
                </a:solidFill>
              </a:rPr>
              <a:t>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>
                <a:solidFill>
                  <a:schemeClr val="hlink"/>
                </a:solidFill>
              </a:rPr>
              <a:t>При </a:t>
            </a:r>
            <a:r>
              <a:rPr lang="ru-RU" sz="2800" dirty="0" err="1">
                <a:solidFill>
                  <a:schemeClr val="hlink"/>
                </a:solidFill>
              </a:rPr>
              <a:t>внутрішньом'язовій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ін'єкції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лікувальних</a:t>
            </a:r>
            <a:r>
              <a:rPr lang="ru-RU" sz="2800" dirty="0">
                <a:solidFill>
                  <a:schemeClr val="hlink"/>
                </a:solidFill>
              </a:rPr>
              <a:t> доз </a:t>
            </a:r>
            <a:r>
              <a:rPr lang="ru-RU" sz="2800" dirty="0" err="1">
                <a:solidFill>
                  <a:schemeClr val="hlink"/>
                </a:solidFill>
              </a:rPr>
              <a:t>середня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терапевтична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концентрація</a:t>
            </a:r>
            <a:r>
              <a:rPr lang="ru-RU" sz="2800" dirty="0">
                <a:solidFill>
                  <a:schemeClr val="hlink"/>
                </a:solidFill>
              </a:rPr>
              <a:t> в </a:t>
            </a:r>
            <a:r>
              <a:rPr lang="ru-RU" sz="2800" dirty="0" err="1">
                <a:solidFill>
                  <a:schemeClr val="hlink"/>
                </a:solidFill>
              </a:rPr>
              <a:t>плазмі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крові</a:t>
            </a:r>
            <a:r>
              <a:rPr lang="ru-RU" sz="2800" dirty="0">
                <a:solidFill>
                  <a:schemeClr val="hlink"/>
                </a:solidFill>
              </a:rPr>
              <a:t> </a:t>
            </a:r>
            <a:r>
              <a:rPr lang="ru-RU" sz="2800" dirty="0" err="1">
                <a:solidFill>
                  <a:schemeClr val="hlink"/>
                </a:solidFill>
              </a:rPr>
              <a:t>виникає</a:t>
            </a:r>
            <a:r>
              <a:rPr lang="ru-RU" sz="2800" dirty="0">
                <a:solidFill>
                  <a:schemeClr val="hlink"/>
                </a:solidFill>
              </a:rPr>
              <a:t> через 15 </a:t>
            </a:r>
            <a:r>
              <a:rPr lang="ru-RU" sz="2800" dirty="0" err="1">
                <a:solidFill>
                  <a:schemeClr val="hlink"/>
                </a:solidFill>
              </a:rPr>
              <a:t>хвилин</a:t>
            </a:r>
            <a:r>
              <a:rPr lang="ru-RU" sz="2800" dirty="0">
                <a:solidFill>
                  <a:schemeClr val="hlink"/>
                </a:solidFill>
              </a:rPr>
              <a:t>.</a:t>
            </a:r>
            <a:r>
              <a:rPr lang="ru-RU" sz="2800" dirty="0">
                <a:solidFill>
                  <a:srgbClr val="33CC33"/>
                </a:solidFill>
              </a:rPr>
              <a:t>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21C52-8008-4DAF-AA6D-CC16C1C421AA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230197"/>
      </p:ext>
    </p:extLst>
  </p:cSld>
  <p:clrMapOvr>
    <a:masterClrMapping/>
  </p:clrMapOvr>
</p:sld>
</file>

<file path=ppt/theme/theme1.xml><?xml version="1.0" encoding="utf-8"?>
<a:theme xmlns:a="http://schemas.openxmlformats.org/drawingml/2006/main" name="Глобус">
  <a:themeElements>
    <a:clrScheme name="Глобус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Глобус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лобус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1345</TotalTime>
  <Words>2568</Words>
  <Application>Microsoft Office PowerPoint</Application>
  <PresentationFormat>Экран (4:3)</PresentationFormat>
  <Paragraphs>337</Paragraphs>
  <Slides>41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7" baseType="lpstr">
      <vt:lpstr>Arial</vt:lpstr>
      <vt:lpstr>Calibri</vt:lpstr>
      <vt:lpstr>Times New Roman</vt:lpstr>
      <vt:lpstr>Verdana</vt:lpstr>
      <vt:lpstr>Wingdings</vt:lpstr>
      <vt:lpstr>Глобус</vt:lpstr>
      <vt:lpstr>Клініко-фармацевтичні аспекти використання антибактеріальних  засобів у клінічній практиці. </vt:lpstr>
      <vt:lpstr>Презентация PowerPoint</vt:lpstr>
      <vt:lpstr>Класифікація антибіотиків</vt:lpstr>
      <vt:lpstr>За типом дії антибіотики діляться на бактерицидні та бактеріостатичні</vt:lpstr>
      <vt:lpstr>За спектром протимікробної дії антибіотики класифікуються </vt:lpstr>
      <vt:lpstr>За механізмом дії антибіотики поділяються:</vt:lpstr>
      <vt:lpstr>Пеніциліни</vt:lpstr>
      <vt:lpstr>ФАРМАКОДИНАМІКА  Механізм дії обумовлений пригніченням транспептидази, в результаті чого порушується утворення пептидних зв'язків і синтез клітинної стінки. Мають бактерицидний тип дії. </vt:lpstr>
      <vt:lpstr>Презентация PowerPoint</vt:lpstr>
      <vt:lpstr>Презентация PowerPoint</vt:lpstr>
      <vt:lpstr>Амідинопеніциліни</vt:lpstr>
      <vt:lpstr>Презентация PowerPoint</vt:lpstr>
      <vt:lpstr>Карбоксипеніциліни </vt:lpstr>
      <vt:lpstr>Уреїдопеніциліни</vt:lpstr>
      <vt:lpstr>Презентация PowerPoint</vt:lpstr>
      <vt:lpstr>Побічні ефекти Наибільш часті алергічні реакції, нейротоксичні эфекти, дисбактеріоз кишківника, лейкопенія, тромбоцитопенія </vt:lpstr>
      <vt:lpstr>Презентация PowerPoint</vt:lpstr>
      <vt:lpstr>Цефалоспорини Фармакологічний эфект – бактерицидний. Це широко спектральні антибіотики.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МАКРОЛІДИ </vt:lpstr>
      <vt:lpstr>Презентация PowerPoint</vt:lpstr>
      <vt:lpstr>Презентация PowerPoint</vt:lpstr>
      <vt:lpstr>Презентация PowerPoint</vt:lpstr>
      <vt:lpstr>Аміноглікозиди</vt:lpstr>
      <vt:lpstr>Презентация PowerPoint</vt:lpstr>
      <vt:lpstr>Показання</vt:lpstr>
      <vt:lpstr>Тетрацикліни</vt:lpstr>
      <vt:lpstr>Презентация PowerPoint</vt:lpstr>
      <vt:lpstr>Презентация PowerPoint</vt:lpstr>
      <vt:lpstr>Класифікація фторхінолонів</vt:lpstr>
      <vt:lpstr>Принципи раціональної антибіотикотерапії</vt:lpstr>
      <vt:lpstr>Презентация PowerPoint</vt:lpstr>
      <vt:lpstr>ДРУГИЙ ПРИНЦИП</vt:lpstr>
      <vt:lpstr>ТРЕТІЙ ПРИНЦИП</vt:lpstr>
      <vt:lpstr>ДЯКУЮ ЗА УВАГУ!</vt:lpstr>
    </vt:vector>
  </TitlesOfParts>
  <Company>MAFIA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Клиническая фармакология антибиотиков</dc:title>
  <dc:creator>roman</dc:creator>
  <cp:lastModifiedBy>Михайлюк Евгений Олегович</cp:lastModifiedBy>
  <cp:revision>127</cp:revision>
  <dcterms:created xsi:type="dcterms:W3CDTF">2004-06-25T09:20:20Z</dcterms:created>
  <dcterms:modified xsi:type="dcterms:W3CDTF">2020-08-28T11:31:37Z</dcterms:modified>
</cp:coreProperties>
</file>