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95" r:id="rId3"/>
    <p:sldId id="258" r:id="rId4"/>
    <p:sldId id="268" r:id="rId5"/>
    <p:sldId id="269" r:id="rId6"/>
    <p:sldId id="270" r:id="rId7"/>
    <p:sldId id="271" r:id="rId8"/>
    <p:sldId id="272" r:id="rId9"/>
    <p:sldId id="285" r:id="rId10"/>
    <p:sldId id="286" r:id="rId11"/>
    <p:sldId id="294" r:id="rId12"/>
    <p:sldId id="288" r:id="rId13"/>
    <p:sldId id="289" r:id="rId14"/>
    <p:sldId id="291" r:id="rId15"/>
    <p:sldId id="292" r:id="rId16"/>
    <p:sldId id="290" r:id="rId17"/>
    <p:sldId id="293" r:id="rId1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05" autoAdjust="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7856E7-AC73-4472-BDCD-11D432A946A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A7ADA3-9256-4D56-A64B-DBF19B3C04A7}">
      <dgm:prSet phldrT="[Текст]" custT="1"/>
      <dgm:spPr/>
      <dgm:t>
        <a:bodyPr/>
        <a:lstStyle/>
        <a:p>
          <a:r>
            <a:rPr lang="ru-RU" sz="1600" b="0" dirty="0" err="1" smtClean="0"/>
            <a:t>Похідні</a:t>
          </a:r>
          <a:r>
            <a:rPr lang="ru-RU" sz="1600" b="0" dirty="0" smtClean="0"/>
            <a:t> </a:t>
          </a:r>
          <a:r>
            <a:rPr lang="ru-RU" sz="1600" b="0" dirty="0" err="1" smtClean="0"/>
            <a:t>нікотинової</a:t>
          </a:r>
          <a:r>
            <a:rPr lang="ru-RU" sz="1600" b="0" dirty="0" smtClean="0"/>
            <a:t> </a:t>
          </a:r>
          <a:r>
            <a:rPr lang="ru-RU" sz="1600" b="0" dirty="0" err="1" smtClean="0"/>
            <a:t>кислоти</a:t>
          </a:r>
          <a:endParaRPr lang="ru-RU" sz="1600" b="0" dirty="0"/>
        </a:p>
      </dgm:t>
    </dgm:pt>
    <dgm:pt modelId="{572BE79B-E53A-4A52-B2AC-742166DE1B3B}" type="parTrans" cxnId="{7D9B25CF-E18D-47CF-B1A2-AF4E0118A7CC}">
      <dgm:prSet/>
      <dgm:spPr/>
      <dgm:t>
        <a:bodyPr/>
        <a:lstStyle/>
        <a:p>
          <a:endParaRPr lang="ru-RU" sz="1600" b="0"/>
        </a:p>
      </dgm:t>
    </dgm:pt>
    <dgm:pt modelId="{837B3629-FE0C-4649-B0BD-1A2DAD25ECA7}" type="sibTrans" cxnId="{7D9B25CF-E18D-47CF-B1A2-AF4E0118A7CC}">
      <dgm:prSet/>
      <dgm:spPr/>
      <dgm:t>
        <a:bodyPr/>
        <a:lstStyle/>
        <a:p>
          <a:endParaRPr lang="ru-RU" sz="1600" b="0"/>
        </a:p>
      </dgm:t>
    </dgm:pt>
    <dgm:pt modelId="{957D875E-F0B5-4C9F-AF44-7F8A1DC14263}">
      <dgm:prSet custT="1"/>
      <dgm:spPr/>
      <dgm:t>
        <a:bodyPr/>
        <a:lstStyle/>
        <a:p>
          <a:r>
            <a:rPr lang="uk-UA" sz="1600" b="0" dirty="0" smtClean="0"/>
            <a:t>Похідні </a:t>
          </a:r>
          <a:r>
            <a:rPr lang="uk-UA" sz="1600" b="0" dirty="0" err="1" smtClean="0"/>
            <a:t>ксантину</a:t>
          </a:r>
          <a:endParaRPr lang="ru-RU" sz="1600" b="0" dirty="0"/>
        </a:p>
      </dgm:t>
    </dgm:pt>
    <dgm:pt modelId="{984D48ED-3CB4-4895-8DFF-E29751386A17}" type="parTrans" cxnId="{AC7EDD27-0136-4202-9053-3868A78A66A5}">
      <dgm:prSet/>
      <dgm:spPr/>
      <dgm:t>
        <a:bodyPr/>
        <a:lstStyle/>
        <a:p>
          <a:endParaRPr lang="ru-RU" sz="1600" b="0"/>
        </a:p>
      </dgm:t>
    </dgm:pt>
    <dgm:pt modelId="{E08B78DB-6602-454B-86CC-FC7F5586404F}" type="sibTrans" cxnId="{AC7EDD27-0136-4202-9053-3868A78A66A5}">
      <dgm:prSet/>
      <dgm:spPr/>
      <dgm:t>
        <a:bodyPr/>
        <a:lstStyle/>
        <a:p>
          <a:endParaRPr lang="ru-RU" sz="1600" b="0"/>
        </a:p>
      </dgm:t>
    </dgm:pt>
    <dgm:pt modelId="{A7393E20-66D1-4503-B0F0-463A830B153E}">
      <dgm:prSet custT="1"/>
      <dgm:spPr/>
      <dgm:t>
        <a:bodyPr/>
        <a:lstStyle/>
        <a:p>
          <a:r>
            <a:rPr lang="ru-RU" sz="1600" b="0" dirty="0" err="1" smtClean="0"/>
            <a:t>Антикальцієві</a:t>
          </a:r>
          <a:r>
            <a:rPr lang="ru-RU" sz="1600" b="0" dirty="0" smtClean="0"/>
            <a:t> </a:t>
          </a:r>
          <a:r>
            <a:rPr lang="ru-RU" sz="1600" b="0" dirty="0" err="1" smtClean="0"/>
            <a:t>препарати</a:t>
          </a:r>
          <a:endParaRPr lang="ru-RU" sz="1600" b="0" dirty="0"/>
        </a:p>
      </dgm:t>
    </dgm:pt>
    <dgm:pt modelId="{A2DF64EF-0C48-4A42-90C3-C775D697973E}" type="parTrans" cxnId="{34EEF1C4-3CEA-45D3-A922-BF24238C5348}">
      <dgm:prSet/>
      <dgm:spPr/>
      <dgm:t>
        <a:bodyPr/>
        <a:lstStyle/>
        <a:p>
          <a:endParaRPr lang="ru-RU" sz="1600" b="0"/>
        </a:p>
      </dgm:t>
    </dgm:pt>
    <dgm:pt modelId="{7CEC66CF-0D5F-490D-A5CB-926DFF3D26D4}" type="sibTrans" cxnId="{34EEF1C4-3CEA-45D3-A922-BF24238C5348}">
      <dgm:prSet/>
      <dgm:spPr/>
      <dgm:t>
        <a:bodyPr/>
        <a:lstStyle/>
        <a:p>
          <a:endParaRPr lang="ru-RU" sz="1600" b="0"/>
        </a:p>
      </dgm:t>
    </dgm:pt>
    <dgm:pt modelId="{9B9CE33F-E320-472E-B32A-DD75BF6B17E6}">
      <dgm:prSet custT="1"/>
      <dgm:spPr/>
      <dgm:t>
        <a:bodyPr/>
        <a:lstStyle/>
        <a:p>
          <a:r>
            <a:rPr lang="el-GR" sz="1600" b="0" dirty="0" smtClean="0"/>
            <a:t>β</a:t>
          </a:r>
          <a:r>
            <a:rPr lang="ru-RU" sz="1600" b="0" dirty="0" smtClean="0"/>
            <a:t>-</a:t>
          </a:r>
          <a:r>
            <a:rPr lang="ru-RU" sz="1600" b="0" dirty="0" err="1" smtClean="0"/>
            <a:t>блокатори</a:t>
          </a:r>
          <a:endParaRPr lang="ru-RU" sz="1600" b="0" dirty="0"/>
        </a:p>
      </dgm:t>
    </dgm:pt>
    <dgm:pt modelId="{21270A74-3009-4AA4-B38B-EAC585231F22}" type="parTrans" cxnId="{28D59273-C7B9-4BCB-B51D-7A24C0662B91}">
      <dgm:prSet/>
      <dgm:spPr/>
      <dgm:t>
        <a:bodyPr/>
        <a:lstStyle/>
        <a:p>
          <a:endParaRPr lang="ru-RU" sz="1600" b="0"/>
        </a:p>
      </dgm:t>
    </dgm:pt>
    <dgm:pt modelId="{25173A52-C3A2-4A93-AE86-562032965653}" type="sibTrans" cxnId="{28D59273-C7B9-4BCB-B51D-7A24C0662B91}">
      <dgm:prSet/>
      <dgm:spPr/>
      <dgm:t>
        <a:bodyPr/>
        <a:lstStyle/>
        <a:p>
          <a:endParaRPr lang="ru-RU" sz="1600" b="0"/>
        </a:p>
      </dgm:t>
    </dgm:pt>
    <dgm:pt modelId="{81773F8B-E074-441F-9D89-B12FB97024ED}">
      <dgm:prSet custT="1"/>
      <dgm:spPr/>
      <dgm:t>
        <a:bodyPr/>
        <a:lstStyle/>
        <a:p>
          <a:r>
            <a:rPr lang="ru-RU" sz="1600" b="0" dirty="0" err="1" smtClean="0"/>
            <a:t>Симпатолітики</a:t>
          </a:r>
          <a:endParaRPr lang="ru-RU" sz="1600" b="0" dirty="0"/>
        </a:p>
      </dgm:t>
    </dgm:pt>
    <dgm:pt modelId="{4DCA2813-DBC0-4ED7-8D07-47A2AB8A0341}" type="parTrans" cxnId="{E2CF8BE5-6ACA-4328-A47B-75D287632F56}">
      <dgm:prSet/>
      <dgm:spPr/>
      <dgm:t>
        <a:bodyPr/>
        <a:lstStyle/>
        <a:p>
          <a:endParaRPr lang="ru-RU" sz="1600" b="0"/>
        </a:p>
      </dgm:t>
    </dgm:pt>
    <dgm:pt modelId="{853CDC23-FADC-4A16-8EDE-1047FE32ABD5}" type="sibTrans" cxnId="{E2CF8BE5-6ACA-4328-A47B-75D287632F56}">
      <dgm:prSet/>
      <dgm:spPr/>
      <dgm:t>
        <a:bodyPr/>
        <a:lstStyle/>
        <a:p>
          <a:endParaRPr lang="ru-RU" sz="1600" b="0"/>
        </a:p>
      </dgm:t>
    </dgm:pt>
    <dgm:pt modelId="{A757FEC7-B230-430E-A489-1FC98F208748}">
      <dgm:prSet phldrT="[Текст]" custT="1"/>
      <dgm:spPr/>
      <dgm:t>
        <a:bodyPr/>
        <a:lstStyle/>
        <a:p>
          <a:endParaRPr lang="ru-RU" sz="1600" b="0" dirty="0"/>
        </a:p>
      </dgm:t>
    </dgm:pt>
    <dgm:pt modelId="{54D2F7D8-9893-4D4C-A9C5-EE88B6C8891C}" type="parTrans" cxnId="{5DA4130D-F642-4935-899A-93D32465B131}">
      <dgm:prSet/>
      <dgm:spPr/>
      <dgm:t>
        <a:bodyPr/>
        <a:lstStyle/>
        <a:p>
          <a:endParaRPr lang="ru-RU" sz="1600" b="0"/>
        </a:p>
      </dgm:t>
    </dgm:pt>
    <dgm:pt modelId="{AEEB553C-B77D-48CC-8388-1EF9FB7E6F31}" type="sibTrans" cxnId="{5DA4130D-F642-4935-899A-93D32465B131}">
      <dgm:prSet/>
      <dgm:spPr/>
      <dgm:t>
        <a:bodyPr/>
        <a:lstStyle/>
        <a:p>
          <a:endParaRPr lang="ru-RU" sz="1600" b="0"/>
        </a:p>
      </dgm:t>
    </dgm:pt>
    <dgm:pt modelId="{63B4CCE8-D5CB-4127-9D52-DE91840FA5AB}">
      <dgm:prSet custT="1"/>
      <dgm:spPr/>
      <dgm:t>
        <a:bodyPr/>
        <a:lstStyle/>
        <a:p>
          <a:endParaRPr lang="ru-RU" sz="1600" b="0" dirty="0"/>
        </a:p>
      </dgm:t>
    </dgm:pt>
    <dgm:pt modelId="{11AB3F0C-5E6E-4B35-AC2F-FD98ACB98173}" type="parTrans" cxnId="{8F827014-F3DE-4AF8-B6D0-68E4BA8E2526}">
      <dgm:prSet/>
      <dgm:spPr/>
      <dgm:t>
        <a:bodyPr/>
        <a:lstStyle/>
        <a:p>
          <a:endParaRPr lang="ru-RU" sz="1600" b="0"/>
        </a:p>
      </dgm:t>
    </dgm:pt>
    <dgm:pt modelId="{EBCBCCA2-644B-4C0F-915E-3703A5AB6427}" type="sibTrans" cxnId="{8F827014-F3DE-4AF8-B6D0-68E4BA8E2526}">
      <dgm:prSet/>
      <dgm:spPr/>
      <dgm:t>
        <a:bodyPr/>
        <a:lstStyle/>
        <a:p>
          <a:endParaRPr lang="ru-RU" sz="1600" b="0"/>
        </a:p>
      </dgm:t>
    </dgm:pt>
    <dgm:pt modelId="{A305DBE8-7F99-41C4-8CA9-4B33DBC961C9}">
      <dgm:prSet custT="1"/>
      <dgm:spPr/>
      <dgm:t>
        <a:bodyPr/>
        <a:lstStyle/>
        <a:p>
          <a:endParaRPr lang="ru-RU" sz="1600" b="0" dirty="0"/>
        </a:p>
      </dgm:t>
    </dgm:pt>
    <dgm:pt modelId="{9283EF89-5198-4E6E-A5C7-4CCB9CABC672}" type="parTrans" cxnId="{918C1C89-5C41-452B-88F1-62AB4915391E}">
      <dgm:prSet/>
      <dgm:spPr/>
      <dgm:t>
        <a:bodyPr/>
        <a:lstStyle/>
        <a:p>
          <a:endParaRPr lang="ru-RU" sz="1600" b="0"/>
        </a:p>
      </dgm:t>
    </dgm:pt>
    <dgm:pt modelId="{6E53C253-058B-43EF-88F5-79EA4399E25A}" type="sibTrans" cxnId="{918C1C89-5C41-452B-88F1-62AB4915391E}">
      <dgm:prSet/>
      <dgm:spPr/>
      <dgm:t>
        <a:bodyPr/>
        <a:lstStyle/>
        <a:p>
          <a:endParaRPr lang="ru-RU" sz="1600" b="0"/>
        </a:p>
      </dgm:t>
    </dgm:pt>
    <dgm:pt modelId="{74A88779-5B52-4852-B670-A58E5F7B014B}">
      <dgm:prSet custT="1"/>
      <dgm:spPr/>
      <dgm:t>
        <a:bodyPr/>
        <a:lstStyle/>
        <a:p>
          <a:endParaRPr lang="ru-RU" sz="1600" b="0" dirty="0"/>
        </a:p>
      </dgm:t>
    </dgm:pt>
    <dgm:pt modelId="{B6713BDF-BE1B-4E82-BC95-AE4CA84ABEBC}" type="parTrans" cxnId="{6E28C517-DE6A-4C45-B11D-E788C1617EAE}">
      <dgm:prSet/>
      <dgm:spPr/>
      <dgm:t>
        <a:bodyPr/>
        <a:lstStyle/>
        <a:p>
          <a:endParaRPr lang="ru-RU" sz="1600" b="0"/>
        </a:p>
      </dgm:t>
    </dgm:pt>
    <dgm:pt modelId="{AA1BECCB-A640-4D73-9F58-D432EF178B1A}" type="sibTrans" cxnId="{6E28C517-DE6A-4C45-B11D-E788C1617EAE}">
      <dgm:prSet/>
      <dgm:spPr/>
      <dgm:t>
        <a:bodyPr/>
        <a:lstStyle/>
        <a:p>
          <a:endParaRPr lang="ru-RU" sz="1600" b="0"/>
        </a:p>
      </dgm:t>
    </dgm:pt>
    <dgm:pt modelId="{CF6AFD52-2BE7-45FD-9F01-CA5307063852}">
      <dgm:prSet custT="1"/>
      <dgm:spPr/>
      <dgm:t>
        <a:bodyPr/>
        <a:lstStyle/>
        <a:p>
          <a:endParaRPr lang="ru-RU" sz="1600" b="0" dirty="0"/>
        </a:p>
      </dgm:t>
    </dgm:pt>
    <dgm:pt modelId="{6BFA9649-344A-4929-A74E-252FEEA864CB}" type="parTrans" cxnId="{E56F26DB-C281-4A4F-A0FA-AE172934503B}">
      <dgm:prSet/>
      <dgm:spPr/>
      <dgm:t>
        <a:bodyPr/>
        <a:lstStyle/>
        <a:p>
          <a:endParaRPr lang="ru-RU" sz="1600" b="0"/>
        </a:p>
      </dgm:t>
    </dgm:pt>
    <dgm:pt modelId="{B0A4F53C-6A76-4822-915E-D8613D5C928D}" type="sibTrans" cxnId="{E56F26DB-C281-4A4F-A0FA-AE172934503B}">
      <dgm:prSet/>
      <dgm:spPr/>
      <dgm:t>
        <a:bodyPr/>
        <a:lstStyle/>
        <a:p>
          <a:endParaRPr lang="ru-RU" sz="1600" b="0"/>
        </a:p>
      </dgm:t>
    </dgm:pt>
    <dgm:pt modelId="{A7CD1420-576B-4139-B236-63E450F590D4}" type="pres">
      <dgm:prSet presAssocID="{5A7856E7-AC73-4472-BDCD-11D432A946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6D67F1-8F26-4C05-9D44-DBFCED033132}" type="pres">
      <dgm:prSet presAssocID="{0CA7ADA3-9256-4D56-A64B-DBF19B3C04A7}" presName="parentText" presStyleLbl="node1" presStyleIdx="0" presStyleCnt="5" custScaleY="185163" custLinFactNeighborX="520" custLinFactNeighborY="-3004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AF8A02-6411-4071-9802-E1F010887A7D}" type="pres">
      <dgm:prSet presAssocID="{0CA7ADA3-9256-4D56-A64B-DBF19B3C04A7}" presName="childText" presStyleLbl="revTx" presStyleIdx="0" presStyleCnt="5" custLinFactNeighborX="-348" custLinFactNeighborY="-318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8E45C8-D390-43EA-BA27-EE75857E2B42}" type="pres">
      <dgm:prSet presAssocID="{957D875E-F0B5-4C9F-AF44-7F8A1DC14263}" presName="parentText" presStyleLbl="node1" presStyleIdx="1" presStyleCnt="5" custScaleY="199368" custLinFactNeighborX="520" custLinFactNeighborY="-9318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F0F56A-7B56-429B-AC47-F45BC2B45938}" type="pres">
      <dgm:prSet presAssocID="{957D875E-F0B5-4C9F-AF44-7F8A1DC14263}" presName="childText" presStyleLbl="revTx" presStyleIdx="1" presStyleCnt="5" custScaleY="105401" custLinFactNeighborX="-348" custLinFactNeighborY="-13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BEA52-2233-4D01-B90D-F01075916230}" type="pres">
      <dgm:prSet presAssocID="{A7393E20-66D1-4503-B0F0-463A830B153E}" presName="parentText" presStyleLbl="node1" presStyleIdx="2" presStyleCnt="5" custScaleY="195351" custLinFactY="-11745" custLinFactNeighborX="-34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A0633E-916B-43AB-9492-AE57BCABDB65}" type="pres">
      <dgm:prSet presAssocID="{A7393E20-66D1-4503-B0F0-463A830B153E}" presName="childText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0AD3D0-5C59-4AFF-9118-4F7A810DB9F1}" type="pres">
      <dgm:prSet presAssocID="{9B9CE33F-E320-472E-B32A-DD75BF6B17E6}" presName="parentText" presStyleLbl="node1" presStyleIdx="3" presStyleCnt="5" custScaleY="187473" custLinFactY="-19851" custLinFactNeighborX="52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6A66E9-EC56-4B12-B09E-F4B4D73932CC}" type="pres">
      <dgm:prSet presAssocID="{9B9CE33F-E320-472E-B32A-DD75BF6B17E6}" presName="childText" presStyleLbl="revTx" presStyleIdx="3" presStyleCnt="5" custLinFactNeighborX="-348" custLinFactNeighborY="299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FE5A24-5EFF-41D3-B448-9B776826B93F}" type="pres">
      <dgm:prSet presAssocID="{81773F8B-E074-441F-9D89-B12FB97024ED}" presName="parentText" presStyleLbl="node1" presStyleIdx="4" presStyleCnt="5" custScaleY="179325" custLinFactY="-36536" custLinFactNeighborX="52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3A8BEF-3E14-40F9-9DF0-4054070F46E0}" type="pres">
      <dgm:prSet presAssocID="{81773F8B-E074-441F-9D89-B12FB97024ED}" presName="childText" presStyleLbl="revTx" presStyleIdx="4" presStyleCnt="5" custLinFactNeighborX="520" custLinFactNeighborY="932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D1CA18C-E030-46B7-8E8A-2C0E1B6F4249}" type="presOf" srcId="{0CA7ADA3-9256-4D56-A64B-DBF19B3C04A7}" destId="{AB6D67F1-8F26-4C05-9D44-DBFCED033132}" srcOrd="0" destOrd="0" presId="urn:microsoft.com/office/officeart/2005/8/layout/vList2"/>
    <dgm:cxn modelId="{6E28C517-DE6A-4C45-B11D-E788C1617EAE}" srcId="{9B9CE33F-E320-472E-B32A-DD75BF6B17E6}" destId="{74A88779-5B52-4852-B670-A58E5F7B014B}" srcOrd="0" destOrd="0" parTransId="{B6713BDF-BE1B-4E82-BC95-AE4CA84ABEBC}" sibTransId="{AA1BECCB-A640-4D73-9F58-D432EF178B1A}"/>
    <dgm:cxn modelId="{918C1C89-5C41-452B-88F1-62AB4915391E}" srcId="{A7393E20-66D1-4503-B0F0-463A830B153E}" destId="{A305DBE8-7F99-41C4-8CA9-4B33DBC961C9}" srcOrd="0" destOrd="0" parTransId="{9283EF89-5198-4E6E-A5C7-4CCB9CABC672}" sibTransId="{6E53C253-058B-43EF-88F5-79EA4399E25A}"/>
    <dgm:cxn modelId="{5DA4130D-F642-4935-899A-93D32465B131}" srcId="{0CA7ADA3-9256-4D56-A64B-DBF19B3C04A7}" destId="{A757FEC7-B230-430E-A489-1FC98F208748}" srcOrd="0" destOrd="0" parTransId="{54D2F7D8-9893-4D4C-A9C5-EE88B6C8891C}" sibTransId="{AEEB553C-B77D-48CC-8388-1EF9FB7E6F31}"/>
    <dgm:cxn modelId="{206C3A85-C9A8-425B-B4D0-8998DC06EEBA}" type="presOf" srcId="{5A7856E7-AC73-4472-BDCD-11D432A946A2}" destId="{A7CD1420-576B-4139-B236-63E450F590D4}" srcOrd="0" destOrd="0" presId="urn:microsoft.com/office/officeart/2005/8/layout/vList2"/>
    <dgm:cxn modelId="{AC7EDD27-0136-4202-9053-3868A78A66A5}" srcId="{5A7856E7-AC73-4472-BDCD-11D432A946A2}" destId="{957D875E-F0B5-4C9F-AF44-7F8A1DC14263}" srcOrd="1" destOrd="0" parTransId="{984D48ED-3CB4-4895-8DFF-E29751386A17}" sibTransId="{E08B78DB-6602-454B-86CC-FC7F5586404F}"/>
    <dgm:cxn modelId="{8C35B133-1CBB-4734-A51B-6674929BF90F}" type="presOf" srcId="{CF6AFD52-2BE7-45FD-9F01-CA5307063852}" destId="{BF3A8BEF-3E14-40F9-9DF0-4054070F46E0}" srcOrd="0" destOrd="0" presId="urn:microsoft.com/office/officeart/2005/8/layout/vList2"/>
    <dgm:cxn modelId="{34EEF1C4-3CEA-45D3-A922-BF24238C5348}" srcId="{5A7856E7-AC73-4472-BDCD-11D432A946A2}" destId="{A7393E20-66D1-4503-B0F0-463A830B153E}" srcOrd="2" destOrd="0" parTransId="{A2DF64EF-0C48-4A42-90C3-C775D697973E}" sibTransId="{7CEC66CF-0D5F-490D-A5CB-926DFF3D26D4}"/>
    <dgm:cxn modelId="{328C5C29-EE19-4603-BA29-314161521D57}" type="presOf" srcId="{74A88779-5B52-4852-B670-A58E5F7B014B}" destId="{396A66E9-EC56-4B12-B09E-F4B4D73932CC}" srcOrd="0" destOrd="0" presId="urn:microsoft.com/office/officeart/2005/8/layout/vList2"/>
    <dgm:cxn modelId="{0EF3B156-0894-4578-B95C-482F7513D115}" type="presOf" srcId="{A7393E20-66D1-4503-B0F0-463A830B153E}" destId="{099BEA52-2233-4D01-B90D-F01075916230}" srcOrd="0" destOrd="0" presId="urn:microsoft.com/office/officeart/2005/8/layout/vList2"/>
    <dgm:cxn modelId="{C6C0818F-3501-452D-B2FF-6825903A7DFC}" type="presOf" srcId="{A757FEC7-B230-430E-A489-1FC98F208748}" destId="{43AF8A02-6411-4071-9802-E1F010887A7D}" srcOrd="0" destOrd="0" presId="urn:microsoft.com/office/officeart/2005/8/layout/vList2"/>
    <dgm:cxn modelId="{28D59273-C7B9-4BCB-B51D-7A24C0662B91}" srcId="{5A7856E7-AC73-4472-BDCD-11D432A946A2}" destId="{9B9CE33F-E320-472E-B32A-DD75BF6B17E6}" srcOrd="3" destOrd="0" parTransId="{21270A74-3009-4AA4-B38B-EAC585231F22}" sibTransId="{25173A52-C3A2-4A93-AE86-562032965653}"/>
    <dgm:cxn modelId="{E2CF8BE5-6ACA-4328-A47B-75D287632F56}" srcId="{5A7856E7-AC73-4472-BDCD-11D432A946A2}" destId="{81773F8B-E074-441F-9D89-B12FB97024ED}" srcOrd="4" destOrd="0" parTransId="{4DCA2813-DBC0-4ED7-8D07-47A2AB8A0341}" sibTransId="{853CDC23-FADC-4A16-8EDE-1047FE32ABD5}"/>
    <dgm:cxn modelId="{8F827014-F3DE-4AF8-B6D0-68E4BA8E2526}" srcId="{957D875E-F0B5-4C9F-AF44-7F8A1DC14263}" destId="{63B4CCE8-D5CB-4127-9D52-DE91840FA5AB}" srcOrd="0" destOrd="0" parTransId="{11AB3F0C-5E6E-4B35-AC2F-FD98ACB98173}" sibTransId="{EBCBCCA2-644B-4C0F-915E-3703A5AB6427}"/>
    <dgm:cxn modelId="{E56F26DB-C281-4A4F-A0FA-AE172934503B}" srcId="{81773F8B-E074-441F-9D89-B12FB97024ED}" destId="{CF6AFD52-2BE7-45FD-9F01-CA5307063852}" srcOrd="0" destOrd="0" parTransId="{6BFA9649-344A-4929-A74E-252FEEA864CB}" sibTransId="{B0A4F53C-6A76-4822-915E-D8613D5C928D}"/>
    <dgm:cxn modelId="{D46D6A89-C55D-473F-96FF-4FEE6BD105D0}" type="presOf" srcId="{A305DBE8-7F99-41C4-8CA9-4B33DBC961C9}" destId="{5CA0633E-916B-43AB-9492-AE57BCABDB65}" srcOrd="0" destOrd="0" presId="urn:microsoft.com/office/officeart/2005/8/layout/vList2"/>
    <dgm:cxn modelId="{3DC8D413-F22C-4052-B157-D95651DC40B9}" type="presOf" srcId="{9B9CE33F-E320-472E-B32A-DD75BF6B17E6}" destId="{9F0AD3D0-5C59-4AFF-9118-4F7A810DB9F1}" srcOrd="0" destOrd="0" presId="urn:microsoft.com/office/officeart/2005/8/layout/vList2"/>
    <dgm:cxn modelId="{22E50AE5-728B-4238-9B7A-64ADF7C8F31C}" type="presOf" srcId="{81773F8B-E074-441F-9D89-B12FB97024ED}" destId="{25FE5A24-5EFF-41D3-B448-9B776826B93F}" srcOrd="0" destOrd="0" presId="urn:microsoft.com/office/officeart/2005/8/layout/vList2"/>
    <dgm:cxn modelId="{7D9B25CF-E18D-47CF-B1A2-AF4E0118A7CC}" srcId="{5A7856E7-AC73-4472-BDCD-11D432A946A2}" destId="{0CA7ADA3-9256-4D56-A64B-DBF19B3C04A7}" srcOrd="0" destOrd="0" parTransId="{572BE79B-E53A-4A52-B2AC-742166DE1B3B}" sibTransId="{837B3629-FE0C-4649-B0BD-1A2DAD25ECA7}"/>
    <dgm:cxn modelId="{905A4D12-ABB6-4AA6-B8FE-238FEAC36A4C}" type="presOf" srcId="{63B4CCE8-D5CB-4127-9D52-DE91840FA5AB}" destId="{B6F0F56A-7B56-429B-AC47-F45BC2B45938}" srcOrd="0" destOrd="0" presId="urn:microsoft.com/office/officeart/2005/8/layout/vList2"/>
    <dgm:cxn modelId="{FA769935-B10C-4312-A7AE-20D1E4FBE138}" type="presOf" srcId="{957D875E-F0B5-4C9F-AF44-7F8A1DC14263}" destId="{698E45C8-D390-43EA-BA27-EE75857E2B42}" srcOrd="0" destOrd="0" presId="urn:microsoft.com/office/officeart/2005/8/layout/vList2"/>
    <dgm:cxn modelId="{103058FA-76F8-4BC7-8F81-9243AF7FC2BF}" type="presParOf" srcId="{A7CD1420-576B-4139-B236-63E450F590D4}" destId="{AB6D67F1-8F26-4C05-9D44-DBFCED033132}" srcOrd="0" destOrd="0" presId="urn:microsoft.com/office/officeart/2005/8/layout/vList2"/>
    <dgm:cxn modelId="{EFAB4947-9E66-497F-A2AC-64B3DA007B84}" type="presParOf" srcId="{A7CD1420-576B-4139-B236-63E450F590D4}" destId="{43AF8A02-6411-4071-9802-E1F010887A7D}" srcOrd="1" destOrd="0" presId="urn:microsoft.com/office/officeart/2005/8/layout/vList2"/>
    <dgm:cxn modelId="{66EAF325-7838-4596-9755-9F4A7013F38A}" type="presParOf" srcId="{A7CD1420-576B-4139-B236-63E450F590D4}" destId="{698E45C8-D390-43EA-BA27-EE75857E2B42}" srcOrd="2" destOrd="0" presId="urn:microsoft.com/office/officeart/2005/8/layout/vList2"/>
    <dgm:cxn modelId="{27B2164A-B10A-4613-83D7-B01DBFB4FEC1}" type="presParOf" srcId="{A7CD1420-576B-4139-B236-63E450F590D4}" destId="{B6F0F56A-7B56-429B-AC47-F45BC2B45938}" srcOrd="3" destOrd="0" presId="urn:microsoft.com/office/officeart/2005/8/layout/vList2"/>
    <dgm:cxn modelId="{C9A08BC9-7387-44A7-835B-C51A8814659F}" type="presParOf" srcId="{A7CD1420-576B-4139-B236-63E450F590D4}" destId="{099BEA52-2233-4D01-B90D-F01075916230}" srcOrd="4" destOrd="0" presId="urn:microsoft.com/office/officeart/2005/8/layout/vList2"/>
    <dgm:cxn modelId="{C7BDA974-0646-487A-810F-09FF17587A03}" type="presParOf" srcId="{A7CD1420-576B-4139-B236-63E450F590D4}" destId="{5CA0633E-916B-43AB-9492-AE57BCABDB65}" srcOrd="5" destOrd="0" presId="urn:microsoft.com/office/officeart/2005/8/layout/vList2"/>
    <dgm:cxn modelId="{F779A9DD-5A2D-4ACC-88C9-B8DA2D3E2B20}" type="presParOf" srcId="{A7CD1420-576B-4139-B236-63E450F590D4}" destId="{9F0AD3D0-5C59-4AFF-9118-4F7A810DB9F1}" srcOrd="6" destOrd="0" presId="urn:microsoft.com/office/officeart/2005/8/layout/vList2"/>
    <dgm:cxn modelId="{24E018F0-44FF-4CEB-8B33-CC886EC1F3C6}" type="presParOf" srcId="{A7CD1420-576B-4139-B236-63E450F590D4}" destId="{396A66E9-EC56-4B12-B09E-F4B4D73932CC}" srcOrd="7" destOrd="0" presId="urn:microsoft.com/office/officeart/2005/8/layout/vList2"/>
    <dgm:cxn modelId="{F2F307F6-ADD1-48A0-8329-695449606470}" type="presParOf" srcId="{A7CD1420-576B-4139-B236-63E450F590D4}" destId="{25FE5A24-5EFF-41D3-B448-9B776826B93F}" srcOrd="8" destOrd="0" presId="urn:microsoft.com/office/officeart/2005/8/layout/vList2"/>
    <dgm:cxn modelId="{E861D468-253D-4A57-848D-39FA389740BA}" type="presParOf" srcId="{A7CD1420-576B-4139-B236-63E450F590D4}" destId="{BF3A8BEF-3E14-40F9-9DF0-4054070F46E0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164CBA-37E6-4E5E-B95F-9F749FD877BB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441DB29-50A1-473A-AB9C-B3F304180F8A}">
      <dgm:prSet phldrT="[Текст]" custT="1"/>
      <dgm:spPr/>
      <dgm:t>
        <a:bodyPr/>
        <a:lstStyle/>
        <a:p>
          <a:r>
            <a:rPr lang="ru-RU" sz="1800" dirty="0" smtClean="0"/>
            <a:t>1-а — </a:t>
          </a:r>
          <a:r>
            <a:rPr lang="ru-RU" sz="1800" dirty="0" err="1" smtClean="0"/>
            <a:t>більш</a:t>
          </a:r>
          <a:r>
            <a:rPr lang="ru-RU" sz="1800" dirty="0" smtClean="0"/>
            <a:t> </a:t>
          </a:r>
          <a:r>
            <a:rPr lang="ru-RU" sz="1800" dirty="0" err="1" smtClean="0"/>
            <a:t>багаточисельна</a:t>
          </a:r>
          <a:r>
            <a:rPr lang="ru-RU" sz="1800" dirty="0" smtClean="0"/>
            <a:t> — </a:t>
          </a:r>
          <a:r>
            <a:rPr lang="ru-RU" sz="1800" dirty="0" err="1" smtClean="0"/>
            <a:t>з</a:t>
          </a:r>
          <a:r>
            <a:rPr lang="ru-RU" sz="1800" dirty="0" smtClean="0"/>
            <a:t> </a:t>
          </a:r>
          <a:r>
            <a:rPr lang="ru-RU" sz="1800" dirty="0" err="1" smtClean="0"/>
            <a:t>переважно</a:t>
          </a:r>
          <a:r>
            <a:rPr lang="ru-RU" sz="1800" dirty="0" smtClean="0"/>
            <a:t> </a:t>
          </a:r>
          <a:r>
            <a:rPr lang="ru-RU" sz="1800" dirty="0" err="1" smtClean="0"/>
            <a:t>стимулюючим</a:t>
          </a:r>
          <a:r>
            <a:rPr lang="ru-RU" sz="1800" dirty="0" smtClean="0"/>
            <a:t> </a:t>
          </a:r>
          <a:r>
            <a:rPr lang="ru-RU" sz="1800" dirty="0" err="1" smtClean="0"/>
            <a:t>ефектом</a:t>
          </a:r>
          <a:r>
            <a:rPr lang="ru-RU" sz="1800" dirty="0" smtClean="0"/>
            <a:t>. </a:t>
          </a:r>
          <a:endParaRPr lang="ru-RU" sz="1800" dirty="0"/>
        </a:p>
      </dgm:t>
    </dgm:pt>
    <dgm:pt modelId="{D3B44B1F-765B-4307-BF73-C6593A8D33CD}" type="parTrans" cxnId="{CB66BD61-2FC4-4284-91C9-B1C94E73EBDE}">
      <dgm:prSet/>
      <dgm:spPr/>
      <dgm:t>
        <a:bodyPr/>
        <a:lstStyle/>
        <a:p>
          <a:endParaRPr lang="ru-RU" sz="1800"/>
        </a:p>
      </dgm:t>
    </dgm:pt>
    <dgm:pt modelId="{0E01C25B-FB2A-4A9E-808A-2EFD04A5FEEF}" type="sibTrans" cxnId="{CB66BD61-2FC4-4284-91C9-B1C94E73EBDE}">
      <dgm:prSet/>
      <dgm:spPr/>
      <dgm:t>
        <a:bodyPr/>
        <a:lstStyle/>
        <a:p>
          <a:endParaRPr lang="ru-RU" sz="1800"/>
        </a:p>
      </dgm:t>
    </dgm:pt>
    <dgm:pt modelId="{BD38EFA8-058F-481D-BE7F-A5D7190FE41B}">
      <dgm:prSet phldrT="[Текст]" custT="1"/>
      <dgm:spPr/>
      <dgm:t>
        <a:bodyPr/>
        <a:lstStyle/>
        <a:p>
          <a:r>
            <a:rPr lang="ru-RU" sz="1800" dirty="0" smtClean="0"/>
            <a:t>2-а </a:t>
          </a:r>
          <a:r>
            <a:rPr lang="ru-RU" sz="1800" dirty="0" err="1" smtClean="0"/>
            <a:t>група</a:t>
          </a:r>
          <a:r>
            <a:rPr lang="ru-RU" sz="1800" dirty="0" smtClean="0"/>
            <a:t> </a:t>
          </a:r>
          <a:r>
            <a:rPr lang="ru-RU" sz="1800" dirty="0" err="1" smtClean="0"/>
            <a:t>ноотропів</a:t>
          </a:r>
          <a:r>
            <a:rPr lang="ru-RU" sz="1800" dirty="0" smtClean="0"/>
            <a:t> — </a:t>
          </a:r>
          <a:r>
            <a:rPr lang="ru-RU" sz="1800" dirty="0" err="1" smtClean="0"/>
            <a:t>з</a:t>
          </a:r>
          <a:r>
            <a:rPr lang="ru-RU" sz="1800" dirty="0" smtClean="0"/>
            <a:t> </a:t>
          </a:r>
          <a:r>
            <a:rPr lang="ru-RU" sz="1800" dirty="0" err="1" smtClean="0"/>
            <a:t>седативним</a:t>
          </a:r>
          <a:r>
            <a:rPr lang="ru-RU" sz="1800" dirty="0" smtClean="0"/>
            <a:t> </a:t>
          </a:r>
          <a:r>
            <a:rPr lang="ru-RU" sz="1800" dirty="0" err="1" smtClean="0"/>
            <a:t>ефектом</a:t>
          </a:r>
          <a:r>
            <a:rPr lang="ru-RU" sz="1800" dirty="0" smtClean="0"/>
            <a:t>.</a:t>
          </a:r>
          <a:endParaRPr lang="ru-RU" sz="1800" dirty="0"/>
        </a:p>
      </dgm:t>
    </dgm:pt>
    <dgm:pt modelId="{66065EA7-4833-4863-9BBF-E93E5D5C1C66}" type="parTrans" cxnId="{5BE1EDBD-8FC2-4FA5-92FC-010F68CD5940}">
      <dgm:prSet/>
      <dgm:spPr/>
      <dgm:t>
        <a:bodyPr/>
        <a:lstStyle/>
        <a:p>
          <a:endParaRPr lang="ru-RU" sz="1800"/>
        </a:p>
      </dgm:t>
    </dgm:pt>
    <dgm:pt modelId="{114B4E33-C793-43DE-B662-DFB72EFC03C1}" type="sibTrans" cxnId="{5BE1EDBD-8FC2-4FA5-92FC-010F68CD5940}">
      <dgm:prSet/>
      <dgm:spPr/>
      <dgm:t>
        <a:bodyPr/>
        <a:lstStyle/>
        <a:p>
          <a:endParaRPr lang="ru-RU" sz="1800"/>
        </a:p>
      </dgm:t>
    </dgm:pt>
    <dgm:pt modelId="{E6C9841C-84EC-40F5-BF94-46E9CF501E85}" type="pres">
      <dgm:prSet presAssocID="{6A164CBA-37E6-4E5E-B95F-9F749FD877B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C08D91-EB6C-4C70-ADCA-85C7E29278B2}" type="pres">
      <dgm:prSet presAssocID="{1441DB29-50A1-473A-AB9C-B3F304180F8A}" presName="parentLin" presStyleCnt="0"/>
      <dgm:spPr/>
    </dgm:pt>
    <dgm:pt modelId="{571067EF-2EDB-4AEA-B4BD-A64E264206C5}" type="pres">
      <dgm:prSet presAssocID="{1441DB29-50A1-473A-AB9C-B3F304180F8A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725D6620-D214-436A-9931-98FD312B565B}" type="pres">
      <dgm:prSet presAssocID="{1441DB29-50A1-473A-AB9C-B3F304180F8A}" presName="parentText" presStyleLbl="node1" presStyleIdx="0" presStyleCnt="2" custScaleY="756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31180B-9B53-4035-80FF-BEF27C15F5C4}" type="pres">
      <dgm:prSet presAssocID="{1441DB29-50A1-473A-AB9C-B3F304180F8A}" presName="negativeSpace" presStyleCnt="0"/>
      <dgm:spPr/>
    </dgm:pt>
    <dgm:pt modelId="{79908891-9186-4083-8C1F-986329C3D802}" type="pres">
      <dgm:prSet presAssocID="{1441DB29-50A1-473A-AB9C-B3F304180F8A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823B2C-E640-4DBE-BD99-AA5968560ADE}" type="pres">
      <dgm:prSet presAssocID="{0E01C25B-FB2A-4A9E-808A-2EFD04A5FEEF}" presName="spaceBetweenRectangles" presStyleCnt="0"/>
      <dgm:spPr/>
    </dgm:pt>
    <dgm:pt modelId="{CA6F50DF-2C09-45F6-BC3A-BDA043A791C5}" type="pres">
      <dgm:prSet presAssocID="{BD38EFA8-058F-481D-BE7F-A5D7190FE41B}" presName="parentLin" presStyleCnt="0"/>
      <dgm:spPr/>
    </dgm:pt>
    <dgm:pt modelId="{1E02DB2B-7A4B-4D7F-A61A-4DE84EF2F13C}" type="pres">
      <dgm:prSet presAssocID="{BD38EFA8-058F-481D-BE7F-A5D7190FE41B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097E60EA-C864-442C-9046-9AFE213B2FA9}" type="pres">
      <dgm:prSet presAssocID="{BD38EFA8-058F-481D-BE7F-A5D7190FE41B}" presName="parentText" presStyleLbl="node1" presStyleIdx="1" presStyleCnt="2" custScaleY="541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F5A5E9-1D70-49C1-9552-2CF3DA8B6741}" type="pres">
      <dgm:prSet presAssocID="{BD38EFA8-058F-481D-BE7F-A5D7190FE41B}" presName="negativeSpace" presStyleCnt="0"/>
      <dgm:spPr/>
    </dgm:pt>
    <dgm:pt modelId="{ABFCB6DA-CE1A-455B-9A8F-B4F7D8E9A96D}" type="pres">
      <dgm:prSet presAssocID="{BD38EFA8-058F-481D-BE7F-A5D7190FE41B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BE1EDBD-8FC2-4FA5-92FC-010F68CD5940}" srcId="{6A164CBA-37E6-4E5E-B95F-9F749FD877BB}" destId="{BD38EFA8-058F-481D-BE7F-A5D7190FE41B}" srcOrd="1" destOrd="0" parTransId="{66065EA7-4833-4863-9BBF-E93E5D5C1C66}" sibTransId="{114B4E33-C793-43DE-B662-DFB72EFC03C1}"/>
    <dgm:cxn modelId="{EAF45723-94E8-42D3-8A38-6AA0AF885055}" type="presOf" srcId="{BD38EFA8-058F-481D-BE7F-A5D7190FE41B}" destId="{097E60EA-C864-442C-9046-9AFE213B2FA9}" srcOrd="1" destOrd="0" presId="urn:microsoft.com/office/officeart/2005/8/layout/list1"/>
    <dgm:cxn modelId="{CB66BD61-2FC4-4284-91C9-B1C94E73EBDE}" srcId="{6A164CBA-37E6-4E5E-B95F-9F749FD877BB}" destId="{1441DB29-50A1-473A-AB9C-B3F304180F8A}" srcOrd="0" destOrd="0" parTransId="{D3B44B1F-765B-4307-BF73-C6593A8D33CD}" sibTransId="{0E01C25B-FB2A-4A9E-808A-2EFD04A5FEEF}"/>
    <dgm:cxn modelId="{5FF4DB40-27FB-46FD-8181-D9D097A7BF26}" type="presOf" srcId="{6A164CBA-37E6-4E5E-B95F-9F749FD877BB}" destId="{E6C9841C-84EC-40F5-BF94-46E9CF501E85}" srcOrd="0" destOrd="0" presId="urn:microsoft.com/office/officeart/2005/8/layout/list1"/>
    <dgm:cxn modelId="{C67842C1-3EA8-4DED-BC01-CC90372E48E0}" type="presOf" srcId="{1441DB29-50A1-473A-AB9C-B3F304180F8A}" destId="{725D6620-D214-436A-9931-98FD312B565B}" srcOrd="1" destOrd="0" presId="urn:microsoft.com/office/officeart/2005/8/layout/list1"/>
    <dgm:cxn modelId="{DF2BF263-E966-49C7-8535-169B741366FB}" type="presOf" srcId="{BD38EFA8-058F-481D-BE7F-A5D7190FE41B}" destId="{1E02DB2B-7A4B-4D7F-A61A-4DE84EF2F13C}" srcOrd="0" destOrd="0" presId="urn:microsoft.com/office/officeart/2005/8/layout/list1"/>
    <dgm:cxn modelId="{403801C6-2FF9-4419-8A22-0B5E4DD8965D}" type="presOf" srcId="{1441DB29-50A1-473A-AB9C-B3F304180F8A}" destId="{571067EF-2EDB-4AEA-B4BD-A64E264206C5}" srcOrd="0" destOrd="0" presId="urn:microsoft.com/office/officeart/2005/8/layout/list1"/>
    <dgm:cxn modelId="{B6F47CD9-DCA4-4A25-9580-B5BA8A574C85}" type="presParOf" srcId="{E6C9841C-84EC-40F5-BF94-46E9CF501E85}" destId="{A1C08D91-EB6C-4C70-ADCA-85C7E29278B2}" srcOrd="0" destOrd="0" presId="urn:microsoft.com/office/officeart/2005/8/layout/list1"/>
    <dgm:cxn modelId="{44531071-B7FF-4385-BF8A-83E55A65F4CB}" type="presParOf" srcId="{A1C08D91-EB6C-4C70-ADCA-85C7E29278B2}" destId="{571067EF-2EDB-4AEA-B4BD-A64E264206C5}" srcOrd="0" destOrd="0" presId="urn:microsoft.com/office/officeart/2005/8/layout/list1"/>
    <dgm:cxn modelId="{B01FBBB9-3D91-429D-840B-91B3CFD63620}" type="presParOf" srcId="{A1C08D91-EB6C-4C70-ADCA-85C7E29278B2}" destId="{725D6620-D214-436A-9931-98FD312B565B}" srcOrd="1" destOrd="0" presId="urn:microsoft.com/office/officeart/2005/8/layout/list1"/>
    <dgm:cxn modelId="{F9E2871D-03BE-4BD4-A920-349513347500}" type="presParOf" srcId="{E6C9841C-84EC-40F5-BF94-46E9CF501E85}" destId="{E531180B-9B53-4035-80FF-BEF27C15F5C4}" srcOrd="1" destOrd="0" presId="urn:microsoft.com/office/officeart/2005/8/layout/list1"/>
    <dgm:cxn modelId="{22F9C3DE-3167-4B53-BDB4-007FF927670E}" type="presParOf" srcId="{E6C9841C-84EC-40F5-BF94-46E9CF501E85}" destId="{79908891-9186-4083-8C1F-986329C3D802}" srcOrd="2" destOrd="0" presId="urn:microsoft.com/office/officeart/2005/8/layout/list1"/>
    <dgm:cxn modelId="{47C5DDA5-6AEF-409E-8E33-518F6330A208}" type="presParOf" srcId="{E6C9841C-84EC-40F5-BF94-46E9CF501E85}" destId="{AD823B2C-E640-4DBE-BD99-AA5968560ADE}" srcOrd="3" destOrd="0" presId="urn:microsoft.com/office/officeart/2005/8/layout/list1"/>
    <dgm:cxn modelId="{94BCB369-1436-4EFB-A351-B6FBBC540BF1}" type="presParOf" srcId="{E6C9841C-84EC-40F5-BF94-46E9CF501E85}" destId="{CA6F50DF-2C09-45F6-BC3A-BDA043A791C5}" srcOrd="4" destOrd="0" presId="urn:microsoft.com/office/officeart/2005/8/layout/list1"/>
    <dgm:cxn modelId="{AA3FCA7B-7F42-4C96-80B3-5CE0796B8CAA}" type="presParOf" srcId="{CA6F50DF-2C09-45F6-BC3A-BDA043A791C5}" destId="{1E02DB2B-7A4B-4D7F-A61A-4DE84EF2F13C}" srcOrd="0" destOrd="0" presId="urn:microsoft.com/office/officeart/2005/8/layout/list1"/>
    <dgm:cxn modelId="{160DF774-5910-4455-815D-BC77291169BD}" type="presParOf" srcId="{CA6F50DF-2C09-45F6-BC3A-BDA043A791C5}" destId="{097E60EA-C864-442C-9046-9AFE213B2FA9}" srcOrd="1" destOrd="0" presId="urn:microsoft.com/office/officeart/2005/8/layout/list1"/>
    <dgm:cxn modelId="{B3F325D2-A74E-4D75-9587-E290724B0765}" type="presParOf" srcId="{E6C9841C-84EC-40F5-BF94-46E9CF501E85}" destId="{4DF5A5E9-1D70-49C1-9552-2CF3DA8B6741}" srcOrd="5" destOrd="0" presId="urn:microsoft.com/office/officeart/2005/8/layout/list1"/>
    <dgm:cxn modelId="{BA2170A2-AFB0-464F-A6A5-DAC2AE277927}" type="presParOf" srcId="{E6C9841C-84EC-40F5-BF94-46E9CF501E85}" destId="{ABFCB6DA-CE1A-455B-9A8F-B4F7D8E9A96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6D67F1-8F26-4C05-9D44-DBFCED033132}">
      <dsp:nvSpPr>
        <dsp:cNvPr id="0" name=""/>
        <dsp:cNvSpPr/>
      </dsp:nvSpPr>
      <dsp:spPr>
        <a:xfrm>
          <a:off x="0" y="0"/>
          <a:ext cx="8229600" cy="8319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err="1" smtClean="0"/>
            <a:t>Похідні</a:t>
          </a:r>
          <a:r>
            <a:rPr lang="ru-RU" sz="1600" b="0" kern="1200" dirty="0" smtClean="0"/>
            <a:t> </a:t>
          </a:r>
          <a:r>
            <a:rPr lang="ru-RU" sz="1600" b="0" kern="1200" dirty="0" err="1" smtClean="0"/>
            <a:t>нікотинової</a:t>
          </a:r>
          <a:r>
            <a:rPr lang="ru-RU" sz="1600" b="0" kern="1200" dirty="0" smtClean="0"/>
            <a:t> </a:t>
          </a:r>
          <a:r>
            <a:rPr lang="ru-RU" sz="1600" b="0" kern="1200" dirty="0" err="1" smtClean="0"/>
            <a:t>кислоти</a:t>
          </a:r>
          <a:endParaRPr lang="ru-RU" sz="1600" b="0" kern="1200" dirty="0"/>
        </a:p>
      </dsp:txBody>
      <dsp:txXfrm>
        <a:off x="0" y="0"/>
        <a:ext cx="8229600" cy="831900"/>
      </dsp:txXfrm>
    </dsp:sp>
    <dsp:sp modelId="{43AF8A02-6411-4071-9802-E1F010887A7D}">
      <dsp:nvSpPr>
        <dsp:cNvPr id="0" name=""/>
        <dsp:cNvSpPr/>
      </dsp:nvSpPr>
      <dsp:spPr>
        <a:xfrm>
          <a:off x="0" y="704092"/>
          <a:ext cx="8229600" cy="99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600" b="0" kern="1200" dirty="0"/>
        </a:p>
      </dsp:txBody>
      <dsp:txXfrm>
        <a:off x="0" y="704092"/>
        <a:ext cx="8229600" cy="99360"/>
      </dsp:txXfrm>
    </dsp:sp>
    <dsp:sp modelId="{698E45C8-D390-43EA-BA27-EE75857E2B42}">
      <dsp:nvSpPr>
        <dsp:cNvPr id="0" name=""/>
        <dsp:cNvSpPr/>
      </dsp:nvSpPr>
      <dsp:spPr>
        <a:xfrm>
          <a:off x="0" y="854143"/>
          <a:ext cx="8229600" cy="895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0" kern="1200" dirty="0" smtClean="0"/>
            <a:t>Похідні </a:t>
          </a:r>
          <a:r>
            <a:rPr lang="uk-UA" sz="1600" b="0" kern="1200" dirty="0" err="1" smtClean="0"/>
            <a:t>ксантину</a:t>
          </a:r>
          <a:endParaRPr lang="ru-RU" sz="1600" b="0" kern="1200" dirty="0"/>
        </a:p>
      </dsp:txBody>
      <dsp:txXfrm>
        <a:off x="0" y="854143"/>
        <a:ext cx="8229600" cy="895720"/>
      </dsp:txXfrm>
    </dsp:sp>
    <dsp:sp modelId="{B6F0F56A-7B56-429B-AC47-F45BC2B45938}">
      <dsp:nvSpPr>
        <dsp:cNvPr id="0" name=""/>
        <dsp:cNvSpPr/>
      </dsp:nvSpPr>
      <dsp:spPr>
        <a:xfrm>
          <a:off x="0" y="1782393"/>
          <a:ext cx="8229600" cy="104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600" b="0" kern="1200" dirty="0"/>
        </a:p>
      </dsp:txBody>
      <dsp:txXfrm>
        <a:off x="0" y="1782393"/>
        <a:ext cx="8229600" cy="104726"/>
      </dsp:txXfrm>
    </dsp:sp>
    <dsp:sp modelId="{099BEA52-2233-4D01-B90D-F01075916230}">
      <dsp:nvSpPr>
        <dsp:cNvPr id="0" name=""/>
        <dsp:cNvSpPr/>
      </dsp:nvSpPr>
      <dsp:spPr>
        <a:xfrm>
          <a:off x="0" y="1795047"/>
          <a:ext cx="8229600" cy="8776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err="1" smtClean="0"/>
            <a:t>Антикальцієві</a:t>
          </a:r>
          <a:r>
            <a:rPr lang="ru-RU" sz="1600" b="0" kern="1200" dirty="0" smtClean="0"/>
            <a:t> </a:t>
          </a:r>
          <a:r>
            <a:rPr lang="ru-RU" sz="1600" b="0" kern="1200" dirty="0" err="1" smtClean="0"/>
            <a:t>препарати</a:t>
          </a:r>
          <a:endParaRPr lang="ru-RU" sz="1600" b="0" kern="1200" dirty="0"/>
        </a:p>
      </dsp:txBody>
      <dsp:txXfrm>
        <a:off x="0" y="1795047"/>
        <a:ext cx="8229600" cy="877672"/>
      </dsp:txXfrm>
    </dsp:sp>
    <dsp:sp modelId="{5CA0633E-916B-43AB-9492-AE57BCABDB65}">
      <dsp:nvSpPr>
        <dsp:cNvPr id="0" name=""/>
        <dsp:cNvSpPr/>
      </dsp:nvSpPr>
      <dsp:spPr>
        <a:xfrm>
          <a:off x="0" y="2824848"/>
          <a:ext cx="8229600" cy="99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600" b="0" kern="1200" dirty="0"/>
        </a:p>
      </dsp:txBody>
      <dsp:txXfrm>
        <a:off x="0" y="2824848"/>
        <a:ext cx="8229600" cy="99360"/>
      </dsp:txXfrm>
    </dsp:sp>
    <dsp:sp modelId="{9F0AD3D0-5C59-4AFF-9118-4F7A810DB9F1}">
      <dsp:nvSpPr>
        <dsp:cNvPr id="0" name=""/>
        <dsp:cNvSpPr/>
      </dsp:nvSpPr>
      <dsp:spPr>
        <a:xfrm>
          <a:off x="0" y="2735661"/>
          <a:ext cx="8229600" cy="8422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600" b="0" kern="1200" dirty="0" smtClean="0"/>
            <a:t>β</a:t>
          </a:r>
          <a:r>
            <a:rPr lang="ru-RU" sz="1600" b="0" kern="1200" dirty="0" smtClean="0"/>
            <a:t>-</a:t>
          </a:r>
          <a:r>
            <a:rPr lang="ru-RU" sz="1600" b="0" kern="1200" dirty="0" err="1" smtClean="0"/>
            <a:t>блокатори</a:t>
          </a:r>
          <a:endParaRPr lang="ru-RU" sz="1600" b="0" kern="1200" dirty="0"/>
        </a:p>
      </dsp:txBody>
      <dsp:txXfrm>
        <a:off x="0" y="2735661"/>
        <a:ext cx="8229600" cy="842278"/>
      </dsp:txXfrm>
    </dsp:sp>
    <dsp:sp modelId="{396A66E9-EC56-4B12-B09E-F4B4D73932CC}">
      <dsp:nvSpPr>
        <dsp:cNvPr id="0" name=""/>
        <dsp:cNvSpPr/>
      </dsp:nvSpPr>
      <dsp:spPr>
        <a:xfrm>
          <a:off x="0" y="3900857"/>
          <a:ext cx="8229600" cy="99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600" b="0" kern="1200" dirty="0"/>
        </a:p>
      </dsp:txBody>
      <dsp:txXfrm>
        <a:off x="0" y="3900857"/>
        <a:ext cx="8229600" cy="99360"/>
      </dsp:txXfrm>
    </dsp:sp>
    <dsp:sp modelId="{25FE5A24-5EFF-41D3-B448-9B776826B93F}">
      <dsp:nvSpPr>
        <dsp:cNvPr id="0" name=""/>
        <dsp:cNvSpPr/>
      </dsp:nvSpPr>
      <dsp:spPr>
        <a:xfrm>
          <a:off x="0" y="3602337"/>
          <a:ext cx="8229600" cy="8056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err="1" smtClean="0"/>
            <a:t>Симпатолітики</a:t>
          </a:r>
          <a:endParaRPr lang="ru-RU" sz="1600" b="0" kern="1200" dirty="0"/>
        </a:p>
      </dsp:txBody>
      <dsp:txXfrm>
        <a:off x="0" y="3602337"/>
        <a:ext cx="8229600" cy="805671"/>
      </dsp:txXfrm>
    </dsp:sp>
    <dsp:sp modelId="{BF3A8BEF-3E14-40F9-9DF0-4054070F46E0}">
      <dsp:nvSpPr>
        <dsp:cNvPr id="0" name=""/>
        <dsp:cNvSpPr/>
      </dsp:nvSpPr>
      <dsp:spPr>
        <a:xfrm>
          <a:off x="0" y="4686986"/>
          <a:ext cx="8229600" cy="99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600" b="0" kern="1200" dirty="0"/>
        </a:p>
      </dsp:txBody>
      <dsp:txXfrm>
        <a:off x="0" y="4686986"/>
        <a:ext cx="8229600" cy="993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908891-9186-4083-8C1F-986329C3D802}">
      <dsp:nvSpPr>
        <dsp:cNvPr id="0" name=""/>
        <dsp:cNvSpPr/>
      </dsp:nvSpPr>
      <dsp:spPr>
        <a:xfrm>
          <a:off x="0" y="655982"/>
          <a:ext cx="8229600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5D6620-D214-436A-9931-98FD312B565B}">
      <dsp:nvSpPr>
        <dsp:cNvPr id="0" name=""/>
        <dsp:cNvSpPr/>
      </dsp:nvSpPr>
      <dsp:spPr>
        <a:xfrm>
          <a:off x="411480" y="163119"/>
          <a:ext cx="5760720" cy="145226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1-а — </a:t>
          </a:r>
          <a:r>
            <a:rPr lang="ru-RU" sz="1800" kern="1200" dirty="0" err="1" smtClean="0"/>
            <a:t>більш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багаточисельна</a:t>
          </a:r>
          <a:r>
            <a:rPr lang="ru-RU" sz="1800" kern="1200" dirty="0" smtClean="0"/>
            <a:t> — </a:t>
          </a:r>
          <a:r>
            <a:rPr lang="ru-RU" sz="1800" kern="1200" dirty="0" err="1" smtClean="0"/>
            <a:t>з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переважно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стимулюючим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ефектом</a:t>
          </a:r>
          <a:r>
            <a:rPr lang="ru-RU" sz="1800" kern="1200" dirty="0" smtClean="0"/>
            <a:t>. </a:t>
          </a:r>
          <a:endParaRPr lang="ru-RU" sz="1800" kern="1200" dirty="0"/>
        </a:p>
      </dsp:txBody>
      <dsp:txXfrm>
        <a:off x="411480" y="163119"/>
        <a:ext cx="5760720" cy="1452262"/>
      </dsp:txXfrm>
    </dsp:sp>
    <dsp:sp modelId="{ABFCB6DA-CE1A-455B-9A8F-B4F7D8E9A96D}">
      <dsp:nvSpPr>
        <dsp:cNvPr id="0" name=""/>
        <dsp:cNvSpPr/>
      </dsp:nvSpPr>
      <dsp:spPr>
        <a:xfrm>
          <a:off x="0" y="2724842"/>
          <a:ext cx="8229600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7E60EA-C864-442C-9046-9AFE213B2FA9}">
      <dsp:nvSpPr>
        <dsp:cNvPr id="0" name=""/>
        <dsp:cNvSpPr/>
      </dsp:nvSpPr>
      <dsp:spPr>
        <a:xfrm>
          <a:off x="411480" y="2644982"/>
          <a:ext cx="5760720" cy="10392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2-а </a:t>
          </a:r>
          <a:r>
            <a:rPr lang="ru-RU" sz="1800" kern="1200" dirty="0" err="1" smtClean="0"/>
            <a:t>група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ноотропів</a:t>
          </a:r>
          <a:r>
            <a:rPr lang="ru-RU" sz="1800" kern="1200" dirty="0" smtClean="0"/>
            <a:t> — </a:t>
          </a:r>
          <a:r>
            <a:rPr lang="ru-RU" sz="1800" kern="1200" dirty="0" err="1" smtClean="0"/>
            <a:t>з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седативним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ефектом</a:t>
          </a:r>
          <a:r>
            <a:rPr lang="ru-RU" sz="1800" kern="1200" dirty="0" smtClean="0"/>
            <a:t>.</a:t>
          </a:r>
          <a:endParaRPr lang="ru-RU" sz="1800" kern="1200" dirty="0"/>
        </a:p>
      </dsp:txBody>
      <dsp:txXfrm>
        <a:off x="411480" y="2644982"/>
        <a:ext cx="5760720" cy="1039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B3A4C-3022-4D7A-BB5D-C69A4CDE6DB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F03AEA-A76D-4FD9-A9B3-5C7DF8FF8A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6745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7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357298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C00000"/>
                </a:solidFill>
              </a:rPr>
              <a:t>Фармацевтична опіка при порушеннях місцевого та мозкового кровообігу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ubTitle"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ru-RU" sz="2000" dirty="0" smtClean="0"/>
              <a:t>Зав</a:t>
            </a:r>
            <a:r>
              <a:rPr lang="uk-UA" sz="2000" dirty="0" smtClean="0"/>
              <a:t>і</a:t>
            </a:r>
            <a:r>
              <a:rPr lang="ru-RU" sz="2000" dirty="0" err="1" smtClean="0"/>
              <a:t>дувач</a:t>
            </a:r>
            <a:r>
              <a:rPr lang="ru-RU" sz="2000" dirty="0" smtClean="0"/>
              <a:t> </a:t>
            </a:r>
            <a:r>
              <a:rPr lang="ru-RU" sz="2000" dirty="0" err="1" smtClean="0"/>
              <a:t>кафедри</a:t>
            </a:r>
            <a:r>
              <a:rPr lang="ru-RU" sz="2000" dirty="0" smtClean="0"/>
              <a:t> </a:t>
            </a:r>
            <a:r>
              <a:rPr lang="ru-RU" sz="2000" dirty="0" err="1" smtClean="0"/>
              <a:t>клінічної</a:t>
            </a:r>
            <a:r>
              <a:rPr lang="ru-RU" sz="2000" dirty="0" smtClean="0"/>
              <a:t> </a:t>
            </a:r>
            <a:r>
              <a:rPr lang="ru-RU" sz="2000" dirty="0" err="1" smtClean="0"/>
              <a:t>фармації</a:t>
            </a:r>
            <a:r>
              <a:rPr lang="ru-RU" sz="2000" dirty="0" smtClean="0"/>
              <a:t>, </a:t>
            </a:r>
          </a:p>
          <a:p>
            <a:r>
              <a:rPr lang="ru-RU" sz="2000" dirty="0" err="1" smtClean="0"/>
              <a:t>фармакотерапії</a:t>
            </a:r>
            <a:r>
              <a:rPr lang="ru-RU" sz="2000" dirty="0" smtClean="0"/>
              <a:t> та УЕФ</a:t>
            </a:r>
          </a:p>
          <a:p>
            <a:r>
              <a:rPr lang="ru-RU" sz="2000" dirty="0" err="1" smtClean="0"/>
              <a:t>Запорізького</a:t>
            </a:r>
            <a:r>
              <a:rPr lang="ru-RU" sz="2000" dirty="0" smtClean="0"/>
              <a:t> державного </a:t>
            </a:r>
            <a:r>
              <a:rPr lang="ru-RU" sz="2000" dirty="0" err="1" smtClean="0"/>
              <a:t>медичного</a:t>
            </a:r>
            <a:r>
              <a:rPr lang="ru-RU" sz="2000" dirty="0" smtClean="0"/>
              <a:t> </a:t>
            </a:r>
            <a:r>
              <a:rPr lang="ru-RU" sz="2000" dirty="0" err="1" smtClean="0"/>
              <a:t>університету</a:t>
            </a:r>
            <a:r>
              <a:rPr lang="ru-RU" sz="2000" dirty="0" smtClean="0"/>
              <a:t>,</a:t>
            </a:r>
          </a:p>
          <a:p>
            <a:r>
              <a:rPr lang="ru-RU" sz="2000" dirty="0" err="1" smtClean="0"/>
              <a:t>професор</a:t>
            </a:r>
            <a:r>
              <a:rPr lang="ru-RU" sz="2000" dirty="0" smtClean="0"/>
              <a:t>   Білай </a:t>
            </a:r>
            <a:r>
              <a:rPr lang="ru-RU" sz="2000" dirty="0" err="1" smtClean="0"/>
              <a:t>Іван</a:t>
            </a:r>
            <a:r>
              <a:rPr lang="ru-RU" sz="2000" dirty="0" smtClean="0"/>
              <a:t> Михайлович</a:t>
            </a:r>
          </a:p>
          <a:p>
            <a:endParaRPr lang="en-US" sz="2000" dirty="0" smtClean="0"/>
          </a:p>
          <a:p>
            <a:r>
              <a:rPr lang="en-US" sz="2000" dirty="0" smtClean="0"/>
              <a:t>Email: belay_im@mail.ru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err="1" smtClean="0"/>
              <a:t>Найчастіше</a:t>
            </a:r>
            <a:r>
              <a:rPr lang="ru-RU" dirty="0" smtClean="0"/>
              <a:t> </a:t>
            </a:r>
            <a:r>
              <a:rPr lang="ru-RU" dirty="0" err="1" smtClean="0"/>
              <a:t>препарати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 для </a:t>
            </a:r>
            <a:r>
              <a:rPr lang="ru-RU" dirty="0" err="1" smtClean="0"/>
              <a:t>спроб</a:t>
            </a:r>
            <a:r>
              <a:rPr lang="ru-RU" dirty="0" smtClean="0"/>
              <a:t> </a:t>
            </a:r>
            <a:r>
              <a:rPr lang="ru-RU" dirty="0" err="1" smtClean="0"/>
              <a:t>нормалізації</a:t>
            </a:r>
            <a:r>
              <a:rPr lang="ru-RU" dirty="0" smtClean="0"/>
              <a:t> </a:t>
            </a:r>
            <a:r>
              <a:rPr lang="ru-RU" dirty="0" err="1" smtClean="0"/>
              <a:t>мозкового</a:t>
            </a:r>
            <a:r>
              <a:rPr lang="ru-RU" dirty="0" smtClean="0"/>
              <a:t> </a:t>
            </a:r>
            <a:r>
              <a:rPr lang="ru-RU" dirty="0" err="1" smtClean="0"/>
              <a:t>кровообігу</a:t>
            </a:r>
            <a:r>
              <a:rPr lang="ru-RU" dirty="0" smtClean="0"/>
              <a:t> при </a:t>
            </a:r>
            <a:r>
              <a:rPr lang="ru-RU" dirty="0" err="1" smtClean="0"/>
              <a:t>атеросклерозі</a:t>
            </a:r>
            <a:r>
              <a:rPr lang="ru-RU" dirty="0" smtClean="0"/>
              <a:t> </a:t>
            </a:r>
            <a:r>
              <a:rPr lang="ru-RU" dirty="0" err="1" smtClean="0"/>
              <a:t>мозкових</a:t>
            </a:r>
            <a:r>
              <a:rPr lang="ru-RU" dirty="0" smtClean="0"/>
              <a:t> </a:t>
            </a:r>
            <a:r>
              <a:rPr lang="ru-RU" dirty="0" err="1" smtClean="0"/>
              <a:t>судин</a:t>
            </a:r>
            <a:r>
              <a:rPr lang="ru-RU" dirty="0" smtClean="0"/>
              <a:t> (</a:t>
            </a:r>
            <a:r>
              <a:rPr lang="ru-RU" dirty="0" err="1" smtClean="0"/>
              <a:t>головний</a:t>
            </a:r>
            <a:r>
              <a:rPr lang="ru-RU" dirty="0" smtClean="0"/>
              <a:t> </a:t>
            </a:r>
            <a:r>
              <a:rPr lang="ru-RU" dirty="0" err="1" smtClean="0"/>
              <a:t>біль</a:t>
            </a:r>
            <a:r>
              <a:rPr lang="ru-RU" dirty="0" smtClean="0"/>
              <a:t>, шум у </a:t>
            </a:r>
            <a:r>
              <a:rPr lang="ru-RU" dirty="0" err="1" smtClean="0"/>
              <a:t>вухах</a:t>
            </a:r>
            <a:r>
              <a:rPr lang="ru-RU" dirty="0" smtClean="0"/>
              <a:t>, </a:t>
            </a:r>
            <a:r>
              <a:rPr lang="ru-RU" dirty="0" err="1" smtClean="0"/>
              <a:t>порушення</a:t>
            </a:r>
            <a:r>
              <a:rPr lang="ru-RU" dirty="0" smtClean="0"/>
              <a:t> </a:t>
            </a:r>
            <a:r>
              <a:rPr lang="ru-RU" dirty="0" err="1" smtClean="0"/>
              <a:t>пам'яті</a:t>
            </a:r>
            <a:r>
              <a:rPr lang="ru-RU" dirty="0" smtClean="0"/>
              <a:t>, </a:t>
            </a:r>
            <a:r>
              <a:rPr lang="ru-RU" dirty="0" err="1" smtClean="0"/>
              <a:t>інтелекту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), </a:t>
            </a:r>
            <a:r>
              <a:rPr lang="ru-RU" dirty="0" err="1" smtClean="0"/>
              <a:t>минущих</a:t>
            </a:r>
            <a:r>
              <a:rPr lang="ru-RU" dirty="0" smtClean="0"/>
              <a:t> </a:t>
            </a:r>
            <a:r>
              <a:rPr lang="ru-RU" dirty="0" err="1" smtClean="0"/>
              <a:t>порушеннях</a:t>
            </a:r>
            <a:r>
              <a:rPr lang="ru-RU" dirty="0" smtClean="0"/>
              <a:t> </a:t>
            </a:r>
            <a:r>
              <a:rPr lang="ru-RU" dirty="0" err="1" smtClean="0"/>
              <a:t>мозкового</a:t>
            </a:r>
            <a:r>
              <a:rPr lang="ru-RU" dirty="0" smtClean="0"/>
              <a:t> </a:t>
            </a:r>
            <a:r>
              <a:rPr lang="ru-RU" dirty="0" err="1" smtClean="0"/>
              <a:t>кровообігу</a:t>
            </a:r>
            <a:r>
              <a:rPr lang="ru-RU" dirty="0" smtClean="0"/>
              <a:t> — «</a:t>
            </a:r>
            <a:r>
              <a:rPr lang="ru-RU" dirty="0" err="1" smtClean="0"/>
              <a:t>транзиторних</a:t>
            </a:r>
            <a:r>
              <a:rPr lang="ru-RU" dirty="0" smtClean="0"/>
              <a:t> </a:t>
            </a:r>
            <a:r>
              <a:rPr lang="ru-RU" dirty="0" err="1" smtClean="0"/>
              <a:t>ішемічних</a:t>
            </a:r>
            <a:r>
              <a:rPr lang="ru-RU" dirty="0" smtClean="0"/>
              <a:t> атаках»,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інсультів</a:t>
            </a:r>
            <a:r>
              <a:rPr lang="ru-RU" dirty="0" smtClean="0"/>
              <a:t> (у тому </a:t>
            </a:r>
            <a:r>
              <a:rPr lang="ru-RU" dirty="0" err="1" smtClean="0"/>
              <a:t>числі</a:t>
            </a:r>
            <a:r>
              <a:rPr lang="ru-RU" dirty="0" smtClean="0"/>
              <a:t> «</a:t>
            </a:r>
            <a:r>
              <a:rPr lang="ru-RU" dirty="0" err="1" smtClean="0"/>
              <a:t>малих</a:t>
            </a:r>
            <a:r>
              <a:rPr lang="ru-RU" dirty="0" smtClean="0"/>
              <a:t>») </a:t>
            </a:r>
            <a:r>
              <a:rPr lang="ru-RU" dirty="0" err="1" smtClean="0"/>
              <a:t>або</a:t>
            </a:r>
            <a:r>
              <a:rPr lang="ru-RU" dirty="0" smtClean="0"/>
              <a:t> для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профілактики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small" dirty="0" err="1" smtClean="0">
                <a:solidFill>
                  <a:srgbClr val="C00000"/>
                </a:solidFill>
              </a:rPr>
              <a:t>Регулятори</a:t>
            </a:r>
            <a:r>
              <a:rPr lang="ru-RU" cap="small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мозкового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cap="small" dirty="0" err="1" smtClean="0">
                <a:solidFill>
                  <a:srgbClr val="C00000"/>
                </a:solidFill>
              </a:rPr>
              <a:t>кровообігу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3050"/>
          <a:ext cx="8229600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В </a:t>
            </a:r>
            <a:r>
              <a:rPr lang="ru-RU" sz="3200" dirty="0" err="1" smtClean="0">
                <a:solidFill>
                  <a:srgbClr val="C00000"/>
                </a:solidFill>
              </a:rPr>
              <a:t>нашій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країні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найчастіше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застосовують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наступні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групи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препаратів</a:t>
            </a:r>
            <a:r>
              <a:rPr lang="ru-RU" sz="3200" dirty="0" smtClean="0">
                <a:solidFill>
                  <a:srgbClr val="C00000"/>
                </a:solidFill>
              </a:rPr>
              <a:t>: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90878"/>
          </a:xfrm>
          <a:solidFill>
            <a:schemeClr val="bg2"/>
          </a:solidFill>
        </p:spPr>
        <p:txBody>
          <a:bodyPr>
            <a:normAutofit fontScale="62500" lnSpcReduction="20000"/>
          </a:bodyPr>
          <a:lstStyle/>
          <a:p>
            <a:pPr marL="0" indent="361950" algn="just"/>
            <a:r>
              <a:rPr lang="ru-RU" dirty="0" smtClean="0"/>
              <a:t>Катастрофою для </a:t>
            </a:r>
            <a:r>
              <a:rPr lang="ru-RU" dirty="0" err="1" smtClean="0"/>
              <a:t>мозкового</a:t>
            </a:r>
            <a:r>
              <a:rPr lang="ru-RU" dirty="0" smtClean="0"/>
              <a:t> </a:t>
            </a:r>
            <a:r>
              <a:rPr lang="ru-RU" dirty="0" err="1" smtClean="0"/>
              <a:t>кровообігу</a:t>
            </a:r>
            <a:r>
              <a:rPr lang="ru-RU" dirty="0" smtClean="0"/>
              <a:t> (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для</a:t>
            </a:r>
            <a:r>
              <a:rPr lang="ru-RU" dirty="0" smtClean="0"/>
              <a:t> хворого в </a:t>
            </a:r>
            <a:r>
              <a:rPr lang="ru-RU" dirty="0" err="1" smtClean="0"/>
              <a:t>цілому</a:t>
            </a:r>
            <a:r>
              <a:rPr lang="ru-RU" dirty="0" smtClean="0"/>
              <a:t>)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інсульт</a:t>
            </a:r>
            <a:r>
              <a:rPr lang="ru-RU" dirty="0" smtClean="0"/>
              <a:t> (</a:t>
            </a:r>
            <a:r>
              <a:rPr lang="ru-RU" dirty="0" err="1" smtClean="0"/>
              <a:t>частіше</a:t>
            </a:r>
            <a:r>
              <a:rPr lang="ru-RU" dirty="0" smtClean="0"/>
              <a:t> </a:t>
            </a:r>
            <a:r>
              <a:rPr lang="ru-RU" dirty="0" err="1" smtClean="0"/>
              <a:t>ішемічний</a:t>
            </a:r>
            <a:r>
              <a:rPr lang="ru-RU" dirty="0" smtClean="0"/>
              <a:t>). </a:t>
            </a:r>
            <a:r>
              <a:rPr lang="ru-RU" dirty="0" err="1" smtClean="0"/>
              <a:t>Експерти</a:t>
            </a:r>
            <a:r>
              <a:rPr lang="ru-RU" dirty="0" smtClean="0"/>
              <a:t> (</a:t>
            </a:r>
            <a:r>
              <a:rPr lang="ru-RU" dirty="0" err="1" smtClean="0"/>
              <a:t>спеціальна</a:t>
            </a:r>
            <a:r>
              <a:rPr lang="ru-RU" dirty="0" smtClean="0"/>
              <a:t> </a:t>
            </a:r>
            <a:r>
              <a:rPr lang="ru-RU" dirty="0" err="1" smtClean="0"/>
              <a:t>група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проблем </a:t>
            </a:r>
            <a:r>
              <a:rPr lang="ru-RU" dirty="0" err="1" smtClean="0"/>
              <a:t>інсульту</a:t>
            </a:r>
            <a:r>
              <a:rPr lang="ru-RU" dirty="0" smtClean="0"/>
              <a:t> </a:t>
            </a:r>
            <a:r>
              <a:rPr lang="ru-RU" dirty="0" err="1" smtClean="0"/>
              <a:t>Американської</a:t>
            </a:r>
            <a:r>
              <a:rPr lang="ru-RU" dirty="0" smtClean="0"/>
              <a:t> </a:t>
            </a:r>
            <a:r>
              <a:rPr lang="ru-RU" dirty="0" err="1" smtClean="0"/>
              <a:t>кардіологічної</a:t>
            </a:r>
            <a:r>
              <a:rPr lang="ru-RU" dirty="0" smtClean="0"/>
              <a:t> </a:t>
            </a:r>
            <a:r>
              <a:rPr lang="ru-RU" dirty="0" err="1" smtClean="0"/>
              <a:t>асоціації</a:t>
            </a:r>
            <a:r>
              <a:rPr lang="ru-RU" dirty="0" smtClean="0"/>
              <a:t>) </a:t>
            </a:r>
            <a:r>
              <a:rPr lang="ru-RU" dirty="0" err="1" smtClean="0"/>
              <a:t>прийшли</a:t>
            </a:r>
            <a:r>
              <a:rPr lang="ru-RU" dirty="0" smtClean="0"/>
              <a:t> до </a:t>
            </a:r>
            <a:r>
              <a:rPr lang="ru-RU" dirty="0" err="1" smtClean="0"/>
              <a:t>висновку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в </a:t>
            </a:r>
            <a:r>
              <a:rPr lang="ru-RU" dirty="0" err="1" smtClean="0"/>
              <a:t>цій</a:t>
            </a:r>
            <a:r>
              <a:rPr lang="ru-RU" dirty="0" smtClean="0"/>
              <a:t> </a:t>
            </a:r>
            <a:r>
              <a:rPr lang="ru-RU" dirty="0" err="1" smtClean="0"/>
              <a:t>ситуації</a:t>
            </a:r>
            <a:r>
              <a:rPr lang="ru-RU" dirty="0" smtClean="0"/>
              <a:t> </a:t>
            </a:r>
            <a:r>
              <a:rPr lang="ru-RU" dirty="0" err="1" smtClean="0"/>
              <a:t>корисні</a:t>
            </a:r>
            <a:r>
              <a:rPr lang="ru-RU" dirty="0" smtClean="0"/>
              <a:t> </a:t>
            </a:r>
            <a:r>
              <a:rPr lang="ru-RU" dirty="0" err="1" smtClean="0"/>
              <a:t>киснева</a:t>
            </a:r>
            <a:r>
              <a:rPr lang="ru-RU" dirty="0" smtClean="0"/>
              <a:t> </a:t>
            </a:r>
            <a:r>
              <a:rPr lang="ru-RU" dirty="0" err="1" smtClean="0"/>
              <a:t>терапія</a:t>
            </a:r>
            <a:r>
              <a:rPr lang="ru-RU" dirty="0" smtClean="0"/>
              <a:t> при </a:t>
            </a:r>
            <a:r>
              <a:rPr lang="ru-RU" dirty="0" err="1" smtClean="0"/>
              <a:t>гіпоксії</a:t>
            </a:r>
            <a:r>
              <a:rPr lang="ru-RU" dirty="0" smtClean="0"/>
              <a:t>, </a:t>
            </a:r>
            <a:r>
              <a:rPr lang="ru-RU" dirty="0" err="1" smtClean="0"/>
              <a:t>осмотерапія</a:t>
            </a:r>
            <a:r>
              <a:rPr lang="ru-RU" dirty="0" smtClean="0"/>
              <a:t> — </a:t>
            </a:r>
            <a:r>
              <a:rPr lang="ru-RU" dirty="0" err="1" smtClean="0"/>
              <a:t>фуросемід</a:t>
            </a:r>
            <a:r>
              <a:rPr lang="ru-RU" dirty="0" smtClean="0"/>
              <a:t>, </a:t>
            </a:r>
            <a:r>
              <a:rPr lang="ru-RU" dirty="0" err="1" smtClean="0"/>
              <a:t>манітол</a:t>
            </a:r>
            <a:r>
              <a:rPr lang="ru-RU" dirty="0" smtClean="0"/>
              <a:t>, </a:t>
            </a:r>
            <a:r>
              <a:rPr lang="ru-RU" dirty="0" err="1" smtClean="0"/>
              <a:t>гліцерин</a:t>
            </a:r>
            <a:r>
              <a:rPr lang="ru-RU" dirty="0" smtClean="0"/>
              <a:t> (не ГКС), </a:t>
            </a:r>
            <a:r>
              <a:rPr lang="ru-RU" dirty="0" err="1" smtClean="0"/>
              <a:t>протисудомні</a:t>
            </a:r>
            <a:r>
              <a:rPr lang="ru-RU" dirty="0" smtClean="0"/>
              <a:t> </a:t>
            </a:r>
            <a:r>
              <a:rPr lang="ru-RU" dirty="0" err="1" smtClean="0"/>
              <a:t>препарати</a:t>
            </a:r>
            <a:r>
              <a:rPr lang="ru-RU" dirty="0" smtClean="0"/>
              <a:t>. </a:t>
            </a:r>
            <a:r>
              <a:rPr lang="ru-RU" dirty="0" err="1" smtClean="0"/>
              <a:t>Введення</a:t>
            </a:r>
            <a:r>
              <a:rPr lang="ru-RU" dirty="0" smtClean="0"/>
              <a:t> </a:t>
            </a:r>
            <a:r>
              <a:rPr lang="ru-RU" dirty="0" err="1" smtClean="0"/>
              <a:t>аспірину</a:t>
            </a:r>
            <a:r>
              <a:rPr lang="ru-RU" dirty="0" smtClean="0"/>
              <a:t> (150-300 мг) </a:t>
            </a:r>
            <a:r>
              <a:rPr lang="ru-RU" dirty="0" err="1" smtClean="0"/>
              <a:t>знижує</a:t>
            </a:r>
            <a:r>
              <a:rPr lang="ru-RU" dirty="0" smtClean="0"/>
              <a:t> </a:t>
            </a:r>
            <a:r>
              <a:rPr lang="ru-RU" dirty="0" err="1" smtClean="0"/>
              <a:t>ризик</a:t>
            </a:r>
            <a:r>
              <a:rPr lang="ru-RU" dirty="0" smtClean="0"/>
              <a:t> повторного </a:t>
            </a:r>
            <a:r>
              <a:rPr lang="ru-RU" dirty="0" err="1" smtClean="0"/>
              <a:t>інсульту</a:t>
            </a:r>
            <a:r>
              <a:rPr lang="ru-RU" dirty="0" smtClean="0"/>
              <a:t>, </a:t>
            </a:r>
            <a:r>
              <a:rPr lang="ru-RU" dirty="0" err="1" smtClean="0"/>
              <a:t>тромбоемболії</a:t>
            </a:r>
            <a:r>
              <a:rPr lang="ru-RU" dirty="0" smtClean="0"/>
              <a:t> </a:t>
            </a:r>
            <a:r>
              <a:rPr lang="ru-RU" dirty="0" err="1" smtClean="0"/>
              <a:t>легеневої</a:t>
            </a:r>
            <a:r>
              <a:rPr lang="ru-RU" dirty="0" smtClean="0"/>
              <a:t> </a:t>
            </a:r>
            <a:r>
              <a:rPr lang="ru-RU" dirty="0" err="1" smtClean="0"/>
              <a:t>артерії</a:t>
            </a:r>
            <a:r>
              <a:rPr lang="ru-RU" dirty="0" smtClean="0"/>
              <a:t>,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дані</a:t>
            </a:r>
            <a:r>
              <a:rPr lang="ru-RU" dirty="0" smtClean="0"/>
              <a:t> про </a:t>
            </a:r>
            <a:r>
              <a:rPr lang="ru-RU" dirty="0" err="1" smtClean="0"/>
              <a:t>рівноефективність</a:t>
            </a:r>
            <a:r>
              <a:rPr lang="ru-RU" dirty="0" smtClean="0"/>
              <a:t> непрямого антикоагулянту </a:t>
            </a:r>
            <a:r>
              <a:rPr lang="ru-RU" dirty="0" err="1" smtClean="0"/>
              <a:t>варфарину</a:t>
            </a:r>
            <a:r>
              <a:rPr lang="ru-RU" dirty="0" smtClean="0"/>
              <a:t>. </a:t>
            </a:r>
            <a:r>
              <a:rPr lang="ru-RU" dirty="0" err="1" smtClean="0"/>
              <a:t>Користь</a:t>
            </a:r>
            <a:r>
              <a:rPr lang="ru-RU" dirty="0" smtClean="0"/>
              <a:t> </a:t>
            </a:r>
            <a:r>
              <a:rPr lang="ru-RU" dirty="0" err="1" smtClean="0"/>
              <a:t>гемодилюції</a:t>
            </a:r>
            <a:r>
              <a:rPr lang="ru-RU" dirty="0" smtClean="0"/>
              <a:t> (</a:t>
            </a:r>
            <a:r>
              <a:rPr lang="ru-RU" dirty="0" err="1" smtClean="0"/>
              <a:t>реополіглюкін</a:t>
            </a:r>
            <a:r>
              <a:rPr lang="ru-RU" dirty="0" smtClean="0"/>
              <a:t> в </a:t>
            </a:r>
            <a:r>
              <a:rPr lang="ru-RU" dirty="0" err="1" smtClean="0"/>
              <a:t>поєднанні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кровопусканням</a:t>
            </a:r>
            <a:r>
              <a:rPr lang="ru-RU" dirty="0" smtClean="0"/>
              <a:t>) </a:t>
            </a:r>
            <a:r>
              <a:rPr lang="ru-RU" dirty="0" err="1" smtClean="0"/>
              <a:t>сумнівна</a:t>
            </a:r>
            <a:r>
              <a:rPr lang="ru-RU" dirty="0" smtClean="0"/>
              <a:t>, як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антикоагулянтної</a:t>
            </a:r>
            <a:r>
              <a:rPr lang="ru-RU" dirty="0" smtClean="0"/>
              <a:t> </a:t>
            </a:r>
            <a:r>
              <a:rPr lang="ru-RU" dirty="0" err="1" smtClean="0"/>
              <a:t>терапії</a:t>
            </a:r>
            <a:r>
              <a:rPr lang="ru-RU" dirty="0" smtClean="0"/>
              <a:t> (гепарин </a:t>
            </a:r>
            <a:r>
              <a:rPr lang="ru-RU" dirty="0" err="1" smtClean="0"/>
              <a:t>внутрішньовенно</a:t>
            </a:r>
            <a:r>
              <a:rPr lang="ru-RU" dirty="0" smtClean="0"/>
              <a:t>, </a:t>
            </a:r>
            <a:r>
              <a:rPr lang="ru-RU" dirty="0" err="1" smtClean="0"/>
              <a:t>потім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 err="1" smtClean="0"/>
              <a:t>шкіру</a:t>
            </a:r>
            <a:r>
              <a:rPr lang="ru-RU" dirty="0" smtClean="0"/>
              <a:t>) — </a:t>
            </a:r>
            <a:r>
              <a:rPr lang="ru-RU" dirty="0" err="1" smtClean="0"/>
              <a:t>з'явилися</a:t>
            </a:r>
            <a:r>
              <a:rPr lang="ru-RU" dirty="0" smtClean="0"/>
              <a:t> </a:t>
            </a:r>
            <a:r>
              <a:rPr lang="ru-RU" dirty="0" err="1" smtClean="0"/>
              <a:t>дані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ризик</a:t>
            </a:r>
            <a:r>
              <a:rPr lang="ru-RU" dirty="0" smtClean="0"/>
              <a:t> </a:t>
            </a:r>
            <a:r>
              <a:rPr lang="ru-RU" dirty="0" err="1" smtClean="0"/>
              <a:t>геморагічної</a:t>
            </a:r>
            <a:r>
              <a:rPr lang="ru-RU" dirty="0" smtClean="0"/>
              <a:t> </a:t>
            </a:r>
            <a:r>
              <a:rPr lang="ru-RU" dirty="0" err="1" smtClean="0"/>
              <a:t>трансформації</a:t>
            </a:r>
            <a:r>
              <a:rPr lang="ru-RU" dirty="0" smtClean="0"/>
              <a:t> та </a:t>
            </a:r>
            <a:r>
              <a:rPr lang="ru-RU" dirty="0" err="1" smtClean="0"/>
              <a:t>ранньої</a:t>
            </a:r>
            <a:r>
              <a:rPr lang="ru-RU" dirty="0" smtClean="0"/>
              <a:t> </a:t>
            </a:r>
            <a:r>
              <a:rPr lang="ru-RU" dirty="0" err="1" smtClean="0"/>
              <a:t>кровотечі</a:t>
            </a:r>
            <a:r>
              <a:rPr lang="ru-RU" dirty="0" smtClean="0"/>
              <a:t> </a:t>
            </a:r>
            <a:r>
              <a:rPr lang="ru-RU" dirty="0" err="1" smtClean="0"/>
              <a:t>переважує</a:t>
            </a:r>
            <a:r>
              <a:rPr lang="ru-RU" dirty="0" smtClean="0"/>
              <a:t> </a:t>
            </a:r>
            <a:r>
              <a:rPr lang="ru-RU" dirty="0" err="1" smtClean="0"/>
              <a:t>користь</a:t>
            </a:r>
            <a:r>
              <a:rPr lang="ru-RU" dirty="0" smtClean="0"/>
              <a:t>. </a:t>
            </a:r>
            <a:r>
              <a:rPr lang="ru-RU" dirty="0" err="1" smtClean="0"/>
              <a:t>Тромболітики</a:t>
            </a:r>
            <a:r>
              <a:rPr lang="ru-RU" dirty="0" smtClean="0"/>
              <a:t> </a:t>
            </a:r>
            <a:r>
              <a:rPr lang="ru-RU" dirty="0" err="1" smtClean="0"/>
              <a:t>вводять</a:t>
            </a:r>
            <a:r>
              <a:rPr lang="ru-RU" dirty="0" smtClean="0"/>
              <a:t> </a:t>
            </a:r>
            <a:r>
              <a:rPr lang="ru-RU" dirty="0" err="1" smtClean="0"/>
              <a:t>тільки</a:t>
            </a:r>
            <a:r>
              <a:rPr lang="ru-RU" dirty="0" smtClean="0"/>
              <a:t> за </a:t>
            </a:r>
            <a:r>
              <a:rPr lang="ru-RU" dirty="0" err="1" smtClean="0"/>
              <a:t>життєвими</a:t>
            </a:r>
            <a:r>
              <a:rPr lang="ru-RU" dirty="0" smtClean="0"/>
              <a:t> </a:t>
            </a:r>
            <a:r>
              <a:rPr lang="ru-RU" dirty="0" err="1" smtClean="0"/>
              <a:t>показаннями</a:t>
            </a:r>
            <a:r>
              <a:rPr lang="ru-RU" dirty="0" smtClean="0"/>
              <a:t> — </a:t>
            </a:r>
            <a:r>
              <a:rPr lang="ru-RU" dirty="0" err="1" smtClean="0"/>
              <a:t>закупорці</a:t>
            </a:r>
            <a:r>
              <a:rPr lang="ru-RU" dirty="0" smtClean="0"/>
              <a:t> </a:t>
            </a:r>
            <a:r>
              <a:rPr lang="ru-RU" dirty="0" err="1" smtClean="0"/>
              <a:t>основної</a:t>
            </a:r>
            <a:r>
              <a:rPr lang="ru-RU" dirty="0" smtClean="0"/>
              <a:t> </a:t>
            </a:r>
            <a:r>
              <a:rPr lang="ru-RU" dirty="0" err="1" smtClean="0"/>
              <a:t>артерії</a:t>
            </a:r>
            <a:r>
              <a:rPr lang="ru-RU" dirty="0" smtClean="0"/>
              <a:t> —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ангіографії</a:t>
            </a:r>
            <a:r>
              <a:rPr lang="ru-RU" dirty="0" smtClean="0"/>
              <a:t>. При </a:t>
            </a:r>
            <a:r>
              <a:rPr lang="ru-RU" dirty="0" err="1" smtClean="0"/>
              <a:t>ішемії</a:t>
            </a:r>
            <a:r>
              <a:rPr lang="ru-RU" dirty="0" smtClean="0"/>
              <a:t> </a:t>
            </a:r>
            <a:r>
              <a:rPr lang="ru-RU" dirty="0" err="1" smtClean="0"/>
              <a:t>мозкової</a:t>
            </a:r>
            <a:r>
              <a:rPr lang="ru-RU" dirty="0" smtClean="0"/>
              <a:t> </a:t>
            </a:r>
            <a:r>
              <a:rPr lang="ru-RU" dirty="0" err="1" smtClean="0"/>
              <a:t>тканини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</a:t>
            </a:r>
            <a:r>
              <a:rPr lang="ru-RU" dirty="0" err="1" smtClean="0"/>
              <a:t>нафомостата</a:t>
            </a:r>
            <a:r>
              <a:rPr lang="ru-RU" dirty="0" smtClean="0"/>
              <a:t> </a:t>
            </a:r>
            <a:r>
              <a:rPr lang="ru-RU" dirty="0" err="1" smtClean="0"/>
              <a:t>мезилат</a:t>
            </a:r>
            <a:r>
              <a:rPr lang="ru-RU" dirty="0" smtClean="0"/>
              <a:t> — </a:t>
            </a:r>
            <a:r>
              <a:rPr lang="ru-RU" dirty="0" err="1" smtClean="0"/>
              <a:t>інгібітор</a:t>
            </a:r>
            <a:r>
              <a:rPr lang="ru-RU" dirty="0" smtClean="0"/>
              <a:t> </a:t>
            </a:r>
            <a:r>
              <a:rPr lang="ru-RU" dirty="0" err="1" smtClean="0"/>
              <a:t>серинових</a:t>
            </a:r>
            <a:r>
              <a:rPr lang="ru-RU" dirty="0" smtClean="0"/>
              <a:t> протеаз — </a:t>
            </a:r>
            <a:r>
              <a:rPr lang="ru-RU" dirty="0" err="1" smtClean="0"/>
              <a:t>блокує</a:t>
            </a:r>
            <a:r>
              <a:rPr lang="ru-RU" dirty="0" smtClean="0"/>
              <a:t> </a:t>
            </a:r>
            <a:r>
              <a:rPr lang="ru-RU" dirty="0" err="1" smtClean="0"/>
              <a:t>каскадні</a:t>
            </a:r>
            <a:r>
              <a:rPr lang="ru-RU" dirty="0" smtClean="0"/>
              <a:t> </a:t>
            </a:r>
            <a:r>
              <a:rPr lang="ru-RU" dirty="0" err="1" smtClean="0"/>
              <a:t>механізми</a:t>
            </a:r>
            <a:r>
              <a:rPr lang="ru-RU" dirty="0" smtClean="0"/>
              <a:t> </a:t>
            </a:r>
            <a:r>
              <a:rPr lang="ru-RU" dirty="0" err="1" smtClean="0"/>
              <a:t>гемокоагуляції</a:t>
            </a:r>
            <a:r>
              <a:rPr lang="ru-RU" dirty="0" smtClean="0"/>
              <a:t>, </a:t>
            </a:r>
            <a:r>
              <a:rPr lang="ru-RU" dirty="0" err="1" smtClean="0"/>
              <a:t>фібринолізу</a:t>
            </a:r>
            <a:r>
              <a:rPr lang="ru-RU" dirty="0" smtClean="0"/>
              <a:t>, </a:t>
            </a:r>
            <a:r>
              <a:rPr lang="ru-RU" dirty="0" err="1" smtClean="0"/>
              <a:t>активність</a:t>
            </a:r>
            <a:r>
              <a:rPr lang="ru-RU" dirty="0" smtClean="0"/>
              <a:t> </a:t>
            </a:r>
            <a:r>
              <a:rPr lang="ru-RU" dirty="0" err="1" smtClean="0"/>
              <a:t>кінінів</a:t>
            </a:r>
            <a:r>
              <a:rPr lang="ru-RU" dirty="0" smtClean="0"/>
              <a:t>. Не </a:t>
            </a:r>
            <a:r>
              <a:rPr lang="ru-RU" dirty="0" err="1" smtClean="0"/>
              <a:t>виправдало</a:t>
            </a:r>
            <a:r>
              <a:rPr lang="ru-RU" dirty="0" smtClean="0"/>
              <a:t> себе, на думку </a:t>
            </a:r>
            <a:r>
              <a:rPr lang="ru-RU" dirty="0" err="1" smtClean="0"/>
              <a:t>експертної</a:t>
            </a:r>
            <a:r>
              <a:rPr lang="ru-RU" dirty="0" smtClean="0"/>
              <a:t> </a:t>
            </a:r>
            <a:r>
              <a:rPr lang="ru-RU" dirty="0" err="1" smtClean="0"/>
              <a:t>групи</a:t>
            </a:r>
            <a:r>
              <a:rPr lang="ru-RU" dirty="0" smtClean="0"/>
              <a:t>, </a:t>
            </a:r>
            <a:r>
              <a:rPr lang="ru-RU" dirty="0" err="1" smtClean="0"/>
              <a:t>застосування</a:t>
            </a:r>
            <a:r>
              <a:rPr lang="ru-RU" dirty="0" smtClean="0"/>
              <a:t> при </a:t>
            </a:r>
            <a:r>
              <a:rPr lang="ru-RU" dirty="0" err="1" smtClean="0"/>
              <a:t>інсульті</a:t>
            </a:r>
            <a:r>
              <a:rPr lang="ru-RU" dirty="0" smtClean="0"/>
              <a:t> </a:t>
            </a:r>
            <a:r>
              <a:rPr lang="ru-RU" dirty="0" err="1" smtClean="0"/>
              <a:t>німодіпину</a:t>
            </a:r>
            <a:r>
              <a:rPr lang="ru-RU" dirty="0" smtClean="0"/>
              <a:t>, </a:t>
            </a:r>
            <a:r>
              <a:rPr lang="ru-RU" dirty="0" err="1" smtClean="0"/>
              <a:t>барбітуратів</a:t>
            </a:r>
            <a:r>
              <a:rPr lang="ru-RU" dirty="0" smtClean="0"/>
              <a:t>, </a:t>
            </a:r>
            <a:r>
              <a:rPr lang="ru-RU" dirty="0" err="1" smtClean="0"/>
              <a:t>налоксону</a:t>
            </a:r>
            <a:r>
              <a:rPr lang="ru-RU" dirty="0" smtClean="0"/>
              <a:t>, </a:t>
            </a:r>
            <a:r>
              <a:rPr lang="ru-RU" dirty="0" err="1" smtClean="0"/>
              <a:t>амфетамінів</a:t>
            </a:r>
            <a:r>
              <a:rPr lang="ru-RU" dirty="0" smtClean="0"/>
              <a:t>. При </a:t>
            </a:r>
            <a:r>
              <a:rPr lang="ru-RU" dirty="0" err="1" smtClean="0"/>
              <a:t>геморагічних</a:t>
            </a:r>
            <a:r>
              <a:rPr lang="ru-RU" dirty="0" smtClean="0"/>
              <a:t> </a:t>
            </a:r>
            <a:r>
              <a:rPr lang="ru-RU" dirty="0" err="1" smtClean="0"/>
              <a:t>інсультах</a:t>
            </a:r>
            <a:r>
              <a:rPr lang="ru-RU" dirty="0" smtClean="0"/>
              <a:t> </a:t>
            </a:r>
            <a:r>
              <a:rPr lang="ru-RU" dirty="0" err="1" smtClean="0"/>
              <a:t>специфічної</a:t>
            </a:r>
            <a:r>
              <a:rPr lang="ru-RU" dirty="0" smtClean="0"/>
              <a:t> </a:t>
            </a:r>
            <a:r>
              <a:rPr lang="ru-RU" dirty="0" err="1" smtClean="0"/>
              <a:t>терапії</a:t>
            </a:r>
            <a:r>
              <a:rPr lang="ru-RU" dirty="0" smtClean="0"/>
              <a:t> </a:t>
            </a:r>
            <a:r>
              <a:rPr lang="ru-RU" dirty="0" err="1" smtClean="0"/>
              <a:t>немає</a:t>
            </a:r>
            <a:r>
              <a:rPr lang="ru-RU" dirty="0" smtClean="0"/>
              <a:t> (</a:t>
            </a:r>
            <a:r>
              <a:rPr lang="ru-RU" dirty="0" err="1" smtClean="0"/>
              <a:t>прокоагулянти</a:t>
            </a:r>
            <a:r>
              <a:rPr lang="ru-RU" dirty="0" smtClean="0"/>
              <a:t> не </a:t>
            </a:r>
            <a:r>
              <a:rPr lang="ru-RU" dirty="0" err="1" smtClean="0"/>
              <a:t>показані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361950" algn="just"/>
            <a:r>
              <a:rPr lang="ru-RU" dirty="0" err="1" smtClean="0"/>
              <a:t>Нейрометаболічні</a:t>
            </a:r>
            <a:r>
              <a:rPr lang="ru-RU" dirty="0" smtClean="0"/>
              <a:t> </a:t>
            </a:r>
            <a:r>
              <a:rPr lang="ru-RU" dirty="0" err="1" smtClean="0"/>
              <a:t>стимулятори</a:t>
            </a:r>
            <a:r>
              <a:rPr lang="ru-RU" dirty="0" smtClean="0"/>
              <a:t> за </a:t>
            </a:r>
            <a:r>
              <a:rPr lang="ru-RU" dirty="0" err="1" smtClean="0"/>
              <a:t>деякими</a:t>
            </a:r>
            <a:r>
              <a:rPr lang="ru-RU" dirty="0" smtClean="0"/>
              <a:t> </a:t>
            </a:r>
            <a:r>
              <a:rPr lang="ru-RU" dirty="0" err="1" smtClean="0"/>
              <a:t>даними</a:t>
            </a:r>
            <a:r>
              <a:rPr lang="ru-RU" dirty="0" smtClean="0"/>
              <a:t>, </a:t>
            </a:r>
            <a:r>
              <a:rPr lang="ru-RU" dirty="0" err="1" smtClean="0"/>
              <a:t>головним</a:t>
            </a:r>
            <a:r>
              <a:rPr lang="ru-RU" dirty="0" smtClean="0"/>
              <a:t> чином, </a:t>
            </a:r>
            <a:r>
              <a:rPr lang="ru-RU" dirty="0" err="1" smtClean="0"/>
              <a:t>вітчизняної</a:t>
            </a:r>
            <a:r>
              <a:rPr lang="ru-RU" dirty="0" smtClean="0"/>
              <a:t> </a:t>
            </a:r>
            <a:r>
              <a:rPr lang="ru-RU" dirty="0" err="1" smtClean="0"/>
              <a:t>літератури</a:t>
            </a:r>
            <a:r>
              <a:rPr lang="ru-RU" dirty="0" smtClean="0"/>
              <a:t>, </a:t>
            </a:r>
            <a:r>
              <a:rPr lang="ru-RU" dirty="0" err="1" smtClean="0"/>
              <a:t>стабілізують</a:t>
            </a:r>
            <a:r>
              <a:rPr lang="ru-RU" dirty="0" smtClean="0"/>
              <a:t> </a:t>
            </a:r>
            <a:r>
              <a:rPr lang="ru-RU" dirty="0" err="1" smtClean="0"/>
              <a:t>пам'ять</a:t>
            </a:r>
            <a:r>
              <a:rPr lang="ru-RU" dirty="0" smtClean="0"/>
              <a:t>, </a:t>
            </a:r>
            <a:r>
              <a:rPr lang="ru-RU" dirty="0" err="1" smtClean="0"/>
              <a:t>інтелект</a:t>
            </a:r>
            <a:r>
              <a:rPr lang="ru-RU" dirty="0" smtClean="0"/>
              <a:t>, </a:t>
            </a:r>
            <a:r>
              <a:rPr lang="ru-RU" dirty="0" err="1" smtClean="0"/>
              <a:t>сприяють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відновленню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травм, </a:t>
            </a:r>
            <a:r>
              <a:rPr lang="ru-RU" dirty="0" err="1" smtClean="0"/>
              <a:t>порушень</a:t>
            </a:r>
            <a:r>
              <a:rPr lang="ru-RU" dirty="0" smtClean="0"/>
              <a:t> </a:t>
            </a:r>
            <a:r>
              <a:rPr lang="ru-RU" dirty="0" err="1" smtClean="0"/>
              <a:t>мозкового</a:t>
            </a:r>
            <a:r>
              <a:rPr lang="ru-RU" dirty="0" smtClean="0"/>
              <a:t> </a:t>
            </a:r>
            <a:r>
              <a:rPr lang="ru-RU" dirty="0" err="1" smtClean="0"/>
              <a:t>кровообігу</a:t>
            </a:r>
            <a:r>
              <a:rPr lang="ru-RU" dirty="0" smtClean="0"/>
              <a:t>, </a:t>
            </a:r>
            <a:r>
              <a:rPr lang="ru-RU" dirty="0" err="1" smtClean="0"/>
              <a:t>дії</a:t>
            </a:r>
            <a:r>
              <a:rPr lang="ru-RU" dirty="0" smtClean="0"/>
              <a:t> </a:t>
            </a:r>
            <a:r>
              <a:rPr lang="ru-RU" dirty="0" err="1" smtClean="0"/>
              <a:t>загальних</a:t>
            </a:r>
            <a:r>
              <a:rPr lang="ru-RU" dirty="0" smtClean="0"/>
              <a:t> </a:t>
            </a:r>
            <a:r>
              <a:rPr lang="ru-RU" dirty="0" err="1" smtClean="0"/>
              <a:t>анестетиків</a:t>
            </a:r>
            <a:r>
              <a:rPr lang="ru-RU" dirty="0" smtClean="0"/>
              <a:t>. </a:t>
            </a:r>
            <a:r>
              <a:rPr lang="ru-RU" dirty="0" err="1" smtClean="0"/>
              <a:t>Основний</a:t>
            </a:r>
            <a:r>
              <a:rPr lang="ru-RU" dirty="0" smtClean="0"/>
              <a:t> </a:t>
            </a:r>
            <a:r>
              <a:rPr lang="ru-RU" dirty="0" err="1" smtClean="0"/>
              <a:t>механізм</a:t>
            </a:r>
            <a:r>
              <a:rPr lang="ru-RU" dirty="0" smtClean="0"/>
              <a:t> </a:t>
            </a:r>
            <a:r>
              <a:rPr lang="ru-RU" dirty="0" err="1" smtClean="0"/>
              <a:t>дії</a:t>
            </a:r>
            <a:r>
              <a:rPr lang="ru-RU" dirty="0" smtClean="0"/>
              <a:t> — </a:t>
            </a:r>
            <a:r>
              <a:rPr lang="ru-RU" dirty="0" err="1" smtClean="0"/>
              <a:t>поліпшення</a:t>
            </a:r>
            <a:r>
              <a:rPr lang="ru-RU" dirty="0" smtClean="0"/>
              <a:t> </a:t>
            </a:r>
            <a:r>
              <a:rPr lang="ru-RU" dirty="0" err="1" smtClean="0"/>
              <a:t>кровообігу</a:t>
            </a:r>
            <a:r>
              <a:rPr lang="ru-RU" dirty="0" smtClean="0"/>
              <a:t>, </a:t>
            </a:r>
            <a:r>
              <a:rPr lang="ru-RU" dirty="0" err="1" smtClean="0"/>
              <a:t>утилізація</a:t>
            </a:r>
            <a:r>
              <a:rPr lang="ru-RU" dirty="0" smtClean="0"/>
              <a:t> </a:t>
            </a:r>
            <a:r>
              <a:rPr lang="ru-RU" dirty="0" err="1" smtClean="0"/>
              <a:t>мозком</a:t>
            </a:r>
            <a:r>
              <a:rPr lang="ru-RU" dirty="0" smtClean="0"/>
              <a:t> </a:t>
            </a:r>
            <a:r>
              <a:rPr lang="ru-RU" dirty="0" err="1" smtClean="0"/>
              <a:t>глюкози</a:t>
            </a:r>
            <a:r>
              <a:rPr lang="ru-RU" dirty="0" smtClean="0"/>
              <a:t>, </a:t>
            </a:r>
            <a:r>
              <a:rPr lang="ru-RU" dirty="0" err="1" smtClean="0"/>
              <a:t>макроергів</a:t>
            </a:r>
            <a:r>
              <a:rPr lang="ru-RU" dirty="0" smtClean="0"/>
              <a:t>.</a:t>
            </a:r>
          </a:p>
          <a:p>
            <a:pPr marL="0" indent="361950" algn="just"/>
            <a:r>
              <a:rPr lang="ru-RU" dirty="0" err="1" smtClean="0"/>
              <a:t>Ноотропний</a:t>
            </a:r>
            <a:r>
              <a:rPr lang="ru-RU" dirty="0" smtClean="0"/>
              <a:t> </a:t>
            </a:r>
            <a:r>
              <a:rPr lang="ru-RU" dirty="0" err="1" smtClean="0"/>
              <a:t>ефект</a:t>
            </a:r>
            <a:r>
              <a:rPr lang="ru-RU" dirty="0" smtClean="0"/>
              <a:t> </a:t>
            </a:r>
            <a:r>
              <a:rPr lang="ru-RU" dirty="0" err="1" smtClean="0"/>
              <a:t>приписують</a:t>
            </a:r>
            <a:r>
              <a:rPr lang="ru-RU" dirty="0" smtClean="0"/>
              <a:t> препаратам,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класично</a:t>
            </a:r>
            <a:r>
              <a:rPr lang="ru-RU" dirty="0" smtClean="0"/>
              <a:t> до </a:t>
            </a:r>
            <a:r>
              <a:rPr lang="ru-RU" dirty="0" err="1" smtClean="0"/>
              <a:t>цієї</a:t>
            </a:r>
            <a:r>
              <a:rPr lang="ru-RU" dirty="0" smtClean="0"/>
              <a:t> </a:t>
            </a:r>
            <a:r>
              <a:rPr lang="ru-RU" dirty="0" err="1" smtClean="0"/>
              <a:t>групи</a:t>
            </a:r>
            <a:r>
              <a:rPr lang="ru-RU" dirty="0" smtClean="0"/>
              <a:t> не належать: </a:t>
            </a:r>
            <a:r>
              <a:rPr lang="ru-RU" dirty="0" err="1" smtClean="0"/>
              <a:t>метіонін</a:t>
            </a:r>
            <a:r>
              <a:rPr lang="ru-RU" dirty="0" smtClean="0"/>
              <a:t>, </a:t>
            </a:r>
            <a:r>
              <a:rPr lang="ru-RU" dirty="0" err="1" smtClean="0"/>
              <a:t>вітаміни</a:t>
            </a:r>
            <a:r>
              <a:rPr lang="ru-RU" dirty="0" smtClean="0"/>
              <a:t> </a:t>
            </a:r>
            <a:r>
              <a:rPr lang="ru-RU" dirty="0" err="1" smtClean="0"/>
              <a:t>групи</a:t>
            </a:r>
            <a:r>
              <a:rPr lang="ru-RU" dirty="0" smtClean="0"/>
              <a:t> В, глюкоза (</a:t>
            </a:r>
            <a:r>
              <a:rPr lang="ru-RU" dirty="0" err="1" smtClean="0"/>
              <a:t>єдиний</a:t>
            </a:r>
            <a:r>
              <a:rPr lang="ru-RU" dirty="0" smtClean="0"/>
              <a:t> </a:t>
            </a:r>
            <a:r>
              <a:rPr lang="ru-RU" dirty="0" err="1" smtClean="0"/>
              <a:t>вуглевод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використовується</a:t>
            </a:r>
            <a:r>
              <a:rPr lang="ru-RU" dirty="0" smtClean="0"/>
              <a:t> </a:t>
            </a:r>
            <a:r>
              <a:rPr lang="ru-RU" dirty="0" err="1" smtClean="0"/>
              <a:t>мозковою</a:t>
            </a:r>
            <a:r>
              <a:rPr lang="ru-RU" dirty="0" smtClean="0"/>
              <a:t> тканиною </a:t>
            </a:r>
            <a:r>
              <a:rPr lang="ru-RU" dirty="0" err="1" smtClean="0"/>
              <a:t>безпосередньо</a:t>
            </a:r>
            <a:r>
              <a:rPr lang="ru-RU" dirty="0" smtClean="0"/>
              <a:t>), </a:t>
            </a:r>
            <a:r>
              <a:rPr lang="ru-RU" dirty="0" err="1" smtClean="0"/>
              <a:t>глютамат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аспартат</a:t>
            </a:r>
            <a:r>
              <a:rPr lang="ru-RU" dirty="0" smtClean="0"/>
              <a:t>, </a:t>
            </a:r>
            <a:r>
              <a:rPr lang="ru-RU" dirty="0" err="1" smtClean="0"/>
              <a:t>етимізол</a:t>
            </a:r>
            <a:r>
              <a:rPr lang="ru-RU" dirty="0" smtClean="0"/>
              <a:t>, </a:t>
            </a:r>
            <a:r>
              <a:rPr lang="ru-RU" dirty="0" err="1" smtClean="0"/>
              <a:t>оксибутірат</a:t>
            </a:r>
            <a:r>
              <a:rPr lang="ru-RU" dirty="0" smtClean="0"/>
              <a:t> </a:t>
            </a:r>
            <a:r>
              <a:rPr lang="en-US" dirty="0" smtClean="0"/>
              <a:t>N</a:t>
            </a:r>
            <a:r>
              <a:rPr lang="ru-RU" dirty="0" smtClean="0"/>
              <a:t>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  <a:effectLst/>
              </a:rPr>
              <a:t>Ноотропні</a:t>
            </a:r>
            <a:r>
              <a:rPr lang="ru-RU" dirty="0" smtClean="0">
                <a:solidFill>
                  <a:srgbClr val="C00000"/>
                </a:solidFill>
                <a:effectLst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effectLst/>
              </a:rPr>
              <a:t>препарати</a:t>
            </a:r>
            <a:endParaRPr lang="ru-RU" dirty="0"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err="1" smtClean="0">
                <a:solidFill>
                  <a:srgbClr val="C00000"/>
                </a:solidFill>
              </a:rPr>
              <a:t>Основні</a:t>
            </a:r>
            <a:r>
              <a:rPr lang="ru-RU" sz="3200" i="1" dirty="0" smtClean="0">
                <a:solidFill>
                  <a:srgbClr val="C00000"/>
                </a:solidFill>
              </a:rPr>
              <a:t> </a:t>
            </a:r>
            <a:r>
              <a:rPr lang="ru-RU" sz="3200" i="1" dirty="0" err="1" smtClean="0">
                <a:solidFill>
                  <a:srgbClr val="C00000"/>
                </a:solidFill>
              </a:rPr>
              <a:t>ноотропи</a:t>
            </a:r>
            <a:r>
              <a:rPr lang="ru-RU" sz="3200" i="1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(</a:t>
            </a:r>
            <a:r>
              <a:rPr lang="ru-RU" sz="3200" dirty="0" err="1" smtClean="0">
                <a:solidFill>
                  <a:srgbClr val="C00000"/>
                </a:solidFill>
              </a:rPr>
              <a:t>всі</a:t>
            </a:r>
            <a:r>
              <a:rPr lang="ru-RU" sz="3200" dirty="0" smtClean="0">
                <a:solidFill>
                  <a:srgbClr val="C00000"/>
                </a:solidFill>
              </a:rPr>
              <a:t> вони </a:t>
            </a:r>
            <a:r>
              <a:rPr lang="ru-RU" sz="3200" dirty="0" err="1" smtClean="0">
                <a:solidFill>
                  <a:srgbClr val="C00000"/>
                </a:solidFill>
              </a:rPr>
              <a:t>близькі</a:t>
            </a:r>
            <a:r>
              <a:rPr lang="ru-RU" sz="3200" dirty="0" smtClean="0">
                <a:solidFill>
                  <a:srgbClr val="C00000"/>
                </a:solidFill>
              </a:rPr>
              <a:t> до ГАМК) </a:t>
            </a:r>
            <a:r>
              <a:rPr lang="ru-RU" sz="3200" dirty="0" err="1" smtClean="0">
                <a:solidFill>
                  <a:srgbClr val="C00000"/>
                </a:solidFill>
              </a:rPr>
              <a:t>поділяють</a:t>
            </a:r>
            <a:r>
              <a:rPr lang="ru-RU" sz="3200" dirty="0" smtClean="0">
                <a:solidFill>
                  <a:srgbClr val="C00000"/>
                </a:solidFill>
              </a:rPr>
              <a:t> на 2 </a:t>
            </a:r>
            <a:r>
              <a:rPr lang="ru-RU" sz="3200" dirty="0" err="1" smtClean="0">
                <a:solidFill>
                  <a:srgbClr val="C00000"/>
                </a:solidFill>
              </a:rPr>
              <a:t>групи</a:t>
            </a:r>
            <a:r>
              <a:rPr lang="ru-RU" sz="3200" dirty="0" smtClean="0">
                <a:solidFill>
                  <a:srgbClr val="C00000"/>
                </a:solidFill>
              </a:rPr>
              <a:t>: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Autofit/>
          </a:bodyPr>
          <a:lstStyle/>
          <a:p>
            <a:pPr marL="0" indent="441325" algn="just"/>
            <a:r>
              <a:rPr lang="ru-RU" sz="2000" dirty="0" err="1" smtClean="0"/>
              <a:t>Найбільш</a:t>
            </a:r>
            <a:r>
              <a:rPr lang="ru-RU" sz="2000" dirty="0" smtClean="0"/>
              <a:t> </a:t>
            </a:r>
            <a:r>
              <a:rPr lang="ru-RU" sz="2000" dirty="0" err="1" smtClean="0"/>
              <a:t>відомий</a:t>
            </a:r>
            <a:r>
              <a:rPr lang="ru-RU" sz="2000" dirty="0" smtClean="0"/>
              <a:t> – </a:t>
            </a:r>
            <a:r>
              <a:rPr lang="ru-RU" sz="2000" dirty="0" err="1" smtClean="0"/>
              <a:t>пірацетам</a:t>
            </a:r>
            <a:r>
              <a:rPr lang="ru-RU" sz="2000" dirty="0" smtClean="0"/>
              <a:t> (</a:t>
            </a:r>
            <a:r>
              <a:rPr lang="ru-RU" sz="2000" dirty="0" err="1" smtClean="0"/>
              <a:t>ноотропіл</a:t>
            </a:r>
            <a:r>
              <a:rPr lang="ru-RU" sz="2000" dirty="0" smtClean="0"/>
              <a:t>) — </a:t>
            </a:r>
            <a:r>
              <a:rPr lang="ru-RU" sz="2000" dirty="0" err="1" smtClean="0"/>
              <a:t>циклічний</a:t>
            </a:r>
            <a:r>
              <a:rPr lang="ru-RU" sz="2000" dirty="0" smtClean="0"/>
              <a:t> аналог ГАМК, </a:t>
            </a:r>
            <a:r>
              <a:rPr lang="ru-RU" sz="2000" dirty="0" err="1" smtClean="0"/>
              <a:t>мабуть</a:t>
            </a:r>
            <a:r>
              <a:rPr lang="ru-RU" sz="2000" dirty="0" smtClean="0"/>
              <a:t>, </a:t>
            </a:r>
            <a:r>
              <a:rPr lang="ru-RU" sz="2000" dirty="0" err="1" smtClean="0"/>
              <a:t>найкраще</a:t>
            </a:r>
            <a:r>
              <a:rPr lang="ru-RU" sz="2000" dirty="0" smtClean="0"/>
              <a:t> </a:t>
            </a:r>
            <a:r>
              <a:rPr lang="ru-RU" sz="2000" dirty="0" err="1" smtClean="0"/>
              <a:t>проникає</a:t>
            </a:r>
            <a:r>
              <a:rPr lang="ru-RU" sz="2000" dirty="0" smtClean="0"/>
              <a:t> до ЦНС. </a:t>
            </a:r>
            <a:r>
              <a:rPr lang="ru-RU" sz="2000" dirty="0" err="1" smtClean="0"/>
              <a:t>Використовують</a:t>
            </a:r>
            <a:r>
              <a:rPr lang="ru-RU" sz="2000" dirty="0" smtClean="0"/>
              <a:t> за </a:t>
            </a:r>
            <a:r>
              <a:rPr lang="ru-RU" sz="2000" dirty="0" err="1" smtClean="0"/>
              <a:t>всіма</a:t>
            </a:r>
            <a:r>
              <a:rPr lang="ru-RU" sz="2000" dirty="0" smtClean="0"/>
              <a:t> </a:t>
            </a:r>
            <a:r>
              <a:rPr lang="ru-RU" sz="2000" dirty="0" err="1" smtClean="0"/>
              <a:t>згаданими</a:t>
            </a:r>
            <a:r>
              <a:rPr lang="ru-RU" sz="2000" dirty="0" smtClean="0"/>
              <a:t> </a:t>
            </a:r>
            <a:r>
              <a:rPr lang="ru-RU" sz="2000" dirty="0" err="1" smtClean="0"/>
              <a:t>показниками</a:t>
            </a:r>
            <a:r>
              <a:rPr lang="ru-RU" sz="2000" dirty="0" smtClean="0"/>
              <a:t>, </a:t>
            </a:r>
            <a:r>
              <a:rPr lang="ru-RU" sz="2000" dirty="0" err="1" smtClean="0"/>
              <a:t>краще</a:t>
            </a:r>
            <a:r>
              <a:rPr lang="ru-RU" sz="2000" dirty="0" smtClean="0"/>
              <a:t> </a:t>
            </a:r>
            <a:r>
              <a:rPr lang="ru-RU" sz="2000" dirty="0" err="1" smtClean="0"/>
              <a:t>діє</a:t>
            </a:r>
            <a:r>
              <a:rPr lang="ru-RU" sz="2000" dirty="0" smtClean="0"/>
              <a:t> при </a:t>
            </a:r>
            <a:r>
              <a:rPr lang="ru-RU" sz="2000" dirty="0" err="1" smtClean="0"/>
              <a:t>органічних</a:t>
            </a:r>
            <a:r>
              <a:rPr lang="ru-RU" sz="2000" dirty="0" smtClean="0"/>
              <a:t> </a:t>
            </a:r>
            <a:r>
              <a:rPr lang="ru-RU" sz="2000" dirty="0" err="1" smtClean="0"/>
              <a:t>ураженнях</a:t>
            </a:r>
            <a:r>
              <a:rPr lang="ru-RU" sz="2000" dirty="0" smtClean="0"/>
              <a:t> головного </a:t>
            </a:r>
            <a:r>
              <a:rPr lang="ru-RU" sz="2000" dirty="0" err="1" smtClean="0"/>
              <a:t>мозку</a:t>
            </a:r>
            <a:r>
              <a:rPr lang="ru-RU" sz="2000" dirty="0" smtClean="0"/>
              <a:t> (</a:t>
            </a:r>
            <a:r>
              <a:rPr lang="ru-RU" sz="2000" dirty="0" err="1" smtClean="0"/>
              <a:t>гострий</a:t>
            </a:r>
            <a:r>
              <a:rPr lang="ru-RU" sz="2000" dirty="0" smtClean="0"/>
              <a:t> </a:t>
            </a:r>
            <a:r>
              <a:rPr lang="ru-RU" sz="2000" dirty="0" err="1" smtClean="0"/>
              <a:t>ішемічний</a:t>
            </a:r>
            <a:r>
              <a:rPr lang="ru-RU" sz="2000" dirty="0" smtClean="0"/>
              <a:t> </a:t>
            </a:r>
            <a:r>
              <a:rPr lang="ru-RU" sz="2000" dirty="0" err="1" smtClean="0"/>
              <a:t>інсульт</a:t>
            </a:r>
            <a:r>
              <a:rPr lang="ru-RU" sz="2000" dirty="0" smtClean="0"/>
              <a:t>). </a:t>
            </a:r>
            <a:r>
              <a:rPr lang="ru-RU" sz="2000" dirty="0" err="1" smtClean="0"/>
              <a:t>Йому</a:t>
            </a:r>
            <a:r>
              <a:rPr lang="ru-RU" sz="2000" dirty="0" smtClean="0"/>
              <a:t> </a:t>
            </a:r>
            <a:r>
              <a:rPr lang="ru-RU" sz="2000" dirty="0" err="1" smtClean="0"/>
              <a:t>властива</a:t>
            </a:r>
            <a:r>
              <a:rPr lang="ru-RU" sz="2000" dirty="0" smtClean="0"/>
              <a:t> </a:t>
            </a:r>
            <a:r>
              <a:rPr lang="ru-RU" sz="2000" dirty="0" err="1" smtClean="0"/>
              <a:t>м'яка</a:t>
            </a:r>
            <a:r>
              <a:rPr lang="ru-RU" sz="2000" dirty="0" smtClean="0"/>
              <a:t> </a:t>
            </a:r>
            <a:r>
              <a:rPr lang="ru-RU" sz="2000" dirty="0" err="1" smtClean="0"/>
              <a:t>стимулююча</a:t>
            </a:r>
            <a:r>
              <a:rPr lang="ru-RU" sz="2000" dirty="0" smtClean="0"/>
              <a:t>, </a:t>
            </a:r>
            <a:r>
              <a:rPr lang="ru-RU" sz="2000" dirty="0" err="1" smtClean="0"/>
              <a:t>антидепресивна</a:t>
            </a:r>
            <a:r>
              <a:rPr lang="ru-RU" sz="2000" dirty="0" smtClean="0"/>
              <a:t> </a:t>
            </a:r>
            <a:r>
              <a:rPr lang="ru-RU" sz="2000" dirty="0" err="1" smtClean="0"/>
              <a:t>дія</a:t>
            </a:r>
            <a:r>
              <a:rPr lang="ru-RU" sz="2000" dirty="0" smtClean="0"/>
              <a:t>, </a:t>
            </a:r>
            <a:r>
              <a:rPr lang="ru-RU" sz="2000" dirty="0" err="1" smtClean="0"/>
              <a:t>ефективний</a:t>
            </a:r>
            <a:r>
              <a:rPr lang="ru-RU" sz="2000" dirty="0" smtClean="0"/>
              <a:t> при </a:t>
            </a:r>
            <a:r>
              <a:rPr lang="ru-RU" sz="2000" dirty="0" err="1" smtClean="0"/>
              <a:t>астенічних</a:t>
            </a:r>
            <a:r>
              <a:rPr lang="ru-RU" sz="2000" dirty="0" smtClean="0"/>
              <a:t> станах. </a:t>
            </a:r>
            <a:r>
              <a:rPr lang="ru-RU" sz="2000" dirty="0" err="1" smtClean="0"/>
              <a:t>Звичайна</a:t>
            </a:r>
            <a:r>
              <a:rPr lang="ru-RU" sz="2000" dirty="0" smtClean="0"/>
              <a:t> доза — 1-6 г на </a:t>
            </a:r>
            <a:r>
              <a:rPr lang="ru-RU" sz="2000" dirty="0" err="1" smtClean="0"/>
              <a:t>добу</a:t>
            </a:r>
            <a:r>
              <a:rPr lang="ru-RU" sz="2000" dirty="0" smtClean="0"/>
              <a:t>, у </a:t>
            </a:r>
            <a:r>
              <a:rPr lang="ru-RU" sz="2000" dirty="0" err="1" smtClean="0"/>
              <a:t>дітей</a:t>
            </a:r>
            <a:r>
              <a:rPr lang="ru-RU" sz="2000" dirty="0" smtClean="0"/>
              <a:t> до 5 </a:t>
            </a:r>
            <a:r>
              <a:rPr lang="ru-RU" sz="2000" dirty="0" err="1" smtClean="0"/>
              <a:t>років</a:t>
            </a:r>
            <a:r>
              <a:rPr lang="ru-RU" sz="2000" dirty="0" smtClean="0"/>
              <a:t> — 600 мг на день у 3 </a:t>
            </a:r>
            <a:r>
              <a:rPr lang="ru-RU" sz="2000" dirty="0" err="1" smtClean="0"/>
              <a:t>прийоми</a:t>
            </a:r>
            <a:r>
              <a:rPr lang="ru-RU" sz="2000" dirty="0" smtClean="0"/>
              <a:t>. </a:t>
            </a:r>
            <a:r>
              <a:rPr lang="ru-RU" sz="2000" dirty="0" err="1" smtClean="0"/>
              <a:t>Аміналон</a:t>
            </a:r>
            <a:r>
              <a:rPr lang="ru-RU" sz="2000" dirty="0" smtClean="0"/>
              <a:t> (</a:t>
            </a:r>
            <a:r>
              <a:rPr lang="ru-RU" sz="2000" dirty="0" err="1" smtClean="0"/>
              <a:t>гамалон</a:t>
            </a:r>
            <a:r>
              <a:rPr lang="ru-RU" sz="2000" dirty="0" smtClean="0"/>
              <a:t>) — </a:t>
            </a:r>
            <a:r>
              <a:rPr lang="ru-RU" sz="2000" dirty="0" err="1" smtClean="0"/>
              <a:t>теж</a:t>
            </a:r>
            <a:r>
              <a:rPr lang="ru-RU" sz="2000" dirty="0" smtClean="0"/>
              <a:t> аналог ГАМК; </a:t>
            </a:r>
            <a:r>
              <a:rPr lang="ru-RU" sz="2000" dirty="0" err="1" smtClean="0"/>
              <a:t>дещо</a:t>
            </a:r>
            <a:r>
              <a:rPr lang="ru-RU" sz="2000" dirty="0" smtClean="0"/>
              <a:t> </a:t>
            </a:r>
            <a:r>
              <a:rPr lang="ru-RU" sz="2000" dirty="0" err="1" smtClean="0"/>
              <a:t>гірше</a:t>
            </a:r>
            <a:r>
              <a:rPr lang="ru-RU" sz="2000" dirty="0" smtClean="0"/>
              <a:t>, </a:t>
            </a:r>
            <a:r>
              <a:rPr lang="ru-RU" sz="2000" dirty="0" err="1" smtClean="0"/>
              <a:t>ніж</a:t>
            </a:r>
            <a:r>
              <a:rPr lang="ru-RU" sz="2000" dirty="0" smtClean="0"/>
              <a:t> </a:t>
            </a:r>
            <a:r>
              <a:rPr lang="ru-RU" sz="2000" dirty="0" err="1" smtClean="0"/>
              <a:t>пірацетам</a:t>
            </a:r>
            <a:r>
              <a:rPr lang="ru-RU" sz="2000" dirty="0" smtClean="0"/>
              <a:t>, проходить через ГЕБ. </a:t>
            </a:r>
            <a:r>
              <a:rPr lang="ru-RU" sz="2000" dirty="0" err="1" smtClean="0"/>
              <a:t>Застосовують</a:t>
            </a:r>
            <a:r>
              <a:rPr lang="ru-RU" sz="2000" dirty="0" smtClean="0"/>
              <a:t> у </a:t>
            </a:r>
            <a:r>
              <a:rPr lang="ru-RU" sz="2000" dirty="0" err="1" smtClean="0"/>
              <a:t>менших</a:t>
            </a:r>
            <a:r>
              <a:rPr lang="ru-RU" sz="2000" dirty="0" smtClean="0"/>
              <a:t> дозах (0,5-1,5 г на </a:t>
            </a:r>
            <a:r>
              <a:rPr lang="ru-RU" sz="2000" dirty="0" err="1" smtClean="0"/>
              <a:t>добу</a:t>
            </a:r>
            <a:r>
              <a:rPr lang="ru-RU" sz="2000" dirty="0" smtClean="0"/>
              <a:t>, у </a:t>
            </a:r>
            <a:r>
              <a:rPr lang="ru-RU" sz="2000" dirty="0" err="1" smtClean="0"/>
              <a:t>дітей</a:t>
            </a:r>
            <a:r>
              <a:rPr lang="ru-RU" sz="2000" dirty="0" smtClean="0"/>
              <a:t> — 30-150 мг/кг). </a:t>
            </a:r>
            <a:r>
              <a:rPr lang="ru-RU" sz="2000" dirty="0" err="1" smtClean="0"/>
              <a:t>Може</a:t>
            </a:r>
            <a:r>
              <a:rPr lang="ru-RU" sz="2000" dirty="0" smtClean="0"/>
              <a:t> </a:t>
            </a:r>
            <a:r>
              <a:rPr lang="ru-RU" sz="2000" dirty="0" err="1" smtClean="0"/>
              <a:t>знижувати</a:t>
            </a:r>
            <a:r>
              <a:rPr lang="ru-RU" sz="2000" dirty="0" smtClean="0"/>
              <a:t> </a:t>
            </a:r>
            <a:r>
              <a:rPr lang="ru-RU" sz="2000" dirty="0" err="1" smtClean="0"/>
              <a:t>внутрішньоклітинний</a:t>
            </a:r>
            <a:r>
              <a:rPr lang="ru-RU" sz="2000" dirty="0" smtClean="0"/>
              <a:t> ацидоз. </a:t>
            </a:r>
            <a:r>
              <a:rPr lang="ru-RU" sz="2000" dirty="0" err="1" smtClean="0"/>
              <a:t>Обидва</a:t>
            </a:r>
            <a:r>
              <a:rPr lang="ru-RU" sz="2000" dirty="0" smtClean="0"/>
              <a:t> </a:t>
            </a:r>
            <a:r>
              <a:rPr lang="ru-RU" sz="2000" dirty="0" err="1" smtClean="0"/>
              <a:t>препарати</a:t>
            </a:r>
            <a:r>
              <a:rPr lang="ru-RU" sz="2000" dirty="0" smtClean="0"/>
              <a:t> </a:t>
            </a:r>
            <a:r>
              <a:rPr lang="ru-RU" sz="2000" dirty="0" err="1" smtClean="0"/>
              <a:t>викликають</a:t>
            </a:r>
            <a:r>
              <a:rPr lang="ru-RU" sz="2000" dirty="0" smtClean="0"/>
              <a:t> </a:t>
            </a:r>
            <a:r>
              <a:rPr lang="ru-RU" sz="2000" dirty="0" err="1" smtClean="0"/>
              <a:t>безсоння</a:t>
            </a:r>
            <a:r>
              <a:rPr lang="ru-RU" sz="2000" dirty="0" smtClean="0"/>
              <a:t>, </a:t>
            </a:r>
            <a:r>
              <a:rPr lang="ru-RU" sz="2000" dirty="0" err="1" smtClean="0"/>
              <a:t>коливання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артеріального</a:t>
            </a:r>
            <a:r>
              <a:rPr lang="ru-RU" sz="2000" dirty="0" smtClean="0"/>
              <a:t> </a:t>
            </a:r>
            <a:r>
              <a:rPr lang="ru-RU" sz="2000" dirty="0" err="1" smtClean="0"/>
              <a:t>тиску</a:t>
            </a:r>
            <a:r>
              <a:rPr lang="ru-RU" sz="2000" dirty="0" smtClean="0"/>
              <a:t>, </a:t>
            </a:r>
            <a:r>
              <a:rPr lang="ru-RU" sz="2000" dirty="0" err="1" smtClean="0"/>
              <a:t>диспептичні</a:t>
            </a:r>
            <a:r>
              <a:rPr lang="ru-RU" sz="2000" dirty="0" smtClean="0"/>
              <a:t> </a:t>
            </a:r>
            <a:r>
              <a:rPr lang="ru-RU" sz="2000" dirty="0" err="1" smtClean="0"/>
              <a:t>розлади</a:t>
            </a:r>
            <a:r>
              <a:rPr lang="ru-RU" sz="2000" dirty="0" smtClean="0"/>
              <a:t>.</a:t>
            </a:r>
          </a:p>
        </p:txBody>
      </p:sp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4400" dirty="0" err="1" smtClean="0">
                <a:solidFill>
                  <a:srgbClr val="C00000"/>
                </a:solidFill>
              </a:rPr>
              <a:t>Препарати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з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переважно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стимулюючим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ефектом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441325" algn="just">
              <a:lnSpc>
                <a:spcPct val="120000"/>
              </a:lnSpc>
            </a:pPr>
            <a:r>
              <a:rPr lang="ru-RU" sz="2800" dirty="0" err="1" smtClean="0"/>
              <a:t>Піридітол</a:t>
            </a:r>
            <a:r>
              <a:rPr lang="ru-RU" sz="2800" dirty="0" smtClean="0"/>
              <a:t> (</a:t>
            </a:r>
            <a:r>
              <a:rPr lang="ru-RU" sz="2800" dirty="0" err="1" smtClean="0"/>
              <a:t>піритинол</a:t>
            </a:r>
            <a:r>
              <a:rPr lang="ru-RU" sz="2800" dirty="0" smtClean="0"/>
              <a:t>, </a:t>
            </a:r>
            <a:r>
              <a:rPr lang="ru-RU" sz="2800" dirty="0" err="1" smtClean="0"/>
              <a:t>енцефабол</a:t>
            </a:r>
            <a:r>
              <a:rPr lang="ru-RU" sz="2800" dirty="0" smtClean="0"/>
              <a:t>). У </a:t>
            </a:r>
            <a:r>
              <a:rPr lang="ru-RU" sz="2800" dirty="0" err="1" smtClean="0"/>
              <a:t>хімічному</a:t>
            </a:r>
            <a:r>
              <a:rPr lang="ru-RU" sz="2800" dirty="0" smtClean="0"/>
              <a:t> </a:t>
            </a:r>
            <a:r>
              <a:rPr lang="ru-RU" sz="2800" dirty="0" err="1" smtClean="0"/>
              <a:t>відношенні</a:t>
            </a:r>
            <a:r>
              <a:rPr lang="ru-RU" sz="2800" dirty="0" smtClean="0"/>
              <a:t> — </a:t>
            </a:r>
            <a:r>
              <a:rPr lang="ru-RU" sz="2800" dirty="0" err="1" smtClean="0"/>
              <a:t>подвоєна</a:t>
            </a:r>
            <a:r>
              <a:rPr lang="ru-RU" sz="2800" dirty="0" smtClean="0"/>
              <a:t> молекула </a:t>
            </a:r>
            <a:r>
              <a:rPr lang="ru-RU" sz="2800" dirty="0" err="1" smtClean="0"/>
              <a:t>піридоксину</a:t>
            </a:r>
            <a:r>
              <a:rPr lang="ru-RU" sz="2800" dirty="0" smtClean="0"/>
              <a:t>. З </a:t>
            </a:r>
            <a:r>
              <a:rPr lang="ru-RU" sz="2800" dirty="0" err="1" smtClean="0"/>
              <a:t>усіх</a:t>
            </a:r>
            <a:r>
              <a:rPr lang="ru-RU" sz="2800" dirty="0" smtClean="0"/>
              <a:t> </a:t>
            </a:r>
            <a:r>
              <a:rPr lang="ru-RU" sz="2800" dirty="0" err="1" smtClean="0"/>
              <a:t>ноотропів</a:t>
            </a:r>
            <a:r>
              <a:rPr lang="ru-RU" sz="2800" dirty="0" smtClean="0"/>
              <a:t> у </a:t>
            </a:r>
            <a:r>
              <a:rPr lang="ru-RU" sz="2800" dirty="0" err="1" smtClean="0"/>
              <a:t>нього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найбільш</a:t>
            </a:r>
            <a:r>
              <a:rPr lang="ru-RU" sz="2800" dirty="0" smtClean="0"/>
              <a:t> </a:t>
            </a:r>
            <a:r>
              <a:rPr lang="ru-RU" sz="2800" dirty="0" err="1" smtClean="0"/>
              <a:t>виражені</a:t>
            </a:r>
            <a:r>
              <a:rPr lang="ru-RU" sz="2800" dirty="0" smtClean="0"/>
              <a:t> </a:t>
            </a:r>
            <a:r>
              <a:rPr lang="ru-RU" sz="2800" dirty="0" err="1" smtClean="0"/>
              <a:t>стимулюючий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антидепресивний</a:t>
            </a:r>
            <a:r>
              <a:rPr lang="ru-RU" sz="2800" dirty="0" smtClean="0"/>
              <a:t> </a:t>
            </a:r>
            <a:r>
              <a:rPr lang="ru-RU" sz="2800" dirty="0" err="1" smtClean="0"/>
              <a:t>ефекти</a:t>
            </a:r>
            <a:r>
              <a:rPr lang="ru-RU" sz="2800" dirty="0" smtClean="0"/>
              <a:t>. Є </a:t>
            </a:r>
            <a:r>
              <a:rPr lang="ru-RU" sz="2800" dirty="0" err="1" smtClean="0"/>
              <a:t>дані</a:t>
            </a:r>
            <a:r>
              <a:rPr lang="ru-RU" sz="2800" dirty="0" smtClean="0"/>
              <a:t>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препарати</a:t>
            </a:r>
            <a:r>
              <a:rPr lang="ru-RU" sz="2800" dirty="0" smtClean="0"/>
              <a:t> ГАМК </a:t>
            </a:r>
            <a:r>
              <a:rPr lang="ru-RU" sz="2800" dirty="0" err="1" smtClean="0"/>
              <a:t>краще</a:t>
            </a:r>
            <a:r>
              <a:rPr lang="ru-RU" sz="2800" dirty="0" smtClean="0"/>
              <a:t> </a:t>
            </a:r>
            <a:r>
              <a:rPr lang="ru-RU" sz="2800" dirty="0" err="1" smtClean="0"/>
              <a:t>проникають</a:t>
            </a:r>
            <a:r>
              <a:rPr lang="ru-RU" sz="2800" dirty="0" smtClean="0"/>
              <a:t> у </a:t>
            </a:r>
            <a:r>
              <a:rPr lang="ru-RU" sz="2800" dirty="0" err="1" smtClean="0"/>
              <a:t>мозок</a:t>
            </a:r>
            <a:r>
              <a:rPr lang="ru-RU" sz="2800" dirty="0" smtClean="0"/>
              <a:t> на </a:t>
            </a:r>
            <a:r>
              <a:rPr lang="ru-RU" sz="2800" dirty="0" err="1" smtClean="0"/>
              <a:t>фоні</a:t>
            </a:r>
            <a:r>
              <a:rPr lang="ru-RU" sz="2800" dirty="0" smtClean="0"/>
              <a:t> </a:t>
            </a:r>
            <a:r>
              <a:rPr lang="ru-RU" sz="2800" dirty="0" err="1" smtClean="0"/>
              <a:t>введення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вітаміну</a:t>
            </a:r>
            <a:r>
              <a:rPr lang="ru-RU" sz="2800" dirty="0" smtClean="0"/>
              <a:t> В (</a:t>
            </a:r>
            <a:r>
              <a:rPr lang="ru-RU" sz="2800" dirty="0" err="1" smtClean="0"/>
              <a:t>можливо</a:t>
            </a:r>
            <a:r>
              <a:rPr lang="ru-RU" sz="2800" dirty="0" smtClean="0"/>
              <a:t>, </a:t>
            </a:r>
            <a:r>
              <a:rPr lang="ru-RU" sz="2800" dirty="0" err="1" smtClean="0"/>
              <a:t>з</a:t>
            </a:r>
            <a:r>
              <a:rPr lang="ru-RU" sz="2800" dirty="0" smtClean="0"/>
              <a:t> </a:t>
            </a:r>
            <a:r>
              <a:rPr lang="ru-RU" sz="2800" dirty="0" err="1" smtClean="0"/>
              <a:t>цим</a:t>
            </a:r>
            <a:r>
              <a:rPr lang="ru-RU" sz="2800" dirty="0" smtClean="0"/>
              <a:t> </a:t>
            </a:r>
            <a:r>
              <a:rPr lang="ru-RU" sz="2800" dirty="0" err="1" smtClean="0"/>
              <a:t>пов'язана</a:t>
            </a:r>
            <a:r>
              <a:rPr lang="ru-RU" sz="2800" dirty="0" smtClean="0"/>
              <a:t> </a:t>
            </a:r>
            <a:r>
              <a:rPr lang="ru-RU" sz="2800" dirty="0" err="1" smtClean="0"/>
              <a:t>ефективність</a:t>
            </a:r>
            <a:r>
              <a:rPr lang="ru-RU" sz="2800" dirty="0" smtClean="0"/>
              <a:t> </a:t>
            </a:r>
            <a:r>
              <a:rPr lang="ru-RU" sz="2800" dirty="0" err="1" smtClean="0"/>
              <a:t>п</a:t>
            </a:r>
            <a:r>
              <a:rPr lang="uk-UA" sz="2800" dirty="0" smtClean="0"/>
              <a:t>і</a:t>
            </a:r>
            <a:r>
              <a:rPr lang="ru-RU" sz="2800" dirty="0" err="1" smtClean="0"/>
              <a:t>ритинолу</a:t>
            </a:r>
            <a:r>
              <a:rPr lang="ru-RU" sz="2800" dirty="0" smtClean="0"/>
              <a:t>). </a:t>
            </a:r>
            <a:r>
              <a:rPr lang="ru-RU" sz="2800" dirty="0" err="1" smtClean="0"/>
              <a:t>Вводять</a:t>
            </a:r>
            <a:r>
              <a:rPr lang="ru-RU" sz="2800" dirty="0" smtClean="0"/>
              <a:t> по 300-400 мг на день </a:t>
            </a:r>
            <a:r>
              <a:rPr lang="ru-RU" sz="2800" dirty="0" err="1" smtClean="0"/>
              <a:t>протягом</a:t>
            </a:r>
            <a:r>
              <a:rPr lang="ru-RU" sz="2800" dirty="0" smtClean="0"/>
              <a:t> 1-3 </a:t>
            </a:r>
            <a:r>
              <a:rPr lang="ru-RU" sz="2800" dirty="0" err="1" smtClean="0"/>
              <a:t>місяців</a:t>
            </a:r>
            <a:r>
              <a:rPr lang="ru-RU" sz="2800" dirty="0" smtClean="0"/>
              <a:t> (</a:t>
            </a:r>
            <a:r>
              <a:rPr lang="ru-RU" sz="2800" dirty="0" err="1" smtClean="0"/>
              <a:t>взагалі</a:t>
            </a:r>
            <a:r>
              <a:rPr lang="ru-RU" sz="2800" dirty="0" smtClean="0"/>
              <a:t> </a:t>
            </a:r>
            <a:r>
              <a:rPr lang="ru-RU" sz="2800" dirty="0" err="1" smtClean="0"/>
              <a:t>всі</a:t>
            </a:r>
            <a:r>
              <a:rPr lang="ru-RU" sz="2800" dirty="0" smtClean="0"/>
              <a:t> </a:t>
            </a:r>
            <a:r>
              <a:rPr lang="ru-RU" sz="2800" dirty="0" err="1" smtClean="0"/>
              <a:t>ноотропи</a:t>
            </a:r>
            <a:r>
              <a:rPr lang="ru-RU" sz="2800" dirty="0" smtClean="0"/>
              <a:t> </a:t>
            </a:r>
            <a:r>
              <a:rPr lang="ru-RU" sz="2800" dirty="0" err="1" smtClean="0"/>
              <a:t>вводять</a:t>
            </a:r>
            <a:r>
              <a:rPr lang="ru-RU" sz="2800" dirty="0" smtClean="0"/>
              <a:t> </a:t>
            </a:r>
            <a:r>
              <a:rPr lang="ru-RU" sz="2800" dirty="0" err="1" smtClean="0"/>
              <a:t>довгостроково</a:t>
            </a:r>
            <a:r>
              <a:rPr lang="ru-RU" sz="2800" dirty="0" smtClean="0"/>
              <a:t>). </a:t>
            </a:r>
            <a:r>
              <a:rPr lang="ru-RU" sz="2800" dirty="0" err="1" smtClean="0"/>
              <a:t>Обмеженням</a:t>
            </a:r>
            <a:r>
              <a:rPr lang="ru-RU" sz="2800" dirty="0" smtClean="0"/>
              <a:t> для </a:t>
            </a:r>
            <a:r>
              <a:rPr lang="ru-RU" sz="2800" dirty="0" err="1" smtClean="0"/>
              <a:t>його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призначення</a:t>
            </a:r>
            <a:r>
              <a:rPr lang="ru-RU" sz="2800" dirty="0" smtClean="0"/>
              <a:t> (як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інших</a:t>
            </a:r>
            <a:r>
              <a:rPr lang="ru-RU" sz="2800" dirty="0" smtClean="0"/>
              <a:t> 8Н-вмісних </a:t>
            </a:r>
            <a:r>
              <a:rPr lang="ru-RU" sz="2800" dirty="0" err="1" smtClean="0"/>
              <a:t>препаратів</a:t>
            </a:r>
            <a:r>
              <a:rPr lang="ru-RU" sz="2800" dirty="0" smtClean="0"/>
              <a:t>) </a:t>
            </a:r>
            <a:r>
              <a:rPr lang="ru-RU" sz="2800" dirty="0" err="1" smtClean="0"/>
              <a:t>є</a:t>
            </a:r>
            <a:r>
              <a:rPr lang="ru-RU" sz="2800" dirty="0" smtClean="0"/>
              <a:t> </a:t>
            </a:r>
            <a:r>
              <a:rPr lang="ru-RU" sz="2800" dirty="0" err="1" smtClean="0"/>
              <a:t>ревматоїдний</a:t>
            </a:r>
            <a:r>
              <a:rPr lang="ru-RU" sz="2800" dirty="0" smtClean="0"/>
              <a:t> артрит. </a:t>
            </a:r>
            <a:r>
              <a:rPr lang="ru-RU" sz="2800" dirty="0" err="1" smtClean="0"/>
              <a:t>Менш</a:t>
            </a:r>
            <a:r>
              <a:rPr lang="ru-RU" sz="2800" dirty="0" smtClean="0"/>
              <a:t> </a:t>
            </a:r>
            <a:r>
              <a:rPr lang="ru-RU" sz="2800" dirty="0" err="1" smtClean="0"/>
              <a:t>популярні</a:t>
            </a:r>
            <a:r>
              <a:rPr lang="ru-RU" sz="2800" dirty="0" smtClean="0"/>
              <a:t> – </a:t>
            </a:r>
            <a:r>
              <a:rPr lang="ru-RU" sz="2800" dirty="0" err="1" smtClean="0"/>
              <a:t>м'який</a:t>
            </a:r>
            <a:r>
              <a:rPr lang="ru-RU" sz="2800" dirty="0" smtClean="0"/>
              <a:t> стимулятор </a:t>
            </a:r>
            <a:r>
              <a:rPr lang="ru-RU" sz="2800" dirty="0" err="1" smtClean="0"/>
              <a:t>меклофеназат</a:t>
            </a:r>
            <a:r>
              <a:rPr lang="ru-RU" sz="2800" dirty="0" smtClean="0"/>
              <a:t> (</a:t>
            </a:r>
            <a:r>
              <a:rPr lang="ru-RU" sz="2800" dirty="0" err="1" smtClean="0"/>
              <a:t>ацефен</a:t>
            </a:r>
            <a:r>
              <a:rPr lang="ru-RU" sz="2800" dirty="0" smtClean="0"/>
              <a:t>)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згаданий</a:t>
            </a:r>
            <a:r>
              <a:rPr lang="ru-RU" sz="2800" dirty="0" smtClean="0"/>
              <a:t> </a:t>
            </a:r>
            <a:r>
              <a:rPr lang="ru-RU" sz="2800" dirty="0" err="1" smtClean="0"/>
              <a:t>етимізол</a:t>
            </a:r>
            <a:r>
              <a:rPr lang="ru-RU" sz="2800" dirty="0" smtClean="0"/>
              <a:t> </a:t>
            </a:r>
            <a:r>
              <a:rPr lang="ru-RU" sz="2800" dirty="0" err="1" smtClean="0"/>
              <a:t>з</a:t>
            </a:r>
            <a:r>
              <a:rPr lang="ru-RU" sz="2800" dirty="0" smtClean="0"/>
              <a:t> </a:t>
            </a:r>
            <a:r>
              <a:rPr lang="ru-RU" sz="2800" dirty="0" err="1" smtClean="0"/>
              <a:t>додатковим</a:t>
            </a:r>
            <a:r>
              <a:rPr lang="ru-RU" sz="2800" dirty="0" smtClean="0"/>
              <a:t> </a:t>
            </a:r>
            <a:r>
              <a:rPr lang="ru-RU" sz="2800" dirty="0" err="1" smtClean="0"/>
              <a:t>впливом</a:t>
            </a:r>
            <a:r>
              <a:rPr lang="ru-RU" sz="2800" dirty="0" smtClean="0"/>
              <a:t> на </a:t>
            </a:r>
            <a:r>
              <a:rPr lang="ru-RU" sz="2800" dirty="0" err="1" smtClean="0"/>
              <a:t>дихальний</a:t>
            </a:r>
            <a:r>
              <a:rPr lang="ru-RU" sz="2800" dirty="0" smtClean="0"/>
              <a:t> центр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здатністю</a:t>
            </a:r>
            <a:r>
              <a:rPr lang="ru-RU" sz="2800" dirty="0" smtClean="0"/>
              <a:t> </a:t>
            </a:r>
            <a:r>
              <a:rPr lang="ru-RU" sz="2800" dirty="0" err="1" smtClean="0"/>
              <a:t>стимулювати</a:t>
            </a:r>
            <a:r>
              <a:rPr lang="ru-RU" sz="2800" dirty="0" smtClean="0"/>
              <a:t> </a:t>
            </a:r>
            <a:r>
              <a:rPr lang="ru-RU" sz="2800" dirty="0" err="1" smtClean="0"/>
              <a:t>наднирники</a:t>
            </a:r>
            <a:r>
              <a:rPr lang="ru-RU" sz="2800" dirty="0" smtClean="0"/>
              <a:t>. </a:t>
            </a:r>
            <a:r>
              <a:rPr lang="ru-RU" sz="2800" dirty="0" err="1" smtClean="0"/>
              <a:t>Ноотроп</a:t>
            </a:r>
            <a:r>
              <a:rPr lang="ru-RU" sz="2800" dirty="0" smtClean="0"/>
              <a:t> </a:t>
            </a:r>
            <a:r>
              <a:rPr lang="ru-RU" sz="2800" dirty="0" err="1" smtClean="0"/>
              <a:t>семап</a:t>
            </a:r>
            <a:r>
              <a:rPr lang="ru-RU" sz="2800" dirty="0" smtClean="0"/>
              <a:t> – аналог АКТГ </a:t>
            </a:r>
            <a:r>
              <a:rPr lang="ru-RU" sz="2800" dirty="0" err="1" smtClean="0"/>
              <a:t>з</a:t>
            </a:r>
            <a:r>
              <a:rPr lang="ru-RU" sz="2800" dirty="0" smtClean="0"/>
              <a:t> </a:t>
            </a:r>
            <a:r>
              <a:rPr lang="ru-RU" sz="2800" dirty="0" err="1" smtClean="0"/>
              <a:t>маловивченим</a:t>
            </a:r>
            <a:r>
              <a:rPr lang="ru-RU" sz="2800" dirty="0" smtClean="0"/>
              <a:t> </a:t>
            </a:r>
            <a:r>
              <a:rPr lang="ru-RU" sz="2800" dirty="0" err="1" smtClean="0"/>
              <a:t>механізмом</a:t>
            </a:r>
            <a:r>
              <a:rPr lang="ru-RU" sz="2800" dirty="0" smtClean="0"/>
              <a:t> </a:t>
            </a:r>
            <a:r>
              <a:rPr lang="ru-RU" sz="2800" dirty="0" err="1" smtClean="0"/>
              <a:t>дії</a:t>
            </a:r>
            <a:r>
              <a:rPr lang="ru-RU" sz="2800" dirty="0" smtClean="0"/>
              <a:t> (</a:t>
            </a:r>
            <a:r>
              <a:rPr lang="ru-RU" sz="2800" dirty="0" err="1" smtClean="0"/>
              <a:t>вводять</a:t>
            </a:r>
            <a:r>
              <a:rPr lang="ru-RU" sz="2800" dirty="0" smtClean="0"/>
              <a:t> </a:t>
            </a:r>
            <a:r>
              <a:rPr lang="ru-RU" sz="2800" dirty="0" err="1" smtClean="0"/>
              <a:t>інтраназально</a:t>
            </a:r>
            <a:r>
              <a:rPr lang="ru-RU" sz="2800" dirty="0" smtClean="0"/>
              <a:t> в </a:t>
            </a:r>
            <a:r>
              <a:rPr lang="ru-RU" sz="2800" dirty="0" err="1" smtClean="0"/>
              <a:t>краплях</a:t>
            </a:r>
            <a:r>
              <a:rPr lang="ru-RU" sz="2800" dirty="0" smtClean="0"/>
              <a:t>), — </a:t>
            </a:r>
            <a:r>
              <a:rPr lang="ru-RU" sz="2800" dirty="0" err="1" smtClean="0"/>
              <a:t>протипоказаний</a:t>
            </a:r>
            <a:r>
              <a:rPr lang="ru-RU" sz="2800" dirty="0" smtClean="0"/>
              <a:t> при </a:t>
            </a:r>
            <a:r>
              <a:rPr lang="ru-RU" sz="2800" dirty="0" err="1" smtClean="0"/>
              <a:t>гострих</a:t>
            </a:r>
            <a:r>
              <a:rPr lang="ru-RU" sz="2800" dirty="0" smtClean="0"/>
              <a:t> психозах.</a:t>
            </a:r>
          </a:p>
          <a:p>
            <a:endParaRPr lang="ru-RU" dirty="0"/>
          </a:p>
        </p:txBody>
      </p:sp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4400" dirty="0" err="1" smtClean="0">
                <a:solidFill>
                  <a:srgbClr val="C00000"/>
                </a:solidFill>
              </a:rPr>
              <a:t>Препарати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з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переважно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стимулюючим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ефектом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441325" algn="just"/>
            <a:r>
              <a:rPr lang="ru-RU" sz="1800" dirty="0" err="1" smtClean="0"/>
              <a:t>Гопантенова</a:t>
            </a:r>
            <a:r>
              <a:rPr lang="ru-RU" sz="1800" dirty="0" smtClean="0"/>
              <a:t> кислота (</a:t>
            </a:r>
            <a:r>
              <a:rPr lang="ru-RU" sz="1800" dirty="0" err="1" smtClean="0"/>
              <a:t>пантогам</a:t>
            </a:r>
            <a:r>
              <a:rPr lang="ru-RU" sz="1800" dirty="0" smtClean="0"/>
              <a:t>). </a:t>
            </a:r>
            <a:r>
              <a:rPr lang="ru-RU" sz="1800" dirty="0" err="1" smtClean="0"/>
              <a:t>Зазвичай</a:t>
            </a:r>
            <a:r>
              <a:rPr lang="ru-RU" sz="1800" dirty="0" smtClean="0"/>
              <a:t> </a:t>
            </a:r>
            <a:r>
              <a:rPr lang="ru-RU" sz="1800" dirty="0" err="1" smtClean="0"/>
              <a:t>вводять</a:t>
            </a:r>
            <a:r>
              <a:rPr lang="ru-RU" sz="1800" dirty="0" smtClean="0"/>
              <a:t> до 2 г на </a:t>
            </a:r>
            <a:r>
              <a:rPr lang="ru-RU" sz="1800" dirty="0" err="1" smtClean="0"/>
              <a:t>добу</a:t>
            </a:r>
            <a:r>
              <a:rPr lang="ru-RU" sz="1800" dirty="0" smtClean="0"/>
              <a:t> (у </a:t>
            </a:r>
            <a:r>
              <a:rPr lang="ru-RU" sz="1800" dirty="0" err="1" smtClean="0"/>
              <a:t>дітей</a:t>
            </a:r>
            <a:r>
              <a:rPr lang="ru-RU" sz="1800" dirty="0" smtClean="0"/>
              <a:t> не </a:t>
            </a:r>
            <a:r>
              <a:rPr lang="ru-RU" sz="1800" dirty="0" err="1" smtClean="0"/>
              <a:t>більше</a:t>
            </a:r>
            <a:r>
              <a:rPr lang="ru-RU" sz="1800" dirty="0" smtClean="0"/>
              <a:t> 750 мг). У </a:t>
            </a:r>
            <a:r>
              <a:rPr lang="ru-RU" sz="1800" dirty="0" err="1" smtClean="0"/>
              <a:t>високих</a:t>
            </a:r>
            <a:r>
              <a:rPr lang="ru-RU" sz="1800" dirty="0" smtClean="0"/>
              <a:t> дозах — до 6 г — </a:t>
            </a:r>
            <a:r>
              <a:rPr lang="ru-RU" sz="1800" dirty="0" err="1" smtClean="0"/>
              <a:t>має</a:t>
            </a:r>
            <a:r>
              <a:rPr lang="ru-RU" sz="1800" dirty="0" smtClean="0"/>
              <a:t> </a:t>
            </a:r>
            <a:r>
              <a:rPr lang="ru-RU" sz="1800" dirty="0" err="1" smtClean="0"/>
              <a:t>протисудомний</a:t>
            </a:r>
            <a:r>
              <a:rPr lang="ru-RU" sz="1800" dirty="0" smtClean="0"/>
              <a:t> </a:t>
            </a:r>
            <a:r>
              <a:rPr lang="ru-RU" sz="1800" dirty="0" err="1" smtClean="0"/>
              <a:t>ефект</a:t>
            </a:r>
            <a:r>
              <a:rPr lang="ru-RU" sz="1800" dirty="0" smtClean="0"/>
              <a:t>. </a:t>
            </a:r>
            <a:r>
              <a:rPr lang="ru-RU" sz="1800" dirty="0" err="1" smtClean="0"/>
              <a:t>Новий</a:t>
            </a:r>
            <a:r>
              <a:rPr lang="ru-RU" sz="1800" dirty="0" smtClean="0"/>
              <a:t> препарат </a:t>
            </a:r>
            <a:r>
              <a:rPr lang="ru-RU" sz="1800" dirty="0" err="1" smtClean="0"/>
              <a:t>цієї</a:t>
            </a:r>
            <a:r>
              <a:rPr lang="ru-RU" sz="1800" dirty="0" smtClean="0"/>
              <a:t> </a:t>
            </a:r>
            <a:r>
              <a:rPr lang="ru-RU" sz="1800" dirty="0" err="1" smtClean="0"/>
              <a:t>групи</a:t>
            </a:r>
            <a:r>
              <a:rPr lang="ru-RU" sz="1800" dirty="0" smtClean="0"/>
              <a:t> — </a:t>
            </a:r>
            <a:r>
              <a:rPr lang="ru-RU" sz="1800" dirty="0" err="1" smtClean="0"/>
              <a:t>нікотиноїл-ГАМК</a:t>
            </a:r>
            <a:r>
              <a:rPr lang="ru-RU" sz="1800" dirty="0" smtClean="0"/>
              <a:t> (</a:t>
            </a:r>
            <a:r>
              <a:rPr lang="ru-RU" sz="1800" dirty="0" err="1" smtClean="0"/>
              <a:t>пікамілон</a:t>
            </a:r>
            <a:r>
              <a:rPr lang="ru-RU" sz="1800" dirty="0" smtClean="0"/>
              <a:t>) — </a:t>
            </a:r>
            <a:r>
              <a:rPr lang="ru-RU" sz="1800" dirty="0" err="1" smtClean="0"/>
              <a:t>мабуть</a:t>
            </a:r>
            <a:r>
              <a:rPr lang="ru-RU" sz="1800" dirty="0" smtClean="0"/>
              <a:t>, </a:t>
            </a:r>
            <a:r>
              <a:rPr lang="ru-RU" sz="1800" dirty="0" err="1" smtClean="0"/>
              <a:t>впливає</a:t>
            </a:r>
            <a:r>
              <a:rPr lang="ru-RU" sz="1800" dirty="0" smtClean="0"/>
              <a:t> на </a:t>
            </a:r>
            <a:r>
              <a:rPr lang="ru-RU" sz="1800" dirty="0" err="1" smtClean="0"/>
              <a:t>мозковий</a:t>
            </a:r>
            <a:r>
              <a:rPr lang="ru-RU" sz="1800" dirty="0" smtClean="0"/>
              <a:t> </a:t>
            </a:r>
            <a:r>
              <a:rPr lang="ru-RU" sz="1800" dirty="0" err="1" smtClean="0"/>
              <a:t>кровообіг</a:t>
            </a:r>
            <a:r>
              <a:rPr lang="ru-RU" sz="1800" dirty="0" smtClean="0"/>
              <a:t>. </a:t>
            </a:r>
            <a:r>
              <a:rPr lang="ru-RU" sz="1800" dirty="0" err="1" smtClean="0"/>
              <a:t>Вводять</a:t>
            </a:r>
            <a:r>
              <a:rPr lang="ru-RU" sz="1800" dirty="0" smtClean="0"/>
              <a:t> </a:t>
            </a:r>
            <a:r>
              <a:rPr lang="ru-RU" sz="1800" dirty="0" err="1" smtClean="0"/>
              <a:t>незалежно</a:t>
            </a:r>
            <a:r>
              <a:rPr lang="ru-RU" sz="1800" dirty="0" smtClean="0"/>
              <a:t> </a:t>
            </a:r>
            <a:r>
              <a:rPr lang="ru-RU" sz="1800" dirty="0" err="1" smtClean="0"/>
              <a:t>від</a:t>
            </a:r>
            <a:r>
              <a:rPr lang="ru-RU" sz="1800" dirty="0" smtClean="0"/>
              <a:t> </a:t>
            </a:r>
            <a:r>
              <a:rPr lang="ru-RU" sz="1800" dirty="0" err="1" smtClean="0"/>
              <a:t>прийому</a:t>
            </a:r>
            <a:r>
              <a:rPr lang="ru-RU" sz="1800" dirty="0" smtClean="0"/>
              <a:t> </a:t>
            </a:r>
            <a:r>
              <a:rPr lang="ru-RU" sz="1800" dirty="0" err="1" smtClean="0"/>
              <a:t>їжі</a:t>
            </a:r>
            <a:r>
              <a:rPr lang="ru-RU" sz="1800" dirty="0" smtClean="0"/>
              <a:t>. Є </a:t>
            </a:r>
            <a:r>
              <a:rPr lang="ru-RU" sz="1800" dirty="0" err="1" smtClean="0"/>
              <a:t>пігулки</a:t>
            </a:r>
            <a:r>
              <a:rPr lang="ru-RU" sz="1800" dirty="0" smtClean="0"/>
              <a:t> по 20 </a:t>
            </a:r>
            <a:r>
              <a:rPr lang="ru-RU" sz="1800" dirty="0" err="1" smtClean="0"/>
              <a:t>і</a:t>
            </a:r>
            <a:r>
              <a:rPr lang="ru-RU" sz="1800" dirty="0" smtClean="0"/>
              <a:t> 50 мг, </a:t>
            </a:r>
            <a:r>
              <a:rPr lang="ru-RU" sz="1800" dirty="0" err="1" smtClean="0"/>
              <a:t>звичайна</a:t>
            </a:r>
            <a:r>
              <a:rPr lang="ru-RU" sz="1800" dirty="0" smtClean="0"/>
              <a:t> </a:t>
            </a:r>
            <a:r>
              <a:rPr lang="ru-RU" sz="1800" dirty="0" err="1" smtClean="0"/>
              <a:t>добова</a:t>
            </a:r>
            <a:r>
              <a:rPr lang="ru-RU" sz="1800" dirty="0" smtClean="0"/>
              <a:t> доза — 60-150 мг. </a:t>
            </a:r>
            <a:r>
              <a:rPr lang="ru-RU" sz="1800" dirty="0" err="1" smtClean="0"/>
              <a:t>Додатково</a:t>
            </a:r>
            <a:r>
              <a:rPr lang="ru-RU" sz="1800" dirty="0" smtClean="0"/>
              <a:t> — </a:t>
            </a:r>
            <a:r>
              <a:rPr lang="ru-RU" sz="1800" dirty="0" err="1" smtClean="0"/>
              <a:t>позитивний</a:t>
            </a:r>
            <a:r>
              <a:rPr lang="ru-RU" sz="1800" dirty="0" smtClean="0"/>
              <a:t> </a:t>
            </a:r>
            <a:r>
              <a:rPr lang="ru-RU" sz="1800" dirty="0" err="1" smtClean="0"/>
              <a:t>вплив</a:t>
            </a:r>
            <a:r>
              <a:rPr lang="ru-RU" sz="1800" dirty="0" smtClean="0"/>
              <a:t> при </a:t>
            </a:r>
            <a:r>
              <a:rPr lang="ru-RU" sz="1800" dirty="0" err="1" smtClean="0"/>
              <a:t>глаукомі</a:t>
            </a:r>
            <a:r>
              <a:rPr lang="ru-RU" sz="1800" dirty="0" smtClean="0"/>
              <a:t>. У </a:t>
            </a:r>
            <a:r>
              <a:rPr lang="ru-RU" sz="1800" dirty="0" err="1" smtClean="0"/>
              <a:t>вітчизняній</a:t>
            </a:r>
            <a:r>
              <a:rPr lang="ru-RU" sz="1800" dirty="0" smtClean="0"/>
              <a:t> </a:t>
            </a:r>
            <a:r>
              <a:rPr lang="ru-RU" sz="1800" dirty="0" err="1" smtClean="0"/>
              <a:t>літературі</a:t>
            </a:r>
            <a:r>
              <a:rPr lang="ru-RU" sz="1800" dirty="0" smtClean="0"/>
              <a:t> </a:t>
            </a:r>
            <a:r>
              <a:rPr lang="ru-RU" sz="1800" dirty="0" err="1" smtClean="0"/>
              <a:t>згадують</a:t>
            </a:r>
            <a:r>
              <a:rPr lang="ru-RU" sz="1800" dirty="0" smtClean="0"/>
              <a:t> в </a:t>
            </a:r>
            <a:r>
              <a:rPr lang="ru-RU" sz="1800" dirty="0" err="1" smtClean="0"/>
              <a:t>якості</a:t>
            </a:r>
            <a:r>
              <a:rPr lang="ru-RU" sz="1800" dirty="0" smtClean="0"/>
              <a:t> </a:t>
            </a:r>
            <a:r>
              <a:rPr lang="ru-RU" sz="1800" dirty="0" err="1" smtClean="0"/>
              <a:t>ноотропу</a:t>
            </a:r>
            <a:r>
              <a:rPr lang="ru-RU" sz="1800" dirty="0" smtClean="0"/>
              <a:t> </a:t>
            </a:r>
            <a:r>
              <a:rPr lang="ru-RU" sz="1800" dirty="0" err="1" smtClean="0"/>
              <a:t>біотредин</a:t>
            </a:r>
            <a:r>
              <a:rPr lang="ru-RU" sz="1800" dirty="0" smtClean="0"/>
              <a:t> (</a:t>
            </a:r>
            <a:r>
              <a:rPr lang="ru-RU" sz="1800" dirty="0" err="1" smtClean="0"/>
              <a:t>поєднання</a:t>
            </a:r>
            <a:r>
              <a:rPr lang="ru-RU" sz="1800" dirty="0" smtClean="0"/>
              <a:t> </a:t>
            </a:r>
            <a:r>
              <a:rPr lang="el-GR" sz="1800" dirty="0" smtClean="0"/>
              <a:t>β-</a:t>
            </a:r>
            <a:r>
              <a:rPr lang="ru-RU" sz="1800" dirty="0" err="1" smtClean="0"/>
              <a:t>треоніна</a:t>
            </a:r>
            <a:r>
              <a:rPr lang="ru-RU" sz="1800" dirty="0" smtClean="0"/>
              <a:t> </a:t>
            </a:r>
            <a:r>
              <a:rPr lang="ru-RU" sz="1800" dirty="0" err="1" smtClean="0"/>
              <a:t>з</a:t>
            </a:r>
            <a:r>
              <a:rPr lang="ru-RU" sz="1800" dirty="0" smtClean="0"/>
              <a:t> </a:t>
            </a:r>
            <a:r>
              <a:rPr lang="ru-RU" sz="1800" dirty="0" err="1" smtClean="0"/>
              <a:t>піридоксином</a:t>
            </a:r>
            <a:r>
              <a:rPr lang="ru-RU" sz="1800" dirty="0" smtClean="0"/>
              <a:t>) — </a:t>
            </a:r>
            <a:r>
              <a:rPr lang="ru-RU" sz="1800" dirty="0" err="1" smtClean="0"/>
              <a:t>підкреслюється</a:t>
            </a:r>
            <a:r>
              <a:rPr lang="ru-RU" sz="1800" dirty="0" smtClean="0"/>
              <a:t> </a:t>
            </a:r>
            <a:r>
              <a:rPr lang="ru-RU" sz="1800" dirty="0" err="1" smtClean="0"/>
              <a:t>його</a:t>
            </a:r>
            <a:r>
              <a:rPr lang="ru-RU" sz="1800" dirty="0" smtClean="0"/>
              <a:t> </a:t>
            </a:r>
            <a:r>
              <a:rPr lang="ru-RU" sz="1800" dirty="0" err="1" smtClean="0"/>
              <a:t>антиалкогольна</a:t>
            </a:r>
            <a:r>
              <a:rPr lang="ru-RU" sz="1800" dirty="0" smtClean="0"/>
              <a:t> </a:t>
            </a:r>
            <a:r>
              <a:rPr lang="ru-RU" sz="1800" dirty="0" err="1" smtClean="0"/>
              <a:t>цінність</a:t>
            </a:r>
            <a:r>
              <a:rPr lang="ru-RU" sz="1800" dirty="0" smtClean="0"/>
              <a:t>.</a:t>
            </a:r>
          </a:p>
          <a:p>
            <a:pPr marL="0" indent="441325" algn="just"/>
            <a:r>
              <a:rPr lang="ru-RU" sz="1800" dirty="0" smtClean="0"/>
              <a:t>Як </a:t>
            </a:r>
            <a:r>
              <a:rPr lang="ru-RU" sz="1800" dirty="0" err="1" smtClean="0"/>
              <a:t>ноотроп</a:t>
            </a:r>
            <a:r>
              <a:rPr lang="ru-RU" sz="1800" dirty="0" smtClean="0"/>
              <a:t> </a:t>
            </a:r>
            <a:r>
              <a:rPr lang="ru-RU" sz="1800" dirty="0" err="1" smtClean="0"/>
              <a:t>і</a:t>
            </a:r>
            <a:r>
              <a:rPr lang="ru-RU" sz="1800" dirty="0" smtClean="0"/>
              <a:t> </a:t>
            </a:r>
            <a:r>
              <a:rPr lang="ru-RU" sz="1800" dirty="0" err="1" smtClean="0"/>
              <a:t>нейропротектор</a:t>
            </a:r>
            <a:r>
              <a:rPr lang="ru-RU" sz="1800" dirty="0" smtClean="0"/>
              <a:t> </a:t>
            </a:r>
            <a:r>
              <a:rPr lang="ru-RU" sz="1800" dirty="0" err="1" smtClean="0"/>
              <a:t>пропонується</a:t>
            </a:r>
            <a:r>
              <a:rPr lang="ru-RU" sz="1800" dirty="0" smtClean="0"/>
              <a:t> </a:t>
            </a:r>
            <a:r>
              <a:rPr lang="ru-RU" sz="1800" dirty="0" err="1" smtClean="0"/>
              <a:t>мемантин</a:t>
            </a:r>
            <a:r>
              <a:rPr lang="ru-RU" sz="1800" dirty="0" smtClean="0"/>
              <a:t> (</a:t>
            </a:r>
            <a:r>
              <a:rPr lang="ru-RU" sz="1800" dirty="0" err="1" smtClean="0"/>
              <a:t>акатинол</a:t>
            </a:r>
            <a:r>
              <a:rPr lang="ru-RU" sz="1800" dirty="0" smtClean="0"/>
              <a:t>).</a:t>
            </a:r>
          </a:p>
          <a:p>
            <a:pPr marL="0" indent="441325" algn="just"/>
            <a:r>
              <a:rPr lang="ru-RU" sz="1800" dirty="0" smtClean="0"/>
              <a:t>У </a:t>
            </a:r>
            <a:r>
              <a:rPr lang="ru-RU" sz="1800" dirty="0" err="1" smtClean="0"/>
              <a:t>світовій</a:t>
            </a:r>
            <a:r>
              <a:rPr lang="ru-RU" sz="1800" dirty="0" smtClean="0"/>
              <a:t> </a:t>
            </a:r>
            <a:r>
              <a:rPr lang="ru-RU" sz="1800" dirty="0" err="1" smtClean="0"/>
              <a:t>клінічній</a:t>
            </a:r>
            <a:r>
              <a:rPr lang="ru-RU" sz="1800" dirty="0" smtClean="0"/>
              <a:t> </a:t>
            </a:r>
            <a:r>
              <a:rPr lang="ru-RU" sz="1800" dirty="0" err="1" smtClean="0"/>
              <a:t>практиці</a:t>
            </a:r>
            <a:r>
              <a:rPr lang="ru-RU" sz="1800" dirty="0" smtClean="0"/>
              <a:t> </a:t>
            </a:r>
            <a:r>
              <a:rPr lang="ru-RU" sz="1800" dirty="0" err="1" smtClean="0"/>
              <a:t>ноотропи</a:t>
            </a:r>
            <a:r>
              <a:rPr lang="ru-RU" sz="1800" dirty="0" smtClean="0"/>
              <a:t> не </a:t>
            </a:r>
            <a:r>
              <a:rPr lang="ru-RU" sz="1800" dirty="0" err="1" smtClean="0"/>
              <a:t>популярні</a:t>
            </a:r>
            <a:r>
              <a:rPr lang="ru-RU" sz="1800" dirty="0" smtClean="0"/>
              <a:t>, </a:t>
            </a:r>
            <a:r>
              <a:rPr lang="ru-RU" sz="1800" dirty="0" err="1" smtClean="0"/>
              <a:t>і</a:t>
            </a:r>
            <a:r>
              <a:rPr lang="ru-RU" sz="1800" dirty="0" smtClean="0"/>
              <a:t> в ряд </a:t>
            </a:r>
            <a:r>
              <a:rPr lang="ru-RU" sz="1800" dirty="0" err="1" smtClean="0"/>
              <a:t>національних</a:t>
            </a:r>
            <a:r>
              <a:rPr lang="ru-RU" sz="1800" dirty="0" smtClean="0"/>
              <a:t> </a:t>
            </a:r>
            <a:r>
              <a:rPr lang="ru-RU" sz="1800" dirty="0" err="1" smtClean="0"/>
              <a:t>формулярів</a:t>
            </a:r>
            <a:r>
              <a:rPr lang="ru-RU" sz="1800" dirty="0" smtClean="0"/>
              <a:t> вся </a:t>
            </a:r>
            <a:r>
              <a:rPr lang="ru-RU" sz="1800" dirty="0" err="1" smtClean="0"/>
              <a:t>ця</a:t>
            </a:r>
            <a:r>
              <a:rPr lang="ru-RU" sz="1800" dirty="0" smtClean="0"/>
              <a:t> </a:t>
            </a:r>
            <a:r>
              <a:rPr lang="ru-RU" sz="1800" dirty="0" err="1" smtClean="0"/>
              <a:t>група</a:t>
            </a:r>
            <a:r>
              <a:rPr lang="ru-RU" sz="1800" dirty="0" smtClean="0"/>
              <a:t> </a:t>
            </a:r>
            <a:r>
              <a:rPr lang="ru-RU" sz="1800" dirty="0" err="1" smtClean="0"/>
              <a:t>взагалі</a:t>
            </a:r>
            <a:r>
              <a:rPr lang="ru-RU" sz="1800" dirty="0" smtClean="0"/>
              <a:t> не входить.</a:t>
            </a:r>
          </a:p>
          <a:p>
            <a:pPr marL="0" indent="441325" algn="just"/>
            <a:r>
              <a:rPr lang="ru-RU" sz="1800" dirty="0" smtClean="0"/>
              <a:t>У </a:t>
            </a:r>
            <a:r>
              <a:rPr lang="ru-RU" sz="1800" dirty="0" err="1" smtClean="0"/>
              <a:t>пошуках</a:t>
            </a:r>
            <a:r>
              <a:rPr lang="ru-RU" sz="1800" dirty="0" smtClean="0"/>
              <a:t> </a:t>
            </a:r>
            <a:r>
              <a:rPr lang="ru-RU" sz="1800" dirty="0" err="1" smtClean="0"/>
              <a:t>препаратів</a:t>
            </a:r>
            <a:r>
              <a:rPr lang="ru-RU" sz="1800" dirty="0" smtClean="0"/>
              <a:t> при </a:t>
            </a:r>
            <a:r>
              <a:rPr lang="ru-RU" sz="1800" dirty="0" err="1" smtClean="0"/>
              <a:t>хворобі</a:t>
            </a:r>
            <a:r>
              <a:rPr lang="ru-RU" sz="1800" dirty="0" smtClean="0"/>
              <a:t> Альцгеймера </a:t>
            </a:r>
            <a:r>
              <a:rPr lang="ru-RU" sz="1800" dirty="0" err="1" smtClean="0"/>
              <a:t>деяку</a:t>
            </a:r>
            <a:r>
              <a:rPr lang="ru-RU" sz="1800" dirty="0" smtClean="0"/>
              <a:t> </a:t>
            </a:r>
            <a:r>
              <a:rPr lang="ru-RU" sz="1800" dirty="0" err="1" smtClean="0"/>
              <a:t>надію</a:t>
            </a:r>
            <a:r>
              <a:rPr lang="ru-RU" sz="1800" dirty="0" smtClean="0"/>
              <a:t> </a:t>
            </a:r>
            <a:r>
              <a:rPr lang="ru-RU" sz="1800" dirty="0" err="1" smtClean="0"/>
              <a:t>дає</a:t>
            </a:r>
            <a:r>
              <a:rPr lang="ru-RU" sz="1800" dirty="0" smtClean="0"/>
              <a:t> </a:t>
            </a:r>
            <a:r>
              <a:rPr lang="ru-RU" sz="1800" dirty="0" err="1" smtClean="0"/>
              <a:t>застосування</a:t>
            </a:r>
            <a:r>
              <a:rPr lang="ru-RU" sz="1800" dirty="0" smtClean="0"/>
              <a:t> </a:t>
            </a:r>
            <a:r>
              <a:rPr lang="ru-RU" sz="1800" dirty="0" err="1" smtClean="0"/>
              <a:t>фосфатидилсерину</a:t>
            </a:r>
            <a:r>
              <a:rPr lang="ru-RU" sz="1800" dirty="0" smtClean="0"/>
              <a:t> (100 мг на </a:t>
            </a:r>
            <a:r>
              <a:rPr lang="ru-RU" sz="1800" dirty="0" err="1" smtClean="0"/>
              <a:t>добу</a:t>
            </a:r>
            <a:r>
              <a:rPr lang="ru-RU" sz="1800" dirty="0" smtClean="0"/>
              <a:t>), а </a:t>
            </a:r>
            <a:r>
              <a:rPr lang="ru-RU" sz="1800" dirty="0" err="1" smtClean="0"/>
              <a:t>також</a:t>
            </a:r>
            <a:r>
              <a:rPr lang="ru-RU" sz="1800" dirty="0" smtClean="0"/>
              <a:t> </a:t>
            </a:r>
            <a:r>
              <a:rPr lang="ru-RU" sz="1800" dirty="0" err="1" smtClean="0"/>
              <a:t>блокаторів</a:t>
            </a:r>
            <a:r>
              <a:rPr lang="ru-RU" sz="1800" dirty="0" smtClean="0"/>
              <a:t> </a:t>
            </a:r>
            <a:r>
              <a:rPr lang="ru-RU" sz="1800" dirty="0" err="1" smtClean="0"/>
              <a:t>холінестерази</a:t>
            </a:r>
            <a:r>
              <a:rPr lang="ru-RU" sz="1800" dirty="0" smtClean="0"/>
              <a:t> (</a:t>
            </a:r>
            <a:r>
              <a:rPr lang="ru-RU" sz="1800" dirty="0" err="1" smtClean="0"/>
              <a:t>фізостигмін</a:t>
            </a:r>
            <a:r>
              <a:rPr lang="ru-RU" sz="1800" dirty="0" smtClean="0"/>
              <a:t>, </a:t>
            </a:r>
            <a:r>
              <a:rPr lang="ru-RU" sz="1800" dirty="0" err="1" smtClean="0"/>
              <a:t>такрин</a:t>
            </a:r>
            <a:r>
              <a:rPr lang="ru-RU" sz="1800" dirty="0" smtClean="0"/>
              <a:t>, </a:t>
            </a:r>
            <a:r>
              <a:rPr lang="ru-RU" sz="1800" dirty="0" err="1" smtClean="0"/>
              <a:t>ривастигмін</a:t>
            </a:r>
            <a:r>
              <a:rPr lang="ru-RU" sz="1800" dirty="0" smtClean="0"/>
              <a:t> — </a:t>
            </a:r>
            <a:r>
              <a:rPr lang="ru-RU" sz="1800" dirty="0" err="1" smtClean="0"/>
              <a:t>екселон</a:t>
            </a:r>
            <a:r>
              <a:rPr lang="ru-RU" sz="1800" dirty="0" smtClean="0"/>
              <a:t>).</a:t>
            </a:r>
            <a:endParaRPr lang="ru-RU" sz="1800" dirty="0"/>
          </a:p>
        </p:txBody>
      </p:sp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4400" dirty="0" err="1" smtClean="0">
                <a:solidFill>
                  <a:srgbClr val="C00000"/>
                </a:solidFill>
              </a:rPr>
              <a:t>Препарати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з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переважно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седативним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ефектом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Варикозне </a:t>
            </a:r>
            <a:r>
              <a:rPr lang="uk-UA" dirty="0" smtClean="0"/>
              <a:t>розширення вен нижніх кінцівок, клінічна картина, стадії, найбільш часті </a:t>
            </a:r>
            <a:r>
              <a:rPr lang="uk-UA" dirty="0" smtClean="0"/>
              <a:t>причини.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Клініко-фармакологічна </a:t>
            </a:r>
            <a:r>
              <a:rPr lang="uk-UA" dirty="0" smtClean="0"/>
              <a:t>характеристика </a:t>
            </a:r>
            <a:r>
              <a:rPr lang="uk-UA" dirty="0" err="1" smtClean="0"/>
              <a:t>венотоників</a:t>
            </a:r>
            <a:r>
              <a:rPr lang="uk-UA" dirty="0" smtClean="0"/>
              <a:t>, </a:t>
            </a:r>
            <a:r>
              <a:rPr lang="uk-UA" dirty="0" err="1" smtClean="0"/>
              <a:t>глюкокортикостероїдів</a:t>
            </a:r>
            <a:r>
              <a:rPr lang="uk-UA" dirty="0" smtClean="0"/>
              <a:t>, місцевих </a:t>
            </a:r>
            <a:r>
              <a:rPr lang="uk-UA" dirty="0" err="1" smtClean="0"/>
              <a:t>анестетиків</a:t>
            </a:r>
            <a:r>
              <a:rPr lang="uk-UA" dirty="0" smtClean="0"/>
              <a:t>, стимуляторів </a:t>
            </a:r>
            <a:r>
              <a:rPr lang="uk-UA" dirty="0" smtClean="0"/>
              <a:t>регенерації.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Фармацевтична </a:t>
            </a:r>
            <a:r>
              <a:rPr lang="uk-UA" dirty="0" smtClean="0"/>
              <a:t>опіка при симптоматичному лікуванні варикозного розширення вен нижніх </a:t>
            </a:r>
            <a:r>
              <a:rPr lang="uk-UA" dirty="0" smtClean="0"/>
              <a:t>кінцівок.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Регулятори </a:t>
            </a:r>
            <a:r>
              <a:rPr lang="uk-UA" dirty="0" smtClean="0"/>
              <a:t>мозкового кровообігу: </a:t>
            </a:r>
            <a:r>
              <a:rPr lang="uk-UA" dirty="0" err="1" smtClean="0"/>
              <a:t>ноотропи</a:t>
            </a:r>
            <a:r>
              <a:rPr lang="uk-UA" dirty="0" smtClean="0"/>
              <a:t>, препарати з </a:t>
            </a:r>
            <a:r>
              <a:rPr lang="uk-UA" dirty="0" smtClean="0"/>
              <a:t>переважно </a:t>
            </a:r>
            <a:r>
              <a:rPr lang="uk-UA" dirty="0" smtClean="0"/>
              <a:t>стимулюючим і </a:t>
            </a:r>
            <a:r>
              <a:rPr lang="uk-UA" dirty="0" smtClean="0"/>
              <a:t>седативним ефектами.</a:t>
            </a:r>
            <a:endParaRPr lang="uk-UA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/>
              <a:t> </a:t>
            </a:r>
            <a:r>
              <a:rPr lang="ru-RU" b="1" dirty="0" err="1" smtClean="0"/>
              <a:t>Варикозне</a:t>
            </a:r>
            <a:r>
              <a:rPr lang="ru-RU" b="1" dirty="0" smtClean="0"/>
              <a:t> </a:t>
            </a:r>
            <a:r>
              <a:rPr lang="ru-RU" b="1" dirty="0" err="1" smtClean="0"/>
              <a:t>розширення</a:t>
            </a:r>
            <a:r>
              <a:rPr lang="ru-RU" b="1" dirty="0" smtClean="0"/>
              <a:t> вен (</a:t>
            </a:r>
            <a:r>
              <a:rPr lang="en-US" b="1" dirty="0" err="1" smtClean="0"/>
              <a:t>varicosis</a:t>
            </a:r>
            <a:r>
              <a:rPr lang="en-US" b="1" dirty="0" smtClean="0"/>
              <a:t>; </a:t>
            </a:r>
            <a:r>
              <a:rPr lang="ru-RU" b="1" dirty="0" smtClean="0"/>
              <a:t>лат. </a:t>
            </a:r>
            <a:r>
              <a:rPr lang="en-US" b="1" dirty="0" err="1" smtClean="0"/>
              <a:t>varix</a:t>
            </a:r>
            <a:r>
              <a:rPr lang="en-US" b="1" dirty="0" smtClean="0"/>
              <a:t>, </a:t>
            </a:r>
            <a:r>
              <a:rPr lang="en-US" b="1" dirty="0" err="1" smtClean="0"/>
              <a:t>varicis</a:t>
            </a:r>
            <a:r>
              <a:rPr lang="en-US" b="1" dirty="0" smtClean="0"/>
              <a:t> – </a:t>
            </a:r>
            <a:r>
              <a:rPr lang="ru-RU" b="1" dirty="0" err="1" smtClean="0"/>
              <a:t>розширення</a:t>
            </a:r>
            <a:r>
              <a:rPr lang="ru-RU" b="1" dirty="0" smtClean="0"/>
              <a:t> </a:t>
            </a:r>
            <a:r>
              <a:rPr lang="ru-RU" b="1" dirty="0" err="1" smtClean="0"/>
              <a:t>вени</a:t>
            </a:r>
            <a:r>
              <a:rPr lang="ru-RU" b="1" dirty="0" smtClean="0"/>
              <a:t>) – </a:t>
            </a:r>
            <a:r>
              <a:rPr lang="ru-RU" dirty="0" err="1" smtClean="0"/>
              <a:t>патологічна</a:t>
            </a:r>
            <a:r>
              <a:rPr lang="ru-RU" dirty="0" smtClean="0"/>
              <a:t> </a:t>
            </a:r>
            <a:r>
              <a:rPr lang="ru-RU" dirty="0" err="1" smtClean="0"/>
              <a:t>зміна</a:t>
            </a:r>
            <a:r>
              <a:rPr lang="ru-RU" dirty="0" smtClean="0"/>
              <a:t> вен,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характеризується</a:t>
            </a:r>
            <a:r>
              <a:rPr lang="ru-RU" dirty="0" smtClean="0"/>
              <a:t> </a:t>
            </a:r>
            <a:r>
              <a:rPr lang="ru-RU" dirty="0" err="1" smtClean="0"/>
              <a:t>нерівномірним</a:t>
            </a:r>
            <a:r>
              <a:rPr lang="ru-RU" dirty="0" smtClean="0"/>
              <a:t> </a:t>
            </a:r>
            <a:r>
              <a:rPr lang="ru-RU" dirty="0" err="1" smtClean="0"/>
              <a:t>збільшенням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просвіту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утворенням</a:t>
            </a:r>
            <a:r>
              <a:rPr lang="ru-RU" dirty="0" smtClean="0"/>
              <a:t> </a:t>
            </a:r>
            <a:r>
              <a:rPr lang="ru-RU" dirty="0" err="1" smtClean="0"/>
              <a:t>випинань</a:t>
            </a:r>
            <a:r>
              <a:rPr lang="ru-RU" dirty="0" smtClean="0"/>
              <a:t> </a:t>
            </a:r>
            <a:r>
              <a:rPr lang="ru-RU" dirty="0" err="1" smtClean="0"/>
              <a:t>стінки</a:t>
            </a:r>
            <a:r>
              <a:rPr lang="ru-RU" dirty="0" smtClean="0"/>
              <a:t>, </a:t>
            </a:r>
            <a:r>
              <a:rPr lang="ru-RU" dirty="0" err="1" smtClean="0"/>
              <a:t>розвитком</a:t>
            </a:r>
            <a:r>
              <a:rPr lang="ru-RU" dirty="0" smtClean="0"/>
              <a:t> </a:t>
            </a:r>
            <a:r>
              <a:rPr lang="ru-RU" dirty="0" err="1" smtClean="0"/>
              <a:t>вузлів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функціональної</a:t>
            </a:r>
            <a:r>
              <a:rPr lang="ru-RU" dirty="0" smtClean="0"/>
              <a:t> </a:t>
            </a:r>
            <a:r>
              <a:rPr lang="ru-RU" dirty="0" err="1" smtClean="0"/>
              <a:t>недостатності</a:t>
            </a:r>
            <a:r>
              <a:rPr lang="ru-RU" dirty="0" smtClean="0"/>
              <a:t> </a:t>
            </a:r>
            <a:r>
              <a:rPr lang="ru-RU" dirty="0" err="1" smtClean="0"/>
              <a:t>клапанів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наступними</a:t>
            </a:r>
            <a:r>
              <a:rPr lang="ru-RU" dirty="0" smtClean="0"/>
              <a:t> </a:t>
            </a:r>
            <a:r>
              <a:rPr lang="ru-RU" dirty="0" err="1" smtClean="0"/>
              <a:t>змінами</a:t>
            </a:r>
            <a:r>
              <a:rPr lang="ru-RU" dirty="0" smtClean="0"/>
              <a:t> </a:t>
            </a:r>
            <a:r>
              <a:rPr lang="ru-RU" dirty="0" err="1" smtClean="0"/>
              <a:t>регіонарного</a:t>
            </a:r>
            <a:r>
              <a:rPr lang="ru-RU" dirty="0" smtClean="0"/>
              <a:t> кровотоку. </a:t>
            </a:r>
            <a:r>
              <a:rPr lang="ru-RU" dirty="0" err="1" smtClean="0"/>
              <a:t>Нерідко</a:t>
            </a:r>
            <a:r>
              <a:rPr lang="ru-RU" dirty="0" smtClean="0"/>
              <a:t> в </a:t>
            </a:r>
            <a:r>
              <a:rPr lang="ru-RU" dirty="0" err="1" smtClean="0"/>
              <a:t>вузлах</a:t>
            </a:r>
            <a:r>
              <a:rPr lang="ru-RU" dirty="0" smtClean="0"/>
              <a:t> </a:t>
            </a:r>
            <a:r>
              <a:rPr lang="ru-RU" dirty="0" err="1" smtClean="0"/>
              <a:t>розвиваються</a:t>
            </a:r>
            <a:r>
              <a:rPr lang="ru-RU" dirty="0" smtClean="0"/>
              <a:t> </a:t>
            </a:r>
            <a:r>
              <a:rPr lang="ru-RU" dirty="0" err="1" smtClean="0"/>
              <a:t>запальні</a:t>
            </a:r>
            <a:r>
              <a:rPr lang="ru-RU" dirty="0" smtClean="0"/>
              <a:t> </a:t>
            </a:r>
            <a:r>
              <a:rPr lang="ru-RU" dirty="0" err="1" smtClean="0"/>
              <a:t>зміни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тромби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C00000"/>
                </a:solidFill>
              </a:rPr>
              <a:t>Варикозне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розширення</a:t>
            </a:r>
            <a:r>
              <a:rPr lang="ru-RU" dirty="0" smtClean="0">
                <a:solidFill>
                  <a:srgbClr val="C00000"/>
                </a:solidFill>
              </a:rPr>
              <a:t> вен </a:t>
            </a:r>
            <a:r>
              <a:rPr lang="ru-RU" dirty="0" err="1" smtClean="0">
                <a:solidFill>
                  <a:srgbClr val="C00000"/>
                </a:solidFill>
              </a:rPr>
              <a:t>нижніх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кінцівок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В </a:t>
            </a:r>
            <a:r>
              <a:rPr lang="ru-RU" dirty="0" err="1" smtClean="0"/>
              <a:t>даний</a:t>
            </a:r>
            <a:r>
              <a:rPr lang="ru-RU" dirty="0" smtClean="0"/>
              <a:t> час </a:t>
            </a:r>
            <a:r>
              <a:rPr lang="ru-RU" dirty="0" err="1" smtClean="0"/>
              <a:t>фармацевтичні</a:t>
            </a:r>
            <a:r>
              <a:rPr lang="ru-RU" dirty="0" smtClean="0"/>
              <a:t> </a:t>
            </a:r>
            <a:r>
              <a:rPr lang="ru-RU" dirty="0" err="1" smtClean="0"/>
              <a:t>фірми</a:t>
            </a:r>
            <a:r>
              <a:rPr lang="ru-RU" dirty="0" smtClean="0"/>
              <a:t> </a:t>
            </a:r>
            <a:r>
              <a:rPr lang="ru-RU" dirty="0" err="1" smtClean="0"/>
              <a:t>пропонують</a:t>
            </a:r>
            <a:r>
              <a:rPr lang="ru-RU" dirty="0" smtClean="0"/>
              <a:t> </a:t>
            </a:r>
            <a:r>
              <a:rPr lang="ru-RU" dirty="0" err="1" smtClean="0"/>
              <a:t>велику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препаратів</a:t>
            </a:r>
            <a:r>
              <a:rPr lang="ru-RU" dirty="0" smtClean="0"/>
              <a:t> безрецептурного </a:t>
            </a:r>
            <a:r>
              <a:rPr lang="ru-RU" dirty="0" err="1" smtClean="0"/>
              <a:t>відпуску</a:t>
            </a:r>
            <a:r>
              <a:rPr lang="ru-RU" dirty="0" smtClean="0"/>
              <a:t> для симптоматичного </a:t>
            </a:r>
            <a:r>
              <a:rPr lang="ru-RU" dirty="0" err="1" smtClean="0"/>
              <a:t>лікування</a:t>
            </a:r>
            <a:r>
              <a:rPr lang="ru-RU" dirty="0" smtClean="0"/>
              <a:t> варикозного </a:t>
            </a:r>
            <a:r>
              <a:rPr lang="ru-RU" dirty="0" err="1" smtClean="0"/>
              <a:t>розширення</a:t>
            </a:r>
            <a:r>
              <a:rPr lang="ru-RU" dirty="0" smtClean="0"/>
              <a:t> вен </a:t>
            </a:r>
            <a:r>
              <a:rPr lang="ru-RU" dirty="0" err="1" smtClean="0"/>
              <a:t>нижніх</a:t>
            </a:r>
            <a:r>
              <a:rPr lang="ru-RU" dirty="0" smtClean="0"/>
              <a:t> </a:t>
            </a:r>
            <a:r>
              <a:rPr lang="ru-RU" dirty="0" err="1" smtClean="0"/>
              <a:t>кінцівок</a:t>
            </a:r>
            <a:r>
              <a:rPr lang="ru-RU" dirty="0" smtClean="0"/>
              <a:t>. </a:t>
            </a:r>
            <a:r>
              <a:rPr lang="ru-RU" dirty="0" err="1" smtClean="0"/>
              <a:t>Діючими</a:t>
            </a:r>
            <a:r>
              <a:rPr lang="ru-RU" dirty="0" smtClean="0"/>
              <a:t> </a:t>
            </a:r>
            <a:r>
              <a:rPr lang="ru-RU" dirty="0" err="1" smtClean="0"/>
              <a:t>речовинами</a:t>
            </a:r>
            <a:r>
              <a:rPr lang="ru-RU" dirty="0" smtClean="0"/>
              <a:t> в них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флеботропні</a:t>
            </a:r>
            <a:r>
              <a:rPr lang="ru-RU" dirty="0" smtClean="0"/>
              <a:t>, </a:t>
            </a:r>
            <a:r>
              <a:rPr lang="ru-RU" dirty="0" err="1" smtClean="0"/>
              <a:t>протизапальні</a:t>
            </a:r>
            <a:r>
              <a:rPr lang="ru-RU" dirty="0" smtClean="0"/>
              <a:t> та </a:t>
            </a:r>
            <a:r>
              <a:rPr lang="ru-RU" dirty="0" err="1" smtClean="0"/>
              <a:t>ангіопротекторні</a:t>
            </a:r>
            <a:r>
              <a:rPr lang="ru-RU" dirty="0" smtClean="0"/>
              <a:t> </a:t>
            </a:r>
            <a:r>
              <a:rPr lang="ru-RU" dirty="0" err="1" smtClean="0"/>
              <a:t>речовини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</a:rPr>
              <a:t>Медикаментозне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лікування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72573717"/>
              </p:ext>
            </p:extLst>
          </p:nvPr>
        </p:nvGraphicFramePr>
        <p:xfrm>
          <a:off x="0" y="0"/>
          <a:ext cx="9144000" cy="6427346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243588"/>
                <a:gridCol w="1248986"/>
                <a:gridCol w="6651426"/>
              </a:tblGrid>
              <a:tr h="35868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Активний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інгредієнт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Фармакологічна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характеристика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 anchor="ctr"/>
                </a:tc>
              </a:tr>
              <a:tr h="179341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Флавоноїди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67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Діосмін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Проявляє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венотонізуючу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ангіо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-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венопротекторну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дію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Підвищує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тонус вен,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зменшуючи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об'єм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венозного стазу.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Збільшує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резистентність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капілярів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зменшує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їх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проникність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покращує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мікроциркуляцію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Поліпшує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лімфатичний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дренаж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43" marR="473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7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Гесперідин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Чинить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протизапальну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та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виражену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антиоксидантну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дію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Зменшує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розтяжність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вен,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підвищує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їх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тонус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зменшує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венозний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стаз,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знижує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проникність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ламкість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капілярів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підвищує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їх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резистентність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поліпшує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мікроциркуляцію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лімфовідтік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43" marR="473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3700">
                <a:tc>
                  <a:txBody>
                    <a:bodyPr/>
                    <a:lstStyle/>
                    <a:p>
                      <a:pPr algn="l">
                        <a:lnSpc>
                          <a:spcPts val="1155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 pitchFamily="18" charset="0"/>
                          <a:cs typeface="Times New Roman" pitchFamily="18" charset="0"/>
                        </a:rPr>
                        <a:t>Кверцетин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343" marR="4734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Володіє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капіляростабілізуючою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антиоксидантною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та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мембраностабілізуючою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дією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знижує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проникність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капілярів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Протизапальний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ефект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реалізується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блокадою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метаболізму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арахідонової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кислоти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зниженням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синтезу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лейкотрієнів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серотоніну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та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інших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медіаторів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запалення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Має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противиразкову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дію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фоні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застосування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НПЗЗ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43" marR="473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728">
                <a:tc>
                  <a:txBody>
                    <a:bodyPr/>
                    <a:lstStyle/>
                    <a:p>
                      <a:pPr algn="l">
                        <a:lnSpc>
                          <a:spcPts val="1155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 pitchFamily="18" charset="0"/>
                          <a:cs typeface="Times New Roman" pitchFamily="18" charset="0"/>
                        </a:rPr>
                        <a:t>Рутозид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343" marR="4734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Має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ангіопротекторний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ефект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зміцнює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судинну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стінку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зменшує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агрегацію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тромбоцитів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має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протизапальний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ефект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43" marR="473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7459">
                <a:tc>
                  <a:txBody>
                    <a:bodyPr/>
                    <a:lstStyle/>
                    <a:p>
                      <a:pPr algn="l">
                        <a:lnSpc>
                          <a:spcPts val="115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Троксерутин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343" marR="4734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Надає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венотонізуючу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ангіопротекторну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протизапальну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протинабрякову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антиоксидантну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дію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Стабілізує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гіалуронову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кислоту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позаклітинної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речовини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підвищує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тонус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стінок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капілярів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щільність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судинної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стінки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зменшує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ексудацію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рідкої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частини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плазми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діапедез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клітин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крові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43" marR="473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7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кстракт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кореневища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іглиці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Проявляє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протизапальну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активність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зменшує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проникність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капілярів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чинить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судинозвужувальну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дію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периферичні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кровоносні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судини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43" marR="473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0" y="0"/>
          <a:ext cx="9144000" cy="469956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428728"/>
                <a:gridCol w="1063846"/>
                <a:gridCol w="6651426"/>
              </a:tblGrid>
              <a:tr h="35868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Активний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інгредієнт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Фармакологічна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характеристика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 anchor="ctr"/>
                </a:tc>
              </a:tr>
              <a:tr h="284235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Гепариноїди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6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Гепарин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натрій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Блокує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біосинтез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тромбіну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запобігає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утворенню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фібрину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фібриногену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зменшує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агрегацію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тромбоцитів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пригнічує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активність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гіалуронідази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, за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рахунок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чого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чинить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потужну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антитромботичну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антиексудативну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та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помірну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місцеву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протизапальну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дію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Гепариноїд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Має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антикоагулянтну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протизапальну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дію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Стимулює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синтез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простацикліну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в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стінці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судини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має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місцеву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протитромботичну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дію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3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Calibri"/>
                          <a:cs typeface="Times New Roman"/>
                        </a:rPr>
                        <a:t>Пентозан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Чинить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антиагрегантну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та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антикоагулянтну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дію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Посилює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капілярний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кровообіг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уражених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тканин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завдяки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фібринолітичній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та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антикоагулянтній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активності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Має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протизапальну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дію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пригнічує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гіалуронідазу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зменшує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підвищену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проникність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судин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сприяє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зниженню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набряку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0" y="0"/>
          <a:ext cx="9144000" cy="5110428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428728"/>
                <a:gridCol w="1063846"/>
                <a:gridCol w="6651426"/>
              </a:tblGrid>
              <a:tr h="35868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Активний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інгредієнт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Фармакологічна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характеристика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 anchor="ctr"/>
                </a:tc>
              </a:tr>
              <a:tr h="41146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Сапоніни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43" marR="4734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6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Ескулін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Стимулює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антитромботичну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активність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крові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збільшує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вироблення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антитромбіну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РЕС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судин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Покращує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мікроциркуляцію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перешкоджає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стазу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крові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капілярах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має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виражені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протизапальні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властивості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знижує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в'язкість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крові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3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кстракт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насіння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кінського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каштану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Підвищує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тонус вен,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усуває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венозний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застій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за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рахунок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активації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скорочувальних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властивостей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еластичних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волокон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венозної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стінки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утворення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простагландинів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вивільнення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норадреналіну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синапсах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нервових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закінчень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Капіляропротектор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який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знижує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їх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ламкість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3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сцин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Чинить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протизапальну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протинабрякову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та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антиексудативну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дію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зменшує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проникність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стінок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капілярів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внаслідок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чого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знижується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фільтрація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низькомолекулярних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білків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електролітів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води у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міжклітинний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простір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Має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антиексудативну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активність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428604"/>
          <a:ext cx="9144000" cy="6143643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2492576"/>
                <a:gridCol w="6651424"/>
              </a:tblGrid>
              <a:tr h="31551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/>
                        <a:t>Глюкокортикостероїди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01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/>
                        <a:t>Гідрокортизон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/>
                        <a:t>Проявляє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протизапальну</a:t>
                      </a:r>
                      <a:r>
                        <a:rPr lang="ru-RU" sz="1800" dirty="0" smtClean="0"/>
                        <a:t>, </a:t>
                      </a:r>
                      <a:r>
                        <a:rPr lang="ru-RU" sz="1800" dirty="0" err="1" smtClean="0"/>
                        <a:t>протиалергічну</a:t>
                      </a:r>
                      <a:r>
                        <a:rPr lang="ru-RU" sz="1800" dirty="0" smtClean="0"/>
                        <a:t>, </a:t>
                      </a:r>
                      <a:r>
                        <a:rPr lang="ru-RU" sz="1800" dirty="0" err="1" smtClean="0"/>
                        <a:t>судинозвужувальну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і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протисвербіжну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дію</a:t>
                      </a:r>
                      <a:r>
                        <a:rPr lang="ru-RU" sz="1800" dirty="0" smtClean="0"/>
                        <a:t>. </a:t>
                      </a:r>
                      <a:r>
                        <a:rPr lang="ru-RU" sz="1800" dirty="0" err="1" smtClean="0"/>
                        <a:t>Пригнічує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виділення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медіаторів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запалення</a:t>
                      </a:r>
                      <a:r>
                        <a:rPr lang="ru-RU" sz="1800" dirty="0" smtClean="0"/>
                        <a:t>, </a:t>
                      </a:r>
                      <a:r>
                        <a:rPr lang="ru-RU" sz="1800" dirty="0" err="1" smtClean="0"/>
                        <a:t>блокує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метаболізм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арахідонової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кислоти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7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/>
                        <a:t>Преднізолон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/>
                        <a:t>Забезпечує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протизапальну</a:t>
                      </a:r>
                      <a:r>
                        <a:rPr lang="ru-RU" sz="1800" dirty="0" smtClean="0"/>
                        <a:t>, </a:t>
                      </a:r>
                      <a:r>
                        <a:rPr lang="ru-RU" sz="1800" dirty="0" err="1" smtClean="0"/>
                        <a:t>протиалергічну</a:t>
                      </a:r>
                      <a:r>
                        <a:rPr lang="ru-RU" sz="1800" dirty="0" smtClean="0"/>
                        <a:t>, </a:t>
                      </a:r>
                      <a:r>
                        <a:rPr lang="ru-RU" sz="1800" dirty="0" err="1" smtClean="0"/>
                        <a:t>судинозвужувальну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дію</a:t>
                      </a:r>
                      <a:r>
                        <a:rPr lang="ru-RU" sz="1800" dirty="0" smtClean="0"/>
                        <a:t>. </a:t>
                      </a:r>
                      <a:r>
                        <a:rPr lang="ru-RU" sz="1800" dirty="0" err="1" smtClean="0"/>
                        <a:t>Пригнічує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виділення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медіаторів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запалення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93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/>
                        <a:t>Преднізолону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/>
                        <a:t>капронат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/>
                        <a:t>Негалогенізований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кортикостероїд</a:t>
                      </a:r>
                      <a:r>
                        <a:rPr lang="ru-RU" sz="1800" dirty="0" smtClean="0"/>
                        <a:t> для </a:t>
                      </a:r>
                      <a:r>
                        <a:rPr lang="ru-RU" sz="1800" dirty="0" err="1" smtClean="0"/>
                        <a:t>місцевого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застосування</a:t>
                      </a:r>
                      <a:r>
                        <a:rPr lang="ru-RU" sz="1800" dirty="0" smtClean="0"/>
                        <a:t>. Чинить </a:t>
                      </a:r>
                      <a:r>
                        <a:rPr lang="ru-RU" sz="1800" dirty="0" err="1" smtClean="0"/>
                        <a:t>місцеву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протизапальну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дію</a:t>
                      </a:r>
                      <a:r>
                        <a:rPr lang="ru-RU" sz="1800" dirty="0" smtClean="0"/>
                        <a:t>, </a:t>
                      </a:r>
                      <a:r>
                        <a:rPr lang="ru-RU" sz="1800" dirty="0" err="1" smtClean="0"/>
                        <a:t>знижує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проникність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судин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462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Флуокортолон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/>
                        <a:t>Проявляє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протизапальну</a:t>
                      </a:r>
                      <a:r>
                        <a:rPr lang="ru-RU" sz="1800" dirty="0" smtClean="0"/>
                        <a:t>, </a:t>
                      </a:r>
                      <a:r>
                        <a:rPr lang="ru-RU" sz="1800" dirty="0" err="1" smtClean="0"/>
                        <a:t>протиалергічну</a:t>
                      </a:r>
                      <a:r>
                        <a:rPr lang="ru-RU" sz="1800" dirty="0" smtClean="0"/>
                        <a:t>, </a:t>
                      </a:r>
                      <a:r>
                        <a:rPr lang="ru-RU" sz="1800" dirty="0" err="1" smtClean="0"/>
                        <a:t>судинозвужувальну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і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протисвербіжну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дію</a:t>
                      </a:r>
                      <a:r>
                        <a:rPr lang="ru-RU" sz="1800" dirty="0" smtClean="0"/>
                        <a:t>. </a:t>
                      </a:r>
                      <a:r>
                        <a:rPr lang="ru-RU" sz="1800" dirty="0" err="1" smtClean="0"/>
                        <a:t>Пригнічує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виділення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медіаторів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запалення</a:t>
                      </a:r>
                      <a:r>
                        <a:rPr lang="ru-RU" sz="1800" dirty="0" smtClean="0"/>
                        <a:t>, </a:t>
                      </a:r>
                      <a:r>
                        <a:rPr lang="ru-RU" sz="1800" dirty="0" err="1" smtClean="0"/>
                        <a:t>зменшує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дилатацію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капілярів</a:t>
                      </a:r>
                      <a:r>
                        <a:rPr lang="ru-RU" sz="1800" dirty="0" smtClean="0"/>
                        <a:t>, </a:t>
                      </a:r>
                      <a:r>
                        <a:rPr lang="ru-RU" sz="1800" dirty="0" err="1" smtClean="0"/>
                        <a:t>міжклітинний</a:t>
                      </a:r>
                      <a:r>
                        <a:rPr lang="ru-RU" sz="1800" dirty="0" smtClean="0"/>
                        <a:t> набряк, </a:t>
                      </a:r>
                      <a:r>
                        <a:rPr lang="ru-RU" sz="1800" dirty="0" err="1" smtClean="0"/>
                        <a:t>пригнічує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проліферацію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капілярів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У </a:t>
            </a:r>
            <a:r>
              <a:rPr lang="ru-RU" dirty="0" err="1" smtClean="0"/>
              <a:t>нормі</a:t>
            </a:r>
            <a:r>
              <a:rPr lang="ru-RU" dirty="0" smtClean="0"/>
              <a:t> </a:t>
            </a:r>
            <a:r>
              <a:rPr lang="ru-RU" dirty="0" err="1" smtClean="0"/>
              <a:t>головний</a:t>
            </a:r>
            <a:r>
              <a:rPr lang="ru-RU" dirty="0" smtClean="0"/>
              <a:t> </a:t>
            </a:r>
            <a:r>
              <a:rPr lang="ru-RU" dirty="0" err="1" smtClean="0"/>
              <a:t>мозок</a:t>
            </a:r>
            <a:r>
              <a:rPr lang="ru-RU" dirty="0" smtClean="0"/>
              <a:t> </a:t>
            </a:r>
            <a:r>
              <a:rPr lang="ru-RU" dirty="0" err="1" smtClean="0"/>
              <a:t>отримує</a:t>
            </a:r>
            <a:r>
              <a:rPr lang="ru-RU" dirty="0" smtClean="0"/>
              <a:t> 15% </a:t>
            </a:r>
            <a:r>
              <a:rPr lang="ru-RU" dirty="0" err="1" smtClean="0"/>
              <a:t>всієї</a:t>
            </a:r>
            <a:r>
              <a:rPr lang="ru-RU" dirty="0" smtClean="0"/>
              <a:t> </a:t>
            </a:r>
            <a:r>
              <a:rPr lang="ru-RU" dirty="0" err="1" smtClean="0"/>
              <a:t>крові</a:t>
            </a:r>
            <a:r>
              <a:rPr lang="ru-RU" dirty="0" smtClean="0"/>
              <a:t>, 20% </a:t>
            </a:r>
            <a:r>
              <a:rPr lang="ru-RU" dirty="0" err="1" smtClean="0"/>
              <a:t>кисню</a:t>
            </a:r>
            <a:r>
              <a:rPr lang="ru-RU" dirty="0" smtClean="0"/>
              <a:t> (</a:t>
            </a:r>
            <a:r>
              <a:rPr lang="ru-RU" dirty="0" err="1" smtClean="0"/>
              <a:t>сіра</a:t>
            </a:r>
            <a:r>
              <a:rPr lang="ru-RU" dirty="0" smtClean="0"/>
              <a:t> </a:t>
            </a:r>
            <a:r>
              <a:rPr lang="ru-RU" dirty="0" err="1" smtClean="0"/>
              <a:t>речовина</a:t>
            </a:r>
            <a:r>
              <a:rPr lang="ru-RU" dirty="0" smtClean="0"/>
              <a:t> — в 3 рази </a:t>
            </a:r>
            <a:r>
              <a:rPr lang="ru-RU" dirty="0" err="1" smtClean="0"/>
              <a:t>більше</a:t>
            </a:r>
            <a:r>
              <a:rPr lang="ru-RU" dirty="0" smtClean="0"/>
              <a:t> </a:t>
            </a:r>
            <a:r>
              <a:rPr lang="ru-RU" dirty="0" err="1" smtClean="0"/>
              <a:t>білої</a:t>
            </a:r>
            <a:r>
              <a:rPr lang="ru-RU" dirty="0" smtClean="0"/>
              <a:t>). </a:t>
            </a:r>
            <a:r>
              <a:rPr lang="ru-RU" dirty="0" err="1" smtClean="0"/>
              <a:t>Існують</a:t>
            </a:r>
            <a:r>
              <a:rPr lang="ru-RU" dirty="0" smtClean="0"/>
              <a:t> </a:t>
            </a:r>
            <a:r>
              <a:rPr lang="ru-RU" dirty="0" err="1" smtClean="0"/>
              <a:t>потужні</a:t>
            </a:r>
            <a:r>
              <a:rPr lang="ru-RU" dirty="0" smtClean="0"/>
              <a:t> </a:t>
            </a:r>
            <a:r>
              <a:rPr lang="ru-RU" dirty="0" err="1" smtClean="0"/>
              <a:t>механізми</a:t>
            </a:r>
            <a:r>
              <a:rPr lang="ru-RU" dirty="0" smtClean="0"/>
              <a:t> </a:t>
            </a:r>
            <a:r>
              <a:rPr lang="ru-RU" dirty="0" err="1" smtClean="0"/>
              <a:t>саморегуляції</a:t>
            </a:r>
            <a:r>
              <a:rPr lang="ru-RU" dirty="0" smtClean="0"/>
              <a:t> </a:t>
            </a:r>
            <a:r>
              <a:rPr lang="ru-RU" dirty="0" err="1" smtClean="0"/>
              <a:t>мозкового</a:t>
            </a:r>
            <a:r>
              <a:rPr lang="ru-RU" dirty="0" smtClean="0"/>
              <a:t> кровотоку: на </a:t>
            </a:r>
            <a:r>
              <a:rPr lang="ru-RU" dirty="0" err="1" smtClean="0"/>
              <a:t>підвищення</a:t>
            </a:r>
            <a:r>
              <a:rPr lang="ru-RU" dirty="0" smtClean="0"/>
              <a:t> системного </a:t>
            </a:r>
            <a:r>
              <a:rPr lang="ru-RU" dirty="0" err="1" smtClean="0"/>
              <a:t>артеріального</a:t>
            </a:r>
            <a:r>
              <a:rPr lang="ru-RU" dirty="0" smtClean="0"/>
              <a:t> </a:t>
            </a:r>
            <a:r>
              <a:rPr lang="ru-RU" dirty="0" err="1" smtClean="0"/>
              <a:t>тиску</a:t>
            </a:r>
            <a:r>
              <a:rPr lang="ru-RU" dirty="0" smtClean="0"/>
              <a:t> — </a:t>
            </a:r>
            <a:r>
              <a:rPr lang="ru-RU" dirty="0" err="1" smtClean="0"/>
              <a:t>звуження</a:t>
            </a:r>
            <a:r>
              <a:rPr lang="ru-RU" dirty="0" smtClean="0"/>
              <a:t> </a:t>
            </a:r>
            <a:r>
              <a:rPr lang="ru-RU" dirty="0" err="1" smtClean="0"/>
              <a:t>судин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навпаки</a:t>
            </a:r>
            <a:r>
              <a:rPr lang="ru-RU" dirty="0" smtClean="0"/>
              <a:t>. При АГ </a:t>
            </a:r>
            <a:r>
              <a:rPr lang="ru-RU" dirty="0" err="1" smtClean="0"/>
              <a:t>ця</a:t>
            </a:r>
            <a:r>
              <a:rPr lang="ru-RU" dirty="0" smtClean="0"/>
              <a:t> </a:t>
            </a:r>
            <a:r>
              <a:rPr lang="ru-RU" dirty="0" err="1" smtClean="0"/>
              <a:t>регуляція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порушуватися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cap="small" dirty="0" err="1" smtClean="0">
                <a:solidFill>
                  <a:srgbClr val="C00000"/>
                </a:solidFill>
              </a:rPr>
              <a:t>Регулятори</a:t>
            </a:r>
            <a:r>
              <a:rPr lang="ru-RU" cap="small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мозкового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cap="small" dirty="0" err="1" smtClean="0">
                <a:solidFill>
                  <a:srgbClr val="C00000"/>
                </a:solidFill>
              </a:rPr>
              <a:t>кровообігу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130</TotalTime>
  <Words>1471</Words>
  <Application>Microsoft Office PowerPoint</Application>
  <PresentationFormat>Экран (4:3)</PresentationFormat>
  <Paragraphs>84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Фармацевтична опіка при порушеннях місцевого та мозкового кровообігу</vt:lpstr>
      <vt:lpstr>План</vt:lpstr>
      <vt:lpstr>Варикозне розширення вен нижніх кінцівок</vt:lpstr>
      <vt:lpstr>Медикаментозне лікування</vt:lpstr>
      <vt:lpstr>Слайд 5</vt:lpstr>
      <vt:lpstr>Слайд 6</vt:lpstr>
      <vt:lpstr>Слайд 7</vt:lpstr>
      <vt:lpstr>Слайд 8</vt:lpstr>
      <vt:lpstr>Регулятори мозкового кровообігу</vt:lpstr>
      <vt:lpstr>Регулятори мозкового кровообігу</vt:lpstr>
      <vt:lpstr>В нашій країні найчастіше застосовують наступні групи препаратів:</vt:lpstr>
      <vt:lpstr>Слайд 12</vt:lpstr>
      <vt:lpstr>Ноотропні препарати</vt:lpstr>
      <vt:lpstr>Основні ноотропи (всі вони близькі до ГАМК) поділяють на 2 групи:</vt:lpstr>
      <vt:lpstr>Препарати з переважно стимулюючим ефектом</vt:lpstr>
      <vt:lpstr>Препарати з переважно стимулюючим ефектом</vt:lpstr>
      <vt:lpstr>Препарати з переважно седативним ефектом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Фармацевтична опіка при місцевих порушеннях та мозкового кровообігу</dc:title>
  <cp:lastModifiedBy>Admin</cp:lastModifiedBy>
  <cp:revision>27</cp:revision>
  <dcterms:modified xsi:type="dcterms:W3CDTF">2017-02-14T20:53:30Z</dcterms:modified>
</cp:coreProperties>
</file>