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6" r:id="rId2"/>
    <p:sldId id="271" r:id="rId3"/>
    <p:sldId id="257" r:id="rId4"/>
    <p:sldId id="258" r:id="rId5"/>
    <p:sldId id="287" r:id="rId6"/>
    <p:sldId id="288" r:id="rId7"/>
    <p:sldId id="261" r:id="rId8"/>
    <p:sldId id="262" r:id="rId9"/>
    <p:sldId id="297" r:id="rId10"/>
    <p:sldId id="264" r:id="rId11"/>
    <p:sldId id="265" r:id="rId12"/>
    <p:sldId id="266" r:id="rId13"/>
    <p:sldId id="267" r:id="rId14"/>
    <p:sldId id="268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9" r:id="rId25"/>
    <p:sldId id="282" r:id="rId26"/>
    <p:sldId id="290" r:id="rId27"/>
    <p:sldId id="283" r:id="rId28"/>
    <p:sldId id="284" r:id="rId29"/>
    <p:sldId id="291" r:id="rId30"/>
    <p:sldId id="292" r:id="rId31"/>
    <p:sldId id="293" r:id="rId32"/>
    <p:sldId id="294" r:id="rId33"/>
    <p:sldId id="295" r:id="rId34"/>
    <p:sldId id="296" r:id="rId35"/>
    <p:sldId id="299" r:id="rId36"/>
    <p:sldId id="300" r:id="rId37"/>
    <p:sldId id="301" r:id="rId38"/>
    <p:sldId id="302" r:id="rId39"/>
    <p:sldId id="303" r:id="rId40"/>
    <p:sldId id="304" r:id="rId41"/>
    <p:sldId id="306" r:id="rId42"/>
    <p:sldId id="305" r:id="rId43"/>
    <p:sldId id="308" r:id="rId44"/>
    <p:sldId id="309" r:id="rId45"/>
    <p:sldId id="310" r:id="rId46"/>
    <p:sldId id="311" r:id="rId47"/>
    <p:sldId id="312" r:id="rId48"/>
    <p:sldId id="314" r:id="rId49"/>
    <p:sldId id="313" r:id="rId50"/>
    <p:sldId id="315" r:id="rId51"/>
    <p:sldId id="316" r:id="rId52"/>
    <p:sldId id="317" r:id="rId53"/>
    <p:sldId id="319" r:id="rId54"/>
    <p:sldId id="320" r:id="rId55"/>
    <p:sldId id="321" r:id="rId56"/>
    <p:sldId id="322" r:id="rId57"/>
    <p:sldId id="323" r:id="rId58"/>
    <p:sldId id="324" r:id="rId59"/>
    <p:sldId id="325" r:id="rId60"/>
    <p:sldId id="326" r:id="rId61"/>
    <p:sldId id="327" r:id="rId62"/>
    <p:sldId id="328" r:id="rId63"/>
    <p:sldId id="298" r:id="rId6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627" autoAdjust="0"/>
  </p:normalViewPr>
  <p:slideViewPr>
    <p:cSldViewPr snapToGrid="0">
      <p:cViewPr varScale="1">
        <p:scale>
          <a:sx n="75" d="100"/>
          <a:sy n="75" d="100"/>
        </p:scale>
        <p:origin x="-28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1936" y="131806"/>
            <a:ext cx="10396150" cy="1917236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ЗАПОРІЗЬКИЙ ДЕРЖАВНИЙ МЕДИЧНИЙ УНІВЕРСИТЕТ </a:t>
            </a:r>
            <a:b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фізичної реабілітації, спортивної медицини, фізичного виховання та здоров’я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7968" y="2496063"/>
            <a:ext cx="10132540" cy="390882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</a:t>
            </a:r>
            <a:r>
              <a:rPr lang="uk-UA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4: </a:t>
            </a:r>
            <a: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 І МЕТОДИКА ВИКОНАННЯ </a:t>
            </a:r>
            <a:r>
              <a:rPr lang="uk-UA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 І ДОПОМІЖНИХ </a:t>
            </a:r>
            <a:r>
              <a:rPr lang="ru-RU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 </a:t>
            </a:r>
            <a:r>
              <a:rPr lang="uk-UA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КЛАСИЧНОГО МАСАЖУ</a:t>
            </a:r>
            <a:endParaRPr lang="uk-UA" sz="3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Шаповалова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 В. </a:t>
            </a:r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пед. 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доц.</a:t>
            </a:r>
          </a:p>
          <a:p>
            <a:pPr algn="ctr"/>
            <a:endParaRPr lang="uk-UA" sz="2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  <a:p>
            <a:pPr algn="ctr"/>
            <a:endParaRPr lang="ru-RU" sz="4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15" y="4106836"/>
            <a:ext cx="2148965" cy="2298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458" y="4269645"/>
            <a:ext cx="192405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0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221" y="304800"/>
            <a:ext cx="9671222" cy="62113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Амплітуда (відхилення від нульового значення – вихідного положення):</a:t>
            </a:r>
          </a:p>
          <a:p>
            <a:pPr marL="0" lv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максимальна;</a:t>
            </a:r>
          </a:p>
          <a:p>
            <a:pPr marL="0" lv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середня;</a:t>
            </a:r>
          </a:p>
          <a:p>
            <a:pPr marL="0" lv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мінімальна.</a:t>
            </a: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1589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500" y="457201"/>
            <a:ext cx="9994900" cy="599439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Основні та допоміжні прийоми прогладжування.</a:t>
            </a:r>
          </a:p>
          <a:p>
            <a:pPr marL="0" indent="0" algn="just">
              <a:buNone/>
            </a:pP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кисть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ковзає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ним же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закінчується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Окрім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чергується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витрачається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5-10 % часу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позитивно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шкіру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(очищує шкіру, покращує дихання, обмін речовин, активує секрецію, підвищує тонус та еластичність),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поліпшує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лімфообіг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набряки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розсмоктувальний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больовий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синдром.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</a:t>
            </a: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5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999" y="230659"/>
            <a:ext cx="9481065" cy="575104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заспокійливий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тонізуючий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рефлексогенних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вплинути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змінену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поліпшити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трофічні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Основними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прийомами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Площинне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1.1).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Кисть,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прилягаючи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зімкнуті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8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723901"/>
            <a:ext cx="9601200" cy="55879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sazanova\AppData\Local\Temp\FineReader12.00\media\image13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838200"/>
            <a:ext cx="8216900" cy="427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22400" y="5613064"/>
            <a:ext cx="820420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Рис. 1.1. </a:t>
            </a:r>
            <a:r>
              <a:rPr kumimoji="0" lang="uk-UA" alt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Площінне</a:t>
            </a:r>
            <a:r>
              <a:rPr kumimoji="0" lang="uk-UA" altLang="uk-UA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kumimoji="0" lang="uk-UA" altLang="uk-UA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однією рукою.</a:t>
            </a:r>
            <a:endParaRPr kumimoji="0" lang="uk-UA" alt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93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700" y="280086"/>
            <a:ext cx="10426700" cy="60572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в контакт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початку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настільки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повинен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вираженої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шкірно-судинної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(почервоніння шкіри).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ритмічно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плоских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животі, спині, грудях),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парезах,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в’ялих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паралічах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дистрофії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послабленні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тонусу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судин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кровоносних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капілярів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1.2).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обхопивши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овальну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(великий палець максимально відведений, протиставлений іншим),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ковзає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центру,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96496" y="469557"/>
            <a:ext cx="6853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12799" y="5255968"/>
            <a:ext cx="82931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 1.2.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Охоплююче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поперемінне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руками.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sazanova\AppData\Local\Temp\FineReader12.00\media\image14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698500"/>
            <a:ext cx="7277100" cy="398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250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300" y="428368"/>
            <a:ext cx="9812981" cy="56129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(перший палець разом з іншими).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0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300" y="596900"/>
            <a:ext cx="10032999" cy="589879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глибокому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рука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енергійне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тканину, не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Поверхневе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заспокійливий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знижує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емоційну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збудливість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больовий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синдром,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м’язовому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поліпшує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вазомоторну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судин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обмінні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підшкірній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пружні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еластичні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8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9343" y="388188"/>
            <a:ext cx="10060557" cy="59872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лімфообіг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активізує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кровопостачання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швидкому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виділенню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застою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набряку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них,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вазомоторну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судин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відновлює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обов’язково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за ходом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напрямком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течії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волосистої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тім’я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потилиці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596" y="546100"/>
            <a:ext cx="9842740" cy="59944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обличчя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обидва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боки до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підщелепних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підпідборідних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зверху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вниз до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надключичних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підключичних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пахвових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вище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пахвової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нижче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пахвинної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верхній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кінцівці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поздовжньо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пахвової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пахвинної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Виняток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становлять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підошовної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стопи, де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поперечний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напрямком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лімфотоку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78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200" y="1130301"/>
            <a:ext cx="10264902" cy="37846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прийомів масажу.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Якісні та кількісні характеристики прийомів масажу.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та допоміжні прийоми прогладжування.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та допоміжні прийоми розтирання.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та допоміжні прийоми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та допоміжні прийоми вібрації.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89822" y="3927468"/>
            <a:ext cx="414340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486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364" y="584201"/>
            <a:ext cx="9908636" cy="590550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01" y="1003300"/>
            <a:ext cx="3767138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01" y="177766"/>
            <a:ext cx="4991100" cy="656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240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400" y="215901"/>
            <a:ext cx="9867899" cy="63881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Допоміжні прийоми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хрестоподібне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хрестоподібне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обхоплюючого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Граблеподібне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1.3.)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30-45°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широко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розведені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(перший палець протиставлений іншим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поздовжньому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поперечному,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зигзагоподібному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колоподібному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волосистої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міжостистих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обминати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уражені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84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6100" y="5308601"/>
            <a:ext cx="6934200" cy="812800"/>
          </a:xfrm>
        </p:spPr>
        <p:txBody>
          <a:bodyPr>
            <a:normAutofit lnSpcReduction="10000"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міжреберних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350838"/>
            <a:ext cx="7023099" cy="468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246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301" y="301925"/>
            <a:ext cx="10769600" cy="33175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/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1.4.)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кістковими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фаланг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кулак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Проводиться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поздовжньому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поперечному,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зигзагоподібному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масивною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мускулатурою,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покритих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фасцією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(долоні, підошви, поперековий відділ спини),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відкладеннях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жиру.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487739"/>
            <a:ext cx="6781800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2057400" y="5842002"/>
            <a:ext cx="6934200" cy="812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Wingdings 3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1.4.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міжреберних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52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999"/>
            <a:ext cx="9053384" cy="13843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9900" y="546100"/>
            <a:ext cx="10109200" cy="499109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І-ІІ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та ІІ-ІУ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захоплюють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ковзаючі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кистей, стоп,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поздовжній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Гладження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1.5)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фаланг 2-5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п’ястково-фалангових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прямим кутом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паралельно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кистю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4166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927100"/>
            <a:ext cx="7975600" cy="448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2"/>
          <p:cNvSpPr txBox="1">
            <a:spLocks noGrp="1"/>
          </p:cNvSpPr>
          <p:nvPr>
            <p:ph idx="1"/>
          </p:nvPr>
        </p:nvSpPr>
        <p:spPr>
          <a:xfrm>
            <a:off x="914400" y="5651500"/>
            <a:ext cx="8381999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Wingdings 3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1.4.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міжреберних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27101" y="5651500"/>
            <a:ext cx="8381999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Wingdings 3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1.4.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міжреберних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80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60400" y="571500"/>
            <a:ext cx="10020300" cy="546100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Останнє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масивною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мускулатурою,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фасцією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відкладеннях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жиру,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обличчя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чутливістю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легко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Хрестоподібне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кистей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навхрест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Кистями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ковзаючи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центру.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ожирінні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набряках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слоновості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масивній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мускулатурі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зручності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кладе руку на плече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ногу - на край кушетки.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06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223" y="435307"/>
            <a:ext cx="9806077" cy="56479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Основні та допоміжні прийоми розтирання.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Розтирання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це такий прийом, при якому рука масажиста поступальними рухами здійснює натискання на поверхню шкіри, утворюючи шкірну складку у вигляді валика, зміщує її у різних напрямках, розтягує підлеглі тканини, перетирає в них патологічні затвердіння та ущільнення.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Фізіологічний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 розтирання. Розтирання здійснює механічний вплив на шкіру та підлеглі тканини та є джерелом великої кількості аферентної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імпульсації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що викликає безліч місцевих та загальних реакцій.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заспокійливий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збуджуючий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7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10236200" cy="581684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/>
              <a:t>	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разом з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погладжуванням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паралічах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парезах центрального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знижують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збудливість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рухових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клітин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спинного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мозку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розслаблюючи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тонус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напружених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підвищується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місцева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температура,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покращуються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лімфообіг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еластичність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пластичність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розм’якшенню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місцевому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покращуються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обмінні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тканинах,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прискорюється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розсмоктування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патологічних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ущільнень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підшкірній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суглобових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сумках. </a:t>
            </a: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рухомості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розтягненню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рубців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злук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зменшенню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затвердіння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разом з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погладжуванням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прийомами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лікуванні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пошкоджень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поранень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запальних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випотах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деформуючих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хребта.</a:t>
            </a:r>
            <a:endParaRPr lang="uk-UA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08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3215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прийоми розтирання: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кулаком,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краєм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 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1.5.)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вживаний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подушечками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чутливості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універсальним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прийоми розтирання: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кулаком,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краєм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3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9500" y="76200"/>
            <a:ext cx="9116884" cy="1739900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Класифікація прийомів масажу</a:t>
            </a:r>
            <a:r>
              <a:rPr lang="uk-UA" sz="2800" dirty="0"/>
              <a:t>.</a:t>
            </a:r>
            <a:br>
              <a:rPr lang="uk-UA" sz="2800" dirty="0"/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812800"/>
            <a:ext cx="11137900" cy="52959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076229"/>
              </p:ext>
            </p:extLst>
          </p:nvPr>
        </p:nvGraphicFramePr>
        <p:xfrm>
          <a:off x="609600" y="1295400"/>
          <a:ext cx="10363202" cy="529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4433"/>
                <a:gridCol w="2133181"/>
                <a:gridCol w="2320813"/>
                <a:gridCol w="2039867"/>
                <a:gridCol w="1754908"/>
              </a:tblGrid>
              <a:tr h="651632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 прийомів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Основні </a:t>
                      </a:r>
                      <a:endParaRPr lang="uk-UA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йоми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Допоміжні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прийоми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Рухи рук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Основний вплив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644268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Погладжування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Площинне: 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поверхневе, 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глибоке, 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переривчасте,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безперервне </a:t>
                      </a:r>
                      <a:endParaRPr lang="ru-RU" sz="240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Обхоплююче</a:t>
                      </a: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поверхневе,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глибоке,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переривчасте</a:t>
                      </a: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ru-RU" sz="240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безперервне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Гребенеподібне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раблеподібне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рестоподібне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ипцеподібне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ладження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Руки ковзають по поверхні тіла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шкіру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19199" y="327656"/>
            <a:ext cx="10416209" cy="98488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прийомів масажу (О.Ф. </a:t>
            </a:r>
            <a:r>
              <a:rPr kumimoji="0" lang="uk-UA" altLang="uk-U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Вербов</a:t>
            </a:r>
            <a:r>
              <a:rPr kumimoji="0" lang="uk-UA" alt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1966; доповнення Л.О. </a:t>
            </a:r>
            <a:r>
              <a:rPr kumimoji="0" lang="uk-UA" altLang="uk-U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Кунічев</a:t>
            </a:r>
            <a:r>
              <a:rPr kumimoji="0" lang="uk-UA" alt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1982; Л. О. Вакуленко, 2003, А.А. Бірюков, 2008)</a:t>
            </a:r>
            <a:endParaRPr kumimoji="0" lang="uk-UA" alt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4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00" y="533160"/>
            <a:ext cx="9550400" cy="53215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sazanova\AppData\Local\Temp\FineReader12.00\media\image18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016000"/>
            <a:ext cx="6248400" cy="3606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90600" y="5194300"/>
            <a:ext cx="8381999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Wingdings 3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1.5.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подушечками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чотирьох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37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10261600" cy="581684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1.5.)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вживаний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подушечками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чутливості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універсальним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прийомом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кінцевої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фаланги одного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(великого, вказівного чи середнього)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декількох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35-45°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випрямлені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великий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палець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притиснутий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вказівного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подушечки ІІ-У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прилягають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підшкірну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вказівним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пальцем кисть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опирається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перший,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великим пальцем опорою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5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 подушечкою великого пальця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рис.1.6.)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ущільненнях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сумок,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волосистої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стоп, кистей,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міжостистих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хребта, коли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енергійно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вплинути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 опорною частиною кисті.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Опорна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долоні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щільно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притискається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підшкірної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стегна,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41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1.6.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подушечкою великого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800" y="1059442"/>
            <a:ext cx="6642100" cy="344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287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 ліктьовим краєм кисті.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прилягає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підшкірну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живота,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надпліччя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стегон,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(кульшового, колінного, плечового).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Розтирання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 поверхнею кисті.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Кисть сильно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притискається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з’єднані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проводиться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підшкірної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(спина, стегно, сідниці)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1.7).</a:t>
            </a:r>
          </a:p>
          <a:p>
            <a:pPr marL="0" indent="0" algn="just">
              <a:buNone/>
            </a:pPr>
            <a:r>
              <a:rPr lang="uk-UA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 при розтиранні в першу чергу зумовлений не напрямком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лімфотоку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(як при 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погладжуванні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анатомічними особливостями та патологічними змінами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ділянки, величиною та формою поверхні, будовою зв’язок, сухожилків, м’язів, наявністю контрактур та болючих змін в тканинах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(рубці, зрощення, злуки).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71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100" y="5422900"/>
            <a:ext cx="8459701" cy="7239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1.7.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долонною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поверхнею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269999" y="5397500"/>
            <a:ext cx="8004003" cy="64386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1100138"/>
            <a:ext cx="7162800" cy="405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0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(стегно, живіт, спина)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гіпертонусі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Кільцевий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зап’ясткового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-стопного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 руками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коли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паралельно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назустріч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(руки знаходяться у протилежних фазах);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32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/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коли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(права кисть - за годинниковою стрілкою, ліва - проти неї);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(коли одна кисть розміщується на іншій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обтяжена кисть).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Допоміжні прийоми розтирання: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пересікання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7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330200"/>
            <a:ext cx="10807700" cy="29591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1.8)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подушечками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ІІ-ІУ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лопаткою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випрямлені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30°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короткими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підлеглі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поздовжньому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поперечному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00" y="2954338"/>
            <a:ext cx="68326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104900" y="5571330"/>
            <a:ext cx="9766300" cy="804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1.8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 3" charset="2"/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65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стопи,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контрактур,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ущільнень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зрощень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злук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Стругання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переривчастого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з’єднані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випрямлені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Подушечки ІІ-ІУ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короткими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поступальними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занурюються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30-50°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розтягнення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вперед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довші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назад.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парезів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паралічів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відкладеннях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жиру,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злук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тонусу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стимуляції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1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609600"/>
            <a:ext cx="10667999" cy="5892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	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84625"/>
              </p:ext>
            </p:extLst>
          </p:nvPr>
        </p:nvGraphicFramePr>
        <p:xfrm>
          <a:off x="965202" y="342900"/>
          <a:ext cx="10121897" cy="65054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5403"/>
                <a:gridCol w="2088629"/>
                <a:gridCol w="2272342"/>
                <a:gridCol w="1997266"/>
                <a:gridCol w="1718257"/>
              </a:tblGrid>
              <a:tr h="1860095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Розтирання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альцями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опорною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частиною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кисті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ліктьовим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променевим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краєм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кисті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Гребенеподібне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раблеподібне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иляння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трихування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ересікання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ипцеподібне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тругання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Руки зміщують шкіру в складку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шкіру, підшкірну основу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ctr"/>
                </a:tc>
              </a:tr>
              <a:tr h="4147990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Розминання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Безперервне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Переривчасте Поздовжнє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Поперечне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Щипцеподібне</a:t>
                      </a:r>
                      <a:endParaRPr lang="uk-UA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Гребенеподібне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Валяння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Накочування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Зміщення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Посмикування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(пощипування</a:t>
                      </a: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Розтягування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Стискання </a:t>
                      </a:r>
                      <a:endParaRPr lang="uk-UA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Натискування 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Руки щільно прилягають до поверхні шкіри: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охоплюють прилеглі тканини разом з м`язами, піднімають, розтягують, зміщують їх або б) стискають, натискують, перетирають їх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шкіру, підшкірну основу, м`язи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72" marR="5272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83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734" y="4686300"/>
            <a:ext cx="8596668" cy="1320800"/>
          </a:xfrm>
        </p:spPr>
        <p:txBody>
          <a:bodyPr/>
          <a:lstStyle/>
          <a:p>
            <a:r>
              <a:rPr lang="uk-UA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1.9.Стругання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358900" y="4673600"/>
            <a:ext cx="8191500" cy="584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800" y="1077086"/>
            <a:ext cx="6680200" cy="3545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28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4200" y="482600"/>
            <a:ext cx="10934700" cy="57658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1.10)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кістковими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фаланг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кулак.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поздовжніми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підошви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стопи,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сідниць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стегон.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1.11)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І-ІІ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І, ІІ, ІІІ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накладають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підлеглі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покривні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стопи,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12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855200" cy="58041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1.10. </a:t>
            </a:r>
            <a:r>
              <a:rPr lang="uk-UA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Гребнеподібне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1181100"/>
            <a:ext cx="6286500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339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855200" cy="55247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1.11. </a:t>
            </a:r>
            <a:r>
              <a:rPr lang="uk-UA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Щіпцеподібне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117600"/>
            <a:ext cx="699770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2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800" y="545860"/>
            <a:ext cx="9982200" cy="55247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1.12)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краєм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кистей,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1-2 см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одна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паралельно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утворюючи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складку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масованій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Пересікання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1.13)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променевим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краєм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максимально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відведеному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2-3 см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поперечно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підлеглих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переміщуючись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утворюється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валик.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3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800" y="545860"/>
            <a:ext cx="9982200" cy="55247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1.12.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Пиляння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00" y="1009717"/>
            <a:ext cx="6083300" cy="4062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12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800" y="545860"/>
            <a:ext cx="9982200" cy="55247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1.12 Пересікання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1155700"/>
            <a:ext cx="6921500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18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100" y="355600"/>
            <a:ext cx="11595100" cy="31115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Граблеподібне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1.13)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подушечками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розставлених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підлеглих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зигзагоподібними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Ширина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розведення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анатомічних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волосяної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міжребрових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міжостистих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 та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800" y="3398838"/>
            <a:ext cx="7099299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2857500" y="6059486"/>
            <a:ext cx="7099299" cy="581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1.13.	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Граблеподібне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8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5300" y="368300"/>
            <a:ext cx="11023600" cy="58801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 Основні та допоміжні прийоми </a:t>
            </a:r>
            <a:r>
              <a:rPr lang="uk-UA" sz="28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найскладніший за технікою виконання прийом, при якому залежно від анатомічних особливостей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масажованих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(в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першу чергу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язів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проводять:	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обхоплювання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піднімання, відтягування, віджимання тканин; захоплювання і поперемінне стискання тканин; стискання та розтягування тканин, стискання ы перетинання тканин.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Фізіологічний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Фізіологічний вплив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більш виражений порівняно з іншими прийомами і проявляє себе у рефлекторному, нейрогуморальному та місцевому впливах, які взаємно обумовлюють один одного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35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355600"/>
            <a:ext cx="101092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сприяє: нормалізації функціонального стану центральної нервової системи, нервово-м’язового апарату; підвищенню місцевої температури, що поліпшує лімфо- та кровообіг, трофіку тканин, стимулює окисно-відновні процеси, прискорює розсмоктування рубців та злук; відновленню функціональної здатності м’язів, поліпшенню їх еластичності та скоротливості, прискоренню відновлення працездатності втомлених м’язів; поліпшенню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екстракардіального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кровообігу, що полегшує роботу серця; нормалізації функції внутрішніх органів та тонусу непосмугованої мускулатури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33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999"/>
            <a:ext cx="9053384" cy="11176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6900" y="292100"/>
            <a:ext cx="10922000" cy="65659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68272"/>
              </p:ext>
            </p:extLst>
          </p:nvPr>
        </p:nvGraphicFramePr>
        <p:xfrm>
          <a:off x="520700" y="304800"/>
          <a:ext cx="9880600" cy="65740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3351"/>
                <a:gridCol w="1964449"/>
                <a:gridCol w="2311400"/>
                <a:gridCol w="1881668"/>
                <a:gridCol w="1699732"/>
              </a:tblGrid>
              <a:tr h="1663700">
                <a:tc rowSpan="2"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Вібраційні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ударні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прийоми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Безперервна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Стрясання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Потрушування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Струшування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Підштовхування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Руки надають підлеглим </a:t>
                      </a: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тканинам 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всі тканини й органи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</a:tr>
              <a:tr h="491037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Переривчаста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Поплескування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Поколочування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Пунктирування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Шмагання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коливальних 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рухів: 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не відриваються від поверхні тіла;</a:t>
                      </a:r>
                    </a:p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періодично відриваються від поверхні тіла, щоб нанести наступний удар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4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355600"/>
            <a:ext cx="113157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Основними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1.14)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довгих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ходом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волокон,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з’єднує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початку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Випрямлені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накладають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палець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розміщувався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одного,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з другого боку.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Обхопивши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якнайглибше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відтягують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кісткового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ложа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відпускаючи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чотири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мізинця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палець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чотирьох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355600"/>
            <a:ext cx="113157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чином,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відпускаючи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ритмічно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40-50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1хв, без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зупинки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виконуватись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накладаються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волокон так,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лежали з одного боку,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з другого боку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валу.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захопивши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якнайглибше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віджимають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поступальними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центральному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 smtClean="0"/>
              <a:t>	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двома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руками.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собою,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45-50°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захоплюють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якнайглибше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одного боку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знаходились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 другого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355600"/>
            <a:ext cx="113157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права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віджимає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себе,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до себе.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права - до себе,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себе,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переміщуючись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вздовж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починати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черевця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переміщуються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сухожилка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знімається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працююча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 переходить до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поздовжнього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спіралеподібного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800" dirty="0" smtClean="0"/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працююча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приєднується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друга рука,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 принципом. Таким чином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51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034" y="4826000"/>
            <a:ext cx="8596668" cy="1219200"/>
          </a:xfrm>
        </p:spPr>
        <p:txBody>
          <a:bodyPr/>
          <a:lstStyle/>
          <a:p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1.14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dirty="0" smtClean="0"/>
              <a:t> </a:t>
            </a:r>
            <a:r>
              <a:rPr lang="uk-UA" sz="2800" dirty="0" smtClean="0">
                <a:solidFill>
                  <a:schemeClr val="tx1"/>
                </a:solidFill>
              </a:rPr>
              <a:t>Поздовжнє</a:t>
            </a:r>
            <a:r>
              <a:rPr lang="uk-UA" dirty="0" smtClean="0"/>
              <a:t> </a:t>
            </a:r>
            <a:r>
              <a:rPr lang="uk-UA" sz="2800" dirty="0" err="1" smtClean="0">
                <a:solidFill>
                  <a:schemeClr val="tx1"/>
                </a:solidFill>
              </a:rPr>
              <a:t>розминання</a:t>
            </a: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554038"/>
            <a:ext cx="7848599" cy="380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6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034" y="4826000"/>
            <a:ext cx="8596668" cy="1219200"/>
          </a:xfrm>
        </p:spPr>
        <p:txBody>
          <a:bodyPr/>
          <a:lstStyle/>
          <a:p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1.15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dirty="0" smtClean="0"/>
              <a:t> </a:t>
            </a:r>
            <a:r>
              <a:rPr lang="uk-UA" sz="2800" dirty="0" err="1" smtClean="0">
                <a:solidFill>
                  <a:schemeClr val="tx1"/>
                </a:solidFill>
              </a:rPr>
              <a:t>Поперечнє</a:t>
            </a:r>
            <a:r>
              <a:rPr lang="uk-UA" dirty="0" smtClean="0"/>
              <a:t> </a:t>
            </a:r>
            <a:r>
              <a:rPr lang="uk-UA" sz="2800" dirty="0" err="1" smtClean="0">
                <a:solidFill>
                  <a:schemeClr val="tx1"/>
                </a:solidFill>
              </a:rPr>
              <a:t>розминання</a:t>
            </a: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62038"/>
            <a:ext cx="6223000" cy="325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274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8500" y="406400"/>
            <a:ext cx="8575502" cy="5634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довгих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трапецієподібного, найширшого м’яза спини та інші).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і кровотоку,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розсмоктування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ущільнень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стимуляція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скоротливої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тонусу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розтягнення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язів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поздовжнє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переривчастими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переривчасте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ж,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стрибкоподібно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ритмічно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стимуляції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нервово-м’язового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обминати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пошкоджена шкіра, місця з підвищеною больовою чутливістю, родимі плями).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4934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8500" y="406400"/>
            <a:ext cx="8575502" cy="5634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Допоміжні прийоми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накочування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щипцеподібне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посмикування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гребенеподібне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(рис. 1.17).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досередини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паралельні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стискають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перетирають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ослаблених і болючих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язах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після пошкодження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язів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судин, при підвищеній ламкості судин, тощо)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інтенсивно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масивних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язових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групах, при значному відкладенні жиру, для стимуляції працездатності м ’</a:t>
            </a:r>
            <a:r>
              <a:rPr lang="uk-UA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язів</a:t>
            </a:r>
            <a:r>
              <a:rPr lang="uk-UA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тощо).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4610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8500" y="406400"/>
            <a:ext cx="8575502" cy="5634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1.17. Валяння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1041400"/>
            <a:ext cx="7759700" cy="408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91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8500" y="406400"/>
            <a:ext cx="9550400" cy="5634963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7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Накочування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5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1.18).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живота,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кишківника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шлунку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Тому перед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виконанням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прийому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розслабити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передньої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черевної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стінки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ніжного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Ліва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ліктьовим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краєм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занурюється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якнайглибше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товщу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черевної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стінки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права рука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прямими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зігнутими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кулак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накочує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м’які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59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(шкіру, підшкірну основу, м ’</a:t>
            </a:r>
            <a:r>
              <a:rPr lang="uk-UA" sz="59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язи</a:t>
            </a:r>
            <a:r>
              <a:rPr lang="uk-UA" sz="59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ліву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коловими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розминає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5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59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Зміщення.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піднімають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захоплюють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підлеглі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складку,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ритмічними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зміщують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складку в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(рис. </a:t>
            </a:r>
            <a:r>
              <a:rPr lang="ru-RU" sz="5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1.19).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піднімаються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захоплюються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натискуванням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підлеглі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зручному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5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820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87400" y="457200"/>
            <a:ext cx="9550400" cy="5634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5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1.18.Накочування  </a:t>
            </a:r>
            <a:r>
              <a:rPr lang="ru-RU" sz="5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						</a:t>
            </a:r>
          </a:p>
          <a:p>
            <a:pPr marL="0" indent="0" algn="just">
              <a:buNone/>
            </a:pPr>
            <a:endParaRPr lang="ru-RU" sz="5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1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168400"/>
            <a:ext cx="7835900" cy="35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7600" y="253999"/>
            <a:ext cx="9053384" cy="13843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46100" y="228600"/>
            <a:ext cx="10579100" cy="626110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 Якісні та кількісні характеристики прийомів масажу.</a:t>
            </a:r>
          </a:p>
          <a:p>
            <a:pPr algn="just"/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проведенні класифікацій окремих прийомів масажу враховуються їх якісні та кількісні характеристики.</a:t>
            </a:r>
          </a:p>
          <a:p>
            <a:pPr algn="just"/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За якісними характеристиками:</a:t>
            </a:r>
          </a:p>
          <a:p>
            <a:pPr algn="just"/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Ділянка кисті, якою виконується прийом:</a:t>
            </a:r>
          </a:p>
          <a:p>
            <a:pPr algn="just"/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усією кистю: тильною чи долонною поверхнею;</a:t>
            </a:r>
          </a:p>
          <a:p>
            <a:pPr algn="just"/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краєм кисті: променевим чи ліктьовим;</a:t>
            </a:r>
          </a:p>
          <a:p>
            <a:pPr algn="just"/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підвищенням долоні: великого пальця чи мізинця;</a:t>
            </a:r>
          </a:p>
          <a:p>
            <a:pPr algn="just"/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пальцями: одним, двома, трьома, усіма:</a:t>
            </a:r>
          </a:p>
          <a:p>
            <a:pPr marL="685800" indent="-685800" algn="just">
              <a:buFont typeface="Wingdings" panose="05000000000000000000" pitchFamily="2" charset="2"/>
              <a:buChar char="Ø"/>
            </a:pPr>
            <a:r>
              <a:rPr lang="uk-UA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прямими </a:t>
            </a:r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 зігнутими;</a:t>
            </a:r>
          </a:p>
          <a:p>
            <a:pPr marL="685800" lvl="0" indent="-685800" algn="just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зведеними чи розведеними;</a:t>
            </a:r>
          </a:p>
          <a:p>
            <a:pPr marL="685800" lvl="0" indent="-685800" algn="just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тильною чи долонною поверхнею;</a:t>
            </a:r>
          </a:p>
          <a:p>
            <a:pPr marL="685800" lvl="0" indent="-685800" algn="just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зігнутими в кулак;</a:t>
            </a:r>
          </a:p>
          <a:p>
            <a:pPr marL="685800" lvl="0" indent="-685800" algn="just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усією поверхнею пальця чи долонною поверхнею нігтьової фаланги.</a:t>
            </a:r>
          </a:p>
          <a:p>
            <a:pPr algn="just"/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87400" y="457200"/>
            <a:ext cx="9550400" cy="5634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5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1.18.Зміщення  </a:t>
            </a:r>
            <a:r>
              <a:rPr lang="ru-RU" sz="5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						</a:t>
            </a:r>
          </a:p>
          <a:p>
            <a:pPr marL="0" indent="0" algn="just">
              <a:buNone/>
            </a:pPr>
            <a:endParaRPr lang="ru-RU" sz="5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1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990600"/>
            <a:ext cx="7429500" cy="382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3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анатомічних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опорною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долонею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Використовують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 на трапецієподібному, грудних м’язах, довгих та найширших м’язах спини, коротких м’язах стопи і кисті, при рубцевих зрощеннях,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міогенних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остеогенних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контрактурах, парезах і паралічах. Міжкісткові м’язи стопи та кисті розминають зміщенням між собою п’ясних кісток.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974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49300" y="342901"/>
            <a:ext cx="9347200" cy="56984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сагітальній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одна рука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друга -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потилиці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ритмічно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сагітальній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потилиці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черепа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скроневих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поперемінно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вуха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правого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Темп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м’яких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 черепа - 50-60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1хв.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203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124" y="345057"/>
            <a:ext cx="9506310" cy="56963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7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7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  <a:p>
            <a:pPr marL="0" indent="0" algn="ctr">
              <a:buNone/>
            </a:pPr>
            <a:endParaRPr lang="ru-RU" sz="7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Irina\Desktop\Мои лекции_Масаж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71800"/>
            <a:ext cx="6096000" cy="30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0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508000"/>
            <a:ext cx="9099722" cy="602975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Напрямок руху кистей: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прямолінійний;</a:t>
            </a:r>
          </a:p>
          <a:p>
            <a:pPr marL="0" lv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поперечний;</a:t>
            </a:r>
          </a:p>
          <a:p>
            <a:pPr marL="0" lv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спіралеподібний;</a:t>
            </a:r>
          </a:p>
          <a:p>
            <a:pPr marL="0" lv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колоподібний;</a:t>
            </a:r>
          </a:p>
          <a:p>
            <a:pPr marL="0" lv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спіралеподібний.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Кількість рук, що виконують прийом: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однією рукою;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двома руками, що рухаються: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паралельно: в одному чи протилежних напрямках;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симетрично, в протилежних напрямках – права рука за годинниковою стрілкою, ліва – проти неї;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поверх одної ( обтяжена кисть).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98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885" y="280086"/>
            <a:ext cx="10553015" cy="61289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Глибина впливу: поверхнево чи глибоко.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Кривизна поверхні, яка підлягає масажу: площинне ( на плоских поверхнях тіла) та обхоплюючи ( на овальних поверхнях тіла людини).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Контакт рук з маса жованою ділянкою: безперервний та переривчастий.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Характер впливу на маса жовані тканини: кисті ковзають по їх поверхні, зміщують, натискують, стискають, захоплюють, надають коливальних рухів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За кількісними характеристиками: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Зусилля ( мір механічного впливу), затрачені на виконання прийому: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слабкі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сильні.</a:t>
            </a:r>
          </a:p>
          <a:p>
            <a:pPr marL="0" indent="0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812800"/>
            <a:ext cx="11137900" cy="57150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Швидкість виконання окремих рухів ( швидкість проходження кисті масажиста по маса жованій ділянці або швидкість зміщення маса жованих тканин):</a:t>
            </a:r>
          </a:p>
          <a:p>
            <a:pPr algn="just"/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повільна;</a:t>
            </a:r>
          </a:p>
          <a:p>
            <a:pPr lvl="0" algn="just"/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середня;</a:t>
            </a:r>
          </a:p>
          <a:p>
            <a:pPr lvl="0" algn="just"/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висока.</a:t>
            </a:r>
          </a:p>
          <a:p>
            <a:pPr algn="just"/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Тривалість (час, затрачений на виконання прийому):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короткотривала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середня;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довготривала.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52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531</TotalTime>
  <Words>377</Words>
  <Application>Microsoft Office PowerPoint</Application>
  <PresentationFormat>Произвольный</PresentationFormat>
  <Paragraphs>364</Paragraphs>
  <Slides>63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64" baseType="lpstr">
      <vt:lpstr>Грань</vt:lpstr>
      <vt:lpstr>       ЗАПОРІЗЬКИЙ ДЕРЖАВНИЙ МЕДИЧНИЙ УНІВЕРСИТЕТ  кафедра фізичної реабілітації, спортивної медицини, фізичного виховання та здоров’я</vt:lpstr>
      <vt:lpstr>План </vt:lpstr>
      <vt:lpstr>                       1. Класифікація прийомів масажу.   </vt:lpstr>
      <vt:lpstr>Презентация PowerPoint</vt:lpstr>
      <vt:lpstr>                 </vt:lpstr>
      <vt:lpstr>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1.7. Розтирання долонною поверхнею кисті</vt:lpstr>
      <vt:lpstr>Презентация PowerPoint</vt:lpstr>
      <vt:lpstr>Презентация PowerPoint</vt:lpstr>
      <vt:lpstr>Презентация PowerPoint</vt:lpstr>
      <vt:lpstr>Презентация PowerPoint</vt:lpstr>
      <vt:lpstr>  1.9.Стругання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1.14. Поздовжнє розминання</vt:lpstr>
      <vt:lpstr>1.15. Поперечнє розминання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1.  Основи здорового способу життя – запорука здоров`я</dc:title>
  <dc:creator>Пользователь Windows</dc:creator>
  <cp:lastModifiedBy>Irina</cp:lastModifiedBy>
  <cp:revision>56</cp:revision>
  <dcterms:created xsi:type="dcterms:W3CDTF">2020-02-17T07:01:55Z</dcterms:created>
  <dcterms:modified xsi:type="dcterms:W3CDTF">2020-10-25T21:37:46Z</dcterms:modified>
</cp:coreProperties>
</file>