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60" r:id="rId5"/>
    <p:sldId id="259" r:id="rId6"/>
    <p:sldId id="266" r:id="rId7"/>
    <p:sldId id="268" r:id="rId8"/>
    <p:sldId id="262" r:id="rId9"/>
    <p:sldId id="263" r:id="rId10"/>
    <p:sldId id="267" r:id="rId11"/>
    <p:sldId id="275" r:id="rId12"/>
    <p:sldId id="272" r:id="rId13"/>
    <p:sldId id="264" r:id="rId14"/>
    <p:sldId id="265" r:id="rId15"/>
    <p:sldId id="270" r:id="rId16"/>
    <p:sldId id="277" r:id="rId17"/>
    <p:sldId id="276" r:id="rId18"/>
    <p:sldId id="278" r:id="rId19"/>
    <p:sldId id="279" r:id="rId20"/>
    <p:sldId id="280" r:id="rId21"/>
    <p:sldId id="281" r:id="rId22"/>
    <p:sldId id="269" r:id="rId23"/>
    <p:sldId id="274" r:id="rId24"/>
    <p:sldId id="282" r:id="rId25"/>
    <p:sldId id="284" r:id="rId26"/>
    <p:sldId id="271" r:id="rId27"/>
    <p:sldId id="283" r:id="rId28"/>
    <p:sldId id="285" r:id="rId29"/>
    <p:sldId id="286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C37584DF-A140-40B2-BD1A-5D6F08123DA3}" type="datetimeFigureOut">
              <a:rPr lang="ru-RU" smtClean="0"/>
              <a:t>31.08.2015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62DAA44-AF2D-45FA-A45B-D18BB003E55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3489176"/>
            <a:ext cx="7543800" cy="1524000"/>
          </a:xfrm>
        </p:spPr>
        <p:txBody>
          <a:bodyPr/>
          <a:lstStyle/>
          <a:p>
            <a:r>
              <a:rPr lang="ru-RU" sz="4800" smtClean="0"/>
              <a:t>Сердечно-сосудистая система</a:t>
            </a:r>
            <a:endParaRPr lang="ru-RU" sz="480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0" y="5174704"/>
            <a:ext cx="6858000" cy="990600"/>
          </a:xfrm>
        </p:spPr>
        <p:txBody>
          <a:bodyPr/>
          <a:lstStyle/>
          <a:p>
            <a:r>
              <a:rPr lang="ru-RU" smtClean="0"/>
              <a:t>Гистология</a:t>
            </a:r>
            <a:endParaRPr lang="ru-RU"/>
          </a:p>
        </p:txBody>
      </p:sp>
      <p:pic>
        <p:nvPicPr>
          <p:cNvPr id="32772" name="Picture 4" descr="http://circres.ahajournals.org/content/111/5/532/F6.lar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4" t="7769" r="43925" b="34362"/>
          <a:stretch/>
        </p:blipFill>
        <p:spPr bwMode="auto">
          <a:xfrm>
            <a:off x="-36512" y="-27384"/>
            <a:ext cx="4558759" cy="315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circres.ahajournals.org/content/111/5/532/F6.larg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3" t="7769" r="43926" b="34362"/>
          <a:stretch/>
        </p:blipFill>
        <p:spPr bwMode="auto">
          <a:xfrm flipH="1">
            <a:off x="4499992" y="-31037"/>
            <a:ext cx="4644008" cy="315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1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smtClean="0"/>
              <a:t>Виды эндотелия / капилляров</a:t>
            </a:r>
            <a:endParaRPr lang="ru-RU" sz="3600"/>
          </a:p>
        </p:txBody>
      </p:sp>
      <p:pic>
        <p:nvPicPr>
          <p:cNvPr id="12290" name="Picture 2" descr="http://intranet.tdmu.edu.ua/data/kafedra/internal/histolog/classes_stud/ru/stomat/ptn/1/12%20%D0%A1%D0%B5%D1%80%D0%B4%D0%B5%D1%87%D0%BD%D0%BE-%D1%81%D0%BE%D1%81%D1%83%D0%B4%D0%B8%D1%81%D1%82%D0%B0%D1%8F%20%D1%81%D0%B8%D1%81%D1%82%D0%B5%D0%BC%D0%B0_htm.files/image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1520824"/>
            <a:ext cx="7427813" cy="3852391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75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smtClean="0"/>
              <a:t>Перестройка сосудов</a:t>
            </a:r>
            <a:endParaRPr lang="ru-RU" sz="3600"/>
          </a:p>
        </p:txBody>
      </p:sp>
      <p:pic>
        <p:nvPicPr>
          <p:cNvPr id="19458" name="Picture 2" descr="http://www.nature.com/nrm/journal/v12/n9/images/nrm3176-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08454"/>
            <a:ext cx="6264696" cy="4468818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11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ucl.ac.uk/npp/images/DAimag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5400600" cy="4860542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smtClean="0"/>
              <a:t>Перициты</a:t>
            </a:r>
            <a:endParaRPr lang="ru-RU" sz="360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9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pic>
        <p:nvPicPr>
          <p:cNvPr id="8194" name="Picture 2" descr="http://www.yourveinexpert.com/wp-content/uploads/2013/09/arterial-v-ve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299501" cy="4028296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Сосуды: артерии и вены</a:t>
            </a:r>
            <a:endParaRPr lang="ru-RU" sz="4800"/>
          </a:p>
        </p:txBody>
      </p:sp>
    </p:spTree>
    <p:extLst>
      <p:ext uri="{BB962C8B-B14F-4D97-AF65-F5344CB8AC3E}">
        <p14:creationId xmlns:p14="http://schemas.microsoft.com/office/powerpoint/2010/main" val="336901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Строение оболочек</a:t>
            </a:r>
            <a:endParaRPr lang="ru-RU" sz="4800"/>
          </a:p>
        </p:txBody>
      </p:sp>
      <p:pic>
        <p:nvPicPr>
          <p:cNvPr id="7170" name="Picture 2" descr="http://biology-forums.com/gallery/medium_71857_05_04_13_11_52_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178"/>
            <a:ext cx="7406208" cy="4627055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31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Строение оболочек</a:t>
            </a:r>
            <a:endParaRPr lang="ru-RU" sz="4800"/>
          </a:p>
        </p:txBody>
      </p:sp>
      <p:pic>
        <p:nvPicPr>
          <p:cNvPr id="15366" name="Picture 6" descr="http://www.coheadquarters.com/PennLibr/MyPhysiology/lect8/Wall2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30" y="2060848"/>
            <a:ext cx="7159254" cy="3384376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50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Классификация</a:t>
            </a:r>
            <a:endParaRPr lang="ru-RU" sz="4800"/>
          </a:p>
        </p:txBody>
      </p:sp>
      <p:pic>
        <p:nvPicPr>
          <p:cNvPr id="15364" name="Picture 4" descr="http://image.slidesharecdn.com/ch22lecturepresentation-140918213700-phpapp01/95/ch-22lecturepresentation-6-638.jpg?cb=14110763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370" y="1412776"/>
            <a:ext cx="6076950" cy="4562476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23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Диагностика</a:t>
            </a:r>
            <a:endParaRPr lang="ru-RU" sz="4800"/>
          </a:p>
        </p:txBody>
      </p:sp>
      <p:pic>
        <p:nvPicPr>
          <p:cNvPr id="21506" name="Picture 2" descr="http://nsau.edu.ru/images/vetfac/images/ebooks/histology/histology/r5/examss41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765" y="1628800"/>
            <a:ext cx="6214763" cy="4104456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51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Диагностика</a:t>
            </a:r>
            <a:endParaRPr lang="ru-RU" sz="4800"/>
          </a:p>
        </p:txBody>
      </p:sp>
      <p:pic>
        <p:nvPicPr>
          <p:cNvPr id="23554" name="Picture 2" descr="http://histology.narod.ru/data/circulator/images/image_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84784"/>
            <a:ext cx="5904656" cy="4428492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4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Диагностика</a:t>
            </a:r>
            <a:endParaRPr lang="ru-RU" sz="4800"/>
          </a:p>
        </p:txBody>
      </p:sp>
      <p:pic>
        <p:nvPicPr>
          <p:cNvPr id="22530" name="Picture 2" descr="http://vmede.org/sait/content/Gistologiya_atlas_kuznetsov_gemonov_2013/img/10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88421"/>
            <a:ext cx="5570008" cy="4216843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Мотивация: ???</a:t>
            </a:r>
            <a:endParaRPr lang="ru-RU" sz="4800"/>
          </a:p>
        </p:txBody>
      </p:sp>
      <p:pic>
        <p:nvPicPr>
          <p:cNvPr id="1028" name="Picture 4" descr="http://www.libemed.ru/wp-content/uploads/2013/10/vtorichnaja-gipertensi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3168352" cy="3168352"/>
          </a:xfrm>
          <a:prstGeom prst="roundRect">
            <a:avLst>
              <a:gd name="adj" fmla="val 16667"/>
            </a:avLst>
          </a:prstGeom>
          <a:ln w="38100"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99592" y="2636912"/>
            <a:ext cx="4176464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Инфаркт миокарда</a:t>
            </a:r>
            <a:endParaRPr lang="ru-RU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99592" y="3284984"/>
            <a:ext cx="4176464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Инсульт</a:t>
            </a:r>
            <a:endParaRPr lang="ru-RU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99592" y="1499074"/>
            <a:ext cx="4176464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Атеросклероз</a:t>
            </a:r>
            <a:endParaRPr lang="ru-RU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99592" y="2060848"/>
            <a:ext cx="4176464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Артериальная гипертензия</a:t>
            </a:r>
            <a:endParaRPr lang="ru-RU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99592" y="3933056"/>
            <a:ext cx="4464496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Хроническая сердечная недостаточность</a:t>
            </a:r>
            <a:endParaRPr lang="ru-RU" sz="20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Диагностика</a:t>
            </a:r>
            <a:endParaRPr lang="ru-RU" sz="4800"/>
          </a:p>
        </p:txBody>
      </p:sp>
      <p:pic>
        <p:nvPicPr>
          <p:cNvPr id="24578" name="Picture 2" descr="http://vmede.org/sait/content/Gistologiya_atlas_kuznetsov_gemonov_2013/img/102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120680" cy="4749003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03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332656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Диагностика</a:t>
            </a:r>
            <a:endParaRPr lang="ru-RU" sz="4800"/>
          </a:p>
        </p:txBody>
      </p:sp>
      <p:pic>
        <p:nvPicPr>
          <p:cNvPr id="25602" name="Picture 2" descr="http://vmede.org/sait/content/Gistologiya_atlas_kuznetsov_gemonov_2013/img/102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89140"/>
            <a:ext cx="6192688" cy="4732148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53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Контроль тонуса сосудов</a:t>
            </a:r>
            <a:endParaRPr lang="ru-RU" sz="4800"/>
          </a:p>
        </p:txBody>
      </p:sp>
      <p:pic>
        <p:nvPicPr>
          <p:cNvPr id="16386" name="Picture 2" descr="http://www.tryphonov.ru/tryphonov2/pic2/crcsmu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715000" cy="4562476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80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260648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Контроль тонуса сосудов</a:t>
            </a:r>
            <a:endParaRPr lang="ru-RU" sz="4800"/>
          </a:p>
        </p:txBody>
      </p:sp>
      <p:pic>
        <p:nvPicPr>
          <p:cNvPr id="17410" name="Picture 2" descr="http://i1251.photobucket.com/albums/hh551/vladimirzec/Fiziologija/img33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3" b="13954"/>
          <a:stretch/>
        </p:blipFill>
        <p:spPr bwMode="auto">
          <a:xfrm>
            <a:off x="1930331" y="1268760"/>
            <a:ext cx="4982478" cy="4752528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83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Сердце</a:t>
            </a:r>
            <a:endParaRPr lang="ru-RU" sz="4800"/>
          </a:p>
        </p:txBody>
      </p:sp>
      <p:pic>
        <p:nvPicPr>
          <p:cNvPr id="26626" name="Picture 2" descr="http://konsulmed.com/wp-content/uploads/2013/09/%D1%81%D0%B5%D1%80%D0%B4%D1%86%D0%B5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28800"/>
            <a:ext cx="6264694" cy="4176464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9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Сердце</a:t>
            </a:r>
            <a:endParaRPr lang="ru-RU" sz="480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99592" y="2132856"/>
            <a:ext cx="5473312" cy="1584176"/>
          </a:xfrm>
          <a:prstGeom prst="rect">
            <a:avLst/>
          </a:prstGeom>
        </p:spPr>
        <p:txBody>
          <a:bodyPr numCol="1"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ОБОЛОЧКИ</a:t>
            </a:r>
          </a:p>
          <a:p>
            <a:endParaRPr lang="ru-RU" sz="2000" b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Эндокард  - 4 слоя:</a:t>
            </a:r>
          </a:p>
          <a:p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- эндотелий</a:t>
            </a:r>
          </a:p>
          <a:p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- подэндотелий</a:t>
            </a:r>
          </a:p>
          <a:p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- мышечно-элатсический слой</a:t>
            </a:r>
          </a:p>
          <a:p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- наружный волокнистый слой</a:t>
            </a:r>
          </a:p>
          <a:p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Миокард:</a:t>
            </a:r>
          </a:p>
          <a:p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- сердечная мышечная ткань </a:t>
            </a:r>
          </a:p>
          <a:p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- РВСТ+ сосуды + нервы (эндомизий)</a:t>
            </a:r>
          </a:p>
          <a:p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Эпикард</a:t>
            </a:r>
          </a:p>
          <a:p>
            <a:r>
              <a:rPr lang="ru-RU" sz="2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</a:t>
            </a:r>
            <a:endParaRPr lang="uk-UA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https://bcrc.bio.umass.edu/histology/files/images/2009_9_16_14_37_10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53" y="620688"/>
            <a:ext cx="3234892" cy="2426169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0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Сердце </a:t>
            </a:r>
            <a:endParaRPr lang="ru-RU" sz="4800"/>
          </a:p>
        </p:txBody>
      </p:sp>
      <p:pic>
        <p:nvPicPr>
          <p:cNvPr id="14338" name="Picture 2" descr="http://vmede.org/sait/content/Gistologiya_atlas_kuznetsov_gemonov_2013/img/102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" r="2983" b="50000"/>
          <a:stretch/>
        </p:blipFill>
        <p:spPr bwMode="auto">
          <a:xfrm>
            <a:off x="1403648" y="1390943"/>
            <a:ext cx="5832648" cy="4537687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76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Сердце </a:t>
            </a:r>
            <a:endParaRPr lang="ru-RU" sz="4800"/>
          </a:p>
        </p:txBody>
      </p:sp>
      <p:pic>
        <p:nvPicPr>
          <p:cNvPr id="14338" name="Picture 2" descr="http://vmede.org/sait/content/Gistologiya_atlas_kuznetsov_gemonov_2013/img/102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76" r="5231"/>
          <a:stretch/>
        </p:blipFill>
        <p:spPr bwMode="auto">
          <a:xfrm>
            <a:off x="1764411" y="1534249"/>
            <a:ext cx="5538977" cy="4294013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74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Виды кардиомиоцитов</a:t>
            </a:r>
            <a:endParaRPr lang="ru-RU" sz="4800"/>
          </a:p>
        </p:txBody>
      </p:sp>
      <p:pic>
        <p:nvPicPr>
          <p:cNvPr id="28674" name="Picture 2" descr="http://alfaisaldoctors.com/wp-content/uploads/2012/01/Purkinje_fib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4032446" cy="3024336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292080" y="1556792"/>
            <a:ext cx="3635896" cy="3888432"/>
          </a:xfrm>
          <a:prstGeom prst="rect">
            <a:avLst/>
          </a:prstGeom>
        </p:spPr>
        <p:txBody>
          <a:bodyPr numCol="1"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1800" b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b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ru-RU" sz="18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Рабочие (сократительные) </a:t>
            </a:r>
          </a:p>
          <a:p>
            <a:pPr marL="457200" indent="-457200">
              <a:buAutoNum type="arabicPeriod"/>
            </a:pPr>
            <a:endParaRPr lang="ru-RU" sz="1800" b="1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ru-RU" sz="18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Проводящие (расположены субэндокардиально)</a:t>
            </a:r>
          </a:p>
          <a:p>
            <a:pPr marL="457200" indent="-457200">
              <a:buAutoNum type="arabicPeriod"/>
            </a:pPr>
            <a:endParaRPr lang="ru-RU" sz="1800" b="1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ru-RU" sz="1800" b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Секреторные – ПП, АНУП     </a:t>
            </a:r>
            <a:endParaRPr lang="uk-UA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3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Кардиомиоцит</a:t>
            </a:r>
            <a:endParaRPr lang="ru-RU" sz="4800"/>
          </a:p>
        </p:txBody>
      </p:sp>
      <p:pic>
        <p:nvPicPr>
          <p:cNvPr id="30722" name="Picture 2" descr="http://vmede.org/sait/content/Gistologija_ulumbekova_2009/10_files/mb4_00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2" y="1391491"/>
            <a:ext cx="5057775" cy="4657725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Повторение</a:t>
            </a:r>
            <a:endParaRPr lang="ru-RU" sz="4800"/>
          </a:p>
        </p:txBody>
      </p:sp>
      <p:pic>
        <p:nvPicPr>
          <p:cNvPr id="4098" name="Picture 2" descr="Сердечно сосудистая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424" y="1491301"/>
            <a:ext cx="4839816" cy="4591051"/>
          </a:xfrm>
          <a:prstGeom prst="roundRect">
            <a:avLst>
              <a:gd name="adj" fmla="val 16667"/>
            </a:avLst>
          </a:prstGeom>
          <a:ln w="38100"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4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Кардиомиоцит</a:t>
            </a:r>
            <a:endParaRPr lang="ru-RU" sz="4800"/>
          </a:p>
        </p:txBody>
      </p:sp>
      <p:pic>
        <p:nvPicPr>
          <p:cNvPr id="31746" name="Picture 2" descr="http://www.usouthal.edu/ishr/help/myocytes/arm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4"/>
            <a:ext cx="6335714" cy="4138436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30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000" smtClean="0"/>
              <a:t>Сердечно-сосудистая система</a:t>
            </a:r>
            <a:endParaRPr lang="ru-RU" sz="400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99592" y="1499074"/>
            <a:ext cx="4176464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AutoNum type="arabicPeriod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Сердце</a:t>
            </a:r>
          </a:p>
          <a:p>
            <a:pPr marL="457200" indent="-457200">
              <a:buAutoNum type="arabicPeriod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Кровеносные сосуды.</a:t>
            </a:r>
          </a:p>
          <a:p>
            <a:pPr marL="457200" indent="-457200">
              <a:buAutoNum type="arabicPeriod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Лимфатические сосуды.</a:t>
            </a:r>
            <a:endParaRPr lang="ru-RU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64088" y="3356992"/>
            <a:ext cx="4176464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Сосуды:</a:t>
            </a:r>
          </a:p>
          <a:p>
            <a:pPr marL="457200" indent="-457200">
              <a:buAutoNum type="arabicPeriod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Артерии.</a:t>
            </a:r>
          </a:p>
          <a:p>
            <a:pPr marL="457200" indent="-457200">
              <a:buAutoNum type="arabicPeriod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Микроциркуляторное русло.</a:t>
            </a:r>
          </a:p>
          <a:p>
            <a:pPr marL="457200" indent="-457200">
              <a:buAutoNum type="arabicPeriod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Вены.</a:t>
            </a:r>
            <a:endParaRPr lang="ru-RU" sz="20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www.siumed.edu/~dking2/crr/images/CR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12" y="2924944"/>
            <a:ext cx="4263752" cy="2885139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66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Общая характеристика</a:t>
            </a:r>
            <a:endParaRPr lang="ru-RU" sz="480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99592" y="1499074"/>
            <a:ext cx="7056784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Тип строения – полый оболочечный слоистый</a:t>
            </a:r>
          </a:p>
          <a:p>
            <a:endParaRPr lang="ru-RU" sz="2000" b="1">
              <a:latin typeface="Arial" pitchFamily="34" charset="0"/>
              <a:cs typeface="Arial" pitchFamily="34" charset="0"/>
            </a:endParaRPr>
          </a:p>
          <a:p>
            <a:endParaRPr lang="ru-RU" sz="2000" b="1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smtClean="0">
                <a:latin typeface="Arial" pitchFamily="34" charset="0"/>
                <a:cs typeface="Arial" pitchFamily="34" charset="0"/>
              </a:rPr>
              <a:t>болочки</a:t>
            </a:r>
          </a:p>
          <a:p>
            <a:pPr marL="457200" indent="-457200">
              <a:buAutoNum type="arabicPeriod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Внутренняя.</a:t>
            </a:r>
          </a:p>
          <a:p>
            <a:pPr marL="457200" indent="-457200">
              <a:buAutoNum type="arabicPeriod"/>
            </a:pPr>
            <a:r>
              <a:rPr lang="uk-UA" sz="2000" b="1" smtClean="0">
                <a:latin typeface="Arial" pitchFamily="34" charset="0"/>
                <a:cs typeface="Arial" pitchFamily="34" charset="0"/>
              </a:rPr>
              <a:t>Средняя</a:t>
            </a:r>
          </a:p>
          <a:p>
            <a:pPr marL="457200" indent="-457200">
              <a:buAutoNum type="arabicPeriod"/>
            </a:pPr>
            <a:r>
              <a:rPr lang="uk-UA" sz="2000" b="1" smtClean="0">
                <a:latin typeface="Arial" pitchFamily="34" charset="0"/>
                <a:cs typeface="Arial" pitchFamily="34" charset="0"/>
              </a:rPr>
              <a:t>Наружная</a:t>
            </a:r>
          </a:p>
          <a:p>
            <a:pPr marL="457200" indent="-457200">
              <a:buAutoNum type="arabicPeriod"/>
            </a:pPr>
            <a:endParaRPr lang="uk-UA" sz="2000" b="1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endParaRPr lang="uk-UA" sz="2000" b="1" smtClean="0">
              <a:latin typeface="Arial" pitchFamily="34" charset="0"/>
              <a:cs typeface="Arial" pitchFamily="34" charset="0"/>
            </a:endParaRPr>
          </a:p>
          <a:p>
            <a:endParaRPr lang="uk-UA" sz="20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uk-UA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uk-UA" sz="20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uk-UA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uk-UA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Внутрення оболочка – выстлана ЭНДОТЕЛИЕМ</a:t>
            </a:r>
            <a:endParaRPr lang="ru-RU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http://losrios-training.org/phlebotomy/08_circulatory_system/notes_and_exercises/images/artery_vein_cap_structur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713" y="2132856"/>
            <a:ext cx="4675687" cy="3096344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46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76672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Эндотелий</a:t>
            </a:r>
            <a:endParaRPr lang="ru-RU" sz="4800"/>
          </a:p>
        </p:txBody>
      </p:sp>
      <p:pic>
        <p:nvPicPr>
          <p:cNvPr id="6148" name="Picture 4" descr="http://medicalinsider.ru/wp-content/uploads/2015/05/singcapfron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018" y="2780928"/>
            <a:ext cx="3642381" cy="2163705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99592" y="1499074"/>
            <a:ext cx="7056784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Слой плоских клеток на базальной мембране</a:t>
            </a:r>
          </a:p>
          <a:p>
            <a:endParaRPr lang="ru-RU" sz="2000" b="1">
              <a:latin typeface="Arial" pitchFamily="34" charset="0"/>
              <a:cs typeface="Arial" pitchFamily="34" charset="0"/>
            </a:endParaRPr>
          </a:p>
          <a:p>
            <a:endParaRPr lang="ru-RU" sz="2000" b="1" smtClean="0">
              <a:latin typeface="Arial" pitchFamily="34" charset="0"/>
              <a:cs typeface="Arial" pitchFamily="34" charset="0"/>
            </a:endParaRPr>
          </a:p>
          <a:p>
            <a:endParaRPr lang="ru-RU" sz="2000" b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Части:</a:t>
            </a:r>
          </a:p>
          <a:p>
            <a:pPr marL="457200" indent="-457200">
              <a:buAutoNum type="arabicParenR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Центральная</a:t>
            </a:r>
          </a:p>
          <a:p>
            <a:pPr marL="457200" indent="-457200">
              <a:buAutoNum type="arabicParenR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Периферическая</a:t>
            </a:r>
          </a:p>
          <a:p>
            <a:endParaRPr lang="ru-RU" sz="2000" b="1">
              <a:latin typeface="Arial" pitchFamily="34" charset="0"/>
              <a:cs typeface="Arial" pitchFamily="34" charset="0"/>
            </a:endParaRPr>
          </a:p>
          <a:p>
            <a:endParaRPr lang="ru-RU" sz="2000" b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b="1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Особенности строения</a:t>
            </a:r>
          </a:p>
          <a:p>
            <a:r>
              <a:rPr lang="ru-RU" sz="2000" b="1" smtClean="0">
                <a:latin typeface="Arial" pitchFamily="34" charset="0"/>
                <a:cs typeface="Arial" pitchFamily="34" charset="0"/>
              </a:rPr>
              <a:t>МКК: плотные, десмосомы</a:t>
            </a:r>
          </a:p>
          <a:p>
            <a:r>
              <a:rPr lang="uk-UA" sz="2000" b="1" smtClean="0">
                <a:latin typeface="Arial" pitchFamily="34" charset="0"/>
                <a:cs typeface="Arial" pitchFamily="34" charset="0"/>
              </a:rPr>
              <a:t>Эндоцитозные пузырьки</a:t>
            </a:r>
          </a:p>
          <a:p>
            <a:r>
              <a:rPr lang="uk-UA" sz="2000" b="1" smtClean="0">
                <a:latin typeface="Arial" pitchFamily="34" charset="0"/>
                <a:cs typeface="Arial" pitchFamily="34" charset="0"/>
              </a:rPr>
              <a:t>Тельца Вейбл-Палладе</a:t>
            </a:r>
          </a:p>
          <a:p>
            <a:endParaRPr lang="uk-UA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9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3568" y="260648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Эндотелий</a:t>
            </a:r>
            <a:endParaRPr lang="ru-RU" sz="4800"/>
          </a:p>
        </p:txBody>
      </p:sp>
      <p:pic>
        <p:nvPicPr>
          <p:cNvPr id="11266" name="Picture 2" descr="http://www.ljplus.ru/img4/b/e/bes_korablya/endothelial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24744"/>
            <a:ext cx="4176464" cy="4913487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83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404664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smtClean="0"/>
              <a:t>Эндотелий</a:t>
            </a:r>
            <a:endParaRPr lang="ru-RU" sz="280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99592" y="836712"/>
            <a:ext cx="7056784" cy="504056"/>
          </a:xfrm>
          <a:prstGeom prst="rect">
            <a:avLst/>
          </a:prstGeom>
        </p:spPr>
        <p:txBody>
          <a:bodyPr numCol="2"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Функции:</a:t>
            </a:r>
          </a:p>
          <a:p>
            <a:pPr marL="457200" indent="-457200">
              <a:buAutoNum type="arabicParenR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Барьерная</a:t>
            </a:r>
          </a:p>
          <a:p>
            <a:pPr marL="457200" indent="-457200">
              <a:buAutoNum type="arabicParenR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Транспортная</a:t>
            </a:r>
          </a:p>
          <a:p>
            <a:pPr marL="457200" indent="-457200">
              <a:buAutoNum type="arabicParenR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Метаболическая</a:t>
            </a:r>
          </a:p>
          <a:p>
            <a:pPr marL="457200" indent="-457200">
              <a:buAutoNum type="arabicParenR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Регуляция тромбообразования</a:t>
            </a:r>
          </a:p>
          <a:p>
            <a:pPr marL="457200" indent="-457200">
              <a:buAutoNum type="arabicParenR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Регуляция тонуса сосудов</a:t>
            </a:r>
          </a:p>
          <a:p>
            <a:pPr marL="457200" indent="-457200">
              <a:buAutoNum type="arabicParenR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Регуляция воспаления</a:t>
            </a:r>
          </a:p>
          <a:p>
            <a:pPr marL="457200" indent="-457200">
              <a:buAutoNum type="arabicParenR"/>
            </a:pPr>
            <a:r>
              <a:rPr lang="ru-RU" sz="2000" b="1" smtClean="0">
                <a:latin typeface="Arial" pitchFamily="34" charset="0"/>
                <a:cs typeface="Arial" pitchFamily="34" charset="0"/>
              </a:rPr>
              <a:t>Участи в системе иммунной защиты</a:t>
            </a:r>
          </a:p>
          <a:p>
            <a:endParaRPr lang="uk-UA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50" name="Picture 6" descr="http://www.nature.com/nri/journal/v7/n10/images/nri2171-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929613"/>
            <a:ext cx="7543800" cy="3889290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47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62000" y="-27384"/>
            <a:ext cx="7543800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smtClean="0">
                <a:solidFill>
                  <a:schemeClr val="bg1"/>
                </a:solidFill>
              </a:rPr>
              <a:t>Сердечно-сосудистая система</a:t>
            </a:r>
            <a:endParaRPr lang="ru-RU" sz="180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62000" y="332656"/>
            <a:ext cx="7543800" cy="10081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4800" smtClean="0"/>
              <a:t>Эндотелий</a:t>
            </a:r>
            <a:endParaRPr lang="ru-RU" sz="4800"/>
          </a:p>
        </p:txBody>
      </p:sp>
      <p:pic>
        <p:nvPicPr>
          <p:cNvPr id="5" name="Picture 2" descr="http://www.ljplus.ru/img4/b/e/bes_korablya/noendoschemat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359" y="1340768"/>
            <a:ext cx="6765025" cy="4589195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54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250</TotalTime>
  <Words>246</Words>
  <Application>Microsoft Office PowerPoint</Application>
  <PresentationFormat>Экран (4:3)</PresentationFormat>
  <Paragraphs>127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NewsPrint</vt:lpstr>
      <vt:lpstr>Сердечно-сосудистая система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Сердечно-сосудистая система</dc:title>
  <dc:creator>oksana</dc:creator>
  <cp:lastModifiedBy>oksana</cp:lastModifiedBy>
  <cp:revision>16</cp:revision>
  <dcterms:created xsi:type="dcterms:W3CDTF">2015-08-31T15:58:35Z</dcterms:created>
  <dcterms:modified xsi:type="dcterms:W3CDTF">2015-08-31T20:08:54Z</dcterms:modified>
</cp:coreProperties>
</file>