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viewProps.xml" ContentType="application/vnd.openxmlformats-officedocument.presentationml.viewProp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3.xml" ContentType="application/vnd.openxmlformats-officedocument.presentationml.notes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presProps.xml" ContentType="application/vnd.openxmlformats-officedocument.presentationml.presProp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s/slide82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jpeg" ContentType="image/jpeg"/>
  <Default Extension="emf" ContentType="image/x-emf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slides/slide89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slides/slide87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Layouts/slideLayout22.xml" ContentType="application/vnd.openxmlformats-officedocument.presentationml.slideLayout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notesSlides/notesSlide19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3" r:id="rId1"/>
    <p:sldMasterId id="2147483669" r:id="rId2"/>
  </p:sldMasterIdLst>
  <p:notesMasterIdLst>
    <p:notesMasterId r:id="rId92"/>
  </p:notesMasterIdLst>
  <p:handoutMasterIdLst>
    <p:handoutMasterId r:id="rId93"/>
  </p:handoutMasterIdLst>
  <p:sldIdLst>
    <p:sldId id="724" r:id="rId3"/>
    <p:sldId id="725" r:id="rId4"/>
    <p:sldId id="726" r:id="rId5"/>
    <p:sldId id="738" r:id="rId6"/>
    <p:sldId id="658" r:id="rId7"/>
    <p:sldId id="659" r:id="rId8"/>
    <p:sldId id="660" r:id="rId9"/>
    <p:sldId id="728" r:id="rId10"/>
    <p:sldId id="729" r:id="rId11"/>
    <p:sldId id="730" r:id="rId12"/>
    <p:sldId id="731" r:id="rId13"/>
    <p:sldId id="732" r:id="rId14"/>
    <p:sldId id="733" r:id="rId15"/>
    <p:sldId id="666" r:id="rId16"/>
    <p:sldId id="670" r:id="rId17"/>
    <p:sldId id="671" r:id="rId18"/>
    <p:sldId id="672" r:id="rId19"/>
    <p:sldId id="735" r:id="rId20"/>
    <p:sldId id="737" r:id="rId21"/>
    <p:sldId id="734" r:id="rId22"/>
    <p:sldId id="739" r:id="rId23"/>
    <p:sldId id="741" r:id="rId24"/>
    <p:sldId id="879" r:id="rId25"/>
    <p:sldId id="678" r:id="rId26"/>
    <p:sldId id="681" r:id="rId27"/>
    <p:sldId id="683" r:id="rId28"/>
    <p:sldId id="743" r:id="rId29"/>
    <p:sldId id="745" r:id="rId30"/>
    <p:sldId id="747" r:id="rId31"/>
    <p:sldId id="749" r:id="rId32"/>
    <p:sldId id="750" r:id="rId33"/>
    <p:sldId id="752" r:id="rId34"/>
    <p:sldId id="753" r:id="rId35"/>
    <p:sldId id="754" r:id="rId36"/>
    <p:sldId id="755" r:id="rId37"/>
    <p:sldId id="756" r:id="rId38"/>
    <p:sldId id="760" r:id="rId39"/>
    <p:sldId id="761" r:id="rId40"/>
    <p:sldId id="762" r:id="rId41"/>
    <p:sldId id="763" r:id="rId42"/>
    <p:sldId id="822" r:id="rId43"/>
    <p:sldId id="823" r:id="rId44"/>
    <p:sldId id="824" r:id="rId45"/>
    <p:sldId id="825" r:id="rId46"/>
    <p:sldId id="826" r:id="rId47"/>
    <p:sldId id="827" r:id="rId48"/>
    <p:sldId id="828" r:id="rId49"/>
    <p:sldId id="829" r:id="rId50"/>
    <p:sldId id="830" r:id="rId51"/>
    <p:sldId id="831" r:id="rId52"/>
    <p:sldId id="832" r:id="rId53"/>
    <p:sldId id="833" r:id="rId54"/>
    <p:sldId id="838" r:id="rId55"/>
    <p:sldId id="839" r:id="rId56"/>
    <p:sldId id="840" r:id="rId57"/>
    <p:sldId id="841" r:id="rId58"/>
    <p:sldId id="843" r:id="rId59"/>
    <p:sldId id="846" r:id="rId60"/>
    <p:sldId id="848" r:id="rId61"/>
    <p:sldId id="849" r:id="rId62"/>
    <p:sldId id="850" r:id="rId63"/>
    <p:sldId id="851" r:id="rId64"/>
    <p:sldId id="852" r:id="rId65"/>
    <p:sldId id="868" r:id="rId66"/>
    <p:sldId id="854" r:id="rId67"/>
    <p:sldId id="855" r:id="rId68"/>
    <p:sldId id="869" r:id="rId69"/>
    <p:sldId id="870" r:id="rId70"/>
    <p:sldId id="871" r:id="rId71"/>
    <p:sldId id="856" r:id="rId72"/>
    <p:sldId id="857" r:id="rId73"/>
    <p:sldId id="863" r:id="rId74"/>
    <p:sldId id="864" r:id="rId75"/>
    <p:sldId id="865" r:id="rId76"/>
    <p:sldId id="873" r:id="rId77"/>
    <p:sldId id="874" r:id="rId78"/>
    <p:sldId id="875" r:id="rId79"/>
    <p:sldId id="876" r:id="rId80"/>
    <p:sldId id="877" r:id="rId81"/>
    <p:sldId id="878" r:id="rId82"/>
    <p:sldId id="880" r:id="rId83"/>
    <p:sldId id="881" r:id="rId84"/>
    <p:sldId id="883" r:id="rId85"/>
    <p:sldId id="884" r:id="rId86"/>
    <p:sldId id="885" r:id="rId87"/>
    <p:sldId id="887" r:id="rId88"/>
    <p:sldId id="888" r:id="rId89"/>
    <p:sldId id="889" r:id="rId90"/>
    <p:sldId id="821" r:id="rId9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Verdana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Verdana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Verdana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Verdana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Verdana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336699"/>
    <a:srgbClr val="FF99FF"/>
    <a:srgbClr val="FF0000"/>
    <a:srgbClr val="FFCC00"/>
    <a:srgbClr val="75A3D1"/>
    <a:srgbClr val="FF6600"/>
    <a:srgbClr val="FFFF99"/>
    <a:srgbClr val="A3D1FF"/>
    <a:srgbClr val="CCFF3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233" autoAdjust="0"/>
    <p:restoredTop sz="99648" autoAdjust="0"/>
  </p:normalViewPr>
  <p:slideViewPr>
    <p:cSldViewPr>
      <p:cViewPr varScale="1">
        <p:scale>
          <a:sx n="73" d="100"/>
          <a:sy n="73" d="100"/>
        </p:scale>
        <p:origin x="-135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7" d="100"/>
          <a:sy n="67" d="100"/>
        </p:scale>
        <p:origin x="-2826" y="-114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76" Type="http://schemas.openxmlformats.org/officeDocument/2006/relationships/slide" Target="slides/slide74.xml"/><Relationship Id="rId84" Type="http://schemas.openxmlformats.org/officeDocument/2006/relationships/slide" Target="slides/slide82.xml"/><Relationship Id="rId89" Type="http://schemas.openxmlformats.org/officeDocument/2006/relationships/slide" Target="slides/slide87.xml"/><Relationship Id="rId97" Type="http://schemas.openxmlformats.org/officeDocument/2006/relationships/tableStyles" Target="tableStyles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87" Type="http://schemas.openxmlformats.org/officeDocument/2006/relationships/slide" Target="slides/slide85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90" Type="http://schemas.openxmlformats.org/officeDocument/2006/relationships/slide" Target="slides/slide88.xml"/><Relationship Id="rId95" Type="http://schemas.openxmlformats.org/officeDocument/2006/relationships/viewProps" Target="viewProps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slide" Target="slides/slide75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93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91" Type="http://schemas.openxmlformats.org/officeDocument/2006/relationships/slide" Target="slides/slide89.xml"/><Relationship Id="rId9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94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ru-RU"/>
          </a:p>
        </p:txBody>
      </p:sp>
      <p:sp>
        <p:nvSpPr>
          <p:cNvPr id="624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CB67E4C-6C66-4CF0-8BA5-C78F7762C553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897901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ru-RU"/>
          </a:p>
        </p:txBody>
      </p:sp>
      <p:sp>
        <p:nvSpPr>
          <p:cNvPr id="4506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34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634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ru-RU"/>
          </a:p>
        </p:txBody>
      </p:sp>
      <p:sp>
        <p:nvSpPr>
          <p:cNvPr id="634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95275DA-4C2C-406A-85B0-BED2BCC53716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590776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4A31D08-7BB6-4A2A-813C-B3966D0547C8}" type="slidenum">
              <a:rPr lang="ru-RU" smtClean="0"/>
              <a:pPr eaLnBrk="1" hangingPunct="1"/>
              <a:t>1</a:t>
            </a:fld>
            <a:endParaRPr lang="ru-RU" smtClean="0"/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xmlns="" val="352610078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710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uk-UA" smtClean="0"/>
          </a:p>
        </p:txBody>
      </p:sp>
      <p:sp>
        <p:nvSpPr>
          <p:cNvPr id="4710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C7EC5A7-5B46-4722-A399-656E6521A22F}" type="slidenum">
              <a:rPr lang="ru-RU"/>
              <a:pPr/>
              <a:t>46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3548487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017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uk-UA" smtClean="0"/>
          </a:p>
        </p:txBody>
      </p:sp>
      <p:sp>
        <p:nvSpPr>
          <p:cNvPr id="5018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80B3F5C-B20E-46E0-A03C-C8891E63C654}" type="slidenum">
              <a:rPr lang="ru-RU"/>
              <a:pPr/>
              <a:t>47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386818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93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uk-UA" smtClean="0"/>
          </a:p>
        </p:txBody>
      </p:sp>
      <p:sp>
        <p:nvSpPr>
          <p:cNvPr id="593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45BA6B7-DAF2-4C9E-BD52-62CA68399E66}" type="slidenum">
              <a:rPr lang="ru-RU"/>
              <a:pPr/>
              <a:t>48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1341870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041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uk-UA" smtClean="0"/>
          </a:p>
        </p:txBody>
      </p:sp>
      <p:sp>
        <p:nvSpPr>
          <p:cNvPr id="6042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041BC1F-29A1-4550-A156-C2DE4DE77642}" type="slidenum">
              <a:rPr lang="ru-RU"/>
              <a:pPr/>
              <a:t>49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529262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43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uk-UA" smtClean="0"/>
          </a:p>
        </p:txBody>
      </p:sp>
      <p:sp>
        <p:nvSpPr>
          <p:cNvPr id="61444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0CFCADD-68AA-446E-AEE5-EBA6A874370C}" type="slidenum">
              <a:rPr lang="ru-RU"/>
              <a:pPr/>
              <a:t>50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7335612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246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uk-UA" smtClean="0"/>
          </a:p>
        </p:txBody>
      </p:sp>
      <p:sp>
        <p:nvSpPr>
          <p:cNvPr id="6246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52E975A-0517-4C0D-AF25-AD8D4D6486AB}" type="slidenum">
              <a:rPr lang="ru-RU"/>
              <a:pPr/>
              <a:t>51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2147668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uk-UA" smtClean="0"/>
          </a:p>
        </p:txBody>
      </p:sp>
      <p:sp>
        <p:nvSpPr>
          <p:cNvPr id="6451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14751B3-C265-4375-8E04-63F9D6C042CB}" type="slidenum">
              <a:rPr lang="ru-RU"/>
              <a:pPr/>
              <a:t>52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5135993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5275DA-4C2C-406A-85B0-BED2BCC53716}" type="slidenum">
              <a:rPr lang="ru-RU" smtClean="0"/>
              <a:pPr/>
              <a:t>53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9042100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3731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uk-UA" smtClean="0"/>
          </a:p>
        </p:txBody>
      </p:sp>
      <p:sp>
        <p:nvSpPr>
          <p:cNvPr id="73732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6546F97-04F6-4A27-BE7B-DBD95892DEC9}" type="slidenum">
              <a:rPr lang="ru-RU"/>
              <a:pPr/>
              <a:t>57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0951138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08EF5F84-91B2-4EE6-84BA-B5DC16FB3E93}" type="slidenum">
              <a:rPr lang="ru-RU" smtClean="0"/>
              <a:pPr eaLnBrk="1" hangingPunct="1"/>
              <a:t>89</a:t>
            </a:fld>
            <a:endParaRPr lang="ru-RU" smtClean="0"/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smtClean="0"/>
              <a:t>Если информация о недостатках, преимуществах и альтернативах обычному способу родовспоможения останется главным направлением большого числа дородовых курсов, можно ожидать увеличения в обществе числа влиятельных и хорошо информированных людей, вовлеченных в совершенствование практик родовспоможения.</a:t>
            </a:r>
          </a:p>
        </p:txBody>
      </p:sp>
    </p:spTree>
    <p:extLst>
      <p:ext uri="{BB962C8B-B14F-4D97-AF65-F5344CB8AC3E}">
        <p14:creationId xmlns:p14="http://schemas.microsoft.com/office/powerpoint/2010/main" xmlns="" val="13440156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6554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10CD1DE7-99D1-4CC5-A969-DC23C9A42974}" type="slidenum">
              <a:rPr lang="uk-UA"/>
              <a:pPr/>
              <a:t>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21585775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6554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10CD1DE7-99D1-4CC5-A969-DC23C9A42974}" type="slidenum">
              <a:rPr lang="uk-UA"/>
              <a:pPr/>
              <a:t>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23860997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553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6554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10CD1DE7-99D1-4CC5-A969-DC23C9A42974}" type="slidenum">
              <a:rPr lang="uk-UA"/>
              <a:pPr/>
              <a:t>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23075439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6349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6349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EADBD822-239B-4931-8745-38AA21294083}" type="slidenum">
              <a:rPr lang="uk-UA">
                <a:latin typeface="Calibri" pitchFamily="34" charset="0"/>
              </a:rPr>
              <a:pPr eaLnBrk="1" hangingPunct="1"/>
              <a:t>14</a:t>
            </a:fld>
            <a:endParaRPr lang="uk-UA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431020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10547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0547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AB031BD8-20BD-4374-9960-3C4DA396D4BC}" type="slidenum">
              <a:rPr lang="uk-UA">
                <a:latin typeface="Calibri" pitchFamily="34" charset="0"/>
              </a:rPr>
              <a:pPr eaLnBrk="1" hangingPunct="1"/>
              <a:t>24</a:t>
            </a:fld>
            <a:endParaRPr lang="uk-UA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841211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5275DA-4C2C-406A-85B0-BED2BCC53716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769841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5275DA-4C2C-406A-85B0-BED2BCC53716}" type="slidenum">
              <a:rPr lang="ru-RU" smtClean="0"/>
              <a:pPr/>
              <a:t>44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685578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5275DA-4C2C-406A-85B0-BED2BCC53716}" type="slidenum">
              <a:rPr lang="ru-RU" smtClean="0"/>
              <a:pPr/>
              <a:t>45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718410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3175" y="0"/>
            <a:ext cx="9147175" cy="6867525"/>
            <a:chOff x="-2" y="0"/>
            <a:chExt cx="5762" cy="4326"/>
          </a:xfrm>
        </p:grpSpPr>
        <p:grpSp>
          <p:nvGrpSpPr>
            <p:cNvPr id="5" name="Group 3"/>
            <p:cNvGrpSpPr>
              <a:grpSpLocks/>
            </p:cNvGrpSpPr>
            <p:nvPr userDrawn="1"/>
          </p:nvGrpSpPr>
          <p:grpSpPr bwMode="auto">
            <a:xfrm>
              <a:off x="-2" y="0"/>
              <a:ext cx="5712" cy="4326"/>
              <a:chOff x="-2" y="0"/>
              <a:chExt cx="5712" cy="4326"/>
            </a:xfrm>
          </p:grpSpPr>
          <p:sp>
            <p:nvSpPr>
              <p:cNvPr id="8" name="Rectangle 4"/>
              <p:cNvSpPr>
                <a:spLocks noChangeArrowheads="1"/>
              </p:cNvSpPr>
              <p:nvPr/>
            </p:nvSpPr>
            <p:spPr bwMode="auto">
              <a:xfrm>
                <a:off x="-2" y="0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uk-UA"/>
              </a:p>
            </p:txBody>
          </p:sp>
          <p:sp>
            <p:nvSpPr>
              <p:cNvPr id="9" name="Rectangle 5"/>
              <p:cNvSpPr>
                <a:spLocks noChangeArrowheads="1"/>
              </p:cNvSpPr>
              <p:nvPr/>
            </p:nvSpPr>
            <p:spPr bwMode="auto">
              <a:xfrm>
                <a:off x="9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uk-UA"/>
              </a:p>
            </p:txBody>
          </p:sp>
          <p:sp>
            <p:nvSpPr>
              <p:cNvPr id="10" name="Rectangle 6"/>
              <p:cNvSpPr>
                <a:spLocks noChangeArrowheads="1"/>
              </p:cNvSpPr>
              <p:nvPr/>
            </p:nvSpPr>
            <p:spPr bwMode="auto">
              <a:xfrm>
                <a:off x="19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uk-UA"/>
              </a:p>
            </p:txBody>
          </p:sp>
          <p:sp>
            <p:nvSpPr>
              <p:cNvPr id="11" name="Rectangle 7"/>
              <p:cNvSpPr>
                <a:spLocks noChangeArrowheads="1"/>
              </p:cNvSpPr>
              <p:nvPr/>
            </p:nvSpPr>
            <p:spPr bwMode="auto">
              <a:xfrm>
                <a:off x="28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uk-UA"/>
              </a:p>
            </p:txBody>
          </p:sp>
          <p:sp>
            <p:nvSpPr>
              <p:cNvPr id="12" name="Rectangle 8"/>
              <p:cNvSpPr>
                <a:spLocks noChangeArrowheads="1"/>
              </p:cNvSpPr>
              <p:nvPr/>
            </p:nvSpPr>
            <p:spPr bwMode="auto">
              <a:xfrm>
                <a:off x="38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uk-UA"/>
              </a:p>
            </p:txBody>
          </p:sp>
          <p:sp>
            <p:nvSpPr>
              <p:cNvPr id="13" name="Rectangle 9"/>
              <p:cNvSpPr>
                <a:spLocks noChangeArrowheads="1"/>
              </p:cNvSpPr>
              <p:nvPr/>
            </p:nvSpPr>
            <p:spPr bwMode="auto">
              <a:xfrm>
                <a:off x="47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uk-UA"/>
              </a:p>
            </p:txBody>
          </p:sp>
          <p:sp>
            <p:nvSpPr>
              <p:cNvPr id="14" name="Rectangle 10"/>
              <p:cNvSpPr>
                <a:spLocks noChangeArrowheads="1"/>
              </p:cNvSpPr>
              <p:nvPr/>
            </p:nvSpPr>
            <p:spPr bwMode="auto">
              <a:xfrm>
                <a:off x="57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uk-UA"/>
              </a:p>
            </p:txBody>
          </p:sp>
          <p:sp>
            <p:nvSpPr>
              <p:cNvPr id="15" name="Rectangle 11"/>
              <p:cNvSpPr>
                <a:spLocks noChangeArrowheads="1"/>
              </p:cNvSpPr>
              <p:nvPr/>
            </p:nvSpPr>
            <p:spPr bwMode="auto">
              <a:xfrm>
                <a:off x="67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uk-UA"/>
              </a:p>
            </p:txBody>
          </p:sp>
          <p:sp>
            <p:nvSpPr>
              <p:cNvPr id="16" name="Rectangle 12"/>
              <p:cNvSpPr>
                <a:spLocks noChangeArrowheads="1"/>
              </p:cNvSpPr>
              <p:nvPr/>
            </p:nvSpPr>
            <p:spPr bwMode="auto">
              <a:xfrm>
                <a:off x="76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uk-UA"/>
              </a:p>
            </p:txBody>
          </p:sp>
          <p:sp>
            <p:nvSpPr>
              <p:cNvPr id="17" name="Rectangle 13"/>
              <p:cNvSpPr>
                <a:spLocks noChangeArrowheads="1"/>
              </p:cNvSpPr>
              <p:nvPr/>
            </p:nvSpPr>
            <p:spPr bwMode="auto">
              <a:xfrm>
                <a:off x="86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uk-UA"/>
              </a:p>
            </p:txBody>
          </p:sp>
          <p:sp>
            <p:nvSpPr>
              <p:cNvPr id="18" name="Rectangle 14"/>
              <p:cNvSpPr>
                <a:spLocks noChangeArrowheads="1"/>
              </p:cNvSpPr>
              <p:nvPr/>
            </p:nvSpPr>
            <p:spPr bwMode="auto">
              <a:xfrm>
                <a:off x="95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uk-UA"/>
              </a:p>
            </p:txBody>
          </p:sp>
          <p:sp>
            <p:nvSpPr>
              <p:cNvPr id="19" name="Rectangle 15"/>
              <p:cNvSpPr>
                <a:spLocks noChangeArrowheads="1"/>
              </p:cNvSpPr>
              <p:nvPr/>
            </p:nvSpPr>
            <p:spPr bwMode="auto">
              <a:xfrm>
                <a:off x="105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uk-UA"/>
              </a:p>
            </p:txBody>
          </p:sp>
          <p:sp>
            <p:nvSpPr>
              <p:cNvPr id="20" name="Rectangle 16"/>
              <p:cNvSpPr>
                <a:spLocks noChangeArrowheads="1"/>
              </p:cNvSpPr>
              <p:nvPr/>
            </p:nvSpPr>
            <p:spPr bwMode="auto">
              <a:xfrm>
                <a:off x="115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uk-UA"/>
              </a:p>
            </p:txBody>
          </p:sp>
          <p:sp>
            <p:nvSpPr>
              <p:cNvPr id="21" name="Rectangle 17"/>
              <p:cNvSpPr>
                <a:spLocks noChangeArrowheads="1"/>
              </p:cNvSpPr>
              <p:nvPr/>
            </p:nvSpPr>
            <p:spPr bwMode="auto">
              <a:xfrm>
                <a:off x="124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uk-UA"/>
              </a:p>
            </p:txBody>
          </p:sp>
          <p:sp>
            <p:nvSpPr>
              <p:cNvPr id="22" name="Rectangle 18"/>
              <p:cNvSpPr>
                <a:spLocks noChangeArrowheads="1"/>
              </p:cNvSpPr>
              <p:nvPr/>
            </p:nvSpPr>
            <p:spPr bwMode="auto">
              <a:xfrm>
                <a:off x="134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uk-UA"/>
              </a:p>
            </p:txBody>
          </p:sp>
          <p:sp>
            <p:nvSpPr>
              <p:cNvPr id="23" name="Rectangle 19"/>
              <p:cNvSpPr>
                <a:spLocks noChangeArrowheads="1"/>
              </p:cNvSpPr>
              <p:nvPr/>
            </p:nvSpPr>
            <p:spPr bwMode="auto">
              <a:xfrm>
                <a:off x="143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uk-UA"/>
              </a:p>
            </p:txBody>
          </p:sp>
          <p:sp>
            <p:nvSpPr>
              <p:cNvPr id="24" name="Rectangle 20"/>
              <p:cNvSpPr>
                <a:spLocks noChangeArrowheads="1"/>
              </p:cNvSpPr>
              <p:nvPr/>
            </p:nvSpPr>
            <p:spPr bwMode="auto">
              <a:xfrm>
                <a:off x="153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uk-UA"/>
              </a:p>
            </p:txBody>
          </p:sp>
          <p:sp>
            <p:nvSpPr>
              <p:cNvPr id="25" name="Rectangle 21"/>
              <p:cNvSpPr>
                <a:spLocks noChangeArrowheads="1"/>
              </p:cNvSpPr>
              <p:nvPr/>
            </p:nvSpPr>
            <p:spPr bwMode="auto">
              <a:xfrm>
                <a:off x="163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uk-UA"/>
              </a:p>
            </p:txBody>
          </p:sp>
          <p:sp>
            <p:nvSpPr>
              <p:cNvPr id="26" name="Rectangle 22"/>
              <p:cNvSpPr>
                <a:spLocks noChangeArrowheads="1"/>
              </p:cNvSpPr>
              <p:nvPr/>
            </p:nvSpPr>
            <p:spPr bwMode="auto">
              <a:xfrm>
                <a:off x="172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uk-UA"/>
              </a:p>
            </p:txBody>
          </p:sp>
          <p:sp>
            <p:nvSpPr>
              <p:cNvPr id="27" name="Rectangle 23"/>
              <p:cNvSpPr>
                <a:spLocks noChangeArrowheads="1"/>
              </p:cNvSpPr>
              <p:nvPr/>
            </p:nvSpPr>
            <p:spPr bwMode="auto">
              <a:xfrm>
                <a:off x="182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uk-UA"/>
              </a:p>
            </p:txBody>
          </p:sp>
          <p:sp>
            <p:nvSpPr>
              <p:cNvPr id="28" name="Rectangle 24"/>
              <p:cNvSpPr>
                <a:spLocks noChangeArrowheads="1"/>
              </p:cNvSpPr>
              <p:nvPr/>
            </p:nvSpPr>
            <p:spPr bwMode="auto">
              <a:xfrm>
                <a:off x="191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uk-UA"/>
              </a:p>
            </p:txBody>
          </p:sp>
          <p:sp>
            <p:nvSpPr>
              <p:cNvPr id="29" name="Rectangle 25"/>
              <p:cNvSpPr>
                <a:spLocks noChangeArrowheads="1"/>
              </p:cNvSpPr>
              <p:nvPr/>
            </p:nvSpPr>
            <p:spPr bwMode="auto">
              <a:xfrm>
                <a:off x="201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uk-UA"/>
              </a:p>
            </p:txBody>
          </p:sp>
          <p:sp>
            <p:nvSpPr>
              <p:cNvPr id="30" name="Rectangle 26"/>
              <p:cNvSpPr>
                <a:spLocks noChangeArrowheads="1"/>
              </p:cNvSpPr>
              <p:nvPr/>
            </p:nvSpPr>
            <p:spPr bwMode="auto">
              <a:xfrm>
                <a:off x="211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uk-UA"/>
              </a:p>
            </p:txBody>
          </p:sp>
          <p:sp>
            <p:nvSpPr>
              <p:cNvPr id="31" name="Rectangle 27"/>
              <p:cNvSpPr>
                <a:spLocks noChangeArrowheads="1"/>
              </p:cNvSpPr>
              <p:nvPr/>
            </p:nvSpPr>
            <p:spPr bwMode="auto">
              <a:xfrm>
                <a:off x="220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uk-UA"/>
              </a:p>
            </p:txBody>
          </p:sp>
          <p:sp>
            <p:nvSpPr>
              <p:cNvPr id="32" name="Rectangle 28"/>
              <p:cNvSpPr>
                <a:spLocks noChangeArrowheads="1"/>
              </p:cNvSpPr>
              <p:nvPr/>
            </p:nvSpPr>
            <p:spPr bwMode="auto">
              <a:xfrm>
                <a:off x="230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uk-UA"/>
              </a:p>
            </p:txBody>
          </p:sp>
          <p:sp>
            <p:nvSpPr>
              <p:cNvPr id="33" name="Rectangle 29"/>
              <p:cNvSpPr>
                <a:spLocks noChangeArrowheads="1"/>
              </p:cNvSpPr>
              <p:nvPr/>
            </p:nvSpPr>
            <p:spPr bwMode="auto">
              <a:xfrm>
                <a:off x="239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uk-UA"/>
              </a:p>
            </p:txBody>
          </p:sp>
          <p:sp>
            <p:nvSpPr>
              <p:cNvPr id="34" name="Rectangle 30"/>
              <p:cNvSpPr>
                <a:spLocks noChangeArrowheads="1"/>
              </p:cNvSpPr>
              <p:nvPr/>
            </p:nvSpPr>
            <p:spPr bwMode="auto">
              <a:xfrm>
                <a:off x="249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uk-UA"/>
              </a:p>
            </p:txBody>
          </p:sp>
          <p:sp>
            <p:nvSpPr>
              <p:cNvPr id="35" name="Rectangle 31"/>
              <p:cNvSpPr>
                <a:spLocks noChangeArrowheads="1"/>
              </p:cNvSpPr>
              <p:nvPr/>
            </p:nvSpPr>
            <p:spPr bwMode="auto">
              <a:xfrm>
                <a:off x="259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uk-UA"/>
              </a:p>
            </p:txBody>
          </p:sp>
          <p:sp>
            <p:nvSpPr>
              <p:cNvPr id="36" name="Rectangle 32"/>
              <p:cNvSpPr>
                <a:spLocks noChangeArrowheads="1"/>
              </p:cNvSpPr>
              <p:nvPr/>
            </p:nvSpPr>
            <p:spPr bwMode="auto">
              <a:xfrm>
                <a:off x="268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uk-UA"/>
              </a:p>
            </p:txBody>
          </p:sp>
          <p:sp>
            <p:nvSpPr>
              <p:cNvPr id="37" name="Rectangle 33"/>
              <p:cNvSpPr>
                <a:spLocks noChangeArrowheads="1"/>
              </p:cNvSpPr>
              <p:nvPr/>
            </p:nvSpPr>
            <p:spPr bwMode="auto">
              <a:xfrm>
                <a:off x="278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uk-UA"/>
              </a:p>
            </p:txBody>
          </p:sp>
          <p:sp>
            <p:nvSpPr>
              <p:cNvPr id="38" name="Rectangle 34"/>
              <p:cNvSpPr>
                <a:spLocks noChangeArrowheads="1"/>
              </p:cNvSpPr>
              <p:nvPr/>
            </p:nvSpPr>
            <p:spPr bwMode="auto">
              <a:xfrm>
                <a:off x="287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uk-UA"/>
              </a:p>
            </p:txBody>
          </p:sp>
          <p:sp>
            <p:nvSpPr>
              <p:cNvPr id="39" name="Rectangle 35"/>
              <p:cNvSpPr>
                <a:spLocks noChangeArrowheads="1"/>
              </p:cNvSpPr>
              <p:nvPr/>
            </p:nvSpPr>
            <p:spPr bwMode="auto">
              <a:xfrm>
                <a:off x="297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uk-UA"/>
              </a:p>
            </p:txBody>
          </p:sp>
          <p:sp>
            <p:nvSpPr>
              <p:cNvPr id="40" name="Rectangle 36"/>
              <p:cNvSpPr>
                <a:spLocks noChangeArrowheads="1"/>
              </p:cNvSpPr>
              <p:nvPr/>
            </p:nvSpPr>
            <p:spPr bwMode="auto">
              <a:xfrm>
                <a:off x="307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uk-UA"/>
              </a:p>
            </p:txBody>
          </p:sp>
          <p:sp>
            <p:nvSpPr>
              <p:cNvPr id="41" name="Rectangle 37"/>
              <p:cNvSpPr>
                <a:spLocks noChangeArrowheads="1"/>
              </p:cNvSpPr>
              <p:nvPr/>
            </p:nvSpPr>
            <p:spPr bwMode="auto">
              <a:xfrm>
                <a:off x="316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uk-UA"/>
              </a:p>
            </p:txBody>
          </p:sp>
          <p:sp>
            <p:nvSpPr>
              <p:cNvPr id="42" name="Rectangle 38"/>
              <p:cNvSpPr>
                <a:spLocks noChangeArrowheads="1"/>
              </p:cNvSpPr>
              <p:nvPr/>
            </p:nvSpPr>
            <p:spPr bwMode="auto">
              <a:xfrm>
                <a:off x="326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uk-UA"/>
              </a:p>
            </p:txBody>
          </p:sp>
          <p:sp>
            <p:nvSpPr>
              <p:cNvPr id="43" name="Rectangle 39"/>
              <p:cNvSpPr>
                <a:spLocks noChangeArrowheads="1"/>
              </p:cNvSpPr>
              <p:nvPr/>
            </p:nvSpPr>
            <p:spPr bwMode="auto">
              <a:xfrm>
                <a:off x="335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uk-UA"/>
              </a:p>
            </p:txBody>
          </p:sp>
          <p:sp>
            <p:nvSpPr>
              <p:cNvPr id="44" name="Rectangle 40"/>
              <p:cNvSpPr>
                <a:spLocks noChangeArrowheads="1"/>
              </p:cNvSpPr>
              <p:nvPr/>
            </p:nvSpPr>
            <p:spPr bwMode="auto">
              <a:xfrm>
                <a:off x="345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uk-UA"/>
              </a:p>
            </p:txBody>
          </p:sp>
          <p:sp>
            <p:nvSpPr>
              <p:cNvPr id="45" name="Rectangle 41"/>
              <p:cNvSpPr>
                <a:spLocks noChangeArrowheads="1"/>
              </p:cNvSpPr>
              <p:nvPr/>
            </p:nvSpPr>
            <p:spPr bwMode="auto">
              <a:xfrm>
                <a:off x="355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uk-UA"/>
              </a:p>
            </p:txBody>
          </p:sp>
          <p:sp>
            <p:nvSpPr>
              <p:cNvPr id="46" name="Rectangle 42"/>
              <p:cNvSpPr>
                <a:spLocks noChangeArrowheads="1"/>
              </p:cNvSpPr>
              <p:nvPr/>
            </p:nvSpPr>
            <p:spPr bwMode="auto">
              <a:xfrm>
                <a:off x="364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uk-UA"/>
              </a:p>
            </p:txBody>
          </p:sp>
          <p:sp>
            <p:nvSpPr>
              <p:cNvPr id="47" name="Rectangle 43"/>
              <p:cNvSpPr>
                <a:spLocks noChangeArrowheads="1"/>
              </p:cNvSpPr>
              <p:nvPr/>
            </p:nvSpPr>
            <p:spPr bwMode="auto">
              <a:xfrm>
                <a:off x="374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uk-UA"/>
              </a:p>
            </p:txBody>
          </p:sp>
          <p:sp>
            <p:nvSpPr>
              <p:cNvPr id="48" name="Rectangle 44"/>
              <p:cNvSpPr>
                <a:spLocks noChangeArrowheads="1"/>
              </p:cNvSpPr>
              <p:nvPr/>
            </p:nvSpPr>
            <p:spPr bwMode="auto">
              <a:xfrm>
                <a:off x="383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uk-UA"/>
              </a:p>
            </p:txBody>
          </p:sp>
          <p:sp>
            <p:nvSpPr>
              <p:cNvPr id="49" name="Rectangle 45"/>
              <p:cNvSpPr>
                <a:spLocks noChangeArrowheads="1"/>
              </p:cNvSpPr>
              <p:nvPr/>
            </p:nvSpPr>
            <p:spPr bwMode="auto">
              <a:xfrm>
                <a:off x="393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uk-UA"/>
              </a:p>
            </p:txBody>
          </p:sp>
          <p:sp>
            <p:nvSpPr>
              <p:cNvPr id="50" name="Rectangle 46"/>
              <p:cNvSpPr>
                <a:spLocks noChangeArrowheads="1"/>
              </p:cNvSpPr>
              <p:nvPr/>
            </p:nvSpPr>
            <p:spPr bwMode="auto">
              <a:xfrm>
                <a:off x="403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uk-UA"/>
              </a:p>
            </p:txBody>
          </p:sp>
          <p:sp>
            <p:nvSpPr>
              <p:cNvPr id="51" name="Rectangle 47"/>
              <p:cNvSpPr>
                <a:spLocks noChangeArrowheads="1"/>
              </p:cNvSpPr>
              <p:nvPr/>
            </p:nvSpPr>
            <p:spPr bwMode="auto">
              <a:xfrm>
                <a:off x="412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uk-UA"/>
              </a:p>
            </p:txBody>
          </p:sp>
          <p:sp>
            <p:nvSpPr>
              <p:cNvPr id="52" name="Rectangle 48"/>
              <p:cNvSpPr>
                <a:spLocks noChangeArrowheads="1"/>
              </p:cNvSpPr>
              <p:nvPr/>
            </p:nvSpPr>
            <p:spPr bwMode="auto">
              <a:xfrm>
                <a:off x="422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uk-UA"/>
              </a:p>
            </p:txBody>
          </p:sp>
          <p:sp>
            <p:nvSpPr>
              <p:cNvPr id="53" name="Rectangle 49"/>
              <p:cNvSpPr>
                <a:spLocks noChangeArrowheads="1"/>
              </p:cNvSpPr>
              <p:nvPr/>
            </p:nvSpPr>
            <p:spPr bwMode="auto">
              <a:xfrm>
                <a:off x="431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uk-UA"/>
              </a:p>
            </p:txBody>
          </p:sp>
          <p:sp>
            <p:nvSpPr>
              <p:cNvPr id="54" name="Rectangle 50"/>
              <p:cNvSpPr>
                <a:spLocks noChangeArrowheads="1"/>
              </p:cNvSpPr>
              <p:nvPr/>
            </p:nvSpPr>
            <p:spPr bwMode="auto">
              <a:xfrm>
                <a:off x="441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uk-UA"/>
              </a:p>
            </p:txBody>
          </p:sp>
          <p:sp>
            <p:nvSpPr>
              <p:cNvPr id="55" name="Rectangle 51"/>
              <p:cNvSpPr>
                <a:spLocks noChangeArrowheads="1"/>
              </p:cNvSpPr>
              <p:nvPr/>
            </p:nvSpPr>
            <p:spPr bwMode="auto">
              <a:xfrm>
                <a:off x="451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uk-UA"/>
              </a:p>
            </p:txBody>
          </p:sp>
          <p:sp>
            <p:nvSpPr>
              <p:cNvPr id="56" name="Rectangle 52"/>
              <p:cNvSpPr>
                <a:spLocks noChangeArrowheads="1"/>
              </p:cNvSpPr>
              <p:nvPr/>
            </p:nvSpPr>
            <p:spPr bwMode="auto">
              <a:xfrm>
                <a:off x="460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uk-UA"/>
              </a:p>
            </p:txBody>
          </p:sp>
          <p:sp>
            <p:nvSpPr>
              <p:cNvPr id="57" name="Rectangle 53"/>
              <p:cNvSpPr>
                <a:spLocks noChangeArrowheads="1"/>
              </p:cNvSpPr>
              <p:nvPr/>
            </p:nvSpPr>
            <p:spPr bwMode="auto">
              <a:xfrm>
                <a:off x="470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uk-UA"/>
              </a:p>
            </p:txBody>
          </p:sp>
          <p:sp>
            <p:nvSpPr>
              <p:cNvPr id="58" name="Rectangle 54"/>
              <p:cNvSpPr>
                <a:spLocks noChangeArrowheads="1"/>
              </p:cNvSpPr>
              <p:nvPr/>
            </p:nvSpPr>
            <p:spPr bwMode="auto">
              <a:xfrm>
                <a:off x="479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uk-UA"/>
              </a:p>
            </p:txBody>
          </p:sp>
          <p:sp>
            <p:nvSpPr>
              <p:cNvPr id="59" name="Rectangle 55"/>
              <p:cNvSpPr>
                <a:spLocks noChangeArrowheads="1"/>
              </p:cNvSpPr>
              <p:nvPr/>
            </p:nvSpPr>
            <p:spPr bwMode="auto">
              <a:xfrm>
                <a:off x="489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uk-UA"/>
              </a:p>
            </p:txBody>
          </p:sp>
          <p:sp>
            <p:nvSpPr>
              <p:cNvPr id="60" name="Rectangle 56"/>
              <p:cNvSpPr>
                <a:spLocks noChangeArrowheads="1"/>
              </p:cNvSpPr>
              <p:nvPr/>
            </p:nvSpPr>
            <p:spPr bwMode="auto">
              <a:xfrm>
                <a:off x="499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uk-UA"/>
              </a:p>
            </p:txBody>
          </p:sp>
          <p:sp>
            <p:nvSpPr>
              <p:cNvPr id="61" name="Rectangle 57"/>
              <p:cNvSpPr>
                <a:spLocks noChangeArrowheads="1"/>
              </p:cNvSpPr>
              <p:nvPr/>
            </p:nvSpPr>
            <p:spPr bwMode="auto">
              <a:xfrm>
                <a:off x="508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uk-UA"/>
              </a:p>
            </p:txBody>
          </p:sp>
          <p:sp>
            <p:nvSpPr>
              <p:cNvPr id="62" name="Rectangle 58"/>
              <p:cNvSpPr>
                <a:spLocks noChangeArrowheads="1"/>
              </p:cNvSpPr>
              <p:nvPr/>
            </p:nvSpPr>
            <p:spPr bwMode="auto">
              <a:xfrm>
                <a:off x="518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uk-UA"/>
              </a:p>
            </p:txBody>
          </p:sp>
          <p:sp>
            <p:nvSpPr>
              <p:cNvPr id="63" name="Rectangle 59"/>
              <p:cNvSpPr>
                <a:spLocks noChangeArrowheads="1"/>
              </p:cNvSpPr>
              <p:nvPr/>
            </p:nvSpPr>
            <p:spPr bwMode="auto">
              <a:xfrm>
                <a:off x="527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uk-UA"/>
              </a:p>
            </p:txBody>
          </p:sp>
          <p:sp>
            <p:nvSpPr>
              <p:cNvPr id="64" name="Rectangle 60"/>
              <p:cNvSpPr>
                <a:spLocks noChangeArrowheads="1"/>
              </p:cNvSpPr>
              <p:nvPr/>
            </p:nvSpPr>
            <p:spPr bwMode="auto">
              <a:xfrm>
                <a:off x="537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uk-UA"/>
              </a:p>
            </p:txBody>
          </p:sp>
          <p:sp>
            <p:nvSpPr>
              <p:cNvPr id="65" name="Rectangle 61"/>
              <p:cNvSpPr>
                <a:spLocks noChangeArrowheads="1"/>
              </p:cNvSpPr>
              <p:nvPr/>
            </p:nvSpPr>
            <p:spPr bwMode="auto">
              <a:xfrm>
                <a:off x="547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uk-UA"/>
              </a:p>
            </p:txBody>
          </p:sp>
          <p:sp>
            <p:nvSpPr>
              <p:cNvPr id="66" name="Rectangle 62"/>
              <p:cNvSpPr>
                <a:spLocks noChangeArrowheads="1"/>
              </p:cNvSpPr>
              <p:nvPr/>
            </p:nvSpPr>
            <p:spPr bwMode="auto">
              <a:xfrm>
                <a:off x="556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uk-UA"/>
              </a:p>
            </p:txBody>
          </p:sp>
          <p:sp>
            <p:nvSpPr>
              <p:cNvPr id="67" name="Rectangle 63"/>
              <p:cNvSpPr>
                <a:spLocks noChangeArrowheads="1"/>
              </p:cNvSpPr>
              <p:nvPr/>
            </p:nvSpPr>
            <p:spPr bwMode="auto">
              <a:xfrm>
                <a:off x="566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uk-UA"/>
              </a:p>
            </p:txBody>
          </p:sp>
        </p:grpSp>
        <p:sp>
          <p:nvSpPr>
            <p:cNvPr id="6" name="Rectangle 64"/>
            <p:cNvSpPr>
              <a:spLocks noChangeArrowheads="1"/>
            </p:cNvSpPr>
            <p:nvPr userDrawn="1"/>
          </p:nvSpPr>
          <p:spPr bwMode="auto">
            <a:xfrm>
              <a:off x="429" y="0"/>
              <a:ext cx="5331" cy="4320"/>
            </a:xfrm>
            <a:prstGeom prst="rect">
              <a:avLst/>
            </a:prstGeom>
            <a:solidFill>
              <a:schemeClr val="accent1">
                <a:alpha val="50195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7" name="Rectangle 65"/>
            <p:cNvSpPr>
              <a:spLocks noChangeArrowheads="1"/>
            </p:cNvSpPr>
            <p:nvPr userDrawn="1"/>
          </p:nvSpPr>
          <p:spPr bwMode="auto">
            <a:xfrm>
              <a:off x="0" y="0"/>
              <a:ext cx="5760" cy="321"/>
            </a:xfrm>
            <a:prstGeom prst="rect">
              <a:avLst/>
            </a:prstGeom>
            <a:solidFill>
              <a:schemeClr val="hlink">
                <a:alpha val="50195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uk-UA"/>
            </a:p>
          </p:txBody>
        </p:sp>
      </p:grpSp>
      <p:sp>
        <p:nvSpPr>
          <p:cNvPr id="68" name="Rectangle 66"/>
          <p:cNvSpPr>
            <a:spLocks noChangeArrowheads="1"/>
          </p:cNvSpPr>
          <p:nvPr/>
        </p:nvSpPr>
        <p:spPr bwMode="auto">
          <a:xfrm>
            <a:off x="3505200" y="2590800"/>
            <a:ext cx="4892675" cy="76200"/>
          </a:xfrm>
          <a:prstGeom prst="rect">
            <a:avLst/>
          </a:prstGeom>
          <a:solidFill>
            <a:schemeClr val="hlink">
              <a:alpha val="50195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kumimoji="1" lang="ru-RU"/>
          </a:p>
        </p:txBody>
      </p:sp>
      <p:sp>
        <p:nvSpPr>
          <p:cNvPr id="69" name="Line 72"/>
          <p:cNvSpPr>
            <a:spLocks noChangeShapeType="1"/>
          </p:cNvSpPr>
          <p:nvPr userDrawn="1"/>
        </p:nvSpPr>
        <p:spPr bwMode="auto">
          <a:xfrm>
            <a:off x="0" y="6324600"/>
            <a:ext cx="9144000" cy="0"/>
          </a:xfrm>
          <a:prstGeom prst="line">
            <a:avLst/>
          </a:prstGeom>
          <a:noFill/>
          <a:ln w="19050">
            <a:solidFill>
              <a:schemeClr val="tx2"/>
            </a:solidFill>
            <a:miter lim="800000"/>
            <a:headEnd/>
            <a:tailEnd/>
          </a:ln>
        </p:spPr>
        <p:txBody>
          <a:bodyPr wrap="none"/>
          <a:lstStyle/>
          <a:p>
            <a:endParaRPr lang="en-US"/>
          </a:p>
        </p:txBody>
      </p:sp>
      <p:sp>
        <p:nvSpPr>
          <p:cNvPr id="70" name="Text Box 73"/>
          <p:cNvSpPr txBox="1">
            <a:spLocks noChangeArrowheads="1"/>
          </p:cNvSpPr>
          <p:nvPr userDrawn="1"/>
        </p:nvSpPr>
        <p:spPr bwMode="auto">
          <a:xfrm>
            <a:off x="304800" y="6400800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10307" name="Rectangle 67"/>
          <p:cNvSpPr>
            <a:spLocks noGrp="1" noChangeArrowheads="1"/>
          </p:cNvSpPr>
          <p:nvPr>
            <p:ph type="ctrTitle" sz="quarter"/>
          </p:nvPr>
        </p:nvSpPr>
        <p:spPr>
          <a:xfrm>
            <a:off x="779463" y="1766888"/>
            <a:ext cx="7678737" cy="762000"/>
          </a:xfrm>
        </p:spPr>
        <p:txBody>
          <a:bodyPr/>
          <a:lstStyle>
            <a:lvl1pPr algn="r"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0308" name="Rectangle 6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4021138" y="2860675"/>
            <a:ext cx="4437062" cy="3114675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6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7D884B3-A902-4D1E-B40C-B2EE49C0980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uk-UA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6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CC121F-7FB7-4504-B0D1-BEF32569F40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Rectangle 6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Rectangle 6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BE08B93-3188-42EF-A893-27E2063BE5D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994525" y="862013"/>
            <a:ext cx="2039938" cy="523398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71538" y="862013"/>
            <a:ext cx="5970587" cy="523398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Rectangle 6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Rectangle 6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BB34840-86DD-40F4-923A-03477F301BB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 preserve="1">
  <p:cSld name="Заголовок, текст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1538" y="862013"/>
            <a:ext cx="8162925" cy="762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912813" y="1905000"/>
            <a:ext cx="3978275" cy="4191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иаграмма 3"/>
          <p:cNvSpPr>
            <a:spLocks noGrp="1"/>
          </p:cNvSpPr>
          <p:nvPr>
            <p:ph type="chart" sz="half" idx="2"/>
          </p:nvPr>
        </p:nvSpPr>
        <p:spPr>
          <a:xfrm>
            <a:off x="5043488" y="1905000"/>
            <a:ext cx="3979862" cy="4191000"/>
          </a:xfrm>
        </p:spPr>
        <p:txBody>
          <a:bodyPr/>
          <a:lstStyle/>
          <a:p>
            <a:pPr lvl="0"/>
            <a:endParaRPr lang="uk-UA" noProof="0"/>
          </a:p>
        </p:txBody>
      </p:sp>
      <p:sp>
        <p:nvSpPr>
          <p:cNvPr id="5" name="Rectangle 6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9FA301B-F28C-4D26-8645-22938F61238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871538" y="862013"/>
            <a:ext cx="8162925" cy="762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912813" y="1905000"/>
            <a:ext cx="3978275" cy="20193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5043488" y="1905000"/>
            <a:ext cx="3979862" cy="20193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912813" y="4076700"/>
            <a:ext cx="3978275" cy="20193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43488" y="4076700"/>
            <a:ext cx="3979862" cy="20193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Rectangle 6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Rectangle 6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Rectangle 6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A1F403A-6704-4F2C-BEA9-F33F94279D2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729F11-7BB4-40A4-B2B9-5D6A32AAEFB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9575A088-80C5-4E74-B38A-79A75594E7FB}" type="datetimeFigureOut">
              <a:rPr lang="uk-UA"/>
              <a:pPr/>
              <a:t>14.12.2016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575C29-7D7A-479E-8A7B-9EE32AE093CF}" type="slidenum">
              <a:rPr lang="uk-UA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9A52BBB-400F-434D-87FD-38F37E92BEB8}" type="datetimeFigureOut">
              <a:rPr lang="uk-UA"/>
              <a:pPr/>
              <a:t>14.12.2016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425E3A-8742-4429-8640-B188F1C33AD0}" type="slidenum">
              <a:rPr lang="uk-UA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558EB7E-D387-4C92-815B-79DA2698C060}" type="datetimeFigureOut">
              <a:rPr lang="uk-UA"/>
              <a:pPr/>
              <a:t>14.12.2016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E5BD37-9576-44E0-B3EE-7A95A04C0489}" type="slidenum">
              <a:rPr lang="uk-UA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Rectangle 6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Rectangle 6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E4DB303-4E64-4F08-8E44-AE24534A4DF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D7D2608-A049-41D1-9F4D-148FD34D7DD9}" type="datetimeFigureOut">
              <a:rPr lang="uk-UA"/>
              <a:pPr/>
              <a:t>14.12.2016</a:t>
            </a:fld>
            <a:endParaRPr lang="uk-UA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uk-UA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880B54-500E-4052-B114-B9A906A2DA6F}" type="slidenum">
              <a:rPr lang="uk-UA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FF44047-81D9-4F89-BDDA-0F2B03661787}" type="datetimeFigureOut">
              <a:rPr lang="uk-UA"/>
              <a:pPr/>
              <a:t>14.12.2016</a:t>
            </a:fld>
            <a:endParaRPr lang="uk-UA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uk-UA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CCEFF9-8D58-47FA-B955-7E13A1CA9122}" type="slidenum">
              <a:rPr lang="uk-UA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F355AA1-673A-4EEC-A337-031B7E418E46}" type="datetimeFigureOut">
              <a:rPr lang="uk-UA"/>
              <a:pPr/>
              <a:t>14.12.2016</a:t>
            </a:fld>
            <a:endParaRPr lang="uk-UA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uk-UA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D0207F-1162-4157-978D-0584CF6E7849}" type="slidenum">
              <a:rPr lang="uk-UA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2F93FA5-FBF0-4C04-8539-7811A3BCD1EC}" type="datetimeFigureOut">
              <a:rPr lang="uk-UA"/>
              <a:pPr/>
              <a:t>14.12.2016</a:t>
            </a:fld>
            <a:endParaRPr lang="uk-UA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uk-UA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8C9902-4D43-429D-A1B9-DE09B8F94047}" type="slidenum">
              <a:rPr lang="uk-UA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ED68785-58C6-42CD-8901-CE887E1310BE}" type="datetimeFigureOut">
              <a:rPr lang="uk-UA"/>
              <a:pPr/>
              <a:t>14.12.2016</a:t>
            </a:fld>
            <a:endParaRPr lang="uk-UA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uk-UA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2A25FF-D8B1-4F65-BB3F-FB0BBA7ED8F5}" type="slidenum">
              <a:rPr lang="uk-UA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uk-UA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9115FD3-78AC-44CC-A55C-A6C4A7824DFD}" type="datetimeFigureOut">
              <a:rPr lang="uk-UA"/>
              <a:pPr/>
              <a:t>14.12.2016</a:t>
            </a:fld>
            <a:endParaRPr lang="uk-UA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uk-UA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C3AA15-3392-4874-A2CD-FD5AB4364579}" type="slidenum">
              <a:rPr lang="uk-UA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6EFFD02-B88E-420F-AD2E-4D9AC00009E3}" type="datetimeFigureOut">
              <a:rPr lang="uk-UA"/>
              <a:pPr/>
              <a:t>14.12.2016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1DECA7-15AF-4C51-B8ED-C70BBBA203BC}" type="slidenum">
              <a:rPr lang="uk-UA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F949879-E76A-499C-AB2C-8C684918A3B1}" type="datetimeFigureOut">
              <a:rPr lang="uk-UA"/>
              <a:pPr/>
              <a:t>14.12.2016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2AD677-60A6-4965-8AF3-9C5CC89433DC}" type="slidenum">
              <a:rPr lang="uk-UA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6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Rectangle 6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0A835CC-C2AD-4A38-BE6A-39692DE7D39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12813" y="1905000"/>
            <a:ext cx="3978275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43488" y="1905000"/>
            <a:ext cx="3979862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Rectangle 6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6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DC5F3B5-6FB9-48C4-B83F-3F47E5E8A47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Rectangle 6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Rectangle 6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Rectangle 6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9863D8E-5E19-4F1A-93CF-D22D8AE1315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Rectangle 6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Rectangle 6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Rectangle 6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64D901B-AACB-4F23-8D23-728A8BE2FFE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sz="quarter" idx="13"/>
          </p:nvPr>
        </p:nvSpPr>
        <p:spPr>
          <a:xfrm>
            <a:off x="4143375" y="6643688"/>
            <a:ext cx="914400" cy="9144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3" name="Rectangle 67"/>
          <p:cNvSpPr>
            <a:spLocks noGrp="1" noChangeArrowheads="1"/>
          </p:cNvSpPr>
          <p:nvPr>
            <p:ph type="dt" sz="half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Rectangle 68"/>
          <p:cNvSpPr>
            <a:spLocks noGrp="1" noChangeArrowheads="1"/>
          </p:cNvSpPr>
          <p:nvPr>
            <p:ph type="ftr" sz="quarter" idx="15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Rectangle 69"/>
          <p:cNvSpPr>
            <a:spLocks noGrp="1" noChangeArrowheads="1"/>
          </p:cNvSpPr>
          <p:nvPr>
            <p:ph type="sldNum" sz="quarter" idx="16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7B15FA-17FA-440C-B270-57E44654BA9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3"/>
          </p:nvPr>
        </p:nvSpPr>
        <p:spPr>
          <a:xfrm>
            <a:off x="1214414" y="2428868"/>
            <a:ext cx="6429420" cy="9144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2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A948B9C9-D892-492B-96CD-182FBD70D9F7}" type="slidenum">
              <a:rPr lang="ru-RU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Rectangle 6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Rectangle 6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Rectangle 6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61E711E-63D6-4D1B-870C-C1ED2D61496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47175" cy="6867525"/>
            <a:chOff x="0" y="0"/>
            <a:chExt cx="5762" cy="4326"/>
          </a:xfrm>
        </p:grpSpPr>
        <p:sp>
          <p:nvSpPr>
            <p:cNvPr id="1032" name="Rectangle 3"/>
            <p:cNvSpPr>
              <a:spLocks noChangeArrowheads="1"/>
            </p:cNvSpPr>
            <p:nvPr userDrawn="1"/>
          </p:nvSpPr>
          <p:spPr bwMode="hidden">
            <a:xfrm>
              <a:off x="0" y="0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1033" name="Rectangle 4"/>
            <p:cNvSpPr>
              <a:spLocks noChangeArrowheads="1"/>
            </p:cNvSpPr>
            <p:nvPr userDrawn="1"/>
          </p:nvSpPr>
          <p:spPr bwMode="hidden">
            <a:xfrm>
              <a:off x="96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1034" name="Rectangle 5"/>
            <p:cNvSpPr>
              <a:spLocks noChangeArrowheads="1"/>
            </p:cNvSpPr>
            <p:nvPr userDrawn="1"/>
          </p:nvSpPr>
          <p:spPr bwMode="hidden">
            <a:xfrm>
              <a:off x="192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1035" name="Rectangle 6"/>
            <p:cNvSpPr>
              <a:spLocks noChangeArrowheads="1"/>
            </p:cNvSpPr>
            <p:nvPr userDrawn="1"/>
          </p:nvSpPr>
          <p:spPr bwMode="hidden">
            <a:xfrm>
              <a:off x="288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1036" name="Rectangle 7"/>
            <p:cNvSpPr>
              <a:spLocks noChangeArrowheads="1"/>
            </p:cNvSpPr>
            <p:nvPr userDrawn="1"/>
          </p:nvSpPr>
          <p:spPr bwMode="hidden">
            <a:xfrm>
              <a:off x="384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1037" name="Rectangle 8"/>
            <p:cNvSpPr>
              <a:spLocks noChangeArrowheads="1"/>
            </p:cNvSpPr>
            <p:nvPr userDrawn="1"/>
          </p:nvSpPr>
          <p:spPr bwMode="hidden">
            <a:xfrm>
              <a:off x="480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1038" name="Rectangle 9"/>
            <p:cNvSpPr>
              <a:spLocks noChangeArrowheads="1"/>
            </p:cNvSpPr>
            <p:nvPr userDrawn="1"/>
          </p:nvSpPr>
          <p:spPr bwMode="hidden">
            <a:xfrm>
              <a:off x="576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1039" name="Rectangle 10"/>
            <p:cNvSpPr>
              <a:spLocks noChangeArrowheads="1"/>
            </p:cNvSpPr>
            <p:nvPr userDrawn="1"/>
          </p:nvSpPr>
          <p:spPr bwMode="hidden">
            <a:xfrm>
              <a:off x="672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1040" name="Rectangle 11"/>
            <p:cNvSpPr>
              <a:spLocks noChangeArrowheads="1"/>
            </p:cNvSpPr>
            <p:nvPr userDrawn="1"/>
          </p:nvSpPr>
          <p:spPr bwMode="hidden">
            <a:xfrm>
              <a:off x="768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1041" name="Rectangle 12"/>
            <p:cNvSpPr>
              <a:spLocks noChangeArrowheads="1"/>
            </p:cNvSpPr>
            <p:nvPr userDrawn="1"/>
          </p:nvSpPr>
          <p:spPr bwMode="hidden">
            <a:xfrm>
              <a:off x="864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1042" name="Rectangle 13"/>
            <p:cNvSpPr>
              <a:spLocks noChangeArrowheads="1"/>
            </p:cNvSpPr>
            <p:nvPr userDrawn="1"/>
          </p:nvSpPr>
          <p:spPr bwMode="hidden">
            <a:xfrm>
              <a:off x="960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1043" name="Rectangle 14"/>
            <p:cNvSpPr>
              <a:spLocks noChangeArrowheads="1"/>
            </p:cNvSpPr>
            <p:nvPr userDrawn="1"/>
          </p:nvSpPr>
          <p:spPr bwMode="hidden">
            <a:xfrm>
              <a:off x="1056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1044" name="Rectangle 15"/>
            <p:cNvSpPr>
              <a:spLocks noChangeArrowheads="1"/>
            </p:cNvSpPr>
            <p:nvPr userDrawn="1"/>
          </p:nvSpPr>
          <p:spPr bwMode="hidden">
            <a:xfrm>
              <a:off x="1152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1045" name="Rectangle 16"/>
            <p:cNvSpPr>
              <a:spLocks noChangeArrowheads="1"/>
            </p:cNvSpPr>
            <p:nvPr userDrawn="1"/>
          </p:nvSpPr>
          <p:spPr bwMode="hidden">
            <a:xfrm>
              <a:off x="1248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1046" name="Rectangle 17"/>
            <p:cNvSpPr>
              <a:spLocks noChangeArrowheads="1"/>
            </p:cNvSpPr>
            <p:nvPr userDrawn="1"/>
          </p:nvSpPr>
          <p:spPr bwMode="hidden">
            <a:xfrm>
              <a:off x="1344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1047" name="Rectangle 18"/>
            <p:cNvSpPr>
              <a:spLocks noChangeArrowheads="1"/>
            </p:cNvSpPr>
            <p:nvPr userDrawn="1"/>
          </p:nvSpPr>
          <p:spPr bwMode="hidden">
            <a:xfrm>
              <a:off x="1440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1048" name="Rectangle 19"/>
            <p:cNvSpPr>
              <a:spLocks noChangeArrowheads="1"/>
            </p:cNvSpPr>
            <p:nvPr userDrawn="1"/>
          </p:nvSpPr>
          <p:spPr bwMode="hidden">
            <a:xfrm>
              <a:off x="1536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1049" name="Rectangle 20"/>
            <p:cNvSpPr>
              <a:spLocks noChangeArrowheads="1"/>
            </p:cNvSpPr>
            <p:nvPr userDrawn="1"/>
          </p:nvSpPr>
          <p:spPr bwMode="hidden">
            <a:xfrm>
              <a:off x="1632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1050" name="Rectangle 21"/>
            <p:cNvSpPr>
              <a:spLocks noChangeArrowheads="1"/>
            </p:cNvSpPr>
            <p:nvPr userDrawn="1"/>
          </p:nvSpPr>
          <p:spPr bwMode="hidden">
            <a:xfrm>
              <a:off x="1728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1051" name="Rectangle 22"/>
            <p:cNvSpPr>
              <a:spLocks noChangeArrowheads="1"/>
            </p:cNvSpPr>
            <p:nvPr userDrawn="1"/>
          </p:nvSpPr>
          <p:spPr bwMode="hidden">
            <a:xfrm>
              <a:off x="1824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1052" name="Rectangle 23"/>
            <p:cNvSpPr>
              <a:spLocks noChangeArrowheads="1"/>
            </p:cNvSpPr>
            <p:nvPr userDrawn="1"/>
          </p:nvSpPr>
          <p:spPr bwMode="hidden">
            <a:xfrm>
              <a:off x="1920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1053" name="Rectangle 24"/>
            <p:cNvSpPr>
              <a:spLocks noChangeArrowheads="1"/>
            </p:cNvSpPr>
            <p:nvPr userDrawn="1"/>
          </p:nvSpPr>
          <p:spPr bwMode="hidden">
            <a:xfrm>
              <a:off x="2016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1054" name="Rectangle 25"/>
            <p:cNvSpPr>
              <a:spLocks noChangeArrowheads="1"/>
            </p:cNvSpPr>
            <p:nvPr userDrawn="1"/>
          </p:nvSpPr>
          <p:spPr bwMode="hidden">
            <a:xfrm>
              <a:off x="2112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1055" name="Rectangle 26"/>
            <p:cNvSpPr>
              <a:spLocks noChangeArrowheads="1"/>
            </p:cNvSpPr>
            <p:nvPr userDrawn="1"/>
          </p:nvSpPr>
          <p:spPr bwMode="hidden">
            <a:xfrm>
              <a:off x="2208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1056" name="Rectangle 27"/>
            <p:cNvSpPr>
              <a:spLocks noChangeArrowheads="1"/>
            </p:cNvSpPr>
            <p:nvPr userDrawn="1"/>
          </p:nvSpPr>
          <p:spPr bwMode="hidden">
            <a:xfrm>
              <a:off x="2304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1057" name="Rectangle 28"/>
            <p:cNvSpPr>
              <a:spLocks noChangeArrowheads="1"/>
            </p:cNvSpPr>
            <p:nvPr userDrawn="1"/>
          </p:nvSpPr>
          <p:spPr bwMode="hidden">
            <a:xfrm>
              <a:off x="2400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1058" name="Rectangle 29"/>
            <p:cNvSpPr>
              <a:spLocks noChangeArrowheads="1"/>
            </p:cNvSpPr>
            <p:nvPr userDrawn="1"/>
          </p:nvSpPr>
          <p:spPr bwMode="hidden">
            <a:xfrm>
              <a:off x="2496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1059" name="Rectangle 30"/>
            <p:cNvSpPr>
              <a:spLocks noChangeArrowheads="1"/>
            </p:cNvSpPr>
            <p:nvPr userDrawn="1"/>
          </p:nvSpPr>
          <p:spPr bwMode="hidden">
            <a:xfrm>
              <a:off x="2592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1060" name="Rectangle 31"/>
            <p:cNvSpPr>
              <a:spLocks noChangeArrowheads="1"/>
            </p:cNvSpPr>
            <p:nvPr userDrawn="1"/>
          </p:nvSpPr>
          <p:spPr bwMode="hidden">
            <a:xfrm>
              <a:off x="2688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1061" name="Rectangle 32"/>
            <p:cNvSpPr>
              <a:spLocks noChangeArrowheads="1"/>
            </p:cNvSpPr>
            <p:nvPr userDrawn="1"/>
          </p:nvSpPr>
          <p:spPr bwMode="hidden">
            <a:xfrm>
              <a:off x="2784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1062" name="Rectangle 33"/>
            <p:cNvSpPr>
              <a:spLocks noChangeArrowheads="1"/>
            </p:cNvSpPr>
            <p:nvPr userDrawn="1"/>
          </p:nvSpPr>
          <p:spPr bwMode="hidden">
            <a:xfrm>
              <a:off x="2880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1063" name="Rectangle 34"/>
            <p:cNvSpPr>
              <a:spLocks noChangeArrowheads="1"/>
            </p:cNvSpPr>
            <p:nvPr userDrawn="1"/>
          </p:nvSpPr>
          <p:spPr bwMode="hidden">
            <a:xfrm>
              <a:off x="2976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1064" name="Rectangle 35"/>
            <p:cNvSpPr>
              <a:spLocks noChangeArrowheads="1"/>
            </p:cNvSpPr>
            <p:nvPr userDrawn="1"/>
          </p:nvSpPr>
          <p:spPr bwMode="hidden">
            <a:xfrm>
              <a:off x="3072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1065" name="Rectangle 36"/>
            <p:cNvSpPr>
              <a:spLocks noChangeArrowheads="1"/>
            </p:cNvSpPr>
            <p:nvPr userDrawn="1"/>
          </p:nvSpPr>
          <p:spPr bwMode="hidden">
            <a:xfrm>
              <a:off x="3168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1066" name="Rectangle 37"/>
            <p:cNvSpPr>
              <a:spLocks noChangeArrowheads="1"/>
            </p:cNvSpPr>
            <p:nvPr userDrawn="1"/>
          </p:nvSpPr>
          <p:spPr bwMode="hidden">
            <a:xfrm>
              <a:off x="3264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1067" name="Rectangle 38"/>
            <p:cNvSpPr>
              <a:spLocks noChangeArrowheads="1"/>
            </p:cNvSpPr>
            <p:nvPr userDrawn="1"/>
          </p:nvSpPr>
          <p:spPr bwMode="hidden">
            <a:xfrm>
              <a:off x="3360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1068" name="Rectangle 39"/>
            <p:cNvSpPr>
              <a:spLocks noChangeArrowheads="1"/>
            </p:cNvSpPr>
            <p:nvPr userDrawn="1"/>
          </p:nvSpPr>
          <p:spPr bwMode="hidden">
            <a:xfrm>
              <a:off x="3456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1069" name="Rectangle 40"/>
            <p:cNvSpPr>
              <a:spLocks noChangeArrowheads="1"/>
            </p:cNvSpPr>
            <p:nvPr userDrawn="1"/>
          </p:nvSpPr>
          <p:spPr bwMode="hidden">
            <a:xfrm>
              <a:off x="3552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1070" name="Rectangle 41"/>
            <p:cNvSpPr>
              <a:spLocks noChangeArrowheads="1"/>
            </p:cNvSpPr>
            <p:nvPr userDrawn="1"/>
          </p:nvSpPr>
          <p:spPr bwMode="hidden">
            <a:xfrm>
              <a:off x="3648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1071" name="Rectangle 42"/>
            <p:cNvSpPr>
              <a:spLocks noChangeArrowheads="1"/>
            </p:cNvSpPr>
            <p:nvPr userDrawn="1"/>
          </p:nvSpPr>
          <p:spPr bwMode="hidden">
            <a:xfrm>
              <a:off x="3744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1072" name="Rectangle 43"/>
            <p:cNvSpPr>
              <a:spLocks noChangeArrowheads="1"/>
            </p:cNvSpPr>
            <p:nvPr userDrawn="1"/>
          </p:nvSpPr>
          <p:spPr bwMode="hidden">
            <a:xfrm>
              <a:off x="3840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1073" name="Rectangle 44"/>
            <p:cNvSpPr>
              <a:spLocks noChangeArrowheads="1"/>
            </p:cNvSpPr>
            <p:nvPr userDrawn="1"/>
          </p:nvSpPr>
          <p:spPr bwMode="hidden">
            <a:xfrm>
              <a:off x="3936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1074" name="Rectangle 45"/>
            <p:cNvSpPr>
              <a:spLocks noChangeArrowheads="1"/>
            </p:cNvSpPr>
            <p:nvPr userDrawn="1"/>
          </p:nvSpPr>
          <p:spPr bwMode="hidden">
            <a:xfrm>
              <a:off x="4032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1075" name="Rectangle 46"/>
            <p:cNvSpPr>
              <a:spLocks noChangeArrowheads="1"/>
            </p:cNvSpPr>
            <p:nvPr userDrawn="1"/>
          </p:nvSpPr>
          <p:spPr bwMode="hidden">
            <a:xfrm>
              <a:off x="4128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1076" name="Rectangle 47"/>
            <p:cNvSpPr>
              <a:spLocks noChangeArrowheads="1"/>
            </p:cNvSpPr>
            <p:nvPr userDrawn="1"/>
          </p:nvSpPr>
          <p:spPr bwMode="hidden">
            <a:xfrm>
              <a:off x="4224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1077" name="Rectangle 48"/>
            <p:cNvSpPr>
              <a:spLocks noChangeArrowheads="1"/>
            </p:cNvSpPr>
            <p:nvPr userDrawn="1"/>
          </p:nvSpPr>
          <p:spPr bwMode="hidden">
            <a:xfrm>
              <a:off x="4320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1078" name="Rectangle 49"/>
            <p:cNvSpPr>
              <a:spLocks noChangeArrowheads="1"/>
            </p:cNvSpPr>
            <p:nvPr userDrawn="1"/>
          </p:nvSpPr>
          <p:spPr bwMode="hidden">
            <a:xfrm>
              <a:off x="4416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1079" name="Rectangle 50"/>
            <p:cNvSpPr>
              <a:spLocks noChangeArrowheads="1"/>
            </p:cNvSpPr>
            <p:nvPr userDrawn="1"/>
          </p:nvSpPr>
          <p:spPr bwMode="hidden">
            <a:xfrm>
              <a:off x="4512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1080" name="Rectangle 51"/>
            <p:cNvSpPr>
              <a:spLocks noChangeArrowheads="1"/>
            </p:cNvSpPr>
            <p:nvPr userDrawn="1"/>
          </p:nvSpPr>
          <p:spPr bwMode="hidden">
            <a:xfrm>
              <a:off x="4608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1081" name="Rectangle 52"/>
            <p:cNvSpPr>
              <a:spLocks noChangeArrowheads="1"/>
            </p:cNvSpPr>
            <p:nvPr userDrawn="1"/>
          </p:nvSpPr>
          <p:spPr bwMode="hidden">
            <a:xfrm>
              <a:off x="4704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1082" name="Rectangle 53"/>
            <p:cNvSpPr>
              <a:spLocks noChangeArrowheads="1"/>
            </p:cNvSpPr>
            <p:nvPr userDrawn="1"/>
          </p:nvSpPr>
          <p:spPr bwMode="hidden">
            <a:xfrm>
              <a:off x="4800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1083" name="Rectangle 54"/>
            <p:cNvSpPr>
              <a:spLocks noChangeArrowheads="1"/>
            </p:cNvSpPr>
            <p:nvPr userDrawn="1"/>
          </p:nvSpPr>
          <p:spPr bwMode="hidden">
            <a:xfrm>
              <a:off x="4896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1084" name="Rectangle 55"/>
            <p:cNvSpPr>
              <a:spLocks noChangeArrowheads="1"/>
            </p:cNvSpPr>
            <p:nvPr userDrawn="1"/>
          </p:nvSpPr>
          <p:spPr bwMode="hidden">
            <a:xfrm>
              <a:off x="4992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1085" name="Rectangle 56"/>
            <p:cNvSpPr>
              <a:spLocks noChangeArrowheads="1"/>
            </p:cNvSpPr>
            <p:nvPr userDrawn="1"/>
          </p:nvSpPr>
          <p:spPr bwMode="hidden">
            <a:xfrm>
              <a:off x="5088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1086" name="Rectangle 57"/>
            <p:cNvSpPr>
              <a:spLocks noChangeArrowheads="1"/>
            </p:cNvSpPr>
            <p:nvPr userDrawn="1"/>
          </p:nvSpPr>
          <p:spPr bwMode="hidden">
            <a:xfrm>
              <a:off x="5184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1087" name="Rectangle 58"/>
            <p:cNvSpPr>
              <a:spLocks noChangeArrowheads="1"/>
            </p:cNvSpPr>
            <p:nvPr userDrawn="1"/>
          </p:nvSpPr>
          <p:spPr bwMode="hidden">
            <a:xfrm>
              <a:off x="5280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1088" name="Rectangle 59"/>
            <p:cNvSpPr>
              <a:spLocks noChangeArrowheads="1"/>
            </p:cNvSpPr>
            <p:nvPr userDrawn="1"/>
          </p:nvSpPr>
          <p:spPr bwMode="hidden">
            <a:xfrm>
              <a:off x="5376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1089" name="Rectangle 60"/>
            <p:cNvSpPr>
              <a:spLocks noChangeArrowheads="1"/>
            </p:cNvSpPr>
            <p:nvPr userDrawn="1"/>
          </p:nvSpPr>
          <p:spPr bwMode="hidden">
            <a:xfrm>
              <a:off x="5472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1090" name="Rectangle 61"/>
            <p:cNvSpPr>
              <a:spLocks noChangeArrowheads="1"/>
            </p:cNvSpPr>
            <p:nvPr userDrawn="1"/>
          </p:nvSpPr>
          <p:spPr bwMode="hidden">
            <a:xfrm>
              <a:off x="5568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1091" name="Rectangle 62"/>
            <p:cNvSpPr>
              <a:spLocks noChangeArrowheads="1"/>
            </p:cNvSpPr>
            <p:nvPr userDrawn="1"/>
          </p:nvSpPr>
          <p:spPr bwMode="hidden">
            <a:xfrm>
              <a:off x="5664" y="6"/>
              <a:ext cx="48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1092" name="Rectangle 63"/>
            <p:cNvSpPr>
              <a:spLocks noChangeArrowheads="1"/>
            </p:cNvSpPr>
            <p:nvPr userDrawn="1"/>
          </p:nvSpPr>
          <p:spPr bwMode="hidden">
            <a:xfrm>
              <a:off x="431" y="0"/>
              <a:ext cx="5331" cy="4320"/>
            </a:xfrm>
            <a:prstGeom prst="rect">
              <a:avLst/>
            </a:prstGeom>
            <a:solidFill>
              <a:schemeClr val="accent1">
                <a:alpha val="50195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uk-UA"/>
            </a:p>
          </p:txBody>
        </p:sp>
        <p:sp>
          <p:nvSpPr>
            <p:cNvPr id="1093" name="Rectangle 64"/>
            <p:cNvSpPr>
              <a:spLocks noChangeArrowheads="1"/>
            </p:cNvSpPr>
            <p:nvPr userDrawn="1"/>
          </p:nvSpPr>
          <p:spPr bwMode="blackGray">
            <a:xfrm>
              <a:off x="0" y="1081"/>
              <a:ext cx="4378" cy="47"/>
            </a:xfrm>
            <a:prstGeom prst="rect">
              <a:avLst/>
            </a:prstGeom>
            <a:solidFill>
              <a:schemeClr val="hlink">
                <a:alpha val="50195"/>
              </a:schemeClr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uk-UA"/>
            </a:p>
          </p:txBody>
        </p:sp>
      </p:grpSp>
      <p:sp>
        <p:nvSpPr>
          <p:cNvPr id="1027" name="Rectangle 65"/>
          <p:cNvSpPr>
            <a:spLocks noGrp="1" noChangeArrowheads="1"/>
          </p:cNvSpPr>
          <p:nvPr>
            <p:ph type="title"/>
          </p:nvPr>
        </p:nvSpPr>
        <p:spPr bwMode="auto">
          <a:xfrm>
            <a:off x="871538" y="862013"/>
            <a:ext cx="816292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8" name="Rectangle 66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2813" y="1905000"/>
            <a:ext cx="8110537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9283" name="Rectangle 6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52525" y="62865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/>
          </a:p>
        </p:txBody>
      </p:sp>
      <p:sp>
        <p:nvSpPr>
          <p:cNvPr id="9284" name="Rectangle 6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90925" y="62865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9285" name="Rectangle 6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9925" y="62865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F9EF32DB-6B63-4726-B8F6-5F9E89EC7AEA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89" r:id="rId1"/>
    <p:sldLayoutId id="2147484165" r:id="rId2"/>
    <p:sldLayoutId id="2147484166" r:id="rId3"/>
    <p:sldLayoutId id="2147484167" r:id="rId4"/>
    <p:sldLayoutId id="2147484168" r:id="rId5"/>
    <p:sldLayoutId id="2147484169" r:id="rId6"/>
    <p:sldLayoutId id="2147484170" r:id="rId7"/>
    <p:sldLayoutId id="2147484190" r:id="rId8"/>
    <p:sldLayoutId id="2147484171" r:id="rId9"/>
    <p:sldLayoutId id="2147484172" r:id="rId10"/>
    <p:sldLayoutId id="2147484173" r:id="rId11"/>
    <p:sldLayoutId id="2147484174" r:id="rId12"/>
    <p:sldLayoutId id="2147484175" r:id="rId13"/>
    <p:sldLayoutId id="2147484176" r:id="rId14"/>
    <p:sldLayoutId id="2147484177" r:id="rId15"/>
    <p:sldLayoutId id="2147484191" r:id="rId16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75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70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5000"/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uk-UA" smtClean="0"/>
          </a:p>
        </p:txBody>
      </p:sp>
      <p:sp>
        <p:nvSpPr>
          <p:cNvPr id="2051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fld id="{01F76AEC-C7A5-441B-BC6F-FF308DAE34B2}" type="datetimeFigureOut">
              <a:rPr lang="uk-UA"/>
              <a:pPr/>
              <a:t>14.12.2016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D257A73B-DC85-4910-9258-B161E88BDFD2}" type="slidenum">
              <a:rPr lang="uk-UA"/>
              <a:pPr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78" r:id="rId1"/>
    <p:sldLayoutId id="2147484179" r:id="rId2"/>
    <p:sldLayoutId id="2147484180" r:id="rId3"/>
    <p:sldLayoutId id="2147484181" r:id="rId4"/>
    <p:sldLayoutId id="2147484182" r:id="rId5"/>
    <p:sldLayoutId id="2147484183" r:id="rId6"/>
    <p:sldLayoutId id="2147484184" r:id="rId7"/>
    <p:sldLayoutId id="2147484185" r:id="rId8"/>
    <p:sldLayoutId id="2147484186" r:id="rId9"/>
    <p:sldLayoutId id="2147484187" r:id="rId10"/>
    <p:sldLayoutId id="2147484188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emf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6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6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6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.pn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.png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0%D0%BD%D0%B3%D0%BB%D0%B8%D0%B9%D1%81%D0%BA%D0%B8%D0%B9_%D1%8F%D0%B7%D1%8B%D0%BA" TargetMode="Externa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323528" y="404813"/>
            <a:ext cx="8568952" cy="60939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endParaRPr lang="en-US" sz="2000" b="1" dirty="0">
              <a:latin typeface="Times New Roman" pitchFamily="18" charset="0"/>
            </a:endParaRPr>
          </a:p>
          <a:p>
            <a:pPr algn="ctr"/>
            <a:r>
              <a:rPr lang="uk-UA" sz="2800" dirty="0" err="1">
                <a:solidFill>
                  <a:srgbClr val="0000FF"/>
                </a:solidFill>
                <a:latin typeface="Arial" pitchFamily="34" charset="0"/>
              </a:rPr>
              <a:t>Лекция</a:t>
            </a:r>
            <a:endParaRPr lang="uk-UA" sz="2800" dirty="0">
              <a:solidFill>
                <a:srgbClr val="0000FF"/>
              </a:solidFill>
              <a:latin typeface="Arial" pitchFamily="34" charset="0"/>
            </a:endParaRPr>
          </a:p>
          <a:p>
            <a:pPr algn="ctr"/>
            <a:endParaRPr lang="uk-UA" b="1" dirty="0">
              <a:solidFill>
                <a:srgbClr val="0000FF"/>
              </a:solidFill>
              <a:latin typeface="Arial" pitchFamily="34" charset="0"/>
            </a:endParaRPr>
          </a:p>
          <a:p>
            <a:pPr algn="ctr"/>
            <a:endParaRPr lang="uk-UA" b="1" dirty="0">
              <a:solidFill>
                <a:srgbClr val="0000FF"/>
              </a:solidFill>
              <a:latin typeface="Arial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ru-RU" b="1" dirty="0" smtClean="0">
                <a:solidFill>
                  <a:srgbClr val="C00000"/>
                </a:solidFill>
                <a:latin typeface="Arial" pitchFamily="34" charset="0"/>
              </a:rPr>
              <a:t>НЕВЫНАШИВАНИЕ  БЕРЕМЕННОСТИ</a:t>
            </a:r>
          </a:p>
          <a:p>
            <a:pPr algn="ctr">
              <a:lnSpc>
                <a:spcPct val="150000"/>
              </a:lnSpc>
            </a:pPr>
            <a:r>
              <a:rPr lang="ru-RU" b="1" dirty="0" smtClean="0">
                <a:solidFill>
                  <a:srgbClr val="C00000"/>
                </a:solidFill>
                <a:latin typeface="Arial" pitchFamily="34" charset="0"/>
              </a:rPr>
              <a:t>ПРЕЖДЕВРЕМЕННЫЕ РОДЫ. </a:t>
            </a:r>
          </a:p>
          <a:p>
            <a:pPr algn="ctr">
              <a:lnSpc>
                <a:spcPct val="150000"/>
              </a:lnSpc>
            </a:pPr>
            <a:r>
              <a:rPr lang="ru-RU" sz="2800" b="1" dirty="0" smtClean="0">
                <a:solidFill>
                  <a:srgbClr val="C00000"/>
                </a:solidFill>
                <a:latin typeface="Arial" pitchFamily="34" charset="0"/>
              </a:rPr>
              <a:t>Переношенная беременность.</a:t>
            </a:r>
            <a:endParaRPr lang="en-US" sz="2800" b="1" dirty="0">
              <a:solidFill>
                <a:srgbClr val="C00000"/>
              </a:solidFill>
              <a:latin typeface="Arial" pitchFamily="34" charset="0"/>
            </a:endParaRPr>
          </a:p>
          <a:p>
            <a:pPr algn="ctr"/>
            <a:endParaRPr lang="en-US" b="1" dirty="0">
              <a:solidFill>
                <a:srgbClr val="0000FF"/>
              </a:solidFill>
              <a:latin typeface="Arial" pitchFamily="34" charset="0"/>
            </a:endParaRPr>
          </a:p>
          <a:p>
            <a:pPr algn="ctr"/>
            <a:endParaRPr lang="en-US" b="1" dirty="0">
              <a:latin typeface="Arial" pitchFamily="34" charset="0"/>
            </a:endParaRPr>
          </a:p>
          <a:p>
            <a:pPr algn="ctr"/>
            <a:endParaRPr lang="en-US" b="1" dirty="0">
              <a:latin typeface="Arial" pitchFamily="34" charset="0"/>
            </a:endParaRPr>
          </a:p>
          <a:p>
            <a:pPr algn="ctr"/>
            <a:r>
              <a:rPr lang="uk-UA" dirty="0" smtClean="0">
                <a:solidFill>
                  <a:srgbClr val="0000FF"/>
                </a:solidFill>
                <a:latin typeface="Arial" pitchFamily="34" charset="0"/>
              </a:rPr>
              <a:t>                        </a:t>
            </a:r>
            <a:r>
              <a:rPr lang="uk-UA" dirty="0" err="1" smtClean="0">
                <a:solidFill>
                  <a:srgbClr val="0000FF"/>
                </a:solidFill>
                <a:latin typeface="Arial" pitchFamily="34" charset="0"/>
              </a:rPr>
              <a:t>Зав.кафедрой</a:t>
            </a:r>
            <a:r>
              <a:rPr lang="uk-UA" dirty="0" smtClean="0">
                <a:solidFill>
                  <a:srgbClr val="0000FF"/>
                </a:solidFill>
                <a:latin typeface="Arial" pitchFamily="34" charset="0"/>
              </a:rPr>
              <a:t> акушерства и </a:t>
            </a:r>
            <a:r>
              <a:rPr lang="uk-UA" dirty="0" err="1" smtClean="0">
                <a:solidFill>
                  <a:srgbClr val="0000FF"/>
                </a:solidFill>
                <a:latin typeface="Arial" pitchFamily="34" charset="0"/>
              </a:rPr>
              <a:t>гинекологии</a:t>
            </a:r>
            <a:endParaRPr lang="uk-UA" dirty="0">
              <a:solidFill>
                <a:srgbClr val="0000FF"/>
              </a:solidFill>
              <a:latin typeface="Arial" pitchFamily="34" charset="0"/>
            </a:endParaRPr>
          </a:p>
          <a:p>
            <a:pPr algn="ctr"/>
            <a:r>
              <a:rPr lang="uk-UA" dirty="0" smtClean="0">
                <a:solidFill>
                  <a:srgbClr val="0000FF"/>
                </a:solidFill>
                <a:latin typeface="Arial" pitchFamily="34" charset="0"/>
              </a:rPr>
              <a:t>                               </a:t>
            </a:r>
            <a:r>
              <a:rPr lang="uk-UA" dirty="0" err="1" smtClean="0">
                <a:solidFill>
                  <a:srgbClr val="0000FF"/>
                </a:solidFill>
                <a:latin typeface="Arial" pitchFamily="34" charset="0"/>
              </a:rPr>
              <a:t>профессор</a:t>
            </a:r>
            <a:r>
              <a:rPr lang="uk-UA" dirty="0" smtClean="0">
                <a:solidFill>
                  <a:srgbClr val="0000FF"/>
                </a:solidFill>
                <a:latin typeface="Arial" pitchFamily="34" charset="0"/>
              </a:rPr>
              <a:t>  Круть </a:t>
            </a:r>
            <a:r>
              <a:rPr lang="uk-UA" dirty="0" err="1" smtClean="0">
                <a:solidFill>
                  <a:srgbClr val="0000FF"/>
                </a:solidFill>
                <a:latin typeface="Arial" pitchFamily="34" charset="0"/>
              </a:rPr>
              <a:t>Юрий</a:t>
            </a:r>
            <a:r>
              <a:rPr lang="uk-UA" dirty="0" smtClean="0">
                <a:solidFill>
                  <a:srgbClr val="0000FF"/>
                </a:solidFill>
                <a:latin typeface="Arial" pitchFamily="34" charset="0"/>
              </a:rPr>
              <a:t> </a:t>
            </a:r>
            <a:r>
              <a:rPr lang="uk-UA" dirty="0" err="1" smtClean="0">
                <a:solidFill>
                  <a:srgbClr val="0000FF"/>
                </a:solidFill>
                <a:latin typeface="Arial" pitchFamily="34" charset="0"/>
              </a:rPr>
              <a:t>Яковлевич</a:t>
            </a:r>
            <a:endParaRPr lang="uk-UA" dirty="0">
              <a:solidFill>
                <a:srgbClr val="0000FF"/>
              </a:solidFill>
              <a:latin typeface="Arial" pitchFamily="34" charset="0"/>
            </a:endParaRPr>
          </a:p>
          <a:p>
            <a:pPr algn="ctr"/>
            <a:endParaRPr lang="en-US" sz="3200" b="1" dirty="0">
              <a:latin typeface="Times New Roman" pitchFamily="18" charset="0"/>
            </a:endParaRPr>
          </a:p>
          <a:p>
            <a:pPr algn="ctr"/>
            <a:endParaRPr lang="uk-UA" sz="28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2031118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99" name="Rectangle 215"/>
          <p:cNvSpPr>
            <a:spLocks noChangeArrowheads="1"/>
          </p:cNvSpPr>
          <p:nvPr/>
        </p:nvSpPr>
        <p:spPr bwMode="auto">
          <a:xfrm>
            <a:off x="2086769" y="1572873"/>
            <a:ext cx="5616575" cy="719137"/>
          </a:xfrm>
          <a:prstGeom prst="rect">
            <a:avLst/>
          </a:prstGeom>
          <a:solidFill>
            <a:srgbClr val="FFFF00"/>
          </a:solidFill>
          <a:ln w="152400" cmpd="tri">
            <a:solidFill>
              <a:srgbClr val="0000FF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ru-RU" sz="3200" b="1" i="1" dirty="0">
                <a:latin typeface="Arial" pitchFamily="34" charset="0"/>
                <a:cs typeface="Arial" pitchFamily="34" charset="0"/>
              </a:rPr>
              <a:t>Материнские факторы </a:t>
            </a:r>
          </a:p>
        </p:txBody>
      </p:sp>
      <p:sp>
        <p:nvSpPr>
          <p:cNvPr id="16608" name="Rectangle 224"/>
          <p:cNvSpPr>
            <a:spLocks noChangeArrowheads="1"/>
          </p:cNvSpPr>
          <p:nvPr/>
        </p:nvSpPr>
        <p:spPr bwMode="auto">
          <a:xfrm>
            <a:off x="5076825" y="2852738"/>
            <a:ext cx="3382963" cy="1152525"/>
          </a:xfrm>
          <a:prstGeom prst="rect">
            <a:avLst/>
          </a:prstGeom>
          <a:solidFill>
            <a:srgbClr val="FFFF00"/>
          </a:solidFill>
          <a:ln w="57150">
            <a:solidFill>
              <a:srgbClr val="0000FF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ru-RU" sz="2000" b="1" i="1" dirty="0">
                <a:latin typeface="Arial" pitchFamily="34" charset="0"/>
                <a:cs typeface="Arial" pitchFamily="34" charset="0"/>
              </a:rPr>
              <a:t>Осложнения текущей </a:t>
            </a:r>
            <a:r>
              <a:rPr lang="ru-RU" sz="2000" b="1" i="1" dirty="0" smtClean="0">
                <a:latin typeface="Arial" pitchFamily="34" charset="0"/>
                <a:cs typeface="Arial" pitchFamily="34" charset="0"/>
              </a:rPr>
              <a:t>беременности</a:t>
            </a:r>
            <a:endParaRPr lang="ru-RU" b="1" i="1" dirty="0"/>
          </a:p>
        </p:txBody>
      </p:sp>
      <p:sp>
        <p:nvSpPr>
          <p:cNvPr id="16609" name="Rectangle 225"/>
          <p:cNvSpPr>
            <a:spLocks noChangeArrowheads="1"/>
          </p:cNvSpPr>
          <p:nvPr/>
        </p:nvSpPr>
        <p:spPr bwMode="auto">
          <a:xfrm>
            <a:off x="4716463" y="5084763"/>
            <a:ext cx="3382962" cy="1152525"/>
          </a:xfrm>
          <a:prstGeom prst="rect">
            <a:avLst/>
          </a:prstGeom>
          <a:solidFill>
            <a:srgbClr val="FFFF00"/>
          </a:solidFill>
          <a:ln w="57150">
            <a:solidFill>
              <a:srgbClr val="0000FF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ru-RU" sz="2000" b="1" i="1" dirty="0">
                <a:latin typeface="Arial" pitchFamily="34" charset="0"/>
                <a:cs typeface="Arial" pitchFamily="34" charset="0"/>
              </a:rPr>
              <a:t>Социально-экономические факторы</a:t>
            </a:r>
          </a:p>
        </p:txBody>
      </p:sp>
      <p:sp>
        <p:nvSpPr>
          <p:cNvPr id="16610" name="Rectangle 226"/>
          <p:cNvSpPr>
            <a:spLocks noChangeArrowheads="1"/>
          </p:cNvSpPr>
          <p:nvPr/>
        </p:nvSpPr>
        <p:spPr bwMode="auto">
          <a:xfrm>
            <a:off x="1116013" y="5084763"/>
            <a:ext cx="3382962" cy="1152525"/>
          </a:xfrm>
          <a:prstGeom prst="rect">
            <a:avLst/>
          </a:prstGeom>
          <a:solidFill>
            <a:srgbClr val="FFFF00"/>
          </a:solidFill>
          <a:ln w="57150">
            <a:solidFill>
              <a:srgbClr val="0000FF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ru-RU" sz="2000" b="1" i="1" dirty="0" err="1">
                <a:latin typeface="Arial" pitchFamily="34" charset="0"/>
                <a:cs typeface="Arial" pitchFamily="34" charset="0"/>
              </a:rPr>
              <a:t>Экстрагенитальная</a:t>
            </a:r>
            <a:r>
              <a:rPr lang="ru-RU" sz="2000" b="1" i="1" dirty="0">
                <a:latin typeface="Arial" pitchFamily="34" charset="0"/>
                <a:cs typeface="Arial" pitchFamily="34" charset="0"/>
              </a:rPr>
              <a:t> патология</a:t>
            </a:r>
          </a:p>
        </p:txBody>
      </p:sp>
      <p:sp>
        <p:nvSpPr>
          <p:cNvPr id="16611" name="Line 227"/>
          <p:cNvSpPr>
            <a:spLocks noChangeShapeType="1"/>
          </p:cNvSpPr>
          <p:nvPr/>
        </p:nvSpPr>
        <p:spPr bwMode="auto">
          <a:xfrm flipH="1">
            <a:off x="3059113" y="2349500"/>
            <a:ext cx="1368425" cy="431800"/>
          </a:xfrm>
          <a:prstGeom prst="line">
            <a:avLst/>
          </a:prstGeom>
          <a:noFill/>
          <a:ln w="63500">
            <a:solidFill>
              <a:srgbClr val="9900CC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613" name="Line 229"/>
          <p:cNvSpPr>
            <a:spLocks noChangeShapeType="1"/>
          </p:cNvSpPr>
          <p:nvPr/>
        </p:nvSpPr>
        <p:spPr bwMode="auto">
          <a:xfrm>
            <a:off x="4427538" y="2349500"/>
            <a:ext cx="1584325" cy="431800"/>
          </a:xfrm>
          <a:prstGeom prst="line">
            <a:avLst/>
          </a:prstGeom>
          <a:noFill/>
          <a:ln w="63500">
            <a:solidFill>
              <a:srgbClr val="9900CC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614" name="Line 230"/>
          <p:cNvSpPr>
            <a:spLocks noChangeShapeType="1"/>
          </p:cNvSpPr>
          <p:nvPr/>
        </p:nvSpPr>
        <p:spPr bwMode="auto">
          <a:xfrm flipH="1">
            <a:off x="3708400" y="2420938"/>
            <a:ext cx="720725" cy="2663825"/>
          </a:xfrm>
          <a:prstGeom prst="line">
            <a:avLst/>
          </a:prstGeom>
          <a:noFill/>
          <a:ln w="63500">
            <a:solidFill>
              <a:srgbClr val="9900CC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615" name="Line 231"/>
          <p:cNvSpPr>
            <a:spLocks noChangeShapeType="1"/>
          </p:cNvSpPr>
          <p:nvPr/>
        </p:nvSpPr>
        <p:spPr bwMode="auto">
          <a:xfrm>
            <a:off x="4427538" y="2349500"/>
            <a:ext cx="792162" cy="2735263"/>
          </a:xfrm>
          <a:prstGeom prst="line">
            <a:avLst/>
          </a:prstGeom>
          <a:noFill/>
          <a:ln w="63500">
            <a:solidFill>
              <a:srgbClr val="9900CC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6617" name="Rectangle 233"/>
          <p:cNvSpPr>
            <a:spLocks noChangeArrowheads="1"/>
          </p:cNvSpPr>
          <p:nvPr/>
        </p:nvSpPr>
        <p:spPr bwMode="auto">
          <a:xfrm>
            <a:off x="395288" y="2852738"/>
            <a:ext cx="3382962" cy="1152525"/>
          </a:xfrm>
          <a:prstGeom prst="rect">
            <a:avLst/>
          </a:prstGeom>
          <a:solidFill>
            <a:srgbClr val="FFFF00"/>
          </a:solidFill>
          <a:ln w="57150">
            <a:solidFill>
              <a:srgbClr val="0000FF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ru-RU" sz="2000" b="1" i="1" dirty="0">
                <a:latin typeface="Arial" pitchFamily="34" charset="0"/>
                <a:cs typeface="Arial" pitchFamily="34" charset="0"/>
              </a:rPr>
              <a:t>Отягощенный акушерско-гинекологический анамнез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55147" y="116632"/>
            <a:ext cx="8569200" cy="1296144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u="sng" dirty="0">
                <a:solidFill>
                  <a:srgbClr val="FF0000"/>
                </a:solidFill>
                <a:latin typeface="Times New Roman" pitchFamily="18" charset="0"/>
              </a:rPr>
              <a:t>ЭТИОЛОГИЯ НЕВЫНАШИВАНИЯ БЕРЕМЕННОСТИ И  ПРЕЖДЕВРЕМЕННЫХ  РОДОВ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03341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65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16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66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0" dur="500"/>
                                        <p:tgtEl>
                                          <p:spTgt spid="16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6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8" dur="500"/>
                                        <p:tgtEl>
                                          <p:spTgt spid="16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6" dur="500"/>
                                        <p:tgtEl>
                                          <p:spTgt spid="166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16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599" grpId="0" animBg="1" autoUpdateAnimBg="0"/>
      <p:bldP spid="16608" grpId="0" animBg="1" autoUpdateAnimBg="0"/>
      <p:bldP spid="16609" grpId="0" animBg="1" autoUpdateAnimBg="0"/>
      <p:bldP spid="16610" grpId="0" animBg="1" autoUpdateAnimBg="0"/>
      <p:bldP spid="16611" grpId="0" animBg="1"/>
      <p:bldP spid="16613" grpId="0" animBg="1"/>
      <p:bldP spid="16614" grpId="0" animBg="1"/>
      <p:bldP spid="16615" grpId="0" animBg="1"/>
      <p:bldP spid="16617" grpId="0" animBg="1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70" name="Rectangle 38"/>
          <p:cNvSpPr>
            <a:spLocks noChangeArrowheads="1"/>
          </p:cNvSpPr>
          <p:nvPr/>
        </p:nvSpPr>
        <p:spPr bwMode="auto">
          <a:xfrm>
            <a:off x="468312" y="1571612"/>
            <a:ext cx="4103687" cy="1071569"/>
          </a:xfrm>
          <a:prstGeom prst="rect">
            <a:avLst/>
          </a:prstGeom>
          <a:solidFill>
            <a:srgbClr val="FFFF00"/>
          </a:solidFill>
          <a:ln w="152400" cmpd="tri">
            <a:solidFill>
              <a:srgbClr val="0000FF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ru-RU" sz="2000" b="1" i="1" dirty="0"/>
              <a:t>Отягощенный акушерско-гинекологический анамнез</a:t>
            </a:r>
          </a:p>
        </p:txBody>
      </p:sp>
      <p:sp>
        <p:nvSpPr>
          <p:cNvPr id="18472" name="Rectangle 40"/>
          <p:cNvSpPr>
            <a:spLocks noChangeArrowheads="1"/>
          </p:cNvSpPr>
          <p:nvPr/>
        </p:nvSpPr>
        <p:spPr bwMode="auto">
          <a:xfrm>
            <a:off x="714348" y="3500438"/>
            <a:ext cx="3382962" cy="288925"/>
          </a:xfrm>
          <a:prstGeom prst="rect">
            <a:avLst/>
          </a:prstGeom>
          <a:solidFill>
            <a:srgbClr val="FFFF00"/>
          </a:solidFill>
          <a:ln w="57150">
            <a:solidFill>
              <a:srgbClr val="0000FF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ru-RU" sz="2000" b="1" i="1" dirty="0" smtClean="0">
                <a:latin typeface="Times New Roman" pitchFamily="18" charset="0"/>
              </a:rPr>
              <a:t>Мед. и </a:t>
            </a:r>
            <a:r>
              <a:rPr lang="ru-RU" sz="2000" b="1" i="1" dirty="0" err="1" smtClean="0">
                <a:latin typeface="Times New Roman" pitchFamily="18" charset="0"/>
              </a:rPr>
              <a:t>самопроиз</a:t>
            </a:r>
            <a:r>
              <a:rPr lang="ru-RU" sz="2000" b="1" i="1" dirty="0" smtClean="0">
                <a:latin typeface="Times New Roman" pitchFamily="18" charset="0"/>
              </a:rPr>
              <a:t>. аборты</a:t>
            </a:r>
            <a:endParaRPr lang="ru-RU" sz="2000" b="1" i="1" dirty="0">
              <a:latin typeface="Times New Roman" pitchFamily="18" charset="0"/>
            </a:endParaRPr>
          </a:p>
        </p:txBody>
      </p:sp>
      <p:sp>
        <p:nvSpPr>
          <p:cNvPr id="18473" name="Rectangle 41"/>
          <p:cNvSpPr>
            <a:spLocks noChangeArrowheads="1"/>
          </p:cNvSpPr>
          <p:nvPr/>
        </p:nvSpPr>
        <p:spPr bwMode="auto">
          <a:xfrm>
            <a:off x="714348" y="3929066"/>
            <a:ext cx="3382962" cy="287338"/>
          </a:xfrm>
          <a:prstGeom prst="rect">
            <a:avLst/>
          </a:prstGeom>
          <a:solidFill>
            <a:srgbClr val="FFFF00"/>
          </a:solidFill>
          <a:ln w="57150">
            <a:solidFill>
              <a:srgbClr val="0000FF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ru-RU" sz="2000" b="1" i="1" dirty="0">
                <a:latin typeface="Times New Roman" pitchFamily="18" charset="0"/>
              </a:rPr>
              <a:t>Преждевременные роды</a:t>
            </a:r>
          </a:p>
        </p:txBody>
      </p:sp>
      <p:sp>
        <p:nvSpPr>
          <p:cNvPr id="18474" name="Rectangle 42"/>
          <p:cNvSpPr>
            <a:spLocks noChangeArrowheads="1"/>
          </p:cNvSpPr>
          <p:nvPr/>
        </p:nvSpPr>
        <p:spPr bwMode="auto">
          <a:xfrm>
            <a:off x="642910" y="4929198"/>
            <a:ext cx="3382962" cy="571503"/>
          </a:xfrm>
          <a:prstGeom prst="rect">
            <a:avLst/>
          </a:prstGeom>
          <a:solidFill>
            <a:srgbClr val="FFFF00"/>
          </a:solidFill>
          <a:ln w="57150">
            <a:solidFill>
              <a:srgbClr val="0000FF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ru-RU" sz="2000" b="1" i="1" dirty="0">
                <a:latin typeface="Times New Roman" pitchFamily="18" charset="0"/>
              </a:rPr>
              <a:t>Нарушения менструальной функции</a:t>
            </a:r>
          </a:p>
        </p:txBody>
      </p:sp>
      <p:sp>
        <p:nvSpPr>
          <p:cNvPr id="18475" name="Rectangle 43"/>
          <p:cNvSpPr>
            <a:spLocks noChangeArrowheads="1"/>
          </p:cNvSpPr>
          <p:nvPr/>
        </p:nvSpPr>
        <p:spPr bwMode="auto">
          <a:xfrm>
            <a:off x="714348" y="4357694"/>
            <a:ext cx="3382962" cy="428627"/>
          </a:xfrm>
          <a:prstGeom prst="rect">
            <a:avLst/>
          </a:prstGeom>
          <a:solidFill>
            <a:srgbClr val="FFFF00"/>
          </a:solidFill>
          <a:ln w="57150">
            <a:solidFill>
              <a:srgbClr val="0000FF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ru-RU" sz="1900" b="1" i="1" dirty="0">
                <a:latin typeface="Times New Roman" pitchFamily="18" charset="0"/>
              </a:rPr>
              <a:t>Генитальный инфантилизм</a:t>
            </a:r>
          </a:p>
        </p:txBody>
      </p:sp>
      <p:sp>
        <p:nvSpPr>
          <p:cNvPr id="18476" name="Rectangle 44"/>
          <p:cNvSpPr>
            <a:spLocks noChangeArrowheads="1"/>
          </p:cNvSpPr>
          <p:nvPr/>
        </p:nvSpPr>
        <p:spPr bwMode="auto">
          <a:xfrm>
            <a:off x="642910" y="5643578"/>
            <a:ext cx="3382962" cy="785817"/>
          </a:xfrm>
          <a:prstGeom prst="rect">
            <a:avLst/>
          </a:prstGeom>
          <a:solidFill>
            <a:srgbClr val="FFFF00"/>
          </a:solidFill>
          <a:ln w="57150">
            <a:solidFill>
              <a:srgbClr val="0000FF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ru-RU" sz="2000" b="1" i="1" dirty="0">
                <a:latin typeface="Times New Roman" pitchFamily="18" charset="0"/>
              </a:rPr>
              <a:t>Эндометриты, цервициты</a:t>
            </a:r>
          </a:p>
          <a:p>
            <a:pPr algn="ctr" eaLnBrk="0" hangingPunct="0"/>
            <a:r>
              <a:rPr lang="ru-RU" sz="2000" b="1" i="1" dirty="0" err="1">
                <a:latin typeface="Times New Roman" pitchFamily="18" charset="0"/>
              </a:rPr>
              <a:t>Эндометриоз</a:t>
            </a:r>
            <a:r>
              <a:rPr lang="ru-RU" sz="2000" b="1" i="1" dirty="0">
                <a:latin typeface="Times New Roman" pitchFamily="18" charset="0"/>
              </a:rPr>
              <a:t>, миома</a:t>
            </a:r>
          </a:p>
        </p:txBody>
      </p:sp>
      <p:sp>
        <p:nvSpPr>
          <p:cNvPr id="18479" name="Line 47"/>
          <p:cNvSpPr>
            <a:spLocks noChangeShapeType="1"/>
          </p:cNvSpPr>
          <p:nvPr/>
        </p:nvSpPr>
        <p:spPr bwMode="auto">
          <a:xfrm flipH="1">
            <a:off x="2411413" y="2492375"/>
            <a:ext cx="1587" cy="792163"/>
          </a:xfrm>
          <a:prstGeom prst="line">
            <a:avLst/>
          </a:prstGeom>
          <a:noFill/>
          <a:ln w="190500">
            <a:solidFill>
              <a:srgbClr val="9900CC"/>
            </a:solidFill>
            <a:round/>
            <a:headEnd/>
            <a:tailEnd type="triangle" w="med" len="sm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480" name="Rectangle 48"/>
          <p:cNvSpPr>
            <a:spLocks noChangeArrowheads="1"/>
          </p:cNvSpPr>
          <p:nvPr/>
        </p:nvSpPr>
        <p:spPr bwMode="auto">
          <a:xfrm>
            <a:off x="4859338" y="1700213"/>
            <a:ext cx="3816350" cy="719137"/>
          </a:xfrm>
          <a:prstGeom prst="rect">
            <a:avLst/>
          </a:prstGeom>
          <a:solidFill>
            <a:srgbClr val="FFFF00"/>
          </a:solidFill>
          <a:ln w="152400" cmpd="tri">
            <a:solidFill>
              <a:srgbClr val="0000FF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ru-RU" sz="2000" b="1" i="1"/>
              <a:t>Осложнения текущей беременности</a:t>
            </a:r>
          </a:p>
        </p:txBody>
      </p:sp>
      <p:sp>
        <p:nvSpPr>
          <p:cNvPr id="18481" name="Line 49"/>
          <p:cNvSpPr>
            <a:spLocks noChangeShapeType="1"/>
          </p:cNvSpPr>
          <p:nvPr/>
        </p:nvSpPr>
        <p:spPr bwMode="auto">
          <a:xfrm flipH="1">
            <a:off x="6659563" y="2492375"/>
            <a:ext cx="1587" cy="792163"/>
          </a:xfrm>
          <a:prstGeom prst="line">
            <a:avLst/>
          </a:prstGeom>
          <a:noFill/>
          <a:ln w="190500">
            <a:solidFill>
              <a:srgbClr val="9900CC"/>
            </a:solidFill>
            <a:round/>
            <a:headEnd/>
            <a:tailEnd type="triangle" w="med" len="sm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482" name="Rectangle 50"/>
          <p:cNvSpPr>
            <a:spLocks noChangeArrowheads="1"/>
          </p:cNvSpPr>
          <p:nvPr/>
        </p:nvSpPr>
        <p:spPr bwMode="auto">
          <a:xfrm>
            <a:off x="5000628" y="3286124"/>
            <a:ext cx="3382963" cy="288925"/>
          </a:xfrm>
          <a:prstGeom prst="rect">
            <a:avLst/>
          </a:prstGeom>
          <a:solidFill>
            <a:srgbClr val="FFFF00"/>
          </a:solidFill>
          <a:ln w="57150">
            <a:solidFill>
              <a:srgbClr val="0000FF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ru-RU" sz="2000" b="1" i="1" dirty="0" err="1">
                <a:latin typeface="Times New Roman" pitchFamily="18" charset="0"/>
              </a:rPr>
              <a:t>Предлежание</a:t>
            </a:r>
            <a:r>
              <a:rPr lang="ru-RU" sz="2000" b="1" i="1" dirty="0">
                <a:latin typeface="Times New Roman" pitchFamily="18" charset="0"/>
              </a:rPr>
              <a:t> плаценты</a:t>
            </a:r>
          </a:p>
        </p:txBody>
      </p:sp>
      <p:sp>
        <p:nvSpPr>
          <p:cNvPr id="18483" name="Rectangle 51"/>
          <p:cNvSpPr>
            <a:spLocks noChangeArrowheads="1"/>
          </p:cNvSpPr>
          <p:nvPr/>
        </p:nvSpPr>
        <p:spPr bwMode="auto">
          <a:xfrm>
            <a:off x="4929190" y="3714752"/>
            <a:ext cx="3382963" cy="576263"/>
          </a:xfrm>
          <a:prstGeom prst="rect">
            <a:avLst/>
          </a:prstGeom>
          <a:solidFill>
            <a:srgbClr val="FFFF00"/>
          </a:solidFill>
          <a:ln w="57150">
            <a:solidFill>
              <a:srgbClr val="0000FF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ru-RU" sz="2000" b="1" i="1" dirty="0">
                <a:latin typeface="Times New Roman" pitchFamily="18" charset="0"/>
              </a:rPr>
              <a:t>Преждевременная отслойка плаценты</a:t>
            </a:r>
          </a:p>
        </p:txBody>
      </p:sp>
      <p:sp>
        <p:nvSpPr>
          <p:cNvPr id="18484" name="Rectangle 52"/>
          <p:cNvSpPr>
            <a:spLocks noChangeArrowheads="1"/>
          </p:cNvSpPr>
          <p:nvPr/>
        </p:nvSpPr>
        <p:spPr bwMode="auto">
          <a:xfrm>
            <a:off x="5000628" y="4429132"/>
            <a:ext cx="3382963" cy="576262"/>
          </a:xfrm>
          <a:prstGeom prst="rect">
            <a:avLst/>
          </a:prstGeom>
          <a:solidFill>
            <a:srgbClr val="FFFF00"/>
          </a:solidFill>
          <a:ln w="57150">
            <a:solidFill>
              <a:srgbClr val="0000FF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ru-RU" sz="2000" b="1" i="1" dirty="0" err="1">
                <a:latin typeface="Times New Roman" pitchFamily="18" charset="0"/>
              </a:rPr>
              <a:t>Истмико-цервикальная</a:t>
            </a:r>
            <a:r>
              <a:rPr lang="ru-RU" sz="2000" b="1" i="1" dirty="0">
                <a:latin typeface="Times New Roman" pitchFamily="18" charset="0"/>
              </a:rPr>
              <a:t> недостаточность</a:t>
            </a:r>
          </a:p>
        </p:txBody>
      </p:sp>
      <p:sp>
        <p:nvSpPr>
          <p:cNvPr id="18485" name="Rectangle 53"/>
          <p:cNvSpPr>
            <a:spLocks noChangeArrowheads="1"/>
          </p:cNvSpPr>
          <p:nvPr/>
        </p:nvSpPr>
        <p:spPr bwMode="auto">
          <a:xfrm>
            <a:off x="4929190" y="5143512"/>
            <a:ext cx="3382963" cy="288925"/>
          </a:xfrm>
          <a:prstGeom prst="rect">
            <a:avLst/>
          </a:prstGeom>
          <a:solidFill>
            <a:srgbClr val="FFFF00"/>
          </a:solidFill>
          <a:ln w="57150">
            <a:solidFill>
              <a:srgbClr val="0000FF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ru-RU" sz="2000" b="1" i="1" dirty="0" err="1" smtClean="0">
                <a:latin typeface="Times New Roman" pitchFamily="18" charset="0"/>
              </a:rPr>
              <a:t>Преэклампсия</a:t>
            </a:r>
            <a:endParaRPr lang="ru-RU" sz="2000" b="1" i="1" dirty="0">
              <a:latin typeface="Times New Roman" pitchFamily="18" charset="0"/>
            </a:endParaRPr>
          </a:p>
        </p:txBody>
      </p:sp>
      <p:sp>
        <p:nvSpPr>
          <p:cNvPr id="18486" name="Rectangle 54"/>
          <p:cNvSpPr>
            <a:spLocks noChangeArrowheads="1"/>
          </p:cNvSpPr>
          <p:nvPr/>
        </p:nvSpPr>
        <p:spPr bwMode="auto">
          <a:xfrm>
            <a:off x="5000628" y="5643578"/>
            <a:ext cx="3382963" cy="571504"/>
          </a:xfrm>
          <a:prstGeom prst="rect">
            <a:avLst/>
          </a:prstGeom>
          <a:solidFill>
            <a:srgbClr val="FFFF00"/>
          </a:solidFill>
          <a:ln w="57150">
            <a:solidFill>
              <a:srgbClr val="0000FF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ru-RU" sz="2000" b="1" i="1" dirty="0" err="1">
                <a:latin typeface="Times New Roman" pitchFamily="18" charset="0"/>
              </a:rPr>
              <a:t>Антифосфолипидный</a:t>
            </a:r>
            <a:r>
              <a:rPr lang="ru-RU" sz="2000" b="1" i="1" dirty="0">
                <a:latin typeface="Times New Roman" pitchFamily="18" charset="0"/>
              </a:rPr>
              <a:t> синдром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51521" y="116632"/>
            <a:ext cx="8640960" cy="1296144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u="sng" dirty="0">
                <a:solidFill>
                  <a:srgbClr val="FF0000"/>
                </a:solidFill>
                <a:latin typeface="Times New Roman" pitchFamily="18" charset="0"/>
              </a:rPr>
              <a:t>ЭТИОЛОГИЯ НЕВЫНАШИВАНИЯ БЕРЕМЕННОСТИ И  ПРЕЖДЕВРЕМЕННЫХ  РОДОВ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27301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1" dur="500"/>
                                        <p:tgtEl>
                                          <p:spTgt spid="184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8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8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18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8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18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18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3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45" dur="500"/>
                                        <p:tgtEl>
                                          <p:spTgt spid="18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18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18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500"/>
                                        <p:tgtEl>
                                          <p:spTgt spid="18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5" dur="500"/>
                                        <p:tgtEl>
                                          <p:spTgt spid="18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0" dur="500"/>
                                        <p:tgtEl>
                                          <p:spTgt spid="18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70" grpId="0" animBg="1" autoUpdateAnimBg="0"/>
      <p:bldP spid="18472" grpId="0" animBg="1" autoUpdateAnimBg="0"/>
      <p:bldP spid="18473" grpId="0" animBg="1" autoUpdateAnimBg="0"/>
      <p:bldP spid="18474" grpId="0" animBg="1" autoUpdateAnimBg="0"/>
      <p:bldP spid="18475" grpId="0" animBg="1" autoUpdateAnimBg="0"/>
      <p:bldP spid="18476" grpId="0" animBg="1" autoUpdateAnimBg="0"/>
      <p:bldP spid="18479" grpId="0" animBg="1"/>
      <p:bldP spid="18480" grpId="0" animBg="1" autoUpdateAnimBg="0"/>
      <p:bldP spid="18481" grpId="0" animBg="1"/>
      <p:bldP spid="18482" grpId="0" animBg="1" autoUpdateAnimBg="0"/>
      <p:bldP spid="18483" grpId="0" animBg="1" autoUpdateAnimBg="0"/>
      <p:bldP spid="18484" grpId="0" animBg="1" autoUpdateAnimBg="0"/>
      <p:bldP spid="18485" grpId="0" animBg="1" autoUpdateAnimBg="0"/>
      <p:bldP spid="18486" grpId="0" animBg="1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500034" y="1928802"/>
            <a:ext cx="3816350" cy="719137"/>
          </a:xfrm>
          <a:prstGeom prst="rect">
            <a:avLst/>
          </a:prstGeom>
          <a:solidFill>
            <a:srgbClr val="FFFF00"/>
          </a:solidFill>
          <a:ln w="152400" cmpd="tri">
            <a:solidFill>
              <a:srgbClr val="0000FF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ru-RU" sz="2000" b="1" i="1"/>
              <a:t>Экстрагенитальная патология</a:t>
            </a:r>
          </a:p>
        </p:txBody>
      </p:sp>
      <p:sp>
        <p:nvSpPr>
          <p:cNvPr id="26628" name="Rectangle 4"/>
          <p:cNvSpPr>
            <a:spLocks noChangeArrowheads="1"/>
          </p:cNvSpPr>
          <p:nvPr/>
        </p:nvSpPr>
        <p:spPr bwMode="auto">
          <a:xfrm>
            <a:off x="785786" y="3500438"/>
            <a:ext cx="3382962" cy="576262"/>
          </a:xfrm>
          <a:prstGeom prst="rect">
            <a:avLst/>
          </a:prstGeom>
          <a:solidFill>
            <a:srgbClr val="FFFF00"/>
          </a:solidFill>
          <a:ln w="57150">
            <a:solidFill>
              <a:srgbClr val="0000FF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ru-RU" sz="2000" b="1" i="1" dirty="0">
                <a:latin typeface="Times New Roman" pitchFamily="18" charset="0"/>
              </a:rPr>
              <a:t>Инфекционные болезни во время беременности</a:t>
            </a:r>
          </a:p>
        </p:txBody>
      </p:sp>
      <p:sp>
        <p:nvSpPr>
          <p:cNvPr id="26630" name="Rectangle 6"/>
          <p:cNvSpPr>
            <a:spLocks noChangeArrowheads="1"/>
          </p:cNvSpPr>
          <p:nvPr/>
        </p:nvSpPr>
        <p:spPr bwMode="auto">
          <a:xfrm>
            <a:off x="714348" y="4286256"/>
            <a:ext cx="3382962" cy="647700"/>
          </a:xfrm>
          <a:prstGeom prst="rect">
            <a:avLst/>
          </a:prstGeom>
          <a:solidFill>
            <a:srgbClr val="FFFF00"/>
          </a:solidFill>
          <a:ln w="57150">
            <a:solidFill>
              <a:srgbClr val="0000FF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ru-RU" sz="2000" b="1" i="1" dirty="0">
                <a:latin typeface="Times New Roman" pitchFamily="18" charset="0"/>
              </a:rPr>
              <a:t>Эндокринные </a:t>
            </a:r>
            <a:r>
              <a:rPr lang="ru-RU" sz="2000" b="1" i="1" dirty="0" smtClean="0">
                <a:latin typeface="Times New Roman" pitchFamily="18" charset="0"/>
              </a:rPr>
              <a:t>болезни (</a:t>
            </a:r>
            <a:r>
              <a:rPr lang="ru-RU" sz="2000" b="1" i="1" dirty="0" err="1" smtClean="0">
                <a:latin typeface="Times New Roman" pitchFamily="18" charset="0"/>
              </a:rPr>
              <a:t>сах</a:t>
            </a:r>
            <a:r>
              <a:rPr lang="ru-RU" sz="2000" b="1" i="1" dirty="0" smtClean="0">
                <a:latin typeface="Times New Roman" pitchFamily="18" charset="0"/>
              </a:rPr>
              <a:t>. диабет)</a:t>
            </a:r>
            <a:endParaRPr lang="ru-RU" sz="2000" b="1" i="1" dirty="0">
              <a:latin typeface="Times New Roman" pitchFamily="18" charset="0"/>
            </a:endParaRPr>
          </a:p>
        </p:txBody>
      </p:sp>
      <p:sp>
        <p:nvSpPr>
          <p:cNvPr id="26632" name="Rectangle 8"/>
          <p:cNvSpPr>
            <a:spLocks noChangeArrowheads="1"/>
          </p:cNvSpPr>
          <p:nvPr/>
        </p:nvSpPr>
        <p:spPr bwMode="auto">
          <a:xfrm>
            <a:off x="714348" y="5143512"/>
            <a:ext cx="3382962" cy="647700"/>
          </a:xfrm>
          <a:prstGeom prst="rect">
            <a:avLst/>
          </a:prstGeom>
          <a:solidFill>
            <a:srgbClr val="FFFF00"/>
          </a:solidFill>
          <a:ln w="57150">
            <a:solidFill>
              <a:srgbClr val="0000FF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ru-RU" sz="2000" b="1" i="1" dirty="0">
                <a:latin typeface="Times New Roman" pitchFamily="18" charset="0"/>
              </a:rPr>
              <a:t>Тяжелые соматические </a:t>
            </a:r>
            <a:r>
              <a:rPr lang="ru-RU" sz="2000" b="1" i="1" dirty="0" smtClean="0">
                <a:latin typeface="Times New Roman" pitchFamily="18" charset="0"/>
              </a:rPr>
              <a:t>болезни (АГ)</a:t>
            </a:r>
            <a:endParaRPr lang="ru-RU" sz="2000" b="1" i="1" dirty="0">
              <a:latin typeface="Times New Roman" pitchFamily="18" charset="0"/>
            </a:endParaRPr>
          </a:p>
        </p:txBody>
      </p:sp>
      <p:sp>
        <p:nvSpPr>
          <p:cNvPr id="26633" name="Line 9"/>
          <p:cNvSpPr>
            <a:spLocks noChangeShapeType="1"/>
          </p:cNvSpPr>
          <p:nvPr/>
        </p:nvSpPr>
        <p:spPr bwMode="auto">
          <a:xfrm flipH="1">
            <a:off x="2428860" y="2643182"/>
            <a:ext cx="1587" cy="792163"/>
          </a:xfrm>
          <a:prstGeom prst="line">
            <a:avLst/>
          </a:prstGeom>
          <a:noFill/>
          <a:ln w="190500">
            <a:solidFill>
              <a:srgbClr val="9900CC"/>
            </a:solidFill>
            <a:round/>
            <a:headEnd/>
            <a:tailEnd type="triangle" w="med" len="sm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6634" name="Rectangle 10"/>
          <p:cNvSpPr>
            <a:spLocks noChangeArrowheads="1"/>
          </p:cNvSpPr>
          <p:nvPr/>
        </p:nvSpPr>
        <p:spPr bwMode="auto">
          <a:xfrm>
            <a:off x="4714876" y="1928802"/>
            <a:ext cx="3959226" cy="719137"/>
          </a:xfrm>
          <a:prstGeom prst="rect">
            <a:avLst/>
          </a:prstGeom>
          <a:solidFill>
            <a:srgbClr val="FFFF00"/>
          </a:solidFill>
          <a:ln w="152400" cmpd="tri">
            <a:solidFill>
              <a:srgbClr val="0000FF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ru-RU" sz="2000" b="1" i="1" dirty="0"/>
              <a:t>Социально-экономические факторы</a:t>
            </a:r>
          </a:p>
        </p:txBody>
      </p:sp>
      <p:sp>
        <p:nvSpPr>
          <p:cNvPr id="26635" name="Line 11"/>
          <p:cNvSpPr>
            <a:spLocks noChangeShapeType="1"/>
          </p:cNvSpPr>
          <p:nvPr/>
        </p:nvSpPr>
        <p:spPr bwMode="auto">
          <a:xfrm flipH="1">
            <a:off x="6643702" y="2786058"/>
            <a:ext cx="1587" cy="792163"/>
          </a:xfrm>
          <a:prstGeom prst="line">
            <a:avLst/>
          </a:prstGeom>
          <a:noFill/>
          <a:ln w="190500">
            <a:solidFill>
              <a:srgbClr val="9900CC"/>
            </a:solidFill>
            <a:round/>
            <a:headEnd/>
            <a:tailEnd type="triangle" w="med" len="sm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6636" name="Rectangle 12"/>
          <p:cNvSpPr>
            <a:spLocks noChangeArrowheads="1"/>
          </p:cNvSpPr>
          <p:nvPr/>
        </p:nvSpPr>
        <p:spPr bwMode="auto">
          <a:xfrm>
            <a:off x="5072066" y="3571876"/>
            <a:ext cx="3382963" cy="288925"/>
          </a:xfrm>
          <a:prstGeom prst="rect">
            <a:avLst/>
          </a:prstGeom>
          <a:solidFill>
            <a:srgbClr val="FFFF00"/>
          </a:solidFill>
          <a:ln w="57150">
            <a:solidFill>
              <a:srgbClr val="0000FF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ru-RU" sz="2000" b="1" i="1">
                <a:latin typeface="Times New Roman" pitchFamily="18" charset="0"/>
              </a:rPr>
              <a:t>Стрессовые ситуации</a:t>
            </a:r>
          </a:p>
        </p:txBody>
      </p:sp>
      <p:sp>
        <p:nvSpPr>
          <p:cNvPr id="26637" name="Rectangle 13"/>
          <p:cNvSpPr>
            <a:spLocks noChangeArrowheads="1"/>
          </p:cNvSpPr>
          <p:nvPr/>
        </p:nvSpPr>
        <p:spPr bwMode="auto">
          <a:xfrm>
            <a:off x="5000628" y="4000504"/>
            <a:ext cx="3382963" cy="576263"/>
          </a:xfrm>
          <a:prstGeom prst="rect">
            <a:avLst/>
          </a:prstGeom>
          <a:solidFill>
            <a:srgbClr val="FFFF00"/>
          </a:solidFill>
          <a:ln w="57150">
            <a:solidFill>
              <a:srgbClr val="0000FF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ru-RU" sz="2000" b="1" i="1">
                <a:latin typeface="Times New Roman" pitchFamily="18" charset="0"/>
              </a:rPr>
              <a:t>Большие физические нагрузки</a:t>
            </a:r>
          </a:p>
        </p:txBody>
      </p:sp>
      <p:sp>
        <p:nvSpPr>
          <p:cNvPr id="26638" name="Rectangle 14"/>
          <p:cNvSpPr>
            <a:spLocks noChangeArrowheads="1"/>
          </p:cNvSpPr>
          <p:nvPr/>
        </p:nvSpPr>
        <p:spPr bwMode="auto">
          <a:xfrm>
            <a:off x="5000628" y="4714884"/>
            <a:ext cx="3382963" cy="576262"/>
          </a:xfrm>
          <a:prstGeom prst="rect">
            <a:avLst/>
          </a:prstGeom>
          <a:solidFill>
            <a:srgbClr val="FFFF00"/>
          </a:solidFill>
          <a:ln w="57150">
            <a:solidFill>
              <a:srgbClr val="0000FF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ru-RU" sz="2000" b="1" i="1">
                <a:latin typeface="Times New Roman" pitchFamily="18" charset="0"/>
              </a:rPr>
              <a:t>Плохие материально-бытовые условия</a:t>
            </a:r>
          </a:p>
        </p:txBody>
      </p:sp>
      <p:sp>
        <p:nvSpPr>
          <p:cNvPr id="26639" name="Rectangle 15"/>
          <p:cNvSpPr>
            <a:spLocks noChangeArrowheads="1"/>
          </p:cNvSpPr>
          <p:nvPr/>
        </p:nvSpPr>
        <p:spPr bwMode="auto">
          <a:xfrm>
            <a:off x="5000628" y="5429264"/>
            <a:ext cx="3382963" cy="576263"/>
          </a:xfrm>
          <a:prstGeom prst="rect">
            <a:avLst/>
          </a:prstGeom>
          <a:solidFill>
            <a:srgbClr val="FFFF00"/>
          </a:solidFill>
          <a:ln w="57150">
            <a:solidFill>
              <a:srgbClr val="0000FF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ru-RU" sz="2000" b="1" i="1" dirty="0" smtClean="0">
                <a:latin typeface="Times New Roman" pitchFamily="18" charset="0"/>
              </a:rPr>
              <a:t>Возраст старше 30 лет</a:t>
            </a:r>
            <a:endParaRPr lang="ru-RU" sz="2000" b="1" i="1" dirty="0">
              <a:latin typeface="Times New Roman" pitchFamily="18" charset="0"/>
            </a:endParaRPr>
          </a:p>
        </p:txBody>
      </p:sp>
      <p:sp>
        <p:nvSpPr>
          <p:cNvPr id="26640" name="Rectangle 16"/>
          <p:cNvSpPr>
            <a:spLocks noChangeArrowheads="1"/>
          </p:cNvSpPr>
          <p:nvPr/>
        </p:nvSpPr>
        <p:spPr bwMode="auto">
          <a:xfrm>
            <a:off x="5000628" y="6143644"/>
            <a:ext cx="3382963" cy="504825"/>
          </a:xfrm>
          <a:prstGeom prst="rect">
            <a:avLst/>
          </a:prstGeom>
          <a:solidFill>
            <a:srgbClr val="FFFF00"/>
          </a:solidFill>
          <a:ln w="57150">
            <a:solidFill>
              <a:srgbClr val="0000FF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ru-RU" sz="2000" b="1" i="1" dirty="0">
                <a:latin typeface="Times New Roman" pitchFamily="18" charset="0"/>
              </a:rPr>
              <a:t>Алкоголь, курение, наркотики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23529" y="150895"/>
            <a:ext cx="8496942" cy="1368152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01196" y="188640"/>
            <a:ext cx="835215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</a:rPr>
              <a:t>ЭТИОЛОГИЯ НЕВЫНАШИВАНИЯ БЕРЕМЕННОСТИ И  ПРЕЖДЕВРЕМЕННЫХ  РОДОВ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18248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66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1" dur="500"/>
                                        <p:tgtEl>
                                          <p:spTgt spid="26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266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26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266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26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3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5" dur="500"/>
                                        <p:tgtEl>
                                          <p:spTgt spid="26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26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266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26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266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500"/>
                                        <p:tgtEl>
                                          <p:spTgt spid="266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7" grpId="0" animBg="1" autoUpdateAnimBg="0"/>
      <p:bldP spid="26628" grpId="0" animBg="1" autoUpdateAnimBg="0"/>
      <p:bldP spid="26630" grpId="0" animBg="1" autoUpdateAnimBg="0"/>
      <p:bldP spid="26632" grpId="0" animBg="1" autoUpdateAnimBg="0"/>
      <p:bldP spid="26633" grpId="0" animBg="1"/>
      <p:bldP spid="26634" grpId="0" animBg="1" autoUpdateAnimBg="0"/>
      <p:bldP spid="26635" grpId="0" animBg="1"/>
      <p:bldP spid="26636" grpId="0" animBg="1" autoUpdateAnimBg="0"/>
      <p:bldP spid="26637" grpId="0" animBg="1" autoUpdateAnimBg="0"/>
      <p:bldP spid="26638" grpId="0" animBg="1" autoUpdateAnimBg="0"/>
      <p:bldP spid="26639" grpId="0" animBg="1" autoUpdateAnimBg="0"/>
      <p:bldP spid="26640" grpId="0" animBg="1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Rectangle 3"/>
          <p:cNvSpPr>
            <a:spLocks noChangeArrowheads="1"/>
          </p:cNvSpPr>
          <p:nvPr/>
        </p:nvSpPr>
        <p:spPr bwMode="auto">
          <a:xfrm>
            <a:off x="2643174" y="1500174"/>
            <a:ext cx="3816350" cy="719138"/>
          </a:xfrm>
          <a:prstGeom prst="rect">
            <a:avLst/>
          </a:prstGeom>
          <a:solidFill>
            <a:srgbClr val="FFFF00"/>
          </a:solidFill>
          <a:ln w="152400" cmpd="tri">
            <a:solidFill>
              <a:srgbClr val="0000FF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ru-RU" sz="2000" b="1" i="1"/>
              <a:t>ПЛОДОВЫЕ ФАКТОРЫ</a:t>
            </a:r>
          </a:p>
        </p:txBody>
      </p:sp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2714612" y="5500702"/>
            <a:ext cx="3382962" cy="358775"/>
          </a:xfrm>
          <a:prstGeom prst="rect">
            <a:avLst/>
          </a:prstGeom>
          <a:solidFill>
            <a:srgbClr val="FFFF00"/>
          </a:solidFill>
          <a:ln w="57150">
            <a:solidFill>
              <a:srgbClr val="0000FF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ru-RU" sz="2400" b="1" i="1">
                <a:latin typeface="Times New Roman" pitchFamily="18" charset="0"/>
              </a:rPr>
              <a:t>Многоплодие</a:t>
            </a:r>
          </a:p>
        </p:txBody>
      </p:sp>
      <p:sp>
        <p:nvSpPr>
          <p:cNvPr id="27653" name="Rectangle 5"/>
          <p:cNvSpPr>
            <a:spLocks noChangeArrowheads="1"/>
          </p:cNvSpPr>
          <p:nvPr/>
        </p:nvSpPr>
        <p:spPr bwMode="auto">
          <a:xfrm>
            <a:off x="2714612" y="6072206"/>
            <a:ext cx="3382962" cy="647700"/>
          </a:xfrm>
          <a:prstGeom prst="rect">
            <a:avLst/>
          </a:prstGeom>
          <a:solidFill>
            <a:srgbClr val="FFFF00"/>
          </a:solidFill>
          <a:ln w="57150">
            <a:solidFill>
              <a:srgbClr val="0000FF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ru-RU" sz="2000" b="1" i="1">
                <a:latin typeface="Times New Roman" pitchFamily="18" charset="0"/>
              </a:rPr>
              <a:t>Неправильное предлежание</a:t>
            </a:r>
          </a:p>
        </p:txBody>
      </p:sp>
      <p:sp>
        <p:nvSpPr>
          <p:cNvPr id="27654" name="Rectangle 6"/>
          <p:cNvSpPr>
            <a:spLocks noChangeArrowheads="1"/>
          </p:cNvSpPr>
          <p:nvPr/>
        </p:nvSpPr>
        <p:spPr bwMode="auto">
          <a:xfrm>
            <a:off x="2786050" y="4429132"/>
            <a:ext cx="3382962" cy="360362"/>
          </a:xfrm>
          <a:prstGeom prst="rect">
            <a:avLst/>
          </a:prstGeom>
          <a:solidFill>
            <a:srgbClr val="FFFF00"/>
          </a:solidFill>
          <a:ln w="57150">
            <a:solidFill>
              <a:srgbClr val="0000FF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ru-RU" sz="2000" b="1" i="1">
                <a:latin typeface="Times New Roman" pitchFamily="18" charset="0"/>
              </a:rPr>
              <a:t>Резус-конфликт</a:t>
            </a:r>
          </a:p>
        </p:txBody>
      </p:sp>
      <p:sp>
        <p:nvSpPr>
          <p:cNvPr id="27655" name="Line 7"/>
          <p:cNvSpPr>
            <a:spLocks noChangeShapeType="1"/>
          </p:cNvSpPr>
          <p:nvPr/>
        </p:nvSpPr>
        <p:spPr bwMode="auto">
          <a:xfrm flipH="1">
            <a:off x="4429124" y="2214554"/>
            <a:ext cx="1587" cy="792163"/>
          </a:xfrm>
          <a:prstGeom prst="line">
            <a:avLst/>
          </a:prstGeom>
          <a:noFill/>
          <a:ln w="190500">
            <a:solidFill>
              <a:srgbClr val="9900CC"/>
            </a:solidFill>
            <a:round/>
            <a:headEnd/>
            <a:tailEnd type="triangle" w="med" len="sm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7663" name="Rectangle 15"/>
          <p:cNvSpPr>
            <a:spLocks noChangeArrowheads="1"/>
          </p:cNvSpPr>
          <p:nvPr/>
        </p:nvSpPr>
        <p:spPr bwMode="auto">
          <a:xfrm>
            <a:off x="2714612" y="4929198"/>
            <a:ext cx="3382962" cy="358775"/>
          </a:xfrm>
          <a:prstGeom prst="rect">
            <a:avLst/>
          </a:prstGeom>
          <a:solidFill>
            <a:srgbClr val="FFFF00"/>
          </a:solidFill>
          <a:ln w="57150">
            <a:solidFill>
              <a:srgbClr val="0000FF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ru-RU" sz="2400" b="1" i="1">
                <a:latin typeface="Times New Roman" pitchFamily="18" charset="0"/>
              </a:rPr>
              <a:t>Многоводие</a:t>
            </a:r>
          </a:p>
        </p:txBody>
      </p:sp>
      <p:sp>
        <p:nvSpPr>
          <p:cNvPr id="27664" name="Rectangle 16"/>
          <p:cNvSpPr>
            <a:spLocks noChangeArrowheads="1"/>
          </p:cNvSpPr>
          <p:nvPr/>
        </p:nvSpPr>
        <p:spPr bwMode="auto">
          <a:xfrm>
            <a:off x="2786050" y="3643314"/>
            <a:ext cx="3382962" cy="647700"/>
          </a:xfrm>
          <a:prstGeom prst="rect">
            <a:avLst/>
          </a:prstGeom>
          <a:solidFill>
            <a:srgbClr val="FFFF00"/>
          </a:solidFill>
          <a:ln w="57150">
            <a:solidFill>
              <a:srgbClr val="0000FF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ru-RU" sz="2000" b="1" i="1">
                <a:latin typeface="Times New Roman" pitchFamily="18" charset="0"/>
              </a:rPr>
              <a:t>Внутриутробное инфицирование</a:t>
            </a:r>
          </a:p>
        </p:txBody>
      </p:sp>
      <p:sp>
        <p:nvSpPr>
          <p:cNvPr id="27665" name="Rectangle 17"/>
          <p:cNvSpPr>
            <a:spLocks noChangeArrowheads="1"/>
          </p:cNvSpPr>
          <p:nvPr/>
        </p:nvSpPr>
        <p:spPr bwMode="auto">
          <a:xfrm>
            <a:off x="2786050" y="2928934"/>
            <a:ext cx="3382962" cy="647700"/>
          </a:xfrm>
          <a:prstGeom prst="rect">
            <a:avLst/>
          </a:prstGeom>
          <a:solidFill>
            <a:srgbClr val="FFFF00"/>
          </a:solidFill>
          <a:ln w="57150">
            <a:solidFill>
              <a:srgbClr val="0000FF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ru-RU" sz="2000" b="1" i="1" dirty="0">
                <a:latin typeface="Times New Roman" pitchFamily="18" charset="0"/>
              </a:rPr>
              <a:t>Генетические (хромосомные) нарушения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39552" y="116632"/>
            <a:ext cx="8208912" cy="1296144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u="sng" dirty="0">
                <a:solidFill>
                  <a:srgbClr val="FF0000"/>
                </a:solidFill>
                <a:latin typeface="Times New Roman" pitchFamily="18" charset="0"/>
              </a:rPr>
              <a:t>ЭТИОЛОГИЯ НЕВЫНАШИВАНИЯ БЕРЕМЕННОСТИ И  ПРЕЖДЕВРЕМЕННЫХ  РОДОВ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1330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7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1" dur="500"/>
                                        <p:tgtEl>
                                          <p:spTgt spid="27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27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276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27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27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276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276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1" grpId="0" animBg="1" autoUpdateAnimBg="0"/>
      <p:bldP spid="27652" grpId="0" animBg="1" autoUpdateAnimBg="0"/>
      <p:bldP spid="27653" grpId="0" animBg="1" autoUpdateAnimBg="0"/>
      <p:bldP spid="27654" grpId="0" animBg="1" autoUpdateAnimBg="0"/>
      <p:bldP spid="27655" grpId="0" animBg="1"/>
      <p:bldP spid="27663" grpId="0" animBg="1" autoUpdateAnimBg="0"/>
      <p:bldP spid="27664" grpId="0" animBg="1" autoUpdateAnimBg="0"/>
      <p:bldP spid="27665" grpId="0" animBg="1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4"/>
          <p:cNvSpPr>
            <a:spLocks noChangeArrowheads="1"/>
          </p:cNvSpPr>
          <p:nvPr/>
        </p:nvSpPr>
        <p:spPr bwMode="auto">
          <a:xfrm>
            <a:off x="4839394" y="5155697"/>
            <a:ext cx="3929062" cy="1000125"/>
          </a:xfrm>
          <a:prstGeom prst="roundRect">
            <a:avLst>
              <a:gd name="adj" fmla="val 22051"/>
            </a:avLst>
          </a:prstGeom>
          <a:solidFill>
            <a:schemeClr val="accent1"/>
          </a:solidFill>
          <a:ln w="5715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marL="541338"/>
            <a:r>
              <a:rPr lang="ru-RU" sz="2000" b="1">
                <a:solidFill>
                  <a:srgbClr val="000000"/>
                </a:solidFill>
                <a:latin typeface="Calibri" pitchFamily="34" charset="0"/>
              </a:rPr>
              <a:t>Поздний спонтанный </a:t>
            </a:r>
          </a:p>
          <a:p>
            <a:pPr marL="541338"/>
            <a:r>
              <a:rPr lang="ru-RU" sz="2000" b="1">
                <a:solidFill>
                  <a:srgbClr val="000000"/>
                </a:solidFill>
                <a:latin typeface="Calibri" pitchFamily="34" charset="0"/>
              </a:rPr>
              <a:t>выкидыш</a:t>
            </a:r>
            <a:endParaRPr lang="en-US" sz="20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5123" name="AutoShape 4"/>
          <p:cNvSpPr>
            <a:spLocks noChangeArrowheads="1"/>
          </p:cNvSpPr>
          <p:nvPr/>
        </p:nvSpPr>
        <p:spPr bwMode="auto">
          <a:xfrm>
            <a:off x="4845518" y="3584153"/>
            <a:ext cx="3929062" cy="1000125"/>
          </a:xfrm>
          <a:prstGeom prst="roundRect">
            <a:avLst>
              <a:gd name="adj" fmla="val 22051"/>
            </a:avLst>
          </a:prstGeom>
          <a:solidFill>
            <a:schemeClr val="accent1"/>
          </a:solidFill>
          <a:ln w="5715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 marL="541338"/>
            <a:r>
              <a:rPr lang="ru-RU" sz="2000" b="1">
                <a:solidFill>
                  <a:srgbClr val="000000"/>
                </a:solidFill>
                <a:latin typeface="Calibri" pitchFamily="34" charset="0"/>
              </a:rPr>
              <a:t>Ранний спонтанный </a:t>
            </a:r>
          </a:p>
          <a:p>
            <a:pPr marL="541338"/>
            <a:r>
              <a:rPr lang="ru-RU" sz="2000" b="1">
                <a:solidFill>
                  <a:srgbClr val="000000"/>
                </a:solidFill>
                <a:latin typeface="Calibri" pitchFamily="34" charset="0"/>
              </a:rPr>
              <a:t>выкидыш</a:t>
            </a:r>
            <a:endParaRPr lang="en-US" sz="200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5124" name="AutoShape 4"/>
          <p:cNvSpPr>
            <a:spLocks noChangeArrowheads="1"/>
          </p:cNvSpPr>
          <p:nvPr/>
        </p:nvSpPr>
        <p:spPr bwMode="auto">
          <a:xfrm>
            <a:off x="4929188" y="2081212"/>
            <a:ext cx="3786188" cy="1000125"/>
          </a:xfrm>
          <a:prstGeom prst="roundRect">
            <a:avLst>
              <a:gd name="adj" fmla="val 22051"/>
            </a:avLst>
          </a:prstGeom>
          <a:solidFill>
            <a:schemeClr val="accent3"/>
          </a:solidFill>
          <a:ln w="57150">
            <a:solidFill>
              <a:srgbClr val="FF0000"/>
            </a:solidFill>
            <a:prstDash val="sysDash"/>
            <a:round/>
            <a:headEnd/>
            <a:tailEnd/>
          </a:ln>
        </p:spPr>
        <p:txBody>
          <a:bodyPr wrap="none" anchor="ctr"/>
          <a:lstStyle/>
          <a:p>
            <a:pPr marL="541338"/>
            <a:r>
              <a:rPr lang="ru-RU" sz="2000" b="1">
                <a:latin typeface="Calibri" pitchFamily="34" charset="0"/>
              </a:rPr>
              <a:t>Преклинические потери</a:t>
            </a:r>
          </a:p>
          <a:p>
            <a:pPr marL="541338"/>
            <a:r>
              <a:rPr lang="ru-RU" sz="2000">
                <a:latin typeface="Calibri" pitchFamily="34" charset="0"/>
              </a:rPr>
              <a:t>(подтвержденные только </a:t>
            </a:r>
          </a:p>
          <a:p>
            <a:pPr marL="541338"/>
            <a:r>
              <a:rPr lang="ru-RU" sz="2000">
                <a:latin typeface="Calibri" pitchFamily="34" charset="0"/>
              </a:rPr>
              <a:t>биохимически) </a:t>
            </a:r>
            <a:endParaRPr lang="uk-UA" sz="2000">
              <a:latin typeface="Calibri" pitchFamily="34" charset="0"/>
            </a:endParaRPr>
          </a:p>
        </p:txBody>
      </p:sp>
      <p:sp>
        <p:nvSpPr>
          <p:cNvPr id="5125" name="AutoShape 6"/>
          <p:cNvSpPr>
            <a:spLocks noChangeArrowheads="1"/>
          </p:cNvSpPr>
          <p:nvPr/>
        </p:nvSpPr>
        <p:spPr bwMode="auto">
          <a:xfrm flipH="1">
            <a:off x="5334000" y="2590800"/>
            <a:ext cx="73025" cy="144463"/>
          </a:xfrm>
          <a:prstGeom prst="octagon">
            <a:avLst>
              <a:gd name="adj" fmla="val 29287"/>
            </a:avLst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5126" name="AutoShape 7"/>
          <p:cNvSpPr>
            <a:spLocks noChangeArrowheads="1"/>
          </p:cNvSpPr>
          <p:nvPr/>
        </p:nvSpPr>
        <p:spPr bwMode="auto">
          <a:xfrm flipH="1">
            <a:off x="3743325" y="2581275"/>
            <a:ext cx="71438" cy="144463"/>
          </a:xfrm>
          <a:prstGeom prst="octagon">
            <a:avLst>
              <a:gd name="adj" fmla="val 29287"/>
            </a:avLst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31" name="Заголовок 1"/>
          <p:cNvSpPr txBox="1">
            <a:spLocks/>
          </p:cNvSpPr>
          <p:nvPr/>
        </p:nvSpPr>
        <p:spPr>
          <a:xfrm>
            <a:off x="0" y="188640"/>
            <a:ext cx="9144000" cy="1000125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anchor="ctr"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ru-RU" sz="2400" b="1" dirty="0">
                <a:solidFill>
                  <a:srgbClr val="604A7B"/>
                </a:solidFill>
                <a:latin typeface="Century Gothic" pitchFamily="34" charset="0"/>
              </a:rPr>
              <a:t>ЧАСТОТА </a:t>
            </a:r>
            <a:r>
              <a:rPr lang="ru-RU" sz="2400" b="1" dirty="0" smtClean="0">
                <a:solidFill>
                  <a:srgbClr val="604A7B"/>
                </a:solidFill>
                <a:latin typeface="Century Gothic" pitchFamily="34" charset="0"/>
              </a:rPr>
              <a:t>СПОНТАННОГО ВЫКИДЫША В  </a:t>
            </a:r>
            <a:r>
              <a:rPr lang="ru-RU" sz="2400" b="1" dirty="0">
                <a:solidFill>
                  <a:srgbClr val="604A7B"/>
                </a:solidFill>
                <a:latin typeface="Century Gothic" pitchFamily="34" charset="0"/>
              </a:rPr>
              <a:t>ПОПУЛЯЦИИ</a:t>
            </a:r>
            <a:endParaRPr lang="uk-UA" sz="2400" b="1" dirty="0">
              <a:solidFill>
                <a:srgbClr val="604A7B"/>
              </a:solidFill>
              <a:latin typeface="Century Gothic" pitchFamily="34" charset="0"/>
            </a:endParaRPr>
          </a:p>
        </p:txBody>
      </p:sp>
      <p:sp>
        <p:nvSpPr>
          <p:cNvPr id="21" name="Овал 20"/>
          <p:cNvSpPr/>
          <p:nvPr/>
        </p:nvSpPr>
        <p:spPr>
          <a:xfrm>
            <a:off x="4339330" y="5227141"/>
            <a:ext cx="928694" cy="928694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sz="2000" b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2%</a:t>
            </a:r>
            <a:endParaRPr lang="uk-UA" sz="2000" b="1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</p:txBody>
      </p:sp>
      <p:sp>
        <p:nvSpPr>
          <p:cNvPr id="23" name="Овал 22"/>
          <p:cNvSpPr/>
          <p:nvPr/>
        </p:nvSpPr>
        <p:spPr>
          <a:xfrm>
            <a:off x="4137710" y="3567536"/>
            <a:ext cx="1143008" cy="1071570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sz="2400" b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15-35%</a:t>
            </a:r>
            <a:endParaRPr lang="uk-UA" sz="2400" b="1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</p:txBody>
      </p:sp>
      <p:sp>
        <p:nvSpPr>
          <p:cNvPr id="25" name="Овал 24"/>
          <p:cNvSpPr/>
          <p:nvPr/>
        </p:nvSpPr>
        <p:spPr>
          <a:xfrm>
            <a:off x="3973474" y="1938333"/>
            <a:ext cx="1285884" cy="1285884"/>
          </a:xfrm>
          <a:prstGeom prst="ellipse">
            <a:avLst/>
          </a:prstGeom>
          <a:solidFill>
            <a:srgbClr val="FF0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sz="2800" b="1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50%</a:t>
            </a:r>
            <a:endParaRPr lang="uk-UA" sz="2800" b="1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</a:endParaRPr>
          </a:p>
        </p:txBody>
      </p:sp>
      <p:sp>
        <p:nvSpPr>
          <p:cNvPr id="34" name="Скругленная прямоугольная выноска 33"/>
          <p:cNvSpPr/>
          <p:nvPr/>
        </p:nvSpPr>
        <p:spPr>
          <a:xfrm>
            <a:off x="492062" y="4822041"/>
            <a:ext cx="3143250" cy="1428750"/>
          </a:xfrm>
          <a:prstGeom prst="wedgeRoundRectCallout">
            <a:avLst>
              <a:gd name="adj1" fmla="val 69618"/>
              <a:gd name="adj2" fmla="val 10337"/>
              <a:gd name="adj3" fmla="val 16667"/>
            </a:avLst>
          </a:prstGeom>
          <a:solidFill>
            <a:srgbClr val="FFC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000">
                <a:solidFill>
                  <a:schemeClr val="tx1"/>
                </a:solidFill>
                <a:latin typeface="Arial Narrow" pitchFamily="34" charset="0"/>
                <a:cs typeface="Arial" charset="0"/>
              </a:rPr>
              <a:t>Риск самопроизвольного прерывания беременности уменьшается с увеличением срока гестации</a:t>
            </a:r>
            <a:endParaRPr lang="uk-UA" sz="2000">
              <a:solidFill>
                <a:schemeClr val="tx1"/>
              </a:solidFill>
              <a:latin typeface="Arial Narrow" pitchFamily="34" charset="0"/>
              <a:cs typeface="Arial" charset="0"/>
            </a:endParaRPr>
          </a:p>
        </p:txBody>
      </p:sp>
      <p:grpSp>
        <p:nvGrpSpPr>
          <p:cNvPr id="20" name="Group 15"/>
          <p:cNvGrpSpPr>
            <a:grpSpLocks/>
          </p:cNvGrpSpPr>
          <p:nvPr/>
        </p:nvGrpSpPr>
        <p:grpSpPr bwMode="auto">
          <a:xfrm>
            <a:off x="307270" y="1893211"/>
            <a:ext cx="3328042" cy="2714638"/>
            <a:chOff x="576" y="1897"/>
            <a:chExt cx="1531" cy="2033"/>
          </a:xfrm>
          <a:noFill/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</p:grpSpPr>
        <p:sp>
          <p:nvSpPr>
            <p:cNvPr id="22" name="AutoShape 16"/>
            <p:cNvSpPr>
              <a:spLocks noChangeArrowheads="1"/>
            </p:cNvSpPr>
            <p:nvPr/>
          </p:nvSpPr>
          <p:spPr bwMode="auto">
            <a:xfrm>
              <a:off x="576" y="1942"/>
              <a:ext cx="1446" cy="1988"/>
            </a:xfrm>
            <a:prstGeom prst="roundRect">
              <a:avLst>
                <a:gd name="adj" fmla="val 4690"/>
              </a:avLst>
            </a:prstGeom>
            <a:grpFill/>
            <a:ln w="57150">
              <a:noFill/>
              <a:round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>
                <a:latin typeface="+mn-lt"/>
                <a:cs typeface="+mn-cs"/>
              </a:endParaRPr>
            </a:p>
          </p:txBody>
        </p:sp>
        <p:sp>
          <p:nvSpPr>
            <p:cNvPr id="24" name="AutoShape 18"/>
            <p:cNvSpPr>
              <a:spLocks noChangeArrowheads="1"/>
            </p:cNvSpPr>
            <p:nvPr/>
          </p:nvSpPr>
          <p:spPr bwMode="auto">
            <a:xfrm flipH="1">
              <a:off x="1773" y="1897"/>
              <a:ext cx="45" cy="91"/>
            </a:xfrm>
            <a:prstGeom prst="octagon">
              <a:avLst>
                <a:gd name="adj" fmla="val 29287"/>
              </a:avLst>
            </a:prstGeom>
            <a:grpFill/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>
                <a:latin typeface="+mn-lt"/>
                <a:cs typeface="+mn-cs"/>
              </a:endParaRPr>
            </a:p>
          </p:txBody>
        </p:sp>
        <p:sp>
          <p:nvSpPr>
            <p:cNvPr id="26" name="AutoShape 19"/>
            <p:cNvSpPr>
              <a:spLocks noChangeArrowheads="1"/>
            </p:cNvSpPr>
            <p:nvPr/>
          </p:nvSpPr>
          <p:spPr bwMode="auto">
            <a:xfrm flipH="1">
              <a:off x="776" y="1897"/>
              <a:ext cx="46" cy="91"/>
            </a:xfrm>
            <a:prstGeom prst="octagon">
              <a:avLst>
                <a:gd name="adj" fmla="val 29287"/>
              </a:avLst>
            </a:prstGeom>
            <a:grpFill/>
            <a:ln w="9525">
              <a:noFill/>
              <a:miter lim="800000"/>
              <a:headEnd/>
              <a:tailEnd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  <a:sp3d prstMaterial="metal">
              <a:bevelT w="88900" h="88900"/>
            </a:sp3d>
          </p:spPr>
          <p:txBody>
            <a:bodyPr wrap="none" anchor="ctr"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uk-UA">
                <a:latin typeface="+mn-lt"/>
                <a:cs typeface="+mn-cs"/>
              </a:endParaRPr>
            </a:p>
          </p:txBody>
        </p:sp>
        <p:sp>
          <p:nvSpPr>
            <p:cNvPr id="27" name="Text Box 21"/>
            <p:cNvSpPr txBox="1">
              <a:spLocks noChangeArrowheads="1"/>
            </p:cNvSpPr>
            <p:nvPr/>
          </p:nvSpPr>
          <p:spPr bwMode="auto">
            <a:xfrm>
              <a:off x="716" y="2143"/>
              <a:ext cx="1391" cy="1452"/>
            </a:xfrm>
            <a:prstGeom prst="rect">
              <a:avLst/>
            </a:prstGeom>
            <a:grpFill/>
            <a:ln w="9525" algn="ctr">
              <a:noFill/>
              <a:miter lim="800000"/>
              <a:headEnd/>
              <a:tailEnd/>
            </a:ln>
            <a:effectLst/>
            <a:sp3d prstMaterial="metal">
              <a:bevelT w="88900" h="88900"/>
            </a:sp3d>
          </p:spPr>
          <p:txBody>
            <a:bodyPr wrap="square" anchor="ctr">
              <a:spAutoFit/>
            </a:bodyPr>
            <a:lstStyle/>
            <a:p>
              <a:pPr marL="173038" indent="-173038" eaLnBrk="0" fontAlgn="auto" hangingPunct="0"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Font typeface="Wingdings" pitchFamily="2" charset="2"/>
                <a:buChar char="§"/>
                <a:defRPr/>
              </a:pPr>
              <a:r>
                <a:rPr lang="ru-RU" sz="2000" b="1" dirty="0">
                  <a:solidFill>
                    <a:srgbClr val="000000"/>
                  </a:solidFill>
                  <a:latin typeface="Arial Narrow" pitchFamily="34" charset="0"/>
                  <a:cs typeface="+mn-cs"/>
                </a:rPr>
                <a:t>Самопроизвольные выкидыши происходят столь часто, что можно считать их частью нормального процесса репродукции</a:t>
              </a:r>
              <a:endParaRPr lang="en-US" sz="2000" dirty="0">
                <a:solidFill>
                  <a:srgbClr val="000000"/>
                </a:solidFill>
                <a:latin typeface="Arial Narrow" pitchFamily="34" charset="0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3542328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"/>
          <p:cNvSpPr>
            <a:spLocks noChangeArrowheads="1"/>
          </p:cNvSpPr>
          <p:nvPr/>
        </p:nvSpPr>
        <p:spPr bwMode="auto">
          <a:xfrm>
            <a:off x="5004050" y="1229556"/>
            <a:ext cx="3563888" cy="101566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txBody>
          <a:bodyPr wrap="square" anchor="ctr">
            <a:spAutoFit/>
          </a:bodyPr>
          <a:lstStyle/>
          <a:p>
            <a:pPr algn="ctr">
              <a:buClr>
                <a:srgbClr val="FF0000"/>
              </a:buClr>
              <a:defRPr/>
            </a:pPr>
            <a:r>
              <a:rPr lang="ru-RU" sz="2000" b="1" dirty="0">
                <a:latin typeface="Arial Narrow" pitchFamily="34" charset="0"/>
                <a:cs typeface="Arial" pitchFamily="34" charset="0"/>
              </a:rPr>
              <a:t>ХРОМОСОМНЫЕ АНОМАЛИИ </a:t>
            </a:r>
            <a:r>
              <a:rPr lang="ru-RU" sz="2000" dirty="0">
                <a:latin typeface="Arial Narrow" pitchFamily="34" charset="0"/>
                <a:cs typeface="Arial" pitchFamily="34" charset="0"/>
              </a:rPr>
              <a:t>(наследственные или приобретенные).</a:t>
            </a:r>
          </a:p>
        </p:txBody>
      </p:sp>
      <p:sp>
        <p:nvSpPr>
          <p:cNvPr id="13" name="Shape 12"/>
          <p:cNvSpPr/>
          <p:nvPr/>
        </p:nvSpPr>
        <p:spPr>
          <a:xfrm>
            <a:off x="2551406" y="942844"/>
            <a:ext cx="2592292" cy="1281204"/>
          </a:xfrm>
          <a:prstGeom prst="leftRightRibbon">
            <a:avLst/>
          </a:prstGeom>
          <a:solidFill>
            <a:srgbClr val="FF000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pic>
        <p:nvPicPr>
          <p:cNvPr id="16" name="Picture 2" descr="C:\Users\unit\Pictures\ПОДГОТОВКА ПРЕЗЕНТАЦИЙ\МЕДИЦИНА\медицина ОБЩАЯ\Генетика\хромосомы\1501336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50" y="2399375"/>
            <a:ext cx="3563888" cy="2032594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2" name="Прямоугольник 1"/>
          <p:cNvSpPr/>
          <p:nvPr/>
        </p:nvSpPr>
        <p:spPr bwMode="auto">
          <a:xfrm>
            <a:off x="967875" y="964015"/>
            <a:ext cx="2154569" cy="1054463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</a:rPr>
              <a:t>Спонтанный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</a:rPr>
              <a:t> выкидыш</a:t>
            </a:r>
            <a:endParaRPr kumimoji="0" lang="uk-UA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 bwMode="auto">
          <a:xfrm>
            <a:off x="5004052" y="4759113"/>
            <a:ext cx="3563886" cy="104327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</a:rPr>
              <a:t>Инструмент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</a:rPr>
              <a:t> естественного генетического отбора</a:t>
            </a:r>
            <a:endParaRPr kumimoji="0" lang="uk-U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0" y="6069378"/>
            <a:ext cx="9143999" cy="792088"/>
          </a:xfrm>
          <a:prstGeom prst="rect">
            <a:avLst/>
          </a:prstGeom>
          <a:solidFill>
            <a:srgbClr val="00206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Narrow" pitchFamily="34" charset="0"/>
              </a:rPr>
              <a:t>ПРОФИЛАКТИКА НЕ ИЗВЕСТНА</a:t>
            </a:r>
            <a:endParaRPr kumimoji="0" lang="uk-UA" sz="40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</a:endParaRPr>
          </a:p>
        </p:txBody>
      </p:sp>
      <p:pic>
        <p:nvPicPr>
          <p:cNvPr id="15" name="Picture 5" descr="F:\Pictures\ПОДГОТОВКА ПРЕЗЕНТАЦИЙ\МЕДИЦИНА\АКУШЕРСТВО И ГИНЕКОЛОГИЯ\акушерство\ПЛОД\маленький плод ЗРП\F0024510-Responsibility-SP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65703" y="2906480"/>
            <a:ext cx="3660766" cy="2374268"/>
          </a:xfrm>
          <a:prstGeom prst="rect">
            <a:avLst/>
          </a:prstGeom>
          <a:noFill/>
          <a:effectLst>
            <a:softEdge rad="635000"/>
          </a:effectLst>
        </p:spPr>
      </p:pic>
      <p:grpSp>
        <p:nvGrpSpPr>
          <p:cNvPr id="17" name="Группа 16"/>
          <p:cNvGrpSpPr/>
          <p:nvPr/>
        </p:nvGrpSpPr>
        <p:grpSpPr>
          <a:xfrm>
            <a:off x="3333901" y="1369254"/>
            <a:ext cx="1583916" cy="902404"/>
            <a:chOff x="305249" y="261589"/>
            <a:chExt cx="1583916" cy="902404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305249" y="514769"/>
              <a:ext cx="1093081" cy="649224"/>
            </a:xfrm>
            <a:prstGeom prst="rect">
              <a:avLst/>
            </a:pr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" name="Прямоугольник 18"/>
            <p:cNvSpPr/>
            <p:nvPr/>
          </p:nvSpPr>
          <p:spPr>
            <a:xfrm>
              <a:off x="796084" y="261589"/>
              <a:ext cx="1093081" cy="649224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106680" rIns="0" bIns="114300" numCol="1" spcCol="1270" anchor="ctr" anchorCtr="0">
              <a:noAutofit/>
            </a:bodyPr>
            <a:lstStyle/>
            <a:p>
              <a:pPr lvl="0" algn="ctr" defTabSz="1333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3000" kern="1200" dirty="0" smtClean="0">
                  <a:solidFill>
                    <a:schemeClr val="accen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70%</a:t>
              </a:r>
              <a:endParaRPr lang="uk-UA" sz="3000" kern="12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22" name="Text Box 8"/>
          <p:cNvSpPr txBox="1">
            <a:spLocks noChangeArrowheads="1"/>
          </p:cNvSpPr>
          <p:nvPr/>
        </p:nvSpPr>
        <p:spPr bwMode="auto">
          <a:xfrm>
            <a:off x="967874" y="191686"/>
            <a:ext cx="7348542" cy="5241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4400" tIns="52200" rIns="104400" bIns="52200">
            <a:spAutoFit/>
          </a:bodyPr>
          <a:lstStyle>
            <a:lvl1pPr eaLnBrk="0" hangingPunct="0">
              <a:tabLst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7700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  <a:tab pos="9431338" algn="l"/>
                <a:tab pos="9880600" algn="l"/>
                <a:tab pos="10329863" algn="l"/>
                <a:tab pos="10779125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7700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  <a:tab pos="9431338" algn="l"/>
                <a:tab pos="9880600" algn="l"/>
                <a:tab pos="10329863" algn="l"/>
                <a:tab pos="10779125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7700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  <a:tab pos="9431338" algn="l"/>
                <a:tab pos="9880600" algn="l"/>
                <a:tab pos="10329863" algn="l"/>
                <a:tab pos="10779125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7700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  <a:tab pos="9431338" algn="l"/>
                <a:tab pos="9880600" algn="l"/>
                <a:tab pos="10329863" algn="l"/>
                <a:tab pos="10779125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7700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  <a:tab pos="9431338" algn="l"/>
                <a:tab pos="9880600" algn="l"/>
                <a:tab pos="10329863" algn="l"/>
                <a:tab pos="10779125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7700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  <a:tab pos="9431338" algn="l"/>
                <a:tab pos="9880600" algn="l"/>
                <a:tab pos="10329863" algn="l"/>
                <a:tab pos="10779125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7700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  <a:tab pos="9431338" algn="l"/>
                <a:tab pos="9880600" algn="l"/>
                <a:tab pos="10329863" algn="l"/>
                <a:tab pos="10779125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7700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  <a:tab pos="9431338" algn="l"/>
                <a:tab pos="9880600" algn="l"/>
                <a:tab pos="10329863" algn="l"/>
                <a:tab pos="10779125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7700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  <a:tab pos="9431338" algn="l"/>
                <a:tab pos="9880600" algn="l"/>
                <a:tab pos="10329863" algn="l"/>
                <a:tab pos="10779125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lnSpc>
                <a:spcPct val="105000"/>
              </a:lnSpc>
              <a:spcBef>
                <a:spcPts val="1250"/>
              </a:spcBef>
              <a:buClr>
                <a:srgbClr val="FF0000"/>
              </a:buClr>
            </a:pPr>
            <a:r>
              <a:rPr lang="ru-RU" sz="2800" b="1" dirty="0">
                <a:solidFill>
                  <a:srgbClr val="002060"/>
                </a:solidFill>
                <a:latin typeface="Arial Narrow" pitchFamily="34" charset="0"/>
              </a:rPr>
              <a:t>ПРИЧИНЫ, КОТОРЫЕ НЕ ПРЕДУПРЕДИМЫ</a:t>
            </a:r>
          </a:p>
        </p:txBody>
      </p:sp>
      <p:sp>
        <p:nvSpPr>
          <p:cNvPr id="7" name="Скругленный прямоугольник 6"/>
          <p:cNvSpPr/>
          <p:nvPr/>
        </p:nvSpPr>
        <p:spPr bwMode="auto">
          <a:xfrm>
            <a:off x="4788024" y="942843"/>
            <a:ext cx="4176464" cy="4859539"/>
          </a:xfrm>
          <a:prstGeom prst="round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0419972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 bwMode="auto">
          <a:xfrm>
            <a:off x="4788024" y="942843"/>
            <a:ext cx="4176464" cy="5006437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13" name="Shape 12"/>
          <p:cNvSpPr/>
          <p:nvPr/>
        </p:nvSpPr>
        <p:spPr>
          <a:xfrm>
            <a:off x="2551406" y="942844"/>
            <a:ext cx="2592292" cy="1281204"/>
          </a:xfrm>
          <a:prstGeom prst="leftRightRibbon">
            <a:avLst/>
          </a:prstGeom>
          <a:solidFill>
            <a:srgbClr val="FF000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" name="Прямоугольник 1"/>
          <p:cNvSpPr/>
          <p:nvPr/>
        </p:nvSpPr>
        <p:spPr bwMode="auto">
          <a:xfrm>
            <a:off x="967875" y="964015"/>
            <a:ext cx="2154569" cy="1054463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</a:rPr>
              <a:t>Спонтанный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</a:rPr>
              <a:t> выкидыш</a:t>
            </a:r>
            <a:endParaRPr kumimoji="0" lang="uk-UA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0" y="6069378"/>
            <a:ext cx="9143999" cy="792088"/>
          </a:xfrm>
          <a:prstGeom prst="rect">
            <a:avLst/>
          </a:prstGeom>
          <a:solidFill>
            <a:srgbClr val="00206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Narrow" pitchFamily="34" charset="0"/>
              </a:rPr>
              <a:t>ПРОФИЛАКТИКА ВОЗМОЖНА</a:t>
            </a:r>
            <a:endParaRPr kumimoji="0" lang="uk-UA" sz="40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</a:endParaRPr>
          </a:p>
        </p:txBody>
      </p:sp>
      <p:grpSp>
        <p:nvGrpSpPr>
          <p:cNvPr id="17" name="Группа 16"/>
          <p:cNvGrpSpPr/>
          <p:nvPr/>
        </p:nvGrpSpPr>
        <p:grpSpPr>
          <a:xfrm>
            <a:off x="3333901" y="1369254"/>
            <a:ext cx="1583916" cy="902404"/>
            <a:chOff x="305249" y="261589"/>
            <a:chExt cx="1583916" cy="902404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305249" y="514769"/>
              <a:ext cx="1093081" cy="649224"/>
            </a:xfrm>
            <a:prstGeom prst="rect">
              <a:avLst/>
            </a:pr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" name="Прямоугольник 18"/>
            <p:cNvSpPr/>
            <p:nvPr/>
          </p:nvSpPr>
          <p:spPr>
            <a:xfrm>
              <a:off x="796084" y="261589"/>
              <a:ext cx="1093081" cy="649224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106680" rIns="0" bIns="114300" numCol="1" spcCol="1270" anchor="ctr" anchorCtr="0">
              <a:noAutofit/>
            </a:bodyPr>
            <a:lstStyle/>
            <a:p>
              <a:pPr lvl="0" algn="ctr" defTabSz="1333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3000" kern="1200" dirty="0" smtClean="0">
                  <a:solidFill>
                    <a:schemeClr val="accen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30%</a:t>
              </a:r>
              <a:endParaRPr lang="uk-UA" sz="3000" kern="12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22" name="Text Box 8"/>
          <p:cNvSpPr txBox="1">
            <a:spLocks noChangeArrowheads="1"/>
          </p:cNvSpPr>
          <p:nvPr/>
        </p:nvSpPr>
        <p:spPr bwMode="auto">
          <a:xfrm>
            <a:off x="967874" y="191686"/>
            <a:ext cx="7348542" cy="557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4400" tIns="52200" rIns="104400" bIns="52200">
            <a:spAutoFit/>
          </a:bodyPr>
          <a:lstStyle>
            <a:lvl1pPr eaLnBrk="0" hangingPunct="0">
              <a:tabLst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7700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  <a:tab pos="9431338" algn="l"/>
                <a:tab pos="9880600" algn="l"/>
                <a:tab pos="10329863" algn="l"/>
                <a:tab pos="10779125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7700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  <a:tab pos="9431338" algn="l"/>
                <a:tab pos="9880600" algn="l"/>
                <a:tab pos="10329863" algn="l"/>
                <a:tab pos="10779125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7700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  <a:tab pos="9431338" algn="l"/>
                <a:tab pos="9880600" algn="l"/>
                <a:tab pos="10329863" algn="l"/>
                <a:tab pos="10779125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7700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  <a:tab pos="9431338" algn="l"/>
                <a:tab pos="9880600" algn="l"/>
                <a:tab pos="10329863" algn="l"/>
                <a:tab pos="10779125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7700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  <a:tab pos="9431338" algn="l"/>
                <a:tab pos="9880600" algn="l"/>
                <a:tab pos="10329863" algn="l"/>
                <a:tab pos="10779125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7700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  <a:tab pos="9431338" algn="l"/>
                <a:tab pos="9880600" algn="l"/>
                <a:tab pos="10329863" algn="l"/>
                <a:tab pos="10779125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7700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  <a:tab pos="9431338" algn="l"/>
                <a:tab pos="9880600" algn="l"/>
                <a:tab pos="10329863" algn="l"/>
                <a:tab pos="10779125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7700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  <a:tab pos="9431338" algn="l"/>
                <a:tab pos="9880600" algn="l"/>
                <a:tab pos="10329863" algn="l"/>
                <a:tab pos="10779125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7700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  <a:tab pos="9431338" algn="l"/>
                <a:tab pos="9880600" algn="l"/>
                <a:tab pos="10329863" algn="l"/>
                <a:tab pos="10779125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lnSpc>
                <a:spcPct val="105000"/>
              </a:lnSpc>
              <a:spcBef>
                <a:spcPts val="1250"/>
              </a:spcBef>
              <a:buClr>
                <a:srgbClr val="FF0000"/>
              </a:buClr>
            </a:pPr>
            <a:r>
              <a:rPr lang="ru-RU" sz="2800" b="1" dirty="0">
                <a:solidFill>
                  <a:srgbClr val="002060"/>
                </a:solidFill>
                <a:latin typeface="Arial Narrow" pitchFamily="34" charset="0"/>
              </a:rPr>
              <a:t>ПРИЧИНЫ, КОТОРЫЕ </a:t>
            </a:r>
            <a:r>
              <a:rPr lang="ru-RU" sz="2800" b="1" dirty="0" smtClean="0">
                <a:solidFill>
                  <a:srgbClr val="002060"/>
                </a:solidFill>
                <a:latin typeface="Arial Narrow" pitchFamily="34" charset="0"/>
              </a:rPr>
              <a:t>МОЖНО ПРЕДУПРЕДИТЬ</a:t>
            </a:r>
            <a:endParaRPr lang="ru-RU" sz="2800" b="1" dirty="0">
              <a:solidFill>
                <a:srgbClr val="002060"/>
              </a:solidFill>
              <a:latin typeface="Arial Narrow" pitchFamily="34" charset="0"/>
            </a:endParaRPr>
          </a:p>
        </p:txBody>
      </p:sp>
      <p:sp>
        <p:nvSpPr>
          <p:cNvPr id="14" name="TextBox 7"/>
          <p:cNvSpPr txBox="1">
            <a:spLocks noChangeArrowheads="1"/>
          </p:cNvSpPr>
          <p:nvPr/>
        </p:nvSpPr>
        <p:spPr bwMode="auto">
          <a:xfrm>
            <a:off x="928752" y="2636912"/>
            <a:ext cx="3067184" cy="707886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sz="2000" b="1" dirty="0">
              <a:solidFill>
                <a:srgbClr val="C00000"/>
              </a:solidFill>
              <a:latin typeface="Arial Narrow" pitchFamily="34" charset="0"/>
            </a:endParaRPr>
          </a:p>
          <a:p>
            <a:pPr eaLnBrk="1" hangingPunct="1"/>
            <a:endParaRPr lang="uk-UA" sz="2000" b="1" dirty="0">
              <a:solidFill>
                <a:srgbClr val="C00000"/>
              </a:solidFill>
              <a:latin typeface="Arial Narrow" pitchFamily="34" charset="0"/>
            </a:endParaRPr>
          </a:p>
        </p:txBody>
      </p:sp>
      <p:sp>
        <p:nvSpPr>
          <p:cNvPr id="21" name="Text Box 8"/>
          <p:cNvSpPr txBox="1">
            <a:spLocks noChangeArrowheads="1"/>
          </p:cNvSpPr>
          <p:nvPr/>
        </p:nvSpPr>
        <p:spPr bwMode="auto">
          <a:xfrm>
            <a:off x="4933137" y="1292424"/>
            <a:ext cx="4031351" cy="51093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104400" tIns="52200" rIns="104400" bIns="52200">
            <a:spAutoFit/>
          </a:bodyPr>
          <a:lstStyle>
            <a:lvl1pPr marL="266700" indent="-266700" eaLnBrk="0" hangingPunct="0">
              <a:tabLst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7700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  <a:tab pos="9431338" algn="l"/>
                <a:tab pos="9880600" algn="l"/>
                <a:tab pos="10329863" algn="l"/>
                <a:tab pos="10779125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7700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  <a:tab pos="9431338" algn="l"/>
                <a:tab pos="9880600" algn="l"/>
                <a:tab pos="10329863" algn="l"/>
                <a:tab pos="10779125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7700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  <a:tab pos="9431338" algn="l"/>
                <a:tab pos="9880600" algn="l"/>
                <a:tab pos="10329863" algn="l"/>
                <a:tab pos="10779125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7700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  <a:tab pos="9431338" algn="l"/>
                <a:tab pos="9880600" algn="l"/>
                <a:tab pos="10329863" algn="l"/>
                <a:tab pos="10779125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7700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  <a:tab pos="9431338" algn="l"/>
                <a:tab pos="9880600" algn="l"/>
                <a:tab pos="10329863" algn="l"/>
                <a:tab pos="10779125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7700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  <a:tab pos="9431338" algn="l"/>
                <a:tab pos="9880600" algn="l"/>
                <a:tab pos="10329863" algn="l"/>
                <a:tab pos="10779125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7700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  <a:tab pos="9431338" algn="l"/>
                <a:tab pos="9880600" algn="l"/>
                <a:tab pos="10329863" algn="l"/>
                <a:tab pos="10779125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7700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  <a:tab pos="9431338" algn="l"/>
                <a:tab pos="9880600" algn="l"/>
                <a:tab pos="10329863" algn="l"/>
                <a:tab pos="10779125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7700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  <a:tab pos="9431338" algn="l"/>
                <a:tab pos="9880600" algn="l"/>
                <a:tab pos="10329863" algn="l"/>
                <a:tab pos="10779125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ts val="1250"/>
              </a:spcBef>
              <a:buClr>
                <a:srgbClr val="FF0000"/>
              </a:buClr>
            </a:pPr>
            <a:r>
              <a:rPr lang="ru-RU" sz="2000" b="1" dirty="0" smtClean="0">
                <a:solidFill>
                  <a:srgbClr val="C00000"/>
                </a:solidFill>
                <a:latin typeface="Arial Narrow" pitchFamily="34" charset="0"/>
              </a:rPr>
              <a:t>    Другие причины</a:t>
            </a:r>
            <a:r>
              <a:rPr lang="ru-RU" sz="2000" b="1" dirty="0">
                <a:solidFill>
                  <a:srgbClr val="C00000"/>
                </a:solidFill>
                <a:latin typeface="Arial Narrow" pitchFamily="34" charset="0"/>
              </a:rPr>
              <a:t>, </a:t>
            </a:r>
            <a:r>
              <a:rPr lang="ru-RU" sz="2000" b="1" dirty="0" smtClean="0">
                <a:solidFill>
                  <a:srgbClr val="C00000"/>
                </a:solidFill>
                <a:latin typeface="Arial Narrow" pitchFamily="34" charset="0"/>
              </a:rPr>
              <a:t> не </a:t>
            </a:r>
            <a:r>
              <a:rPr lang="ru-RU" sz="2000" b="1" dirty="0">
                <a:solidFill>
                  <a:srgbClr val="C00000"/>
                </a:solidFill>
                <a:latin typeface="Arial Narrow" pitchFamily="34" charset="0"/>
              </a:rPr>
              <a:t>связанные с мутациями</a:t>
            </a:r>
          </a:p>
          <a:p>
            <a:pPr eaLnBrk="1" hangingPunct="1">
              <a:lnSpc>
                <a:spcPct val="105000"/>
              </a:lnSpc>
              <a:spcBef>
                <a:spcPts val="1250"/>
              </a:spcBef>
              <a:buClr>
                <a:srgbClr val="FF0000"/>
              </a:buClr>
              <a:buFont typeface="Wingdings" pitchFamily="2" charset="2"/>
              <a:buChar char="§"/>
            </a:pPr>
            <a:r>
              <a:rPr lang="ru-RU" sz="2000" b="1" dirty="0" smtClean="0">
                <a:solidFill>
                  <a:srgbClr val="000000"/>
                </a:solidFill>
                <a:latin typeface="Arial Narrow" pitchFamily="34" charset="0"/>
              </a:rPr>
              <a:t>Иммунологические</a:t>
            </a:r>
            <a:r>
              <a:rPr lang="ru-RU" sz="2000" dirty="0" smtClean="0">
                <a:solidFill>
                  <a:srgbClr val="000000"/>
                </a:solidFill>
                <a:latin typeface="Arial Narrow" pitchFamily="34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latin typeface="Arial Narrow" pitchFamily="34" charset="0"/>
              </a:rPr>
              <a:t>(АФС, антигены HLA, </a:t>
            </a:r>
            <a:r>
              <a:rPr lang="ru-RU" sz="2000" dirty="0" err="1">
                <a:solidFill>
                  <a:srgbClr val="000000"/>
                </a:solidFill>
                <a:latin typeface="Arial Narrow" pitchFamily="34" charset="0"/>
              </a:rPr>
              <a:t>гистосовместимость</a:t>
            </a:r>
            <a:r>
              <a:rPr lang="ru-RU" sz="2000" dirty="0">
                <a:solidFill>
                  <a:srgbClr val="000000"/>
                </a:solidFill>
                <a:latin typeface="Arial Narrow" pitchFamily="34" charset="0"/>
              </a:rPr>
              <a:t>)</a:t>
            </a:r>
          </a:p>
          <a:p>
            <a:pPr eaLnBrk="1" hangingPunct="1">
              <a:lnSpc>
                <a:spcPct val="105000"/>
              </a:lnSpc>
              <a:spcBef>
                <a:spcPts val="1250"/>
              </a:spcBef>
              <a:buClr>
                <a:srgbClr val="FF0000"/>
              </a:buClr>
              <a:buFont typeface="Wingdings" pitchFamily="2" charset="2"/>
              <a:buChar char="§"/>
            </a:pPr>
            <a:r>
              <a:rPr lang="ru-RU" sz="2000" b="1" dirty="0">
                <a:solidFill>
                  <a:srgbClr val="000000"/>
                </a:solidFill>
                <a:latin typeface="Arial Narrow" pitchFamily="34" charset="0"/>
              </a:rPr>
              <a:t>Инфекционные</a:t>
            </a:r>
            <a:endParaRPr lang="ru-RU" sz="2000" b="1" dirty="0">
              <a:solidFill>
                <a:srgbClr val="C00000"/>
              </a:solidFill>
              <a:latin typeface="Arial Narrow" pitchFamily="34" charset="0"/>
            </a:endParaRPr>
          </a:p>
          <a:p>
            <a:pPr eaLnBrk="1" hangingPunct="1">
              <a:lnSpc>
                <a:spcPct val="105000"/>
              </a:lnSpc>
              <a:spcBef>
                <a:spcPts val="1250"/>
              </a:spcBef>
              <a:buClr>
                <a:srgbClr val="FF0000"/>
              </a:buClr>
              <a:buFont typeface="Wingdings" pitchFamily="2" charset="2"/>
              <a:buChar char="§"/>
            </a:pPr>
            <a:r>
              <a:rPr lang="ru-RU" sz="2000" b="1" dirty="0">
                <a:solidFill>
                  <a:srgbClr val="000000"/>
                </a:solidFill>
                <a:latin typeface="Arial Narrow" pitchFamily="34" charset="0"/>
              </a:rPr>
              <a:t>Анатомические</a:t>
            </a:r>
            <a:r>
              <a:rPr lang="ru-RU" sz="2000" dirty="0">
                <a:solidFill>
                  <a:srgbClr val="000000"/>
                </a:solidFill>
                <a:latin typeface="Arial Narrow" pitchFamily="34" charset="0"/>
              </a:rPr>
              <a:t> (</a:t>
            </a:r>
            <a:r>
              <a:rPr lang="ru-RU" sz="2000" dirty="0" err="1">
                <a:solidFill>
                  <a:srgbClr val="000000"/>
                </a:solidFill>
                <a:latin typeface="Arial Narrow" pitchFamily="34" charset="0"/>
              </a:rPr>
              <a:t>врожденные</a:t>
            </a:r>
            <a:r>
              <a:rPr lang="ru-RU" sz="2000" dirty="0">
                <a:solidFill>
                  <a:srgbClr val="000000"/>
                </a:solidFill>
                <a:latin typeface="Arial Narrow" pitchFamily="34" charset="0"/>
              </a:rPr>
              <a:t> аномалии, генитальный инфантилизм, внутриматочные </a:t>
            </a:r>
            <a:r>
              <a:rPr lang="ru-RU" sz="2000" dirty="0" err="1">
                <a:solidFill>
                  <a:srgbClr val="000000"/>
                </a:solidFill>
                <a:latin typeface="Arial Narrow" pitchFamily="34" charset="0"/>
              </a:rPr>
              <a:t>синехии</a:t>
            </a:r>
            <a:r>
              <a:rPr lang="ru-RU" sz="2000" dirty="0">
                <a:solidFill>
                  <a:srgbClr val="000000"/>
                </a:solidFill>
                <a:latin typeface="Arial Narrow" pitchFamily="34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Arial Narrow" pitchFamily="34" charset="0"/>
              </a:rPr>
              <a:t>истмико</a:t>
            </a:r>
            <a:r>
              <a:rPr lang="ru-RU" sz="2000" dirty="0">
                <a:solidFill>
                  <a:srgbClr val="000000"/>
                </a:solidFill>
                <a:latin typeface="Arial Narrow" pitchFamily="34" charset="0"/>
              </a:rPr>
              <a:t>-цервикальная недостаточность</a:t>
            </a:r>
            <a:r>
              <a:rPr lang="ru-RU" sz="2000" dirty="0" smtClean="0">
                <a:solidFill>
                  <a:srgbClr val="000000"/>
                </a:solidFill>
                <a:latin typeface="Arial Narrow" pitchFamily="34" charset="0"/>
              </a:rPr>
              <a:t>)</a:t>
            </a:r>
            <a:r>
              <a:rPr lang="ru-RU" sz="2000" dirty="0">
                <a:solidFill>
                  <a:srgbClr val="000000"/>
                </a:solidFill>
                <a:latin typeface="Arial Narrow" pitchFamily="34" charset="0"/>
              </a:rPr>
              <a:t> </a:t>
            </a:r>
            <a:endParaRPr lang="ru-RU" sz="2000" dirty="0" smtClean="0">
              <a:solidFill>
                <a:srgbClr val="000000"/>
              </a:solidFill>
              <a:latin typeface="Arial Narrow" pitchFamily="34" charset="0"/>
            </a:endParaRPr>
          </a:p>
          <a:p>
            <a:pPr eaLnBrk="1" hangingPunct="1">
              <a:lnSpc>
                <a:spcPct val="105000"/>
              </a:lnSpc>
              <a:spcBef>
                <a:spcPts val="1250"/>
              </a:spcBef>
              <a:buClr>
                <a:srgbClr val="FF0000"/>
              </a:buClr>
              <a:buFont typeface="Wingdings" pitchFamily="2" charset="2"/>
              <a:buChar char="§"/>
            </a:pPr>
            <a:r>
              <a:rPr lang="ru-RU" sz="2000" b="1" dirty="0" smtClean="0">
                <a:solidFill>
                  <a:srgbClr val="000000"/>
                </a:solidFill>
                <a:latin typeface="Arial Narrow" pitchFamily="34" charset="0"/>
              </a:rPr>
              <a:t>Эндокринные</a:t>
            </a:r>
            <a:r>
              <a:rPr lang="ru-RU" sz="2000" dirty="0" smtClean="0">
                <a:solidFill>
                  <a:srgbClr val="000000"/>
                </a:solidFill>
                <a:latin typeface="Arial Narrow" pitchFamily="34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latin typeface="Arial Narrow" pitchFamily="34" charset="0"/>
              </a:rPr>
              <a:t>(дефицит прогестерона)</a:t>
            </a:r>
          </a:p>
          <a:p>
            <a:pPr eaLnBrk="1" hangingPunct="1">
              <a:lnSpc>
                <a:spcPct val="105000"/>
              </a:lnSpc>
              <a:spcBef>
                <a:spcPts val="1250"/>
              </a:spcBef>
              <a:buClr>
                <a:srgbClr val="FF0000"/>
              </a:buClr>
              <a:buFont typeface="Wingdings" pitchFamily="2" charset="2"/>
              <a:buChar char="§"/>
            </a:pPr>
            <a:endParaRPr lang="ru-RU" sz="2000" dirty="0">
              <a:solidFill>
                <a:srgbClr val="C00000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4208439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 bwMode="auto">
          <a:xfrm>
            <a:off x="4788024" y="942843"/>
            <a:ext cx="4176464" cy="5006437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13" name="Shape 12"/>
          <p:cNvSpPr/>
          <p:nvPr/>
        </p:nvSpPr>
        <p:spPr>
          <a:xfrm>
            <a:off x="2551406" y="942844"/>
            <a:ext cx="2592292" cy="1281204"/>
          </a:xfrm>
          <a:prstGeom prst="leftRightRibbon">
            <a:avLst/>
          </a:prstGeom>
          <a:solidFill>
            <a:srgbClr val="FF0000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" name="Прямоугольник 1"/>
          <p:cNvSpPr/>
          <p:nvPr/>
        </p:nvSpPr>
        <p:spPr bwMode="auto">
          <a:xfrm>
            <a:off x="967875" y="964015"/>
            <a:ext cx="2154569" cy="1054463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</a:rPr>
              <a:t>Спонтанный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</a:rPr>
              <a:t> выкидыш</a:t>
            </a:r>
            <a:endParaRPr kumimoji="0" lang="uk-UA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0" y="6069378"/>
            <a:ext cx="9143999" cy="792088"/>
          </a:xfrm>
          <a:prstGeom prst="rect">
            <a:avLst/>
          </a:prstGeom>
          <a:solidFill>
            <a:srgbClr val="00206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 Narrow" pitchFamily="34" charset="0"/>
              </a:rPr>
              <a:t>ПРОФИЛАКТИКА ВОЗМОЖНА</a:t>
            </a:r>
            <a:endParaRPr kumimoji="0" lang="uk-UA" sz="40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 Narrow" pitchFamily="34" charset="0"/>
            </a:endParaRPr>
          </a:p>
        </p:txBody>
      </p:sp>
      <p:grpSp>
        <p:nvGrpSpPr>
          <p:cNvPr id="17" name="Группа 16"/>
          <p:cNvGrpSpPr/>
          <p:nvPr/>
        </p:nvGrpSpPr>
        <p:grpSpPr>
          <a:xfrm>
            <a:off x="3333901" y="1369254"/>
            <a:ext cx="1583916" cy="902404"/>
            <a:chOff x="305249" y="261589"/>
            <a:chExt cx="1583916" cy="902404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305249" y="514769"/>
              <a:ext cx="1093081" cy="649224"/>
            </a:xfrm>
            <a:prstGeom prst="rect">
              <a:avLst/>
            </a:pr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" name="Прямоугольник 18"/>
            <p:cNvSpPr/>
            <p:nvPr/>
          </p:nvSpPr>
          <p:spPr>
            <a:xfrm>
              <a:off x="796084" y="261589"/>
              <a:ext cx="1093081" cy="649224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106680" rIns="0" bIns="114300" numCol="1" spcCol="1270" anchor="ctr" anchorCtr="0">
              <a:noAutofit/>
            </a:bodyPr>
            <a:lstStyle/>
            <a:p>
              <a:pPr lvl="0" algn="ctr" defTabSz="13335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3000" kern="1200" dirty="0" smtClean="0">
                  <a:solidFill>
                    <a:schemeClr val="accent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30%</a:t>
              </a:r>
              <a:endParaRPr lang="uk-UA" sz="3000" kern="1200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22" name="Text Box 8"/>
          <p:cNvSpPr txBox="1">
            <a:spLocks noChangeArrowheads="1"/>
          </p:cNvSpPr>
          <p:nvPr/>
        </p:nvSpPr>
        <p:spPr bwMode="auto">
          <a:xfrm>
            <a:off x="967874" y="191686"/>
            <a:ext cx="7348542" cy="557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04400" tIns="52200" rIns="104400" bIns="52200">
            <a:spAutoFit/>
          </a:bodyPr>
          <a:lstStyle>
            <a:lvl1pPr eaLnBrk="0" hangingPunct="0">
              <a:tabLst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7700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  <a:tab pos="9431338" algn="l"/>
                <a:tab pos="9880600" algn="l"/>
                <a:tab pos="10329863" algn="l"/>
                <a:tab pos="10779125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7700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  <a:tab pos="9431338" algn="l"/>
                <a:tab pos="9880600" algn="l"/>
                <a:tab pos="10329863" algn="l"/>
                <a:tab pos="10779125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7700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  <a:tab pos="9431338" algn="l"/>
                <a:tab pos="9880600" algn="l"/>
                <a:tab pos="10329863" algn="l"/>
                <a:tab pos="10779125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7700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  <a:tab pos="9431338" algn="l"/>
                <a:tab pos="9880600" algn="l"/>
                <a:tab pos="10329863" algn="l"/>
                <a:tab pos="10779125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7700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  <a:tab pos="9431338" algn="l"/>
                <a:tab pos="9880600" algn="l"/>
                <a:tab pos="10329863" algn="l"/>
                <a:tab pos="10779125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7700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  <a:tab pos="9431338" algn="l"/>
                <a:tab pos="9880600" algn="l"/>
                <a:tab pos="10329863" algn="l"/>
                <a:tab pos="10779125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7700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  <a:tab pos="9431338" algn="l"/>
                <a:tab pos="9880600" algn="l"/>
                <a:tab pos="10329863" algn="l"/>
                <a:tab pos="10779125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7700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  <a:tab pos="9431338" algn="l"/>
                <a:tab pos="9880600" algn="l"/>
                <a:tab pos="10329863" algn="l"/>
                <a:tab pos="10779125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7700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  <a:tab pos="9431338" algn="l"/>
                <a:tab pos="9880600" algn="l"/>
                <a:tab pos="10329863" algn="l"/>
                <a:tab pos="10779125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lnSpc>
                <a:spcPct val="105000"/>
              </a:lnSpc>
              <a:spcBef>
                <a:spcPts val="1250"/>
              </a:spcBef>
              <a:buClr>
                <a:srgbClr val="FF0000"/>
              </a:buClr>
            </a:pPr>
            <a:r>
              <a:rPr lang="ru-RU" sz="2800" b="1" dirty="0">
                <a:solidFill>
                  <a:srgbClr val="002060"/>
                </a:solidFill>
                <a:latin typeface="Arial Narrow" pitchFamily="34" charset="0"/>
              </a:rPr>
              <a:t>ПРИЧИНЫ, КОТОРЫЕ </a:t>
            </a:r>
            <a:r>
              <a:rPr lang="ru-RU" sz="2800" b="1" dirty="0" smtClean="0">
                <a:solidFill>
                  <a:srgbClr val="002060"/>
                </a:solidFill>
                <a:latin typeface="Arial Narrow" pitchFamily="34" charset="0"/>
              </a:rPr>
              <a:t>МОЖНО ПРЕДУПРЕДИТЬ</a:t>
            </a:r>
            <a:endParaRPr lang="ru-RU" sz="2800" b="1" dirty="0">
              <a:solidFill>
                <a:srgbClr val="002060"/>
              </a:solidFill>
              <a:latin typeface="Arial Narrow" pitchFamily="34" charset="0"/>
            </a:endParaRPr>
          </a:p>
        </p:txBody>
      </p:sp>
      <p:sp>
        <p:nvSpPr>
          <p:cNvPr id="14" name="TextBox 7"/>
          <p:cNvSpPr txBox="1">
            <a:spLocks noChangeArrowheads="1"/>
          </p:cNvSpPr>
          <p:nvPr/>
        </p:nvSpPr>
        <p:spPr bwMode="auto">
          <a:xfrm>
            <a:off x="928752" y="2636912"/>
            <a:ext cx="3067184" cy="707886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ru-RU" sz="2000" b="1" dirty="0">
              <a:solidFill>
                <a:srgbClr val="C00000"/>
              </a:solidFill>
              <a:latin typeface="Arial Narrow" pitchFamily="34" charset="0"/>
            </a:endParaRPr>
          </a:p>
          <a:p>
            <a:pPr eaLnBrk="1" hangingPunct="1"/>
            <a:endParaRPr lang="uk-UA" sz="2000" b="1" dirty="0">
              <a:solidFill>
                <a:srgbClr val="C00000"/>
              </a:solidFill>
              <a:latin typeface="Arial Narrow" pitchFamily="34" charset="0"/>
            </a:endParaRPr>
          </a:p>
        </p:txBody>
      </p:sp>
      <p:sp>
        <p:nvSpPr>
          <p:cNvPr id="21" name="Text Box 8"/>
          <p:cNvSpPr txBox="1">
            <a:spLocks noChangeArrowheads="1"/>
          </p:cNvSpPr>
          <p:nvPr/>
        </p:nvSpPr>
        <p:spPr bwMode="auto">
          <a:xfrm>
            <a:off x="4933137" y="1292424"/>
            <a:ext cx="4031351" cy="51093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square" lIns="104400" tIns="52200" rIns="104400" bIns="52200">
            <a:spAutoFit/>
          </a:bodyPr>
          <a:lstStyle>
            <a:lvl1pPr marL="266700" indent="-266700" eaLnBrk="0" hangingPunct="0">
              <a:tabLst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7700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  <a:tab pos="9431338" algn="l"/>
                <a:tab pos="9880600" algn="l"/>
                <a:tab pos="10329863" algn="l"/>
                <a:tab pos="10779125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tabLst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7700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  <a:tab pos="9431338" algn="l"/>
                <a:tab pos="9880600" algn="l"/>
                <a:tab pos="10329863" algn="l"/>
                <a:tab pos="10779125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tabLst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7700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  <a:tab pos="9431338" algn="l"/>
                <a:tab pos="9880600" algn="l"/>
                <a:tab pos="10329863" algn="l"/>
                <a:tab pos="10779125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tabLst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7700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  <a:tab pos="9431338" algn="l"/>
                <a:tab pos="9880600" algn="l"/>
                <a:tab pos="10329863" algn="l"/>
                <a:tab pos="10779125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tabLst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7700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  <a:tab pos="9431338" algn="l"/>
                <a:tab pos="9880600" algn="l"/>
                <a:tab pos="10329863" algn="l"/>
                <a:tab pos="10779125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7700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  <a:tab pos="9431338" algn="l"/>
                <a:tab pos="9880600" algn="l"/>
                <a:tab pos="10329863" algn="l"/>
                <a:tab pos="10779125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7700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  <a:tab pos="9431338" algn="l"/>
                <a:tab pos="9880600" algn="l"/>
                <a:tab pos="10329863" algn="l"/>
                <a:tab pos="10779125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7700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  <a:tab pos="9431338" algn="l"/>
                <a:tab pos="9880600" algn="l"/>
                <a:tab pos="10329863" algn="l"/>
                <a:tab pos="10779125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84225" algn="l"/>
                <a:tab pos="1233488" algn="l"/>
                <a:tab pos="1682750" algn="l"/>
                <a:tab pos="2132013" algn="l"/>
                <a:tab pos="2581275" algn="l"/>
                <a:tab pos="3030538" algn="l"/>
                <a:tab pos="3479800" algn="l"/>
                <a:tab pos="3929063" algn="l"/>
                <a:tab pos="4378325" algn="l"/>
                <a:tab pos="4827588" algn="l"/>
                <a:tab pos="5276850" algn="l"/>
                <a:tab pos="5727700" algn="l"/>
                <a:tab pos="6175375" algn="l"/>
                <a:tab pos="6624638" algn="l"/>
                <a:tab pos="7073900" algn="l"/>
                <a:tab pos="7523163" algn="l"/>
                <a:tab pos="7972425" algn="l"/>
                <a:tab pos="8421688" algn="l"/>
                <a:tab pos="8870950" algn="l"/>
                <a:tab pos="9320213" algn="l"/>
                <a:tab pos="9431338" algn="l"/>
                <a:tab pos="9880600" algn="l"/>
                <a:tab pos="10329863" algn="l"/>
                <a:tab pos="10779125" algn="l"/>
              </a:tabLs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ts val="1250"/>
              </a:spcBef>
              <a:buClr>
                <a:srgbClr val="FF0000"/>
              </a:buClr>
            </a:pPr>
            <a:r>
              <a:rPr lang="ru-RU" sz="2000" b="1" dirty="0" smtClean="0">
                <a:solidFill>
                  <a:srgbClr val="C00000"/>
                </a:solidFill>
                <a:latin typeface="Arial Narrow" pitchFamily="34" charset="0"/>
              </a:rPr>
              <a:t>    Другие причины</a:t>
            </a:r>
            <a:r>
              <a:rPr lang="ru-RU" sz="2000" b="1" dirty="0">
                <a:solidFill>
                  <a:srgbClr val="C00000"/>
                </a:solidFill>
                <a:latin typeface="Arial Narrow" pitchFamily="34" charset="0"/>
              </a:rPr>
              <a:t>, </a:t>
            </a:r>
            <a:r>
              <a:rPr lang="ru-RU" sz="2000" b="1" dirty="0" smtClean="0">
                <a:solidFill>
                  <a:srgbClr val="C00000"/>
                </a:solidFill>
                <a:latin typeface="Arial Narrow" pitchFamily="34" charset="0"/>
              </a:rPr>
              <a:t> не </a:t>
            </a:r>
            <a:r>
              <a:rPr lang="ru-RU" sz="2000" b="1" dirty="0">
                <a:solidFill>
                  <a:srgbClr val="C00000"/>
                </a:solidFill>
                <a:latin typeface="Arial Narrow" pitchFamily="34" charset="0"/>
              </a:rPr>
              <a:t>связанные с мутациями</a:t>
            </a:r>
          </a:p>
          <a:p>
            <a:pPr eaLnBrk="1" hangingPunct="1">
              <a:lnSpc>
                <a:spcPct val="105000"/>
              </a:lnSpc>
              <a:spcBef>
                <a:spcPts val="1250"/>
              </a:spcBef>
              <a:buClr>
                <a:srgbClr val="FF0000"/>
              </a:buClr>
              <a:buFont typeface="Wingdings" pitchFamily="2" charset="2"/>
              <a:buChar char="§"/>
            </a:pPr>
            <a:r>
              <a:rPr lang="ru-RU" sz="2000" b="1" dirty="0" smtClean="0">
                <a:solidFill>
                  <a:srgbClr val="000000"/>
                </a:solidFill>
                <a:latin typeface="Arial Narrow" pitchFamily="34" charset="0"/>
              </a:rPr>
              <a:t>Иммунологические</a:t>
            </a:r>
            <a:r>
              <a:rPr lang="ru-RU" sz="2000" dirty="0" smtClean="0">
                <a:solidFill>
                  <a:srgbClr val="000000"/>
                </a:solidFill>
                <a:latin typeface="Arial Narrow" pitchFamily="34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latin typeface="Arial Narrow" pitchFamily="34" charset="0"/>
              </a:rPr>
              <a:t>(АФС, антигены HLA, </a:t>
            </a:r>
            <a:r>
              <a:rPr lang="ru-RU" sz="2000" dirty="0" err="1">
                <a:solidFill>
                  <a:srgbClr val="000000"/>
                </a:solidFill>
                <a:latin typeface="Arial Narrow" pitchFamily="34" charset="0"/>
              </a:rPr>
              <a:t>гистосовместимость</a:t>
            </a:r>
            <a:r>
              <a:rPr lang="ru-RU" sz="2000" dirty="0">
                <a:solidFill>
                  <a:srgbClr val="000000"/>
                </a:solidFill>
                <a:latin typeface="Arial Narrow" pitchFamily="34" charset="0"/>
              </a:rPr>
              <a:t>)</a:t>
            </a:r>
          </a:p>
          <a:p>
            <a:pPr eaLnBrk="1" hangingPunct="1">
              <a:lnSpc>
                <a:spcPct val="105000"/>
              </a:lnSpc>
              <a:spcBef>
                <a:spcPts val="1250"/>
              </a:spcBef>
              <a:buClr>
                <a:srgbClr val="FF0000"/>
              </a:buClr>
              <a:buFont typeface="Wingdings" pitchFamily="2" charset="2"/>
              <a:buChar char="§"/>
            </a:pPr>
            <a:r>
              <a:rPr lang="ru-RU" sz="2000" b="1" dirty="0">
                <a:solidFill>
                  <a:srgbClr val="000000"/>
                </a:solidFill>
                <a:latin typeface="Arial Narrow" pitchFamily="34" charset="0"/>
              </a:rPr>
              <a:t>Инфекционные</a:t>
            </a:r>
            <a:endParaRPr lang="ru-RU" sz="2000" b="1" dirty="0">
              <a:solidFill>
                <a:srgbClr val="C00000"/>
              </a:solidFill>
              <a:latin typeface="Arial Narrow" pitchFamily="34" charset="0"/>
            </a:endParaRPr>
          </a:p>
          <a:p>
            <a:pPr eaLnBrk="1" hangingPunct="1">
              <a:lnSpc>
                <a:spcPct val="105000"/>
              </a:lnSpc>
              <a:spcBef>
                <a:spcPts val="1250"/>
              </a:spcBef>
              <a:buClr>
                <a:srgbClr val="FF0000"/>
              </a:buClr>
              <a:buFont typeface="Wingdings" pitchFamily="2" charset="2"/>
              <a:buChar char="§"/>
            </a:pPr>
            <a:r>
              <a:rPr lang="ru-RU" sz="2000" b="1" dirty="0">
                <a:solidFill>
                  <a:srgbClr val="000000"/>
                </a:solidFill>
                <a:latin typeface="Arial Narrow" pitchFamily="34" charset="0"/>
              </a:rPr>
              <a:t>Анатомические</a:t>
            </a:r>
            <a:r>
              <a:rPr lang="ru-RU" sz="2000" dirty="0">
                <a:solidFill>
                  <a:srgbClr val="000000"/>
                </a:solidFill>
                <a:latin typeface="Arial Narrow" pitchFamily="34" charset="0"/>
              </a:rPr>
              <a:t> (</a:t>
            </a:r>
            <a:r>
              <a:rPr lang="ru-RU" sz="2000" dirty="0" err="1">
                <a:solidFill>
                  <a:srgbClr val="000000"/>
                </a:solidFill>
                <a:latin typeface="Arial Narrow" pitchFamily="34" charset="0"/>
              </a:rPr>
              <a:t>врожденные</a:t>
            </a:r>
            <a:r>
              <a:rPr lang="ru-RU" sz="2000" dirty="0">
                <a:solidFill>
                  <a:srgbClr val="000000"/>
                </a:solidFill>
                <a:latin typeface="Arial Narrow" pitchFamily="34" charset="0"/>
              </a:rPr>
              <a:t> аномалии, генитальный инфантилизм, внутриматочные </a:t>
            </a:r>
            <a:r>
              <a:rPr lang="ru-RU" sz="2000" dirty="0" err="1">
                <a:solidFill>
                  <a:srgbClr val="000000"/>
                </a:solidFill>
                <a:latin typeface="Arial Narrow" pitchFamily="34" charset="0"/>
              </a:rPr>
              <a:t>синехии</a:t>
            </a:r>
            <a:r>
              <a:rPr lang="ru-RU" sz="2000" dirty="0">
                <a:solidFill>
                  <a:srgbClr val="000000"/>
                </a:solidFill>
                <a:latin typeface="Arial Narrow" pitchFamily="34" charset="0"/>
              </a:rPr>
              <a:t>, </a:t>
            </a:r>
            <a:r>
              <a:rPr lang="ru-RU" sz="2000" dirty="0" err="1">
                <a:solidFill>
                  <a:srgbClr val="000000"/>
                </a:solidFill>
                <a:latin typeface="Arial Narrow" pitchFamily="34" charset="0"/>
              </a:rPr>
              <a:t>истмико</a:t>
            </a:r>
            <a:r>
              <a:rPr lang="ru-RU" sz="2000" dirty="0">
                <a:solidFill>
                  <a:srgbClr val="000000"/>
                </a:solidFill>
                <a:latin typeface="Arial Narrow" pitchFamily="34" charset="0"/>
              </a:rPr>
              <a:t>-цервикальная недостаточность</a:t>
            </a:r>
            <a:r>
              <a:rPr lang="ru-RU" sz="2000" dirty="0" smtClean="0">
                <a:solidFill>
                  <a:srgbClr val="000000"/>
                </a:solidFill>
                <a:latin typeface="Arial Narrow" pitchFamily="34" charset="0"/>
              </a:rPr>
              <a:t>)</a:t>
            </a:r>
            <a:r>
              <a:rPr lang="ru-RU" sz="2000" dirty="0">
                <a:solidFill>
                  <a:srgbClr val="000000"/>
                </a:solidFill>
                <a:latin typeface="Arial Narrow" pitchFamily="34" charset="0"/>
              </a:rPr>
              <a:t> </a:t>
            </a:r>
            <a:endParaRPr lang="ru-RU" sz="2000" dirty="0" smtClean="0">
              <a:solidFill>
                <a:srgbClr val="000000"/>
              </a:solidFill>
              <a:latin typeface="Arial Narrow" pitchFamily="34" charset="0"/>
            </a:endParaRPr>
          </a:p>
          <a:p>
            <a:pPr eaLnBrk="1" hangingPunct="1">
              <a:lnSpc>
                <a:spcPct val="105000"/>
              </a:lnSpc>
              <a:spcBef>
                <a:spcPts val="1250"/>
              </a:spcBef>
              <a:buClr>
                <a:srgbClr val="FF0000"/>
              </a:buClr>
              <a:buFont typeface="Wingdings" pitchFamily="2" charset="2"/>
              <a:buChar char="§"/>
            </a:pPr>
            <a:r>
              <a:rPr lang="ru-RU" sz="2000" b="1" dirty="0" smtClean="0">
                <a:solidFill>
                  <a:srgbClr val="000000"/>
                </a:solidFill>
                <a:latin typeface="Arial Narrow" pitchFamily="34" charset="0"/>
              </a:rPr>
              <a:t>Эндокринные</a:t>
            </a:r>
            <a:r>
              <a:rPr lang="ru-RU" sz="2000" dirty="0" smtClean="0">
                <a:solidFill>
                  <a:srgbClr val="000000"/>
                </a:solidFill>
                <a:latin typeface="Arial Narrow" pitchFamily="34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latin typeface="Arial Narrow" pitchFamily="34" charset="0"/>
              </a:rPr>
              <a:t>(дефицит прогестерона)</a:t>
            </a:r>
          </a:p>
          <a:p>
            <a:pPr eaLnBrk="1" hangingPunct="1">
              <a:lnSpc>
                <a:spcPct val="105000"/>
              </a:lnSpc>
              <a:spcBef>
                <a:spcPts val="1250"/>
              </a:spcBef>
              <a:buClr>
                <a:srgbClr val="FF0000"/>
              </a:buClr>
              <a:buFont typeface="Wingdings" pitchFamily="2" charset="2"/>
              <a:buChar char="§"/>
            </a:pPr>
            <a:endParaRPr lang="ru-RU" sz="2000" dirty="0">
              <a:solidFill>
                <a:srgbClr val="C00000"/>
              </a:solidFill>
              <a:latin typeface="Arial Narrow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51705" y="3573016"/>
            <a:ext cx="3675275" cy="1200329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r>
              <a:rPr lang="ru-RU" sz="1800" b="1" dirty="0" smtClean="0"/>
              <a:t>Реабилитация и </a:t>
            </a:r>
            <a:r>
              <a:rPr lang="ru-RU" sz="1800" b="1" dirty="0" err="1" smtClean="0"/>
              <a:t>предгравидарная</a:t>
            </a:r>
            <a:r>
              <a:rPr lang="ru-RU" sz="1800" b="1" dirty="0" smtClean="0"/>
              <a:t> подготовка после первой неудачной беременности</a:t>
            </a:r>
            <a:endParaRPr lang="uk-UA" sz="1800" b="1" dirty="0"/>
          </a:p>
        </p:txBody>
      </p:sp>
    </p:spTree>
    <p:extLst>
      <p:ext uri="{BB962C8B-B14F-4D97-AF65-F5344CB8AC3E}">
        <p14:creationId xmlns:p14="http://schemas.microsoft.com/office/powerpoint/2010/main" xmlns="" val="395481129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eaLnBrk="1" hangingPunct="1">
              <a:buFont typeface="Wingdings" pitchFamily="2" charset="2"/>
              <a:buChar char="Ø"/>
            </a:pPr>
            <a:r>
              <a:rPr lang="ru-RU" sz="3600" b="1" dirty="0" smtClean="0">
                <a:solidFill>
                  <a:srgbClr val="FF0000"/>
                </a:solidFill>
              </a:rPr>
              <a:t> 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Угрожающий аборт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Спонтанный аборт 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Неполный аборт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Полный аборт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Привычный выкидыш 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Преждевременные роды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476672"/>
            <a:ext cx="82809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Классификация </a:t>
            </a:r>
            <a:r>
              <a:rPr lang="ru-RU" sz="36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невынашивания</a:t>
            </a:r>
            <a:r>
              <a:rPr lang="ru-RU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(МКБ-10)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50066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06164" y="1340768"/>
            <a:ext cx="8675687" cy="5111750"/>
          </a:xfrm>
          <a:prstGeom prst="rect">
            <a:avLst/>
          </a:prstGeom>
        </p:spPr>
        <p:txBody>
          <a:bodyPr/>
          <a:lstStyle/>
          <a:p>
            <a:pPr eaLnBrk="1" hangingPunct="1">
              <a:buFont typeface="Wingdings" pitchFamily="2" charset="2"/>
              <a:buChar char="Ø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1) 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угрожающий  аборт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abortus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іmmіnens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marL="449263" indent="-403225" eaLnBrk="1" hangingPunct="1">
              <a:buFont typeface="Wingdings" pitchFamily="2" charset="2"/>
              <a:buChar char="Ø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2) прогрессирующий аборт или 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аборт в ходу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abortus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progredіens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3) 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неполный аборт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abortus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іncompletus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4) 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полный аборт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abortus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completus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Кроме того выделяют</a:t>
            </a:r>
            <a:r>
              <a:rPr lang="ru-RU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449263" indent="-403225" eaLnBrk="1" hangingPunct="1">
              <a:buFont typeface="Wingdings" pitchFamily="2" charset="2"/>
              <a:buChar char="Ø"/>
            </a:pPr>
            <a:r>
              <a:rPr lang="ru-RU" sz="2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Аборт, который не состоялся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mіssed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abortus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замершая беременность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, прекращение развития эмбриона/</a:t>
            </a:r>
            <a:r>
              <a:rPr lang="uk-UA" sz="2800" b="1" i="1" dirty="0" smtClean="0">
                <a:latin typeface="Times New Roman" pitchFamily="18" charset="0"/>
                <a:cs typeface="Times New Roman" pitchFamily="18" charset="0"/>
              </a:rPr>
              <a:t>плода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Инфицированный аборт.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0"/>
            <a:ext cx="87849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Классификация самопроизвольных абортов в зависимости от стадии развития процесса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20321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0034" y="428604"/>
            <a:ext cx="82868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 smtClean="0">
                <a:solidFill>
                  <a:srgbClr val="FF0000"/>
                </a:solidFill>
                <a:latin typeface="Arial" pitchFamily="34" charset="0"/>
              </a:rPr>
              <a:t>Невынашивание</a:t>
            </a:r>
            <a:r>
              <a:rPr lang="ru-RU" b="1" dirty="0" smtClean="0">
                <a:solidFill>
                  <a:srgbClr val="FF0000"/>
                </a:solidFill>
                <a:latin typeface="Arial" pitchFamily="34" charset="0"/>
              </a:rPr>
              <a:t> беременности </a:t>
            </a:r>
            <a:r>
              <a:rPr lang="ru-RU" b="1" dirty="0" smtClean="0">
                <a:latin typeface="Arial" pitchFamily="34" charset="0"/>
              </a:rPr>
              <a:t>- это самовольное прерывание ее от начала до 37 недель. </a:t>
            </a:r>
            <a:endParaRPr lang="ru-RU" b="1" dirty="0">
              <a:latin typeface="Arial" pitchFamily="34" charset="0"/>
            </a:endParaRPr>
          </a:p>
        </p:txBody>
      </p:sp>
      <p:sp>
        <p:nvSpPr>
          <p:cNvPr id="512001" name="Rectangle 1"/>
          <p:cNvSpPr>
            <a:spLocks noChangeArrowheads="1"/>
          </p:cNvSpPr>
          <p:nvPr/>
        </p:nvSpPr>
        <p:spPr bwMode="auto">
          <a:xfrm>
            <a:off x="214282" y="2000240"/>
            <a:ext cx="8715436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/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Невынашивание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беременности</a:t>
            </a:r>
            <a:r>
              <a:rPr lang="uk-UA" sz="2800" dirty="0" smtClean="0">
                <a:solidFill>
                  <a:srgbClr val="0000FF"/>
                </a:solidFill>
                <a:latin typeface="Arial" pitchFamily="34" charset="0"/>
              </a:rPr>
              <a:t> (</a:t>
            </a:r>
            <a:r>
              <a:rPr lang="uk-UA" sz="2800" dirty="0" err="1" smtClean="0">
                <a:solidFill>
                  <a:srgbClr val="0000FF"/>
                </a:solidFill>
                <a:latin typeface="Arial" pitchFamily="34" charset="0"/>
              </a:rPr>
              <a:t>преждевременная</a:t>
            </a:r>
            <a:r>
              <a:rPr lang="uk-UA" sz="2800" dirty="0" smtClean="0">
                <a:solidFill>
                  <a:srgbClr val="0000FF"/>
                </a:solidFill>
                <a:latin typeface="Arial" pitchFamily="34" charset="0"/>
              </a:rPr>
              <a:t> </a:t>
            </a:r>
            <a:r>
              <a:rPr lang="uk-UA" sz="2800" dirty="0" err="1" smtClean="0">
                <a:solidFill>
                  <a:srgbClr val="0000FF"/>
                </a:solidFill>
                <a:latin typeface="Arial" pitchFamily="34" charset="0"/>
              </a:rPr>
              <a:t>потеря</a:t>
            </a:r>
            <a:r>
              <a:rPr lang="uk-UA" sz="2800" dirty="0" smtClean="0">
                <a:solidFill>
                  <a:srgbClr val="0000FF"/>
                </a:solidFill>
                <a:latin typeface="Arial" pitchFamily="34" charset="0"/>
              </a:rPr>
              <a:t> </a:t>
            </a:r>
            <a:r>
              <a:rPr lang="ru-RU" sz="2800" dirty="0" smtClean="0">
                <a:solidFill>
                  <a:srgbClr val="0000FF"/>
                </a:solidFill>
                <a:latin typeface="Arial" pitchFamily="34" charset="0"/>
                <a:ea typeface="Times New Roman" pitchFamily="18" charset="0"/>
              </a:rPr>
              <a:t>беременности)</a:t>
            </a:r>
            <a:r>
              <a:rPr lang="uk-UA" sz="2800" dirty="0" smtClean="0">
                <a:solidFill>
                  <a:srgbClr val="0000FF"/>
                </a:solidFill>
                <a:latin typeface="Arial" pitchFamily="34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принадлежит к числу довольно частых видов акушерской патологии, частота этой патологии в разных странах колеблется в пределах от 10 до 20-25% к общему числу беременностей и не имеет тенденции к снижению.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1762" y="178187"/>
            <a:ext cx="8162925" cy="1508105"/>
          </a:xfrm>
        </p:spPr>
        <p:txBody>
          <a:bodyPr/>
          <a:lstStyle/>
          <a:p>
            <a:r>
              <a:rPr lang="uk-UA" sz="3200" dirty="0" smtClean="0">
                <a:latin typeface="Arial" pitchFamily="34" charset="0"/>
                <a:cs typeface="Arial" pitchFamily="34" charset="0"/>
              </a:rPr>
              <a:t>ПРЕЖДЕВРЕМЕННАЯ ПОТЕРЯ БЕРЕМЕННОСТИ</a:t>
            </a:r>
            <a:br>
              <a:rPr lang="uk-UA" sz="3200" dirty="0" smtClean="0">
                <a:latin typeface="Arial" pitchFamily="34" charset="0"/>
                <a:cs typeface="Arial" pitchFamily="34" charset="0"/>
              </a:rPr>
            </a:br>
            <a:r>
              <a:rPr lang="uk-UA" sz="2800" i="1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uk-UA" sz="2800" i="1" dirty="0" err="1" smtClean="0">
                <a:latin typeface="Arial" pitchFamily="34" charset="0"/>
                <a:cs typeface="Arial" pitchFamily="34" charset="0"/>
              </a:rPr>
              <a:t>нормативные</a:t>
            </a:r>
            <a:r>
              <a:rPr lang="uk-UA" sz="2800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2800" i="1" dirty="0" err="1" smtClean="0">
                <a:latin typeface="Arial" pitchFamily="34" charset="0"/>
                <a:cs typeface="Arial" pitchFamily="34" charset="0"/>
              </a:rPr>
              <a:t>документы</a:t>
            </a:r>
            <a:r>
              <a:rPr lang="uk-UA" sz="2800" i="1" dirty="0" smtClean="0">
                <a:latin typeface="Arial" pitchFamily="34" charset="0"/>
                <a:cs typeface="Arial" pitchFamily="34" charset="0"/>
              </a:rPr>
              <a:t>)</a:t>
            </a:r>
            <a:endParaRPr lang="uk-UA" sz="2800" i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905000"/>
            <a:ext cx="4019227" cy="1524000"/>
          </a:xfrm>
          <a:solidFill>
            <a:srgbClr val="92D050"/>
          </a:solidFill>
        </p:spPr>
        <p:txBody>
          <a:bodyPr/>
          <a:lstStyle/>
          <a:p>
            <a:r>
              <a:rPr lang="uk-UA" sz="2400" dirty="0" smtClean="0"/>
              <a:t>НЕВЫНАШИВАНИЕ</a:t>
            </a:r>
          </a:p>
          <a:p>
            <a:pPr marL="358775" indent="0">
              <a:buNone/>
            </a:pPr>
            <a:r>
              <a:rPr lang="ru-RU" sz="2400" dirty="0" smtClean="0"/>
              <a:t>ИЛИ СПОНТАННЫЙ ВЫКИДЫШ</a:t>
            </a:r>
            <a:endParaRPr lang="uk-UA" sz="2400" dirty="0"/>
          </a:p>
        </p:txBody>
      </p:sp>
      <p:sp>
        <p:nvSpPr>
          <p:cNvPr id="4" name="Объект 2"/>
          <p:cNvSpPr txBox="1">
            <a:spLocks/>
          </p:cNvSpPr>
          <p:nvPr/>
        </p:nvSpPr>
        <p:spPr bwMode="auto">
          <a:xfrm>
            <a:off x="683568" y="3848031"/>
            <a:ext cx="4019227" cy="2448272"/>
          </a:xfrm>
          <a:prstGeom prst="rect">
            <a:avLst/>
          </a:prstGeom>
          <a:solidFill>
            <a:srgbClr val="92D050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uk-UA" sz="2400" dirty="0" smtClean="0"/>
              <a:t>ПРЕЖДЕВРЕМЕННЫЕ РОДЫ</a:t>
            </a:r>
            <a:endParaRPr lang="uk-UA" sz="2400" dirty="0"/>
          </a:p>
        </p:txBody>
      </p:sp>
      <p:sp>
        <p:nvSpPr>
          <p:cNvPr id="5" name="Объект 2"/>
          <p:cNvSpPr txBox="1">
            <a:spLocks/>
          </p:cNvSpPr>
          <p:nvPr/>
        </p:nvSpPr>
        <p:spPr bwMode="auto">
          <a:xfrm>
            <a:off x="4873225" y="1913681"/>
            <a:ext cx="4019227" cy="1371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uk-UA" sz="2000" i="1" dirty="0" err="1" smtClean="0"/>
              <a:t>клинический</a:t>
            </a:r>
            <a:r>
              <a:rPr lang="uk-UA" sz="2000" i="1" dirty="0" smtClean="0"/>
              <a:t> протокол «</a:t>
            </a:r>
            <a:r>
              <a:rPr lang="uk-UA" sz="2000" i="1" dirty="0" err="1" smtClean="0"/>
              <a:t>Невынашивание</a:t>
            </a:r>
            <a:r>
              <a:rPr lang="uk-UA" sz="2000" i="1" dirty="0" smtClean="0"/>
              <a:t> </a:t>
            </a:r>
            <a:r>
              <a:rPr lang="uk-UA" sz="2000" i="1" dirty="0" err="1" smtClean="0"/>
              <a:t>беременности</a:t>
            </a:r>
            <a:r>
              <a:rPr lang="uk-UA" sz="2000" i="1" dirty="0" smtClean="0"/>
              <a:t>», приказ МОЗ №624</a:t>
            </a:r>
          </a:p>
        </p:txBody>
      </p:sp>
      <p:sp>
        <p:nvSpPr>
          <p:cNvPr id="6" name="Объект 2"/>
          <p:cNvSpPr txBox="1">
            <a:spLocks/>
          </p:cNvSpPr>
          <p:nvPr/>
        </p:nvSpPr>
        <p:spPr bwMode="auto">
          <a:xfrm>
            <a:off x="4873224" y="3789040"/>
            <a:ext cx="4019227" cy="2172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uk-UA" sz="2000" i="1" dirty="0" err="1" smtClean="0"/>
              <a:t>клинический</a:t>
            </a:r>
            <a:r>
              <a:rPr lang="uk-UA" sz="2000" i="1" dirty="0" smtClean="0"/>
              <a:t> протокол «</a:t>
            </a:r>
            <a:r>
              <a:rPr lang="uk-UA" sz="2000" i="1" dirty="0" err="1" smtClean="0"/>
              <a:t>Преждевременные</a:t>
            </a:r>
            <a:r>
              <a:rPr lang="uk-UA" sz="2000" i="1" dirty="0" smtClean="0"/>
              <a:t> </a:t>
            </a:r>
            <a:r>
              <a:rPr lang="uk-UA" sz="2000" i="1" dirty="0" err="1" smtClean="0"/>
              <a:t>роды</a:t>
            </a:r>
            <a:r>
              <a:rPr lang="uk-UA" sz="2000" i="1" dirty="0" smtClean="0"/>
              <a:t>», приказ МОЗ №624</a:t>
            </a:r>
          </a:p>
          <a:p>
            <a:r>
              <a:rPr lang="ru-RU" sz="2000" i="1" dirty="0" smtClean="0"/>
              <a:t>клинический протокол «Преждевременный разрыв плодных оболочек, приказ МОЗ №782</a:t>
            </a:r>
            <a:endParaRPr lang="uk-UA" sz="2000" i="1" dirty="0" smtClean="0"/>
          </a:p>
        </p:txBody>
      </p:sp>
    </p:spTree>
    <p:extLst>
      <p:ext uri="{BB962C8B-B14F-4D97-AF65-F5344CB8AC3E}">
        <p14:creationId xmlns:p14="http://schemas.microsoft.com/office/powerpoint/2010/main" xmlns="" val="25149242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79388" y="981075"/>
            <a:ext cx="8785225" cy="5616575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800" i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Жалобы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1. Тянущие боли в нижних отделах живота, во втором триместре беременности боль может иметь схваткообразный характер.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2. Скудные или умеренные </a:t>
            </a:r>
            <a:r>
              <a:rPr lang="uk-UA" sz="2800" dirty="0" err="1" smtClean="0">
                <a:latin typeface="Arial" pitchFamily="34" charset="0"/>
                <a:cs typeface="Arial" pitchFamily="34" charset="0"/>
              </a:rPr>
              <a:t>кровянистые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выделения из половых путей.</a:t>
            </a:r>
          </a:p>
          <a:p>
            <a:pPr marL="457200" indent="-457200" eaLnBrk="1" hangingPunct="1">
              <a:lnSpc>
                <a:spcPct val="90000"/>
              </a:lnSpc>
              <a:buFontTx/>
              <a:buNone/>
            </a:pPr>
            <a:r>
              <a:rPr lang="ru-RU" sz="2800" i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Осмотр в зеркалах</a:t>
            </a:r>
            <a:endParaRPr lang="ru-RU" sz="28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marL="457200" indent="-457200" eaLnBrk="1" hangingPunct="1">
              <a:lnSpc>
                <a:spcPct val="90000"/>
              </a:lnSpc>
              <a:buFontTx/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1. Наружный зев закрыт.</a:t>
            </a:r>
          </a:p>
          <a:p>
            <a:pPr marL="457200" indent="-457200" eaLnBrk="1" hangingPunct="1">
              <a:lnSpc>
                <a:spcPct val="90000"/>
              </a:lnSpc>
              <a:buFontTx/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2. Скудные или умеренные </a:t>
            </a:r>
            <a:r>
              <a:rPr lang="uk-UA" sz="2800" dirty="0" err="1" smtClean="0">
                <a:latin typeface="Arial" pitchFamily="34" charset="0"/>
                <a:cs typeface="Arial" pitchFamily="34" charset="0"/>
              </a:rPr>
              <a:t>кровянистые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выделения.</a:t>
            </a:r>
          </a:p>
          <a:p>
            <a:pPr marL="457200" indent="-457200" eaLnBrk="1" hangingPunct="1">
              <a:lnSpc>
                <a:spcPct val="90000"/>
              </a:lnSpc>
              <a:buFontTx/>
              <a:buNone/>
            </a:pPr>
            <a:r>
              <a:rPr lang="ru-RU" sz="2800" i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Бимануальное</a:t>
            </a:r>
            <a:r>
              <a:rPr lang="ru-RU" sz="2800" i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влагалищное исследование</a:t>
            </a:r>
            <a:endParaRPr lang="ru-RU" sz="28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marL="457200" indent="-457200" eaLnBrk="1" hangingPunct="1">
              <a:lnSpc>
                <a:spcPct val="90000"/>
              </a:lnSpc>
              <a:buFontTx/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1. Матка легко возбудима, ее тонус повышен.</a:t>
            </a:r>
          </a:p>
          <a:p>
            <a:pPr marL="457200" indent="-457200" eaLnBrk="1" hangingPunct="1">
              <a:lnSpc>
                <a:spcPct val="90000"/>
              </a:lnSpc>
              <a:buFontTx/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2. Размеры матки соответствуют сроку беременности.</a:t>
            </a:r>
          </a:p>
          <a:p>
            <a:pPr marL="457200" indent="-457200" eaLnBrk="1" hangingPunct="1">
              <a:lnSpc>
                <a:spcPct val="90000"/>
              </a:lnSpc>
              <a:buFontTx/>
              <a:buNone/>
            </a:pPr>
            <a:r>
              <a:rPr lang="ru-RU" sz="2800" i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УЗИ: общие признаки:</a:t>
            </a:r>
            <a:endParaRPr lang="ru-RU" sz="28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marL="363538" indent="-363538" eaLnBrk="1" hangingPunct="1">
              <a:lnSpc>
                <a:spcPct val="90000"/>
              </a:lnSpc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1. Наличие локального утолщения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миометрия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в виде </a:t>
            </a:r>
            <a:r>
              <a:rPr lang="uk-UA" sz="2800" dirty="0" smtClean="0">
                <a:latin typeface="Arial" pitchFamily="34" charset="0"/>
                <a:cs typeface="Arial" pitchFamily="34" charset="0"/>
              </a:rPr>
              <a:t>валика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 что выпирается в полость матки. </a:t>
            </a:r>
          </a:p>
          <a:p>
            <a:pPr marL="457200" indent="-457200" eaLnBrk="1" hangingPunct="1">
              <a:lnSpc>
                <a:spcPct val="90000"/>
              </a:lnSpc>
              <a:buFontTx/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2. Деформация контуров плодного яйца, его вдавливание за счет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гипертонуса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матки.</a:t>
            </a:r>
          </a:p>
          <a:p>
            <a:pPr marL="457200" indent="-457200" eaLnBrk="1" hangingPunct="1">
              <a:lnSpc>
                <a:spcPct val="90000"/>
              </a:lnSpc>
              <a:buFontTx/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3. Наличие участков отслоения </a:t>
            </a:r>
            <a:r>
              <a:rPr lang="uk-UA" sz="2800" dirty="0" err="1" smtClean="0">
                <a:latin typeface="Arial" pitchFamily="34" charset="0"/>
                <a:cs typeface="Arial" pitchFamily="34" charset="0"/>
              </a:rPr>
              <a:t>хориона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или плаценты.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188640"/>
            <a:ext cx="871296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Arial" pitchFamily="34" charset="0"/>
              </a:rPr>
              <a:t>Угрожающий </a:t>
            </a:r>
            <a:r>
              <a:rPr lang="ru-RU" b="1" dirty="0" smtClean="0">
                <a:solidFill>
                  <a:srgbClr val="FF0000"/>
                </a:solidFill>
                <a:latin typeface="Arial" pitchFamily="34" charset="0"/>
              </a:rPr>
              <a:t>аборт – </a:t>
            </a:r>
            <a:r>
              <a:rPr lang="ru-RU" b="1" dirty="0" smtClean="0">
                <a:latin typeface="Arial" pitchFamily="34" charset="0"/>
              </a:rPr>
              <a:t>наличие признаков прерывания беременности</a:t>
            </a:r>
            <a:endParaRPr lang="ru-RU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4999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79388" y="908050"/>
            <a:ext cx="8785225" cy="5616575"/>
          </a:xfrm>
          <a:prstGeom prst="rect">
            <a:avLst/>
          </a:prstGeom>
        </p:spPr>
        <p:txBody>
          <a:bodyPr/>
          <a:lstStyle/>
          <a:p>
            <a:pPr marL="449263" indent="-403225" eaLnBrk="1" hangingPunct="1">
              <a:buFont typeface="Wingdings" pitchFamily="2" charset="2"/>
              <a:buChar char="Ø"/>
            </a:pPr>
            <a:r>
              <a:rPr lang="ru-RU" sz="2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При наличии клинических признаков угрожающего аборта в сроке беременности </a:t>
            </a:r>
            <a:r>
              <a:rPr lang="ru-RU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менее 8 недель </a:t>
            </a:r>
            <a:r>
              <a:rPr lang="ru-RU" sz="2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и неблагоприятных признаков прогресса беременности </a:t>
            </a:r>
            <a:r>
              <a:rPr lang="ru-RU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проведения терапии, направленной на сохранение беременности не рекомендуется.</a:t>
            </a:r>
            <a:r>
              <a:rPr lang="ru-RU" sz="2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200" b="1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marL="449263" indent="-403225" eaLnBrk="1" hangingPunct="1">
              <a:buFont typeface="Wingdings" pitchFamily="2" charset="2"/>
              <a:buChar char="Ø"/>
            </a:pPr>
            <a:endParaRPr lang="ru-RU" sz="2200" b="1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marL="449263" indent="-403225" eaLnBrk="1" hangingPunct="1">
              <a:buFont typeface="Wingdings" pitchFamily="2" charset="2"/>
              <a:buChar char="Ø"/>
            </a:pPr>
            <a:r>
              <a:rPr lang="ru-RU" sz="2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При угрозе прерывания беременности в сроке больше       8 недель и при отсутствии признаков неблагоприятного прогноза применяются мероприятия, направленные на сохранение и поддержку развития беременности</a:t>
            </a:r>
            <a:r>
              <a:rPr lang="ru-RU" sz="2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449263" indent="-403225" eaLnBrk="1" hangingPunct="1">
              <a:buNone/>
            </a:pPr>
            <a:r>
              <a:rPr lang="ru-RU" sz="2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200" b="1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marL="449263" indent="-403225" eaLnBrk="1" hangingPunct="1">
              <a:buFont typeface="Wingdings" pitchFamily="2" charset="2"/>
              <a:buChar char="Ø"/>
            </a:pPr>
            <a:r>
              <a:rPr lang="ru-RU" sz="2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Мониторинг эффективности лечения определяется при помощи</a:t>
            </a:r>
            <a:r>
              <a:rPr lang="ru-RU" sz="2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: данных УЗИ, тестов функциональной диагностики, динамики уровня ХГЧ и прогестерона в сыворотке крови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116632"/>
            <a:ext cx="896448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  <a:latin typeface="Arial" pitchFamily="34" charset="0"/>
              </a:rPr>
              <a:t>Тактика ведения </a:t>
            </a:r>
            <a:r>
              <a:rPr lang="ru-RU" sz="3200" b="1" dirty="0" smtClean="0">
                <a:solidFill>
                  <a:srgbClr val="FF0000"/>
                </a:solidFill>
                <a:latin typeface="Arial" pitchFamily="34" charset="0"/>
              </a:rPr>
              <a:t>при угрожающем аборте</a:t>
            </a:r>
            <a:endParaRPr lang="ru-RU" sz="32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78698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58775" y="785794"/>
            <a:ext cx="8785225" cy="5876925"/>
          </a:xfrm>
          <a:prstGeom prst="rect">
            <a:avLst/>
          </a:prstGeom>
        </p:spPr>
        <p:txBody>
          <a:bodyPr>
            <a:normAutofit/>
          </a:bodyPr>
          <a:lstStyle/>
          <a:p>
            <a:pPr eaLnBrk="1" hangingPunct="1">
              <a:buFont typeface="Arial" pitchFamily="34" charset="0"/>
              <a:buChar char="•"/>
            </a:pP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Постельный режим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Спазмолитическая, седативная терапия</a:t>
            </a:r>
          </a:p>
          <a:p>
            <a:pPr eaLnBrk="1" hangingPunct="1">
              <a:buFont typeface="Arial" pitchFamily="34" charset="0"/>
              <a:buChar char="•"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Препараты прогестерона: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marL="363538" indent="-319088" eaLnBrk="1" hangingPunct="1">
              <a:buNone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масляный раствор прогестерона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(в/м);          </a:t>
            </a:r>
          </a:p>
          <a:p>
            <a:pPr marL="363538" indent="-319088" eaLnBrk="1" hangingPunct="1">
              <a:buNone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  - </a:t>
            </a:r>
            <a:r>
              <a:rPr lang="uk-UA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микронизированый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прогестерон (</a:t>
            </a:r>
            <a:r>
              <a:rPr lang="ru-RU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Утрожестан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- влагалищный или пероральный); </a:t>
            </a:r>
          </a:p>
          <a:p>
            <a:pPr marL="363538" indent="-319088" eaLnBrk="1" hangingPunct="1">
              <a:buNone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синтетические производные прогестерона (</a:t>
            </a:r>
            <a:r>
              <a:rPr lang="ru-RU" sz="24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Дюфастон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– пероральный). </a:t>
            </a:r>
          </a:p>
          <a:p>
            <a:pPr marL="45720" indent="0" eaLnBrk="1" hangingPunct="1">
              <a:buNone/>
            </a:pPr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Их нельзя назначать одновременно</a:t>
            </a:r>
            <a:r>
              <a:rPr lang="ru-RU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!  </a:t>
            </a:r>
            <a:endParaRPr lang="ru-RU" sz="2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45720" indent="0" eaLnBrk="1" hangingPunct="1">
              <a:buNone/>
            </a:pPr>
            <a:endParaRPr lang="ru-RU" sz="2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45720" indent="0">
              <a:buNone/>
            </a:pP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Мониторинг эффективности лечения определяется по данных УЗИ, тестов функциональной диагностики, динамики уровня ХГЧ и прогестерона в сыворотке крови.</a:t>
            </a:r>
          </a:p>
          <a:p>
            <a:pPr marL="45720" indent="0" eaLnBrk="1" hangingPunct="1">
              <a:buNone/>
            </a:pPr>
            <a:endParaRPr lang="ru-RU" sz="2800" dirty="0" smtClean="0">
              <a:solidFill>
                <a:schemeClr val="tx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188640"/>
            <a:ext cx="896448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Лечебные </a:t>
            </a:r>
            <a:r>
              <a:rPr lang="ru-RU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мероприятия при угрожающем аборте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46917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106" name="Group 3"/>
          <p:cNvGrpSpPr>
            <a:grpSpLocks/>
          </p:cNvGrpSpPr>
          <p:nvPr/>
        </p:nvGrpSpPr>
        <p:grpSpPr bwMode="auto">
          <a:xfrm>
            <a:off x="571500" y="3130550"/>
            <a:ext cx="2384425" cy="2441575"/>
            <a:chOff x="720" y="1490"/>
            <a:chExt cx="1367" cy="2348"/>
          </a:xfrm>
        </p:grpSpPr>
        <p:sp>
          <p:nvSpPr>
            <p:cNvPr id="47129" name="AutoShape 4"/>
            <p:cNvSpPr>
              <a:spLocks noChangeArrowheads="1"/>
            </p:cNvSpPr>
            <p:nvPr/>
          </p:nvSpPr>
          <p:spPr bwMode="gray">
            <a:xfrm>
              <a:off x="720" y="1490"/>
              <a:ext cx="1363" cy="180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rgbClr val="4E91D4"/>
                </a:gs>
                <a:gs pos="100000">
                  <a:srgbClr val="3477A4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47130" name="AutoShape 5"/>
            <p:cNvSpPr>
              <a:spLocks noChangeArrowheads="1"/>
            </p:cNvSpPr>
            <p:nvPr/>
          </p:nvSpPr>
          <p:spPr bwMode="gray">
            <a:xfrm>
              <a:off x="741" y="1495"/>
              <a:ext cx="1322" cy="1766"/>
            </a:xfrm>
            <a:prstGeom prst="roundRect">
              <a:avLst>
                <a:gd name="adj" fmla="val 16667"/>
              </a:avLst>
            </a:prstGeom>
            <a:solidFill>
              <a:srgbClr val="3CA1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47131" name="AutoShape 6"/>
            <p:cNvSpPr>
              <a:spLocks noChangeArrowheads="1"/>
            </p:cNvSpPr>
            <p:nvPr/>
          </p:nvSpPr>
          <p:spPr bwMode="gray">
            <a:xfrm>
              <a:off x="752" y="2795"/>
              <a:ext cx="1304" cy="44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3CA1E6">
                    <a:alpha val="0"/>
                  </a:srgbClr>
                </a:gs>
                <a:gs pos="100000">
                  <a:srgbClr val="9BCFF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47132" name="AutoShape 7"/>
            <p:cNvSpPr>
              <a:spLocks noChangeArrowheads="1"/>
            </p:cNvSpPr>
            <p:nvPr/>
          </p:nvSpPr>
          <p:spPr bwMode="gray">
            <a:xfrm>
              <a:off x="752" y="1509"/>
              <a:ext cx="1304" cy="446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BEE0F7"/>
                </a:gs>
                <a:gs pos="100000">
                  <a:srgbClr val="3CA1E6">
                    <a:alpha val="0"/>
                  </a:srgbClr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47133" name="AutoShape 8"/>
            <p:cNvSpPr>
              <a:spLocks noChangeArrowheads="1"/>
            </p:cNvSpPr>
            <p:nvPr/>
          </p:nvSpPr>
          <p:spPr bwMode="gray">
            <a:xfrm>
              <a:off x="724" y="3290"/>
              <a:ext cx="1363" cy="548"/>
            </a:xfrm>
            <a:prstGeom prst="roundRect">
              <a:avLst>
                <a:gd name="adj" fmla="val 40389"/>
              </a:avLst>
            </a:prstGeom>
            <a:gradFill rotWithShape="1">
              <a:gsLst>
                <a:gs pos="0">
                  <a:srgbClr val="729EB4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47134" name="AutoShape 9"/>
            <p:cNvSpPr>
              <a:spLocks noChangeArrowheads="1"/>
            </p:cNvSpPr>
            <p:nvPr/>
          </p:nvSpPr>
          <p:spPr bwMode="gray">
            <a:xfrm>
              <a:off x="752" y="3305"/>
              <a:ext cx="1304" cy="48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7DAFD4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r>
                <a:rPr lang="ru-RU" sz="1600">
                  <a:latin typeface="Arial Narrow" pitchFamily="34" charset="0"/>
                </a:rPr>
                <a:t>Для внутимышечного </a:t>
              </a:r>
            </a:p>
            <a:p>
              <a:pPr algn="ctr"/>
              <a:r>
                <a:rPr lang="ru-RU" sz="1600">
                  <a:latin typeface="Arial Narrow" pitchFamily="34" charset="0"/>
                </a:rPr>
                <a:t>введения</a:t>
              </a:r>
              <a:endParaRPr lang="uk-UA" sz="1600">
                <a:latin typeface="Arial Narrow" pitchFamily="34" charset="0"/>
              </a:endParaRPr>
            </a:p>
          </p:txBody>
        </p:sp>
        <p:sp>
          <p:nvSpPr>
            <p:cNvPr id="47135" name="Text Box 17"/>
            <p:cNvSpPr txBox="1">
              <a:spLocks noChangeArrowheads="1"/>
            </p:cNvSpPr>
            <p:nvPr/>
          </p:nvSpPr>
          <p:spPr bwMode="gray">
            <a:xfrm>
              <a:off x="768" y="1776"/>
              <a:ext cx="1296" cy="9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r>
                <a:rPr lang="ru-RU" sz="2000" b="1" dirty="0">
                  <a:latin typeface="Arial Narrow" pitchFamily="34" charset="0"/>
                </a:rPr>
                <a:t>Прогестерон</a:t>
              </a:r>
            </a:p>
            <a:p>
              <a:pPr algn="ctr" eaLnBrk="1" hangingPunct="1"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r>
                <a:rPr lang="ru-RU" sz="2000" b="1" dirty="0">
                  <a:latin typeface="Arial Narrow" pitchFamily="34" charset="0"/>
                </a:rPr>
                <a:t>в масляном растворе 2,5%</a:t>
              </a:r>
            </a:p>
          </p:txBody>
        </p:sp>
      </p:grpSp>
      <p:grpSp>
        <p:nvGrpSpPr>
          <p:cNvPr id="47107" name="Group 18"/>
          <p:cNvGrpSpPr>
            <a:grpSpLocks/>
          </p:cNvGrpSpPr>
          <p:nvPr/>
        </p:nvGrpSpPr>
        <p:grpSpPr bwMode="auto">
          <a:xfrm>
            <a:off x="3071812" y="3130550"/>
            <a:ext cx="2652315" cy="2441575"/>
            <a:chOff x="2208" y="1490"/>
            <a:chExt cx="1365" cy="2348"/>
          </a:xfrm>
        </p:grpSpPr>
        <p:sp>
          <p:nvSpPr>
            <p:cNvPr id="47122" name="AutoShape 19"/>
            <p:cNvSpPr>
              <a:spLocks noChangeArrowheads="1"/>
            </p:cNvSpPr>
            <p:nvPr/>
          </p:nvSpPr>
          <p:spPr bwMode="gray">
            <a:xfrm>
              <a:off x="2208" y="1490"/>
              <a:ext cx="1363" cy="180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rgbClr val="34B034"/>
                </a:gs>
                <a:gs pos="100000">
                  <a:srgbClr val="3F8B4A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47123" name="AutoShape 20"/>
            <p:cNvSpPr>
              <a:spLocks noChangeArrowheads="1"/>
            </p:cNvSpPr>
            <p:nvPr/>
          </p:nvSpPr>
          <p:spPr bwMode="gray">
            <a:xfrm>
              <a:off x="2229" y="1495"/>
              <a:ext cx="1322" cy="1766"/>
            </a:xfrm>
            <a:prstGeom prst="roundRect">
              <a:avLst>
                <a:gd name="adj" fmla="val 16667"/>
              </a:avLst>
            </a:prstGeom>
            <a:solidFill>
              <a:srgbClr val="73E77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47124" name="AutoShape 21"/>
            <p:cNvSpPr>
              <a:spLocks noChangeArrowheads="1"/>
            </p:cNvSpPr>
            <p:nvPr/>
          </p:nvSpPr>
          <p:spPr bwMode="gray">
            <a:xfrm>
              <a:off x="2240" y="2795"/>
              <a:ext cx="1304" cy="44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73E77E"/>
                </a:gs>
                <a:gs pos="100000">
                  <a:srgbClr val="B3F2B9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47125" name="AutoShape 22"/>
            <p:cNvSpPr>
              <a:spLocks noChangeArrowheads="1"/>
            </p:cNvSpPr>
            <p:nvPr/>
          </p:nvSpPr>
          <p:spPr bwMode="gray">
            <a:xfrm>
              <a:off x="2240" y="1509"/>
              <a:ext cx="1304" cy="446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D0F7D4"/>
                </a:gs>
                <a:gs pos="100000">
                  <a:srgbClr val="73E77E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47126" name="Text Box 29"/>
            <p:cNvSpPr txBox="1">
              <a:spLocks noChangeArrowheads="1"/>
            </p:cNvSpPr>
            <p:nvPr/>
          </p:nvSpPr>
          <p:spPr bwMode="gray">
            <a:xfrm>
              <a:off x="2250" y="1601"/>
              <a:ext cx="1296" cy="15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r>
                <a:rPr lang="ru-RU" sz="2000" b="1" dirty="0">
                  <a:latin typeface="Arial Narrow" pitchFamily="34" charset="0"/>
                </a:rPr>
                <a:t>Натуральный </a:t>
              </a:r>
              <a:r>
                <a:rPr lang="ru-RU" sz="2000" b="1" dirty="0" err="1">
                  <a:latin typeface="Arial Narrow" pitchFamily="34" charset="0"/>
                </a:rPr>
                <a:t>микронизированный</a:t>
              </a:r>
              <a:endParaRPr lang="ru-RU" sz="2000" b="1" dirty="0">
                <a:latin typeface="Arial Narrow" pitchFamily="34" charset="0"/>
              </a:endParaRPr>
            </a:p>
            <a:p>
              <a:pPr algn="ctr" eaLnBrk="1" hangingPunct="1"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r>
                <a:rPr lang="ru-RU" sz="2000" b="1" dirty="0">
                  <a:latin typeface="Arial Narrow" pitchFamily="34" charset="0"/>
                </a:rPr>
                <a:t>прогестерон</a:t>
              </a:r>
            </a:p>
            <a:p>
              <a:pPr algn="ctr" eaLnBrk="1" hangingPunct="1">
                <a:buClr>
                  <a:srgbClr val="000000"/>
                </a:buClr>
                <a:buSzPct val="100000"/>
                <a:buFont typeface="Times New Roman" pitchFamily="18" charset="0"/>
                <a:buNone/>
              </a:pPr>
              <a:r>
                <a:rPr lang="ru-RU" sz="2000" b="1" dirty="0">
                  <a:latin typeface="Arial Narrow" pitchFamily="34" charset="0"/>
                </a:rPr>
                <a:t>(</a:t>
              </a:r>
              <a:r>
                <a:rPr lang="ru-RU" sz="2000" b="1" dirty="0" err="1">
                  <a:latin typeface="Arial Narrow" pitchFamily="34" charset="0"/>
                </a:rPr>
                <a:t>Утрожестан</a:t>
              </a:r>
              <a:r>
                <a:rPr lang="en-US" sz="2000" b="1" baseline="30000" dirty="0">
                  <a:latin typeface="Arial Narrow" pitchFamily="34" charset="0"/>
                </a:rPr>
                <a:t>®</a:t>
              </a:r>
              <a:r>
                <a:rPr lang="ru-RU" sz="2000" b="1" dirty="0">
                  <a:latin typeface="Arial Narrow" pitchFamily="34" charset="0"/>
                </a:rPr>
                <a:t>)</a:t>
              </a:r>
            </a:p>
          </p:txBody>
        </p:sp>
        <p:sp>
          <p:nvSpPr>
            <p:cNvPr id="47127" name="AutoShape 30"/>
            <p:cNvSpPr>
              <a:spLocks noChangeArrowheads="1"/>
            </p:cNvSpPr>
            <p:nvPr/>
          </p:nvSpPr>
          <p:spPr bwMode="gray">
            <a:xfrm>
              <a:off x="2210" y="3290"/>
              <a:ext cx="1363" cy="548"/>
            </a:xfrm>
            <a:prstGeom prst="roundRect">
              <a:avLst>
                <a:gd name="adj" fmla="val 40389"/>
              </a:avLst>
            </a:prstGeom>
            <a:gradFill rotWithShape="1">
              <a:gsLst>
                <a:gs pos="0">
                  <a:srgbClr val="58A4AE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47128" name="AutoShape 31"/>
            <p:cNvSpPr>
              <a:spLocks noChangeArrowheads="1"/>
            </p:cNvSpPr>
            <p:nvPr/>
          </p:nvSpPr>
          <p:spPr bwMode="gray">
            <a:xfrm>
              <a:off x="2238" y="3305"/>
              <a:ext cx="1304" cy="48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72B2BB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r>
                <a:rPr lang="ru-RU" sz="1600">
                  <a:latin typeface="Arial Narrow" pitchFamily="34" charset="0"/>
                </a:rPr>
                <a:t>Вагинально или </a:t>
              </a:r>
            </a:p>
            <a:p>
              <a:pPr algn="ctr"/>
              <a:r>
                <a:rPr lang="ru-RU" sz="1600">
                  <a:latin typeface="Arial Narrow" pitchFamily="34" charset="0"/>
                </a:rPr>
                <a:t>перорально</a:t>
              </a:r>
              <a:endParaRPr lang="uk-UA" sz="1600">
                <a:latin typeface="Arial Narrow" pitchFamily="34" charset="0"/>
              </a:endParaRPr>
            </a:p>
          </p:txBody>
        </p:sp>
      </p:grpSp>
      <p:grpSp>
        <p:nvGrpSpPr>
          <p:cNvPr id="47108" name="Group 32"/>
          <p:cNvGrpSpPr>
            <a:grpSpLocks/>
          </p:cNvGrpSpPr>
          <p:nvPr/>
        </p:nvGrpSpPr>
        <p:grpSpPr bwMode="auto">
          <a:xfrm>
            <a:off x="6072188" y="3143250"/>
            <a:ext cx="2170112" cy="2441575"/>
            <a:chOff x="3692" y="1490"/>
            <a:chExt cx="1367" cy="2348"/>
          </a:xfrm>
        </p:grpSpPr>
        <p:sp>
          <p:nvSpPr>
            <p:cNvPr id="47116" name="AutoShape 33"/>
            <p:cNvSpPr>
              <a:spLocks noChangeArrowheads="1"/>
            </p:cNvSpPr>
            <p:nvPr/>
          </p:nvSpPr>
          <p:spPr bwMode="gray">
            <a:xfrm>
              <a:off x="3696" y="1490"/>
              <a:ext cx="1363" cy="1800"/>
            </a:xfrm>
            <a:prstGeom prst="roundRect">
              <a:avLst>
                <a:gd name="adj" fmla="val 17509"/>
              </a:avLst>
            </a:prstGeom>
            <a:gradFill rotWithShape="1">
              <a:gsLst>
                <a:gs pos="0">
                  <a:srgbClr val="B59F43"/>
                </a:gs>
                <a:gs pos="100000">
                  <a:srgbClr val="8F8849"/>
                </a:gs>
              </a:gsLst>
              <a:lin ang="27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47117" name="AutoShape 34"/>
            <p:cNvSpPr>
              <a:spLocks noChangeArrowheads="1"/>
            </p:cNvSpPr>
            <p:nvPr/>
          </p:nvSpPr>
          <p:spPr bwMode="gray">
            <a:xfrm>
              <a:off x="3717" y="1495"/>
              <a:ext cx="1322" cy="1766"/>
            </a:xfrm>
            <a:prstGeom prst="roundRect">
              <a:avLst>
                <a:gd name="adj" fmla="val 16667"/>
              </a:avLst>
            </a:prstGeom>
            <a:solidFill>
              <a:srgbClr val="E9E06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47118" name="AutoShape 35"/>
            <p:cNvSpPr>
              <a:spLocks noChangeArrowheads="1"/>
            </p:cNvSpPr>
            <p:nvPr/>
          </p:nvSpPr>
          <p:spPr bwMode="gray">
            <a:xfrm>
              <a:off x="3728" y="2795"/>
              <a:ext cx="1304" cy="44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E9E065"/>
                </a:gs>
                <a:gs pos="100000">
                  <a:srgbClr val="F2EDA6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47119" name="AutoShape 36"/>
            <p:cNvSpPr>
              <a:spLocks noChangeArrowheads="1"/>
            </p:cNvSpPr>
            <p:nvPr/>
          </p:nvSpPr>
          <p:spPr bwMode="gray">
            <a:xfrm>
              <a:off x="3728" y="1509"/>
              <a:ext cx="1304" cy="446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F8F5CC"/>
                </a:gs>
                <a:gs pos="100000">
                  <a:srgbClr val="E9E065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47120" name="AutoShape 45"/>
            <p:cNvSpPr>
              <a:spLocks noChangeArrowheads="1"/>
            </p:cNvSpPr>
            <p:nvPr/>
          </p:nvSpPr>
          <p:spPr bwMode="gray">
            <a:xfrm>
              <a:off x="3692" y="3290"/>
              <a:ext cx="1363" cy="548"/>
            </a:xfrm>
            <a:prstGeom prst="roundRect">
              <a:avLst>
                <a:gd name="adj" fmla="val 40389"/>
              </a:avLst>
            </a:prstGeom>
            <a:gradFill rotWithShape="1">
              <a:gsLst>
                <a:gs pos="0">
                  <a:srgbClr val="99BACC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47121" name="AutoShape 46"/>
            <p:cNvSpPr>
              <a:spLocks noChangeArrowheads="1"/>
            </p:cNvSpPr>
            <p:nvPr/>
          </p:nvSpPr>
          <p:spPr bwMode="gray">
            <a:xfrm>
              <a:off x="3720" y="3551"/>
              <a:ext cx="1304" cy="241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C8DAD4"/>
                </a:gs>
                <a:gs pos="100000">
                  <a:srgbClr val="FFFFFF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r>
                <a:rPr lang="ru-RU" sz="1600" dirty="0">
                  <a:latin typeface="Arial Narrow" pitchFamily="34" charset="0"/>
                </a:rPr>
                <a:t>Перорально</a:t>
              </a:r>
              <a:endParaRPr lang="uk-UA" sz="1600" dirty="0">
                <a:latin typeface="Arial Narrow" pitchFamily="34" charset="0"/>
              </a:endParaRPr>
            </a:p>
            <a:p>
              <a:endParaRPr lang="uk-UA" dirty="0">
                <a:latin typeface="Calibri" pitchFamily="34" charset="0"/>
              </a:endParaRPr>
            </a:p>
          </p:txBody>
        </p:sp>
      </p:grpSp>
      <p:sp>
        <p:nvSpPr>
          <p:cNvPr id="47110" name="Text Box 19"/>
          <p:cNvSpPr txBox="1">
            <a:spLocks noChangeArrowheads="1"/>
          </p:cNvSpPr>
          <p:nvPr/>
        </p:nvSpPr>
        <p:spPr bwMode="auto">
          <a:xfrm>
            <a:off x="6228184" y="3643313"/>
            <a:ext cx="195855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ru-RU" sz="2000" b="1" dirty="0" err="1">
                <a:latin typeface="Arial Narrow" pitchFamily="34" charset="0"/>
              </a:rPr>
              <a:t>Дидрогестерон</a:t>
            </a:r>
            <a:endParaRPr lang="ru-RU" sz="2000" b="1" dirty="0">
              <a:latin typeface="Arial Narrow" pitchFamily="34" charset="0"/>
            </a:endParaRPr>
          </a:p>
          <a:p>
            <a:pPr algn="ctr" eaLnBrk="1" hangingPunct="1">
              <a:buClr>
                <a:srgbClr val="000000"/>
              </a:buClr>
              <a:buSzPct val="100000"/>
              <a:buFont typeface="Times New Roman" pitchFamily="18" charset="0"/>
              <a:buNone/>
            </a:pPr>
            <a:r>
              <a:rPr lang="ru-RU" sz="2000" b="1" dirty="0">
                <a:latin typeface="Arial Narrow" pitchFamily="34" charset="0"/>
              </a:rPr>
              <a:t>(</a:t>
            </a:r>
            <a:r>
              <a:rPr lang="ru-RU" sz="2000" b="1" dirty="0" err="1">
                <a:latin typeface="Arial Narrow" pitchFamily="34" charset="0"/>
              </a:rPr>
              <a:t>Дюфастон</a:t>
            </a:r>
            <a:r>
              <a:rPr lang="en-US" sz="2000" b="1" baseline="30000" dirty="0">
                <a:latin typeface="Arial Narrow" pitchFamily="34" charset="0"/>
              </a:rPr>
              <a:t> ®</a:t>
            </a:r>
            <a:r>
              <a:rPr lang="ru-RU" sz="2000" b="1" dirty="0">
                <a:latin typeface="Arial Narrow" pitchFamily="34" charset="0"/>
              </a:rPr>
              <a:t>)</a:t>
            </a:r>
          </a:p>
        </p:txBody>
      </p:sp>
      <p:sp>
        <p:nvSpPr>
          <p:cNvPr id="52" name="AutoShape 4"/>
          <p:cNvSpPr>
            <a:spLocks noChangeArrowheads="1"/>
          </p:cNvSpPr>
          <p:nvPr/>
        </p:nvSpPr>
        <p:spPr bwMode="gray">
          <a:xfrm>
            <a:off x="642938" y="2000250"/>
            <a:ext cx="4857750" cy="857250"/>
          </a:xfrm>
          <a:prstGeom prst="roundRect">
            <a:avLst>
              <a:gd name="adj" fmla="val 50000"/>
            </a:avLst>
          </a:prstGeom>
          <a:noFill/>
          <a:ln w="38100" algn="ctr">
            <a:solidFill>
              <a:srgbClr val="FFFFFF"/>
            </a:solidFill>
            <a:round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algn="ctr" eaLnBrk="0" hangingPunct="0"/>
            <a:r>
              <a:rPr lang="ru-RU" sz="2000">
                <a:latin typeface="Arial Narrow" pitchFamily="34" charset="0"/>
              </a:rPr>
              <a:t>Натуральные гестагены</a:t>
            </a:r>
            <a:endParaRPr lang="en-US" sz="2000">
              <a:latin typeface="Arial Narrow" pitchFamily="34" charset="0"/>
            </a:endParaRPr>
          </a:p>
        </p:txBody>
      </p:sp>
      <p:sp>
        <p:nvSpPr>
          <p:cNvPr id="53" name="AutoShape 4"/>
          <p:cNvSpPr>
            <a:spLocks noChangeArrowheads="1"/>
          </p:cNvSpPr>
          <p:nvPr/>
        </p:nvSpPr>
        <p:spPr bwMode="gray">
          <a:xfrm>
            <a:off x="5857875" y="2000250"/>
            <a:ext cx="2643188" cy="857250"/>
          </a:xfrm>
          <a:prstGeom prst="roundRect">
            <a:avLst>
              <a:gd name="adj" fmla="val 50000"/>
            </a:avLst>
          </a:prstGeom>
          <a:noFill/>
          <a:ln w="38100" algn="ctr">
            <a:solidFill>
              <a:srgbClr val="FFFFFF"/>
            </a:solidFill>
            <a:round/>
            <a:headEnd/>
            <a:tailEnd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algn="ctr" eaLnBrk="0" hangingPunct="0"/>
            <a:r>
              <a:rPr lang="ru-RU" sz="2000">
                <a:latin typeface="Arial Narrow" pitchFamily="34" charset="0"/>
              </a:rPr>
              <a:t>Синтетические</a:t>
            </a:r>
          </a:p>
          <a:p>
            <a:pPr algn="ctr" eaLnBrk="0" hangingPunct="0"/>
            <a:r>
              <a:rPr lang="ru-RU" sz="2000">
                <a:latin typeface="Arial Narrow" pitchFamily="34" charset="0"/>
              </a:rPr>
              <a:t>  гестагены</a:t>
            </a:r>
            <a:endParaRPr lang="en-US" sz="2000">
              <a:latin typeface="Arial Narrow" pitchFamily="34" charset="0"/>
            </a:endParaRPr>
          </a:p>
        </p:txBody>
      </p:sp>
      <p:sp>
        <p:nvSpPr>
          <p:cNvPr id="47113" name="TextBox 53"/>
          <p:cNvSpPr txBox="1">
            <a:spLocks noChangeArrowheads="1"/>
          </p:cNvSpPr>
          <p:nvPr/>
        </p:nvSpPr>
        <p:spPr bwMode="auto">
          <a:xfrm>
            <a:off x="755650" y="548680"/>
            <a:ext cx="786288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sz="2800" b="1" dirty="0" smtClean="0">
                <a:solidFill>
                  <a:srgbClr val="002060"/>
                </a:solidFill>
                <a:latin typeface="Arial Narrow" pitchFamily="34" charset="0"/>
              </a:rPr>
              <a:t>Гестагены, которые рекомендованы </a:t>
            </a:r>
            <a:r>
              <a:rPr lang="ru-RU" sz="2800" b="1" dirty="0">
                <a:solidFill>
                  <a:srgbClr val="002060"/>
                </a:solidFill>
                <a:latin typeface="Arial Narrow" pitchFamily="34" charset="0"/>
              </a:rPr>
              <a:t>в акушерстве</a:t>
            </a:r>
            <a:endParaRPr lang="uk-UA" sz="2800" b="1" dirty="0">
              <a:solidFill>
                <a:srgbClr val="002060"/>
              </a:solidFill>
              <a:latin typeface="Arial Narrow" pitchFamily="34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-8243" y="6300788"/>
            <a:ext cx="9144000" cy="5572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uk-UA" sz="1800" i="1" dirty="0">
                <a:solidFill>
                  <a:schemeClr val="tx1"/>
                </a:solidFill>
                <a:cs typeface="Arial" charset="0"/>
              </a:rPr>
              <a:t>Наказ МОЗУ №624 від  03.11.2008  </a:t>
            </a:r>
            <a:r>
              <a:rPr lang="uk-UA" sz="1800" b="1" i="1" dirty="0">
                <a:solidFill>
                  <a:schemeClr val="tx1"/>
                </a:solidFill>
                <a:cs typeface="Arial" charset="0"/>
              </a:rPr>
              <a:t>«</a:t>
            </a:r>
            <a:r>
              <a:rPr lang="uk-UA" sz="1800" b="1" i="1" dirty="0" err="1">
                <a:solidFill>
                  <a:schemeClr val="tx1"/>
                </a:solidFill>
                <a:cs typeface="Arial" charset="0"/>
              </a:rPr>
              <a:t>Невиношування</a:t>
            </a:r>
            <a:r>
              <a:rPr lang="uk-UA" sz="1800" b="1" i="1" dirty="0">
                <a:solidFill>
                  <a:schemeClr val="tx1"/>
                </a:solidFill>
                <a:cs typeface="Arial" charset="0"/>
              </a:rPr>
              <a:t> вагітності»</a:t>
            </a:r>
            <a:endParaRPr lang="uk-UA" sz="1800" i="1" dirty="0">
              <a:solidFill>
                <a:schemeClr val="tx1"/>
              </a:solidFill>
              <a:cs typeface="Arial" charset="0"/>
            </a:endParaRPr>
          </a:p>
          <a:p>
            <a:pPr algn="ctr"/>
            <a:endParaRPr lang="uk-UA" dirty="0">
              <a:solidFill>
                <a:schemeClr val="tx1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32834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15816" y="548680"/>
            <a:ext cx="5400600" cy="619008"/>
          </a:xfrm>
        </p:spPr>
        <p:txBody>
          <a:bodyPr/>
          <a:lstStyle/>
          <a:p>
            <a:r>
              <a:rPr lang="ru-RU" sz="2400" b="1" dirty="0" smtClean="0"/>
              <a:t>ДЕФИЦИТ ПРОГЕСТЕРОНА</a:t>
            </a:r>
          </a:p>
        </p:txBody>
      </p:sp>
      <p:sp>
        <p:nvSpPr>
          <p:cNvPr id="4" name="Прямоугольник 3"/>
          <p:cNvSpPr/>
          <p:nvPr/>
        </p:nvSpPr>
        <p:spPr bwMode="auto">
          <a:xfrm>
            <a:off x="395536" y="436783"/>
            <a:ext cx="2154569" cy="1054463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none" w="med" len="med"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</a:rPr>
              <a:t>Спонтанный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</a:rPr>
              <a:t> выкидыш</a:t>
            </a:r>
            <a:endParaRPr kumimoji="0" lang="uk-UA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sp>
        <p:nvSpPr>
          <p:cNvPr id="6" name="Объект 2"/>
          <p:cNvSpPr txBox="1">
            <a:spLocks/>
          </p:cNvSpPr>
          <p:nvPr/>
        </p:nvSpPr>
        <p:spPr bwMode="auto">
          <a:xfrm>
            <a:off x="611560" y="2132856"/>
            <a:ext cx="5400600" cy="331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endParaRPr lang="ru-RU" sz="2000" dirty="0" smtClean="0"/>
          </a:p>
        </p:txBody>
      </p:sp>
      <p:sp>
        <p:nvSpPr>
          <p:cNvPr id="8" name="Содержимое 2"/>
          <p:cNvSpPr txBox="1">
            <a:spLocks/>
          </p:cNvSpPr>
          <p:nvPr/>
        </p:nvSpPr>
        <p:spPr>
          <a:xfrm>
            <a:off x="2550104" y="2384884"/>
            <a:ext cx="6270368" cy="2808312"/>
          </a:xfrm>
          <a:prstGeom prst="rect">
            <a:avLst/>
          </a:prstGeom>
          <a:solidFill>
            <a:schemeClr val="accent1"/>
          </a:solidFill>
        </p:spPr>
        <p:txBody>
          <a:bodyPr/>
          <a:lstStyle/>
          <a:p>
            <a:pPr marL="366713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itchFamily="2" charset="2"/>
              <a:buChar char="n"/>
              <a:tabLst/>
              <a:defRPr/>
            </a:pPr>
            <a:r>
              <a:rPr kumimoji="0" lang="ru-RU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</a:rPr>
              <a:t>Привычное</a:t>
            </a:r>
            <a:r>
              <a:rPr kumimoji="0" lang="ru-RU" b="1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</a:rPr>
              <a:t> </a:t>
            </a:r>
            <a:r>
              <a:rPr kumimoji="0" lang="ru-RU" b="1" i="0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</a:rPr>
              <a:t>невынашивание</a:t>
            </a:r>
            <a:r>
              <a:rPr kumimoji="0" lang="ru-RU" b="1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</a:rPr>
              <a:t> (</a:t>
            </a:r>
            <a:r>
              <a:rPr kumimoji="0" lang="ru-RU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</a:rPr>
              <a:t>2 и более выкидышей в анамнезе)</a:t>
            </a:r>
          </a:p>
          <a:p>
            <a:pPr marL="366713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itchFamily="2" charset="2"/>
              <a:buChar char="n"/>
              <a:tabLst/>
              <a:defRPr/>
            </a:pPr>
            <a:r>
              <a:rPr kumimoji="0" lang="ru-RU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</a:rPr>
              <a:t>Беременность наступившая на фоне НЛФ</a:t>
            </a:r>
          </a:p>
          <a:p>
            <a:pPr marL="366713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itchFamily="2" charset="2"/>
              <a:buChar char="n"/>
              <a:tabLst/>
              <a:defRPr/>
            </a:pPr>
            <a:r>
              <a:rPr kumimoji="0" lang="ru-RU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</a:rPr>
              <a:t>Индуцированная беременность</a:t>
            </a:r>
          </a:p>
          <a:p>
            <a:pPr marL="366713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itchFamily="2" charset="2"/>
              <a:buChar char="n"/>
              <a:tabLst/>
              <a:defRPr/>
            </a:pPr>
            <a:r>
              <a:rPr lang="ru-RU" b="1" kern="0" dirty="0" smtClean="0">
                <a:latin typeface="Arial Narrow" pitchFamily="34" charset="0"/>
              </a:rPr>
              <a:t>Вылеченное бесплодие</a:t>
            </a:r>
            <a:endParaRPr kumimoji="0" lang="ru-RU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 pitchFamily="34" charset="0"/>
            </a:endParaRPr>
          </a:p>
          <a:p>
            <a:pPr marL="366713" marR="0" lvl="1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itchFamily="2" charset="2"/>
              <a:buChar char="n"/>
              <a:tabLst/>
              <a:defRPr/>
            </a:pPr>
            <a:r>
              <a:rPr kumimoji="0" lang="ru-RU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</a:rPr>
              <a:t>ЭКО</a:t>
            </a:r>
            <a:endParaRPr kumimoji="0" lang="en-US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 pitchFamily="34" charset="0"/>
            </a:endParaRPr>
          </a:p>
        </p:txBody>
      </p:sp>
      <p:sp>
        <p:nvSpPr>
          <p:cNvPr id="9" name="Заголовок 3"/>
          <p:cNvSpPr txBox="1">
            <a:spLocks/>
          </p:cNvSpPr>
          <p:nvPr/>
        </p:nvSpPr>
        <p:spPr>
          <a:xfrm>
            <a:off x="654625" y="2276872"/>
            <a:ext cx="2197263" cy="164307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Narrow" pitchFamily="34" charset="0"/>
                <a:ea typeface="+mj-ea"/>
                <a:cs typeface="+mj-cs"/>
              </a:rPr>
              <a:t>Группы риска</a:t>
            </a:r>
            <a:endParaRPr kumimoji="0" lang="en-US" sz="32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1638226"/>
            <a:ext cx="9144000" cy="5572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uk-UA" sz="1800" i="1" dirty="0">
                <a:solidFill>
                  <a:schemeClr val="tx1"/>
                </a:solidFill>
                <a:cs typeface="Arial" charset="0"/>
              </a:rPr>
              <a:t>Наказ МОЗУ №624 від  03.11.2008  </a:t>
            </a:r>
            <a:r>
              <a:rPr lang="uk-UA" sz="1800" b="1" i="1" dirty="0">
                <a:solidFill>
                  <a:schemeClr val="tx1"/>
                </a:solidFill>
                <a:cs typeface="Arial" charset="0"/>
              </a:rPr>
              <a:t>«</a:t>
            </a:r>
            <a:r>
              <a:rPr lang="uk-UA" sz="1800" b="1" i="1" dirty="0" err="1">
                <a:solidFill>
                  <a:schemeClr val="tx1"/>
                </a:solidFill>
                <a:cs typeface="Arial" charset="0"/>
              </a:rPr>
              <a:t>Невиношування</a:t>
            </a:r>
            <a:r>
              <a:rPr lang="uk-UA" sz="1800" b="1" i="1" dirty="0">
                <a:solidFill>
                  <a:schemeClr val="tx1"/>
                </a:solidFill>
                <a:cs typeface="Arial" charset="0"/>
              </a:rPr>
              <a:t> вагітності»</a:t>
            </a:r>
            <a:endParaRPr lang="uk-UA" sz="1800" i="1" dirty="0">
              <a:solidFill>
                <a:schemeClr val="tx1"/>
              </a:solidFill>
              <a:cs typeface="Arial" charset="0"/>
            </a:endParaRPr>
          </a:p>
          <a:p>
            <a:pPr algn="ctr"/>
            <a:endParaRPr lang="uk-UA" dirty="0">
              <a:solidFill>
                <a:schemeClr val="tx1"/>
              </a:solidFill>
              <a:cs typeface="Arial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07504" y="5301208"/>
            <a:ext cx="8943693" cy="694780"/>
          </a:xfrm>
          <a:prstGeom prst="rect">
            <a:avLst/>
          </a:prstGeom>
          <a:noFill/>
          <a:ln>
            <a:solidFill>
              <a:srgbClr val="FF5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Arial Narrow" pitchFamily="34" charset="0"/>
                <a:cs typeface="Arial" charset="0"/>
              </a:rPr>
              <a:t>200 мг </a:t>
            </a:r>
            <a:r>
              <a:rPr lang="ru-RU" sz="2400" b="1" dirty="0" err="1" smtClean="0">
                <a:solidFill>
                  <a:srgbClr val="C00000"/>
                </a:solidFill>
                <a:latin typeface="Arial Narrow" pitchFamily="34" charset="0"/>
                <a:cs typeface="Arial" charset="0"/>
              </a:rPr>
              <a:t>прогестнрона</a:t>
            </a:r>
            <a:r>
              <a:rPr lang="ru-RU" sz="2400" b="1" dirty="0" smtClean="0">
                <a:solidFill>
                  <a:srgbClr val="C00000"/>
                </a:solidFill>
                <a:latin typeface="Arial Narrow" pitchFamily="34" charset="0"/>
                <a:cs typeface="Arial" charset="0"/>
              </a:rPr>
              <a:t>/сутки с момента установления и до 22 недель </a:t>
            </a:r>
            <a:r>
              <a:rPr lang="ru-RU" b="1" dirty="0" smtClean="0">
                <a:solidFill>
                  <a:srgbClr val="C00000"/>
                </a:solidFill>
                <a:latin typeface="Arial Narrow" pitchFamily="34" charset="0"/>
                <a:cs typeface="Arial" charset="0"/>
              </a:rPr>
              <a:t>беременности</a:t>
            </a:r>
            <a:endParaRPr lang="uk-UA" sz="2400" b="1" dirty="0">
              <a:solidFill>
                <a:srgbClr val="C00000"/>
              </a:solidFill>
              <a:latin typeface="Arial Narrow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971614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2"/>
          <p:cNvSpPr>
            <a:spLocks noGrp="1"/>
          </p:cNvSpPr>
          <p:nvPr>
            <p:ph type="title"/>
          </p:nvPr>
        </p:nvSpPr>
        <p:spPr>
          <a:xfrm>
            <a:off x="899592" y="308555"/>
            <a:ext cx="7920880" cy="1200329"/>
          </a:xfrm>
        </p:spPr>
        <p:txBody>
          <a:bodyPr anchor="ctr"/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 Narrow" pitchFamily="34" charset="0"/>
              </a:rPr>
              <a:t>Назначение прогестерона в ранние сроки беременности снижает риск  угрозы преждевременных родов у женщин группы риска</a:t>
            </a:r>
          </a:p>
        </p:txBody>
      </p:sp>
      <p:sp>
        <p:nvSpPr>
          <p:cNvPr id="14338" name="Rectangle 3"/>
          <p:cNvSpPr>
            <a:spLocks noGrp="1"/>
          </p:cNvSpPr>
          <p:nvPr>
            <p:ph type="body" idx="1"/>
          </p:nvPr>
        </p:nvSpPr>
        <p:spPr>
          <a:xfrm>
            <a:off x="642910" y="6143644"/>
            <a:ext cx="8286808" cy="485756"/>
          </a:xfrm>
        </p:spPr>
        <p:txBody>
          <a:bodyPr/>
          <a:lstStyle/>
          <a:p>
            <a:pPr>
              <a:lnSpc>
                <a:spcPct val="80000"/>
              </a:lnSpc>
              <a:buNone/>
            </a:pPr>
            <a:endParaRPr lang="ru-RU" sz="1400" i="1" dirty="0" smtClean="0"/>
          </a:p>
        </p:txBody>
      </p:sp>
      <p:pic>
        <p:nvPicPr>
          <p:cNvPr id="14339" name="Picture 4"/>
          <p:cNvPicPr>
            <a:picLocks noChangeAspect="1" noChangeArrowheads="1"/>
          </p:cNvPicPr>
          <p:nvPr/>
        </p:nvPicPr>
        <p:blipFill rotWithShape="1">
          <a:blip r:embed="rId3"/>
          <a:srcRect t="15022" r="50000"/>
          <a:stretch/>
        </p:blipFill>
        <p:spPr bwMode="auto">
          <a:xfrm>
            <a:off x="4355976" y="1988840"/>
            <a:ext cx="4702536" cy="3865069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539552" y="1844824"/>
            <a:ext cx="36520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Arial Narrow" pitchFamily="34" charset="0"/>
              </a:rPr>
              <a:t>Причины потери беременности при дефиците прогестерона:</a:t>
            </a:r>
            <a:endParaRPr lang="uk-UA" b="1" dirty="0">
              <a:solidFill>
                <a:srgbClr val="FF0000"/>
              </a:solidFill>
              <a:latin typeface="Arial Narrow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49395" y="3223329"/>
            <a:ext cx="350806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68275" indent="-168275">
              <a:buClr>
                <a:srgbClr val="FF0000"/>
              </a:buClr>
              <a:buFont typeface="Wingdings" pitchFamily="2" charset="2"/>
              <a:buChar char="§"/>
            </a:pPr>
            <a:r>
              <a:rPr lang="ru-RU" dirty="0" smtClean="0">
                <a:latin typeface="Arial Narrow" pitchFamily="34" charset="0"/>
              </a:rPr>
              <a:t>Нарушение функции плаценты</a:t>
            </a:r>
          </a:p>
          <a:p>
            <a:pPr marL="168275" indent="-168275">
              <a:buClr>
                <a:srgbClr val="FF0000"/>
              </a:buClr>
              <a:buFont typeface="Wingdings" pitchFamily="2" charset="2"/>
              <a:buChar char="§"/>
            </a:pPr>
            <a:r>
              <a:rPr lang="ru-RU" dirty="0">
                <a:latin typeface="Arial Narrow" pitchFamily="34" charset="0"/>
              </a:rPr>
              <a:t>Уменьшение </a:t>
            </a:r>
            <a:r>
              <a:rPr lang="ru-RU" dirty="0" err="1">
                <a:latin typeface="Arial Narrow" pitchFamily="34" charset="0"/>
              </a:rPr>
              <a:t>объема</a:t>
            </a:r>
            <a:r>
              <a:rPr lang="ru-RU" dirty="0">
                <a:latin typeface="Arial Narrow" pitchFamily="34" charset="0"/>
              </a:rPr>
              <a:t> амниотической жидкости</a:t>
            </a:r>
          </a:p>
          <a:p>
            <a:pPr marL="168275" indent="-168275">
              <a:buClr>
                <a:srgbClr val="FF0000"/>
              </a:buClr>
              <a:buFont typeface="Wingdings" pitchFamily="2" charset="2"/>
              <a:buChar char="§"/>
            </a:pPr>
            <a:r>
              <a:rPr lang="ru-RU" dirty="0" smtClean="0">
                <a:latin typeface="Arial Narrow" pitchFamily="34" charset="0"/>
              </a:rPr>
              <a:t>Задержка роста плода</a:t>
            </a:r>
          </a:p>
          <a:p>
            <a:pPr marL="168275" indent="-168275">
              <a:buClr>
                <a:srgbClr val="FF0000"/>
              </a:buClr>
              <a:buFont typeface="Wingdings" pitchFamily="2" charset="2"/>
              <a:buChar char="§"/>
            </a:pPr>
            <a:r>
              <a:rPr lang="ru-RU" dirty="0" err="1" smtClean="0">
                <a:latin typeface="Arial Narrow" pitchFamily="34" charset="0"/>
              </a:rPr>
              <a:t>Дистресс</a:t>
            </a:r>
            <a:r>
              <a:rPr lang="ru-RU" dirty="0" smtClean="0">
                <a:latin typeface="Arial Narrow" pitchFamily="34" charset="0"/>
              </a:rPr>
              <a:t> плода</a:t>
            </a:r>
          </a:p>
          <a:p>
            <a:pPr marL="168275" indent="-168275">
              <a:buClr>
                <a:srgbClr val="FF0000"/>
              </a:buClr>
              <a:buFont typeface="Wingdings" pitchFamily="2" charset="2"/>
              <a:buChar char="§"/>
            </a:pPr>
            <a:r>
              <a:rPr lang="ru-RU" dirty="0" smtClean="0">
                <a:latin typeface="Arial Narrow" pitchFamily="34" charset="0"/>
              </a:rPr>
              <a:t>Гибель плода</a:t>
            </a:r>
            <a:endParaRPr lang="uk-UA" dirty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26269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79388" y="1384301"/>
            <a:ext cx="8964612" cy="5473699"/>
          </a:xfrm>
          <a:prstGeom prst="rect">
            <a:avLst/>
          </a:prstGeo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400" i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Жалобы</a:t>
            </a:r>
            <a:endParaRPr lang="ru-RU" sz="24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1. Тянущие боли в нижних отделах живота, во втором триместре боль может иметь схваткообразный характер.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2. Кровянистые выделения из половых путей по большей части в большом количестве.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400" i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Осмотр в зеркалах</a:t>
            </a:r>
            <a:endParaRPr lang="ru-RU" sz="24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1. Шейка матки укорочена, наружный зев открыт.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2. Кровянистые выделения в большом количестве.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3. Части плодного яйца в </a:t>
            </a:r>
            <a:r>
              <a:rPr lang="uk-UA" sz="2400" dirty="0" err="1" smtClean="0">
                <a:latin typeface="Arial" pitchFamily="34" charset="0"/>
                <a:cs typeface="Arial" pitchFamily="34" charset="0"/>
              </a:rPr>
              <a:t>цервикальном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канале.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4.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Подтекание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околоплодных вод (может быть отсутствующим в ранние сроки беременности).</a:t>
            </a:r>
            <a:endParaRPr lang="ru-RU" sz="2400" i="1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400" i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Влагалищное исследование </a:t>
            </a:r>
            <a:endParaRPr lang="ru-RU" sz="24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marL="457200" indent="-457200" eaLnBrk="1" hangingPunct="1">
              <a:lnSpc>
                <a:spcPct val="80000"/>
              </a:lnSpc>
              <a:buFontTx/>
              <a:buAutoNum type="arabicPeriod"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Раскрытия </a:t>
            </a:r>
            <a:r>
              <a:rPr lang="uk-UA" sz="2400" dirty="0" err="1" smtClean="0">
                <a:latin typeface="Arial" pitchFamily="34" charset="0"/>
                <a:cs typeface="Arial" pitchFamily="34" charset="0"/>
              </a:rPr>
              <a:t>цервикального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канала.</a:t>
            </a:r>
          </a:p>
          <a:p>
            <a:pPr marL="457200" indent="-457200" eaLnBrk="1" hangingPunct="1">
              <a:lnSpc>
                <a:spcPct val="80000"/>
              </a:lnSpc>
              <a:buFontTx/>
              <a:buAutoNum type="arabicPeriod"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Матка в повышенном тонусе.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ru-RU" sz="2400" i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9277" y="26166"/>
            <a:ext cx="891472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  <a:latin typeface="Arial" pitchFamily="34" charset="0"/>
              </a:rPr>
              <a:t>Аборт в </a:t>
            </a:r>
            <a:r>
              <a:rPr lang="ru-RU" sz="3200" b="1" dirty="0" smtClean="0">
                <a:solidFill>
                  <a:srgbClr val="FF0000"/>
                </a:solidFill>
                <a:latin typeface="Arial" pitchFamily="34" charset="0"/>
              </a:rPr>
              <a:t>ходу – </a:t>
            </a:r>
          </a:p>
          <a:p>
            <a:pPr algn="ctr"/>
            <a:r>
              <a:rPr lang="ru-RU" dirty="0" smtClean="0">
                <a:latin typeface="Arial" pitchFamily="34" charset="0"/>
              </a:rPr>
              <a:t>отделения плодного яйца от стенок матки (до 12 </a:t>
            </a:r>
            <a:r>
              <a:rPr lang="ru-RU" dirty="0" err="1" smtClean="0">
                <a:latin typeface="Arial" pitchFamily="34" charset="0"/>
              </a:rPr>
              <a:t>нед</a:t>
            </a:r>
            <a:r>
              <a:rPr lang="ru-RU" dirty="0" smtClean="0">
                <a:latin typeface="Arial" pitchFamily="34" charset="0"/>
              </a:rPr>
              <a:t>) или участка отслойки плаценты (после 12 </a:t>
            </a:r>
            <a:r>
              <a:rPr lang="ru-RU" dirty="0" err="1" smtClean="0">
                <a:latin typeface="Arial" pitchFamily="34" charset="0"/>
              </a:rPr>
              <a:t>нед</a:t>
            </a:r>
            <a:r>
              <a:rPr lang="ru-RU" dirty="0" smtClean="0">
                <a:latin typeface="Arial" pitchFamily="34" charset="0"/>
              </a:rPr>
              <a:t>)</a:t>
            </a:r>
            <a:endParaRPr lang="ru-RU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67301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79388" y="836613"/>
            <a:ext cx="8785225" cy="6021387"/>
          </a:xfrm>
          <a:prstGeom prst="rect">
            <a:avLst/>
          </a:prstGeo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800" i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Срок беременности менее 12 недель</a:t>
            </a:r>
            <a:endParaRPr lang="ru-RU" sz="28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   Проводят вакуум-аспирацию или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кюретаж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стенок полости матки в ургентном порядке под адекватным обезболиванием и мероприятия, направленные на стабилизацию гемодинамики, в зависимости от объема кровопотери. Обязательное </a:t>
            </a:r>
            <a:r>
              <a:rPr lang="uk-UA" sz="2800" dirty="0" err="1" smtClean="0">
                <a:latin typeface="Arial" pitchFamily="34" charset="0"/>
                <a:cs typeface="Arial" pitchFamily="34" charset="0"/>
              </a:rPr>
              <a:t>патогистологическое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исследование удаленной ткани.</a:t>
            </a:r>
            <a:endParaRPr lang="ru-RU" sz="2800" i="1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800" i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Срок беременности 12-22 недели</a:t>
            </a:r>
            <a:endParaRPr lang="ru-RU" sz="28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   После спонтанного изгнания плода проводят вакуум-аспирацию или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кюретаж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стенок полости матки и мероприятия, направленные на стабилизацию гемодинамики в зависимости от объема кровопотери.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428728" y="214290"/>
            <a:ext cx="688752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dirty="0">
                <a:solidFill>
                  <a:srgbClr val="FF0000"/>
                </a:solidFill>
                <a:latin typeface="Arial" pitchFamily="34" charset="0"/>
              </a:rPr>
              <a:t>Тактика ведения </a:t>
            </a:r>
            <a:r>
              <a:rPr lang="ru-RU" sz="3200" dirty="0" smtClean="0">
                <a:solidFill>
                  <a:srgbClr val="FF0000"/>
                </a:solidFill>
                <a:latin typeface="Arial" pitchFamily="34" charset="0"/>
              </a:rPr>
              <a:t>при аборте </a:t>
            </a:r>
            <a:r>
              <a:rPr lang="ru-RU" sz="3200" dirty="0">
                <a:solidFill>
                  <a:srgbClr val="FF0000"/>
                </a:solidFill>
                <a:latin typeface="Arial" pitchFamily="34" charset="0"/>
              </a:rPr>
              <a:t>в ходу</a:t>
            </a:r>
            <a:endParaRPr lang="ru-RU" sz="32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54748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00034" y="1312863"/>
            <a:ext cx="8435975" cy="5545137"/>
          </a:xfrm>
          <a:prstGeom prst="rect">
            <a:avLst/>
          </a:prstGeo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400" i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Жалобы</a:t>
            </a:r>
            <a:endParaRPr lang="ru-RU" sz="24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1. Боль разной интенсивности в нижних отделах живота.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2. Кровянистые выделения из половых путей разной степени выраженности.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3.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Экспульсия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плодного яйца.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400" i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Осмотр в зеркалах</a:t>
            </a:r>
            <a:endParaRPr lang="ru-RU" sz="24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1. Шейка матки укорочена, наружный зев открыт.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2. Кровянистые выделения разной степени выраженности.</a:t>
            </a:r>
            <a:endParaRPr lang="ru-RU" sz="2400" i="1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400" i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Влагалищное исследование</a:t>
            </a:r>
            <a:endParaRPr lang="ru-RU" sz="24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marL="457200" indent="-457200" eaLnBrk="1" hangingPunct="1">
              <a:lnSpc>
                <a:spcPct val="80000"/>
              </a:lnSpc>
              <a:buFontTx/>
              <a:buAutoNum type="arabicPeriod"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Размеры матки меньше срока </a:t>
            </a:r>
            <a:r>
              <a:rPr lang="uk-UA" sz="2400" dirty="0" err="1" smtClean="0">
                <a:latin typeface="Arial" pitchFamily="34" charset="0"/>
                <a:cs typeface="Arial" pitchFamily="34" charset="0"/>
              </a:rPr>
              <a:t>гестации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457200" indent="-457200" eaLnBrk="1" hangingPunct="1">
              <a:lnSpc>
                <a:spcPct val="80000"/>
              </a:lnSpc>
              <a:buFontTx/>
              <a:buAutoNum type="arabicPeriod"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2. Разная степень раскрытия шейки матки.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400" i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УЗИ: </a:t>
            </a:r>
            <a:r>
              <a:rPr lang="ru-RU" sz="2400" i="1" dirty="0" smtClean="0">
                <a:latin typeface="Arial" pitchFamily="34" charset="0"/>
                <a:cs typeface="Arial" pitchFamily="34" charset="0"/>
              </a:rPr>
              <a:t>п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олость матки расширена &gt; 15 мм, шейка матки раскрытая, плодное яйцо/плод не визуализируется, могут визуализироваться ткани неоднородной </a:t>
            </a:r>
            <a:r>
              <a:rPr lang="uk-UA" sz="2400" dirty="0" err="1" smtClean="0">
                <a:latin typeface="Arial" pitchFamily="34" charset="0"/>
                <a:cs typeface="Arial" pitchFamily="34" charset="0"/>
              </a:rPr>
              <a:t>эхоструктуры</a:t>
            </a:r>
            <a:r>
              <a:rPr lang="uk-UA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sz="2400" i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2844" y="0"/>
            <a:ext cx="871296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  <a:latin typeface="Arial" pitchFamily="34" charset="0"/>
              </a:rPr>
              <a:t>Неполный </a:t>
            </a:r>
            <a:r>
              <a:rPr lang="ru-RU" sz="3200" b="1" dirty="0" smtClean="0">
                <a:solidFill>
                  <a:srgbClr val="FF0000"/>
                </a:solidFill>
                <a:latin typeface="Arial" pitchFamily="34" charset="0"/>
              </a:rPr>
              <a:t>аборт – </a:t>
            </a:r>
          </a:p>
          <a:p>
            <a:pPr algn="ctr"/>
            <a:r>
              <a:rPr lang="ru-RU" b="1" dirty="0" smtClean="0">
                <a:latin typeface="Arial" pitchFamily="34" charset="0"/>
              </a:rPr>
              <a:t>неполное отделение и изгнание плодного яйца или плаценты из матки</a:t>
            </a:r>
            <a:endParaRPr lang="ru-RU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22156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66700" y="304800"/>
            <a:ext cx="8610600" cy="1036638"/>
          </a:xfrm>
          <a:ln w="76200">
            <a:solidFill>
              <a:srgbClr val="FF0000"/>
            </a:solidFill>
          </a:ln>
        </p:spPr>
        <p:txBody>
          <a:bodyPr/>
          <a:lstStyle/>
          <a:p>
            <a:pPr marL="182880" indent="0" algn="ctr" eaLnBrk="1" hangingPunct="1">
              <a:buNone/>
              <a:defRPr/>
            </a:pPr>
            <a:r>
              <a:rPr lang="ru-RU" sz="2800" b="1" dirty="0" smtClean="0">
                <a:solidFill>
                  <a:srgbClr val="FF0000"/>
                </a:solidFill>
                <a:effectLst/>
                <a:latin typeface="Times New Roman" pitchFamily="18" charset="0"/>
              </a:rPr>
              <a:t>КЛАССИФИКАЦИЯ  ИСХОДОВ БЕРЕМЕННОСТИ ПРИ НЕВЫНАШИВАНИИ</a:t>
            </a:r>
          </a:p>
        </p:txBody>
      </p:sp>
      <p:sp>
        <p:nvSpPr>
          <p:cNvPr id="5124" name="Line 4"/>
          <p:cNvSpPr>
            <a:spLocks noChangeShapeType="1"/>
          </p:cNvSpPr>
          <p:nvPr/>
        </p:nvSpPr>
        <p:spPr bwMode="auto">
          <a:xfrm flipH="1">
            <a:off x="3635375" y="2565400"/>
            <a:ext cx="935038" cy="576263"/>
          </a:xfrm>
          <a:prstGeom prst="line">
            <a:avLst/>
          </a:prstGeom>
          <a:noFill/>
          <a:ln w="63500">
            <a:solidFill>
              <a:srgbClr val="9900CC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250825" y="2636838"/>
            <a:ext cx="3384550" cy="762000"/>
          </a:xfrm>
          <a:prstGeom prst="rect">
            <a:avLst/>
          </a:prstGeom>
          <a:solidFill>
            <a:srgbClr val="FFFF99"/>
          </a:solidFill>
          <a:ln w="57150">
            <a:solidFill>
              <a:srgbClr val="0000FF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ru-RU" sz="2400" b="1" i="1" u="sng" dirty="0"/>
              <a:t>Раннего  срока</a:t>
            </a:r>
            <a:r>
              <a:rPr lang="ru-RU" sz="1600" b="1" i="1" dirty="0"/>
              <a:t> </a:t>
            </a:r>
          </a:p>
          <a:p>
            <a:pPr algn="ctr" eaLnBrk="0" hangingPunct="0"/>
            <a:r>
              <a:rPr lang="ru-RU" sz="1600" b="1" i="1" dirty="0"/>
              <a:t>(до 1</a:t>
            </a:r>
            <a:r>
              <a:rPr lang="en-US" sz="1600" b="1" i="1" dirty="0"/>
              <a:t>2</a:t>
            </a:r>
            <a:r>
              <a:rPr lang="ru-RU" sz="1600" b="1" i="1" dirty="0"/>
              <a:t> недель)</a:t>
            </a:r>
          </a:p>
        </p:txBody>
      </p:sp>
      <p:sp>
        <p:nvSpPr>
          <p:cNvPr id="5129" name="Line 9"/>
          <p:cNvSpPr>
            <a:spLocks noChangeShapeType="1"/>
          </p:cNvSpPr>
          <p:nvPr/>
        </p:nvSpPr>
        <p:spPr bwMode="auto">
          <a:xfrm flipH="1">
            <a:off x="3995738" y="4868863"/>
            <a:ext cx="647700" cy="576262"/>
          </a:xfrm>
          <a:prstGeom prst="line">
            <a:avLst/>
          </a:prstGeom>
          <a:noFill/>
          <a:ln w="63500">
            <a:solidFill>
              <a:srgbClr val="9900CC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130" name="Line 10"/>
          <p:cNvSpPr>
            <a:spLocks noChangeShapeType="1"/>
          </p:cNvSpPr>
          <p:nvPr/>
        </p:nvSpPr>
        <p:spPr bwMode="auto">
          <a:xfrm flipH="1">
            <a:off x="4643438" y="4868863"/>
            <a:ext cx="0" cy="936625"/>
          </a:xfrm>
          <a:prstGeom prst="line">
            <a:avLst/>
          </a:prstGeom>
          <a:noFill/>
          <a:ln w="63500">
            <a:solidFill>
              <a:srgbClr val="9900CC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131" name="Line 11"/>
          <p:cNvSpPr>
            <a:spLocks noChangeShapeType="1"/>
          </p:cNvSpPr>
          <p:nvPr/>
        </p:nvSpPr>
        <p:spPr bwMode="auto">
          <a:xfrm>
            <a:off x="4572000" y="2565400"/>
            <a:ext cx="863600" cy="576263"/>
          </a:xfrm>
          <a:prstGeom prst="line">
            <a:avLst/>
          </a:prstGeom>
          <a:noFill/>
          <a:ln w="63500">
            <a:solidFill>
              <a:srgbClr val="9900CC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5132" name="Rectangle 12"/>
          <p:cNvSpPr>
            <a:spLocks noChangeArrowheads="1"/>
          </p:cNvSpPr>
          <p:nvPr/>
        </p:nvSpPr>
        <p:spPr bwMode="auto">
          <a:xfrm>
            <a:off x="1357290" y="1557338"/>
            <a:ext cx="6786610" cy="935037"/>
          </a:xfrm>
          <a:prstGeom prst="rect">
            <a:avLst/>
          </a:prstGeom>
          <a:solidFill>
            <a:srgbClr val="FFFF99"/>
          </a:solidFill>
          <a:ln w="152400" cmpd="tri">
            <a:solidFill>
              <a:srgbClr val="0000FF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ru-RU" b="1" i="1" dirty="0" smtClean="0"/>
              <a:t>Самопроизвольные аборты</a:t>
            </a:r>
            <a:r>
              <a:rPr lang="ru-RU" b="1" i="1" dirty="0" smtClean="0">
                <a:latin typeface="Times New Roman" pitchFamily="18" charset="0"/>
              </a:rPr>
              <a:t> </a:t>
            </a:r>
            <a:r>
              <a:rPr lang="ru-RU" b="1" i="1" dirty="0" smtClean="0"/>
              <a:t>(спонтанные выкидыши) </a:t>
            </a:r>
            <a:endParaRPr lang="ru-RU" b="1" i="1" dirty="0">
              <a:latin typeface="Times New Roman" pitchFamily="18" charset="0"/>
            </a:endParaRPr>
          </a:p>
        </p:txBody>
      </p:sp>
      <p:sp>
        <p:nvSpPr>
          <p:cNvPr id="5134" name="Rectangle 14"/>
          <p:cNvSpPr>
            <a:spLocks noChangeArrowheads="1"/>
          </p:cNvSpPr>
          <p:nvPr/>
        </p:nvSpPr>
        <p:spPr bwMode="auto">
          <a:xfrm>
            <a:off x="5435600" y="2636838"/>
            <a:ext cx="3384550" cy="762000"/>
          </a:xfrm>
          <a:prstGeom prst="rect">
            <a:avLst/>
          </a:prstGeom>
          <a:solidFill>
            <a:srgbClr val="FFFF99"/>
          </a:solidFill>
          <a:ln w="57150">
            <a:solidFill>
              <a:srgbClr val="0000FF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2400" b="1" i="1" u="sng" dirty="0"/>
              <a:t>Позднего  срока</a:t>
            </a:r>
            <a:r>
              <a:rPr lang="ru-RU" sz="2400" b="1" i="1" dirty="0"/>
              <a:t> </a:t>
            </a:r>
          </a:p>
          <a:p>
            <a:pPr algn="ctr"/>
            <a:r>
              <a:rPr lang="ru-RU" sz="2400" b="1" i="1" dirty="0"/>
              <a:t>(до 22 недель)</a:t>
            </a:r>
          </a:p>
        </p:txBody>
      </p:sp>
      <p:sp>
        <p:nvSpPr>
          <p:cNvPr id="5135" name="Rectangle 15"/>
          <p:cNvSpPr>
            <a:spLocks noChangeArrowheads="1"/>
          </p:cNvSpPr>
          <p:nvPr/>
        </p:nvSpPr>
        <p:spPr bwMode="auto">
          <a:xfrm>
            <a:off x="1500166" y="3644900"/>
            <a:ext cx="6072229" cy="1079500"/>
          </a:xfrm>
          <a:prstGeom prst="rect">
            <a:avLst/>
          </a:prstGeom>
          <a:solidFill>
            <a:srgbClr val="FFFF00"/>
          </a:solidFill>
          <a:ln w="152400" cmpd="tri">
            <a:solidFill>
              <a:srgbClr val="0000FF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ru-RU" sz="2800" b="1" i="1" dirty="0"/>
              <a:t>Преждевременные роды (ПР)</a:t>
            </a:r>
            <a:r>
              <a:rPr lang="ru-RU" sz="2800" b="1" i="1" dirty="0">
                <a:latin typeface="Times New Roman" pitchFamily="18" charset="0"/>
              </a:rPr>
              <a:t> </a:t>
            </a:r>
          </a:p>
        </p:txBody>
      </p:sp>
      <p:sp>
        <p:nvSpPr>
          <p:cNvPr id="5136" name="Rectangle 16"/>
          <p:cNvSpPr>
            <a:spLocks noChangeArrowheads="1"/>
          </p:cNvSpPr>
          <p:nvPr/>
        </p:nvSpPr>
        <p:spPr bwMode="auto">
          <a:xfrm>
            <a:off x="214282" y="4941888"/>
            <a:ext cx="3781456" cy="762000"/>
          </a:xfrm>
          <a:prstGeom prst="rect">
            <a:avLst/>
          </a:prstGeom>
          <a:solidFill>
            <a:srgbClr val="FFFF00"/>
          </a:solidFill>
          <a:ln w="57150">
            <a:solidFill>
              <a:srgbClr val="0000FF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ru-RU" b="1" i="1" u="sng" dirty="0"/>
              <a:t>Очень  ранние  ПР</a:t>
            </a:r>
            <a:r>
              <a:rPr lang="ru-RU" b="1" i="1" dirty="0"/>
              <a:t>  </a:t>
            </a:r>
            <a:r>
              <a:rPr lang="ru-RU" sz="2000" b="1" i="1" dirty="0"/>
              <a:t>(22-27 недель)</a:t>
            </a:r>
          </a:p>
        </p:txBody>
      </p:sp>
      <p:sp>
        <p:nvSpPr>
          <p:cNvPr id="5137" name="Rectangle 17"/>
          <p:cNvSpPr>
            <a:spLocks noChangeArrowheads="1"/>
          </p:cNvSpPr>
          <p:nvPr/>
        </p:nvSpPr>
        <p:spPr bwMode="auto">
          <a:xfrm>
            <a:off x="5292725" y="4941888"/>
            <a:ext cx="3384550" cy="762000"/>
          </a:xfrm>
          <a:prstGeom prst="rect">
            <a:avLst/>
          </a:prstGeom>
          <a:solidFill>
            <a:srgbClr val="FFFF00"/>
          </a:solidFill>
          <a:ln w="57150">
            <a:solidFill>
              <a:srgbClr val="0000FF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ru-RU" b="1" i="1" u="sng" dirty="0"/>
              <a:t>Ранние  ПР</a:t>
            </a:r>
          </a:p>
          <a:p>
            <a:pPr algn="ctr" eaLnBrk="0" hangingPunct="0"/>
            <a:r>
              <a:rPr lang="ru-RU" sz="2000" b="1" i="1" dirty="0"/>
              <a:t>(28-33 недели)</a:t>
            </a:r>
          </a:p>
        </p:txBody>
      </p:sp>
      <p:sp>
        <p:nvSpPr>
          <p:cNvPr id="5138" name="Rectangle 18"/>
          <p:cNvSpPr>
            <a:spLocks noChangeArrowheads="1"/>
          </p:cNvSpPr>
          <p:nvPr/>
        </p:nvSpPr>
        <p:spPr bwMode="auto">
          <a:xfrm>
            <a:off x="2987675" y="5876925"/>
            <a:ext cx="3384550" cy="762000"/>
          </a:xfrm>
          <a:prstGeom prst="rect">
            <a:avLst/>
          </a:prstGeom>
          <a:solidFill>
            <a:srgbClr val="FFFF00"/>
          </a:solidFill>
          <a:ln w="57150">
            <a:solidFill>
              <a:srgbClr val="0000FF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ru-RU" b="1" i="1" u="sng" dirty="0"/>
              <a:t>Собственно  ПР</a:t>
            </a:r>
            <a:r>
              <a:rPr lang="ru-RU" b="1" i="1" dirty="0"/>
              <a:t>  </a:t>
            </a:r>
            <a:r>
              <a:rPr lang="ru-RU" sz="2000" b="1" i="1" dirty="0"/>
              <a:t>(34-37 недель)</a:t>
            </a:r>
          </a:p>
        </p:txBody>
      </p:sp>
      <p:sp>
        <p:nvSpPr>
          <p:cNvPr id="5139" name="Line 19"/>
          <p:cNvSpPr>
            <a:spLocks noChangeShapeType="1"/>
          </p:cNvSpPr>
          <p:nvPr/>
        </p:nvSpPr>
        <p:spPr bwMode="auto">
          <a:xfrm>
            <a:off x="4645025" y="4797425"/>
            <a:ext cx="647700" cy="647700"/>
          </a:xfrm>
          <a:prstGeom prst="line">
            <a:avLst/>
          </a:prstGeom>
          <a:noFill/>
          <a:ln w="63500">
            <a:solidFill>
              <a:srgbClr val="9900CC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28597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5" dur="500"/>
                                        <p:tgtEl>
                                          <p:spTgt spid="5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5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5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5" dur="5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8" dur="500"/>
                                        <p:tgtEl>
                                          <p:spTgt spid="5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41" dur="500"/>
                                        <p:tgtEl>
                                          <p:spTgt spid="5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5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5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5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4" grpId="0" animBg="1"/>
      <p:bldP spid="5125" grpId="0" animBg="1" autoUpdateAnimBg="0"/>
      <p:bldP spid="5129" grpId="0" animBg="1"/>
      <p:bldP spid="5130" grpId="0" animBg="1"/>
      <p:bldP spid="5131" grpId="0" animBg="1"/>
      <p:bldP spid="5132" grpId="0" animBg="1" autoUpdateAnimBg="0"/>
      <p:bldP spid="5134" grpId="0" animBg="1" autoUpdateAnimBg="0"/>
      <p:bldP spid="5135" grpId="0" animBg="1" autoUpdateAnimBg="0"/>
      <p:bldP spid="5136" grpId="0" animBg="1" autoUpdateAnimBg="0"/>
      <p:bldP spid="5137" grpId="0" animBg="1" autoUpdateAnimBg="0"/>
      <p:bldP spid="5138" grpId="0" animBg="1" autoUpdateAnimBg="0"/>
      <p:bldP spid="5139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07504" y="981075"/>
            <a:ext cx="9036496" cy="5616575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536575" indent="-490538" eaLnBrk="1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В случае неполного аборта обязательно проводят удаление из матки остатков эмбриональных /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плодових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тканей со следующим их </a:t>
            </a:r>
            <a:r>
              <a:rPr lang="uk-UA" sz="2400" dirty="0" err="1" smtClean="0">
                <a:latin typeface="Arial" pitchFamily="34" charset="0"/>
                <a:cs typeface="Arial" pitchFamily="34" charset="0"/>
              </a:rPr>
              <a:t>патогистологическим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исследованием. </a:t>
            </a:r>
          </a:p>
          <a:p>
            <a:pPr marL="536575" indent="-490538" eaLnBrk="1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Ø"/>
            </a:pPr>
            <a:r>
              <a:rPr lang="ru-RU" sz="2400" i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Хирургический метод эвакуации</a:t>
            </a:r>
            <a:r>
              <a:rPr lang="ru-RU" sz="2400" i="1" dirty="0" smtClean="0">
                <a:latin typeface="Arial" pitchFamily="34" charset="0"/>
                <a:cs typeface="Arial" pitchFamily="34" charset="0"/>
              </a:rPr>
              <a:t> содержимого полости матки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кюретаж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или вакуум-аспирация). </a:t>
            </a:r>
          </a:p>
          <a:p>
            <a:pPr marL="46037" indent="0" eaLnBrk="1" hangingPunct="1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Показания к хирургическому методу: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   интенсивное кровотечение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   расширение полости матки &gt; 50 мм (УЗД)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 повышение температуры тела выше 37,5 C.</a:t>
            </a:r>
          </a:p>
          <a:p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Для медикаментозной эвакуации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содержания полости матки используют </a:t>
            </a:r>
            <a:r>
              <a:rPr lang="ru-RU" sz="2400" i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Мизопростол</a:t>
            </a:r>
            <a:r>
              <a:rPr lang="uk-UA" sz="24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uk-UA" sz="2400" dirty="0" err="1" smtClean="0">
                <a:latin typeface="Arial" pitchFamily="34" charset="0"/>
                <a:cs typeface="Arial" pitchFamily="34" charset="0"/>
              </a:rPr>
              <a:t>простагландин</a:t>
            </a:r>
            <a:r>
              <a:rPr lang="uk-UA" sz="2400" dirty="0" smtClean="0">
                <a:latin typeface="Arial" pitchFamily="34" charset="0"/>
                <a:cs typeface="Arial" pitchFamily="34" charset="0"/>
              </a:rPr>
              <a:t> E1)</a:t>
            </a:r>
            <a:r>
              <a:rPr lang="ru-RU" sz="240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-</a:t>
            </a:r>
            <a:r>
              <a:rPr lang="ru-RU" sz="2400" i="1" dirty="0" smtClean="0">
                <a:latin typeface="Arial" pitchFamily="34" charset="0"/>
                <a:cs typeface="Arial" pitchFamily="34" charset="0"/>
              </a:rPr>
              <a:t> 800-1200 </a:t>
            </a:r>
            <a:r>
              <a:rPr lang="uk-UA" sz="2400" i="1" dirty="0" err="1" smtClean="0">
                <a:latin typeface="Arial" pitchFamily="34" charset="0"/>
                <a:cs typeface="Arial" pitchFamily="34" charset="0"/>
              </a:rPr>
              <a:t>мкг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однократно </a:t>
            </a:r>
            <a:r>
              <a:rPr lang="uk-UA" sz="2400" dirty="0" err="1" smtClean="0">
                <a:latin typeface="Arial" pitchFamily="34" charset="0"/>
                <a:cs typeface="Arial" pitchFamily="34" charset="0"/>
              </a:rPr>
              <a:t>интравагинально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endParaRPr lang="ru-RU" sz="24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71538" y="285728"/>
            <a:ext cx="732957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  <a:latin typeface="Arial" pitchFamily="34" charset="0"/>
              </a:rPr>
              <a:t>Тактика ведения неполного аборта</a:t>
            </a:r>
            <a:endParaRPr lang="ru-RU" sz="32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84573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85721" y="1214422"/>
            <a:ext cx="8858280" cy="5286412"/>
          </a:xfrm>
          <a:prstGeom prst="rect">
            <a:avLst/>
          </a:prstGeo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000" i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Жалобы</a:t>
            </a:r>
            <a:endParaRPr lang="ru-RU" sz="20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1. Тянущие боли в нижних отделах живота разной интенсивности (могут и отсутствовать).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2. Незначительные </a:t>
            </a:r>
            <a:r>
              <a:rPr lang="uk-UA" sz="2000" dirty="0" err="1" smtClean="0">
                <a:latin typeface="Arial" pitchFamily="34" charset="0"/>
                <a:cs typeface="Arial" pitchFamily="34" charset="0"/>
              </a:rPr>
              <a:t>кровянистые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выделения из половых путей (могут отсутствовать).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3.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Экспульсия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плодного яйца.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000" i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Осмотр в зеркалах</a:t>
            </a:r>
            <a:endParaRPr lang="ru-RU" sz="20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1. Шейка матки сформирована, наружный зев закрыт.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2. Незначительные </a:t>
            </a:r>
            <a:r>
              <a:rPr lang="uk-UA" sz="2000" dirty="0" err="1" smtClean="0">
                <a:latin typeface="Arial" pitchFamily="34" charset="0"/>
                <a:cs typeface="Arial" pitchFamily="34" charset="0"/>
              </a:rPr>
              <a:t>кровянистые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выделения или отсутствуют.</a:t>
            </a:r>
            <a:endParaRPr lang="ru-RU" sz="2000" i="1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000" i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Влагалищное исследование</a:t>
            </a:r>
            <a:endParaRPr lang="ru-RU" sz="20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marL="457200" indent="-457200" eaLnBrk="1" hangingPunct="1">
              <a:lnSpc>
                <a:spcPct val="90000"/>
              </a:lnSpc>
              <a:buNone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1.Матка плотная.</a:t>
            </a:r>
          </a:p>
          <a:p>
            <a:pPr marL="457200" indent="-457200" eaLnBrk="1" hangingPunct="1">
              <a:lnSpc>
                <a:spcPct val="90000"/>
              </a:lnSpc>
              <a:buNone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2. Размеры матки меньше срока </a:t>
            </a:r>
            <a:r>
              <a:rPr lang="uk-UA" sz="2000" dirty="0" err="1" smtClean="0">
                <a:latin typeface="Arial" pitchFamily="34" charset="0"/>
                <a:cs typeface="Arial" pitchFamily="34" charset="0"/>
              </a:rPr>
              <a:t>гестации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3 . Цервикальный канал закрыт, иногда не полностью.</a:t>
            </a:r>
            <a:endParaRPr lang="ru-RU" sz="2000" i="1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000" i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УЗИ</a:t>
            </a:r>
            <a:endParaRPr lang="ru-RU" sz="20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Полость матки &lt; 15 мм, </a:t>
            </a:r>
            <a:r>
              <a:rPr lang="uk-UA" sz="2000" dirty="0" err="1" smtClean="0">
                <a:latin typeface="Arial" pitchFamily="34" charset="0"/>
                <a:cs typeface="Arial" pitchFamily="34" charset="0"/>
              </a:rPr>
              <a:t>цервикальный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канал закрыт, плодное яйцо/плод не визуализируется, остатки продукта оплодотворения в полости матки не визуализируются.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sz="2400" i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4282" y="1"/>
            <a:ext cx="8462174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FF0000"/>
                </a:solidFill>
                <a:latin typeface="Arial" pitchFamily="34" charset="0"/>
              </a:rPr>
              <a:t>Полный </a:t>
            </a:r>
            <a:r>
              <a:rPr lang="ru-RU" sz="2800" dirty="0" smtClean="0">
                <a:solidFill>
                  <a:srgbClr val="FF0000"/>
                </a:solidFill>
                <a:latin typeface="Arial" pitchFamily="34" charset="0"/>
              </a:rPr>
              <a:t>аборт</a:t>
            </a:r>
          </a:p>
          <a:p>
            <a:pPr algn="ctr"/>
            <a:r>
              <a:rPr lang="ru-RU" sz="2800" dirty="0" smtClean="0">
                <a:latin typeface="Arial" pitchFamily="34" charset="0"/>
              </a:rPr>
              <a:t>полное отделение и изгнание плодного яйца или плаценты из матки</a:t>
            </a:r>
          </a:p>
          <a:p>
            <a:pPr algn="ctr"/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19225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50825" y="1125539"/>
            <a:ext cx="8713788" cy="501810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49263" indent="-403225" eaLnBrk="1" hangingPunct="1">
              <a:buFont typeface="Wingdings" pitchFamily="2" charset="2"/>
              <a:buChar char="Ø"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При отсутствии жалоб, кровотечения и ткани в полости матки по данным УЗИ </a:t>
            </a:r>
            <a:r>
              <a:rPr lang="ru-RU" sz="28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нет необходимости в инструментальной ревизии матки.</a:t>
            </a:r>
            <a:endParaRPr lang="ru-RU" sz="280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marL="449263" indent="-403225" eaLnBrk="1" hangingPunct="1">
              <a:buNone/>
            </a:pPr>
            <a:endParaRPr lang="ru-RU" sz="28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marL="449263" indent="-403225" eaLnBrk="1" hangingPunct="1">
              <a:buFont typeface="Wingdings" pitchFamily="2" charset="2"/>
              <a:buChar char="Ø"/>
            </a:pPr>
            <a:r>
              <a:rPr lang="ru-RU" sz="28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Контрольное УЗИ через 1 неделю.</a:t>
            </a:r>
          </a:p>
          <a:p>
            <a:pPr marL="449263" indent="-403225" eaLnBrk="1" hangingPunct="1">
              <a:buFont typeface="Wingdings" pitchFamily="2" charset="2"/>
              <a:buChar char="Ø"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Необходимость профилактического применения антибиотиков, выбор препарата, дозы и длительность использования должны быть определены по индивидуальным показаниям.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92426" y="188640"/>
            <a:ext cx="896448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i="1" dirty="0">
                <a:solidFill>
                  <a:srgbClr val="FF0000"/>
                </a:solidFill>
                <a:latin typeface="Arial" pitchFamily="34" charset="0"/>
              </a:rPr>
              <a:t>Тактика </a:t>
            </a:r>
            <a:r>
              <a:rPr lang="ru-RU" sz="3200" i="1" dirty="0" smtClean="0">
                <a:solidFill>
                  <a:srgbClr val="FF0000"/>
                </a:solidFill>
                <a:latin typeface="Arial" pitchFamily="34" charset="0"/>
              </a:rPr>
              <a:t>ведения при полном аборте</a:t>
            </a:r>
            <a:endParaRPr lang="ru-RU" sz="32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99309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57158" y="1714489"/>
            <a:ext cx="8607455" cy="4929222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5720" indent="0" eaLnBrk="1" hangingPunct="1">
              <a:lnSpc>
                <a:spcPct val="80000"/>
              </a:lnSpc>
              <a:buNone/>
            </a:pPr>
            <a:r>
              <a:rPr lang="ru-RU" sz="2400" i="1" dirty="0" smtClean="0">
                <a:latin typeface="Arial" pitchFamily="34" charset="0"/>
                <a:cs typeface="Arial" pitchFamily="34" charset="0"/>
              </a:rPr>
              <a:t>Прекращение развития беременности с задержкой плодовых тканей в матке.</a:t>
            </a:r>
          </a:p>
          <a:p>
            <a:pPr marL="1611313" indent="-1565275" eaLnBrk="1" hangingPunct="1">
              <a:lnSpc>
                <a:spcPct val="80000"/>
              </a:lnSpc>
              <a:buFontTx/>
              <a:buNone/>
            </a:pPr>
            <a:r>
              <a:rPr lang="ru-RU" sz="2400" i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Жалобы: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исчезновение субъективных признаков беременности. Иногда </a:t>
            </a:r>
            <a:r>
              <a:rPr lang="uk-UA" sz="2400" dirty="0" err="1" smtClean="0">
                <a:latin typeface="Arial" pitchFamily="34" charset="0"/>
                <a:cs typeface="Arial" pitchFamily="34" charset="0"/>
              </a:rPr>
              <a:t>кровянистые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выделение из матки и повышение температуры тела.</a:t>
            </a:r>
          </a:p>
          <a:p>
            <a:pPr marL="1611313" indent="-1565275" eaLnBrk="1" hangingPunct="1">
              <a:lnSpc>
                <a:spcPct val="80000"/>
              </a:lnSpc>
              <a:buFontTx/>
              <a:buNone/>
            </a:pPr>
            <a:endParaRPr lang="ru-RU" sz="2400" i="1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40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Обследование и установление диагноза</a:t>
            </a:r>
            <a:endParaRPr lang="ru-RU" sz="24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3497263" indent="-3451225" eaLnBrk="1" hangingPunct="1">
              <a:lnSpc>
                <a:spcPct val="80000"/>
              </a:lnSpc>
              <a:buFontTx/>
              <a:buNone/>
            </a:pPr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Осмотр в зеркалах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: шейка матки сформирована, наружный зев закрыт.</a:t>
            </a:r>
          </a:p>
          <a:p>
            <a:pPr marL="3497263" indent="-3451225" eaLnBrk="1" hangingPunct="1">
              <a:lnSpc>
                <a:spcPct val="80000"/>
              </a:lnSpc>
              <a:buFontTx/>
              <a:buNone/>
            </a:pP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400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Бимануальное</a:t>
            </a:r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влагалищное исследование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1. Размеры матки меньше срока </a:t>
            </a:r>
            <a:r>
              <a:rPr lang="uk-UA" sz="2400" dirty="0" err="1" smtClean="0">
                <a:latin typeface="Arial" pitchFamily="34" charset="0"/>
                <a:cs typeface="Arial" pitchFamily="34" charset="0"/>
              </a:rPr>
              <a:t>гестации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2. Цервикальный канал закрыт.</a:t>
            </a:r>
            <a:endParaRPr lang="ru-RU" sz="2400" i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188640"/>
            <a:ext cx="903649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FF0000"/>
                </a:solidFill>
                <a:latin typeface="Arial" pitchFamily="34" charset="0"/>
              </a:rPr>
              <a:t>Аборт, который не состоялся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mіssed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abortus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800" dirty="0" smtClean="0">
                <a:solidFill>
                  <a:srgbClr val="FF0000"/>
                </a:solidFill>
                <a:latin typeface="Arial" pitchFamily="34" charset="0"/>
              </a:rPr>
              <a:t>(замершая беременность, </a:t>
            </a:r>
            <a:r>
              <a:rPr lang="ru-RU" sz="2800" dirty="0" smtClean="0">
                <a:solidFill>
                  <a:srgbClr val="0000FF"/>
                </a:solidFill>
                <a:latin typeface="Arial" pitchFamily="34" charset="0"/>
              </a:rPr>
              <a:t>прекращение 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</a:rPr>
              <a:t>развития эмбриона/</a:t>
            </a:r>
            <a:r>
              <a:rPr lang="uk-UA" sz="2800" dirty="0">
                <a:solidFill>
                  <a:srgbClr val="0000FF"/>
                </a:solidFill>
                <a:latin typeface="Arial" pitchFamily="34" charset="0"/>
              </a:rPr>
              <a:t>плода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xmlns="" val="3432856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00034" y="714356"/>
            <a:ext cx="8496300" cy="5643602"/>
          </a:xfrm>
          <a:prstGeom prst="rect">
            <a:avLst/>
          </a:prstGeo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3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УЗИ признаки замершей беременности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ru-RU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 5-6 недель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: несоответствие размеров плодного яйца сроку </a:t>
            </a:r>
            <a:r>
              <a:rPr lang="uk-UA" sz="2800" dirty="0" err="1" smtClean="0">
                <a:latin typeface="Arial" pitchFamily="34" charset="0"/>
                <a:cs typeface="Arial" pitchFamily="34" charset="0"/>
              </a:rPr>
              <a:t>гестации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 не визуализируется </a:t>
            </a:r>
            <a:r>
              <a:rPr lang="uk-UA" sz="2800" dirty="0" err="1" smtClean="0">
                <a:latin typeface="Arial" pitchFamily="34" charset="0"/>
                <a:cs typeface="Arial" pitchFamily="34" charset="0"/>
              </a:rPr>
              <a:t>желточный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мешок, не визуализируется эмбрион.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8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 7-8 недель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: отсутствие сердечных сокращений эмбриона, несоответствие размеров матки сроку </a:t>
            </a:r>
            <a:r>
              <a:rPr lang="uk-UA" sz="2800" dirty="0" err="1" smtClean="0">
                <a:latin typeface="Arial" pitchFamily="34" charset="0"/>
                <a:cs typeface="Arial" pitchFamily="34" charset="0"/>
              </a:rPr>
              <a:t>гестации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8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 9-12 недель (и до 22 недель)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: отсутствие сердечных сокращений и движений эмбриона, несоответствие размеров матки сроку </a:t>
            </a:r>
            <a:r>
              <a:rPr lang="uk-UA" sz="2800" dirty="0" err="1" smtClean="0">
                <a:latin typeface="Arial" pitchFamily="34" charset="0"/>
                <a:cs typeface="Arial" pitchFamily="34" charset="0"/>
              </a:rPr>
              <a:t>гестации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749195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785794"/>
            <a:ext cx="8785225" cy="6072206"/>
          </a:xfrm>
          <a:prstGeom prst="rect">
            <a:avLst/>
          </a:prstGeom>
        </p:spPr>
        <p:txBody>
          <a:bodyPr/>
          <a:lstStyle/>
          <a:p>
            <a:pPr marL="449263" indent="-403225" eaLnBrk="1" hangingPunct="1">
              <a:spcBef>
                <a:spcPts val="0"/>
              </a:spcBef>
              <a:buFont typeface="Wingdings" pitchFamily="2" charset="2"/>
              <a:buChar char="Ø"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В случае подтверждения диагноза - срочно провести </a:t>
            </a:r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эвакуацию эмбриональных/плодовых тканей из полости матки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хирургическим или медикаментозным путями.</a:t>
            </a:r>
          </a:p>
          <a:p>
            <a:pPr marL="449263" indent="-403225" eaLnBrk="1" hangingPunct="1">
              <a:spcBef>
                <a:spcPts val="0"/>
              </a:spcBef>
              <a:buFont typeface="Wingdings" pitchFamily="2" charset="2"/>
              <a:buChar char="Ø"/>
            </a:pP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 marL="449263" indent="-403225" eaLnBrk="1" hangingPunct="1">
              <a:spcBef>
                <a:spcPts val="0"/>
              </a:spcBef>
              <a:buFont typeface="Wingdings" pitchFamily="2" charset="2"/>
              <a:buChar char="Ø"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Нахождение беременности, которая не развивается, в полости матки в течение 4 недель и больше, увеличивает </a:t>
            </a:r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риск </a:t>
            </a:r>
            <a:r>
              <a:rPr lang="uk-UA" sz="2400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коагулопатических</a:t>
            </a:r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осложнений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, в связи с чем необходимо быть готовым для борьбы с возможным кровотечением (определить группу крови, резус, </a:t>
            </a:r>
            <a:r>
              <a:rPr lang="uk-UA" sz="2400" dirty="0" err="1" smtClean="0">
                <a:latin typeface="Arial" pitchFamily="34" charset="0"/>
                <a:cs typeface="Arial" pitchFamily="34" charset="0"/>
              </a:rPr>
              <a:t>коагулограмму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).</a:t>
            </a:r>
          </a:p>
          <a:p>
            <a:pPr marL="449263" indent="-403225" eaLnBrk="1" hangingPunct="1">
              <a:spcBef>
                <a:spcPts val="0"/>
              </a:spcBef>
              <a:buFont typeface="Wingdings" pitchFamily="2" charset="2"/>
              <a:buChar char="Ø"/>
            </a:pP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 marL="449263" indent="-403225" eaLnBrk="1" hangingPunct="1">
              <a:spcBef>
                <a:spcPts val="0"/>
              </a:spcBef>
              <a:buFont typeface="Wingdings" pitchFamily="2" charset="2"/>
              <a:buChar char="Ø"/>
            </a:pPr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Индукция сократительной деятельности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при беременности, которая не развивается </a:t>
            </a:r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во втором триместре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, осуществляется применением препаратов </a:t>
            </a:r>
            <a:r>
              <a:rPr lang="uk-UA" sz="2400" dirty="0" err="1" smtClean="0">
                <a:latin typeface="Arial" pitchFamily="34" charset="0"/>
                <a:cs typeface="Arial" pitchFamily="34" charset="0"/>
              </a:rPr>
              <a:t>простагландинов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uk-UA" sz="2400" dirty="0" err="1" smtClean="0">
                <a:latin typeface="Arial" pitchFamily="34" charset="0"/>
                <a:cs typeface="Arial" pitchFamily="34" charset="0"/>
              </a:rPr>
              <a:t>мизопростол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) или </a:t>
            </a:r>
            <a:r>
              <a:rPr lang="uk-UA" sz="2400" dirty="0" err="1" smtClean="0">
                <a:latin typeface="Arial" pitchFamily="34" charset="0"/>
                <a:cs typeface="Arial" pitchFamily="34" charset="0"/>
              </a:rPr>
              <a:t>утеротонических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средств (</a:t>
            </a:r>
            <a:r>
              <a:rPr lang="uk-UA" sz="2400" dirty="0" err="1" smtClean="0">
                <a:latin typeface="Arial" pitchFamily="34" charset="0"/>
                <a:cs typeface="Arial" pitchFamily="34" charset="0"/>
              </a:rPr>
              <a:t>окситоцин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).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188640"/>
            <a:ext cx="896448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FF0000"/>
                </a:solidFill>
                <a:latin typeface="Arial" pitchFamily="34" charset="0"/>
              </a:rPr>
              <a:t>Тактика ведения </a:t>
            </a:r>
            <a:r>
              <a:rPr lang="ru-RU" sz="3200" dirty="0" smtClean="0">
                <a:solidFill>
                  <a:srgbClr val="FF0000"/>
                </a:solidFill>
                <a:latin typeface="Arial" pitchFamily="34" charset="0"/>
              </a:rPr>
              <a:t>при замершей беременности</a:t>
            </a:r>
            <a:endParaRPr lang="ru-RU" sz="32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31453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57158" y="857232"/>
            <a:ext cx="8499951" cy="5377230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150000"/>
              </a:lnSpc>
              <a:spcBef>
                <a:spcPts val="0"/>
              </a:spcBef>
              <a:buFontTx/>
              <a:buNone/>
            </a:pPr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 smtClean="0">
                <a:latin typeface="Arial" pitchFamily="34" charset="0"/>
                <a:cs typeface="Arial" pitchFamily="34" charset="0"/>
              </a:rPr>
              <a:t>1.Медико-генетическое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консультирование.</a:t>
            </a:r>
          </a:p>
          <a:p>
            <a:pPr eaLnBrk="1" hangingPunct="1">
              <a:lnSpc>
                <a:spcPct val="150000"/>
              </a:lnSpc>
              <a:spcBef>
                <a:spcPts val="0"/>
              </a:spcBef>
              <a:buFontTx/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2. Профилактика инфекционных воспалительных заболеваний, санация очагов хронического воспаления, нормализация </a:t>
            </a:r>
            <a:r>
              <a:rPr lang="uk-UA" sz="2400" dirty="0" err="1" smtClean="0">
                <a:latin typeface="Arial" pitchFamily="34" charset="0"/>
                <a:cs typeface="Arial" pitchFamily="34" charset="0"/>
              </a:rPr>
              <a:t>биоценоза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влагалища, диагностика и лечение </a:t>
            </a:r>
            <a:r>
              <a:rPr lang="uk-UA" sz="2400" dirty="0" smtClean="0">
                <a:latin typeface="Arial" pitchFamily="34" charset="0"/>
                <a:cs typeface="Arial" pitchFamily="34" charset="0"/>
              </a:rPr>
              <a:t>TORCH-</a:t>
            </a:r>
            <a:r>
              <a:rPr lang="uk-UA" sz="2400" dirty="0" err="1" smtClean="0">
                <a:latin typeface="Arial" pitchFamily="34" charset="0"/>
                <a:cs typeface="Arial" pitchFamily="34" charset="0"/>
              </a:rPr>
              <a:t>инфекций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eaLnBrk="1" hangingPunct="1">
              <a:lnSpc>
                <a:spcPct val="150000"/>
              </a:lnSpc>
              <a:spcBef>
                <a:spcPts val="0"/>
              </a:spcBef>
              <a:buFontTx/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3. Психологическая реабилитация после перенесенного аборта.</a:t>
            </a:r>
          </a:p>
          <a:p>
            <a:pPr eaLnBrk="1" hangingPunct="1">
              <a:lnSpc>
                <a:spcPct val="150000"/>
              </a:lnSpc>
              <a:spcBef>
                <a:spcPts val="0"/>
              </a:spcBef>
              <a:buFontTx/>
              <a:buNone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4. Неспецифическая </a:t>
            </a:r>
            <a:r>
              <a:rPr lang="uk-UA" sz="2400" dirty="0" err="1" smtClean="0">
                <a:latin typeface="Arial" pitchFamily="34" charset="0"/>
                <a:cs typeface="Arial" pitchFamily="34" charset="0"/>
              </a:rPr>
              <a:t>прегравидарная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подготовка: </a:t>
            </a:r>
            <a:r>
              <a:rPr lang="uk-UA" sz="2400" dirty="0" err="1" smtClean="0">
                <a:latin typeface="Arial" pitchFamily="34" charset="0"/>
                <a:cs typeface="Arial" pitchFamily="34" charset="0"/>
              </a:rPr>
              <a:t>антистресовая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терапия, за 3 месяца до зачатия назначения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фоллиевой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кислоты 400 </a:t>
            </a:r>
            <a:r>
              <a:rPr lang="uk-UA" sz="2400" dirty="0" err="1" smtClean="0">
                <a:latin typeface="Arial" pitchFamily="34" charset="0"/>
                <a:cs typeface="Arial" pitchFamily="34" charset="0"/>
              </a:rPr>
              <a:t>мкг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на день, отказ от вредных привычек.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-43543" y="-30201"/>
            <a:ext cx="914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FF0000"/>
                </a:solidFill>
                <a:latin typeface="Arial" pitchFamily="34" charset="0"/>
              </a:rPr>
              <a:t>Реабилитация репродуктивной функции после непроизвольного аборта</a:t>
            </a:r>
            <a:endParaRPr lang="ru-RU" sz="28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97739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79512" y="2060848"/>
            <a:ext cx="8784976" cy="4680520"/>
          </a:xfrm>
          <a:prstGeom prst="rect">
            <a:avLst/>
          </a:prstGeom>
        </p:spPr>
        <p:txBody>
          <a:bodyPr>
            <a:noAutofit/>
          </a:bodyPr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8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Клинические признаки:</a:t>
            </a:r>
            <a:endParaRPr lang="ru-RU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Наличие в анамнезе :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двух и больше эпизодов прерывания беременности во втором триместре, которые не являются результатом сократительной деятельности матки или отслоения плаценты;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случаев непроизвольного безболезненного раскрытия шейки матки до 4-6 см при предыдущих беременностях;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наличие хирургических вмешательств на шейке матки, разрывов шейки матки в предыдущих родах;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 Инструментального расширения шейки матки во время искусственного прерывания беременности.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9144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Истмико-цервикальная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недостаточность (ИЦН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не связанное с сократительной деятельностью матки непроизвольное сглаживание и раскрытие шейки, которое приводит к повторному прерыванию беременности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02415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30212" y="1385888"/>
            <a:ext cx="8713788" cy="5472112"/>
          </a:xfrm>
          <a:prstGeom prst="rect">
            <a:avLst/>
          </a:prstGeo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Обнаруживается: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1. врожденные или приобретенные анатомические дефекты </a:t>
            </a: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шейки матки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2. раскрытие шейки матки до 2 см и больше  во втором триместре беременности при отсутствии маточных сокращений и отслойки плаценты;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uk-UA" sz="2800" b="1" dirty="0" err="1" smtClean="0">
                <a:latin typeface="Times New Roman" pitchFamily="18" charset="0"/>
                <a:cs typeface="Times New Roman" pitchFamily="18" charset="0"/>
              </a:rPr>
              <a:t>пролабирование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плодного пузыря из наружного зева шейки матки.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uk-UA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трансвагинальном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УЗИ:</a:t>
            </a:r>
          </a:p>
          <a:p>
            <a:pPr eaLnBrk="1" hangingPunct="1">
              <a:lnSpc>
                <a:spcPct val="80000"/>
              </a:lnSpc>
              <a:buFont typeface="Georgia" pitchFamily="18" charset="0"/>
              <a:buChar char="-"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укорочение шейки матки до 25 мм и больше в сроке 16-24 недели беременности.</a:t>
            </a:r>
          </a:p>
          <a:p>
            <a:pPr eaLnBrk="1" hangingPunct="1">
              <a:lnSpc>
                <a:spcPct val="80000"/>
              </a:lnSpc>
              <a:buNone/>
            </a:pP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188640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истмико-цервикальной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недостаточности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5402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28596" y="1357298"/>
            <a:ext cx="8201508" cy="4824537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63538" indent="-317500" eaLnBrk="1" hangingPunct="1">
              <a:lnSpc>
                <a:spcPct val="90000"/>
              </a:lnSpc>
              <a:buFont typeface="Wingdings" pitchFamily="2" charset="2"/>
              <a:buChar char="§"/>
            </a:pP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Лечение заключается в наложении профилактического или лечебного шва на шейку матки.</a:t>
            </a:r>
          </a:p>
          <a:p>
            <a:pPr marL="363538" indent="-317500" eaLnBrk="1" hangingPunct="1">
              <a:lnSpc>
                <a:spcPct val="90000"/>
              </a:lnSpc>
              <a:buFont typeface="Wingdings" pitchFamily="2" charset="2"/>
              <a:buChar char="§"/>
            </a:pP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Общие условия наложения шва: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 живой плод без видимых пороков развития;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 целый плодный пузырь;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 отсутствие признаков </a:t>
            </a:r>
            <a:r>
              <a:rPr lang="uk-UA" sz="2800" b="1" dirty="0" err="1" smtClean="0">
                <a:latin typeface="Times New Roman" pitchFamily="18" charset="0"/>
                <a:cs typeface="Times New Roman" pitchFamily="18" charset="0"/>
              </a:rPr>
              <a:t>хорионамнионита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 отсутствие родовой деятельности и/или кровотечения;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 первая или вторая степень чистоты влагалища.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285728"/>
            <a:ext cx="89644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Лечение и</a:t>
            </a:r>
            <a:r>
              <a:rPr lang="uk-UA" sz="28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стмико-цервикальной</a:t>
            </a:r>
            <a:r>
              <a:rPr lang="ru-RU" sz="28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недостаточности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3261165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34717" y="1124744"/>
            <a:ext cx="8640960" cy="5040412"/>
          </a:xfrm>
          <a:prstGeom prst="rect">
            <a:avLst/>
          </a:prstGeom>
        </p:spPr>
        <p:txBody>
          <a:bodyPr>
            <a:normAutofit fontScale="92500"/>
          </a:bodyPr>
          <a:lstStyle/>
          <a:p>
            <a:pPr marL="449263" indent="-403225" eaLnBrk="1" hangingPunct="1">
              <a:buFont typeface="Wingdings" pitchFamily="2" charset="2"/>
              <a:buChar char="ü"/>
            </a:pPr>
            <a:r>
              <a:rPr lang="ru-RU" b="1" i="1" dirty="0" smtClean="0">
                <a:solidFill>
                  <a:srgbClr val="0000FF"/>
                </a:solidFill>
              </a:rPr>
              <a:t> </a:t>
            </a:r>
            <a:r>
              <a:rPr lang="ru-RU" sz="3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ранний спонтанный аборт -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спонтанное (самопроизвольное) прерывание беременности до 11 недель + 6 дней;</a:t>
            </a:r>
          </a:p>
          <a:p>
            <a:pPr marL="449263" indent="-403225" eaLnBrk="1" hangingPunct="1">
              <a:buFont typeface="Wingdings" pitchFamily="2" charset="2"/>
              <a:buChar char="ü"/>
            </a:pPr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marL="617538" indent="-571500" eaLnBrk="1" hangingPunct="1">
              <a:buFont typeface="Wingdings" pitchFamily="2" charset="2"/>
              <a:buChar char="ü"/>
            </a:pPr>
            <a:r>
              <a:rPr lang="ru-RU" sz="3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поздний спонтанный аборт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 12 недель до 21  недели + 6 дней;</a:t>
            </a:r>
          </a:p>
          <a:p>
            <a:pPr marL="46038" indent="0" eaLnBrk="1" hangingPunct="1">
              <a:buNone/>
            </a:pPr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pPr marL="617538" indent="-571500" eaLnBrk="1" hangingPunct="1">
              <a:buFont typeface="Wingdings" pitchFamily="2" charset="2"/>
              <a:buChar char="ü"/>
              <a:tabLst>
                <a:tab pos="536575" algn="l"/>
              </a:tabLst>
            </a:pPr>
            <a:r>
              <a:rPr lang="ru-RU" sz="3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преждевременные роды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с 22 недель до 36 недель + 6 дней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42729" y="188640"/>
            <a:ext cx="84249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Невынашивание</a:t>
            </a:r>
            <a:r>
              <a:rPr lang="ru-RU" sz="4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беременности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09156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268413"/>
            <a:ext cx="8362950" cy="5400675"/>
          </a:xfrm>
          <a:prstGeom prst="rect">
            <a:avLst/>
          </a:prstGeo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ru-RU" sz="2800" b="1" dirty="0" smtClean="0">
                <a:solidFill>
                  <a:srgbClr val="0000FF"/>
                </a:solidFill>
              </a:rPr>
              <a:t> 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Профилактический шов на шейку матки.</a:t>
            </a:r>
          </a:p>
          <a:p>
            <a:pPr marL="363538" indent="-317500" eaLnBrk="1" hangingPunct="1">
              <a:lnSpc>
                <a:spcPct val="90000"/>
              </a:lnSpc>
              <a:buFontTx/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Показано наложение женщинам группы высокого риска, которые имели в анамнезе два и больше самопроизвольных выкидыша или преждевременные роды во втором триместре беременности. Проводится в сроке 13-16 недель беременности при наличии вышеуказанных условий. </a:t>
            </a:r>
          </a:p>
          <a:p>
            <a:pPr marL="449263" indent="-403225" eaLnBrk="1" hangingPunct="1">
              <a:lnSpc>
                <a:spcPct val="90000"/>
              </a:lnSpc>
              <a:buFont typeface="Wingdings" pitchFamily="2" charset="2"/>
              <a:buChar char="Ø"/>
            </a:pP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Пессарий на шейку матки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– показан при короткой шейке матки (менее 2,5 см)</a:t>
            </a:r>
            <a:endParaRPr lang="ru-RU" sz="2800" b="1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116632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Лечение и</a:t>
            </a:r>
            <a:r>
              <a:rPr lang="uk-UA" sz="3200" b="1" i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стмико-цервикальной</a:t>
            </a:r>
            <a:r>
              <a:rPr lang="ru-RU" sz="32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недостаточности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2387999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8240" y="2276873"/>
            <a:ext cx="2783745" cy="21950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900836" y="78902"/>
            <a:ext cx="2568280" cy="20179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7650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-571536" y="0"/>
            <a:ext cx="8229600" cy="100010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>
            <a:norm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           </a:t>
            </a:r>
            <a:r>
              <a:rPr lang="uk-UA" sz="2800" b="1" dirty="0" smtClean="0">
                <a:solidFill>
                  <a:srgbClr val="FF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ПОСТКОНЦЕПТУАЛЬНЫЙ ЭТАП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0" y="1214422"/>
            <a:ext cx="4697520" cy="577762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ru-R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Трансвагинальная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эхоцервикометрия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Циркулярный шов на ш/м.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Вагинальное введение прогестерона.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Использование шеечного пессария у беременных с укороченной шейкой матки.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Дополнительное введение витаминов, микро- нутриентов и компонентов питания </a:t>
            </a:r>
            <a:r>
              <a:rPr lang="ru-RU" sz="24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2400" i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омега-3-полиненасыщенные жирные кислоты, аспирин)</a:t>
            </a:r>
            <a:r>
              <a:rPr lang="ru-RU" sz="2400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buFont typeface="Wingdings" panose="05000000000000000000" pitchFamily="2" charset="2"/>
              <a:buChar char="ü"/>
            </a:pPr>
            <a:endParaRPr lang="uk-UA" sz="2400" dirty="0" smtClean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97499" y="4636185"/>
            <a:ext cx="2324941" cy="18353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22440" y="4586997"/>
            <a:ext cx="2382380" cy="19073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55240" y="2276873"/>
            <a:ext cx="2288760" cy="23101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5"/>
          <p:cNvSpPr>
            <a:spLocks noChangeArrowheads="1"/>
          </p:cNvSpPr>
          <p:nvPr/>
        </p:nvSpPr>
        <p:spPr bwMode="auto">
          <a:xfrm>
            <a:off x="96838" y="3284538"/>
            <a:ext cx="8964612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marL="357188" indent="-357188" algn="just"/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Рандомизированное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контролируемое исследование (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Maria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Goya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et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al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., 2012)</a:t>
            </a:r>
          </a:p>
          <a:p>
            <a:pPr marL="357188" indent="-357188"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385 беременных: 192 - установлен пессарий, остальные - выжидательная тактика.</a:t>
            </a:r>
          </a:p>
          <a:p>
            <a:pPr marL="357188" indent="-357188"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 группе беременных, которым был установлен пессарий, преждевременные роды в сроке &lt;34 недели случались достоверно реже, чем в контрольной группе (12 [6%] по сравнению с 51 [27%], Отношение шансов, ОШ 0,18, 95% ДИ 0,08-0,37;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&lt;0,0001).</a:t>
            </a:r>
          </a:p>
          <a:p>
            <a:pPr marL="357188" indent="-357188"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Не было вредного влияния на течение беременности.</a:t>
            </a:r>
          </a:p>
          <a:p>
            <a:pPr marL="357188" indent="-357188"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Шеечный пессарий может предупреждать преждевременные роды у женщин с короткой шейкой матки во втором триместре беременности [A].</a:t>
            </a:r>
            <a:endParaRPr lang="uk-UA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275" name="Text Box 8"/>
          <p:cNvSpPr txBox="1">
            <a:spLocks noChangeArrowheads="1"/>
          </p:cNvSpPr>
          <p:nvPr/>
        </p:nvSpPr>
        <p:spPr bwMode="auto">
          <a:xfrm>
            <a:off x="250825" y="188913"/>
            <a:ext cx="4897438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0065AA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uk-UA" sz="2800" b="1" dirty="0" err="1" smtClean="0">
                <a:solidFill>
                  <a:srgbClr val="C00000"/>
                </a:solidFill>
                <a:latin typeface="Arial" pitchFamily="34" charset="0"/>
                <a:ea typeface="+mj-ea"/>
                <a:cs typeface="Arial" pitchFamily="34" charset="0"/>
              </a:rPr>
              <a:t>Силиконовый</a:t>
            </a:r>
            <a:r>
              <a:rPr lang="uk-UA" sz="2800" b="1" dirty="0" smtClean="0">
                <a:solidFill>
                  <a:srgbClr val="C00000"/>
                </a:solidFill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uk-UA" sz="2800" b="1" dirty="0" err="1" smtClean="0">
                <a:solidFill>
                  <a:srgbClr val="C00000"/>
                </a:solidFill>
                <a:latin typeface="Arial" pitchFamily="34" charset="0"/>
                <a:ea typeface="+mj-ea"/>
                <a:cs typeface="Arial" pitchFamily="34" charset="0"/>
              </a:rPr>
              <a:t>цервикальный</a:t>
            </a:r>
            <a:r>
              <a:rPr lang="uk-UA" sz="2800" b="1" dirty="0" smtClean="0">
                <a:solidFill>
                  <a:srgbClr val="C00000"/>
                </a:solidFill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uk-UA" sz="2800" b="1" dirty="0" err="1" smtClean="0">
                <a:solidFill>
                  <a:srgbClr val="C00000"/>
                </a:solidFill>
                <a:latin typeface="Arial" pitchFamily="34" charset="0"/>
                <a:ea typeface="+mj-ea"/>
                <a:cs typeface="Arial" pitchFamily="34" charset="0"/>
              </a:rPr>
              <a:t>песарий</a:t>
            </a:r>
            <a:r>
              <a:rPr lang="uk-UA" sz="2800" b="1" dirty="0" smtClean="0">
                <a:solidFill>
                  <a:srgbClr val="C00000"/>
                </a:solidFill>
                <a:latin typeface="Arial" pitchFamily="34" charset="0"/>
                <a:ea typeface="+mj-ea"/>
                <a:cs typeface="Arial" pitchFamily="34" charset="0"/>
              </a:rPr>
              <a:t> </a:t>
            </a:r>
            <a:endParaRPr lang="it-IT" sz="2800" b="1" dirty="0">
              <a:solidFill>
                <a:srgbClr val="C00000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54276" name="Picture 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92725" y="188913"/>
            <a:ext cx="3671888" cy="291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4277" name="Picture 1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341438"/>
            <a:ext cx="5876925" cy="166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285728"/>
            <a:ext cx="9144000" cy="61214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4450" indent="492125" algn="ctr" eaLnBrk="1" hangingPunct="1">
              <a:lnSpc>
                <a:spcPct val="80000"/>
              </a:lnSpc>
              <a:buNone/>
            </a:pPr>
            <a:r>
              <a:rPr lang="ru-RU" sz="280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Преждевременные роды (</a:t>
            </a:r>
            <a:r>
              <a:rPr lang="en-US" sz="2800" i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partus</a:t>
            </a:r>
            <a:r>
              <a:rPr lang="en-US" sz="280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praematurus</a:t>
            </a:r>
            <a:r>
              <a:rPr lang="en-US" sz="280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)</a:t>
            </a:r>
            <a:r>
              <a:rPr lang="ru-RU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–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marL="44450" indent="492125" algn="ctr" eaLnBrk="1" hangingPunct="1">
              <a:lnSpc>
                <a:spcPct val="80000"/>
              </a:lnSpc>
              <a:buNone/>
            </a:pPr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это роды со спонтанным началом, прогрессированием родовой деятельности  и рождением плода весом более 500 г в сроки беременности с 22 до 37 недель.</a:t>
            </a:r>
          </a:p>
          <a:p>
            <a:pPr marL="44450" indent="492125" algn="ctr" eaLnBrk="1" hangingPunct="1">
              <a:lnSpc>
                <a:spcPct val="80000"/>
              </a:lnSpc>
              <a:buNone/>
            </a:pPr>
            <a:endParaRPr lang="ru-RU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44450" indent="579438" eaLnBrk="1" hangingPunct="1">
              <a:lnSpc>
                <a:spcPct val="80000"/>
              </a:lnSpc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 связи с особенностями акушерской тактики и выхаживанием детей, которые родились при разных сроках беременности целесообразно выделить такие 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виды преждевременных родов:</a:t>
            </a:r>
          </a:p>
          <a:p>
            <a:pPr marL="45720" indent="0" eaLnBrk="1" hangingPunct="1">
              <a:lnSpc>
                <a:spcPct val="80000"/>
              </a:lnSpc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очень ранние преждевременные роды - в 22-27 недель;</a:t>
            </a:r>
          </a:p>
          <a:p>
            <a:pPr marL="45720" indent="0" eaLnBrk="1" hangingPunct="1">
              <a:lnSpc>
                <a:spcPct val="80000"/>
              </a:lnSpc>
              <a:buNone/>
            </a:pP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ранние преждевременные роды- в 28-33 недели;</a:t>
            </a:r>
          </a:p>
          <a:p>
            <a:pPr marL="45720" indent="0" eaLnBrk="1" hangingPunct="1">
              <a:lnSpc>
                <a:spcPct val="80000"/>
              </a:lnSpc>
              <a:buNone/>
            </a:pP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собственно преждевременные роды - в 34-37 недель беременности.</a:t>
            </a:r>
          </a:p>
        </p:txBody>
      </p:sp>
    </p:spTree>
    <p:extLst>
      <p:ext uri="{BB962C8B-B14F-4D97-AF65-F5344CB8AC3E}">
        <p14:creationId xmlns:p14="http://schemas.microsoft.com/office/powerpoint/2010/main" xmlns="" val="4152338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5" y="1928802"/>
            <a:ext cx="8267775" cy="4643470"/>
          </a:xfrm>
        </p:spPr>
        <p:txBody>
          <a:bodyPr/>
          <a:lstStyle/>
          <a:p>
            <a:r>
              <a:rPr lang="ru-RU" sz="2400" b="1" dirty="0" smtClean="0">
                <a:solidFill>
                  <a:srgbClr val="0000FF"/>
                </a:solidFill>
                <a:latin typeface="Arial Narrow" pitchFamily="34" charset="0"/>
              </a:rPr>
              <a:t>Высокая </a:t>
            </a:r>
            <a:r>
              <a:rPr lang="ru-RU" sz="2400" b="1" dirty="0" err="1" smtClean="0">
                <a:solidFill>
                  <a:srgbClr val="0000FF"/>
                </a:solidFill>
                <a:latin typeface="Arial Narrow" pitchFamily="34" charset="0"/>
              </a:rPr>
              <a:t>интранатальная</a:t>
            </a:r>
            <a:r>
              <a:rPr lang="ru-RU" sz="2400" b="1" dirty="0" smtClean="0">
                <a:solidFill>
                  <a:srgbClr val="0000FF"/>
                </a:solidFill>
                <a:latin typeface="Arial Narrow" pitchFamily="34" charset="0"/>
              </a:rPr>
              <a:t> и постнатальная смертность новорожденных (до 50% всех смертей новорожденных)</a:t>
            </a:r>
          </a:p>
          <a:p>
            <a:r>
              <a:rPr lang="ru-RU" sz="2400" b="1" dirty="0" smtClean="0">
                <a:solidFill>
                  <a:srgbClr val="0000FF"/>
                </a:solidFill>
                <a:latin typeface="Arial Narrow" pitchFamily="34" charset="0"/>
              </a:rPr>
              <a:t>Проблемы маловесных новорожденных:</a:t>
            </a:r>
          </a:p>
          <a:p>
            <a:pPr>
              <a:buNone/>
            </a:pPr>
            <a:r>
              <a:rPr lang="ru-RU" sz="2800" dirty="0" smtClean="0">
                <a:solidFill>
                  <a:srgbClr val="0000FF"/>
                </a:solidFill>
                <a:latin typeface="Arial Narrow" pitchFamily="34" charset="0"/>
              </a:rPr>
              <a:t> </a:t>
            </a:r>
          </a:p>
          <a:p>
            <a:endParaRPr lang="ru-RU" sz="2800" dirty="0" smtClean="0">
              <a:solidFill>
                <a:srgbClr val="0000FF"/>
              </a:solidFill>
              <a:latin typeface="Arial Narrow" pitchFamily="34" charset="0"/>
            </a:endParaRPr>
          </a:p>
          <a:p>
            <a:endParaRPr lang="ru-RU" sz="2800" dirty="0" smtClean="0">
              <a:solidFill>
                <a:srgbClr val="0000FF"/>
              </a:solidFill>
              <a:latin typeface="Arial Narrow" pitchFamily="34" charset="0"/>
            </a:endParaRPr>
          </a:p>
          <a:p>
            <a:endParaRPr lang="ru-RU" sz="2800" dirty="0" smtClean="0">
              <a:solidFill>
                <a:srgbClr val="0000FF"/>
              </a:solidFill>
              <a:latin typeface="Arial Narrow" pitchFamily="34" charset="0"/>
            </a:endParaRPr>
          </a:p>
          <a:p>
            <a:endParaRPr lang="ru-RU" sz="2400" b="1" dirty="0" smtClean="0">
              <a:solidFill>
                <a:srgbClr val="0000FF"/>
              </a:solidFill>
              <a:latin typeface="Arial Narrow" pitchFamily="34" charset="0"/>
            </a:endParaRPr>
          </a:p>
          <a:p>
            <a:r>
              <a:rPr lang="ru-RU" sz="2400" b="1" dirty="0" smtClean="0">
                <a:solidFill>
                  <a:srgbClr val="0000FF"/>
                </a:solidFill>
                <a:latin typeface="Arial Narrow" pitchFamily="34" charset="0"/>
              </a:rPr>
              <a:t>Значительные материальные затраты на выхаживание  недоношенных детей</a:t>
            </a:r>
          </a:p>
          <a:p>
            <a:endParaRPr lang="ru-RU" sz="2400" dirty="0" smtClean="0">
              <a:latin typeface="Arial Narrow" pitchFamily="34" charset="0"/>
            </a:endParaRPr>
          </a:p>
          <a:p>
            <a:endParaRPr lang="ru-RU" sz="2400" dirty="0">
              <a:latin typeface="Arial Narrow" pitchFamily="34" charset="0"/>
            </a:endParaRPr>
          </a:p>
        </p:txBody>
      </p:sp>
      <p:sp>
        <p:nvSpPr>
          <p:cNvPr id="4" name="Содержимое 2"/>
          <p:cNvSpPr txBox="1">
            <a:spLocks/>
          </p:cNvSpPr>
          <p:nvPr/>
        </p:nvSpPr>
        <p:spPr bwMode="auto">
          <a:xfrm>
            <a:off x="357158" y="3286124"/>
            <a:ext cx="8180797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800100" lvl="1" indent="-342900" eaLnBrk="0" hangingPunct="0">
              <a:spcBef>
                <a:spcPts val="0"/>
              </a:spcBef>
              <a:buClr>
                <a:srgbClr val="002060"/>
              </a:buClr>
              <a:buSzPct val="75000"/>
              <a:buFont typeface="Arial" pitchFamily="34" charset="0"/>
              <a:buChar char="•"/>
            </a:pPr>
            <a:r>
              <a:rPr lang="ru-RU" b="1" i="1" dirty="0" smtClean="0">
                <a:solidFill>
                  <a:srgbClr val="002060"/>
                </a:solidFill>
                <a:latin typeface="Arial Narrow" pitchFamily="34" charset="0"/>
              </a:rPr>
              <a:t>респираторный </a:t>
            </a:r>
            <a:r>
              <a:rPr lang="ru-RU" b="1" i="1" dirty="0" err="1">
                <a:solidFill>
                  <a:srgbClr val="002060"/>
                </a:solidFill>
                <a:latin typeface="Arial Narrow" pitchFamily="34" charset="0"/>
              </a:rPr>
              <a:t>дистресс</a:t>
            </a:r>
            <a:r>
              <a:rPr lang="ru-RU" b="1" i="1" dirty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b="1" i="1" dirty="0" smtClean="0">
                <a:solidFill>
                  <a:srgbClr val="002060"/>
                </a:solidFill>
                <a:latin typeface="Arial Narrow" pitchFamily="34" charset="0"/>
              </a:rPr>
              <a:t>синдром</a:t>
            </a:r>
            <a:r>
              <a:rPr lang="en-US" b="1" i="1" dirty="0" smtClean="0">
                <a:solidFill>
                  <a:srgbClr val="002060"/>
                </a:solidFill>
                <a:latin typeface="Arial Narrow" pitchFamily="34" charset="0"/>
              </a:rPr>
              <a:t> (</a:t>
            </a:r>
            <a:r>
              <a:rPr lang="ru-RU" b="1" i="1" dirty="0" smtClean="0">
                <a:solidFill>
                  <a:srgbClr val="002060"/>
                </a:solidFill>
                <a:latin typeface="Arial Narrow" pitchFamily="34" charset="0"/>
              </a:rPr>
              <a:t>РДС),</a:t>
            </a:r>
          </a:p>
          <a:p>
            <a:pPr marL="800100" lvl="1" indent="-342900" eaLnBrk="0" hangingPunct="0">
              <a:spcBef>
                <a:spcPts val="0"/>
              </a:spcBef>
              <a:buClr>
                <a:srgbClr val="002060"/>
              </a:buClr>
              <a:buSzPct val="75000"/>
              <a:buFont typeface="Arial" pitchFamily="34" charset="0"/>
              <a:buChar char="•"/>
            </a:pPr>
            <a:r>
              <a:rPr lang="ru-RU" b="1" i="1" dirty="0" smtClean="0">
                <a:solidFill>
                  <a:srgbClr val="002060"/>
                </a:solidFill>
                <a:latin typeface="Arial Narrow" pitchFamily="34" charset="0"/>
              </a:rPr>
              <a:t>бронхо-</a:t>
            </a:r>
            <a:r>
              <a:rPr lang="ru-RU" b="1" i="1" dirty="0" err="1" smtClean="0">
                <a:solidFill>
                  <a:srgbClr val="002060"/>
                </a:solidFill>
                <a:latin typeface="Arial Narrow" pitchFamily="34" charset="0"/>
              </a:rPr>
              <a:t>легочная</a:t>
            </a:r>
            <a:r>
              <a:rPr lang="ru-RU" b="1" i="1" dirty="0" smtClean="0">
                <a:solidFill>
                  <a:srgbClr val="002060"/>
                </a:solidFill>
                <a:latin typeface="Arial Narrow" pitchFamily="34" charset="0"/>
              </a:rPr>
              <a:t> дисплазия,</a:t>
            </a:r>
          </a:p>
          <a:p>
            <a:pPr marL="800100" lvl="1" indent="-342900" eaLnBrk="0" hangingPunct="0">
              <a:spcBef>
                <a:spcPts val="0"/>
              </a:spcBef>
              <a:buClr>
                <a:srgbClr val="002060"/>
              </a:buClr>
              <a:buSzPct val="75000"/>
              <a:buFont typeface="Arial" pitchFamily="34" charset="0"/>
              <a:buChar char="•"/>
            </a:pPr>
            <a:r>
              <a:rPr lang="ru-RU" b="1" i="1" dirty="0" smtClean="0">
                <a:solidFill>
                  <a:srgbClr val="002060"/>
                </a:solidFill>
                <a:latin typeface="Arial Narrow" pitchFamily="34" charset="0"/>
              </a:rPr>
              <a:t>мозговое </a:t>
            </a:r>
            <a:r>
              <a:rPr lang="ru-RU" b="1" i="1" dirty="0" err="1" smtClean="0">
                <a:solidFill>
                  <a:srgbClr val="002060"/>
                </a:solidFill>
                <a:latin typeface="Arial Narrow" pitchFamily="34" charset="0"/>
              </a:rPr>
              <a:t>внутрижелудочковое</a:t>
            </a:r>
            <a:r>
              <a:rPr lang="ru-RU" b="1" i="1" dirty="0" smtClean="0">
                <a:solidFill>
                  <a:srgbClr val="002060"/>
                </a:solidFill>
                <a:latin typeface="Arial Narrow" pitchFamily="34" charset="0"/>
              </a:rPr>
              <a:t> кровоизлияние (ВЖК),</a:t>
            </a:r>
          </a:p>
          <a:p>
            <a:pPr marL="800100" lvl="1" indent="-342900" eaLnBrk="0" hangingPunct="0">
              <a:spcBef>
                <a:spcPts val="0"/>
              </a:spcBef>
              <a:buClr>
                <a:srgbClr val="002060"/>
              </a:buClr>
              <a:buSzPct val="75000"/>
              <a:buFont typeface="Arial" pitchFamily="34" charset="0"/>
              <a:buChar char="•"/>
            </a:pPr>
            <a:r>
              <a:rPr lang="ru-RU" b="1" i="1" dirty="0" smtClean="0">
                <a:solidFill>
                  <a:srgbClr val="002060"/>
                </a:solidFill>
                <a:latin typeface="Arial Narrow" pitchFamily="34" charset="0"/>
              </a:rPr>
              <a:t>некротический колит,</a:t>
            </a:r>
          </a:p>
          <a:p>
            <a:pPr marL="800100" lvl="1" indent="-342900" eaLnBrk="0" hangingPunct="0">
              <a:spcBef>
                <a:spcPts val="0"/>
              </a:spcBef>
              <a:buClr>
                <a:srgbClr val="002060"/>
              </a:buClr>
              <a:buSzPct val="75000"/>
              <a:buFont typeface="Arial" pitchFamily="34" charset="0"/>
              <a:buChar char="•"/>
            </a:pPr>
            <a:r>
              <a:rPr lang="ru-RU" b="1" i="1" dirty="0" smtClean="0">
                <a:solidFill>
                  <a:srgbClr val="002060"/>
                </a:solidFill>
                <a:latin typeface="Arial Narrow" pitchFamily="34" charset="0"/>
              </a:rPr>
              <a:t>сепсис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48680"/>
            <a:ext cx="9144000" cy="523220"/>
          </a:xfrm>
        </p:spPr>
        <p:txBody>
          <a:bodyPr anchor="ctr"/>
          <a:lstStyle/>
          <a:p>
            <a:pPr algn="ctr"/>
            <a:r>
              <a:rPr lang="ru-RU" sz="2800" b="1" dirty="0" smtClean="0">
                <a:solidFill>
                  <a:srgbClr val="0000FF"/>
                </a:solidFill>
                <a:latin typeface="Arial Narrow" pitchFamily="34" charset="0"/>
              </a:rPr>
              <a:t>В ЧЕМ ПРОБЛЕМА ПРЕЖДЕВРЕМЕННЫХ РОДОВ? </a:t>
            </a:r>
            <a:endParaRPr lang="ru-RU" sz="2800" b="1" dirty="0">
              <a:solidFill>
                <a:srgbClr val="0000FF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59384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3" name="Picture 6" descr="C:\Users\ПВА\Pictures\Мои сканированные изображения\сканирование0002.jpg"/>
          <p:cNvPicPr>
            <a:picLocks noChangeAspect="1" noChangeArrowheads="1"/>
          </p:cNvPicPr>
          <p:nvPr/>
        </p:nvPicPr>
        <p:blipFill>
          <a:blip r:embed="rId3"/>
          <a:srcRect l="3671" t="2130" b="3323"/>
          <a:stretch>
            <a:fillRect/>
          </a:stretch>
        </p:blipFill>
        <p:spPr bwMode="auto">
          <a:xfrm>
            <a:off x="357158" y="2000240"/>
            <a:ext cx="2963065" cy="4427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2027737" y="404664"/>
            <a:ext cx="5112568" cy="954107"/>
          </a:xfrm>
        </p:spPr>
        <p:txBody>
          <a:bodyPr/>
          <a:lstStyle/>
          <a:p>
            <a:pPr algn="ctr" eaLnBrk="1" hangingPunct="1"/>
            <a:r>
              <a:rPr lang="uk-UA" sz="2800" b="1" dirty="0" smtClean="0">
                <a:solidFill>
                  <a:srgbClr val="336699"/>
                </a:solidFill>
                <a:latin typeface="Arial Narrow" pitchFamily="34" charset="0"/>
              </a:rPr>
              <a:t>ФАКТОРЫ РИСКА ПРЕЖДЕВРЕМЕННЫХ РОДОВ</a:t>
            </a:r>
          </a:p>
        </p:txBody>
      </p:sp>
      <p:sp>
        <p:nvSpPr>
          <p:cNvPr id="10" name="Содержимое 2"/>
          <p:cNvSpPr txBox="1">
            <a:spLocks/>
          </p:cNvSpPr>
          <p:nvPr/>
        </p:nvSpPr>
        <p:spPr bwMode="auto">
          <a:xfrm>
            <a:off x="3929058" y="1928802"/>
            <a:ext cx="4929222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85000"/>
              <a:buChar char="•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lvl="0" eaLnBrk="1" hangingPunct="1">
              <a:defRPr/>
            </a:pPr>
            <a:endParaRPr lang="uk-UA" sz="2800" b="1" kern="0" dirty="0" smtClean="0">
              <a:latin typeface="Arial Narrow" pitchFamily="34" charset="0"/>
            </a:endParaRPr>
          </a:p>
          <a:p>
            <a:pPr lvl="0" eaLnBrk="1" hangingPunct="1">
              <a:defRPr/>
            </a:pPr>
            <a:r>
              <a:rPr lang="uk-UA" sz="2800" b="1" kern="0" dirty="0" err="1" smtClean="0">
                <a:latin typeface="Arial Narrow" pitchFamily="34" charset="0"/>
              </a:rPr>
              <a:t>Стресс</a:t>
            </a:r>
            <a:endParaRPr lang="uk-UA" sz="2800" b="1" kern="0" dirty="0" smtClean="0">
              <a:latin typeface="Arial Narrow" pitchFamily="34" charset="0"/>
            </a:endParaRPr>
          </a:p>
          <a:p>
            <a:pPr lvl="0" eaLnBrk="1" hangingPunct="1">
              <a:defRPr/>
            </a:pPr>
            <a:r>
              <a:rPr lang="uk-UA" sz="2800" b="1" kern="0" dirty="0" err="1" smtClean="0">
                <a:latin typeface="Arial Narrow" pitchFamily="34" charset="0"/>
              </a:rPr>
              <a:t>Вагинальная</a:t>
            </a:r>
            <a:r>
              <a:rPr lang="uk-UA" sz="2800" b="1" kern="0" dirty="0" smtClean="0">
                <a:latin typeface="Arial Narrow" pitchFamily="34" charset="0"/>
              </a:rPr>
              <a:t> </a:t>
            </a:r>
            <a:r>
              <a:rPr lang="uk-UA" sz="2800" b="1" kern="0" dirty="0" err="1" smtClean="0">
                <a:latin typeface="Arial Narrow" pitchFamily="34" charset="0"/>
              </a:rPr>
              <a:t>инфекция</a:t>
            </a:r>
            <a:endParaRPr lang="uk-UA" sz="2800" b="1" kern="0" dirty="0" smtClean="0">
              <a:latin typeface="Arial Narrow" pitchFamily="34" charset="0"/>
            </a:endParaRPr>
          </a:p>
          <a:p>
            <a:pPr lvl="0" eaLnBrk="1" hangingPunct="1">
              <a:defRPr/>
            </a:pPr>
            <a:r>
              <a:rPr lang="uk-UA" sz="2800" b="1" kern="0" dirty="0" err="1" smtClean="0">
                <a:latin typeface="Arial Narrow" pitchFamily="34" charset="0"/>
              </a:rPr>
              <a:t>Преждевременные</a:t>
            </a:r>
            <a:r>
              <a:rPr lang="uk-UA" sz="2800" b="1" kern="0" dirty="0" smtClean="0">
                <a:latin typeface="Arial Narrow" pitchFamily="34" charset="0"/>
              </a:rPr>
              <a:t> </a:t>
            </a:r>
            <a:r>
              <a:rPr lang="uk-UA" sz="2800" b="1" kern="0" dirty="0" err="1">
                <a:latin typeface="Arial Narrow" pitchFamily="34" charset="0"/>
              </a:rPr>
              <a:t>роды</a:t>
            </a:r>
            <a:r>
              <a:rPr lang="uk-UA" sz="2800" b="1" kern="0" dirty="0">
                <a:latin typeface="Arial Narrow" pitchFamily="34" charset="0"/>
              </a:rPr>
              <a:t> в </a:t>
            </a:r>
            <a:r>
              <a:rPr lang="uk-UA" sz="2800" b="1" kern="0" dirty="0" err="1" smtClean="0">
                <a:latin typeface="Arial Narrow" pitchFamily="34" charset="0"/>
              </a:rPr>
              <a:t>анамнезе</a:t>
            </a:r>
            <a:endParaRPr lang="uk-UA" sz="2800" b="1" kern="0" dirty="0">
              <a:latin typeface="Arial Narrow" pitchFamily="34" charset="0"/>
            </a:endParaRPr>
          </a:p>
          <a:p>
            <a:pPr lvl="0" eaLnBrk="1" hangingPunct="1">
              <a:defRPr/>
            </a:pPr>
            <a:r>
              <a:rPr lang="uk-UA" sz="2800" b="1" kern="0" dirty="0" err="1">
                <a:latin typeface="Arial Narrow" pitchFamily="34" charset="0"/>
              </a:rPr>
              <a:t>Короткая</a:t>
            </a:r>
            <a:r>
              <a:rPr lang="uk-UA" sz="2800" b="1" kern="0" dirty="0">
                <a:latin typeface="Arial Narrow" pitchFamily="34" charset="0"/>
              </a:rPr>
              <a:t> </a:t>
            </a:r>
            <a:r>
              <a:rPr lang="uk-UA" sz="2800" b="1" kern="0" dirty="0" err="1">
                <a:latin typeface="Arial Narrow" pitchFamily="34" charset="0"/>
              </a:rPr>
              <a:t>шейка</a:t>
            </a:r>
            <a:r>
              <a:rPr lang="uk-UA" sz="2800" b="1" kern="0" dirty="0">
                <a:latin typeface="Arial Narrow" pitchFamily="34" charset="0"/>
              </a:rPr>
              <a:t> </a:t>
            </a:r>
            <a:r>
              <a:rPr lang="uk-UA" sz="2800" b="1" kern="0" dirty="0" smtClean="0">
                <a:latin typeface="Arial Narrow" pitchFamily="34" charset="0"/>
              </a:rPr>
              <a:t>матки (ИЦН)</a:t>
            </a:r>
            <a:endParaRPr lang="uk-UA" sz="2800" b="1" kern="0" dirty="0">
              <a:latin typeface="Arial Narrow" pitchFamily="34" charset="0"/>
            </a:endParaRPr>
          </a:p>
          <a:p>
            <a:pPr eaLnBrk="1" hangingPunct="1"/>
            <a:endParaRPr lang="uk-UA" sz="2800" b="1" kern="0" dirty="0" smtClean="0">
              <a:latin typeface="Arial Narrow" pitchFamily="34" charset="0"/>
            </a:endParaRPr>
          </a:p>
          <a:p>
            <a:pPr eaLnBrk="1" hangingPunct="1"/>
            <a:endParaRPr lang="uk-UA" sz="2400" kern="0" dirty="0" smtClean="0">
              <a:latin typeface="Arial Narrow" pitchFamily="34" charset="0"/>
            </a:endParaRPr>
          </a:p>
          <a:p>
            <a:pPr eaLnBrk="1" hangingPunct="1"/>
            <a:endParaRPr lang="uk-UA" sz="2400" kern="0" dirty="0" smtClean="0"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1020726" y="404664"/>
            <a:ext cx="7531174" cy="954107"/>
          </a:xfrm>
        </p:spPr>
        <p:txBody>
          <a:bodyPr/>
          <a:lstStyle/>
          <a:p>
            <a:pPr algn="ctr" eaLnBrk="1" hangingPunct="1"/>
            <a:r>
              <a:rPr lang="uk-UA" sz="2800" b="1" dirty="0" smtClean="0">
                <a:solidFill>
                  <a:srgbClr val="336699"/>
                </a:solidFill>
                <a:latin typeface="Arial Narrow" pitchFamily="34" charset="0"/>
              </a:rPr>
              <a:t>СТРАТЕГИЯ ПРОФИЛАКТИКИ ПРЕЖДЕВРЕМЕННЫХ РОДОВ*</a:t>
            </a:r>
          </a:p>
        </p:txBody>
      </p:sp>
      <p:sp>
        <p:nvSpPr>
          <p:cNvPr id="10243" name="Содержимое 2"/>
          <p:cNvSpPr>
            <a:spLocks noGrp="1"/>
          </p:cNvSpPr>
          <p:nvPr>
            <p:ph idx="1"/>
          </p:nvPr>
        </p:nvSpPr>
        <p:spPr>
          <a:xfrm>
            <a:off x="2607454" y="1556792"/>
            <a:ext cx="4357718" cy="513641"/>
          </a:xfrm>
          <a:solidFill>
            <a:srgbClr val="336699"/>
          </a:solidFill>
        </p:spPr>
        <p:txBody>
          <a:bodyPr/>
          <a:lstStyle/>
          <a:p>
            <a:pPr marL="0" indent="0" algn="ctr" eaLnBrk="1" hangingPunct="1">
              <a:buNone/>
            </a:pPr>
            <a:r>
              <a:rPr lang="uk-UA" sz="2800" b="1" dirty="0" err="1" smtClean="0">
                <a:solidFill>
                  <a:schemeClr val="accent1"/>
                </a:solidFill>
                <a:latin typeface="Arial Narrow" pitchFamily="34" charset="0"/>
              </a:rPr>
              <a:t>Вагинальная</a:t>
            </a:r>
            <a:r>
              <a:rPr lang="uk-UA" sz="2800" b="1" dirty="0" smtClean="0">
                <a:solidFill>
                  <a:schemeClr val="accent1"/>
                </a:solidFill>
                <a:latin typeface="Arial Narrow" pitchFamily="34" charset="0"/>
              </a:rPr>
              <a:t> </a:t>
            </a:r>
            <a:r>
              <a:rPr lang="uk-UA" sz="2800" b="1" dirty="0" err="1" smtClean="0">
                <a:solidFill>
                  <a:schemeClr val="accent1"/>
                </a:solidFill>
                <a:latin typeface="Arial Narrow" pitchFamily="34" charset="0"/>
              </a:rPr>
              <a:t>инфекция</a:t>
            </a:r>
            <a:endParaRPr lang="uk-UA" sz="2800" b="1" dirty="0" smtClean="0">
              <a:solidFill>
                <a:schemeClr val="accent1"/>
              </a:solidFill>
              <a:latin typeface="Arial Narrow" pitchFamily="34" charset="0"/>
            </a:endParaRPr>
          </a:p>
          <a:p>
            <a:pPr eaLnBrk="1" hangingPunct="1"/>
            <a:endParaRPr lang="uk-UA" sz="2400" dirty="0" smtClean="0">
              <a:latin typeface="Arial Narrow" pitchFamily="34" charset="0"/>
            </a:endParaRPr>
          </a:p>
          <a:p>
            <a:pPr eaLnBrk="1" hangingPunct="1"/>
            <a:endParaRPr lang="uk-UA" sz="2400" dirty="0" smtClean="0">
              <a:latin typeface="Arial Narrow" pitchFamily="34" charset="0"/>
            </a:endParaRPr>
          </a:p>
        </p:txBody>
      </p:sp>
      <p:cxnSp>
        <p:nvCxnSpPr>
          <p:cNvPr id="10245" name="Прямая соединительная линия 5"/>
          <p:cNvCxnSpPr>
            <a:cxnSpLocks noChangeShapeType="1"/>
          </p:cNvCxnSpPr>
          <p:nvPr/>
        </p:nvCxnSpPr>
        <p:spPr bwMode="auto">
          <a:xfrm>
            <a:off x="642938" y="5929313"/>
            <a:ext cx="8286750" cy="71437"/>
          </a:xfrm>
          <a:prstGeom prst="line">
            <a:avLst/>
          </a:prstGeom>
          <a:noFill/>
          <a:ln w="9525" algn="ctr">
            <a:solidFill>
              <a:srgbClr val="0099CC"/>
            </a:solidFill>
            <a:miter lim="800000"/>
            <a:headEnd/>
            <a:tailEnd/>
          </a:ln>
        </p:spPr>
      </p:cxnSp>
      <p:sp>
        <p:nvSpPr>
          <p:cNvPr id="10" name="Прямоугольник 9"/>
          <p:cNvSpPr/>
          <p:nvPr/>
        </p:nvSpPr>
        <p:spPr bwMode="auto">
          <a:xfrm>
            <a:off x="3357553" y="2643182"/>
            <a:ext cx="2857520" cy="571504"/>
          </a:xfrm>
          <a:prstGeom prst="rect">
            <a:avLst/>
          </a:prstGeom>
          <a:solidFill>
            <a:srgbClr val="FFC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Tx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</a:rPr>
              <a:t>Оценка</a:t>
            </a:r>
            <a:r>
              <a:rPr kumimoji="0" lang="ru-RU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</a:rPr>
              <a:t> биоценоза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</a:rPr>
              <a:t> </a:t>
            </a:r>
            <a:r>
              <a:rPr kumimoji="0" lang="ru-RU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</a:rPr>
              <a:t> 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Tx/>
              <a:buFont typeface="Wingdings" pitchFamily="2" charset="2"/>
              <a:buChar char="§"/>
              <a:tabLst/>
            </a:pPr>
            <a:endParaRPr kumimoji="0" lang="ru-RU" b="1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sp>
        <p:nvSpPr>
          <p:cNvPr id="12" name="Стрелка вправо 11"/>
          <p:cNvSpPr/>
          <p:nvPr/>
        </p:nvSpPr>
        <p:spPr bwMode="auto">
          <a:xfrm rot="5400000">
            <a:off x="4600002" y="2104854"/>
            <a:ext cx="428628" cy="484632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 bwMode="auto">
          <a:xfrm>
            <a:off x="5329705" y="3678076"/>
            <a:ext cx="3214710" cy="714380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Tx/>
              <a:buFont typeface="Wingdings" pitchFamily="2" charset="2"/>
              <a:buChar char="§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</a:rPr>
              <a:t>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</a:rPr>
              <a:t>Умеренный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</a:rPr>
              <a:t>дисбиоз</a:t>
            </a:r>
            <a:endParaRPr kumimoji="0" lang="ru-RU" b="1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 bwMode="auto">
          <a:xfrm>
            <a:off x="677390" y="3427088"/>
            <a:ext cx="3894610" cy="1216357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Tx/>
              <a:buFont typeface="Wingdings" pitchFamily="2" charset="2"/>
              <a:buChar char="§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</a:rPr>
              <a:t>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</a:rPr>
              <a:t>Симптомы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</a:rPr>
              <a:t>вульвовагинита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</a:rPr>
              <a:t> 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Tx/>
              <a:tabLst/>
            </a:pPr>
            <a:r>
              <a:rPr lang="ru-RU" b="1" dirty="0" smtClean="0">
                <a:latin typeface="Arial Narrow" pitchFamily="34" charset="0"/>
              </a:rPr>
              <a:t>  или верифицированная 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Tx/>
              <a:tabLst/>
            </a:pPr>
            <a:r>
              <a:rPr lang="ru-RU" b="1" dirty="0">
                <a:latin typeface="Arial Narrow" pitchFamily="34" charset="0"/>
              </a:rPr>
              <a:t> </a:t>
            </a:r>
            <a:r>
              <a:rPr lang="ru-RU" b="1" dirty="0" smtClean="0">
                <a:latin typeface="Arial Narrow" pitchFamily="34" charset="0"/>
              </a:rPr>
              <a:t> инфекция</a:t>
            </a:r>
            <a:endParaRPr kumimoji="0" lang="ru-RU" b="1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sp>
        <p:nvSpPr>
          <p:cNvPr id="18" name="Стрелка вправо 17"/>
          <p:cNvSpPr/>
          <p:nvPr/>
        </p:nvSpPr>
        <p:spPr bwMode="auto">
          <a:xfrm rot="5400000">
            <a:off x="2410381" y="4654893"/>
            <a:ext cx="428628" cy="484632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20" name="Стрелка вправо 19"/>
          <p:cNvSpPr/>
          <p:nvPr/>
        </p:nvSpPr>
        <p:spPr bwMode="auto">
          <a:xfrm rot="5400000">
            <a:off x="6700569" y="4542095"/>
            <a:ext cx="428628" cy="484632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 bwMode="auto">
          <a:xfrm>
            <a:off x="5857884" y="5131468"/>
            <a:ext cx="2071702" cy="571504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Tx/>
              <a:tabLst/>
            </a:pP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</a:rPr>
              <a:t>Пробиотики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</a:rPr>
              <a:t> </a:t>
            </a:r>
            <a:endParaRPr kumimoji="0" lang="ru-RU" b="1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Arial Narrow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 bwMode="auto">
          <a:xfrm>
            <a:off x="677390" y="5131468"/>
            <a:ext cx="3894610" cy="571504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SzTx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Narrow" pitchFamily="34" charset="0"/>
              </a:rPr>
              <a:t>Местные антибиотики </a:t>
            </a:r>
          </a:p>
        </p:txBody>
      </p:sp>
    </p:spTree>
    <p:extLst>
      <p:ext uri="{BB962C8B-B14F-4D97-AF65-F5344CB8AC3E}">
        <p14:creationId xmlns:p14="http://schemas.microsoft.com/office/powerpoint/2010/main" xmlns="" val="3536344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Содержимое 3" descr="сканирование0009.jpg"/>
          <p:cNvPicPr>
            <a:picLocks noGrp="1" noChangeAspect="1"/>
          </p:cNvPicPr>
          <p:nvPr>
            <p:ph idx="1"/>
          </p:nvPr>
        </p:nvPicPr>
        <p:blipFill>
          <a:blip r:embed="rId3"/>
          <a:srcRect l="8701" t="3175" r="5377" b="7936"/>
          <a:stretch>
            <a:fillRect/>
          </a:stretch>
        </p:blipFill>
        <p:spPr>
          <a:xfrm>
            <a:off x="2000232" y="1785926"/>
            <a:ext cx="6715172" cy="4759617"/>
          </a:xfrm>
        </p:spPr>
      </p:pic>
      <p:sp>
        <p:nvSpPr>
          <p:cNvPr id="2" name="Стрелка влево 1"/>
          <p:cNvSpPr/>
          <p:nvPr/>
        </p:nvSpPr>
        <p:spPr bwMode="auto">
          <a:xfrm>
            <a:off x="3357554" y="2071678"/>
            <a:ext cx="648072" cy="484632"/>
          </a:xfrm>
          <a:prstGeom prst="leftArrow">
            <a:avLst/>
          </a:prstGeom>
          <a:solidFill>
            <a:srgbClr val="FF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/>
          <a:lstStyle/>
          <a:p>
            <a:endParaRPr lang="ru-RU"/>
          </a:p>
        </p:txBody>
      </p:sp>
      <p:sp>
        <p:nvSpPr>
          <p:cNvPr id="7" name="Стрелка влево 6"/>
          <p:cNvSpPr/>
          <p:nvPr/>
        </p:nvSpPr>
        <p:spPr bwMode="auto">
          <a:xfrm>
            <a:off x="4071934" y="3429000"/>
            <a:ext cx="648072" cy="484632"/>
          </a:xfrm>
          <a:prstGeom prst="leftArrow">
            <a:avLst/>
          </a:prstGeom>
          <a:solidFill>
            <a:srgbClr val="FF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/>
          <a:lstStyle/>
          <a:p>
            <a:endParaRPr lang="ru-RU"/>
          </a:p>
        </p:txBody>
      </p:sp>
      <p:pic>
        <p:nvPicPr>
          <p:cNvPr id="8" name="Picture 5" descr="C:\Users\unit\Pictures\ПОДГОТОВКА ПРЕЗЕНТАЦИЙ\МЕДИЦИНА\АКУШЕРСТВО И ГИНЕКОЛОГИЯ\акушерство\РОДЫ\биомеханизм родов\1 период родов\pr7_cervical_effacement.jpg"/>
          <p:cNvPicPr>
            <a:picLocks noChangeAspect="1" noChangeArrowheads="1"/>
          </p:cNvPicPr>
          <p:nvPr/>
        </p:nvPicPr>
        <p:blipFill>
          <a:blip r:embed="rId4"/>
          <a:srcRect l="54375" b="53271"/>
          <a:stretch>
            <a:fillRect/>
          </a:stretch>
        </p:blipFill>
        <p:spPr bwMode="auto">
          <a:xfrm>
            <a:off x="0" y="5214938"/>
            <a:ext cx="1998663" cy="1643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5" descr="C:\Users\unit\Pictures\ПОДГОТОВКА ПРЕЗЕНТАЦИЙ\МЕДИЦИНА\АКУШЕРСТВО И ГИНЕКОЛОГИЯ\акушерство\РОДЫ\биомеханизм родов\1 период родов\pr7_cervical_effacement.jpg"/>
          <p:cNvPicPr>
            <a:picLocks noChangeAspect="1" noChangeArrowheads="1"/>
          </p:cNvPicPr>
          <p:nvPr/>
        </p:nvPicPr>
        <p:blipFill>
          <a:blip r:embed="rId4"/>
          <a:srcRect l="5624" t="46729" r="51250" b="6541"/>
          <a:stretch>
            <a:fillRect/>
          </a:stretch>
        </p:blipFill>
        <p:spPr bwMode="auto">
          <a:xfrm>
            <a:off x="0" y="3429000"/>
            <a:ext cx="1963738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C:\Users\unit\Pictures\ПОДГОТОВКА ПРЕЗЕНТАЦИЙ\МЕДИЦИНА\АКУШЕРСТВО И ГИНЕКОЛОГИЯ\акушерство\РОДЫ\биомеханизм родов\1 период родов\pr7_cervical_effacement.jpg"/>
          <p:cNvPicPr>
            <a:picLocks noChangeAspect="1" noChangeArrowheads="1"/>
          </p:cNvPicPr>
          <p:nvPr/>
        </p:nvPicPr>
        <p:blipFill>
          <a:blip r:embed="rId4"/>
          <a:srcRect l="54375" t="46729" b="6541"/>
          <a:stretch>
            <a:fillRect/>
          </a:stretch>
        </p:blipFill>
        <p:spPr bwMode="auto">
          <a:xfrm>
            <a:off x="0" y="1785926"/>
            <a:ext cx="1951038" cy="1585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Заголовок 6"/>
          <p:cNvSpPr>
            <a:spLocks noGrp="1"/>
          </p:cNvSpPr>
          <p:nvPr>
            <p:ph type="title"/>
          </p:nvPr>
        </p:nvSpPr>
        <p:spPr>
          <a:xfrm>
            <a:off x="642910" y="285729"/>
            <a:ext cx="8391553" cy="1631216"/>
          </a:xfrm>
        </p:spPr>
        <p:txBody>
          <a:bodyPr anchor="ctr"/>
          <a:lstStyle/>
          <a:p>
            <a:pPr algn="ctr"/>
            <a:r>
              <a:rPr lang="ru-RU" sz="2800" b="1" dirty="0" smtClean="0">
                <a:solidFill>
                  <a:srgbClr val="336699"/>
                </a:solidFill>
                <a:latin typeface="Arial Narrow" pitchFamily="34" charset="0"/>
              </a:rPr>
              <a:t>ДОСРОЧНОЕ БЕССИМПТОМНОЕ УКОРОЧЕНИЕ ШЕЙКИ МАТКИ СВЯЗАНО С РИСКОМ ПР</a:t>
            </a:r>
            <a:r>
              <a:rPr lang="uk-UA" b="1" dirty="0" smtClean="0">
                <a:solidFill>
                  <a:schemeClr val="tx1"/>
                </a:solidFill>
              </a:rPr>
              <a:t/>
            </a:r>
            <a:br>
              <a:rPr lang="uk-UA" b="1" dirty="0" smtClean="0">
                <a:solidFill>
                  <a:schemeClr val="tx1"/>
                </a:solidFill>
              </a:rPr>
            </a:b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161546" y="2000240"/>
            <a:ext cx="4458272" cy="523220"/>
          </a:xfrm>
          <a:prstGeom prst="rect">
            <a:avLst/>
          </a:prstGeom>
          <a:solidFill>
            <a:schemeClr val="accent1"/>
          </a:solidFill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Arial"/>
                <a:cs typeface="Arial"/>
              </a:rPr>
              <a:t>˂ </a:t>
            </a:r>
            <a:r>
              <a:rPr lang="ru-RU" sz="2800" b="1" dirty="0" smtClean="0">
                <a:solidFill>
                  <a:srgbClr val="FF0000"/>
                </a:solidFill>
                <a:latin typeface="Arial Narrow" pitchFamily="34" charset="0"/>
              </a:rPr>
              <a:t>20 мм </a:t>
            </a:r>
            <a:r>
              <a:rPr lang="ru-RU" sz="2800" b="1" dirty="0" smtClean="0">
                <a:latin typeface="Arial Narrow" pitchFamily="34" charset="0"/>
              </a:rPr>
              <a:t>– риск ПР более 50%</a:t>
            </a:r>
            <a:endParaRPr lang="en-US" sz="2800" b="1" dirty="0">
              <a:latin typeface="Arial Narrow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857752" y="3429000"/>
            <a:ext cx="3844322" cy="523220"/>
          </a:xfrm>
          <a:prstGeom prst="rect">
            <a:avLst/>
          </a:prstGeom>
          <a:solidFill>
            <a:schemeClr val="accent1"/>
          </a:solidFill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Arial Narrow" pitchFamily="34" charset="0"/>
              </a:rPr>
              <a:t>20 – 30 мм </a:t>
            </a:r>
            <a:r>
              <a:rPr lang="ru-RU" sz="2800" b="1" dirty="0" smtClean="0">
                <a:latin typeface="Arial Narrow" pitchFamily="34" charset="0"/>
              </a:rPr>
              <a:t>– риск ПР 35%</a:t>
            </a:r>
            <a:endParaRPr lang="en-US" sz="2800" b="1" dirty="0">
              <a:latin typeface="Arial Narrow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8286776" y="2500306"/>
            <a:ext cx="271426" cy="914400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 bwMode="auto">
          <a:xfrm>
            <a:off x="8358214" y="3929066"/>
            <a:ext cx="285752" cy="192882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434963" y="2495841"/>
            <a:ext cx="3009157" cy="523220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2800" dirty="0" smtClean="0">
                <a:latin typeface="Arial Narrow" pitchFamily="34" charset="0"/>
              </a:rPr>
              <a:t>Встречается у 2,5%*</a:t>
            </a:r>
            <a:endParaRPr lang="ru-RU" sz="28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4872864" y="3952220"/>
            <a:ext cx="2927404" cy="523220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2800" dirty="0" smtClean="0">
                <a:latin typeface="Arial Narrow" pitchFamily="34" charset="0"/>
              </a:rPr>
              <a:t>Встречается у 10%*</a:t>
            </a:r>
            <a:endParaRPr lang="ru-RU" sz="2800" dirty="0"/>
          </a:p>
        </p:txBody>
      </p:sp>
      <p:sp>
        <p:nvSpPr>
          <p:cNvPr id="17" name="Заголовок 1"/>
          <p:cNvSpPr txBox="1">
            <a:spLocks/>
          </p:cNvSpPr>
          <p:nvPr/>
        </p:nvSpPr>
        <p:spPr bwMode="auto">
          <a:xfrm>
            <a:off x="4005625" y="6502378"/>
            <a:ext cx="492224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b"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Verdan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Verdan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Verdan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Verdan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Verdan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Verdan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Verdan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Verdana" pitchFamily="34" charset="0"/>
              </a:defRPr>
            </a:lvl9pPr>
          </a:lstStyle>
          <a:p>
            <a:pPr>
              <a:defRPr/>
            </a:pPr>
            <a:r>
              <a:rPr lang="ru-RU" sz="1800" b="1" i="1" dirty="0" smtClean="0">
                <a:solidFill>
                  <a:schemeClr val="tx1"/>
                </a:solidFill>
                <a:latin typeface="Arial Narrow" pitchFamily="34" charset="0"/>
              </a:rPr>
              <a:t>*</a:t>
            </a:r>
            <a:r>
              <a:rPr lang="en-US" sz="1800" b="1" i="1" dirty="0" err="1" smtClean="0">
                <a:solidFill>
                  <a:schemeClr val="tx1"/>
                </a:solidFill>
                <a:latin typeface="Arial Narrow" pitchFamily="34" charset="0"/>
              </a:rPr>
              <a:t>S.S.Hassan</a:t>
            </a:r>
            <a:r>
              <a:rPr lang="en-US" sz="1800" b="1" i="1" dirty="0" smtClean="0">
                <a:solidFill>
                  <a:schemeClr val="tx1"/>
                </a:solidFill>
                <a:latin typeface="Arial Narrow" pitchFamily="34" charset="0"/>
              </a:rPr>
              <a:t>, </a:t>
            </a:r>
            <a:r>
              <a:rPr lang="en-US" sz="1800" b="1" i="1" dirty="0" err="1" smtClean="0">
                <a:solidFill>
                  <a:schemeClr val="tx1"/>
                </a:solidFill>
                <a:latin typeface="Arial Narrow" pitchFamily="34" charset="0"/>
              </a:rPr>
              <a:t>R.Romero</a:t>
            </a:r>
            <a:r>
              <a:rPr lang="en-US" sz="1800" b="1" i="1" dirty="0" smtClean="0">
                <a:solidFill>
                  <a:schemeClr val="tx1"/>
                </a:solidFill>
                <a:latin typeface="Arial Narrow" pitchFamily="34" charset="0"/>
              </a:rPr>
              <a:t>, </a:t>
            </a:r>
            <a:r>
              <a:rPr lang="ru-RU" sz="1800" b="1" i="1" dirty="0" smtClean="0">
                <a:solidFill>
                  <a:schemeClr val="tx1"/>
                </a:solidFill>
                <a:latin typeface="Arial Narrow" pitchFamily="34" charset="0"/>
              </a:rPr>
              <a:t>… </a:t>
            </a:r>
            <a:r>
              <a:rPr lang="en-US" sz="1800" b="1" i="1" dirty="0" err="1" smtClean="0">
                <a:solidFill>
                  <a:schemeClr val="tx1"/>
                </a:solidFill>
                <a:latin typeface="Arial Narrow" pitchFamily="34" charset="0"/>
              </a:rPr>
              <a:t>V.Potapov</a:t>
            </a:r>
            <a:r>
              <a:rPr lang="en-US" sz="1800" b="1" i="1" dirty="0" smtClean="0">
                <a:solidFill>
                  <a:schemeClr val="tx1"/>
                </a:solidFill>
                <a:latin typeface="Arial Narrow" pitchFamily="34" charset="0"/>
              </a:rPr>
              <a:t> et all.</a:t>
            </a:r>
            <a:r>
              <a:rPr lang="ru-RU" sz="1800" b="1" i="1" dirty="0" smtClean="0">
                <a:solidFill>
                  <a:schemeClr val="tx1"/>
                </a:solidFill>
                <a:latin typeface="Arial Narrow" pitchFamily="34" charset="0"/>
              </a:rPr>
              <a:t>, 2011</a:t>
            </a:r>
          </a:p>
        </p:txBody>
      </p:sp>
    </p:spTree>
    <p:extLst>
      <p:ext uri="{BB962C8B-B14F-4D97-AF65-F5344CB8AC3E}">
        <p14:creationId xmlns:p14="http://schemas.microsoft.com/office/powerpoint/2010/main" xmlns="" val="870870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35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3"/>
          <a:srcRect b="23529"/>
          <a:stretch>
            <a:fillRect/>
          </a:stretch>
        </p:blipFill>
        <p:spPr bwMode="auto">
          <a:xfrm>
            <a:off x="-11113" y="3500438"/>
            <a:ext cx="9155113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1" name="Picture 5" descr="C:\Users\unit\Pictures\ПОДГОТОВКА ПРЕЗЕНТАЦИЙ\МЕДИЦИНА\АКУШЕРСТВО И ГИНЕКОЛОГИЯ\акушерство\РОДЫ\биомеханизм родов\1 период родов\pr7_cervical_effacement.jpg"/>
          <p:cNvPicPr>
            <a:picLocks noChangeAspect="1" noChangeArrowheads="1"/>
          </p:cNvPicPr>
          <p:nvPr/>
        </p:nvPicPr>
        <p:blipFill>
          <a:blip r:embed="rId4"/>
          <a:srcRect l="54375" t="46729" b="6541"/>
          <a:stretch>
            <a:fillRect/>
          </a:stretch>
        </p:blipFill>
        <p:spPr bwMode="auto">
          <a:xfrm>
            <a:off x="0" y="1914525"/>
            <a:ext cx="1928813" cy="158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2" name="Picture 5" descr="C:\Users\unit\Pictures\ПОДГОТОВКА ПРЕЗЕНТАЦИЙ\МЕДИЦИНА\АКУШЕРСТВО И ГИНЕКОЛОГИЯ\акушерство\РОДЫ\биомеханизм родов\1 период родов\pr7_cervical_effacement.jpg"/>
          <p:cNvPicPr>
            <a:picLocks noChangeAspect="1" noChangeArrowheads="1"/>
          </p:cNvPicPr>
          <p:nvPr/>
        </p:nvPicPr>
        <p:blipFill>
          <a:blip r:embed="rId4"/>
          <a:srcRect l="54375" b="53271"/>
          <a:stretch>
            <a:fillRect/>
          </a:stretch>
        </p:blipFill>
        <p:spPr bwMode="auto">
          <a:xfrm>
            <a:off x="6883400" y="1928813"/>
            <a:ext cx="1998663" cy="1643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3" name="Picture 5" descr="C:\Users\unit\Pictures\ПОДГОТОВКА ПРЕЗЕНТАЦИЙ\МЕДИЦИНА\АКУШЕРСТВО И ГИНЕКОЛОГИЯ\акушерство\РОДЫ\биомеханизм родов\1 период родов\pr7_cervical_effacement.jpg"/>
          <p:cNvPicPr>
            <a:picLocks noChangeAspect="1" noChangeArrowheads="1"/>
          </p:cNvPicPr>
          <p:nvPr/>
        </p:nvPicPr>
        <p:blipFill>
          <a:blip r:embed="rId4"/>
          <a:srcRect l="5624" t="46729" r="51250" b="6541"/>
          <a:stretch>
            <a:fillRect/>
          </a:stretch>
        </p:blipFill>
        <p:spPr bwMode="auto">
          <a:xfrm>
            <a:off x="3429000" y="1857375"/>
            <a:ext cx="1928813" cy="1677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4" name="Содержимое 2"/>
          <p:cNvSpPr>
            <a:spLocks noGrp="1"/>
          </p:cNvSpPr>
          <p:nvPr>
            <p:ph idx="1"/>
          </p:nvPr>
        </p:nvSpPr>
        <p:spPr>
          <a:xfrm>
            <a:off x="1000100" y="214290"/>
            <a:ext cx="7215210" cy="1428750"/>
          </a:xfrm>
        </p:spPr>
        <p:txBody>
          <a:bodyPr anchor="ctr"/>
          <a:lstStyle/>
          <a:p>
            <a:pPr algn="ctr"/>
            <a:r>
              <a:rPr lang="ru-RU" sz="2800" b="1" dirty="0" smtClean="0">
                <a:solidFill>
                  <a:srgbClr val="336699"/>
                </a:solidFill>
                <a:latin typeface="Arial Narrow" pitchFamily="34" charset="0"/>
                <a:cs typeface="Arial" pitchFamily="34" charset="0"/>
              </a:rPr>
              <a:t>АКУШЕРСКАЯ СТРАТЕГИЯ ПРИ РАЗЛИЧНОЙ ДЛИНЕ ШЕЙКИ МАТКИ</a:t>
            </a:r>
            <a:endParaRPr lang="uk-UA" sz="2800" b="1" dirty="0" smtClean="0">
              <a:solidFill>
                <a:srgbClr val="336699"/>
              </a:solidFill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11" name="Скругленная прямоугольная выноска 6"/>
          <p:cNvSpPr>
            <a:spLocks noChangeArrowheads="1"/>
          </p:cNvSpPr>
          <p:nvPr/>
        </p:nvSpPr>
        <p:spPr bwMode="auto">
          <a:xfrm>
            <a:off x="161510" y="4388557"/>
            <a:ext cx="4284476" cy="1224136"/>
          </a:xfrm>
          <a:prstGeom prst="wedgeRoundRectCallout">
            <a:avLst>
              <a:gd name="adj1" fmla="val -6020"/>
              <a:gd name="adj2" fmla="val -72559"/>
              <a:gd name="adj3" fmla="val 16667"/>
            </a:avLst>
          </a:prstGeom>
          <a:solidFill>
            <a:srgbClr val="FFC000"/>
          </a:solidFill>
          <a:ln w="9525" algn="ctr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/>
          <a:lstStyle/>
          <a:p>
            <a:r>
              <a:rPr lang="ru-RU" sz="2000" b="1">
                <a:latin typeface="Arial Narrow" pitchFamily="34" charset="0"/>
                <a:ea typeface="Calibri" pitchFamily="34" charset="0"/>
                <a:cs typeface="Times New Roman" pitchFamily="18" charset="0"/>
              </a:rPr>
              <a:t> При длине шейки матки ≤ 15 мм +</a:t>
            </a:r>
          </a:p>
          <a:p>
            <a:r>
              <a:rPr lang="ru-RU" sz="2000" b="1">
                <a:latin typeface="Arial Narrow" pitchFamily="34" charset="0"/>
                <a:ea typeface="Calibri" pitchFamily="34" charset="0"/>
                <a:cs typeface="Times New Roman" pitchFamily="18" charset="0"/>
              </a:rPr>
              <a:t>преждевременные роды в анамнезе </a:t>
            </a:r>
          </a:p>
          <a:p>
            <a:r>
              <a:rPr lang="ru-RU" sz="2000" b="1">
                <a:latin typeface="Arial Narrow" pitchFamily="34" charset="0"/>
                <a:ea typeface="Calibri" pitchFamily="34" charset="0"/>
                <a:cs typeface="Times New Roman" pitchFamily="18" charset="0"/>
              </a:rPr>
              <a:t>или пролабация плодного пузыря</a:t>
            </a:r>
          </a:p>
          <a:p>
            <a:r>
              <a:rPr lang="ru-RU" sz="2000" b="1"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lang="en-US" sz="2000" b="1">
              <a:latin typeface="Arial Narrow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3" name="Стрелка вверх 2"/>
          <p:cNvSpPr/>
          <p:nvPr/>
        </p:nvSpPr>
        <p:spPr bwMode="auto">
          <a:xfrm>
            <a:off x="2668586" y="3861048"/>
            <a:ext cx="484632" cy="489204"/>
          </a:xfrm>
          <a:prstGeom prst="upArrow">
            <a:avLst/>
          </a:prstGeom>
          <a:solidFill>
            <a:srgbClr val="FF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1331640" y="3690029"/>
            <a:ext cx="1992097" cy="162018"/>
          </a:xfrm>
          <a:prstGeom prst="rect">
            <a:avLst/>
          </a:prstGeom>
          <a:solidFill>
            <a:srgbClr val="FF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/>
          <a:lstStyle/>
          <a:p>
            <a:pPr algn="ctr"/>
            <a:endParaRPr lang="ru-RU" sz="1800" b="1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33261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2.6457E-6 L -0.16476 -0.00417 " pathEditMode="relative" rAng="0" ptsTypes="AA">
                                      <p:cBhvr>
                                        <p:cTn id="11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247" y="-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3"/>
          <a:srcRect b="23529"/>
          <a:stretch>
            <a:fillRect/>
          </a:stretch>
        </p:blipFill>
        <p:spPr bwMode="auto">
          <a:xfrm>
            <a:off x="-11113" y="3500438"/>
            <a:ext cx="9155113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5" name="Picture 5" descr="C:\Users\unit\Pictures\ПОДГОТОВКА ПРЕЗЕНТАЦИЙ\МЕДИЦИНА\АКУШЕРСТВО И ГИНЕКОЛОГИЯ\акушерство\РОДЫ\биомеханизм родов\1 период родов\pr7_cervical_effacement.jpg"/>
          <p:cNvPicPr>
            <a:picLocks noChangeAspect="1" noChangeArrowheads="1"/>
          </p:cNvPicPr>
          <p:nvPr/>
        </p:nvPicPr>
        <p:blipFill>
          <a:blip r:embed="rId4"/>
          <a:srcRect l="54375" t="46729" b="6541"/>
          <a:stretch>
            <a:fillRect/>
          </a:stretch>
        </p:blipFill>
        <p:spPr bwMode="auto">
          <a:xfrm>
            <a:off x="0" y="1914525"/>
            <a:ext cx="1928813" cy="158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6" name="Picture 5" descr="C:\Users\unit\Pictures\ПОДГОТОВКА ПРЕЗЕНТАЦИЙ\МЕДИЦИНА\АКУШЕРСТВО И ГИНЕКОЛОГИЯ\акушерство\РОДЫ\биомеханизм родов\1 период родов\pr7_cervical_effacement.jpg"/>
          <p:cNvPicPr>
            <a:picLocks noChangeAspect="1" noChangeArrowheads="1"/>
          </p:cNvPicPr>
          <p:nvPr/>
        </p:nvPicPr>
        <p:blipFill>
          <a:blip r:embed="rId4"/>
          <a:srcRect l="54375" b="53271"/>
          <a:stretch>
            <a:fillRect/>
          </a:stretch>
        </p:blipFill>
        <p:spPr bwMode="auto">
          <a:xfrm>
            <a:off x="6883400" y="1928813"/>
            <a:ext cx="1998663" cy="1643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7" name="Picture 5" descr="C:\Users\unit\Pictures\ПОДГОТОВКА ПРЕЗЕНТАЦИЙ\МЕДИЦИНА\АКУШЕРСТВО И ГИНЕКОЛОГИЯ\акушерство\РОДЫ\биомеханизм родов\1 период родов\pr7_cervical_effacement.jpg"/>
          <p:cNvPicPr>
            <a:picLocks noChangeAspect="1" noChangeArrowheads="1"/>
          </p:cNvPicPr>
          <p:nvPr/>
        </p:nvPicPr>
        <p:blipFill>
          <a:blip r:embed="rId4"/>
          <a:srcRect l="5624" t="46729" r="51250" b="6541"/>
          <a:stretch>
            <a:fillRect/>
          </a:stretch>
        </p:blipFill>
        <p:spPr bwMode="auto">
          <a:xfrm>
            <a:off x="3429000" y="1857375"/>
            <a:ext cx="1928813" cy="1677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8" name="Picture 4" descr="C:\Users\unit\Pictures\ПОДГОТОВКА ПРЕЗЕНТАЦИЙ\МЕДИЦИНА\АКУШЕРСТВО И ГИНЕКОЛОГИЯ\акушерство\БЕРЕМЕННОСТЬ\осложнения беременности\Невынашивание\45013058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87488" y="1778000"/>
            <a:ext cx="1633537" cy="1722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 bwMode="auto">
          <a:xfrm>
            <a:off x="1331640" y="3284984"/>
            <a:ext cx="1944216" cy="648072"/>
          </a:xfrm>
          <a:prstGeom prst="rect">
            <a:avLst/>
          </a:prstGeom>
          <a:solidFill>
            <a:srgbClr val="FFC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anchor="ctr"/>
          <a:lstStyle/>
          <a:p>
            <a:pPr algn="ctr"/>
            <a:r>
              <a:rPr lang="ru-RU" sz="1800" b="1" dirty="0" smtClean="0">
                <a:solidFill>
                  <a:srgbClr val="C00000"/>
                </a:solidFill>
                <a:latin typeface="Arial Narrow" pitchFamily="34" charset="0"/>
              </a:rPr>
              <a:t>ИСТМОРАФИЯ</a:t>
            </a:r>
            <a:endParaRPr lang="ru-RU" sz="1800" b="1" dirty="0">
              <a:solidFill>
                <a:srgbClr val="C00000"/>
              </a:solidFill>
              <a:latin typeface="Arial Narrow" pitchFamily="34" charset="0"/>
            </a:endParaRPr>
          </a:p>
        </p:txBody>
      </p:sp>
      <p:sp>
        <p:nvSpPr>
          <p:cNvPr id="9" name="Скругленная прямоугольная выноска 6"/>
          <p:cNvSpPr>
            <a:spLocks noChangeArrowheads="1"/>
          </p:cNvSpPr>
          <p:nvPr/>
        </p:nvSpPr>
        <p:spPr bwMode="auto">
          <a:xfrm>
            <a:off x="135256" y="4388557"/>
            <a:ext cx="4284476" cy="1224136"/>
          </a:xfrm>
          <a:prstGeom prst="wedgeRoundRectCallout">
            <a:avLst>
              <a:gd name="adj1" fmla="val -6020"/>
              <a:gd name="adj2" fmla="val -72559"/>
              <a:gd name="adj3" fmla="val 16667"/>
            </a:avLst>
          </a:prstGeom>
          <a:solidFill>
            <a:srgbClr val="FFC000"/>
          </a:solidFill>
          <a:ln w="9525" algn="ctr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/>
          <a:lstStyle/>
          <a:p>
            <a:r>
              <a:rPr lang="ru-RU" sz="2000" b="1">
                <a:latin typeface="Arial Narrow" pitchFamily="34" charset="0"/>
                <a:ea typeface="Calibri" pitchFamily="34" charset="0"/>
                <a:cs typeface="Times New Roman" pitchFamily="18" charset="0"/>
              </a:rPr>
              <a:t> При длине шейки матки ≤ 15 мм +</a:t>
            </a:r>
          </a:p>
          <a:p>
            <a:r>
              <a:rPr lang="ru-RU" sz="2000" b="1">
                <a:latin typeface="Arial Narrow" pitchFamily="34" charset="0"/>
                <a:ea typeface="Calibri" pitchFamily="34" charset="0"/>
                <a:cs typeface="Times New Roman" pitchFamily="18" charset="0"/>
              </a:rPr>
              <a:t>преждевременные роды в анамнезе </a:t>
            </a:r>
          </a:p>
          <a:p>
            <a:r>
              <a:rPr lang="ru-RU" sz="2000" b="1">
                <a:latin typeface="Arial Narrow" pitchFamily="34" charset="0"/>
                <a:ea typeface="Calibri" pitchFamily="34" charset="0"/>
                <a:cs typeface="Times New Roman" pitchFamily="18" charset="0"/>
              </a:rPr>
              <a:t>или пролабация плодного пузыря</a:t>
            </a:r>
          </a:p>
          <a:p>
            <a:r>
              <a:rPr lang="ru-RU" sz="2000" b="1"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lang="en-US" sz="2000" b="1">
              <a:latin typeface="Arial Narrow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0" name="Содержимое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Содержимое 2"/>
          <p:cNvSpPr txBox="1">
            <a:spLocks/>
          </p:cNvSpPr>
          <p:nvPr/>
        </p:nvSpPr>
        <p:spPr bwMode="auto">
          <a:xfrm>
            <a:off x="1000100" y="214290"/>
            <a:ext cx="721521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5000"/>
              <a:buFont typeface="Wingdings" pitchFamily="2" charset="2"/>
              <a:buChar char="n"/>
              <a:tabLst/>
              <a:defRPr/>
            </a:pPr>
            <a:r>
              <a:rPr kumimoji="0" lang="ru-RU" sz="2800" b="1" i="0" u="none" strike="noStrike" kern="0" cap="none" spc="0" normalizeH="0" baseline="0" noProof="0" smtClean="0">
                <a:ln>
                  <a:noFill/>
                </a:ln>
                <a:solidFill>
                  <a:srgbClr val="336699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 pitchFamily="34" charset="0"/>
              </a:rPr>
              <a:t>АКУШЕРСКАЯ СТРАТЕГИЯ ПРИ РАЗЛИЧНОЙ ДЛИНЕ ШЕЙКИ МАТКИ</a:t>
            </a:r>
            <a:endParaRPr kumimoji="0" lang="uk-UA" sz="2800" b="1" i="0" u="none" strike="noStrike" kern="0" cap="none" spc="0" normalizeH="0" baseline="0" noProof="0" dirty="0" smtClean="0">
              <a:ln>
                <a:noFill/>
              </a:ln>
              <a:solidFill>
                <a:srgbClr val="336699"/>
              </a:solidFill>
              <a:effectLst/>
              <a:uLnTx/>
              <a:uFillTx/>
              <a:latin typeface="Arial Narrow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34667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0" y="0"/>
            <a:ext cx="9144000" cy="1000125"/>
          </a:xfrm>
          <a:prstGeom prst="rect">
            <a:avLst/>
          </a:prstGeom>
          <a:noFill/>
        </p:spPr>
        <p:txBody>
          <a:bodyPr anchor="ctr"/>
          <a:lstStyle/>
          <a:p>
            <a:pPr marL="342900" indent="-342900" algn="ctr">
              <a:spcBef>
                <a:spcPct val="20000"/>
              </a:spcBef>
            </a:pPr>
            <a:r>
              <a:rPr lang="ru-RU" sz="2800" b="1" dirty="0" smtClean="0">
                <a:solidFill>
                  <a:srgbClr val="336699"/>
                </a:solidFill>
                <a:latin typeface="Arial Narrow" pitchFamily="34" charset="0"/>
              </a:rPr>
              <a:t>ПРЕДМЕТ ОБСУЖДЕНИЯ</a:t>
            </a:r>
            <a:endParaRPr lang="uk-UA" sz="2800" b="1" dirty="0">
              <a:solidFill>
                <a:srgbClr val="336699"/>
              </a:solidFill>
              <a:latin typeface="Arial Narrow" pitchFamily="34" charset="0"/>
            </a:endParaRPr>
          </a:p>
        </p:txBody>
      </p:sp>
      <p:pic>
        <p:nvPicPr>
          <p:cNvPr id="4099" name="Picture 4" descr="F:\Мои рисунки\акушерство\плод\развитие плода\ei_0128.gif"/>
          <p:cNvPicPr>
            <a:picLocks noChangeAspect="1" noChangeArrowheads="1"/>
          </p:cNvPicPr>
          <p:nvPr/>
        </p:nvPicPr>
        <p:blipFill>
          <a:blip r:embed="rId3"/>
          <a:srcRect t="15166"/>
          <a:stretch>
            <a:fillRect/>
          </a:stretch>
        </p:blipFill>
        <p:spPr bwMode="auto">
          <a:xfrm>
            <a:off x="152400" y="1052513"/>
            <a:ext cx="8991600" cy="322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8001024" y="3429000"/>
            <a:ext cx="725464" cy="4286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1800" b="1" dirty="0">
                <a:solidFill>
                  <a:srgbClr val="0070C0"/>
                </a:solidFill>
                <a:cs typeface="Arial" pitchFamily="34" charset="0"/>
              </a:rPr>
              <a:t>42</a:t>
            </a:r>
            <a:endParaRPr lang="uk-UA" sz="1800" b="1" dirty="0">
              <a:solidFill>
                <a:srgbClr val="0070C0"/>
              </a:solidFill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786578" y="3357562"/>
            <a:ext cx="623908" cy="4286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cs typeface="Arial" pitchFamily="34" charset="0"/>
              </a:rPr>
              <a:t>36</a:t>
            </a:r>
            <a:endParaRPr lang="uk-UA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572132" y="3357562"/>
            <a:ext cx="706450" cy="4286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b="1" dirty="0">
                <a:solidFill>
                  <a:srgbClr val="C00000"/>
                </a:solidFill>
                <a:cs typeface="Arial" pitchFamily="34" charset="0"/>
              </a:rPr>
              <a:t>32</a:t>
            </a:r>
            <a:endParaRPr lang="uk-UA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500562" y="3357562"/>
            <a:ext cx="642942" cy="4286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b="1" dirty="0">
                <a:solidFill>
                  <a:srgbClr val="C00000"/>
                </a:solidFill>
                <a:cs typeface="Arial" pitchFamily="34" charset="0"/>
              </a:rPr>
              <a:t>28</a:t>
            </a:r>
            <a:endParaRPr lang="uk-UA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500430" y="3357562"/>
            <a:ext cx="642942" cy="50006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b="1" dirty="0">
                <a:solidFill>
                  <a:srgbClr val="C00000"/>
                </a:solidFill>
                <a:cs typeface="Arial" pitchFamily="34" charset="0"/>
              </a:rPr>
              <a:t>24</a:t>
            </a:r>
            <a:endParaRPr lang="uk-UA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571736" y="3357562"/>
            <a:ext cx="658803" cy="4286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b="1" dirty="0">
                <a:solidFill>
                  <a:srgbClr val="C00000"/>
                </a:solidFill>
                <a:cs typeface="Arial" pitchFamily="34" charset="0"/>
              </a:rPr>
              <a:t>22</a:t>
            </a:r>
            <a:endParaRPr lang="uk-UA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763712" y="3429000"/>
            <a:ext cx="665147" cy="4286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1800" b="1" dirty="0">
                <a:solidFill>
                  <a:srgbClr val="0070C0"/>
                </a:solidFill>
                <a:cs typeface="Arial" pitchFamily="34" charset="0"/>
              </a:rPr>
              <a:t>16</a:t>
            </a:r>
            <a:endParaRPr lang="uk-UA" sz="1800" b="1" dirty="0">
              <a:solidFill>
                <a:srgbClr val="0070C0"/>
              </a:solidFill>
              <a:cs typeface="Arial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042988" y="3429000"/>
            <a:ext cx="649287" cy="64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 b="1">
              <a:solidFill>
                <a:srgbClr val="FF0000"/>
              </a:solidFill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042988" y="3429000"/>
            <a:ext cx="649287" cy="431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1800" b="1" dirty="0">
                <a:solidFill>
                  <a:srgbClr val="0070C0"/>
                </a:solidFill>
                <a:cs typeface="Arial" pitchFamily="34" charset="0"/>
              </a:rPr>
              <a:t>12</a:t>
            </a:r>
            <a:endParaRPr lang="uk-UA" sz="1800" b="1" dirty="0">
              <a:solidFill>
                <a:srgbClr val="0070C0"/>
              </a:solidFill>
              <a:cs typeface="Arial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14282" y="3357562"/>
            <a:ext cx="757268" cy="863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1400" b="1" dirty="0">
                <a:solidFill>
                  <a:srgbClr val="0070C0"/>
                </a:solidFill>
                <a:cs typeface="Arial" pitchFamily="34" charset="0"/>
              </a:rPr>
              <a:t>до 12</a:t>
            </a:r>
          </a:p>
          <a:p>
            <a:pPr algn="ctr"/>
            <a:r>
              <a:rPr lang="ru-RU" sz="1400" b="1" dirty="0" err="1">
                <a:solidFill>
                  <a:srgbClr val="0070C0"/>
                </a:solidFill>
                <a:cs typeface="Arial" pitchFamily="34" charset="0"/>
              </a:rPr>
              <a:t>нед</a:t>
            </a:r>
            <a:r>
              <a:rPr lang="ru-RU" sz="1400" b="1" dirty="0">
                <a:solidFill>
                  <a:srgbClr val="0070C0"/>
                </a:solidFill>
                <a:cs typeface="Arial" pitchFamily="34" charset="0"/>
              </a:rPr>
              <a:t>.</a:t>
            </a:r>
            <a:endParaRPr lang="uk-UA" sz="1400" b="1" dirty="0">
              <a:solidFill>
                <a:srgbClr val="0070C0"/>
              </a:solidFill>
              <a:cs typeface="Arial" pitchFamily="34" charset="0"/>
            </a:endParaRPr>
          </a:p>
        </p:txBody>
      </p:sp>
      <p:pic>
        <p:nvPicPr>
          <p:cNvPr id="4118" name="Picture 2" descr="C:\Users\unit\Pictures\ПОДГОТОВКА ПРЕЗЕНТАЦИЙ\ОФИС\знаки, указатели и разделители\info_48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9388" y="6021388"/>
            <a:ext cx="4476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92532271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3"/>
          <a:srcRect b="23529"/>
          <a:stretch>
            <a:fillRect/>
          </a:stretch>
        </p:blipFill>
        <p:spPr bwMode="auto">
          <a:xfrm>
            <a:off x="-11113" y="3500438"/>
            <a:ext cx="9155113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3" name="Picture 5" descr="C:\Users\unit\Pictures\ПОДГОТОВКА ПРЕЗЕНТАЦИЙ\МЕДИЦИНА\АКУШЕРСТВО И ГИНЕКОЛОГИЯ\акушерство\РОДЫ\биомеханизм родов\1 период родов\pr7_cervical_effacement.jpg"/>
          <p:cNvPicPr>
            <a:picLocks noChangeAspect="1" noChangeArrowheads="1"/>
          </p:cNvPicPr>
          <p:nvPr/>
        </p:nvPicPr>
        <p:blipFill>
          <a:blip r:embed="rId4"/>
          <a:srcRect l="54375" t="46729" b="6541"/>
          <a:stretch>
            <a:fillRect/>
          </a:stretch>
        </p:blipFill>
        <p:spPr bwMode="auto">
          <a:xfrm>
            <a:off x="0" y="1914525"/>
            <a:ext cx="1928813" cy="158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4" name="Picture 5" descr="C:\Users\unit\Pictures\ПОДГОТОВКА ПРЕЗЕНТАЦИЙ\МЕДИЦИНА\АКУШЕРСТВО И ГИНЕКОЛОГИЯ\акушерство\РОДЫ\биомеханизм родов\1 период родов\pr7_cervical_effacement.jpg"/>
          <p:cNvPicPr>
            <a:picLocks noChangeAspect="1" noChangeArrowheads="1"/>
          </p:cNvPicPr>
          <p:nvPr/>
        </p:nvPicPr>
        <p:blipFill>
          <a:blip r:embed="rId4"/>
          <a:srcRect l="54375" b="53271"/>
          <a:stretch>
            <a:fillRect/>
          </a:stretch>
        </p:blipFill>
        <p:spPr bwMode="auto">
          <a:xfrm>
            <a:off x="6883400" y="1928813"/>
            <a:ext cx="1998663" cy="1643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5" name="Picture 5" descr="C:\Users\unit\Pictures\ПОДГОТОВКА ПРЕЗЕНТАЦИЙ\МЕДИЦИНА\АКУШЕРСТВО И ГИНЕКОЛОГИЯ\акушерство\РОДЫ\биомеханизм родов\1 период родов\pr7_cervical_effacement.jpg"/>
          <p:cNvPicPr>
            <a:picLocks noChangeAspect="1" noChangeArrowheads="1"/>
          </p:cNvPicPr>
          <p:nvPr/>
        </p:nvPicPr>
        <p:blipFill>
          <a:blip r:embed="rId4"/>
          <a:srcRect l="5624" t="46729" r="51250" b="6541"/>
          <a:stretch>
            <a:fillRect/>
          </a:stretch>
        </p:blipFill>
        <p:spPr bwMode="auto">
          <a:xfrm>
            <a:off x="3429000" y="1857375"/>
            <a:ext cx="1928813" cy="1677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 bwMode="auto">
          <a:xfrm>
            <a:off x="3351559" y="3690029"/>
            <a:ext cx="1944216" cy="162018"/>
          </a:xfrm>
          <a:prstGeom prst="rect">
            <a:avLst/>
          </a:prstGeom>
          <a:solidFill>
            <a:srgbClr val="FF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/>
          <a:lstStyle/>
          <a:p>
            <a:pPr algn="ctr"/>
            <a:endParaRPr lang="ru-RU" sz="1800" b="1">
              <a:latin typeface="Arial Narrow" pitchFamily="34" charset="0"/>
            </a:endParaRPr>
          </a:p>
        </p:txBody>
      </p:sp>
      <p:sp>
        <p:nvSpPr>
          <p:cNvPr id="12" name="Скругленная прямоугольная выноска 6"/>
          <p:cNvSpPr>
            <a:spLocks noChangeArrowheads="1"/>
          </p:cNvSpPr>
          <p:nvPr/>
        </p:nvSpPr>
        <p:spPr bwMode="auto">
          <a:xfrm>
            <a:off x="200621" y="4532573"/>
            <a:ext cx="3456384" cy="936104"/>
          </a:xfrm>
          <a:prstGeom prst="wedgeRoundRectCallout">
            <a:avLst>
              <a:gd name="adj1" fmla="val 47786"/>
              <a:gd name="adj2" fmla="val -80976"/>
              <a:gd name="adj3" fmla="val 16667"/>
            </a:avLst>
          </a:prstGeom>
          <a:solidFill>
            <a:srgbClr val="FFC000"/>
          </a:solidFill>
          <a:ln w="9525" algn="ctr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/>
          <a:lstStyle/>
          <a:p>
            <a:r>
              <a:rPr lang="ru-RU" sz="2000" b="1">
                <a:latin typeface="Arial Narrow" pitchFamily="34" charset="0"/>
                <a:ea typeface="Calibri" pitchFamily="34" charset="0"/>
                <a:cs typeface="Times New Roman" pitchFamily="18" charset="0"/>
              </a:rPr>
              <a:t> Для всех пациентов с длиной</a:t>
            </a:r>
          </a:p>
          <a:p>
            <a:r>
              <a:rPr lang="ru-RU" sz="2000" b="1">
                <a:latin typeface="Arial Narrow" pitchFamily="34" charset="0"/>
                <a:ea typeface="Calibri" pitchFamily="34" charset="0"/>
                <a:cs typeface="Times New Roman" pitchFamily="18" charset="0"/>
              </a:rPr>
              <a:t> шейки матки ≤ 15 мм</a:t>
            </a:r>
          </a:p>
          <a:p>
            <a:r>
              <a:rPr lang="ru-RU" sz="2000" b="1"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lang="en-US" sz="2000" b="1">
              <a:latin typeface="Arial Narrow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3" name="Скругленная прямоугольная выноска 6"/>
          <p:cNvSpPr>
            <a:spLocks noChangeArrowheads="1"/>
          </p:cNvSpPr>
          <p:nvPr/>
        </p:nvSpPr>
        <p:spPr bwMode="auto">
          <a:xfrm>
            <a:off x="5155207" y="4797152"/>
            <a:ext cx="3726855" cy="1512168"/>
          </a:xfrm>
          <a:prstGeom prst="wedgeRoundRectCallout">
            <a:avLst>
              <a:gd name="adj1" fmla="val -47940"/>
              <a:gd name="adj2" fmla="val -83924"/>
              <a:gd name="adj3" fmla="val 16667"/>
            </a:avLst>
          </a:prstGeom>
          <a:solidFill>
            <a:srgbClr val="FFC000"/>
          </a:solidFill>
          <a:ln w="9525" algn="ctr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/>
          <a:lstStyle/>
          <a:p>
            <a:r>
              <a:rPr lang="ru-RU" sz="2000" b="1">
                <a:latin typeface="Arial Narrow" pitchFamily="34" charset="0"/>
                <a:ea typeface="Calibri" pitchFamily="34" charset="0"/>
                <a:cs typeface="Times New Roman" pitchFamily="18" charset="0"/>
              </a:rPr>
              <a:t> Для женщин с длиной шейки</a:t>
            </a:r>
          </a:p>
          <a:p>
            <a:r>
              <a:rPr lang="ru-RU" sz="2000" b="1">
                <a:latin typeface="Arial Narrow" pitchFamily="34" charset="0"/>
                <a:ea typeface="Calibri" pitchFamily="34" charset="0"/>
                <a:cs typeface="Times New Roman" pitchFamily="18" charset="0"/>
              </a:rPr>
              <a:t> матки ≤ 30 мм, имеющих в</a:t>
            </a:r>
          </a:p>
          <a:p>
            <a:r>
              <a:rPr lang="ru-RU" sz="2000" b="1">
                <a:latin typeface="Arial Narrow" pitchFamily="34" charset="0"/>
                <a:ea typeface="Calibri" pitchFamily="34" charset="0"/>
                <a:cs typeface="Times New Roman" pitchFamily="18" charset="0"/>
              </a:rPr>
              <a:t> анамнезе преждевременные</a:t>
            </a:r>
          </a:p>
          <a:p>
            <a:r>
              <a:rPr lang="ru-RU" sz="2000" b="1">
                <a:latin typeface="Arial Narrow" pitchFamily="34" charset="0"/>
                <a:ea typeface="Calibri" pitchFamily="34" charset="0"/>
                <a:cs typeface="Times New Roman" pitchFamily="18" charset="0"/>
              </a:rPr>
              <a:t> роды</a:t>
            </a:r>
          </a:p>
          <a:p>
            <a:r>
              <a:rPr lang="ru-RU" sz="2000" b="1"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lang="en-US" sz="2000" b="1">
              <a:latin typeface="Arial Narrow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3" name="Стрелка вверх 2"/>
          <p:cNvSpPr/>
          <p:nvPr/>
        </p:nvSpPr>
        <p:spPr bwMode="auto">
          <a:xfrm>
            <a:off x="4873181" y="4064303"/>
            <a:ext cx="484632" cy="489204"/>
          </a:xfrm>
          <a:prstGeom prst="upArrow">
            <a:avLst/>
          </a:prstGeom>
          <a:solidFill>
            <a:srgbClr val="FF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/>
          <a:lstStyle/>
          <a:p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Содержимое 2"/>
          <p:cNvSpPr txBox="1">
            <a:spLocks/>
          </p:cNvSpPr>
          <p:nvPr/>
        </p:nvSpPr>
        <p:spPr bwMode="auto">
          <a:xfrm>
            <a:off x="1000100" y="214290"/>
            <a:ext cx="721521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5000"/>
              <a:buFont typeface="Wingdings" pitchFamily="2" charset="2"/>
              <a:buChar char="n"/>
              <a:tabLst/>
              <a:defRPr/>
            </a:pPr>
            <a:r>
              <a:rPr kumimoji="0" lang="ru-RU" sz="2800" b="1" i="0" u="none" strike="noStrike" kern="0" cap="none" spc="0" normalizeH="0" baseline="0" noProof="0" smtClean="0">
                <a:ln>
                  <a:noFill/>
                </a:ln>
                <a:solidFill>
                  <a:srgbClr val="336699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 pitchFamily="34" charset="0"/>
              </a:rPr>
              <a:t>АКУШЕРСКАЯ СТРАТЕГИЯ ПРИ РАЗЛИЧНОЙ ДЛИНЕ ШЕЙКИ МАТКИ</a:t>
            </a:r>
            <a:endParaRPr kumimoji="0" lang="uk-UA" sz="2800" b="1" i="0" u="none" strike="noStrike" kern="0" cap="none" spc="0" normalizeH="0" baseline="0" noProof="0" dirty="0" smtClean="0">
              <a:ln>
                <a:noFill/>
              </a:ln>
              <a:solidFill>
                <a:srgbClr val="336699"/>
              </a:solidFill>
              <a:effectLst/>
              <a:uLnTx/>
              <a:uFillTx/>
              <a:latin typeface="Arial Narrow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09164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2.6827E-6 L -0.18038 -0.00416 " pathEditMode="relative" rAng="0" ptsTypes="AA">
                                      <p:cBhvr>
                                        <p:cTn id="11" dur="4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028" y="-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7" name="Picture 2"/>
          <p:cNvPicPr>
            <a:picLocks noChangeAspect="1" noChangeArrowheads="1"/>
          </p:cNvPicPr>
          <p:nvPr/>
        </p:nvPicPr>
        <p:blipFill>
          <a:blip r:embed="rId3"/>
          <a:srcRect b="23529"/>
          <a:stretch>
            <a:fillRect/>
          </a:stretch>
        </p:blipFill>
        <p:spPr bwMode="auto">
          <a:xfrm>
            <a:off x="0" y="3500438"/>
            <a:ext cx="9155113" cy="316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8" name="Picture 5" descr="C:\Users\unit\Pictures\ПОДГОТОВКА ПРЕЗЕНТАЦИЙ\МЕДИЦИНА\АКУШЕРСТВО И ГИНЕКОЛОГИЯ\акушерство\РОДЫ\биомеханизм родов\1 период родов\pr7_cervical_effacement.jpg"/>
          <p:cNvPicPr>
            <a:picLocks noChangeAspect="1" noChangeArrowheads="1"/>
          </p:cNvPicPr>
          <p:nvPr/>
        </p:nvPicPr>
        <p:blipFill>
          <a:blip r:embed="rId4"/>
          <a:srcRect l="54375" t="46729" b="6541"/>
          <a:stretch>
            <a:fillRect/>
          </a:stretch>
        </p:blipFill>
        <p:spPr bwMode="auto">
          <a:xfrm>
            <a:off x="0" y="1914525"/>
            <a:ext cx="1928813" cy="158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9" name="Picture 5" descr="C:\Users\unit\Pictures\ПОДГОТОВКА ПРЕЗЕНТАЦИЙ\МЕДИЦИНА\АКУШЕРСТВО И ГИНЕКОЛОГИЯ\акушерство\РОДЫ\биомеханизм родов\1 период родов\pr7_cervical_effacement.jpg"/>
          <p:cNvPicPr>
            <a:picLocks noChangeAspect="1" noChangeArrowheads="1"/>
          </p:cNvPicPr>
          <p:nvPr/>
        </p:nvPicPr>
        <p:blipFill>
          <a:blip r:embed="rId4"/>
          <a:srcRect l="54375" b="53271"/>
          <a:stretch>
            <a:fillRect/>
          </a:stretch>
        </p:blipFill>
        <p:spPr bwMode="auto">
          <a:xfrm>
            <a:off x="6883400" y="1928813"/>
            <a:ext cx="1998663" cy="1643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5" descr="C:\Users\unit\Pictures\ПОДГОТОВКА ПРЕЗЕНТАЦИЙ\МЕДИЦИНА\АКУШЕРСТВО И ГИНЕКОЛОГИЯ\акушерство\РОДЫ\биомеханизм родов\1 период родов\pr7_cervical_effacement.jpg"/>
          <p:cNvPicPr>
            <a:picLocks noChangeAspect="1" noChangeArrowheads="1"/>
          </p:cNvPicPr>
          <p:nvPr/>
        </p:nvPicPr>
        <p:blipFill>
          <a:blip r:embed="rId4"/>
          <a:srcRect l="5624" t="46729" r="51250" b="6541"/>
          <a:stretch>
            <a:fillRect/>
          </a:stretch>
        </p:blipFill>
        <p:spPr bwMode="auto">
          <a:xfrm>
            <a:off x="3429000" y="1857375"/>
            <a:ext cx="1928813" cy="1677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 bwMode="auto">
          <a:xfrm>
            <a:off x="3352427" y="3576036"/>
            <a:ext cx="2081957" cy="433189"/>
          </a:xfrm>
          <a:prstGeom prst="rect">
            <a:avLst/>
          </a:prstGeom>
          <a:solidFill>
            <a:srgbClr val="FFC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/>
          <a:lstStyle/>
          <a:p>
            <a:pPr algn="ctr"/>
            <a:r>
              <a:rPr lang="ru-RU" b="1">
                <a:solidFill>
                  <a:srgbClr val="C00000"/>
                </a:solidFill>
                <a:latin typeface="Arial Narrow" pitchFamily="34" charset="0"/>
              </a:rPr>
              <a:t>ПРОГЕСТЕРОН</a:t>
            </a:r>
          </a:p>
        </p:txBody>
      </p:sp>
      <p:sp>
        <p:nvSpPr>
          <p:cNvPr id="8" name="Скругленная прямоугольная выноска 6"/>
          <p:cNvSpPr>
            <a:spLocks noChangeArrowheads="1"/>
          </p:cNvSpPr>
          <p:nvPr/>
        </p:nvSpPr>
        <p:spPr bwMode="auto">
          <a:xfrm>
            <a:off x="200621" y="4532573"/>
            <a:ext cx="3456384" cy="936104"/>
          </a:xfrm>
          <a:prstGeom prst="wedgeRoundRectCallout">
            <a:avLst>
              <a:gd name="adj1" fmla="val 47786"/>
              <a:gd name="adj2" fmla="val -80976"/>
              <a:gd name="adj3" fmla="val 16667"/>
            </a:avLst>
          </a:prstGeom>
          <a:solidFill>
            <a:srgbClr val="FFC000"/>
          </a:solidFill>
          <a:ln w="9525" algn="ctr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/>
          <a:lstStyle/>
          <a:p>
            <a:r>
              <a:rPr lang="ru-RU" sz="2000" b="1">
                <a:latin typeface="Arial Narrow" pitchFamily="34" charset="0"/>
                <a:ea typeface="Calibri" pitchFamily="34" charset="0"/>
                <a:cs typeface="Times New Roman" pitchFamily="18" charset="0"/>
              </a:rPr>
              <a:t> Для всех пациентов с длиной</a:t>
            </a:r>
          </a:p>
          <a:p>
            <a:r>
              <a:rPr lang="ru-RU" sz="2000" b="1">
                <a:latin typeface="Arial Narrow" pitchFamily="34" charset="0"/>
                <a:ea typeface="Calibri" pitchFamily="34" charset="0"/>
                <a:cs typeface="Times New Roman" pitchFamily="18" charset="0"/>
              </a:rPr>
              <a:t> шейки матки ≤ 15 мм</a:t>
            </a:r>
          </a:p>
          <a:p>
            <a:r>
              <a:rPr lang="ru-RU" sz="2000" b="1"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lang="en-US" sz="2000" b="1">
              <a:latin typeface="Arial Narrow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0" name="Скругленная прямоугольная выноска 6"/>
          <p:cNvSpPr>
            <a:spLocks noChangeArrowheads="1"/>
          </p:cNvSpPr>
          <p:nvPr/>
        </p:nvSpPr>
        <p:spPr bwMode="auto">
          <a:xfrm>
            <a:off x="5155207" y="4797152"/>
            <a:ext cx="3726855" cy="1512168"/>
          </a:xfrm>
          <a:prstGeom prst="wedgeRoundRectCallout">
            <a:avLst>
              <a:gd name="adj1" fmla="val -47940"/>
              <a:gd name="adj2" fmla="val -83924"/>
              <a:gd name="adj3" fmla="val 16667"/>
            </a:avLst>
          </a:prstGeom>
          <a:solidFill>
            <a:srgbClr val="FFC000"/>
          </a:solidFill>
          <a:ln w="9525" algn="ctr">
            <a:noFill/>
            <a:miter lim="800000"/>
            <a:headEnd/>
            <a:tailEnd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/>
          <a:lstStyle/>
          <a:p>
            <a:r>
              <a:rPr lang="ru-RU" sz="2000" b="1">
                <a:latin typeface="Arial Narrow" pitchFamily="34" charset="0"/>
                <a:ea typeface="Calibri" pitchFamily="34" charset="0"/>
                <a:cs typeface="Times New Roman" pitchFamily="18" charset="0"/>
              </a:rPr>
              <a:t> Для женщин с длиной шейки</a:t>
            </a:r>
          </a:p>
          <a:p>
            <a:r>
              <a:rPr lang="ru-RU" sz="2000" b="1">
                <a:latin typeface="Arial Narrow" pitchFamily="34" charset="0"/>
                <a:ea typeface="Calibri" pitchFamily="34" charset="0"/>
                <a:cs typeface="Times New Roman" pitchFamily="18" charset="0"/>
              </a:rPr>
              <a:t> матки ≤ 30 мм, имеющих в</a:t>
            </a:r>
          </a:p>
          <a:p>
            <a:r>
              <a:rPr lang="ru-RU" sz="2000" b="1">
                <a:latin typeface="Arial Narrow" pitchFamily="34" charset="0"/>
                <a:ea typeface="Calibri" pitchFamily="34" charset="0"/>
                <a:cs typeface="Times New Roman" pitchFamily="18" charset="0"/>
              </a:rPr>
              <a:t> анамнезе преждевременные</a:t>
            </a:r>
          </a:p>
          <a:p>
            <a:r>
              <a:rPr lang="ru-RU" sz="2000" b="1">
                <a:latin typeface="Arial Narrow" pitchFamily="34" charset="0"/>
                <a:ea typeface="Calibri" pitchFamily="34" charset="0"/>
                <a:cs typeface="Times New Roman" pitchFamily="18" charset="0"/>
              </a:rPr>
              <a:t> роды</a:t>
            </a:r>
          </a:p>
          <a:p>
            <a:r>
              <a:rPr lang="ru-RU" sz="2000" b="1"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lang="en-US" sz="2000" b="1">
              <a:latin typeface="Arial Narrow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1" name="Содержимое 10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Содержимое 2"/>
          <p:cNvSpPr txBox="1">
            <a:spLocks/>
          </p:cNvSpPr>
          <p:nvPr/>
        </p:nvSpPr>
        <p:spPr bwMode="auto">
          <a:xfrm>
            <a:off x="1000100" y="214290"/>
            <a:ext cx="721521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75000"/>
              <a:buFont typeface="Wingdings" pitchFamily="2" charset="2"/>
              <a:buChar char="n"/>
              <a:tabLst/>
              <a:defRPr/>
            </a:pPr>
            <a:r>
              <a:rPr kumimoji="0" lang="ru-RU" sz="2800" b="1" i="0" u="none" strike="noStrike" kern="0" cap="none" spc="0" normalizeH="0" baseline="0" noProof="0" smtClean="0">
                <a:ln>
                  <a:noFill/>
                </a:ln>
                <a:solidFill>
                  <a:srgbClr val="336699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 pitchFamily="34" charset="0"/>
              </a:rPr>
              <a:t>АКУШЕРСКАЯ СТРАТЕГИЯ ПРИ РАЗЛИЧНОЙ ДЛИНЕ ШЕЙКИ МАТКИ</a:t>
            </a:r>
            <a:endParaRPr kumimoji="0" lang="uk-UA" sz="2800" b="1" i="0" u="none" strike="noStrike" kern="0" cap="none" spc="0" normalizeH="0" baseline="0" noProof="0" dirty="0" smtClean="0">
              <a:ln>
                <a:noFill/>
              </a:ln>
              <a:solidFill>
                <a:srgbClr val="336699"/>
              </a:solidFill>
              <a:effectLst/>
              <a:uLnTx/>
              <a:uFillTx/>
              <a:latin typeface="Arial Narrow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51064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Заголовок 1"/>
          <p:cNvSpPr>
            <a:spLocks noGrp="1"/>
          </p:cNvSpPr>
          <p:nvPr>
            <p:ph type="title"/>
          </p:nvPr>
        </p:nvSpPr>
        <p:spPr>
          <a:xfrm>
            <a:off x="714348" y="214290"/>
            <a:ext cx="8162925" cy="1815882"/>
          </a:xfrm>
        </p:spPr>
        <p:txBody>
          <a:bodyPr/>
          <a:lstStyle/>
          <a:p>
            <a:pPr algn="ctr" eaLnBrk="1" hangingPunct="1"/>
            <a:r>
              <a:rPr lang="ru-RU" sz="2800" b="1" dirty="0" smtClean="0">
                <a:solidFill>
                  <a:srgbClr val="336699"/>
                </a:solidFill>
                <a:latin typeface="Arial Narrow" pitchFamily="34" charset="0"/>
              </a:rPr>
              <a:t>ПРОГЕСТЕРОН БЛОКИРУЕТ МЕХАНИЗМЫ НЕЗАПЛАНИРОВАННОГО «СОЗРЕВАНИЯ» ШЕЙКИ МАТКИ</a:t>
            </a:r>
            <a:r>
              <a:rPr lang="en-US" sz="2800" b="1" dirty="0" smtClean="0">
                <a:solidFill>
                  <a:srgbClr val="002060"/>
                </a:solidFill>
                <a:latin typeface="Arial Narrow" pitchFamily="34" charset="0"/>
              </a:rPr>
              <a:t/>
            </a:r>
            <a:br>
              <a:rPr lang="en-US" sz="2800" b="1" dirty="0" smtClean="0">
                <a:solidFill>
                  <a:srgbClr val="002060"/>
                </a:solidFill>
                <a:latin typeface="Arial Narrow" pitchFamily="34" charset="0"/>
              </a:rPr>
            </a:br>
            <a:endParaRPr lang="en-US" sz="2800" b="1" dirty="0" smtClean="0">
              <a:solidFill>
                <a:srgbClr val="002060"/>
              </a:solidFill>
              <a:latin typeface="Arial Narrow" pitchFamily="34" charset="0"/>
            </a:endParaRPr>
          </a:p>
        </p:txBody>
      </p:sp>
      <p:pic>
        <p:nvPicPr>
          <p:cNvPr id="28676" name="Picture 3" descr="C:\Users\unit\Pictures\ПОДГОТОВКА ПРЕЗЕНТАЦИЙ\МЕДИЦИНА\АКУШЕРСТВО И ГИНЕКОЛОГИЯ\акушерство\РОДЫ\биомеханизм родов\1 период родов\25012798.jpg"/>
          <p:cNvPicPr>
            <a:picLocks noChangeAspect="1" noChangeArrowheads="1"/>
          </p:cNvPicPr>
          <p:nvPr/>
        </p:nvPicPr>
        <p:blipFill>
          <a:blip r:embed="rId3"/>
          <a:srcRect r="50000"/>
          <a:stretch>
            <a:fillRect/>
          </a:stretch>
        </p:blipFill>
        <p:spPr bwMode="auto">
          <a:xfrm>
            <a:off x="0" y="2000240"/>
            <a:ext cx="2083207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7" name="TextBox 4"/>
          <p:cNvSpPr txBox="1">
            <a:spLocks noChangeArrowheads="1"/>
          </p:cNvSpPr>
          <p:nvPr/>
        </p:nvSpPr>
        <p:spPr bwMode="auto">
          <a:xfrm>
            <a:off x="2428860" y="2276872"/>
            <a:ext cx="6357982" cy="38472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Clr>
                <a:srgbClr val="C00000"/>
              </a:buClr>
              <a:buFont typeface="Arial" pitchFamily="34" charset="0"/>
              <a:buChar char="•"/>
            </a:pPr>
            <a:r>
              <a:rPr lang="ru-RU" sz="2800" dirty="0" smtClean="0">
                <a:latin typeface="Arial Narrow" pitchFamily="34" charset="0"/>
              </a:rPr>
              <a:t> </a:t>
            </a:r>
            <a:r>
              <a:rPr lang="ru-RU" sz="2800" b="1" dirty="0" smtClean="0">
                <a:latin typeface="Arial Narrow" pitchFamily="34" charset="0"/>
              </a:rPr>
              <a:t>Ингибирует сокращения матки</a:t>
            </a:r>
          </a:p>
          <a:p>
            <a:pPr>
              <a:buClr>
                <a:srgbClr val="C00000"/>
              </a:buClr>
              <a:buFont typeface="Arial" pitchFamily="34" charset="0"/>
              <a:buChar char="•"/>
            </a:pPr>
            <a:endParaRPr lang="ru-RU" sz="2800" b="1" dirty="0" smtClean="0">
              <a:latin typeface="Arial Narrow" pitchFamily="34" charset="0"/>
            </a:endParaRPr>
          </a:p>
          <a:p>
            <a:pPr marL="173038" indent="-173038">
              <a:buClr>
                <a:srgbClr val="C00000"/>
              </a:buClr>
              <a:buFont typeface="Arial" pitchFamily="34" charset="0"/>
              <a:buChar char="•"/>
            </a:pPr>
            <a:r>
              <a:rPr lang="ru-RU" sz="2800" b="1" dirty="0" smtClean="0">
                <a:latin typeface="Arial Narrow" pitchFamily="34" charset="0"/>
              </a:rPr>
              <a:t>Антагонист окситоцина и простагландинов</a:t>
            </a:r>
          </a:p>
          <a:p>
            <a:pPr>
              <a:buClr>
                <a:srgbClr val="C00000"/>
              </a:buClr>
              <a:buFont typeface="Arial" pitchFamily="34" charset="0"/>
              <a:buChar char="•"/>
            </a:pPr>
            <a:endParaRPr lang="ru-RU" sz="2800" b="1" dirty="0" smtClean="0">
              <a:latin typeface="Arial Narrow" pitchFamily="34" charset="0"/>
            </a:endParaRPr>
          </a:p>
          <a:p>
            <a:pPr marL="174625" indent="-174625">
              <a:buClr>
                <a:srgbClr val="C00000"/>
              </a:buClr>
              <a:buFont typeface="Arial" pitchFamily="34" charset="0"/>
              <a:buChar char="•"/>
            </a:pPr>
            <a:r>
              <a:rPr lang="ru-RU" sz="2800" b="1" dirty="0" smtClean="0">
                <a:latin typeface="Arial Narrow" pitchFamily="34" charset="0"/>
              </a:rPr>
              <a:t>Тормозит лейкоцитарную и </a:t>
            </a:r>
            <a:r>
              <a:rPr lang="ru-RU" sz="2800" b="1" dirty="0" err="1" smtClean="0">
                <a:latin typeface="Arial Narrow" pitchFamily="34" charset="0"/>
              </a:rPr>
              <a:t>цитокиновую</a:t>
            </a:r>
            <a:r>
              <a:rPr lang="ru-RU" sz="2800" b="1" dirty="0" smtClean="0">
                <a:latin typeface="Arial Narrow" pitchFamily="34" charset="0"/>
              </a:rPr>
              <a:t> воспалительную реакцию в шейке матки</a:t>
            </a:r>
          </a:p>
          <a:p>
            <a:pPr>
              <a:buClr>
                <a:srgbClr val="C00000"/>
              </a:buClr>
              <a:buFont typeface="Arial" pitchFamily="34" charset="0"/>
              <a:buChar char="•"/>
            </a:pPr>
            <a:endParaRPr lang="uk-UA" sz="2000" dirty="0"/>
          </a:p>
        </p:txBody>
      </p:sp>
      <p:pic>
        <p:nvPicPr>
          <p:cNvPr id="28678" name="Picture 3" descr="C:\Users\unit\Pictures\ПОДГОТОВКА ПРЕЗЕНТАЦИЙ\МЕДИЦИНА\АКУШЕРСТВО И ГИНЕКОЛОГИЯ\акушерство\РОДЫ\биомеханизм родов\1 период родов\25012798.jpg"/>
          <p:cNvPicPr>
            <a:picLocks noChangeAspect="1" noChangeArrowheads="1"/>
          </p:cNvPicPr>
          <p:nvPr/>
        </p:nvPicPr>
        <p:blipFill>
          <a:blip r:embed="rId3"/>
          <a:srcRect l="47917"/>
          <a:stretch>
            <a:fillRect/>
          </a:stretch>
        </p:blipFill>
        <p:spPr bwMode="auto">
          <a:xfrm>
            <a:off x="0" y="4572008"/>
            <a:ext cx="2092505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Стрелка вниз 7"/>
          <p:cNvSpPr/>
          <p:nvPr/>
        </p:nvSpPr>
        <p:spPr bwMode="auto">
          <a:xfrm>
            <a:off x="714348" y="4071942"/>
            <a:ext cx="642942" cy="500066"/>
          </a:xfrm>
          <a:prstGeom prst="downArrow">
            <a:avLst/>
          </a:prstGeom>
          <a:solidFill>
            <a:srgbClr val="FF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pic>
        <p:nvPicPr>
          <p:cNvPr id="10" name="Содержимое 3" descr="i.jpg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357158" y="3786190"/>
            <a:ext cx="1447800" cy="1428750"/>
          </a:xfr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xmlns="" val="3439757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 bwMode="auto">
          <a:xfrm>
            <a:off x="153636" y="1255670"/>
            <a:ext cx="8738844" cy="1093209"/>
          </a:xfrm>
          <a:prstGeom prst="roundRect">
            <a:avLst>
              <a:gd name="adj" fmla="val 50000"/>
            </a:avLst>
          </a:prstGeom>
          <a:solidFill>
            <a:srgbClr val="FFFF99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898525"/>
            <a:r>
              <a:rPr lang="ru-RU" sz="2800" b="1" dirty="0" err="1">
                <a:latin typeface="Arial Narrow" pitchFamily="34" charset="0"/>
              </a:rPr>
              <a:t>Трансвагинальное</a:t>
            </a:r>
            <a:r>
              <a:rPr lang="ru-RU" sz="2800" b="1" dirty="0">
                <a:latin typeface="Arial Narrow" pitchFamily="34" charset="0"/>
              </a:rPr>
              <a:t> измерение длины шейки матки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23509" y="5517232"/>
            <a:ext cx="7868971" cy="1160152"/>
          </a:xfrm>
        </p:spPr>
        <p:txBody>
          <a:bodyPr/>
          <a:lstStyle/>
          <a:p>
            <a:pPr marL="0" indent="0">
              <a:buNone/>
            </a:pPr>
            <a:r>
              <a:rPr lang="ru-RU" sz="2800" b="1" dirty="0" smtClean="0">
                <a:latin typeface="Arial Narrow" pitchFamily="34" charset="0"/>
                <a:cs typeface="Arial" pitchFamily="34" charset="0"/>
              </a:rPr>
              <a:t>Должно стать стандартом УЗИ исследования в сроках 18-24 недели</a:t>
            </a:r>
            <a:endParaRPr lang="ru-RU" sz="2800" b="1" dirty="0">
              <a:latin typeface="Arial Narrow" pitchFamily="34" charset="0"/>
              <a:cs typeface="Arial" pitchFamily="34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1331640" y="259020"/>
            <a:ext cx="756084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Verdan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Verdan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Verdan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Verdan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Verdan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Verdan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Verdan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ru-RU" sz="3600" dirty="0" smtClean="0">
                <a:latin typeface="Arial" pitchFamily="34" charset="0"/>
                <a:cs typeface="Arial" pitchFamily="34" charset="0"/>
              </a:rPr>
              <a:t>Что необходимо сделать ?</a:t>
            </a:r>
            <a:endParaRPr lang="en-US" sz="36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 descr="transvaginal-ultrasound"/>
          <p:cNvPicPr>
            <a:picLocks noChangeAspect="1" noChangeArrowheads="1"/>
          </p:cNvPicPr>
          <p:nvPr/>
        </p:nvPicPr>
        <p:blipFill>
          <a:blip r:embed="rId3"/>
          <a:srcRect l="5316" t="35191" r="14894" b="6891"/>
          <a:stretch>
            <a:fillRect/>
          </a:stretch>
        </p:blipFill>
        <p:spPr bwMode="auto">
          <a:xfrm>
            <a:off x="827584" y="2379359"/>
            <a:ext cx="3978275" cy="2309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Овал 7"/>
          <p:cNvSpPr/>
          <p:nvPr/>
        </p:nvSpPr>
        <p:spPr>
          <a:xfrm>
            <a:off x="251520" y="1345074"/>
            <a:ext cx="914400" cy="914400"/>
          </a:xfrm>
          <a:prstGeom prst="ellipse">
            <a:avLst/>
          </a:prstGeom>
          <a:solidFill>
            <a:srgbClr val="C0000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>
                <a:latin typeface="Arial Black" pitchFamily="34" charset="0"/>
              </a:rPr>
              <a:t>1</a:t>
            </a:r>
            <a:endParaRPr lang="uk-UA" sz="4000" dirty="0">
              <a:latin typeface="Arial Black" pitchFamily="34" charset="0"/>
            </a:endParaRPr>
          </a:p>
        </p:txBody>
      </p:sp>
      <p:pic>
        <p:nvPicPr>
          <p:cNvPr id="10" name="Рисунок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4008" y="2379359"/>
            <a:ext cx="3816424" cy="30281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3963554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827584" y="6006"/>
            <a:ext cx="7946900" cy="1694802"/>
          </a:xfrm>
          <a:prstGeom prst="rect">
            <a:avLst/>
          </a:prstGeom>
          <a:noFill/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Verdan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Verdan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Verdan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Verdan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Verdan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Verdan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Verdan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ru-RU" sz="2800" b="1" dirty="0" smtClean="0">
                <a:latin typeface="Arial Narrow" pitchFamily="34" charset="0"/>
              </a:rPr>
              <a:t>Почему ультразвуковое исследование длины шейки матки предпочтительнее перед пальцевым или осмотром шейки матки в зеркалах?</a:t>
            </a:r>
            <a:endParaRPr lang="en-US" sz="2800" b="1" dirty="0" smtClean="0">
              <a:latin typeface="Arial Narrow" pitchFamily="34" charset="0"/>
            </a:endParaRPr>
          </a:p>
        </p:txBody>
      </p:sp>
      <p:pic>
        <p:nvPicPr>
          <p:cNvPr id="376836" name="Picture 4" descr="E:\285_3971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1844824"/>
            <a:ext cx="4267322" cy="4767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76837" name="Picture 5" descr="E:\gonoCervixSymptoms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40845" b="21158"/>
          <a:stretch/>
        </p:blipFill>
        <p:spPr bwMode="auto">
          <a:xfrm>
            <a:off x="5148064" y="1855524"/>
            <a:ext cx="3626421" cy="4699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80833787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827584" y="6006"/>
            <a:ext cx="7946900" cy="1694802"/>
          </a:xfrm>
          <a:prstGeom prst="rect">
            <a:avLst/>
          </a:prstGeom>
          <a:noFill/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Verdan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Verdan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Verdan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Verdan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Verdan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Verdan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Verdan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ru-RU" sz="2800" b="1" dirty="0" smtClean="0">
                <a:latin typeface="Arial Narrow" pitchFamily="34" charset="0"/>
              </a:rPr>
              <a:t>Почему </a:t>
            </a:r>
            <a:r>
              <a:rPr lang="ru-RU" sz="2800" b="1" dirty="0" err="1" smtClean="0">
                <a:latin typeface="Arial Narrow" pitchFamily="34" charset="0"/>
              </a:rPr>
              <a:t>сонографическое</a:t>
            </a:r>
            <a:r>
              <a:rPr lang="ru-RU" sz="2800" b="1" dirty="0" smtClean="0">
                <a:latin typeface="Arial Narrow" pitchFamily="34" charset="0"/>
              </a:rPr>
              <a:t> исследование длины шейки матки предпочтительнее перед пальцевым или осмотром шейки матки в зеркалах?</a:t>
            </a:r>
            <a:endParaRPr lang="en-US" sz="2800" b="1" dirty="0" smtClean="0">
              <a:latin typeface="Arial Narrow" pitchFamily="34" charset="0"/>
            </a:endParaRPr>
          </a:p>
        </p:txBody>
      </p:sp>
      <p:pic>
        <p:nvPicPr>
          <p:cNvPr id="5" name="Picture 3" descr="C:\Users\ПВА\Pictures\Мои сканированные изображения\сканирование0017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582" t="23781"/>
          <a:stretch/>
        </p:blipFill>
        <p:spPr bwMode="auto">
          <a:xfrm>
            <a:off x="544480" y="1772816"/>
            <a:ext cx="8462208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ая прямоугольная выноска 5"/>
          <p:cNvSpPr>
            <a:spLocks noChangeArrowheads="1"/>
          </p:cNvSpPr>
          <p:nvPr/>
        </p:nvSpPr>
        <p:spPr bwMode="auto">
          <a:xfrm>
            <a:off x="203452" y="1412776"/>
            <a:ext cx="5472608" cy="1872208"/>
          </a:xfrm>
          <a:prstGeom prst="wedgeRoundRectCallout">
            <a:avLst>
              <a:gd name="adj1" fmla="val 54759"/>
              <a:gd name="adj2" fmla="val 88332"/>
              <a:gd name="adj3" fmla="val 16667"/>
            </a:avLst>
          </a:prstGeom>
          <a:solidFill>
            <a:srgbClr val="FFC000"/>
          </a:solidFill>
          <a:ln w="9525" algn="ctr">
            <a:noFill/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none"/>
          <a:lstStyle/>
          <a:p>
            <a:r>
              <a:rPr lang="ru-RU" b="1" dirty="0">
                <a:latin typeface="Arial Narrow" pitchFamily="34" charset="0"/>
                <a:ea typeface="Calibri" pitchFamily="34" charset="0"/>
                <a:cs typeface="Times New Roman" pitchFamily="18" charset="0"/>
              </a:rPr>
              <a:t>При укорочении </a:t>
            </a:r>
            <a:r>
              <a:rPr lang="ru-RU" b="1" dirty="0" smtClean="0">
                <a:latin typeface="Arial Narrow" pitchFamily="34" charset="0"/>
                <a:ea typeface="Calibri" pitchFamily="34" charset="0"/>
                <a:cs typeface="Times New Roman" pitchFamily="18" charset="0"/>
              </a:rPr>
              <a:t>шейки матки нередко</a:t>
            </a:r>
          </a:p>
          <a:p>
            <a:r>
              <a:rPr lang="ru-RU" b="1" dirty="0" smtClean="0">
                <a:latin typeface="Arial Narrow" pitchFamily="34" charset="0"/>
                <a:ea typeface="Calibri" pitchFamily="34" charset="0"/>
                <a:cs typeface="Times New Roman" pitchFamily="18" charset="0"/>
              </a:rPr>
              <a:t>появляется воронка (</a:t>
            </a:r>
            <a:r>
              <a:rPr lang="ru-RU" b="1" dirty="0" err="1">
                <a:latin typeface="Arial Narrow" pitchFamily="34" charset="0"/>
                <a:ea typeface="Calibri" pitchFamily="34" charset="0"/>
                <a:cs typeface="Times New Roman" pitchFamily="18" charset="0"/>
              </a:rPr>
              <a:t>фанел</a:t>
            </a:r>
            <a:r>
              <a:rPr lang="ru-RU" b="1" dirty="0" smtClean="0">
                <a:latin typeface="Arial Narrow" pitchFamily="34" charset="0"/>
                <a:ea typeface="Calibri" pitchFamily="34" charset="0"/>
                <a:cs typeface="Times New Roman" pitchFamily="18" charset="0"/>
              </a:rPr>
              <a:t>),</a:t>
            </a:r>
            <a:r>
              <a:rPr lang="ru-RU" b="1" dirty="0"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b="1" dirty="0" smtClean="0">
                <a:latin typeface="Arial Narrow" pitchFamily="34" charset="0"/>
                <a:ea typeface="Calibri" pitchFamily="34" charset="0"/>
                <a:cs typeface="Times New Roman" pitchFamily="18" charset="0"/>
              </a:rPr>
              <a:t>как </a:t>
            </a:r>
          </a:p>
          <a:p>
            <a:r>
              <a:rPr lang="ru-RU" b="1" dirty="0" smtClean="0">
                <a:latin typeface="Arial Narrow" pitchFamily="34" charset="0"/>
                <a:ea typeface="Calibri" pitchFamily="34" charset="0"/>
                <a:cs typeface="Times New Roman" pitchFamily="18" charset="0"/>
              </a:rPr>
              <a:t>спонтанно</a:t>
            </a:r>
            <a:r>
              <a:rPr lang="ru-RU" b="1" dirty="0">
                <a:latin typeface="Arial Narrow" pitchFamily="34" charset="0"/>
                <a:ea typeface="Calibri" pitchFamily="34" charset="0"/>
                <a:cs typeface="Times New Roman" pitchFamily="18" charset="0"/>
              </a:rPr>
              <a:t>, так </a:t>
            </a:r>
            <a:r>
              <a:rPr lang="ru-RU" b="1" dirty="0" smtClean="0">
                <a:latin typeface="Arial Narrow" pitchFamily="34" charset="0"/>
                <a:ea typeface="Calibri" pitchFamily="34" charset="0"/>
                <a:cs typeface="Times New Roman" pitchFamily="18" charset="0"/>
              </a:rPr>
              <a:t>и после </a:t>
            </a:r>
            <a:r>
              <a:rPr lang="ru-RU" b="1" dirty="0">
                <a:latin typeface="Arial Narrow" pitchFamily="34" charset="0"/>
                <a:ea typeface="Calibri" pitchFamily="34" charset="0"/>
                <a:cs typeface="Times New Roman" pitchFamily="18" charset="0"/>
              </a:rPr>
              <a:t>давления  на </a:t>
            </a:r>
            <a:endParaRPr lang="ru-RU" b="1" dirty="0" smtClean="0">
              <a:latin typeface="Arial Narrow" pitchFamily="34" charset="0"/>
              <a:ea typeface="Calibri" pitchFamily="34" charset="0"/>
              <a:cs typeface="Times New Roman" pitchFamily="18" charset="0"/>
            </a:endParaRPr>
          </a:p>
          <a:p>
            <a:r>
              <a:rPr lang="ru-RU" b="1" dirty="0" smtClean="0">
                <a:latin typeface="Arial Narrow" pitchFamily="34" charset="0"/>
                <a:ea typeface="Calibri" pitchFamily="34" charset="0"/>
                <a:cs typeface="Times New Roman" pitchFamily="18" charset="0"/>
              </a:rPr>
              <a:t>дно </a:t>
            </a:r>
            <a:r>
              <a:rPr lang="ru-RU" b="1" dirty="0">
                <a:latin typeface="Arial Narrow" pitchFamily="34" charset="0"/>
                <a:ea typeface="Calibri" pitchFamily="34" charset="0"/>
                <a:cs typeface="Times New Roman" pitchFamily="18" charset="0"/>
              </a:rPr>
              <a:t>матки</a:t>
            </a:r>
          </a:p>
          <a:p>
            <a:r>
              <a:rPr lang="ru-RU" b="1" dirty="0">
                <a:latin typeface="Arial Narrow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lang="en-US" b="1" dirty="0">
              <a:latin typeface="Arial Narrow" pitchFamily="34" charset="0"/>
              <a:ea typeface="Calibri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0129834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827584" y="6006"/>
            <a:ext cx="7946900" cy="1694802"/>
          </a:xfrm>
          <a:prstGeom prst="rect">
            <a:avLst/>
          </a:prstGeom>
          <a:noFill/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Verdan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Verdan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Verdan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Verdan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Verdan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Verdan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Verdan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Verdana" pitchFamily="34" charset="0"/>
              </a:defRPr>
            </a:lvl9pPr>
          </a:lstStyle>
          <a:p>
            <a:pPr eaLnBrk="1" hangingPunct="1"/>
            <a:r>
              <a:rPr lang="ru-RU" sz="2800" b="1" dirty="0" smtClean="0">
                <a:latin typeface="Arial Narrow" pitchFamily="34" charset="0"/>
              </a:rPr>
              <a:t>Почему </a:t>
            </a:r>
            <a:r>
              <a:rPr lang="ru-RU" sz="2800" b="1" dirty="0" err="1" smtClean="0">
                <a:latin typeface="Arial Narrow" pitchFamily="34" charset="0"/>
              </a:rPr>
              <a:t>сонографическое</a:t>
            </a:r>
            <a:r>
              <a:rPr lang="ru-RU" sz="2800" b="1" dirty="0" smtClean="0">
                <a:latin typeface="Arial Narrow" pitchFamily="34" charset="0"/>
              </a:rPr>
              <a:t> исследование длины шейки матки предпочтительнее перед пальцевым или осмотром шейки матки в зеркалах?</a:t>
            </a:r>
            <a:endParaRPr lang="en-US" sz="2800" b="1" dirty="0" smtClean="0">
              <a:latin typeface="Arial Narrow" pitchFamily="34" charset="0"/>
            </a:endParaRPr>
          </a:p>
        </p:txBody>
      </p:sp>
      <p:pic>
        <p:nvPicPr>
          <p:cNvPr id="5" name="Picture 3" descr="C:\Users\ПВА\Pictures\Мои сканированные изображения\сканирование0017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582" t="26238"/>
          <a:stretch/>
        </p:blipFill>
        <p:spPr bwMode="auto">
          <a:xfrm>
            <a:off x="544480" y="1932972"/>
            <a:ext cx="8462208" cy="4808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Двойная стрелка влево/вправо 6"/>
          <p:cNvSpPr/>
          <p:nvPr/>
        </p:nvSpPr>
        <p:spPr bwMode="auto">
          <a:xfrm rot="18740264">
            <a:off x="6648310" y="3001819"/>
            <a:ext cx="1434727" cy="299706"/>
          </a:xfrm>
          <a:prstGeom prst="left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8" name="Двойная стрелка влево/вправо 7"/>
          <p:cNvSpPr/>
          <p:nvPr/>
        </p:nvSpPr>
        <p:spPr bwMode="auto">
          <a:xfrm rot="18838964">
            <a:off x="5101803" y="4444646"/>
            <a:ext cx="3503783" cy="300057"/>
          </a:xfrm>
          <a:prstGeom prst="leftRightArrow">
            <a:avLst/>
          </a:prstGeom>
          <a:solidFill>
            <a:srgbClr val="FF0000"/>
          </a:solidFill>
          <a:ln w="9525" cap="flat" cmpd="sng" algn="ctr">
            <a:solidFill>
              <a:schemeClr val="tx1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Verdana" pitchFamily="34" charset="0"/>
            </a:endParaRPr>
          </a:p>
        </p:txBody>
      </p:sp>
      <p:sp>
        <p:nvSpPr>
          <p:cNvPr id="9" name="TextBox 3"/>
          <p:cNvSpPr txBox="1">
            <a:spLocks noChangeArrowheads="1"/>
          </p:cNvSpPr>
          <p:nvPr/>
        </p:nvSpPr>
        <p:spPr bwMode="auto">
          <a:xfrm>
            <a:off x="0" y="4558728"/>
            <a:ext cx="4000496" cy="1200329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523875" indent="-342900">
              <a:buClr>
                <a:srgbClr val="FF0000"/>
              </a:buClr>
              <a:buFont typeface="Wingdings" pitchFamily="2" charset="2"/>
              <a:buChar char="§"/>
            </a:pPr>
            <a:r>
              <a:rPr lang="ru-RU" b="1" dirty="0" smtClean="0">
                <a:latin typeface="Arial Narrow" pitchFamily="34" charset="0"/>
              </a:rPr>
              <a:t>при пальцевом исследовании -  40 мм (норма)</a:t>
            </a:r>
            <a:endParaRPr lang="uk-UA" b="1" dirty="0">
              <a:latin typeface="Arial Narrow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3989369"/>
            <a:ext cx="4000496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180975" lvl="0"/>
            <a:r>
              <a:rPr lang="ru-RU" sz="2800" b="1" dirty="0">
                <a:solidFill>
                  <a:srgbClr val="000000"/>
                </a:solidFill>
                <a:latin typeface="Arial Narrow" pitchFamily="34" charset="0"/>
              </a:rPr>
              <a:t>Длина шейки матки:</a:t>
            </a:r>
          </a:p>
        </p:txBody>
      </p:sp>
      <p:sp>
        <p:nvSpPr>
          <p:cNvPr id="11" name="TextBox 3"/>
          <p:cNvSpPr txBox="1">
            <a:spLocks noChangeArrowheads="1"/>
          </p:cNvSpPr>
          <p:nvPr/>
        </p:nvSpPr>
        <p:spPr bwMode="auto">
          <a:xfrm>
            <a:off x="23260" y="5805264"/>
            <a:ext cx="4000496" cy="830997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523875" indent="-342900">
              <a:buClr>
                <a:schemeClr val="tx1"/>
              </a:buClr>
              <a:buFont typeface="Wingdings" pitchFamily="2" charset="2"/>
              <a:buChar char="§"/>
            </a:pPr>
            <a:r>
              <a:rPr lang="ru-RU" b="1" dirty="0" smtClean="0">
                <a:latin typeface="Arial Narrow" pitchFamily="34" charset="0"/>
              </a:rPr>
              <a:t>при УЗИ -  17 мм (короткая шейка матки)</a:t>
            </a:r>
            <a:endParaRPr lang="uk-UA" b="1" dirty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8230718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Содержимое 2"/>
          <p:cNvSpPr>
            <a:spLocks noGrp="1"/>
          </p:cNvSpPr>
          <p:nvPr>
            <p:ph idx="1"/>
          </p:nvPr>
        </p:nvSpPr>
        <p:spPr>
          <a:xfrm>
            <a:off x="642911" y="1857364"/>
            <a:ext cx="8305799" cy="2286011"/>
          </a:xfrm>
        </p:spPr>
        <p:txBody>
          <a:bodyPr/>
          <a:lstStyle/>
          <a:p>
            <a:pPr eaLnBrk="1" hangingPunct="1"/>
            <a:r>
              <a:rPr lang="ru-RU" sz="2400" b="1" dirty="0" smtClean="0">
                <a:latin typeface="Arial Narrow" pitchFamily="34" charset="0"/>
              </a:rPr>
              <a:t>Увеличение </a:t>
            </a:r>
            <a:r>
              <a:rPr lang="ru-RU" sz="2400" b="1" dirty="0" err="1" smtClean="0">
                <a:latin typeface="Arial Narrow" pitchFamily="34" charset="0"/>
              </a:rPr>
              <a:t>сонографической</a:t>
            </a:r>
            <a:r>
              <a:rPr lang="ru-RU" sz="2400" b="1" dirty="0" smtClean="0">
                <a:latin typeface="Arial Narrow" pitchFamily="34" charset="0"/>
              </a:rPr>
              <a:t> длины шейки матки и исчезновение воронки в зоне внутреннего зева через месяц лечения.</a:t>
            </a:r>
            <a:endParaRPr lang="en-US" sz="2400" b="1" dirty="0" smtClean="0">
              <a:latin typeface="Arial Narrow" pitchFamily="34" charset="0"/>
            </a:endParaRPr>
          </a:p>
        </p:txBody>
      </p:sp>
      <p:pic>
        <p:nvPicPr>
          <p:cNvPr id="39940" name="Рисунок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214686"/>
            <a:ext cx="4565388" cy="364331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5" name="Picture 3" descr="G:\Утрожестан\21-09-10\сканирование0035.jpg"/>
          <p:cNvPicPr>
            <a:picLocks noChangeAspect="1" noChangeArrowheads="1"/>
          </p:cNvPicPr>
          <p:nvPr/>
        </p:nvPicPr>
        <p:blipFill rotWithShape="1">
          <a:blip r:embed="rId4"/>
          <a:srcRect l="18048" t="13089" r="36070" b="31414"/>
          <a:stretch/>
        </p:blipFill>
        <p:spPr bwMode="auto">
          <a:xfrm>
            <a:off x="4572000" y="3214686"/>
            <a:ext cx="4571999" cy="362689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39942" name="Стрелка вниз 5"/>
          <p:cNvSpPr>
            <a:spLocks noChangeArrowheads="1"/>
          </p:cNvSpPr>
          <p:nvPr/>
        </p:nvSpPr>
        <p:spPr bwMode="auto">
          <a:xfrm rot="20342726">
            <a:off x="1382328" y="4293552"/>
            <a:ext cx="484187" cy="549275"/>
          </a:xfrm>
          <a:prstGeom prst="downArrow">
            <a:avLst>
              <a:gd name="adj1" fmla="val 50000"/>
              <a:gd name="adj2" fmla="val 49999"/>
            </a:avLst>
          </a:prstGeom>
          <a:solidFill>
            <a:srgbClr val="FFC00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endParaRPr lang="uk-UA"/>
          </a:p>
        </p:txBody>
      </p:sp>
      <p:sp>
        <p:nvSpPr>
          <p:cNvPr id="39943" name="Стрелка вниз 6"/>
          <p:cNvSpPr>
            <a:spLocks noChangeArrowheads="1"/>
          </p:cNvSpPr>
          <p:nvPr/>
        </p:nvSpPr>
        <p:spPr bwMode="auto">
          <a:xfrm rot="20288438">
            <a:off x="6299923" y="4142335"/>
            <a:ext cx="484188" cy="549275"/>
          </a:xfrm>
          <a:prstGeom prst="downArrow">
            <a:avLst>
              <a:gd name="adj1" fmla="val 50000"/>
              <a:gd name="adj2" fmla="val 49999"/>
            </a:avLst>
          </a:prstGeom>
          <a:solidFill>
            <a:srgbClr val="FFC00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endParaRPr lang="uk-UA"/>
          </a:p>
        </p:txBody>
      </p:sp>
      <p:sp>
        <p:nvSpPr>
          <p:cNvPr id="39945" name="Заголовок 1"/>
          <p:cNvSpPr txBox="1">
            <a:spLocks/>
          </p:cNvSpPr>
          <p:nvPr/>
        </p:nvSpPr>
        <p:spPr bwMode="auto">
          <a:xfrm>
            <a:off x="642910" y="428604"/>
            <a:ext cx="83058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b">
            <a:spAutoFit/>
          </a:bodyPr>
          <a:lstStyle/>
          <a:p>
            <a:r>
              <a:rPr lang="ru-RU" sz="2800" b="1" dirty="0" err="1" smtClean="0">
                <a:solidFill>
                  <a:schemeClr val="tx2"/>
                </a:solidFill>
                <a:latin typeface="Arial Narrow" pitchFamily="34" charset="0"/>
              </a:rPr>
              <a:t>Интравагинальный</a:t>
            </a:r>
            <a:r>
              <a:rPr lang="ru-RU" sz="2800" b="1" dirty="0" smtClean="0">
                <a:solidFill>
                  <a:schemeClr val="tx2"/>
                </a:solidFill>
                <a:latin typeface="Arial Narrow" pitchFamily="34" charset="0"/>
              </a:rPr>
              <a:t> прогестерон  существенно влияет </a:t>
            </a:r>
            <a:r>
              <a:rPr lang="ru-RU" sz="2800" b="1" dirty="0">
                <a:solidFill>
                  <a:schemeClr val="tx2"/>
                </a:solidFill>
                <a:latin typeface="Arial Narrow" pitchFamily="34" charset="0"/>
              </a:rPr>
              <a:t>на </a:t>
            </a:r>
            <a:r>
              <a:rPr lang="ru-RU" sz="2800" b="1" dirty="0" err="1" smtClean="0">
                <a:solidFill>
                  <a:schemeClr val="tx2"/>
                </a:solidFill>
                <a:latin typeface="Arial Narrow" pitchFamily="34" charset="0"/>
              </a:rPr>
              <a:t>сонографическую</a:t>
            </a:r>
            <a:r>
              <a:rPr lang="ru-RU" sz="2800" b="1" dirty="0" smtClean="0">
                <a:solidFill>
                  <a:schemeClr val="tx2"/>
                </a:solidFill>
                <a:latin typeface="Arial Narrow" pitchFamily="34" charset="0"/>
              </a:rPr>
              <a:t> длину шейку матки</a:t>
            </a:r>
            <a:endParaRPr lang="en-US" sz="2800" b="1" dirty="0">
              <a:solidFill>
                <a:schemeClr val="tx2"/>
              </a:solidFill>
              <a:latin typeface="Arial Narrow" pitchFamily="34" charset="0"/>
            </a:endParaRPr>
          </a:p>
        </p:txBody>
      </p:sp>
      <p:sp>
        <p:nvSpPr>
          <p:cNvPr id="8" name="Стрелка вниз 5"/>
          <p:cNvSpPr>
            <a:spLocks noChangeArrowheads="1"/>
          </p:cNvSpPr>
          <p:nvPr/>
        </p:nvSpPr>
        <p:spPr bwMode="auto">
          <a:xfrm rot="9539859">
            <a:off x="1939705" y="5712099"/>
            <a:ext cx="484187" cy="549275"/>
          </a:xfrm>
          <a:prstGeom prst="downArrow">
            <a:avLst>
              <a:gd name="adj1" fmla="val 50000"/>
              <a:gd name="adj2" fmla="val 49999"/>
            </a:avLst>
          </a:prstGeom>
          <a:solidFill>
            <a:srgbClr val="FFC00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endParaRPr lang="uk-UA"/>
          </a:p>
        </p:txBody>
      </p:sp>
      <p:sp>
        <p:nvSpPr>
          <p:cNvPr id="9" name="Стрелка вниз 6"/>
          <p:cNvSpPr>
            <a:spLocks noChangeArrowheads="1"/>
          </p:cNvSpPr>
          <p:nvPr/>
        </p:nvSpPr>
        <p:spPr bwMode="auto">
          <a:xfrm rot="9362548">
            <a:off x="6520051" y="4718090"/>
            <a:ext cx="484188" cy="549275"/>
          </a:xfrm>
          <a:prstGeom prst="downArrow">
            <a:avLst>
              <a:gd name="adj1" fmla="val 50000"/>
              <a:gd name="adj2" fmla="val 49999"/>
            </a:avLst>
          </a:prstGeom>
          <a:solidFill>
            <a:srgbClr val="FFC000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/>
          <a:p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3833164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500" fill="hold"/>
                                        <p:tgtEl>
                                          <p:spTgt spid="39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43" grpId="0" animBg="1"/>
      <p:bldP spid="9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23528" y="1071546"/>
            <a:ext cx="8820472" cy="5327650"/>
          </a:xfrm>
          <a:prstGeom prst="rect">
            <a:avLst/>
          </a:prstGeo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buFont typeface="Wingdings" pitchFamily="2" charset="2"/>
              <a:buChar char="v"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у беременной после 22 недель появляются </a:t>
            </a:r>
            <a:r>
              <a:rPr lang="ru-RU" sz="26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схваткообразные боли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 внизу живота и крестце с появлением </a:t>
            </a:r>
            <a:r>
              <a:rPr lang="ru-RU" sz="2600" dirty="0" err="1" smtClean="0">
                <a:latin typeface="Arial" pitchFamily="34" charset="0"/>
                <a:cs typeface="Arial" pitchFamily="34" charset="0"/>
              </a:rPr>
              <a:t>слизисто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-кровянистых или водянистых  (в случае отхождения околоплодных вод) выделений из влагалища;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v"/>
            </a:pPr>
            <a:r>
              <a:rPr lang="ru-RU" sz="26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 наличие 1 схватки  на протяжении 10 минут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, которая продолжается 15-20 секунд;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v"/>
            </a:pPr>
            <a:r>
              <a:rPr lang="ru-RU" sz="26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 изменение формы и расположения шейки матки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 - прогрессивное укорочение шейки матки и ее сглаживание. 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Char char="v"/>
            </a:pPr>
            <a:r>
              <a:rPr lang="ru-RU" sz="26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 постепенное опускание головки плода к малому тазу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 относительно плоскости входа в малый таз (по данным наружного акушерского исследования) или при внутреннем акушерском исследовании).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19833"/>
            <a:ext cx="914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FF0000"/>
                </a:solidFill>
                <a:latin typeface="Arial" pitchFamily="34" charset="0"/>
              </a:rPr>
              <a:t>Диагностика и подтверждение начала </a:t>
            </a:r>
            <a:r>
              <a:rPr lang="ru-RU" sz="2800" dirty="0" smtClean="0">
                <a:solidFill>
                  <a:srgbClr val="FF0000"/>
                </a:solidFill>
                <a:latin typeface="Arial" pitchFamily="34" charset="0"/>
              </a:rPr>
              <a:t>преждевременных родов</a:t>
            </a:r>
            <a:r>
              <a:rPr lang="ru-RU" sz="2800" dirty="0" smtClean="0">
                <a:latin typeface="Arial" pitchFamily="34" charset="0"/>
              </a:rPr>
              <a:t> </a:t>
            </a:r>
            <a:endParaRPr lang="ru-RU" sz="28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82312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28596" y="1142984"/>
            <a:ext cx="8280350" cy="5343610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0" indent="444500" algn="just">
              <a:buNone/>
            </a:pP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Преждевременный разрыв плодных оболочек (ПРПО) 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 это спонтанный их разрыв до начала родовой деятельности в сроки беременности от 22 до 42 недель. Наблюдается у 10 - 15% родов.</a:t>
            </a:r>
          </a:p>
          <a:p>
            <a:pPr marL="0" indent="444500" algn="just">
              <a:buFont typeface="Wingdings" pitchFamily="2" charset="2"/>
              <a:buChar char="Ø"/>
            </a:pPr>
            <a:r>
              <a:rPr lang="uk-UA" sz="2400" dirty="0" err="1" smtClean="0">
                <a:latin typeface="Arial" pitchFamily="34" charset="0"/>
                <a:cs typeface="Arial" pitchFamily="34" charset="0"/>
              </a:rPr>
              <a:t>Избирается</a:t>
            </a:r>
            <a:r>
              <a:rPr lang="uk-UA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 err="1">
                <a:latin typeface="Arial" pitchFamily="34" charset="0"/>
                <a:cs typeface="Arial" pitchFamily="34" charset="0"/>
              </a:rPr>
              <a:t>индивидуальная</a:t>
            </a:r>
            <a:r>
              <a:rPr lang="uk-UA" sz="2400" dirty="0">
                <a:latin typeface="Arial" pitchFamily="34" charset="0"/>
                <a:cs typeface="Arial" pitchFamily="34" charset="0"/>
              </a:rPr>
              <a:t> тактика </a:t>
            </a:r>
            <a:r>
              <a:rPr lang="uk-UA" sz="2400" dirty="0" err="1">
                <a:latin typeface="Arial" pitchFamily="34" charset="0"/>
                <a:cs typeface="Arial" pitchFamily="34" charset="0"/>
              </a:rPr>
              <a:t>ведения</a:t>
            </a:r>
            <a:r>
              <a:rPr lang="uk-UA" sz="2400" dirty="0">
                <a:latin typeface="Arial" pitchFamily="34" charset="0"/>
                <a:cs typeface="Arial" pitchFamily="34" charset="0"/>
              </a:rPr>
              <a:t> в </a:t>
            </a:r>
            <a:r>
              <a:rPr lang="uk-UA" sz="2400" dirty="0" err="1">
                <a:latin typeface="Arial" pitchFamily="34" charset="0"/>
                <a:cs typeface="Arial" pitchFamily="34" charset="0"/>
              </a:rPr>
              <a:t>зависимости</a:t>
            </a:r>
            <a:r>
              <a:rPr lang="uk-UA" sz="2400" dirty="0">
                <a:latin typeface="Arial" pitchFamily="34" charset="0"/>
                <a:cs typeface="Arial" pitchFamily="34" charset="0"/>
              </a:rPr>
              <a:t> от </a:t>
            </a:r>
            <a:r>
              <a:rPr lang="uk-UA" sz="2400" dirty="0" err="1">
                <a:latin typeface="Arial" pitchFamily="34" charset="0"/>
                <a:cs typeface="Arial" pitchFamily="34" charset="0"/>
              </a:rPr>
              <a:t>срока</a:t>
            </a:r>
            <a:r>
              <a:rPr lang="uk-UA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 err="1">
                <a:latin typeface="Arial" pitchFamily="34" charset="0"/>
                <a:cs typeface="Arial" pitchFamily="34" charset="0"/>
              </a:rPr>
              <a:t>беременности</a:t>
            </a:r>
            <a:r>
              <a:rPr lang="uk-UA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uk-UA" sz="2400" dirty="0" err="1">
                <a:latin typeface="Arial" pitchFamily="34" charset="0"/>
                <a:cs typeface="Arial" pitchFamily="34" charset="0"/>
              </a:rPr>
              <a:t>сопутствующей</a:t>
            </a:r>
            <a:r>
              <a:rPr lang="uk-UA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 err="1">
                <a:latin typeface="Arial" pitchFamily="34" charset="0"/>
                <a:cs typeface="Arial" pitchFamily="34" charset="0"/>
              </a:rPr>
              <a:t>патологии</a:t>
            </a:r>
            <a:r>
              <a:rPr lang="uk-UA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uk-UA" sz="2400" dirty="0" err="1">
                <a:latin typeface="Arial" pitchFamily="34" charset="0"/>
                <a:cs typeface="Arial" pitchFamily="34" charset="0"/>
              </a:rPr>
              <a:t>акушерской</a:t>
            </a:r>
            <a:r>
              <a:rPr lang="uk-UA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 err="1">
                <a:latin typeface="Arial" pitchFamily="34" charset="0"/>
                <a:cs typeface="Arial" pitchFamily="34" charset="0"/>
              </a:rPr>
              <a:t>ситуации</a:t>
            </a:r>
            <a:r>
              <a:rPr lang="uk-UA" sz="2400" dirty="0">
                <a:latin typeface="Arial" pitchFamily="34" charset="0"/>
                <a:cs typeface="Arial" pitchFamily="34" charset="0"/>
              </a:rPr>
              <a:t>, </a:t>
            </a:r>
            <a:r>
              <a:rPr lang="uk-UA" sz="2400" dirty="0" err="1">
                <a:latin typeface="Arial" pitchFamily="34" charset="0"/>
                <a:cs typeface="Arial" pitchFamily="34" charset="0"/>
              </a:rPr>
              <a:t>акушерско-гинекологического</a:t>
            </a:r>
            <a:r>
              <a:rPr lang="uk-UA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 err="1">
                <a:latin typeface="Arial" pitchFamily="34" charset="0"/>
                <a:cs typeface="Arial" pitchFamily="34" charset="0"/>
              </a:rPr>
              <a:t>анамнеза</a:t>
            </a:r>
            <a:r>
              <a:rPr lang="uk-UA" sz="2400" dirty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  <a:p>
            <a:pPr marL="0" indent="538163" algn="just">
              <a:buFont typeface="Wingdings" pitchFamily="2" charset="2"/>
              <a:buChar char="Ø"/>
            </a:pPr>
            <a:r>
              <a:rPr lang="uk-UA" sz="2400" dirty="0" err="1">
                <a:latin typeface="Arial" pitchFamily="34" charset="0"/>
                <a:cs typeface="Arial" pitchFamily="34" charset="0"/>
              </a:rPr>
              <a:t>Во</a:t>
            </a:r>
            <a:r>
              <a:rPr lang="uk-UA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 err="1">
                <a:latin typeface="Arial" pitchFamily="34" charset="0"/>
                <a:cs typeface="Arial" pitchFamily="34" charset="0"/>
              </a:rPr>
              <a:t>всех</a:t>
            </a:r>
            <a:r>
              <a:rPr lang="uk-UA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 err="1">
                <a:latin typeface="Arial" pitchFamily="34" charset="0"/>
                <a:cs typeface="Arial" pitchFamily="34" charset="0"/>
              </a:rPr>
              <a:t>случаях</a:t>
            </a:r>
            <a:r>
              <a:rPr lang="uk-UA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 err="1">
                <a:latin typeface="Arial" pitchFamily="34" charset="0"/>
                <a:cs typeface="Arial" pitchFamily="34" charset="0"/>
              </a:rPr>
              <a:t>пациентка</a:t>
            </a:r>
            <a:r>
              <a:rPr lang="uk-UA" sz="2400" dirty="0">
                <a:latin typeface="Arial" pitchFamily="34" charset="0"/>
                <a:cs typeface="Arial" pitchFamily="34" charset="0"/>
              </a:rPr>
              <a:t> и </a:t>
            </a:r>
            <a:r>
              <a:rPr lang="uk-UA" sz="2400" dirty="0" err="1">
                <a:latin typeface="Arial" pitchFamily="34" charset="0"/>
                <a:cs typeface="Arial" pitchFamily="34" charset="0"/>
              </a:rPr>
              <a:t>ее</a:t>
            </a:r>
            <a:r>
              <a:rPr lang="uk-UA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 err="1">
                <a:latin typeface="Arial" pitchFamily="34" charset="0"/>
                <a:cs typeface="Arial" pitchFamily="34" charset="0"/>
              </a:rPr>
              <a:t>семья</a:t>
            </a:r>
            <a:r>
              <a:rPr lang="uk-UA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 err="1">
                <a:latin typeface="Arial" pitchFamily="34" charset="0"/>
                <a:cs typeface="Arial" pitchFamily="34" charset="0"/>
              </a:rPr>
              <a:t>должны</a:t>
            </a:r>
            <a:r>
              <a:rPr lang="uk-UA" sz="2400" dirty="0">
                <a:latin typeface="Arial" pitchFamily="34" charset="0"/>
                <a:cs typeface="Arial" pitchFamily="34" charset="0"/>
              </a:rPr>
              <a:t> получить </a:t>
            </a:r>
            <a:r>
              <a:rPr lang="uk-UA" sz="2400" dirty="0" err="1">
                <a:latin typeface="Arial" pitchFamily="34" charset="0"/>
                <a:cs typeface="Arial" pitchFamily="34" charset="0"/>
              </a:rPr>
              <a:t>подробную</a:t>
            </a:r>
            <a:r>
              <a:rPr lang="uk-UA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 err="1">
                <a:latin typeface="Arial" pitchFamily="34" charset="0"/>
                <a:cs typeface="Arial" pitchFamily="34" charset="0"/>
              </a:rPr>
              <a:t>информацию</a:t>
            </a:r>
            <a:r>
              <a:rPr lang="uk-UA" sz="2400" dirty="0">
                <a:latin typeface="Arial" pitchFamily="34" charset="0"/>
                <a:cs typeface="Arial" pitchFamily="34" charset="0"/>
              </a:rPr>
              <a:t> о </a:t>
            </a:r>
            <a:r>
              <a:rPr lang="uk-UA" sz="2400" dirty="0" err="1">
                <a:latin typeface="Arial" pitchFamily="34" charset="0"/>
                <a:cs typeface="Arial" pitchFamily="34" charset="0"/>
              </a:rPr>
              <a:t>состоянии</a:t>
            </a:r>
            <a:r>
              <a:rPr lang="uk-UA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 err="1">
                <a:latin typeface="Arial" pitchFamily="34" charset="0"/>
                <a:cs typeface="Arial" pitchFamily="34" charset="0"/>
              </a:rPr>
              <a:t>беременной</a:t>
            </a:r>
            <a:r>
              <a:rPr lang="uk-UA" sz="2400" dirty="0">
                <a:latin typeface="Arial" pitchFamily="34" charset="0"/>
                <a:cs typeface="Arial" pitchFamily="34" charset="0"/>
              </a:rPr>
              <a:t> и </a:t>
            </a:r>
            <a:r>
              <a:rPr lang="uk-UA" sz="2400" dirty="0" err="1">
                <a:latin typeface="Arial" pitchFamily="34" charset="0"/>
                <a:cs typeface="Arial" pitchFamily="34" charset="0"/>
              </a:rPr>
              <a:t>состояние</a:t>
            </a:r>
            <a:r>
              <a:rPr lang="uk-UA" sz="2400" dirty="0">
                <a:latin typeface="Arial" pitchFamily="34" charset="0"/>
                <a:cs typeface="Arial" pitchFamily="34" charset="0"/>
              </a:rPr>
              <a:t> плода, </a:t>
            </a:r>
            <a:r>
              <a:rPr lang="uk-UA" sz="2400" dirty="0" err="1">
                <a:latin typeface="Arial" pitchFamily="34" charset="0"/>
                <a:cs typeface="Arial" pitchFamily="34" charset="0"/>
              </a:rPr>
              <a:t>преимущества</a:t>
            </a:r>
            <a:r>
              <a:rPr lang="uk-UA" sz="2400" dirty="0">
                <a:latin typeface="Arial" pitchFamily="34" charset="0"/>
                <a:cs typeface="Arial" pitchFamily="34" charset="0"/>
              </a:rPr>
              <a:t> и </a:t>
            </a:r>
            <a:r>
              <a:rPr lang="uk-UA" sz="2400" dirty="0" err="1">
                <a:latin typeface="Arial" pitchFamily="34" charset="0"/>
                <a:cs typeface="Arial" pitchFamily="34" charset="0"/>
              </a:rPr>
              <a:t>возможную</a:t>
            </a:r>
            <a:r>
              <a:rPr lang="uk-UA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 err="1">
                <a:latin typeface="Arial" pitchFamily="34" charset="0"/>
                <a:cs typeface="Arial" pitchFamily="34" charset="0"/>
              </a:rPr>
              <a:t>опасность</a:t>
            </a:r>
            <a:r>
              <a:rPr lang="uk-UA" sz="2400" dirty="0">
                <a:latin typeface="Arial" pitchFamily="34" charset="0"/>
                <a:cs typeface="Arial" pitchFamily="34" charset="0"/>
              </a:rPr>
              <a:t> того </a:t>
            </a:r>
            <a:r>
              <a:rPr lang="uk-UA" sz="2400" dirty="0" err="1">
                <a:latin typeface="Arial" pitchFamily="34" charset="0"/>
                <a:cs typeface="Arial" pitchFamily="34" charset="0"/>
              </a:rPr>
              <a:t>или</a:t>
            </a:r>
            <a:r>
              <a:rPr lang="uk-UA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 err="1">
                <a:latin typeface="Arial" pitchFamily="34" charset="0"/>
                <a:cs typeface="Arial" pitchFamily="34" charset="0"/>
              </a:rPr>
              <a:t>иного</a:t>
            </a:r>
            <a:r>
              <a:rPr lang="uk-UA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 err="1">
                <a:latin typeface="Arial" pitchFamily="34" charset="0"/>
                <a:cs typeface="Arial" pitchFamily="34" charset="0"/>
              </a:rPr>
              <a:t>способа</a:t>
            </a:r>
            <a:r>
              <a:rPr lang="uk-UA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 err="1">
                <a:latin typeface="Arial" pitchFamily="34" charset="0"/>
                <a:cs typeface="Arial" pitchFamily="34" charset="0"/>
              </a:rPr>
              <a:t>дальнейшего</a:t>
            </a:r>
            <a:r>
              <a:rPr lang="uk-UA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 err="1">
                <a:latin typeface="Arial" pitchFamily="34" charset="0"/>
                <a:cs typeface="Arial" pitchFamily="34" charset="0"/>
              </a:rPr>
              <a:t>ведения</a:t>
            </a:r>
            <a:r>
              <a:rPr lang="uk-UA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 err="1">
                <a:latin typeface="Arial" pitchFamily="34" charset="0"/>
                <a:cs typeface="Arial" pitchFamily="34" charset="0"/>
              </a:rPr>
              <a:t>беременности</a:t>
            </a:r>
            <a:r>
              <a:rPr lang="uk-UA" sz="2400" dirty="0">
                <a:latin typeface="Arial" pitchFamily="34" charset="0"/>
                <a:cs typeface="Arial" pitchFamily="34" charset="0"/>
              </a:rPr>
              <a:t> с </a:t>
            </a:r>
            <a:r>
              <a:rPr lang="uk-UA" sz="2400" dirty="0" err="1">
                <a:latin typeface="Arial" pitchFamily="34" charset="0"/>
                <a:cs typeface="Arial" pitchFamily="34" charset="0"/>
              </a:rPr>
              <a:t>получением</a:t>
            </a:r>
            <a:r>
              <a:rPr lang="uk-UA" sz="2400" dirty="0">
                <a:latin typeface="Arial" pitchFamily="34" charset="0"/>
                <a:cs typeface="Arial" pitchFamily="34" charset="0"/>
              </a:rPr>
              <a:t> письменного </a:t>
            </a:r>
            <a:r>
              <a:rPr lang="uk-UA" sz="2400" dirty="0" err="1">
                <a:latin typeface="Arial" pitchFamily="34" charset="0"/>
                <a:cs typeface="Arial" pitchFamily="34" charset="0"/>
              </a:rPr>
              <a:t>согласия</a:t>
            </a:r>
            <a:r>
              <a:rPr lang="uk-UA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 err="1">
                <a:latin typeface="Arial" pitchFamily="34" charset="0"/>
                <a:cs typeface="Arial" pitchFamily="34" charset="0"/>
              </a:rPr>
              <a:t>пациентки</a:t>
            </a:r>
            <a:r>
              <a:rPr lang="uk-UA" sz="2400" dirty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19833"/>
            <a:ext cx="914400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dirty="0" smtClean="0"/>
              <a:t> </a:t>
            </a:r>
            <a:r>
              <a:rPr lang="uk-UA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Ведение</a:t>
            </a:r>
            <a:r>
              <a:rPr lang="uk-UA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беременных</a:t>
            </a:r>
            <a:r>
              <a:rPr lang="uk-UA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с </a:t>
            </a:r>
            <a:r>
              <a:rPr lang="uk-UA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преждевременным</a:t>
            </a:r>
            <a:r>
              <a:rPr lang="uk-UA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разрывом</a:t>
            </a:r>
            <a:r>
              <a:rPr lang="uk-UA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плодных</a:t>
            </a:r>
            <a:r>
              <a:rPr lang="uk-UA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оболочек</a:t>
            </a:r>
            <a:r>
              <a:rPr lang="uk-UA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(ПРПО)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uk-UA" sz="3200" dirty="0">
                <a:solidFill>
                  <a:srgbClr val="FF0000"/>
                </a:solidFill>
              </a:rPr>
              <a:t> </a:t>
            </a:r>
            <a:endParaRPr lang="ru-RU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46166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0" y="0"/>
            <a:ext cx="9144000" cy="1000125"/>
          </a:xfrm>
          <a:prstGeom prst="rect">
            <a:avLst/>
          </a:prstGeom>
          <a:noFill/>
        </p:spPr>
        <p:txBody>
          <a:bodyPr anchor="ctr"/>
          <a:lstStyle/>
          <a:p>
            <a:pPr marL="342900" indent="-342900" algn="ctr">
              <a:spcBef>
                <a:spcPct val="20000"/>
              </a:spcBef>
            </a:pPr>
            <a:r>
              <a:rPr lang="ru-RU" sz="2800" b="1" dirty="0" smtClean="0">
                <a:solidFill>
                  <a:srgbClr val="336699"/>
                </a:solidFill>
                <a:latin typeface="Arial Narrow" pitchFamily="34" charset="0"/>
              </a:rPr>
              <a:t>ПРЕДМЕТ ОБСУЖДЕНИЯ</a:t>
            </a:r>
            <a:endParaRPr lang="uk-UA" sz="2800" b="1" dirty="0">
              <a:solidFill>
                <a:srgbClr val="336699"/>
              </a:solidFill>
              <a:latin typeface="Arial Narrow" pitchFamily="34" charset="0"/>
            </a:endParaRPr>
          </a:p>
        </p:txBody>
      </p:sp>
      <p:pic>
        <p:nvPicPr>
          <p:cNvPr id="4099" name="Picture 4" descr="F:\Мои рисунки\акушерство\плод\развитие плода\ei_0128.gif"/>
          <p:cNvPicPr>
            <a:picLocks noChangeAspect="1" noChangeArrowheads="1"/>
          </p:cNvPicPr>
          <p:nvPr/>
        </p:nvPicPr>
        <p:blipFill>
          <a:blip r:embed="rId3"/>
          <a:srcRect t="15166"/>
          <a:stretch>
            <a:fillRect/>
          </a:stretch>
        </p:blipFill>
        <p:spPr bwMode="auto">
          <a:xfrm>
            <a:off x="152400" y="1052513"/>
            <a:ext cx="8991600" cy="322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8001024" y="3429000"/>
            <a:ext cx="725464" cy="4286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1800" b="1" dirty="0">
                <a:solidFill>
                  <a:srgbClr val="0070C0"/>
                </a:solidFill>
                <a:cs typeface="Arial" pitchFamily="34" charset="0"/>
              </a:rPr>
              <a:t>42</a:t>
            </a:r>
            <a:endParaRPr lang="uk-UA" sz="1800" b="1" dirty="0">
              <a:solidFill>
                <a:srgbClr val="0070C0"/>
              </a:solidFill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786578" y="3357562"/>
            <a:ext cx="623908" cy="4286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cs typeface="Arial" pitchFamily="34" charset="0"/>
              </a:rPr>
              <a:t>36</a:t>
            </a:r>
            <a:endParaRPr lang="uk-UA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572132" y="3357562"/>
            <a:ext cx="706450" cy="4286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b="1" dirty="0">
                <a:solidFill>
                  <a:srgbClr val="C00000"/>
                </a:solidFill>
                <a:cs typeface="Arial" pitchFamily="34" charset="0"/>
              </a:rPr>
              <a:t>32</a:t>
            </a:r>
            <a:endParaRPr lang="uk-UA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500562" y="3357562"/>
            <a:ext cx="642942" cy="4286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b="1" dirty="0">
                <a:solidFill>
                  <a:srgbClr val="C00000"/>
                </a:solidFill>
                <a:cs typeface="Arial" pitchFamily="34" charset="0"/>
              </a:rPr>
              <a:t>28</a:t>
            </a:r>
            <a:endParaRPr lang="uk-UA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500430" y="3357562"/>
            <a:ext cx="642942" cy="50006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b="1" dirty="0">
                <a:solidFill>
                  <a:srgbClr val="C00000"/>
                </a:solidFill>
                <a:cs typeface="Arial" pitchFamily="34" charset="0"/>
              </a:rPr>
              <a:t>24</a:t>
            </a:r>
            <a:endParaRPr lang="uk-UA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571736" y="3357562"/>
            <a:ext cx="658803" cy="4286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b="1" dirty="0">
                <a:solidFill>
                  <a:srgbClr val="C00000"/>
                </a:solidFill>
                <a:cs typeface="Arial" pitchFamily="34" charset="0"/>
              </a:rPr>
              <a:t>22</a:t>
            </a:r>
            <a:endParaRPr lang="uk-UA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763712" y="3429000"/>
            <a:ext cx="665147" cy="4286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1800" b="1" dirty="0">
                <a:solidFill>
                  <a:srgbClr val="0070C0"/>
                </a:solidFill>
                <a:cs typeface="Arial" pitchFamily="34" charset="0"/>
              </a:rPr>
              <a:t>16</a:t>
            </a:r>
            <a:endParaRPr lang="uk-UA" sz="1800" b="1" dirty="0">
              <a:solidFill>
                <a:srgbClr val="0070C0"/>
              </a:solidFill>
              <a:cs typeface="Arial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042988" y="3429000"/>
            <a:ext cx="649287" cy="64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 b="1">
              <a:solidFill>
                <a:srgbClr val="FF0000"/>
              </a:solidFill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042988" y="3429000"/>
            <a:ext cx="649287" cy="431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1800" b="1" dirty="0">
                <a:solidFill>
                  <a:srgbClr val="0070C0"/>
                </a:solidFill>
                <a:cs typeface="Arial" pitchFamily="34" charset="0"/>
              </a:rPr>
              <a:t>12</a:t>
            </a:r>
            <a:endParaRPr lang="uk-UA" sz="1800" b="1" dirty="0">
              <a:solidFill>
                <a:srgbClr val="0070C0"/>
              </a:solidFill>
              <a:cs typeface="Arial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14282" y="3357562"/>
            <a:ext cx="757268" cy="863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1400" b="1" dirty="0">
                <a:solidFill>
                  <a:srgbClr val="0070C0"/>
                </a:solidFill>
                <a:cs typeface="Arial" pitchFamily="34" charset="0"/>
              </a:rPr>
              <a:t>до 12</a:t>
            </a:r>
          </a:p>
          <a:p>
            <a:pPr algn="ctr"/>
            <a:r>
              <a:rPr lang="ru-RU" sz="1400" b="1" dirty="0" err="1">
                <a:solidFill>
                  <a:srgbClr val="0070C0"/>
                </a:solidFill>
                <a:cs typeface="Arial" pitchFamily="34" charset="0"/>
              </a:rPr>
              <a:t>нед</a:t>
            </a:r>
            <a:r>
              <a:rPr lang="ru-RU" sz="1400" b="1" dirty="0">
                <a:solidFill>
                  <a:srgbClr val="0070C0"/>
                </a:solidFill>
                <a:cs typeface="Arial" pitchFamily="34" charset="0"/>
              </a:rPr>
              <a:t>.</a:t>
            </a:r>
            <a:endParaRPr lang="uk-UA" sz="1400" b="1" dirty="0">
              <a:solidFill>
                <a:srgbClr val="0070C0"/>
              </a:solidFill>
              <a:cs typeface="Arial" pitchFamily="34" charset="0"/>
            </a:endParaRPr>
          </a:p>
        </p:txBody>
      </p:sp>
      <p:pic>
        <p:nvPicPr>
          <p:cNvPr id="4118" name="Picture 2" descr="C:\Users\unit\Pictures\ПОДГОТОВКА ПРЕЗЕНТАЦИЙ\ОФИС\знаки, указатели и разделители\info_48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9388" y="6021388"/>
            <a:ext cx="4476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Прямоугольник 19"/>
          <p:cNvSpPr/>
          <p:nvPr/>
        </p:nvSpPr>
        <p:spPr>
          <a:xfrm>
            <a:off x="107125" y="1341437"/>
            <a:ext cx="2321734" cy="2879725"/>
          </a:xfrm>
          <a:prstGeom prst="rect">
            <a:avLst/>
          </a:prstGeom>
          <a:noFill/>
          <a:ln w="127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>
              <a:solidFill>
                <a:srgbClr val="FFFFFF"/>
              </a:solidFill>
              <a:cs typeface="Arial" pitchFamily="34" charset="0"/>
            </a:endParaRP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0" y="4249542"/>
            <a:ext cx="259266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 err="1" smtClean="0">
                <a:solidFill>
                  <a:srgbClr val="336699"/>
                </a:solidFill>
                <a:latin typeface="Arial Narrow" pitchFamily="34" charset="0"/>
              </a:rPr>
              <a:t>Невынашивание</a:t>
            </a:r>
            <a:r>
              <a:rPr lang="ru-RU" b="1" dirty="0" smtClean="0">
                <a:solidFill>
                  <a:srgbClr val="336699"/>
                </a:solidFill>
                <a:latin typeface="Arial Narrow" pitchFamily="34" charset="0"/>
              </a:rPr>
              <a:t> или выкидыш</a:t>
            </a:r>
            <a:endParaRPr lang="ru-RU" b="1" dirty="0">
              <a:solidFill>
                <a:srgbClr val="336699"/>
              </a:solidFill>
              <a:latin typeface="Arial Narrow" pitchFamily="34" charset="0"/>
            </a:endParaRPr>
          </a:p>
          <a:p>
            <a:pPr algn="ctr"/>
            <a:r>
              <a:rPr lang="ru-RU" dirty="0" smtClean="0">
                <a:latin typeface="Arial Narrow" pitchFamily="34" charset="0"/>
              </a:rPr>
              <a:t>(до 21 </a:t>
            </a:r>
            <a:r>
              <a:rPr lang="ru-RU" dirty="0" err="1">
                <a:latin typeface="Arial Narrow" pitchFamily="34" charset="0"/>
              </a:rPr>
              <a:t>нед</a:t>
            </a:r>
            <a:r>
              <a:rPr lang="ru-RU" dirty="0" smtClean="0">
                <a:latin typeface="Arial Narrow" pitchFamily="34" charset="0"/>
              </a:rPr>
              <a:t>.+ 6 </a:t>
            </a:r>
            <a:r>
              <a:rPr lang="ru-RU" dirty="0">
                <a:latin typeface="Arial Narrow" pitchFamily="34" charset="0"/>
              </a:rPr>
              <a:t>дней)</a:t>
            </a:r>
            <a:endParaRPr lang="uk-UA" dirty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9399959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14282" y="1268760"/>
            <a:ext cx="8929718" cy="5416188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uk-UA" sz="2800" dirty="0" err="1">
                <a:latin typeface="Times New Roman" pitchFamily="18" charset="0"/>
                <a:cs typeface="Times New Roman" pitchFamily="18" charset="0"/>
              </a:rPr>
              <a:t>беременных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 с </a:t>
            </a:r>
            <a:r>
              <a:rPr lang="uk-UA" sz="2800" dirty="0" err="1">
                <a:latin typeface="Times New Roman" pitchFamily="18" charset="0"/>
                <a:cs typeface="Times New Roman" pitchFamily="18" charset="0"/>
              </a:rPr>
              <a:t>низкой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dirty="0" err="1">
                <a:latin typeface="Times New Roman" pitchFamily="18" charset="0"/>
                <a:cs typeface="Times New Roman" pitchFamily="18" charset="0"/>
              </a:rPr>
              <a:t>степенью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dirty="0" err="1">
                <a:latin typeface="Times New Roman" pitchFamily="18" charset="0"/>
                <a:cs typeface="Times New Roman" pitchFamily="18" charset="0"/>
              </a:rPr>
              <a:t>прогнозируемого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dirty="0" err="1">
                <a:latin typeface="Times New Roman" pitchFamily="18" charset="0"/>
                <a:cs typeface="Times New Roman" pitchFamily="18" charset="0"/>
              </a:rPr>
              <a:t>перинатального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uk-UA" sz="2800" dirty="0" err="1">
                <a:latin typeface="Times New Roman" pitchFamily="18" charset="0"/>
                <a:cs typeface="Times New Roman" pitchFamily="18" charset="0"/>
              </a:rPr>
              <a:t>акушерского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 риска (A);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uk-UA" sz="2800" dirty="0" err="1">
                <a:latin typeface="Times New Roman" pitchFamily="18" charset="0"/>
                <a:cs typeface="Times New Roman" pitchFamily="18" charset="0"/>
              </a:rPr>
              <a:t>удовлетворительном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dirty="0" err="1">
                <a:latin typeface="Times New Roman" pitchFamily="18" charset="0"/>
                <a:cs typeface="Times New Roman" pitchFamily="18" charset="0"/>
              </a:rPr>
              <a:t>состоянии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 плода;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uk-UA" sz="2800" dirty="0" err="1">
                <a:latin typeface="Times New Roman" pitchFamily="18" charset="0"/>
                <a:cs typeface="Times New Roman" pitchFamily="18" charset="0"/>
              </a:rPr>
              <a:t>отсутствии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dirty="0" err="1">
                <a:latin typeface="Times New Roman" pitchFamily="18" charset="0"/>
                <a:cs typeface="Times New Roman" pitchFamily="18" charset="0"/>
              </a:rPr>
              <a:t>клинико-лабораторных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dirty="0" err="1">
                <a:latin typeface="Times New Roman" pitchFamily="18" charset="0"/>
                <a:cs typeface="Times New Roman" pitchFamily="18" charset="0"/>
              </a:rPr>
              <a:t>признаков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хориоамнионита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uk-UA" sz="2800" dirty="0" err="1">
                <a:latin typeface="Times New Roman" pitchFamily="18" charset="0"/>
                <a:cs typeface="Times New Roman" pitchFamily="18" charset="0"/>
              </a:rPr>
              <a:t>повышение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dirty="0" err="1">
                <a:latin typeface="Times New Roman" pitchFamily="18" charset="0"/>
                <a:cs typeface="Times New Roman" pitchFamily="18" charset="0"/>
              </a:rPr>
              <a:t>температуры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dirty="0" err="1">
                <a:latin typeface="Times New Roman" pitchFamily="18" charset="0"/>
                <a:cs typeface="Times New Roman" pitchFamily="18" charset="0"/>
              </a:rPr>
              <a:t>тела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 до 38°C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, запах </a:t>
            </a:r>
            <a:r>
              <a:rPr lang="uk-UA" sz="2800" dirty="0" err="1">
                <a:latin typeface="Times New Roman" pitchFamily="18" charset="0"/>
                <a:cs typeface="Times New Roman" pitchFamily="18" charset="0"/>
              </a:rPr>
              <a:t>околоплодных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 вод, </a:t>
            </a:r>
            <a:r>
              <a:rPr lang="uk-UA" sz="2800" dirty="0" err="1">
                <a:latin typeface="Times New Roman" pitchFamily="18" charset="0"/>
                <a:cs typeface="Times New Roman" pitchFamily="18" charset="0"/>
              </a:rPr>
              <a:t>сердцебиение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 плода 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до170 </a:t>
            </a:r>
            <a:r>
              <a:rPr lang="uk-UA" sz="2800" dirty="0" err="1">
                <a:latin typeface="Times New Roman" pitchFamily="18" charset="0"/>
                <a:cs typeface="Times New Roman" pitchFamily="18" charset="0"/>
              </a:rPr>
              <a:t>уд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./</a:t>
            </a:r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мин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Наличие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dirty="0" err="1">
                <a:latin typeface="Times New Roman" pitchFamily="18" charset="0"/>
                <a:cs typeface="Times New Roman" pitchFamily="18" charset="0"/>
              </a:rPr>
              <a:t>двух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dirty="0" err="1">
                <a:latin typeface="Times New Roman" pitchFamily="18" charset="0"/>
                <a:cs typeface="Times New Roman" pitchFamily="18" charset="0"/>
              </a:rPr>
              <a:t>или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dirty="0" err="1">
                <a:latin typeface="Times New Roman" pitchFamily="18" charset="0"/>
                <a:cs typeface="Times New Roman" pitchFamily="18" charset="0"/>
              </a:rPr>
              <a:t>более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dirty="0" err="1">
                <a:latin typeface="Times New Roman" pitchFamily="18" charset="0"/>
                <a:cs typeface="Times New Roman" pitchFamily="18" charset="0"/>
              </a:rPr>
              <a:t>симптомов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dirty="0" err="1">
                <a:latin typeface="Times New Roman" pitchFamily="18" charset="0"/>
                <a:cs typeface="Times New Roman" pitchFamily="18" charset="0"/>
              </a:rPr>
              <a:t>дает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dirty="0" err="1">
                <a:latin typeface="Times New Roman" pitchFamily="18" charset="0"/>
                <a:cs typeface="Times New Roman" pitchFamily="18" charset="0"/>
              </a:rPr>
              <a:t>основание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 для постановки </a:t>
            </a:r>
            <a:r>
              <a:rPr lang="uk-UA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диагноза</a:t>
            </a:r>
            <a:r>
              <a:rPr lang="uk-UA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хориоамнионита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);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uk-UA" sz="2800" dirty="0" err="1">
                <a:latin typeface="Times New Roman" pitchFamily="18" charset="0"/>
                <a:cs typeface="Times New Roman" pitchFamily="18" charset="0"/>
              </a:rPr>
              <a:t>отсутствии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dirty="0" err="1">
                <a:latin typeface="Times New Roman" pitchFamily="18" charset="0"/>
                <a:cs typeface="Times New Roman" pitchFamily="18" charset="0"/>
              </a:rPr>
              <a:t>осложнений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dirty="0" err="1">
                <a:latin typeface="Times New Roman" pitchFamily="18" charset="0"/>
                <a:cs typeface="Times New Roman" pitchFamily="18" charset="0"/>
              </a:rPr>
              <a:t>после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dirty="0" err="1">
                <a:latin typeface="Times New Roman" pitchFamily="18" charset="0"/>
                <a:cs typeface="Times New Roman" pitchFamily="18" charset="0"/>
              </a:rPr>
              <a:t>излития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dirty="0" err="1">
                <a:latin typeface="Times New Roman" pitchFamily="18" charset="0"/>
                <a:cs typeface="Times New Roman" pitchFamily="18" charset="0"/>
              </a:rPr>
              <a:t>околоплодных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 вод (</a:t>
            </a:r>
            <a:r>
              <a:rPr lang="uk-UA" sz="2800" dirty="0" err="1">
                <a:latin typeface="Times New Roman" pitchFamily="18" charset="0"/>
                <a:cs typeface="Times New Roman" pitchFamily="18" charset="0"/>
              </a:rPr>
              <a:t>выпадение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 петель </a:t>
            </a:r>
            <a:r>
              <a:rPr lang="uk-UA" sz="2800" dirty="0" err="1">
                <a:latin typeface="Times New Roman" pitchFamily="18" charset="0"/>
                <a:cs typeface="Times New Roman" pitchFamily="18" charset="0"/>
              </a:rPr>
              <a:t>пуповины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uk-UA" sz="2800" dirty="0" err="1">
                <a:latin typeface="Times New Roman" pitchFamily="18" charset="0"/>
                <a:cs typeface="Times New Roman" pitchFamily="18" charset="0"/>
              </a:rPr>
              <a:t>отслойка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dirty="0" err="1">
                <a:latin typeface="Times New Roman" pitchFamily="18" charset="0"/>
                <a:cs typeface="Times New Roman" pitchFamily="18" charset="0"/>
              </a:rPr>
              <a:t>плаценты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 и других показаний для ургентного </a:t>
            </a:r>
            <a:r>
              <a:rPr lang="uk-UA" sz="2800" dirty="0" err="1">
                <a:latin typeface="Times New Roman" pitchFamily="18" charset="0"/>
                <a:cs typeface="Times New Roman" pitchFamily="18" charset="0"/>
              </a:rPr>
              <a:t>родоразрешения</a:t>
            </a:r>
            <a:r>
              <a:rPr lang="uk-UA" sz="2800" dirty="0">
                <a:latin typeface="Times New Roman" pitchFamily="18" charset="0"/>
                <a:cs typeface="Times New Roman" pitchFamily="18" charset="0"/>
              </a:rPr>
              <a:t>).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19833"/>
            <a:ext cx="914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</a:t>
            </a:r>
            <a:r>
              <a:rPr lang="uk-UA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жида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</a:t>
            </a:r>
            <a:r>
              <a:rPr lang="uk-UA" sz="28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льная</a:t>
            </a:r>
            <a:r>
              <a:rPr lang="uk-UA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тактика при ПРПО </a:t>
            </a:r>
            <a:r>
              <a:rPr lang="uk-UA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(без </a:t>
            </a:r>
            <a:r>
              <a:rPr lang="uk-UA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индукции</a:t>
            </a:r>
            <a:r>
              <a:rPr lang="uk-UA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родовой</a:t>
            </a:r>
            <a:r>
              <a:rPr lang="uk-UA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деятельности</a:t>
            </a:r>
            <a:r>
              <a:rPr lang="uk-UA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uk-UA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может</a:t>
            </a:r>
            <a:r>
              <a:rPr lang="uk-UA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быть</a:t>
            </a:r>
            <a:r>
              <a:rPr lang="uk-UA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8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выбрана</a:t>
            </a:r>
            <a:r>
              <a:rPr lang="uk-UA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28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46166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785794"/>
            <a:ext cx="9144000" cy="6072206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uk-UA" sz="22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uk-UA" sz="22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Измерение</a:t>
            </a:r>
            <a:r>
              <a:rPr lang="uk-UA" sz="22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2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температуры</a:t>
            </a:r>
            <a:r>
              <a:rPr lang="uk-UA" sz="22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2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тела</a:t>
            </a:r>
            <a:r>
              <a:rPr lang="uk-UA" sz="22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2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беременной</a:t>
            </a:r>
            <a:r>
              <a:rPr lang="uk-UA" sz="22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и </a:t>
            </a:r>
            <a:r>
              <a:rPr lang="uk-UA" sz="22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пульсометрия</a:t>
            </a:r>
            <a:r>
              <a:rPr lang="uk-UA" sz="22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2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дважды</a:t>
            </a:r>
            <a:r>
              <a:rPr lang="uk-UA" sz="22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в сутки (C);</a:t>
            </a:r>
            <a:endParaRPr lang="ru-RU" sz="2200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</a:pPr>
            <a:r>
              <a:rPr lang="uk-UA" sz="22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uk-UA" sz="22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Определение</a:t>
            </a:r>
            <a:r>
              <a:rPr lang="uk-UA" sz="22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2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количества</a:t>
            </a:r>
            <a:r>
              <a:rPr lang="uk-UA" sz="22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2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лейкоцитов</a:t>
            </a:r>
            <a:r>
              <a:rPr lang="uk-UA" sz="22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в </a:t>
            </a:r>
            <a:r>
              <a:rPr lang="uk-UA" sz="22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периферической</a:t>
            </a:r>
            <a:r>
              <a:rPr lang="uk-UA" sz="22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крови </a:t>
            </a:r>
            <a:r>
              <a:rPr lang="uk-UA" sz="2200" dirty="0" smtClean="0">
                <a:latin typeface="Arial" pitchFamily="34" charset="0"/>
                <a:cs typeface="Arial" pitchFamily="34" charset="0"/>
              </a:rPr>
              <a:t>не </a:t>
            </a:r>
            <a:r>
              <a:rPr lang="uk-UA" sz="2200" dirty="0" err="1">
                <a:latin typeface="Arial" pitchFamily="34" charset="0"/>
                <a:cs typeface="Arial" pitchFamily="34" charset="0"/>
              </a:rPr>
              <a:t>реже</a:t>
            </a:r>
            <a:r>
              <a:rPr lang="uk-UA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uk-UA" sz="2200" dirty="0" err="1">
                <a:latin typeface="Arial" pitchFamily="34" charset="0"/>
                <a:cs typeface="Arial" pitchFamily="34" charset="0"/>
              </a:rPr>
              <a:t>чем</a:t>
            </a:r>
            <a:r>
              <a:rPr lang="uk-UA" sz="2200" dirty="0">
                <a:latin typeface="Arial" pitchFamily="34" charset="0"/>
                <a:cs typeface="Arial" pitchFamily="34" charset="0"/>
              </a:rPr>
              <a:t> 1 раз в </a:t>
            </a:r>
            <a:r>
              <a:rPr lang="uk-UA" sz="2200" dirty="0" err="1">
                <a:latin typeface="Arial" pitchFamily="34" charset="0"/>
                <a:cs typeface="Arial" pitchFamily="34" charset="0"/>
              </a:rPr>
              <a:t>трое</a:t>
            </a:r>
            <a:r>
              <a:rPr lang="uk-UA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uk-UA" sz="2200" dirty="0" smtClean="0">
                <a:latin typeface="Arial" pitchFamily="34" charset="0"/>
                <a:cs typeface="Arial" pitchFamily="34" charset="0"/>
              </a:rPr>
              <a:t>суток; </a:t>
            </a:r>
            <a:endParaRPr lang="ru-RU" sz="2200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</a:pPr>
            <a:r>
              <a:rPr lang="uk-UA" sz="2200" dirty="0">
                <a:latin typeface="Arial" pitchFamily="34" charset="0"/>
                <a:cs typeface="Arial" pitchFamily="34" charset="0"/>
              </a:rPr>
              <a:t>- </a:t>
            </a:r>
            <a:r>
              <a:rPr lang="uk-UA" sz="2200" dirty="0" err="1">
                <a:latin typeface="Arial" pitchFamily="34" charset="0"/>
                <a:cs typeface="Arial" pitchFamily="34" charset="0"/>
              </a:rPr>
              <a:t>Бактериоскопическое</a:t>
            </a:r>
            <a:r>
              <a:rPr lang="uk-UA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uk-UA" sz="2200" dirty="0" err="1">
                <a:latin typeface="Arial" pitchFamily="34" charset="0"/>
                <a:cs typeface="Arial" pitchFamily="34" charset="0"/>
              </a:rPr>
              <a:t>исследование</a:t>
            </a:r>
            <a:r>
              <a:rPr lang="uk-UA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uk-UA" sz="2200" dirty="0" err="1">
                <a:latin typeface="Arial" pitchFamily="34" charset="0"/>
                <a:cs typeface="Arial" pitchFamily="34" charset="0"/>
              </a:rPr>
              <a:t>выделений</a:t>
            </a:r>
            <a:r>
              <a:rPr lang="uk-UA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uk-UA" sz="2200" dirty="0" err="1">
                <a:latin typeface="Arial" pitchFamily="34" charset="0"/>
                <a:cs typeface="Arial" pitchFamily="34" charset="0"/>
              </a:rPr>
              <a:t>из</a:t>
            </a:r>
            <a:r>
              <a:rPr lang="uk-UA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uk-UA" sz="2200" dirty="0" err="1">
                <a:latin typeface="Arial" pitchFamily="34" charset="0"/>
                <a:cs typeface="Arial" pitchFamily="34" charset="0"/>
              </a:rPr>
              <a:t>влагалища</a:t>
            </a:r>
            <a:r>
              <a:rPr lang="uk-UA" sz="2200" dirty="0">
                <a:latin typeface="Arial" pitchFamily="34" charset="0"/>
                <a:cs typeface="Arial" pitchFamily="34" charset="0"/>
              </a:rPr>
              <a:t> 1 раз в </a:t>
            </a:r>
            <a:r>
              <a:rPr lang="uk-UA" sz="2200" dirty="0" err="1">
                <a:latin typeface="Arial" pitchFamily="34" charset="0"/>
                <a:cs typeface="Arial" pitchFamily="34" charset="0"/>
              </a:rPr>
              <a:t>трое</a:t>
            </a:r>
            <a:r>
              <a:rPr lang="uk-UA" sz="2200" dirty="0">
                <a:latin typeface="Arial" pitchFamily="34" charset="0"/>
                <a:cs typeface="Arial" pitchFamily="34" charset="0"/>
              </a:rPr>
              <a:t> суток (с </a:t>
            </a:r>
            <a:r>
              <a:rPr lang="uk-UA" sz="2200" dirty="0" err="1">
                <a:latin typeface="Arial" pitchFamily="34" charset="0"/>
                <a:cs typeface="Arial" pitchFamily="34" charset="0"/>
              </a:rPr>
              <a:t>подсчетом</a:t>
            </a:r>
            <a:r>
              <a:rPr lang="uk-UA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uk-UA" sz="2200" dirty="0" err="1">
                <a:latin typeface="Arial" pitchFamily="34" charset="0"/>
                <a:cs typeface="Arial" pitchFamily="34" charset="0"/>
              </a:rPr>
              <a:t>количества</a:t>
            </a:r>
            <a:r>
              <a:rPr lang="uk-UA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uk-UA" sz="2200" dirty="0" err="1">
                <a:latin typeface="Arial" pitchFamily="34" charset="0"/>
                <a:cs typeface="Arial" pitchFamily="34" charset="0"/>
              </a:rPr>
              <a:t>лейкоцитов</a:t>
            </a:r>
            <a:r>
              <a:rPr lang="uk-UA" sz="2200" dirty="0">
                <a:latin typeface="Arial" pitchFamily="34" charset="0"/>
                <a:cs typeface="Arial" pitchFamily="34" charset="0"/>
              </a:rPr>
              <a:t> в мазке) (C);</a:t>
            </a:r>
            <a:endParaRPr lang="ru-RU" sz="2200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</a:pPr>
            <a:r>
              <a:rPr lang="uk-UA" sz="2200" dirty="0">
                <a:latin typeface="Arial" pitchFamily="34" charset="0"/>
                <a:cs typeface="Arial" pitchFamily="34" charset="0"/>
              </a:rPr>
              <a:t>- </a:t>
            </a:r>
            <a:r>
              <a:rPr lang="uk-UA" sz="2200" dirty="0" err="1">
                <a:latin typeface="Arial" pitchFamily="34" charset="0"/>
                <a:cs typeface="Arial" pitchFamily="34" charset="0"/>
              </a:rPr>
              <a:t>Наблюдение</a:t>
            </a:r>
            <a:r>
              <a:rPr lang="uk-UA" sz="2200" dirty="0">
                <a:latin typeface="Arial" pitchFamily="34" charset="0"/>
                <a:cs typeface="Arial" pitchFamily="34" charset="0"/>
              </a:rPr>
              <a:t> за </a:t>
            </a:r>
            <a:r>
              <a:rPr lang="uk-UA" sz="2200" dirty="0" err="1">
                <a:latin typeface="Arial" pitchFamily="34" charset="0"/>
                <a:cs typeface="Arial" pitchFamily="34" charset="0"/>
              </a:rPr>
              <a:t>состоянием</a:t>
            </a:r>
            <a:r>
              <a:rPr lang="uk-UA" sz="2200" dirty="0">
                <a:latin typeface="Arial" pitchFamily="34" charset="0"/>
                <a:cs typeface="Arial" pitchFamily="34" charset="0"/>
              </a:rPr>
              <a:t> плода методом </a:t>
            </a:r>
            <a:r>
              <a:rPr lang="uk-UA" sz="2200" dirty="0" err="1">
                <a:latin typeface="Arial" pitchFamily="34" charset="0"/>
                <a:cs typeface="Arial" pitchFamily="34" charset="0"/>
              </a:rPr>
              <a:t>аускультации</a:t>
            </a:r>
            <a:r>
              <a:rPr lang="uk-UA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uk-UA" sz="2200" dirty="0" err="1">
                <a:latin typeface="Arial" pitchFamily="34" charset="0"/>
                <a:cs typeface="Arial" pitchFamily="34" charset="0"/>
              </a:rPr>
              <a:t>дважды</a:t>
            </a:r>
            <a:r>
              <a:rPr lang="uk-UA" sz="2200" dirty="0">
                <a:latin typeface="Arial" pitchFamily="34" charset="0"/>
                <a:cs typeface="Arial" pitchFamily="34" charset="0"/>
              </a:rPr>
              <a:t> в сутки и, при </a:t>
            </a:r>
            <a:r>
              <a:rPr lang="uk-UA" sz="2200" dirty="0" err="1">
                <a:latin typeface="Arial" pitchFamily="34" charset="0"/>
                <a:cs typeface="Arial" pitchFamily="34" charset="0"/>
              </a:rPr>
              <a:t>необходимости</a:t>
            </a:r>
            <a:r>
              <a:rPr lang="uk-UA" sz="2200" dirty="0">
                <a:latin typeface="Arial" pitchFamily="34" charset="0"/>
                <a:cs typeface="Arial" pitchFamily="34" charset="0"/>
              </a:rPr>
              <a:t>, записи КТГ не </a:t>
            </a:r>
            <a:r>
              <a:rPr lang="uk-UA" sz="2200" dirty="0" err="1">
                <a:latin typeface="Arial" pitchFamily="34" charset="0"/>
                <a:cs typeface="Arial" pitchFamily="34" charset="0"/>
              </a:rPr>
              <a:t>реже</a:t>
            </a:r>
            <a:r>
              <a:rPr lang="uk-UA" sz="2200" dirty="0">
                <a:latin typeface="Arial" pitchFamily="34" charset="0"/>
                <a:cs typeface="Arial" pitchFamily="34" charset="0"/>
              </a:rPr>
              <a:t> 1 </a:t>
            </a:r>
            <a:r>
              <a:rPr lang="uk-UA" sz="2200" dirty="0" err="1">
                <a:latin typeface="Arial" pitchFamily="34" charset="0"/>
                <a:cs typeface="Arial" pitchFamily="34" charset="0"/>
              </a:rPr>
              <a:t>раза</a:t>
            </a:r>
            <a:r>
              <a:rPr lang="uk-UA" sz="2200" dirty="0">
                <a:latin typeface="Arial" pitchFamily="34" charset="0"/>
                <a:cs typeface="Arial" pitchFamily="34" charset="0"/>
              </a:rPr>
              <a:t> в сутки с 32 </a:t>
            </a:r>
            <a:r>
              <a:rPr lang="uk-UA" sz="2200" dirty="0" err="1">
                <a:latin typeface="Arial" pitchFamily="34" charset="0"/>
                <a:cs typeface="Arial" pitchFamily="34" charset="0"/>
              </a:rPr>
              <a:t>недель</a:t>
            </a:r>
            <a:r>
              <a:rPr lang="uk-UA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uk-UA" sz="2200" dirty="0" err="1">
                <a:latin typeface="Arial" pitchFamily="34" charset="0"/>
                <a:cs typeface="Arial" pitchFamily="34" charset="0"/>
              </a:rPr>
              <a:t>беременности</a:t>
            </a:r>
            <a:r>
              <a:rPr lang="uk-UA" sz="2200" dirty="0">
                <a:latin typeface="Arial" pitchFamily="34" charset="0"/>
                <a:cs typeface="Arial" pitchFamily="34" charset="0"/>
              </a:rPr>
              <a:t> (B);</a:t>
            </a:r>
            <a:endParaRPr lang="ru-RU" sz="2200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</a:pPr>
            <a:r>
              <a:rPr lang="uk-UA" sz="2200" dirty="0">
                <a:latin typeface="Arial" pitchFamily="34" charset="0"/>
                <a:cs typeface="Arial" pitchFamily="34" charset="0"/>
              </a:rPr>
              <a:t>- </a:t>
            </a:r>
            <a:r>
              <a:rPr lang="uk-UA" sz="2200" dirty="0" err="1">
                <a:latin typeface="Arial" pitchFamily="34" charset="0"/>
                <a:cs typeface="Arial" pitchFamily="34" charset="0"/>
              </a:rPr>
              <a:t>Предупреждение</a:t>
            </a:r>
            <a:r>
              <a:rPr lang="uk-UA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uk-UA" sz="2200" dirty="0" err="1">
                <a:latin typeface="Arial" pitchFamily="34" charset="0"/>
                <a:cs typeface="Arial" pitchFamily="34" charset="0"/>
              </a:rPr>
              <a:t>беременной</a:t>
            </a:r>
            <a:r>
              <a:rPr lang="uk-UA" sz="2200" dirty="0">
                <a:latin typeface="Arial" pitchFamily="34" charset="0"/>
                <a:cs typeface="Arial" pitchFamily="34" charset="0"/>
              </a:rPr>
              <a:t> о </a:t>
            </a:r>
            <a:r>
              <a:rPr lang="uk-UA" sz="2200" dirty="0" err="1">
                <a:latin typeface="Arial" pitchFamily="34" charset="0"/>
                <a:cs typeface="Arial" pitchFamily="34" charset="0"/>
              </a:rPr>
              <a:t>необходимости</a:t>
            </a:r>
            <a:r>
              <a:rPr lang="uk-UA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uk-UA" sz="2200" dirty="0" err="1">
                <a:latin typeface="Arial" pitchFamily="34" charset="0"/>
                <a:cs typeface="Arial" pitchFamily="34" charset="0"/>
              </a:rPr>
              <a:t>самостоятельного</a:t>
            </a:r>
            <a:r>
              <a:rPr lang="uk-UA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uk-UA" sz="2200" dirty="0" err="1">
                <a:latin typeface="Arial" pitchFamily="34" charset="0"/>
                <a:cs typeface="Arial" pitchFamily="34" charset="0"/>
              </a:rPr>
              <a:t>проведения</a:t>
            </a:r>
            <a:r>
              <a:rPr lang="uk-UA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uk-UA" sz="2200" dirty="0" err="1">
                <a:latin typeface="Arial" pitchFamily="34" charset="0"/>
                <a:cs typeface="Arial" pitchFamily="34" charset="0"/>
              </a:rPr>
              <a:t>теста</a:t>
            </a:r>
            <a:r>
              <a:rPr lang="uk-UA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uk-UA" sz="2200" dirty="0" err="1">
                <a:latin typeface="Arial" pitchFamily="34" charset="0"/>
                <a:cs typeface="Arial" pitchFamily="34" charset="0"/>
              </a:rPr>
              <a:t>движений</a:t>
            </a:r>
            <a:r>
              <a:rPr lang="uk-UA" sz="2200" dirty="0">
                <a:latin typeface="Arial" pitchFamily="34" charset="0"/>
                <a:cs typeface="Arial" pitchFamily="34" charset="0"/>
              </a:rPr>
              <a:t> плода и </a:t>
            </a:r>
            <a:r>
              <a:rPr lang="uk-UA" sz="2200" dirty="0" err="1">
                <a:latin typeface="Arial" pitchFamily="34" charset="0"/>
                <a:cs typeface="Arial" pitchFamily="34" charset="0"/>
              </a:rPr>
              <a:t>обращения</a:t>
            </a:r>
            <a:r>
              <a:rPr lang="uk-UA" sz="2200" dirty="0">
                <a:latin typeface="Arial" pitchFamily="34" charset="0"/>
                <a:cs typeface="Arial" pitchFamily="34" charset="0"/>
              </a:rPr>
              <a:t> к </a:t>
            </a:r>
            <a:r>
              <a:rPr lang="uk-UA" sz="2200" dirty="0" err="1">
                <a:latin typeface="Arial" pitchFamily="34" charset="0"/>
                <a:cs typeface="Arial" pitchFamily="34" charset="0"/>
              </a:rPr>
              <a:t>дежурному</a:t>
            </a:r>
            <a:r>
              <a:rPr lang="uk-UA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uk-UA" sz="2200" dirty="0" err="1">
                <a:latin typeface="Arial" pitchFamily="34" charset="0"/>
                <a:cs typeface="Arial" pitchFamily="34" charset="0"/>
              </a:rPr>
              <a:t>врачу</a:t>
            </a:r>
            <a:r>
              <a:rPr lang="uk-UA" sz="2200" dirty="0">
                <a:latin typeface="Arial" pitchFamily="34" charset="0"/>
                <a:cs typeface="Arial" pitchFamily="34" charset="0"/>
              </a:rPr>
              <a:t> в </a:t>
            </a:r>
            <a:r>
              <a:rPr lang="uk-UA" sz="2200" dirty="0" err="1">
                <a:latin typeface="Arial" pitchFamily="34" charset="0"/>
                <a:cs typeface="Arial" pitchFamily="34" charset="0"/>
              </a:rPr>
              <a:t>случае</a:t>
            </a:r>
            <a:r>
              <a:rPr lang="uk-UA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uk-UA" sz="2200" dirty="0" err="1">
                <a:latin typeface="Arial" pitchFamily="34" charset="0"/>
                <a:cs typeface="Arial" pitchFamily="34" charset="0"/>
              </a:rPr>
              <a:t>изменений</a:t>
            </a:r>
            <a:r>
              <a:rPr lang="uk-UA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uk-UA" sz="2200" dirty="0" err="1">
                <a:latin typeface="Arial" pitchFamily="34" charset="0"/>
                <a:cs typeface="Arial" pitchFamily="34" charset="0"/>
              </a:rPr>
              <a:t>двигательной</a:t>
            </a:r>
            <a:r>
              <a:rPr lang="uk-UA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uk-UA" sz="2200" dirty="0" err="1">
                <a:latin typeface="Arial" pitchFamily="34" charset="0"/>
                <a:cs typeface="Arial" pitchFamily="34" charset="0"/>
              </a:rPr>
              <a:t>активности</a:t>
            </a:r>
            <a:r>
              <a:rPr lang="uk-UA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uk-UA" sz="2200" dirty="0" smtClean="0">
                <a:latin typeface="Arial" pitchFamily="34" charset="0"/>
                <a:cs typeface="Arial" pitchFamily="34" charset="0"/>
              </a:rPr>
              <a:t>плода</a:t>
            </a:r>
            <a:endParaRPr lang="ru-RU" sz="2200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</a:pPr>
            <a:r>
              <a:rPr lang="uk-UA" sz="2200" dirty="0">
                <a:latin typeface="Arial" pitchFamily="34" charset="0"/>
                <a:cs typeface="Arial" pitchFamily="34" charset="0"/>
              </a:rPr>
              <a:t>- </a:t>
            </a:r>
            <a:r>
              <a:rPr lang="uk-UA" sz="22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Профилактическое</a:t>
            </a:r>
            <a:r>
              <a:rPr lang="uk-UA" sz="2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2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введение</a:t>
            </a:r>
            <a:r>
              <a:rPr lang="uk-UA" sz="2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2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антибиотиков</a:t>
            </a:r>
            <a:r>
              <a:rPr lang="uk-UA" sz="2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в </a:t>
            </a:r>
            <a:r>
              <a:rPr lang="uk-UA" sz="22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средних</a:t>
            </a:r>
            <a:r>
              <a:rPr lang="uk-UA" sz="2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2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терапевтических</a:t>
            </a:r>
            <a:r>
              <a:rPr lang="uk-UA" sz="22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дозах </a:t>
            </a:r>
            <a:r>
              <a:rPr lang="uk-UA" sz="2200" dirty="0">
                <a:latin typeface="Arial" pitchFamily="34" charset="0"/>
                <a:cs typeface="Arial" pitchFamily="34" charset="0"/>
              </a:rPr>
              <a:t>с </a:t>
            </a:r>
            <a:r>
              <a:rPr lang="uk-UA" sz="2200" dirty="0" err="1">
                <a:latin typeface="Arial" pitchFamily="34" charset="0"/>
                <a:cs typeface="Arial" pitchFamily="34" charset="0"/>
              </a:rPr>
              <a:t>момента</a:t>
            </a:r>
            <a:r>
              <a:rPr lang="uk-UA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uk-UA" sz="2200" dirty="0" err="1">
                <a:latin typeface="Arial" pitchFamily="34" charset="0"/>
                <a:cs typeface="Arial" pitchFamily="34" charset="0"/>
              </a:rPr>
              <a:t>госпитализации</a:t>
            </a:r>
            <a:r>
              <a:rPr lang="uk-UA" sz="2200" dirty="0">
                <a:latin typeface="Arial" pitchFamily="34" charset="0"/>
                <a:cs typeface="Arial" pitchFamily="34" charset="0"/>
              </a:rPr>
              <a:t> в </a:t>
            </a:r>
            <a:r>
              <a:rPr lang="uk-UA" sz="2200" dirty="0" err="1">
                <a:latin typeface="Arial" pitchFamily="34" charset="0"/>
                <a:cs typeface="Arial" pitchFamily="34" charset="0"/>
              </a:rPr>
              <a:t>течение</a:t>
            </a:r>
            <a:r>
              <a:rPr lang="uk-UA" sz="2200" dirty="0">
                <a:latin typeface="Arial" pitchFamily="34" charset="0"/>
                <a:cs typeface="Arial" pitchFamily="34" charset="0"/>
              </a:rPr>
              <a:t> 5 - 7 суток при </a:t>
            </a:r>
            <a:r>
              <a:rPr lang="uk-UA" sz="2200" dirty="0" err="1">
                <a:latin typeface="Arial" pitchFamily="34" charset="0"/>
                <a:cs typeface="Arial" pitchFamily="34" charset="0"/>
              </a:rPr>
              <a:t>отсутствии</a:t>
            </a:r>
            <a:r>
              <a:rPr lang="uk-UA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uk-UA" sz="2200" dirty="0" err="1">
                <a:latin typeface="Arial" pitchFamily="34" charset="0"/>
                <a:cs typeface="Arial" pitchFamily="34" charset="0"/>
              </a:rPr>
              <a:t>признаков</a:t>
            </a:r>
            <a:r>
              <a:rPr lang="uk-UA" sz="2200" dirty="0">
                <a:latin typeface="Arial" pitchFamily="34" charset="0"/>
                <a:cs typeface="Arial" pitchFamily="34" charset="0"/>
              </a:rPr>
              <a:t> </a:t>
            </a:r>
            <a:r>
              <a:rPr lang="uk-UA" sz="2200" dirty="0" err="1">
                <a:latin typeface="Arial" pitchFamily="34" charset="0"/>
                <a:cs typeface="Arial" pitchFamily="34" charset="0"/>
              </a:rPr>
              <a:t>инфекции</a:t>
            </a:r>
            <a:r>
              <a:rPr lang="uk-UA" sz="2200" dirty="0">
                <a:latin typeface="Arial" pitchFamily="34" charset="0"/>
                <a:cs typeface="Arial" pitchFamily="34" charset="0"/>
              </a:rPr>
              <a:t> у матери </a:t>
            </a:r>
            <a:r>
              <a:rPr lang="uk-UA" sz="2400" dirty="0">
                <a:latin typeface="Arial" pitchFamily="34" charset="0"/>
                <a:cs typeface="Arial" pitchFamily="34" charset="0"/>
              </a:rPr>
              <a:t>(A).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-87743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>
                <a:solidFill>
                  <a:srgbClr val="FF0000"/>
                </a:solidFill>
                <a:latin typeface="Arial" pitchFamily="34" charset="0"/>
              </a:rPr>
              <a:t>В </a:t>
            </a:r>
            <a:r>
              <a:rPr lang="uk-UA" dirty="0" err="1">
                <a:solidFill>
                  <a:srgbClr val="FF0000"/>
                </a:solidFill>
                <a:latin typeface="Arial" pitchFamily="34" charset="0"/>
              </a:rPr>
              <a:t>случае</a:t>
            </a:r>
            <a:r>
              <a:rPr lang="uk-UA" dirty="0">
                <a:solidFill>
                  <a:srgbClr val="FF0000"/>
                </a:solidFill>
                <a:latin typeface="Arial" pitchFamily="34" charset="0"/>
              </a:rPr>
              <a:t> </a:t>
            </a:r>
            <a:r>
              <a:rPr lang="uk-UA" dirty="0" err="1">
                <a:solidFill>
                  <a:srgbClr val="FF0000"/>
                </a:solidFill>
                <a:latin typeface="Arial" pitchFamily="34" charset="0"/>
              </a:rPr>
              <a:t>выбора</a:t>
            </a:r>
            <a:r>
              <a:rPr lang="uk-UA" dirty="0">
                <a:solidFill>
                  <a:srgbClr val="FF0000"/>
                </a:solidFill>
                <a:latin typeface="Arial" pitchFamily="34" charset="0"/>
              </a:rPr>
              <a:t> </a:t>
            </a:r>
            <a:r>
              <a:rPr lang="uk-UA" b="1" dirty="0" err="1">
                <a:solidFill>
                  <a:srgbClr val="FF0000"/>
                </a:solidFill>
                <a:latin typeface="Arial" pitchFamily="34" charset="0"/>
              </a:rPr>
              <a:t>выжидательной</a:t>
            </a:r>
            <a:r>
              <a:rPr lang="uk-UA" b="1" dirty="0">
                <a:solidFill>
                  <a:srgbClr val="FF0000"/>
                </a:solidFill>
                <a:latin typeface="Arial" pitchFamily="34" charset="0"/>
              </a:rPr>
              <a:t> тактики </a:t>
            </a:r>
            <a:r>
              <a:rPr lang="uk-UA" dirty="0">
                <a:solidFill>
                  <a:srgbClr val="FF0000"/>
                </a:solidFill>
                <a:latin typeface="Arial" pitchFamily="34" charset="0"/>
              </a:rPr>
              <a:t>в </a:t>
            </a:r>
            <a:r>
              <a:rPr lang="uk-UA" dirty="0" err="1">
                <a:solidFill>
                  <a:srgbClr val="FF0000"/>
                </a:solidFill>
                <a:latin typeface="Arial" pitchFamily="34" charset="0"/>
              </a:rPr>
              <a:t>акушерском</a:t>
            </a:r>
            <a:r>
              <a:rPr lang="uk-UA" dirty="0">
                <a:solidFill>
                  <a:srgbClr val="FF0000"/>
                </a:solidFill>
                <a:latin typeface="Arial" pitchFamily="34" charset="0"/>
              </a:rPr>
              <a:t> </a:t>
            </a:r>
            <a:r>
              <a:rPr lang="uk-UA" dirty="0" err="1">
                <a:solidFill>
                  <a:srgbClr val="FF0000"/>
                </a:solidFill>
                <a:latin typeface="Arial" pitchFamily="34" charset="0"/>
              </a:rPr>
              <a:t>стационаре</a:t>
            </a:r>
            <a:r>
              <a:rPr lang="uk-UA" dirty="0">
                <a:solidFill>
                  <a:srgbClr val="FF0000"/>
                </a:solidFill>
                <a:latin typeface="Arial" pitchFamily="34" charset="0"/>
              </a:rPr>
              <a:t> </a:t>
            </a:r>
            <a:r>
              <a:rPr lang="uk-UA" dirty="0" err="1">
                <a:solidFill>
                  <a:srgbClr val="FF0000"/>
                </a:solidFill>
                <a:latin typeface="Arial" pitchFamily="34" charset="0"/>
              </a:rPr>
              <a:t>необходимо</a:t>
            </a:r>
            <a:r>
              <a:rPr lang="uk-UA" dirty="0">
                <a:solidFill>
                  <a:srgbClr val="FF0000"/>
                </a:solidFill>
                <a:latin typeface="Arial" pitchFamily="34" charset="0"/>
              </a:rPr>
              <a:t> проводить:</a:t>
            </a:r>
            <a:endParaRPr lang="ru-RU" dirty="0">
              <a:solidFill>
                <a:srgbClr val="FF0000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46166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39552" y="1268760"/>
            <a:ext cx="8280920" cy="541618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                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Срок 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беременности 22 -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26 </a:t>
            </a:r>
            <a:r>
              <a:rPr lang="ru-RU" sz="28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недель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- Наблюдение за состоянием матери и плода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(без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проведения внутреннего акушерского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исследования)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проводится в условиях акушерского стационара III уровня оказания медицинской помощи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- Антибактериальная терапия с момента госпитализации в акушерский стационар (A).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19833"/>
            <a:ext cx="9144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Преждевременный разрыв плодных </a:t>
            </a:r>
            <a:r>
              <a:rPr lang="ru-RU" sz="3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оболочек при</a:t>
            </a:r>
            <a:endParaRPr lang="ru-RU" sz="3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преждевременных родах </a:t>
            </a:r>
            <a:r>
              <a:rPr lang="ru-RU" sz="3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99646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899592" y="1268760"/>
            <a:ext cx="7416824" cy="541618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2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Срок </a:t>
            </a:r>
            <a:r>
              <a:rPr lang="ru-RU" sz="2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беременности </a:t>
            </a:r>
            <a:r>
              <a:rPr lang="ru-RU" sz="2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26 </a:t>
            </a:r>
            <a:r>
              <a:rPr lang="ru-RU" sz="26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- 34 недели:</a:t>
            </a:r>
            <a:endParaRPr lang="ru-RU" sz="26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- Наблюдение за состоянием матери и плода 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без </a:t>
            </a:r>
            <a:r>
              <a:rPr lang="ru-RU" sz="2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проведения внутреннего акушерского </a:t>
            </a:r>
            <a:r>
              <a:rPr lang="ru-RU" sz="2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исследования) 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проводится в условиях акушерского стационара III уровня оказания медицинской помощи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endParaRPr lang="ru-RU" sz="2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- Антибактериальная терапия с момента госпитализации в акушерский стационар (A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endParaRPr lang="ru-RU" sz="2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- Профилактика респираторного </a:t>
            </a:r>
            <a:r>
              <a:rPr lang="ru-RU" sz="2600" dirty="0" err="1">
                <a:latin typeface="Times New Roman" pitchFamily="18" charset="0"/>
                <a:cs typeface="Times New Roman" pitchFamily="18" charset="0"/>
              </a:rPr>
              <a:t>дистресс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-синдрома плода (A).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19833"/>
            <a:ext cx="9144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Преждевременный разрыв плодных </a:t>
            </a:r>
            <a:r>
              <a:rPr lang="ru-RU" sz="3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оболочек при</a:t>
            </a:r>
            <a:endParaRPr lang="ru-RU" sz="3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преждевременных родах </a:t>
            </a:r>
            <a:r>
              <a:rPr lang="ru-RU" sz="3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08750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14282" y="928670"/>
            <a:ext cx="8713787" cy="5736130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marL="536575" indent="-490538">
              <a:buFont typeface="Wingdings" pitchFamily="2" charset="2"/>
              <a:buChar char="Ø"/>
            </a:pPr>
            <a:r>
              <a:rPr lang="ru-RU" sz="2600" dirty="0" smtClean="0">
                <a:latin typeface="Arial" pitchFamily="34" charset="0"/>
                <a:cs typeface="Arial" pitchFamily="34" charset="0"/>
              </a:rPr>
              <a:t>В случаях наличия признаков инфекции (А).</a:t>
            </a:r>
          </a:p>
          <a:p>
            <a:pPr marL="536575" indent="-490538">
              <a:buFont typeface="Wingdings" pitchFamily="2" charset="2"/>
              <a:buChar char="Ø"/>
            </a:pPr>
            <a:r>
              <a:rPr lang="ru-RU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6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При преждевременном отхождении околоплодных вод до 34 недель, с момента их отхождения 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(профилактическое назначение антибиотиков приводит к статистически достоверному снижению частоты послеродовых инфекций у матери, неонатальной инфекции (А)).</a:t>
            </a:r>
          </a:p>
          <a:p>
            <a:pPr marL="536575" indent="-490538">
              <a:buFont typeface="Wingdings" pitchFamily="2" charset="2"/>
              <a:buChar char="Ø"/>
            </a:pPr>
            <a:r>
              <a:rPr lang="ru-RU" sz="2600" dirty="0" smtClean="0">
                <a:latin typeface="Arial" pitchFamily="34" charset="0"/>
                <a:cs typeface="Arial" pitchFamily="34" charset="0"/>
              </a:rPr>
              <a:t> При 34-36 неделях беременности, при условии отсутствия признаков, инфекции антибактериальную терапию начинают через 18 часов безводного промежутка.</a:t>
            </a:r>
          </a:p>
          <a:p>
            <a:r>
              <a:rPr lang="ru-RU" sz="24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Макролиды</a:t>
            </a: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ru-RU" sz="24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Эритромицин</a:t>
            </a: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Азитромицин</a:t>
            </a: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Кларитромицин</a:t>
            </a: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- 2г в сутки ) </a:t>
            </a:r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предпочитают другим антибиотикам более широкого спектра действия, по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тому что при равной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эфефективности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с полусинтетическими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пеницилинами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или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цефалоспоринами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ru-RU" sz="24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макролиди</a:t>
            </a: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являются менее токсичными, переносятся хорошо, приводят к меньшему количеству осложнений.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 </a:t>
            </a:r>
            <a:endParaRPr lang="ru-RU" sz="2400" b="1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marL="536575" indent="-490538"/>
            <a:endParaRPr lang="ru-RU" sz="2400" b="1" dirty="0" smtClean="0">
              <a:solidFill>
                <a:srgbClr val="0000FF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914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FF0000"/>
                </a:solidFill>
                <a:latin typeface="Arial" pitchFamily="34" charset="0"/>
              </a:rPr>
              <a:t>Назначения антибиотиков при преждевременных родах </a:t>
            </a:r>
            <a:endParaRPr lang="ru-RU" sz="28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28336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25760" y="1268760"/>
            <a:ext cx="8892480" cy="5089198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случае 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развития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хориоамнионита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показано завершения </a:t>
            </a:r>
            <a:r>
              <a:rPr lang="ru-RU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беременности – активная тактика ведения.</a:t>
            </a:r>
            <a:endParaRPr lang="ru-RU" sz="28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Метод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родоразрешения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определяется сроком беременности, состоянием беременной и плода, акушерской ситуацией.</a:t>
            </a:r>
          </a:p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случае оперативного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родоразрешения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проводится интенсивная антибактериальная терапия (2 антибиотика и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метронидазол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или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орнид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188640"/>
            <a:ext cx="914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  <a:latin typeface="Arial" pitchFamily="34" charset="0"/>
              </a:rPr>
              <a:t>Тактика </a:t>
            </a:r>
            <a:r>
              <a:rPr lang="ru-RU" sz="2800" dirty="0">
                <a:solidFill>
                  <a:srgbClr val="FF0000"/>
                </a:solidFill>
                <a:latin typeface="Arial" pitchFamily="34" charset="0"/>
              </a:rPr>
              <a:t>ведения </a:t>
            </a:r>
            <a:r>
              <a:rPr lang="ru-RU" sz="2800" dirty="0" smtClean="0">
                <a:solidFill>
                  <a:srgbClr val="FF0000"/>
                </a:solidFill>
                <a:latin typeface="Arial" pitchFamily="34" charset="0"/>
              </a:rPr>
              <a:t>при </a:t>
            </a:r>
            <a:r>
              <a:rPr lang="ru-RU" sz="2800" dirty="0">
                <a:solidFill>
                  <a:srgbClr val="FF0000"/>
                </a:solidFill>
                <a:latin typeface="Arial" pitchFamily="34" charset="0"/>
              </a:rPr>
              <a:t>наличии инфекционных </a:t>
            </a:r>
            <a:r>
              <a:rPr lang="ru-RU" sz="2800" dirty="0" smtClean="0">
                <a:solidFill>
                  <a:srgbClr val="FF0000"/>
                </a:solidFill>
                <a:latin typeface="Arial" pitchFamily="34" charset="0"/>
              </a:rPr>
              <a:t>осложнений</a:t>
            </a:r>
            <a:endParaRPr lang="ru-RU" sz="2800" dirty="0">
              <a:solidFill>
                <a:srgbClr val="FF0000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87816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357158" y="0"/>
            <a:ext cx="8391554" cy="1200329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uk-UA" sz="24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Вмешательство</a:t>
            </a:r>
            <a:r>
              <a:rPr lang="uk-UA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третьего</a:t>
            </a:r>
            <a:r>
              <a:rPr lang="uk-UA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уровня</a:t>
            </a:r>
            <a:r>
              <a:rPr lang="uk-UA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н</a:t>
            </a:r>
            <a:r>
              <a:rPr lang="ru-RU" sz="24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аправленны</a:t>
            </a: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на уменьшение негативных последствий у недоношенных новорожденных</a:t>
            </a:r>
            <a:endParaRPr lang="uk-UA" sz="2400" dirty="0" smtClean="0"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323528" y="1124744"/>
            <a:ext cx="8534430" cy="547260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just">
              <a:spcBef>
                <a:spcPts val="0"/>
              </a:spcBef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Их начинают применять к беременным с очень высоким риском преждевременных родов (преждевременный разрыв плодных оболочек при недоношенной беременности, неизбежные спонтанные преждевременные роды, </a:t>
            </a:r>
            <a:r>
              <a:rPr lang="ru-RU" sz="2200" dirty="0" err="1" smtClean="0">
                <a:latin typeface="Arial" pitchFamily="34" charset="0"/>
                <a:cs typeface="Arial" pitchFamily="34" charset="0"/>
              </a:rPr>
              <a:t>запланированое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преждевременное </a:t>
            </a:r>
            <a:r>
              <a:rPr lang="ru-RU" sz="2200" dirty="0" err="1" smtClean="0">
                <a:latin typeface="Arial" pitchFamily="34" charset="0"/>
                <a:cs typeface="Arial" pitchFamily="34" charset="0"/>
              </a:rPr>
              <a:t>родоразрешение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по показаниям) или после начала родовой деятельности.</a:t>
            </a:r>
            <a:endParaRPr lang="uk-UA" sz="2200" dirty="0" smtClean="0">
              <a:effectLst/>
              <a:latin typeface="Arial" pitchFamily="34" charset="0"/>
              <a:cs typeface="Arial" pitchFamily="34" charset="0"/>
            </a:endParaRPr>
          </a:p>
          <a:p>
            <a:pPr>
              <a:spcBef>
                <a:spcPts val="0"/>
              </a:spcBef>
            </a:pPr>
            <a:r>
              <a:rPr lang="uk-UA" sz="2200" dirty="0" err="1" smtClean="0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Токолитики</a:t>
            </a:r>
            <a:r>
              <a:rPr lang="uk-UA" sz="2200" dirty="0" smtClean="0">
                <a:solidFill>
                  <a:srgbClr val="0000FF"/>
                </a:solidFill>
                <a:effectLst/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spcBef>
                <a:spcPts val="0"/>
              </a:spcBef>
            </a:pPr>
            <a:r>
              <a:rPr lang="ru-RU" sz="22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Транспортировка беременной на III уровень перинатальной помощи – перинатальный центр.</a:t>
            </a:r>
          </a:p>
          <a:p>
            <a:pPr>
              <a:spcBef>
                <a:spcPts val="0"/>
              </a:spcBef>
            </a:pPr>
            <a:r>
              <a:rPr lang="ru-RU" sz="22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Антенатальные кортикостероиды.</a:t>
            </a:r>
          </a:p>
          <a:p>
            <a:pPr>
              <a:spcBef>
                <a:spcPts val="0"/>
              </a:spcBef>
            </a:pPr>
            <a:r>
              <a:rPr lang="ru-RU" sz="22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Антибиотики при преждевременном разрыве плодных оболочек.</a:t>
            </a:r>
          </a:p>
          <a:p>
            <a:pPr>
              <a:spcBef>
                <a:spcPts val="0"/>
              </a:spcBef>
            </a:pPr>
            <a:r>
              <a:rPr lang="ru-RU" sz="2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Профилактика </a:t>
            </a:r>
            <a:r>
              <a:rPr lang="ru-RU" sz="22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интранатального</a:t>
            </a:r>
            <a:r>
              <a:rPr lang="ru-RU" sz="2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инфицирования ребенка стрептококком группы В.</a:t>
            </a:r>
          </a:p>
          <a:p>
            <a:pPr>
              <a:spcBef>
                <a:spcPts val="0"/>
              </a:spcBef>
            </a:pPr>
            <a:r>
              <a:rPr lang="ru-RU" sz="22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Антенатальный сульфат магния для профилактики церебрального паралича у недоношенных детей.</a:t>
            </a:r>
            <a:endParaRPr lang="uk-UA" sz="2200" dirty="0" smtClean="0">
              <a:solidFill>
                <a:srgbClr val="0000FF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760413"/>
            <a:ext cx="9144000" cy="6097587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eaLnBrk="1" hangingPunct="1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ru-RU" sz="2000" b="1" dirty="0" smtClean="0"/>
              <a:t>    </a:t>
            </a:r>
            <a:r>
              <a:rPr lang="ru-RU" sz="22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Назначается на срок 48 часов, необходимых для проведения </a:t>
            </a:r>
            <a:r>
              <a:rPr lang="uk-UA" sz="2200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антенатальной</a:t>
            </a:r>
            <a:r>
              <a:rPr lang="ru-RU" sz="22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профилактики РДС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глюкокортикоидами</a:t>
            </a:r>
            <a:r>
              <a:rPr lang="ru-RU" sz="2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и при необходимости перевода беременной на высший уровень предоставления помощи.  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ru-RU" sz="22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4572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2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  Для </a:t>
            </a:r>
            <a:r>
              <a:rPr lang="ru-RU" sz="2200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токолитической</a:t>
            </a:r>
            <a:r>
              <a:rPr lang="ru-RU" sz="22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терапии могут применяться </a:t>
            </a:r>
            <a:r>
              <a:rPr lang="ru-RU" sz="2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блокаторы кальциевых каналов (</a:t>
            </a:r>
            <a:r>
              <a:rPr lang="ru-RU" sz="22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нифидепин</a:t>
            </a:r>
            <a:r>
              <a:rPr lang="ru-RU" sz="2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), бета-миметики, антагонисты окситоцина (</a:t>
            </a:r>
            <a:r>
              <a:rPr lang="ru-RU" sz="22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антоцин</a:t>
            </a:r>
            <a:r>
              <a:rPr lang="ru-RU" sz="2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22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атоcибан</a:t>
            </a:r>
            <a:r>
              <a:rPr lang="ru-RU" sz="2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). </a:t>
            </a:r>
          </a:p>
          <a:p>
            <a:pPr marL="261938" indent="-174625">
              <a:spcBef>
                <a:spcPts val="0"/>
              </a:spcBef>
              <a:spcAft>
                <a:spcPts val="0"/>
              </a:spcAft>
              <a:buNone/>
              <a:tabLst>
                <a:tab pos="363538" algn="l"/>
              </a:tabLst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1. </a:t>
            </a:r>
            <a:r>
              <a:rPr lang="uk-UA" sz="2200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Нифидепин</a:t>
            </a:r>
            <a:r>
              <a:rPr lang="uk-UA" sz="22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10 </a:t>
            </a:r>
            <a:r>
              <a:rPr lang="uk-UA" sz="22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мг </a:t>
            </a:r>
            <a:r>
              <a:rPr lang="uk-UA" sz="2200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сублингвально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каждые 15 минут на протяжении первого   часа до прекращения </a:t>
            </a:r>
            <a:r>
              <a:rPr lang="uk-UA" sz="2200" dirty="0" smtClean="0">
                <a:latin typeface="Arial" pitchFamily="34" charset="0"/>
                <a:cs typeface="Arial" pitchFamily="34" charset="0"/>
              </a:rPr>
              <a:t>схваток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, потом назначают 20 </a:t>
            </a:r>
            <a:r>
              <a:rPr lang="uk-UA" sz="2200" dirty="0" smtClean="0">
                <a:latin typeface="Arial" pitchFamily="34" charset="0"/>
                <a:cs typeface="Arial" pitchFamily="34" charset="0"/>
              </a:rPr>
              <a:t>мг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3 разы в сутки в зависимости от маточной активности;</a:t>
            </a:r>
          </a:p>
          <a:p>
            <a:pPr algn="just" eaLnBrk="1" hangingPunct="1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2. </a:t>
            </a:r>
            <a:r>
              <a:rPr lang="ru-RU" sz="22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Бета-</a:t>
            </a:r>
            <a:r>
              <a:rPr lang="uk-UA" sz="2200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миметиками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2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uk-UA" sz="2200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гинипрал</a:t>
            </a:r>
            <a:r>
              <a:rPr lang="ru-RU" sz="22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uk-UA" sz="2200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ритодрин</a:t>
            </a:r>
            <a:r>
              <a:rPr lang="ru-RU" sz="22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и их аналоги)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; </a:t>
            </a:r>
            <a:r>
              <a:rPr lang="uk-UA" sz="2200" dirty="0" err="1" smtClean="0">
                <a:latin typeface="Arial" pitchFamily="34" charset="0"/>
                <a:cs typeface="Arial" pitchFamily="34" charset="0"/>
              </a:rPr>
              <a:t>гинипрал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в дозе 10 </a:t>
            </a:r>
            <a:r>
              <a:rPr lang="uk-UA" sz="2200" dirty="0" err="1" smtClean="0">
                <a:latin typeface="Arial" pitchFamily="34" charset="0"/>
                <a:cs typeface="Arial" pitchFamily="34" charset="0"/>
              </a:rPr>
              <a:t>мкг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(2 </a:t>
            </a:r>
            <a:r>
              <a:rPr lang="uk-UA" sz="2200" dirty="0" err="1" smtClean="0">
                <a:latin typeface="Arial" pitchFamily="34" charset="0"/>
                <a:cs typeface="Arial" pitchFamily="34" charset="0"/>
              </a:rPr>
              <a:t>мл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) применяется в виде в/в </a:t>
            </a:r>
            <a:r>
              <a:rPr lang="ru-RU" sz="2200" dirty="0" err="1" smtClean="0">
                <a:latin typeface="Arial" pitchFamily="34" charset="0"/>
                <a:cs typeface="Arial" pitchFamily="34" charset="0"/>
              </a:rPr>
              <a:t>инфузий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на 500 </a:t>
            </a:r>
            <a:r>
              <a:rPr lang="uk-UA" sz="2200" dirty="0" err="1" smtClean="0">
                <a:latin typeface="Arial" pitchFamily="34" charset="0"/>
                <a:cs typeface="Arial" pitchFamily="34" charset="0"/>
              </a:rPr>
              <a:t>мл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изотонического раствора натрия хлорида со скоростью 5-10 капель за минуту;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  <a:buFontTx/>
              <a:buNone/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3. Использовать </a:t>
            </a:r>
            <a:r>
              <a:rPr lang="ru-RU" sz="22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оральные </a:t>
            </a:r>
            <a:r>
              <a:rPr lang="uk-UA" sz="2200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таблетированные</a:t>
            </a:r>
            <a:r>
              <a:rPr lang="uk-UA" sz="22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200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токолитики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 для поддерживающей терапии после успешного лечения преждевременных родов </a:t>
            </a:r>
            <a:r>
              <a:rPr lang="ru-RU" sz="22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не рекомендуется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200" dirty="0" smtClean="0">
                <a:latin typeface="Arial" pitchFamily="34" charset="0"/>
                <a:cs typeface="Arial" pitchFamily="34" charset="0"/>
              </a:rPr>
              <a:t>4. Научно доказано, что </a:t>
            </a:r>
            <a:r>
              <a:rPr lang="ru-RU" sz="22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сульфат магния не имеет выраженной </a:t>
            </a:r>
            <a:r>
              <a:rPr lang="uk-UA" sz="2200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токолитической</a:t>
            </a:r>
            <a:r>
              <a:rPr lang="ru-RU" sz="22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активности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, то есть, не предупреждает преждевременные роды. С</a:t>
            </a:r>
            <a:r>
              <a:rPr lang="ru-RU" sz="22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ульфат магния используют для антенатальной </a:t>
            </a:r>
            <a:r>
              <a:rPr lang="ru-RU" sz="2200" dirty="0" err="1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нейропротекции</a:t>
            </a:r>
            <a:r>
              <a:rPr lang="ru-RU" sz="22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- профилактики церебрального паралича у недоношенных детей (уменьшает ДЦП на 32%).</a:t>
            </a:r>
            <a:endParaRPr lang="uk-UA" sz="2200" dirty="0" smtClean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ru-RU" sz="22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12754" y="62625"/>
            <a:ext cx="82089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err="1" smtClean="0">
                <a:solidFill>
                  <a:srgbClr val="FF0000"/>
                </a:solidFill>
                <a:latin typeface="Arial" pitchFamily="34" charset="0"/>
              </a:rPr>
              <a:t>Токолитическая</a:t>
            </a:r>
            <a:r>
              <a:rPr lang="ru-RU" sz="2800" dirty="0" smtClean="0">
                <a:solidFill>
                  <a:srgbClr val="FF0000"/>
                </a:solidFill>
                <a:latin typeface="Arial" pitchFamily="34" charset="0"/>
              </a:rPr>
              <a:t> терапия</a:t>
            </a:r>
            <a:endParaRPr lang="ru-RU" sz="2800" dirty="0">
              <a:solidFill>
                <a:srgbClr val="FF0000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41535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28596" y="1844824"/>
            <a:ext cx="8143932" cy="3941630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Профилактика респираторного </a:t>
            </a:r>
            <a:r>
              <a:rPr lang="ru-RU" sz="28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дистресс-синдрома</a:t>
            </a:r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плода проводится </a:t>
            </a:r>
            <a:r>
              <a:rPr lang="ru-RU" sz="28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в сроки 24-34 </a:t>
            </a:r>
            <a:r>
              <a:rPr lang="ru-RU" sz="2800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нед</a:t>
            </a:r>
            <a:endParaRPr lang="ru-RU" sz="28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endParaRPr lang="ru-RU" sz="28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r>
              <a:rPr lang="ru-RU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внутримышечным </a:t>
            </a:r>
            <a:r>
              <a:rPr lang="ru-RU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введением </a:t>
            </a:r>
            <a:r>
              <a:rPr lang="ru-RU" sz="28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дексаметазона</a:t>
            </a:r>
            <a:r>
              <a:rPr lang="ru-RU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по 6 мг каждые </a:t>
            </a:r>
            <a:r>
              <a:rPr lang="ru-RU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12 часов </a:t>
            </a:r>
            <a:r>
              <a:rPr lang="ru-RU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(на курс 24 мг) </a:t>
            </a:r>
            <a:endParaRPr lang="ru-RU" sz="28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endParaRPr lang="ru-RU" sz="28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r>
              <a:rPr lang="ru-RU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или </a:t>
            </a:r>
            <a:r>
              <a:rPr lang="ru-RU" sz="2800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бетаметазона</a:t>
            </a:r>
            <a:r>
              <a:rPr lang="ru-RU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по 12 мг каждые 12:00 (на курс 24 мг). </a:t>
            </a:r>
            <a:endParaRPr lang="ru-RU" sz="28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endParaRPr lang="ru-RU" sz="28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0" indent="0" algn="just">
              <a:buNone/>
            </a:pPr>
            <a:r>
              <a:rPr lang="ru-RU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Повторные </a:t>
            </a:r>
            <a:r>
              <a:rPr lang="ru-RU" sz="28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курсы профилактики не проводятся (A).</a:t>
            </a:r>
          </a:p>
        </p:txBody>
      </p:sp>
    </p:spTree>
    <p:extLst>
      <p:ext uri="{BB962C8B-B14F-4D97-AF65-F5344CB8AC3E}">
        <p14:creationId xmlns:p14="http://schemas.microsoft.com/office/powerpoint/2010/main" xmlns="" val="4008750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 idx="4294967295"/>
          </p:nvPr>
        </p:nvSpPr>
        <p:spPr bwMode="auto">
          <a:xfrm>
            <a:off x="468313" y="188913"/>
            <a:ext cx="8229600" cy="64633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uk-UA" sz="3600" dirty="0" err="1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Антенатальные</a:t>
            </a:r>
            <a:r>
              <a:rPr lang="uk-UA" sz="3600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600" dirty="0" err="1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кортикостероиды</a:t>
            </a:r>
            <a:r>
              <a:rPr lang="uk-UA" sz="3600" dirty="0" smtClean="0"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4294967295"/>
          </p:nvPr>
        </p:nvSpPr>
        <p:spPr bwMode="auto">
          <a:xfrm>
            <a:off x="428596" y="928670"/>
            <a:ext cx="8229600" cy="5143536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>
              <a:buNone/>
            </a:pP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Мета-анализ 21 РКИ продемонстрировал, что один антенатальный курс стероидов (24 мг </a:t>
            </a:r>
            <a:r>
              <a:rPr lang="ru-RU" sz="24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бетаметазона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или 24 мг </a:t>
            </a:r>
            <a:r>
              <a:rPr lang="ru-RU" sz="24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дексаметазона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в течение 48 часов) достоверно снижает: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Уровень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неонатальной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смертности на 31% (95% ДИ 0,58-0,81)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Частоту РДС на 34% (95% ДИ 0,59-0,73)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Частоту ВШК на 46% (95% ДИ 0,43-0,69)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Частоту НЕК на 54% (95% ДИ 0,29-0,74)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Частоту раннего сепсиса в течение первых 48 часов жизни на 44% (95% ДИ 0,38-0,85)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Потребность в искусственной вентиляции легких на 20% (95% ДИ 0,65-0,99)</a:t>
            </a:r>
            <a:endParaRPr lang="uk-UA" sz="2400" dirty="0" smtClean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396" name="Text Box 4"/>
          <p:cNvSpPr txBox="1">
            <a:spLocks noChangeArrowheads="1"/>
          </p:cNvSpPr>
          <p:nvPr/>
        </p:nvSpPr>
        <p:spPr bwMode="auto">
          <a:xfrm>
            <a:off x="8306793" y="6215082"/>
            <a:ext cx="22955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marL="342900" indent="-342900" algn="r"/>
            <a:r>
              <a:rPr lang="uk-UA" sz="1000" i="1" dirty="0" smtClean="0"/>
              <a:t> </a:t>
            </a:r>
            <a:endParaRPr lang="uk-UA" sz="1000" i="1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0" y="0"/>
            <a:ext cx="9144000" cy="1000125"/>
          </a:xfrm>
          <a:prstGeom prst="rect">
            <a:avLst/>
          </a:prstGeom>
          <a:noFill/>
        </p:spPr>
        <p:txBody>
          <a:bodyPr anchor="ctr"/>
          <a:lstStyle/>
          <a:p>
            <a:pPr marL="342900" indent="-342900" algn="ctr">
              <a:spcBef>
                <a:spcPct val="20000"/>
              </a:spcBef>
            </a:pPr>
            <a:r>
              <a:rPr lang="ru-RU" sz="2800" b="1" dirty="0" smtClean="0">
                <a:solidFill>
                  <a:srgbClr val="336699"/>
                </a:solidFill>
                <a:latin typeface="Arial Narrow" pitchFamily="34" charset="0"/>
              </a:rPr>
              <a:t>ПРЕДМЕТ ОБСУЖДЕНИЯ</a:t>
            </a:r>
            <a:endParaRPr lang="uk-UA" sz="2800" b="1" dirty="0">
              <a:solidFill>
                <a:srgbClr val="336699"/>
              </a:solidFill>
              <a:latin typeface="Arial Narrow" pitchFamily="34" charset="0"/>
            </a:endParaRPr>
          </a:p>
        </p:txBody>
      </p:sp>
      <p:pic>
        <p:nvPicPr>
          <p:cNvPr id="4099" name="Picture 4" descr="F:\Мои рисунки\акушерство\плод\развитие плода\ei_0128.gif"/>
          <p:cNvPicPr>
            <a:picLocks noChangeAspect="1" noChangeArrowheads="1"/>
          </p:cNvPicPr>
          <p:nvPr/>
        </p:nvPicPr>
        <p:blipFill>
          <a:blip r:embed="rId3"/>
          <a:srcRect t="15166"/>
          <a:stretch>
            <a:fillRect/>
          </a:stretch>
        </p:blipFill>
        <p:spPr bwMode="auto">
          <a:xfrm>
            <a:off x="152400" y="1052513"/>
            <a:ext cx="8991600" cy="322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Прямоугольник 7"/>
          <p:cNvSpPr/>
          <p:nvPr/>
        </p:nvSpPr>
        <p:spPr>
          <a:xfrm>
            <a:off x="8001024" y="3429000"/>
            <a:ext cx="725464" cy="4286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1800" b="1" dirty="0">
                <a:solidFill>
                  <a:srgbClr val="0070C0"/>
                </a:solidFill>
                <a:cs typeface="Arial" pitchFamily="34" charset="0"/>
              </a:rPr>
              <a:t>42</a:t>
            </a:r>
            <a:endParaRPr lang="uk-UA" sz="1800" b="1" dirty="0">
              <a:solidFill>
                <a:srgbClr val="0070C0"/>
              </a:solidFill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786578" y="3357562"/>
            <a:ext cx="623908" cy="4286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cs typeface="Arial" pitchFamily="34" charset="0"/>
              </a:rPr>
              <a:t>36</a:t>
            </a:r>
            <a:endParaRPr lang="uk-UA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572132" y="3357562"/>
            <a:ext cx="706450" cy="4286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b="1" dirty="0">
                <a:solidFill>
                  <a:srgbClr val="C00000"/>
                </a:solidFill>
                <a:cs typeface="Arial" pitchFamily="34" charset="0"/>
              </a:rPr>
              <a:t>32</a:t>
            </a:r>
            <a:endParaRPr lang="uk-UA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500562" y="3357562"/>
            <a:ext cx="642942" cy="4286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b="1" dirty="0">
                <a:solidFill>
                  <a:srgbClr val="C00000"/>
                </a:solidFill>
                <a:cs typeface="Arial" pitchFamily="34" charset="0"/>
              </a:rPr>
              <a:t>28</a:t>
            </a:r>
            <a:endParaRPr lang="uk-UA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500430" y="3357562"/>
            <a:ext cx="642942" cy="50006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b="1" dirty="0">
                <a:solidFill>
                  <a:srgbClr val="C00000"/>
                </a:solidFill>
                <a:cs typeface="Arial" pitchFamily="34" charset="0"/>
              </a:rPr>
              <a:t>24</a:t>
            </a:r>
            <a:endParaRPr lang="uk-UA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571736" y="3357562"/>
            <a:ext cx="658803" cy="4286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b="1" dirty="0">
                <a:solidFill>
                  <a:srgbClr val="C00000"/>
                </a:solidFill>
                <a:cs typeface="Arial" pitchFamily="34" charset="0"/>
              </a:rPr>
              <a:t>22</a:t>
            </a:r>
            <a:endParaRPr lang="uk-UA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763712" y="3429000"/>
            <a:ext cx="665147" cy="4286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1800" b="1" dirty="0">
                <a:solidFill>
                  <a:srgbClr val="0070C0"/>
                </a:solidFill>
                <a:cs typeface="Arial" pitchFamily="34" charset="0"/>
              </a:rPr>
              <a:t>16</a:t>
            </a:r>
            <a:endParaRPr lang="uk-UA" sz="1800" b="1" dirty="0">
              <a:solidFill>
                <a:srgbClr val="0070C0"/>
              </a:solidFill>
              <a:cs typeface="Arial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042988" y="3429000"/>
            <a:ext cx="649287" cy="647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 b="1">
              <a:solidFill>
                <a:srgbClr val="FF0000"/>
              </a:solidFill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042988" y="3429000"/>
            <a:ext cx="649287" cy="431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1800" b="1" dirty="0">
                <a:solidFill>
                  <a:srgbClr val="0070C0"/>
                </a:solidFill>
                <a:cs typeface="Arial" pitchFamily="34" charset="0"/>
              </a:rPr>
              <a:t>12</a:t>
            </a:r>
            <a:endParaRPr lang="uk-UA" sz="1800" b="1" dirty="0">
              <a:solidFill>
                <a:srgbClr val="0070C0"/>
              </a:solidFill>
              <a:cs typeface="Arial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14282" y="3357562"/>
            <a:ext cx="757268" cy="863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1400" b="1" dirty="0">
                <a:solidFill>
                  <a:srgbClr val="0070C0"/>
                </a:solidFill>
                <a:cs typeface="Arial" pitchFamily="34" charset="0"/>
              </a:rPr>
              <a:t>до 12</a:t>
            </a:r>
          </a:p>
          <a:p>
            <a:pPr algn="ctr"/>
            <a:r>
              <a:rPr lang="ru-RU" sz="1400" b="1" dirty="0" err="1">
                <a:solidFill>
                  <a:srgbClr val="0070C0"/>
                </a:solidFill>
                <a:cs typeface="Arial" pitchFamily="34" charset="0"/>
              </a:rPr>
              <a:t>нед</a:t>
            </a:r>
            <a:r>
              <a:rPr lang="ru-RU" sz="1400" b="1" dirty="0">
                <a:solidFill>
                  <a:srgbClr val="0070C0"/>
                </a:solidFill>
                <a:cs typeface="Arial" pitchFamily="34" charset="0"/>
              </a:rPr>
              <a:t>.</a:t>
            </a:r>
            <a:endParaRPr lang="uk-UA" sz="1400" b="1" dirty="0">
              <a:solidFill>
                <a:srgbClr val="0070C0"/>
              </a:solidFill>
              <a:cs typeface="Arial" pitchFamily="34" charset="0"/>
            </a:endParaRPr>
          </a:p>
        </p:txBody>
      </p:sp>
      <p:sp>
        <p:nvSpPr>
          <p:cNvPr id="4111" name="TextBox 20"/>
          <p:cNvSpPr txBox="1">
            <a:spLocks noChangeArrowheads="1"/>
          </p:cNvSpPr>
          <p:nvPr/>
        </p:nvSpPr>
        <p:spPr bwMode="auto">
          <a:xfrm>
            <a:off x="2928926" y="4221163"/>
            <a:ext cx="407196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 err="1">
                <a:solidFill>
                  <a:srgbClr val="C00000"/>
                </a:solidFill>
                <a:latin typeface="Arial Narrow" pitchFamily="34" charset="0"/>
              </a:rPr>
              <a:t>Недонашивание</a:t>
            </a:r>
            <a:r>
              <a:rPr lang="ru-RU" b="1" dirty="0">
                <a:solidFill>
                  <a:srgbClr val="C00000"/>
                </a:solidFill>
                <a:latin typeface="Arial Narrow" pitchFamily="34" charset="0"/>
              </a:rPr>
              <a:t> или преждевременные </a:t>
            </a:r>
            <a:r>
              <a:rPr lang="ru-RU" b="1" dirty="0" smtClean="0">
                <a:solidFill>
                  <a:srgbClr val="C00000"/>
                </a:solidFill>
                <a:latin typeface="Arial Narrow" pitchFamily="34" charset="0"/>
              </a:rPr>
              <a:t>роды (ПР)</a:t>
            </a:r>
            <a:endParaRPr lang="ru-RU" b="1" dirty="0">
              <a:solidFill>
                <a:srgbClr val="C00000"/>
              </a:solidFill>
              <a:latin typeface="Arial Narrow" pitchFamily="34" charset="0"/>
            </a:endParaRPr>
          </a:p>
          <a:p>
            <a:pPr algn="ctr"/>
            <a:r>
              <a:rPr lang="ru-RU" dirty="0">
                <a:latin typeface="Arial Narrow" pitchFamily="34" charset="0"/>
              </a:rPr>
              <a:t>(с 22 до 36 нед</a:t>
            </a:r>
            <a:r>
              <a:rPr lang="ru-RU" dirty="0" smtClean="0">
                <a:latin typeface="Arial Narrow" pitchFamily="34" charset="0"/>
              </a:rPr>
              <a:t>.+6 </a:t>
            </a:r>
            <a:r>
              <a:rPr lang="ru-RU" dirty="0">
                <a:latin typeface="Arial Narrow" pitchFamily="34" charset="0"/>
              </a:rPr>
              <a:t>дней)</a:t>
            </a:r>
            <a:endParaRPr lang="uk-UA" dirty="0">
              <a:latin typeface="Arial Narrow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2571736" y="1341438"/>
            <a:ext cx="4929222" cy="2879725"/>
          </a:xfrm>
          <a:prstGeom prst="rect">
            <a:avLst/>
          </a:prstGeom>
          <a:noFill/>
          <a:ln w="127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>
              <a:solidFill>
                <a:srgbClr val="FFFFFF"/>
              </a:solidFill>
              <a:cs typeface="Arial" pitchFamily="34" charset="0"/>
            </a:endParaRPr>
          </a:p>
        </p:txBody>
      </p:sp>
      <p:sp>
        <p:nvSpPr>
          <p:cNvPr id="4117" name="Rectangle 2"/>
          <p:cNvSpPr txBox="1">
            <a:spLocks noChangeArrowheads="1"/>
          </p:cNvSpPr>
          <p:nvPr/>
        </p:nvSpPr>
        <p:spPr bwMode="auto">
          <a:xfrm>
            <a:off x="0" y="5949950"/>
            <a:ext cx="9144000" cy="908050"/>
          </a:xfrm>
          <a:prstGeom prst="rect">
            <a:avLst/>
          </a:prstGeom>
          <a:solidFill>
            <a:srgbClr val="FFC000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633413">
              <a:spcBef>
                <a:spcPct val="20000"/>
              </a:spcBef>
            </a:pPr>
            <a:r>
              <a:rPr lang="ru-RU" sz="1600" b="1">
                <a:solidFill>
                  <a:srgbClr val="0000FF"/>
                </a:solidFill>
                <a:latin typeface="Arial Narrow" pitchFamily="34" charset="0"/>
              </a:rPr>
              <a:t>Преждевременными родами </a:t>
            </a:r>
            <a:r>
              <a:rPr lang="ru-RU" sz="1600">
                <a:latin typeface="Arial Narrow" pitchFamily="34" charset="0"/>
              </a:rPr>
              <a:t>считаются роды в 22 – 36/6 недель беременности, когда рождается ребенок с массой тела от 500 до 2500 г, длиной от 25 до 45 см, с признаками незрелости</a:t>
            </a:r>
          </a:p>
          <a:p>
            <a:pPr marL="633413">
              <a:spcBef>
                <a:spcPct val="20000"/>
              </a:spcBef>
              <a:buFont typeface="Wingdings" pitchFamily="2" charset="2"/>
              <a:buNone/>
            </a:pPr>
            <a:r>
              <a:rPr lang="ru-RU" sz="1600">
                <a:latin typeface="Arial Narrow" pitchFamily="34" charset="0"/>
              </a:rPr>
              <a:t>                                                                                                                                     </a:t>
            </a:r>
            <a:r>
              <a:rPr lang="ru-RU" sz="1600" i="1">
                <a:latin typeface="Arial Narrow" pitchFamily="34" charset="0"/>
              </a:rPr>
              <a:t>(Хельсинская конвенция)</a:t>
            </a:r>
          </a:p>
        </p:txBody>
      </p:sp>
      <p:pic>
        <p:nvPicPr>
          <p:cNvPr id="4118" name="Picture 2" descr="C:\Users\unit\Pictures\ПОДГОТОВКА ПРЕЗЕНТАЦИЙ\ОФИС\знаки, указатели и разделители\info_48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9388" y="6021388"/>
            <a:ext cx="4476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Прямоугольник 19"/>
          <p:cNvSpPr/>
          <p:nvPr/>
        </p:nvSpPr>
        <p:spPr>
          <a:xfrm>
            <a:off x="107125" y="1341437"/>
            <a:ext cx="2321734" cy="2879725"/>
          </a:xfrm>
          <a:prstGeom prst="rect">
            <a:avLst/>
          </a:prstGeom>
          <a:noFill/>
          <a:ln w="12700">
            <a:solidFill>
              <a:srgbClr val="00206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ru-RU">
              <a:solidFill>
                <a:srgbClr val="FFFFFF"/>
              </a:solidFill>
              <a:cs typeface="Arial" pitchFamily="34" charset="0"/>
            </a:endParaRP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0" y="4249542"/>
            <a:ext cx="259266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 err="1" smtClean="0">
                <a:solidFill>
                  <a:srgbClr val="336699"/>
                </a:solidFill>
                <a:latin typeface="Arial Narrow" pitchFamily="34" charset="0"/>
              </a:rPr>
              <a:t>Невынашивание</a:t>
            </a:r>
            <a:r>
              <a:rPr lang="ru-RU" b="1" dirty="0" smtClean="0">
                <a:solidFill>
                  <a:srgbClr val="336699"/>
                </a:solidFill>
                <a:latin typeface="Arial Narrow" pitchFamily="34" charset="0"/>
              </a:rPr>
              <a:t> или выкидыш</a:t>
            </a:r>
            <a:endParaRPr lang="ru-RU" b="1" dirty="0">
              <a:solidFill>
                <a:srgbClr val="336699"/>
              </a:solidFill>
              <a:latin typeface="Arial Narrow" pitchFamily="34" charset="0"/>
            </a:endParaRPr>
          </a:p>
          <a:p>
            <a:pPr algn="ctr"/>
            <a:r>
              <a:rPr lang="ru-RU" dirty="0" smtClean="0">
                <a:latin typeface="Arial Narrow" pitchFamily="34" charset="0"/>
              </a:rPr>
              <a:t>(до 21 </a:t>
            </a:r>
            <a:r>
              <a:rPr lang="ru-RU" dirty="0" err="1">
                <a:latin typeface="Arial Narrow" pitchFamily="34" charset="0"/>
              </a:rPr>
              <a:t>нед</a:t>
            </a:r>
            <a:r>
              <a:rPr lang="ru-RU" dirty="0" smtClean="0">
                <a:latin typeface="Arial Narrow" pitchFamily="34" charset="0"/>
              </a:rPr>
              <a:t>.+ 6 </a:t>
            </a:r>
            <a:r>
              <a:rPr lang="ru-RU" dirty="0">
                <a:latin typeface="Arial Narrow" pitchFamily="34" charset="0"/>
              </a:rPr>
              <a:t>дней)</a:t>
            </a:r>
            <a:endParaRPr lang="uk-UA" dirty="0">
              <a:latin typeface="Arial Narrow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840966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571480"/>
            <a:ext cx="9144000" cy="6286520"/>
          </a:xfrm>
          <a:prstGeom prst="rect">
            <a:avLst/>
          </a:prstGeom>
        </p:spPr>
        <p:txBody>
          <a:bodyPr>
            <a:noAutofit/>
          </a:bodyPr>
          <a:lstStyle/>
          <a:p>
            <a:pPr marL="502920" indent="-457200" eaLnBrk="1" hangingPunct="1">
              <a:spcBef>
                <a:spcPts val="0"/>
              </a:spcBef>
              <a:buFont typeface="+mj-lt"/>
              <a:buAutoNum type="arabicPeriod"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Оценка степени прогнозируемого риска развития материнской и перинатальной патологии с </a:t>
            </a:r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целью определения уровня предоставления стационарной помощи.</a:t>
            </a:r>
          </a:p>
          <a:p>
            <a:pPr marL="502920" indent="-457200" eaLnBrk="1" hangingPunct="1">
              <a:spcBef>
                <a:spcPts val="0"/>
              </a:spcBef>
              <a:buFont typeface="+mj-lt"/>
              <a:buAutoNum type="arabicPeriod"/>
            </a:pP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Определение плана ведения родов и проинформированного согласование его с  женщиной.</a:t>
            </a:r>
          </a:p>
          <a:p>
            <a:pPr marL="502920" indent="-457200" eaLnBrk="1" hangingPunct="1">
              <a:spcBef>
                <a:spcPts val="0"/>
              </a:spcBef>
              <a:buFont typeface="+mj-lt"/>
              <a:buAutoNum type="arabicPeriod"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Контроль за состоянием матери и плода в родах с ведением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партограмы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502920" indent="-457200" eaLnBrk="1" hangingPunct="1">
              <a:spcBef>
                <a:spcPts val="0"/>
              </a:spcBef>
              <a:buFont typeface="+mj-lt"/>
              <a:buAutoNum type="arabicPeriod"/>
            </a:pP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Профилактика респираторного </a:t>
            </a:r>
            <a:r>
              <a:rPr lang="ru-RU" sz="24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дистрес-синдрома</a:t>
            </a: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плода до 34 недель беременности.</a:t>
            </a:r>
          </a:p>
          <a:p>
            <a:pPr marL="502920" indent="-457200" eaLnBrk="1" hangingPunct="1">
              <a:spcBef>
                <a:spcPts val="0"/>
              </a:spcBef>
              <a:buFont typeface="+mj-lt"/>
              <a:buAutoNum type="arabicPeriod"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Обезболивание родов по показаниям -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эпидуральная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анестезия.</a:t>
            </a:r>
          </a:p>
          <a:p>
            <a:pPr marL="502920" indent="-457200" eaLnBrk="1" hangingPunct="1">
              <a:spcBef>
                <a:spcPts val="0"/>
              </a:spcBef>
              <a:buFont typeface="+mj-lt"/>
              <a:buAutoNum type="arabicPeriod"/>
            </a:pP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Оценка состояния ребенка, поддержка тепловой цепочки,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проведение первичного туалета новорожденного, общее пребывание матери и ребенка с первых часов после рождения, более широкое использование метода «кенгуру» при выхаживании детей с низкой массой.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15550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FF0000"/>
                </a:solidFill>
                <a:latin typeface="Arial" pitchFamily="34" charset="0"/>
              </a:rPr>
              <a:t>Принципы ведения преждевременных </a:t>
            </a:r>
            <a:r>
              <a:rPr lang="ru-RU" sz="2800" dirty="0" smtClean="0">
                <a:solidFill>
                  <a:srgbClr val="FF0000"/>
                </a:solidFill>
                <a:latin typeface="Arial" pitchFamily="34" charset="0"/>
              </a:rPr>
              <a:t>родов</a:t>
            </a:r>
            <a:endParaRPr lang="ru-RU" sz="28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18053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58775" y="1000108"/>
            <a:ext cx="8785225" cy="5400675"/>
          </a:xfrm>
          <a:prstGeom prst="rect">
            <a:avLst/>
          </a:prstGeom>
        </p:spPr>
        <p:txBody>
          <a:bodyPr>
            <a:noAutofit/>
          </a:bodyPr>
          <a:lstStyle/>
          <a:p>
            <a:pPr marL="502920" indent="-457200" eaLnBrk="1" hangingPunct="1">
              <a:spcBef>
                <a:spcPts val="0"/>
              </a:spcBef>
              <a:buFont typeface="+mj-lt"/>
              <a:buAutoNum type="arabicPeriod"/>
            </a:pPr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Во время госпитализации роженицы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в акушерский стационар врач акушер-гинеколог осуществляет измерение высоты стояния дна матки, окружности живота и размеров тазу. Определяется срок беременности и дату родов;</a:t>
            </a:r>
          </a:p>
          <a:p>
            <a:pPr marL="502920" indent="-457200" eaLnBrk="1" hangingPunct="1">
              <a:spcBef>
                <a:spcPts val="0"/>
              </a:spcBef>
              <a:buFont typeface="+mj-lt"/>
              <a:buAutoNum type="arabicPeriod"/>
            </a:pPr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определяется характер родовой деятельности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, раскрытие шейки матки и период родов, нахождение головки плода относительно плоскостей малого таза;</a:t>
            </a:r>
          </a:p>
          <a:p>
            <a:pPr marL="502920" indent="-457200" eaLnBrk="1" hangingPunct="1">
              <a:spcBef>
                <a:spcPts val="0"/>
              </a:spcBef>
              <a:buFont typeface="+mj-lt"/>
              <a:buAutoNum type="arabicPeriod"/>
            </a:pPr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до 34 недель беременности при открытии шейки матки менее чем 3 см,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отсутствии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амнионита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преэклампсии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, кровотечения, отсутствии 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дисстреса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плода </a:t>
            </a: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проводится </a:t>
            </a:r>
            <a:r>
              <a:rPr lang="ru-RU" sz="24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токолиз</a:t>
            </a: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ru-RU" sz="2400" dirty="0" err="1" smtClean="0">
                <a:latin typeface="Arial" pitchFamily="34" charset="0"/>
                <a:cs typeface="Arial" pitchFamily="34" charset="0"/>
              </a:rPr>
              <a:t>токолиз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не проводить более чем 24 - 48 часов).</a:t>
            </a:r>
          </a:p>
          <a:p>
            <a:pPr marL="502920" indent="-457200" eaLnBrk="1" hangingPunct="1">
              <a:spcBef>
                <a:spcPts val="0"/>
              </a:spcBef>
              <a:buFont typeface="+mj-lt"/>
              <a:buAutoNum type="arabicPeriod"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Если преждевременные роды прогрессируют – </a:t>
            </a:r>
            <a:r>
              <a:rPr lang="ru-RU" sz="2400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токолиз</a:t>
            </a:r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отменяется. Дальше роды ведутся по </a:t>
            </a:r>
            <a:r>
              <a:rPr lang="ru-RU" sz="2400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партограмме</a:t>
            </a:r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FF0000"/>
                </a:solidFill>
                <a:latin typeface="Arial" pitchFamily="34" charset="0"/>
              </a:rPr>
              <a:t>Последовательность действий при </a:t>
            </a:r>
            <a:r>
              <a:rPr lang="ru-RU" sz="3200" dirty="0" smtClean="0">
                <a:solidFill>
                  <a:srgbClr val="FF0000"/>
                </a:solidFill>
                <a:latin typeface="Arial" pitchFamily="34" charset="0"/>
              </a:rPr>
              <a:t>начавшихся </a:t>
            </a:r>
            <a:r>
              <a:rPr lang="ru-RU" sz="3200" dirty="0">
                <a:solidFill>
                  <a:srgbClr val="FF0000"/>
                </a:solidFill>
                <a:latin typeface="Arial" pitchFamily="34" charset="0"/>
              </a:rPr>
              <a:t>преждевременных </a:t>
            </a:r>
            <a:r>
              <a:rPr lang="ru-RU" sz="3200" dirty="0" smtClean="0">
                <a:solidFill>
                  <a:srgbClr val="FF0000"/>
                </a:solidFill>
                <a:latin typeface="Arial" pitchFamily="34" charset="0"/>
              </a:rPr>
              <a:t>родах</a:t>
            </a:r>
            <a:r>
              <a:rPr lang="ru-RU" sz="3200" dirty="0" smtClean="0">
                <a:latin typeface="Arial" pitchFamily="34" charset="0"/>
              </a:rPr>
              <a:t> </a:t>
            </a:r>
            <a:endParaRPr lang="ru-RU" sz="32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3514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268413"/>
            <a:ext cx="9144000" cy="5256212"/>
          </a:xfrm>
          <a:prstGeom prst="rect">
            <a:avLst/>
          </a:prstGeom>
        </p:spPr>
        <p:txBody>
          <a:bodyPr>
            <a:normAutofit fontScale="92500"/>
          </a:bodyPr>
          <a:lstStyle/>
          <a:p>
            <a:pPr eaLnBrk="1" hangingPunct="1">
              <a:buFontTx/>
              <a:buNone/>
            </a:pPr>
            <a:r>
              <a:rPr lang="ru-RU" sz="2800" dirty="0" smtClean="0">
                <a:solidFill>
                  <a:srgbClr val="05137B"/>
                </a:solidFill>
                <a:latin typeface="Arial" pitchFamily="34" charset="0"/>
                <a:cs typeface="Arial" pitchFamily="34" charset="0"/>
              </a:rPr>
              <a:t>1) </a:t>
            </a:r>
            <a:r>
              <a:rPr lang="ru-RU" sz="28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Оценивается состояние плода: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аускультация  </a:t>
            </a:r>
            <a:r>
              <a:rPr lang="ru-RU" sz="28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(КТГ мониторинг)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должна проводиться каждые 30 минут в течение латентной фазы и каждые 15 минут в течение активной фазы первого периода родов. В норме ЧСС </a:t>
            </a:r>
            <a:r>
              <a:rPr lang="uk-UA" sz="2800" dirty="0" smtClean="0">
                <a:latin typeface="Arial" pitchFamily="34" charset="0"/>
                <a:cs typeface="Arial" pitchFamily="34" charset="0"/>
              </a:rPr>
              <a:t>плода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составляет 110-170 ударов за минуту.</a:t>
            </a:r>
          </a:p>
          <a:p>
            <a:pPr eaLnBrk="1" hangingPunct="1">
              <a:buFontTx/>
              <a:buNone/>
            </a:pPr>
            <a:r>
              <a:rPr lang="ru-RU" sz="28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2) Оценивается общее состояние матери.</a:t>
            </a:r>
          </a:p>
          <a:p>
            <a:pPr eaLnBrk="1" hangingPunct="1">
              <a:buFontTx/>
              <a:buNone/>
            </a:pPr>
            <a:r>
              <a:rPr lang="ru-RU" sz="28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3) Определяется эффективность родовой деятельности. </a:t>
            </a:r>
          </a:p>
          <a:p>
            <a:pPr>
              <a:buNone/>
            </a:pPr>
            <a:r>
              <a:rPr lang="ru-RU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4)Для обезболивания родов </a:t>
            </a:r>
            <a:r>
              <a:rPr lang="ru-RU" sz="28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используются </a:t>
            </a:r>
            <a:r>
              <a:rPr lang="ru-RU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региональная  </a:t>
            </a:r>
            <a:r>
              <a:rPr lang="ru-RU" sz="28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эпидуральная</a:t>
            </a:r>
            <a:r>
              <a:rPr lang="ru-RU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анестезия.</a:t>
            </a:r>
            <a:endParaRPr lang="ru-RU" sz="28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sz="28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28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ru-RU" sz="28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Наркотические анальгетики для обезболивания родов не используются [А].</a:t>
            </a:r>
          </a:p>
          <a:p>
            <a:pPr eaLnBrk="1" hangingPunct="1">
              <a:buFontTx/>
              <a:buNone/>
            </a:pPr>
            <a:endParaRPr lang="ru-RU" sz="2400" b="1" i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19270"/>
            <a:ext cx="9144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FF0000"/>
                </a:solidFill>
                <a:latin typeface="Arial" pitchFamily="34" charset="0"/>
              </a:rPr>
              <a:t>Наблюдение за состоянием роженицы в </a:t>
            </a:r>
            <a:endParaRPr lang="ru-RU" sz="2800" dirty="0" smtClean="0">
              <a:solidFill>
                <a:srgbClr val="FF0000"/>
              </a:solidFill>
              <a:latin typeface="Arial" pitchFamily="34" charset="0"/>
            </a:endParaRPr>
          </a:p>
          <a:p>
            <a:pPr algn="ctr"/>
            <a:r>
              <a:rPr lang="ru-RU" sz="2800" dirty="0" smtClean="0">
                <a:solidFill>
                  <a:srgbClr val="FF0000"/>
                </a:solidFill>
                <a:latin typeface="Arial" pitchFamily="34" charset="0"/>
              </a:rPr>
              <a:t>І </a:t>
            </a:r>
            <a:r>
              <a:rPr lang="ru-RU" sz="2800" dirty="0">
                <a:solidFill>
                  <a:srgbClr val="FF0000"/>
                </a:solidFill>
                <a:latin typeface="Arial" pitchFamily="34" charset="0"/>
              </a:rPr>
              <a:t>периоде </a:t>
            </a:r>
            <a:r>
              <a:rPr lang="ru-RU" sz="2800" dirty="0" smtClean="0">
                <a:solidFill>
                  <a:srgbClr val="FF0000"/>
                </a:solidFill>
                <a:latin typeface="Arial" pitchFamily="34" charset="0"/>
              </a:rPr>
              <a:t>родов ПР</a:t>
            </a:r>
            <a:r>
              <a:rPr lang="ru-RU" sz="2800" dirty="0" smtClean="0">
                <a:latin typeface="Arial" pitchFamily="34" charset="0"/>
              </a:rPr>
              <a:t> </a:t>
            </a:r>
            <a:endParaRPr lang="ru-RU" sz="28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82339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07504" y="661793"/>
            <a:ext cx="8784976" cy="6196207"/>
          </a:xfrm>
          <a:prstGeom prst="rect">
            <a:avLst/>
          </a:prstGeom>
        </p:spPr>
        <p:txBody>
          <a:bodyPr>
            <a:noAutofit/>
          </a:bodyPr>
          <a:lstStyle/>
          <a:p>
            <a:pPr marL="536575" indent="-490538" eaLnBrk="1" hangingPunct="1">
              <a:lnSpc>
                <a:spcPct val="90000"/>
              </a:lnSpc>
              <a:buFont typeface="Wingdings" pitchFamily="2" charset="2"/>
              <a:buChar char="v"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В II периоде родов обеспечивается право женщины </a:t>
            </a:r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выбрать удобное положение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,  как для нее, так и для медицинского персонала. </a:t>
            </a:r>
          </a:p>
          <a:p>
            <a:pPr marL="536575" indent="-490538" eaLnBrk="1" hangingPunct="1">
              <a:lnSpc>
                <a:spcPct val="90000"/>
              </a:lnSpc>
              <a:buFont typeface="Wingdings" pitchFamily="2" charset="2"/>
              <a:buChar char="v"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Ведется наблюдение за общим состоянием роженицы, гемодинамическими показателями, состоянием плода - контроль сердечной деятельности плода каждые 5 минут, продвижением головки плода по родовому каналу. </a:t>
            </a:r>
          </a:p>
          <a:p>
            <a:pPr marL="536575" indent="-490538" eaLnBrk="1" hangingPunct="1">
              <a:lnSpc>
                <a:spcPct val="90000"/>
              </a:lnSpc>
              <a:buFont typeface="Wingdings" pitchFamily="2" charset="2"/>
              <a:buChar char="v"/>
            </a:pPr>
            <a:r>
              <a:rPr lang="ru-RU" sz="2400" dirty="0" smtClean="0">
                <a:latin typeface="Arial" pitchFamily="34" charset="0"/>
                <a:cs typeface="Arial" pitchFamily="34" charset="0"/>
              </a:rPr>
              <a:t>Следует предоставлять преимущество технике </a:t>
            </a:r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"не управляемых физиологических потуг",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когда женщина делает несколько коротких спонтанных мощных усилий без задержки дыхания.</a:t>
            </a:r>
          </a:p>
          <a:p>
            <a:pPr marL="536575" indent="-490538" eaLnBrk="1" hangingPunct="1">
              <a:lnSpc>
                <a:spcPct val="90000"/>
              </a:lnSpc>
              <a:buFont typeface="Wingdings" pitchFamily="2" charset="2"/>
              <a:buChar char="v"/>
            </a:pP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Рутинную </a:t>
            </a:r>
            <a:r>
              <a:rPr lang="uk-UA" sz="24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эпизио-перинеотомию</a:t>
            </a: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и </a:t>
            </a:r>
            <a:r>
              <a:rPr lang="uk-UA" sz="24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пудендальную</a:t>
            </a: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анестезию не проводят (A).</a:t>
            </a:r>
          </a:p>
          <a:p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Обязательно </a:t>
            </a: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присутствие врача </a:t>
            </a:r>
            <a:r>
              <a:rPr lang="ru-RU" sz="24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неонатолога</a:t>
            </a: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и наличие подготовленного оборудование для оказания медицинской помощи </a:t>
            </a:r>
            <a:r>
              <a:rPr lang="ru-RU" sz="2400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недоношеному</a:t>
            </a:r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новорожденному.</a:t>
            </a:r>
          </a:p>
          <a:p>
            <a:pPr marL="536575" indent="-490538" eaLnBrk="1" hangingPunct="1">
              <a:lnSpc>
                <a:spcPct val="90000"/>
              </a:lnSpc>
              <a:buFont typeface="Wingdings" pitchFamily="2" charset="2"/>
              <a:buChar char="v"/>
            </a:pPr>
            <a:endParaRPr lang="ru-RU" sz="24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" y="35656"/>
            <a:ext cx="91439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  <a:latin typeface="Arial" pitchFamily="34" charset="0"/>
              </a:rPr>
              <a:t>Ведение ПР во </a:t>
            </a:r>
            <a:r>
              <a:rPr lang="ru-RU" sz="2800" dirty="0">
                <a:solidFill>
                  <a:srgbClr val="FF0000"/>
                </a:solidFill>
                <a:latin typeface="Arial" pitchFamily="34" charset="0"/>
              </a:rPr>
              <a:t>II периоде родов</a:t>
            </a:r>
            <a:endParaRPr lang="ru-RU" sz="28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77395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981075"/>
            <a:ext cx="8929688" cy="5688013"/>
          </a:xfrm>
          <a:prstGeom prst="rect">
            <a:avLst/>
          </a:prstGeom>
        </p:spPr>
        <p:txBody>
          <a:bodyPr/>
          <a:lstStyle/>
          <a:p>
            <a:pPr marL="449263" indent="-403225"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Поддержка тепловой цепочки, проведения первичного туалета новорожденного.</a:t>
            </a:r>
          </a:p>
          <a:p>
            <a:pPr marL="449263" indent="-403225"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Совместное пребывание матери и ребенка с первых часов после рождения, более широкое использование метода "кенгуру" у детей с малой массой.</a:t>
            </a:r>
          </a:p>
          <a:p>
            <a:pPr marL="449263" indent="-403225"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Обеспечение необходимого лечения новорожденного по показаниям: своевременная и адекватная первичная реанимация (Приказ МОЗ №225 от 28.03.2014г.). </a:t>
            </a:r>
          </a:p>
          <a:p>
            <a:pPr marL="449263" indent="-403225">
              <a:buFont typeface="Wingdings" pitchFamily="2" charset="2"/>
              <a:buChar char="Ø"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Быстрая транспортировка в отделение реанимации новорожденных с соблюдением принципов тепловой цепочки.</a:t>
            </a:r>
          </a:p>
          <a:p>
            <a:pPr marL="449263" indent="-403225">
              <a:buFont typeface="Wingdings" pitchFamily="2" charset="2"/>
              <a:buChar char="Ø"/>
            </a:pP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Респираторная поддержка и использование </a:t>
            </a:r>
            <a:r>
              <a:rPr lang="ru-RU" sz="24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сурфактанта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рациональное использование антибиотиков.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07504" y="0"/>
            <a:ext cx="903649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Оценка состояния недоношенного новорожденного и обеспечения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надлежащего ухода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05691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82943" cy="1200329"/>
          </a:xfrm>
        </p:spPr>
        <p:txBody>
          <a:bodyPr/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Болезнь гиалиновых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мембран (БГМ)</a:t>
            </a: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— патологическое состояние, развивающееся у новорожденных в первые часы и дни жизни, проявляющееся дыхательной недостаточностью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268760"/>
            <a:ext cx="8771830" cy="5328592"/>
          </a:xfrm>
        </p:spPr>
        <p:txBody>
          <a:bodyPr/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Этиология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основе развития болезни гиалиновых мембран лежит дефицит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сурфактанта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—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поверхностно-активного вещества, вырабатываемого в альвеолах.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Сурфактант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тонкой пленкой покрывает альвеолы и обусловливает их растяжимость на вдохе, а также препятствует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спадению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на выдохе.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плода он начинает вырабатываться в небольших количествах с 22—24-й недели беременности, а в полной мере система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сурфактанта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созревает лишь к 35—36-й неделе беременности. Этим объясняется высокая частота БГМ у недоношенных и незрелых новорожденных.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Нарушению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синтеза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сурфактанта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также способствуют инфекции плода и новорожденного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дисстрес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плода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родах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59256448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8162925" cy="523220"/>
          </a:xfrm>
        </p:spPr>
        <p:txBody>
          <a:bodyPr/>
          <a:lstStyle/>
          <a:p>
            <a:pPr algn="ctr"/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Патогенез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болезни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гиалиновых мембран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836712"/>
            <a:ext cx="8640960" cy="5688632"/>
          </a:xfrm>
        </p:spPr>
        <p:txBody>
          <a:bodyPr/>
          <a:lstStyle/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Вследствие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дефицита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сурфактанта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при дыхании часть альвеол легких новорожденного спадается на выдохе, что приводит к ухудшению газообмена в легких. Происходит снижение содержания кислорода в крови (гипоксемия) и развивается кислородное голодание тканей организма (гипоксия). 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Гипоксия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приводит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увеличению проницаемости стенок сосудов. В легких это сопровождается выходом в просвет альвеол плазмы крови, содержащей белки и фибрин.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Они образуют на поверхности альвеол блестящие мембраны, называемые гиалиновыми</a:t>
            </a:r>
            <a:r>
              <a: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Гиалиновые 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мембраны делают невозможным газообмен в поврежденных альвеолах, что еще больше усугубляет гипоксию, которая приводит к нарушению функций практически всех органов и систем.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853002075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07504" y="692696"/>
            <a:ext cx="8784976" cy="5760640"/>
          </a:xfrm>
          <a:prstGeom prst="rect">
            <a:avLst/>
          </a:prstGeom>
        </p:spPr>
        <p:txBody>
          <a:bodyPr/>
          <a:lstStyle/>
          <a:p>
            <a:pPr algn="just">
              <a:buNone/>
            </a:pPr>
            <a:r>
              <a:rPr lang="ru-RU" sz="2400" dirty="0" smtClean="0"/>
              <a:t> 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Профилактическое введение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сурфактанта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новорожденным с целью профилактики болезни гиалиновых мембран 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(в течение 15 минут после рождения) проводится:  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всем новорожденным со сроком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гестации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меньше 28 недель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гестации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[A];</a:t>
            </a: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новорожденным со сроком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гестации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28 - 30 недель, если они нуждаются в интубации трахеи после рождения или мать не получила курса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стероидной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профилактики [A];</a:t>
            </a:r>
          </a:p>
          <a:p>
            <a:pPr algn="just"/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Вводится в дыхательные пути через 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интубационную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трубку в дозе около 4 мл/кг в первые 6 ч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жизни.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новорожденным с клиническими и (или) рентгенологическими признаками РДС, которым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сурфактант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не вводили профилактически, 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первую лечебную дозу препарата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нужно ввести как можно скорее (оптимально - в первые 2 часа жизни ребенка).</a:t>
            </a:r>
          </a:p>
          <a:p>
            <a:pPr marL="0" indent="0"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/>
          </a:p>
          <a:p>
            <a:pPr marL="449263" indent="-403225">
              <a:buFont typeface="Wingdings" pitchFamily="2" charset="2"/>
              <a:buChar char="Ø"/>
            </a:pPr>
            <a:endParaRPr lang="ru-RU" sz="24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7504" y="0"/>
            <a:ext cx="90364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Введение </a:t>
            </a:r>
            <a:r>
              <a:rPr lang="ru-RU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сурфактанта</a:t>
            </a: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недоношенным новорожденным</a:t>
            </a:r>
            <a:endParaRPr lang="ru-RU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05691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3752" y="1196752"/>
            <a:ext cx="9144000" cy="5552618"/>
          </a:xfrm>
          <a:prstGeom prst="rect">
            <a:avLst/>
          </a:prstGeom>
        </p:spPr>
        <p:txBody>
          <a:bodyPr/>
          <a:lstStyle/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Вторую, а иногда и третью дозу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сурфактанта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, назначают, если</a:t>
            </a: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>
              <a:buNone/>
            </a:pPr>
            <a:endParaRPr lang="ru-RU" sz="24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• ребенок требует высоких концентраций кислорода (&gt; 40%) или ИВЛ;</a:t>
            </a:r>
          </a:p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• после введения первой дозы 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сурфактанта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ребенок на СРАР с положительным давлением на выдохе ≥ 6 см </a:t>
            </a:r>
            <a:r>
              <a:rPr lang="ru-RU" sz="2400" b="1" dirty="0" err="1">
                <a:latin typeface="Arial" pitchFamily="34" charset="0"/>
                <a:cs typeface="Arial" pitchFamily="34" charset="0"/>
              </a:rPr>
              <a:t>водн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. ст. требует ≥ 50% кислорода в дыхательной смеси;</a:t>
            </a:r>
          </a:p>
          <a:p>
            <a:r>
              <a:rPr lang="ru-RU" sz="2400" b="1" dirty="0">
                <a:latin typeface="Arial" pitchFamily="34" charset="0"/>
                <a:cs typeface="Arial" pitchFamily="34" charset="0"/>
              </a:rPr>
              <a:t>• состояние ребенка на СРАР - терапии ухудшается, и возникают показания к ИВЛ.</a:t>
            </a:r>
          </a:p>
          <a:p>
            <a:pPr marL="449263" indent="-403225">
              <a:buFont typeface="Wingdings" pitchFamily="2" charset="2"/>
              <a:buChar char="Ø"/>
            </a:pPr>
            <a:endParaRPr lang="ru-RU" sz="24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7504" y="439236"/>
            <a:ext cx="90364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Arial" pitchFamily="34" charset="0"/>
              </a:rPr>
              <a:t>Введение </a:t>
            </a:r>
            <a:r>
              <a:rPr lang="ru-RU" b="1" dirty="0" err="1" smtClean="0">
                <a:solidFill>
                  <a:srgbClr val="FF0000"/>
                </a:solidFill>
                <a:latin typeface="Arial" pitchFamily="34" charset="0"/>
              </a:rPr>
              <a:t>сурфактанта</a:t>
            </a:r>
            <a:r>
              <a:rPr lang="ru-RU" b="1" dirty="0" smtClean="0">
                <a:solidFill>
                  <a:srgbClr val="FF0000"/>
                </a:solidFill>
                <a:latin typeface="Arial" pitchFamily="34" charset="0"/>
              </a:rPr>
              <a:t> недоношенным новорожденным</a:t>
            </a:r>
            <a:endParaRPr lang="ru-RU" b="1" dirty="0">
              <a:solidFill>
                <a:srgbClr val="FF0000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41891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4548" y="188640"/>
            <a:ext cx="8859452" cy="936104"/>
          </a:xfrm>
        </p:spPr>
        <p:txBody>
          <a:bodyPr/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844824"/>
            <a:ext cx="8110537" cy="41910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20194" name="Picture 2" descr="http://www.geopuls-med.ru/images/stories/virtuemart/product/Neonatalnoe/CPAP/01_SLE_1000/01_SLE10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052736"/>
            <a:ext cx="6572414" cy="5586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1520" y="0"/>
            <a:ext cx="889248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СРАР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(от </a:t>
            </a:r>
            <a:r>
              <a:rPr lang="ru-RU" dirty="0">
                <a:latin typeface="Times New Roman" pitchFamily="18" charset="0"/>
                <a:cs typeface="Times New Roman" pitchFamily="18" charset="0"/>
                <a:hlinkClick r:id="rId3" tooltip="Английский язык"/>
              </a:rPr>
              <a:t>англ.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Constant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Positive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Airway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Pressure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, 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CPAP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 — режим искусственной вентиляции лёгких постоянным положительным давлением.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533216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14348" y="500042"/>
            <a:ext cx="8091024" cy="1261884"/>
          </a:xfrm>
          <a:ln w="76200">
            <a:solidFill>
              <a:srgbClr val="FF0000"/>
            </a:solidFill>
          </a:ln>
        </p:spPr>
        <p:txBody>
          <a:bodyPr/>
          <a:lstStyle/>
          <a:p>
            <a:pPr marL="182880" indent="0" algn="ctr" eaLnBrk="1" hangingPunct="1">
              <a:buNone/>
              <a:defRPr/>
            </a:pPr>
            <a:r>
              <a:rPr lang="ru-RU" sz="2400" b="1" u="sng" dirty="0" smtClean="0">
                <a:solidFill>
                  <a:srgbClr val="FF0000"/>
                </a:solidFill>
                <a:effectLst/>
                <a:latin typeface="Times New Roman" pitchFamily="18" charset="0"/>
              </a:rPr>
              <a:t>СТЕПЕНИ  ВЫРАЖЕННОСТИ  НЕДОНОШЕННОСТИ НОВОРОЖДЕННЫХ</a:t>
            </a:r>
            <a:r>
              <a:rPr lang="ru-RU" sz="2800" b="1" u="sng" dirty="0" smtClean="0">
                <a:solidFill>
                  <a:srgbClr val="FF0000"/>
                </a:solidFill>
                <a:effectLst/>
                <a:latin typeface="Times New Roman" pitchFamily="18" charset="0"/>
              </a:rPr>
              <a:t/>
            </a:r>
            <a:br>
              <a:rPr lang="ru-RU" sz="2800" b="1" u="sng" dirty="0" smtClean="0">
                <a:solidFill>
                  <a:srgbClr val="FF0000"/>
                </a:solidFill>
                <a:effectLst/>
                <a:latin typeface="Times New Roman" pitchFamily="18" charset="0"/>
              </a:rPr>
            </a:br>
            <a:r>
              <a:rPr lang="ru-RU" sz="2800" b="1" dirty="0" smtClean="0">
                <a:solidFill>
                  <a:srgbClr val="FF0000"/>
                </a:solidFill>
                <a:effectLst/>
                <a:latin typeface="Times New Roman" pitchFamily="18" charset="0"/>
              </a:rPr>
              <a:t>(по  весу)</a:t>
            </a:r>
          </a:p>
        </p:txBody>
      </p:sp>
      <p:sp>
        <p:nvSpPr>
          <p:cNvPr id="6149" name="Line 5"/>
          <p:cNvSpPr>
            <a:spLocks noChangeShapeType="1"/>
          </p:cNvSpPr>
          <p:nvPr/>
        </p:nvSpPr>
        <p:spPr bwMode="auto">
          <a:xfrm flipH="1">
            <a:off x="3276600" y="2924944"/>
            <a:ext cx="1511300" cy="432619"/>
          </a:xfrm>
          <a:prstGeom prst="line">
            <a:avLst/>
          </a:prstGeom>
          <a:noFill/>
          <a:ln w="63500">
            <a:solidFill>
              <a:srgbClr val="9900CC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50" name="Line 6"/>
          <p:cNvSpPr>
            <a:spLocks noChangeShapeType="1"/>
          </p:cNvSpPr>
          <p:nvPr/>
        </p:nvSpPr>
        <p:spPr bwMode="auto">
          <a:xfrm flipH="1">
            <a:off x="4787900" y="2924944"/>
            <a:ext cx="0" cy="1776595"/>
          </a:xfrm>
          <a:prstGeom prst="line">
            <a:avLst/>
          </a:prstGeom>
          <a:noFill/>
          <a:ln w="63500">
            <a:solidFill>
              <a:srgbClr val="9900CC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54" name="Rectangle 10"/>
          <p:cNvSpPr>
            <a:spLocks noChangeArrowheads="1"/>
          </p:cNvSpPr>
          <p:nvPr/>
        </p:nvSpPr>
        <p:spPr bwMode="auto">
          <a:xfrm>
            <a:off x="1428728" y="1928802"/>
            <a:ext cx="6715172" cy="996142"/>
          </a:xfrm>
          <a:prstGeom prst="rect">
            <a:avLst/>
          </a:prstGeom>
          <a:solidFill>
            <a:srgbClr val="FFFF00"/>
          </a:solidFill>
          <a:ln w="152400" cmpd="tri">
            <a:solidFill>
              <a:srgbClr val="0000FF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ru-RU" sz="2800" b="1" i="1" dirty="0">
                <a:latin typeface="Arial" pitchFamily="34" charset="0"/>
                <a:cs typeface="Arial" pitchFamily="34" charset="0"/>
              </a:rPr>
              <a:t>Степень недоношенности </a:t>
            </a:r>
          </a:p>
        </p:txBody>
      </p:sp>
      <p:sp>
        <p:nvSpPr>
          <p:cNvPr id="6155" name="Rectangle 11"/>
          <p:cNvSpPr>
            <a:spLocks noChangeArrowheads="1"/>
          </p:cNvSpPr>
          <p:nvPr/>
        </p:nvSpPr>
        <p:spPr bwMode="auto">
          <a:xfrm>
            <a:off x="468313" y="3429000"/>
            <a:ext cx="4105275" cy="1152525"/>
          </a:xfrm>
          <a:prstGeom prst="rect">
            <a:avLst/>
          </a:prstGeom>
          <a:solidFill>
            <a:srgbClr val="FFFF00"/>
          </a:solidFill>
          <a:ln w="57150">
            <a:solidFill>
              <a:srgbClr val="0000FF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ru-RU" sz="2400" b="1" i="1" u="sng" dirty="0">
                <a:latin typeface="Arial" pitchFamily="34" charset="0"/>
                <a:cs typeface="Arial" pitchFamily="34" charset="0"/>
              </a:rPr>
              <a:t>Недоношенные с экстремальной  массой</a:t>
            </a:r>
            <a:r>
              <a:rPr lang="ru-RU" b="1" i="1" dirty="0">
                <a:latin typeface="Arial" pitchFamily="34" charset="0"/>
                <a:cs typeface="Arial" pitchFamily="34" charset="0"/>
              </a:rPr>
              <a:t>  </a:t>
            </a:r>
            <a:r>
              <a:rPr lang="ru-RU" sz="2000" b="1" i="1" dirty="0">
                <a:latin typeface="Arial" pitchFamily="34" charset="0"/>
                <a:cs typeface="Arial" pitchFamily="34" charset="0"/>
              </a:rPr>
              <a:t>(500-1000 </a:t>
            </a:r>
            <a:r>
              <a:rPr lang="ru-RU" sz="2000" b="1" i="1" dirty="0" smtClean="0">
                <a:latin typeface="Arial" pitchFamily="34" charset="0"/>
                <a:cs typeface="Arial" pitchFamily="34" charset="0"/>
              </a:rPr>
              <a:t>грамм</a:t>
            </a:r>
            <a:r>
              <a:rPr lang="ru-RU" sz="2000" b="1" i="1" dirty="0" smtClean="0">
                <a:latin typeface="Arial" pitchFamily="34" charset="0"/>
              </a:rPr>
              <a:t>, 22-28 </a:t>
            </a:r>
            <a:r>
              <a:rPr lang="ru-RU" sz="2000" b="1" i="1" dirty="0" err="1" smtClean="0">
                <a:latin typeface="Arial" pitchFamily="34" charset="0"/>
              </a:rPr>
              <a:t>нед</a:t>
            </a:r>
            <a:r>
              <a:rPr lang="ru-RU" sz="2000" b="1" i="1" dirty="0" smtClean="0">
                <a:latin typeface="Arial" pitchFamily="34" charset="0"/>
                <a:cs typeface="Arial" pitchFamily="34" charset="0"/>
              </a:rPr>
              <a:t>)</a:t>
            </a:r>
            <a:endParaRPr lang="ru-RU" sz="20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158" name="Line 14"/>
          <p:cNvSpPr>
            <a:spLocks noChangeShapeType="1"/>
          </p:cNvSpPr>
          <p:nvPr/>
        </p:nvSpPr>
        <p:spPr bwMode="auto">
          <a:xfrm>
            <a:off x="4716636" y="2924944"/>
            <a:ext cx="1511127" cy="432619"/>
          </a:xfrm>
          <a:prstGeom prst="line">
            <a:avLst/>
          </a:prstGeom>
          <a:noFill/>
          <a:ln w="63500">
            <a:solidFill>
              <a:srgbClr val="9900CC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6159" name="Rectangle 15"/>
          <p:cNvSpPr>
            <a:spLocks noChangeArrowheads="1"/>
          </p:cNvSpPr>
          <p:nvPr/>
        </p:nvSpPr>
        <p:spPr bwMode="auto">
          <a:xfrm>
            <a:off x="5003800" y="3429000"/>
            <a:ext cx="3781425" cy="1152525"/>
          </a:xfrm>
          <a:prstGeom prst="rect">
            <a:avLst/>
          </a:prstGeom>
          <a:solidFill>
            <a:srgbClr val="FFFF00"/>
          </a:solidFill>
          <a:ln w="57150">
            <a:solidFill>
              <a:srgbClr val="0000FF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ru-RU" sz="2400" b="1" i="1" u="sng" dirty="0">
                <a:latin typeface="Arial" pitchFamily="34" charset="0"/>
                <a:cs typeface="Arial" pitchFamily="34" charset="0"/>
              </a:rPr>
              <a:t>Недоношенные с</a:t>
            </a:r>
            <a:r>
              <a:rPr lang="en-US" sz="2400" b="1" i="1" u="sng" dirty="0">
                <a:latin typeface="Arial" pitchFamily="34" charset="0"/>
                <a:cs typeface="Arial" pitchFamily="34" charset="0"/>
              </a:rPr>
              <a:t>  </a:t>
            </a:r>
            <a:r>
              <a:rPr lang="uk-UA" sz="2400" b="1" i="1" u="sng" dirty="0" err="1">
                <a:latin typeface="Arial" pitchFamily="34" charset="0"/>
                <a:cs typeface="Arial" pitchFamily="34" charset="0"/>
              </a:rPr>
              <a:t>низкой</a:t>
            </a:r>
            <a:r>
              <a:rPr lang="ru-RU" sz="2400" b="1" i="1" u="sng" dirty="0">
                <a:latin typeface="Arial" pitchFamily="34" charset="0"/>
                <a:cs typeface="Arial" pitchFamily="34" charset="0"/>
              </a:rPr>
              <a:t>  массой</a:t>
            </a:r>
            <a:endParaRPr lang="ru-RU" b="1" i="1" dirty="0">
              <a:latin typeface="Arial" pitchFamily="34" charset="0"/>
              <a:cs typeface="Arial" pitchFamily="34" charset="0"/>
            </a:endParaRPr>
          </a:p>
          <a:p>
            <a:pPr algn="ctr" eaLnBrk="0" hangingPunct="0"/>
            <a:r>
              <a:rPr lang="ru-RU" sz="2000" b="1" i="1" dirty="0">
                <a:latin typeface="Arial" pitchFamily="34" charset="0"/>
                <a:cs typeface="Arial" pitchFamily="34" charset="0"/>
              </a:rPr>
              <a:t>(1000-1500 </a:t>
            </a:r>
            <a:r>
              <a:rPr lang="ru-RU" sz="2000" b="1" i="1" dirty="0" smtClean="0">
                <a:latin typeface="Arial" pitchFamily="34" charset="0"/>
                <a:cs typeface="Arial" pitchFamily="34" charset="0"/>
              </a:rPr>
              <a:t>грамм, 28-34 </a:t>
            </a:r>
            <a:r>
              <a:rPr lang="ru-RU" sz="2000" b="1" i="1" dirty="0" err="1" smtClean="0">
                <a:latin typeface="Arial" pitchFamily="34" charset="0"/>
                <a:cs typeface="Arial" pitchFamily="34" charset="0"/>
              </a:rPr>
              <a:t>нед</a:t>
            </a:r>
            <a:r>
              <a:rPr lang="ru-RU" sz="2000" b="1" i="1" dirty="0" smtClean="0">
                <a:latin typeface="Arial" pitchFamily="34" charset="0"/>
                <a:cs typeface="Arial" pitchFamily="34" charset="0"/>
              </a:rPr>
              <a:t>)</a:t>
            </a:r>
            <a:endParaRPr lang="ru-RU" sz="20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160" name="Rectangle 16"/>
          <p:cNvSpPr>
            <a:spLocks noChangeArrowheads="1"/>
          </p:cNvSpPr>
          <p:nvPr/>
        </p:nvSpPr>
        <p:spPr bwMode="auto">
          <a:xfrm>
            <a:off x="2143109" y="4724401"/>
            <a:ext cx="5214974" cy="776302"/>
          </a:xfrm>
          <a:prstGeom prst="rect">
            <a:avLst/>
          </a:prstGeom>
          <a:solidFill>
            <a:srgbClr val="FFFF00"/>
          </a:solidFill>
          <a:ln w="57150">
            <a:solidFill>
              <a:srgbClr val="0000FF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ru-RU" sz="2400" b="1" i="1" u="sng" dirty="0" smtClean="0">
                <a:latin typeface="Arial" pitchFamily="34" charset="0"/>
                <a:cs typeface="Arial" pitchFamily="34" charset="0"/>
              </a:rPr>
              <a:t>Недоношенные</a:t>
            </a:r>
            <a:endParaRPr lang="ru-RU" b="1" i="1" dirty="0">
              <a:latin typeface="Arial" pitchFamily="34" charset="0"/>
              <a:cs typeface="Arial" pitchFamily="34" charset="0"/>
            </a:endParaRPr>
          </a:p>
          <a:p>
            <a:pPr algn="ctr" eaLnBrk="0" hangingPunct="0"/>
            <a:r>
              <a:rPr lang="ru-RU" sz="2000" b="1" i="1" dirty="0" smtClean="0">
                <a:latin typeface="Arial" pitchFamily="34" charset="0"/>
                <a:cs typeface="Arial" pitchFamily="34" charset="0"/>
              </a:rPr>
              <a:t>более </a:t>
            </a:r>
            <a:r>
              <a:rPr lang="ru-RU" sz="2000" b="1" i="1" dirty="0">
                <a:latin typeface="Arial" pitchFamily="34" charset="0"/>
                <a:cs typeface="Arial" pitchFamily="34" charset="0"/>
              </a:rPr>
              <a:t>1500 </a:t>
            </a:r>
            <a:r>
              <a:rPr lang="ru-RU" sz="2000" b="1" i="1" dirty="0" smtClean="0">
                <a:latin typeface="Arial" pitchFamily="34" charset="0"/>
                <a:cs typeface="Arial" pitchFamily="34" charset="0"/>
              </a:rPr>
              <a:t>грамм, 34-37 </a:t>
            </a:r>
            <a:r>
              <a:rPr lang="ru-RU" sz="2000" b="1" i="1" dirty="0" err="1" smtClean="0">
                <a:latin typeface="Arial" pitchFamily="34" charset="0"/>
                <a:cs typeface="Arial" pitchFamily="34" charset="0"/>
              </a:rPr>
              <a:t>нед</a:t>
            </a:r>
            <a:r>
              <a:rPr lang="ru-RU" sz="2000" b="1" i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0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161" name="Rectangle 17"/>
          <p:cNvSpPr>
            <a:spLocks noChangeArrowheads="1"/>
          </p:cNvSpPr>
          <p:nvPr/>
        </p:nvSpPr>
        <p:spPr bwMode="auto">
          <a:xfrm>
            <a:off x="285720" y="5715016"/>
            <a:ext cx="8496300" cy="1142984"/>
          </a:xfrm>
          <a:prstGeom prst="rect">
            <a:avLst/>
          </a:prstGeom>
          <a:solidFill>
            <a:srgbClr val="FF66FF"/>
          </a:solidFill>
          <a:ln w="57150">
            <a:solidFill>
              <a:srgbClr val="0000FF"/>
            </a:solidFill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en-US" sz="2400" b="1" i="1" u="sng" dirty="0">
                <a:latin typeface="Arial" pitchFamily="34" charset="0"/>
                <a:cs typeface="Arial" pitchFamily="34" charset="0"/>
              </a:rPr>
              <a:t>NB!</a:t>
            </a:r>
            <a:r>
              <a:rPr lang="en-US" b="1" i="1" u="sng" dirty="0">
                <a:latin typeface="Arial" pitchFamily="34" charset="0"/>
                <a:cs typeface="Arial" pitchFamily="34" charset="0"/>
              </a:rPr>
              <a:t> </a:t>
            </a:r>
            <a:r>
              <a:rPr lang="ru-RU" b="1" i="1" u="sng" dirty="0">
                <a:latin typeface="Arial" pitchFamily="34" charset="0"/>
                <a:cs typeface="Arial" pitchFamily="34" charset="0"/>
              </a:rPr>
              <a:t>Ребенок с массой менее 2500 г, но рожденный после 37 недель </a:t>
            </a:r>
            <a:r>
              <a:rPr lang="ru-RU" b="1" i="1" u="sng" dirty="0" err="1">
                <a:latin typeface="Arial" pitchFamily="34" charset="0"/>
                <a:cs typeface="Arial" pitchFamily="34" charset="0"/>
              </a:rPr>
              <a:t>гестации</a:t>
            </a:r>
            <a:r>
              <a:rPr lang="ru-RU" b="1" i="1" u="sng" dirty="0">
                <a:latin typeface="Arial" pitchFamily="34" charset="0"/>
                <a:cs typeface="Arial" pitchFamily="34" charset="0"/>
              </a:rPr>
              <a:t>, считается </a:t>
            </a:r>
            <a:r>
              <a:rPr lang="ru-RU" b="1" i="1" u="sng" dirty="0" err="1">
                <a:latin typeface="Arial" pitchFamily="34" charset="0"/>
                <a:cs typeface="Arial" pitchFamily="34" charset="0"/>
              </a:rPr>
              <a:t>гипотрофичным</a:t>
            </a:r>
            <a:r>
              <a:rPr lang="ru-RU" b="1" i="1" u="sng" dirty="0">
                <a:latin typeface="Arial" pitchFamily="34" charset="0"/>
                <a:cs typeface="Arial" pitchFamily="34" charset="0"/>
              </a:rPr>
              <a:t>, но доношенным!</a:t>
            </a:r>
          </a:p>
        </p:txBody>
      </p:sp>
    </p:spTree>
    <p:extLst>
      <p:ext uri="{BB962C8B-B14F-4D97-AF65-F5344CB8AC3E}">
        <p14:creationId xmlns:p14="http://schemas.microsoft.com/office/powerpoint/2010/main" xmlns="" val="2666365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5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8" dur="500"/>
                                        <p:tgtEl>
                                          <p:spTgt spid="6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6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6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6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6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9" grpId="0" animBg="1"/>
      <p:bldP spid="6150" grpId="0" animBg="1"/>
      <p:bldP spid="6154" grpId="0" animBg="1" autoUpdateAnimBg="0"/>
      <p:bldP spid="6155" grpId="0" animBg="1" autoUpdateAnimBg="0"/>
      <p:bldP spid="6158" grpId="0" animBg="1"/>
      <p:bldP spid="6159" grpId="0" animBg="1" autoUpdateAnimBg="0"/>
      <p:bldP spid="6160" grpId="0" animBg="1" autoUpdateAnimBg="0"/>
      <p:bldP spid="6161" grpId="0" animBg="1" autoUpdateAnimBg="0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21218" name="Picture 2" descr="http://www.geopuls-med.ru/images/stories/virtuemart/product/Neonatalnoe/CPAP/01_SLE_1000/03_SLE10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27784" y="2132856"/>
            <a:ext cx="6269963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62286" y="285728"/>
            <a:ext cx="888171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latin typeface="Times New Roman" pitchFamily="18" charset="0"/>
                <a:cs typeface="Times New Roman" pitchFamily="18" charset="0"/>
              </a:rPr>
              <a:t>СРАР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аппарат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представляет собой небольшой компрессор, который подает постоянный поток воздуха под определенным давлением в дыхательные пути через гибкую трубку и герметичную носовую маску. Таким образом, он не даёт дыхательным путям смыкаться и блокировать поступление воздуха.</a:t>
            </a:r>
          </a:p>
        </p:txBody>
      </p:sp>
    </p:spTree>
    <p:extLst>
      <p:ext uri="{BB962C8B-B14F-4D97-AF65-F5344CB8AC3E}">
        <p14:creationId xmlns:p14="http://schemas.microsoft.com/office/powerpoint/2010/main" xmlns="" val="2313354533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42844" y="214290"/>
            <a:ext cx="9001156" cy="6429420"/>
          </a:xfrm>
          <a:prstGeom prst="rect">
            <a:avLst/>
          </a:prstGeom>
        </p:spPr>
        <p:txBody>
          <a:bodyPr/>
          <a:lstStyle/>
          <a:p>
            <a:pPr marL="363538" indent="-317500" algn="ctr">
              <a:buNone/>
            </a:pPr>
            <a:r>
              <a:rPr lang="ru-RU" sz="28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Переношенной беременностью </a:t>
            </a:r>
          </a:p>
          <a:p>
            <a:pPr marL="363538" indent="-317500">
              <a:buNone/>
            </a:pPr>
            <a:r>
              <a:rPr lang="ru-RU" sz="28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считается беременность, которая продолжается </a:t>
            </a:r>
            <a:r>
              <a:rPr lang="ru-RU" sz="28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более 42 полных недель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(294 суток или больше) от первого дня последнего нормального менструального цикла.</a:t>
            </a:r>
          </a:p>
          <a:p>
            <a:pPr marL="363538" indent="-317500">
              <a:buNone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marL="363538" indent="-317500">
              <a:buFont typeface="Arial" pitchFamily="34" charset="0"/>
              <a:buChar char="•"/>
            </a:pPr>
            <a:r>
              <a:rPr lang="ru-RU" sz="28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Частота </a:t>
            </a:r>
            <a:r>
              <a:rPr lang="ru-RU" sz="2800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перенашивания</a:t>
            </a:r>
            <a:r>
              <a:rPr lang="ru-RU" sz="28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беременности колеблется от 4 до 14%. </a:t>
            </a:r>
          </a:p>
          <a:p>
            <a:pPr marL="363538" indent="-317500">
              <a:buFont typeface="Arial" pitchFamily="34" charset="0"/>
              <a:buChar char="•"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Деление на переношенную и пролонгированную беременность не осуществляется.</a:t>
            </a:r>
          </a:p>
          <a:p>
            <a:pPr marL="363538" indent="-317500">
              <a:buFont typeface="Arial" pitchFamily="34" charset="0"/>
              <a:buChar char="•"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Роды, произошедшие после 42 полных недель беременности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(на 294 сутки или позже) называются </a:t>
            </a:r>
            <a:r>
              <a:rPr lang="ru-RU" sz="2800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запоздалыми родами</a:t>
            </a:r>
            <a:r>
              <a:rPr lang="ru-RU" sz="2800" i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51400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78922" y="1052736"/>
            <a:ext cx="9036050" cy="5643563"/>
          </a:xfrm>
          <a:prstGeom prst="rect">
            <a:avLst/>
          </a:prstGeom>
        </p:spPr>
        <p:txBody>
          <a:bodyPr/>
          <a:lstStyle/>
          <a:p>
            <a:pPr marL="536575" indent="-490538"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sz="2600" dirty="0" smtClean="0">
                <a:latin typeface="Arial" pitchFamily="34" charset="0"/>
                <a:cs typeface="Arial" pitchFamily="34" charset="0"/>
              </a:rPr>
              <a:t>Нарушение менструальной функции, позднее начало менструации.</a:t>
            </a:r>
          </a:p>
          <a:p>
            <a:pPr marL="536575" indent="-490538"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sz="2600" dirty="0">
                <a:latin typeface="Arial" pitchFamily="34" charset="0"/>
                <a:cs typeface="Arial" pitchFamily="34" charset="0"/>
              </a:rPr>
              <a:t>З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апоздалые роды в анамнезе</a:t>
            </a:r>
            <a:r>
              <a:rPr lang="ru-RU" sz="2600" dirty="0">
                <a:latin typeface="Arial" pitchFamily="34" charset="0"/>
                <a:cs typeface="Arial" pitchFamily="34" charset="0"/>
              </a:rPr>
              <a:t>.</a:t>
            </a:r>
            <a:endParaRPr lang="ru-RU" sz="2600" dirty="0" smtClean="0">
              <a:latin typeface="Arial" pitchFamily="34" charset="0"/>
              <a:cs typeface="Arial" pitchFamily="34" charset="0"/>
            </a:endParaRPr>
          </a:p>
          <a:p>
            <a:pPr marL="536575" indent="-490538"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sz="2600" dirty="0" smtClean="0">
                <a:latin typeface="Arial" pitchFamily="34" charset="0"/>
                <a:cs typeface="Arial" pitchFamily="34" charset="0"/>
              </a:rPr>
              <a:t>Возраст первородящей (</a:t>
            </a:r>
            <a:r>
              <a:rPr lang="ru-RU" sz="2600" dirty="0" err="1" smtClean="0">
                <a:latin typeface="Arial" pitchFamily="34" charset="0"/>
                <a:cs typeface="Arial" pitchFamily="34" charset="0"/>
              </a:rPr>
              <a:t>перенашивание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 чаще всего встречается возрастных первородящих). </a:t>
            </a:r>
          </a:p>
          <a:p>
            <a:pPr marL="536575" indent="-490538"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sz="2600" dirty="0" smtClean="0">
                <a:latin typeface="Arial" pitchFamily="34" charset="0"/>
                <a:cs typeface="Arial" pitchFamily="34" charset="0"/>
              </a:rPr>
              <a:t>Наличие </a:t>
            </a:r>
            <a:r>
              <a:rPr lang="ru-RU" sz="2600" dirty="0" err="1" smtClean="0">
                <a:latin typeface="Arial" pitchFamily="34" charset="0"/>
                <a:cs typeface="Arial" pitchFamily="34" charset="0"/>
              </a:rPr>
              <a:t>экстрагенитальной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 патологии (ожирение, артериальная гипотония,  сердечная недостаточность, заболевания печени). </a:t>
            </a:r>
          </a:p>
          <a:p>
            <a:pPr marL="536575" indent="-490538"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sz="2600" dirty="0" smtClean="0">
                <a:latin typeface="Arial" pitchFamily="34" charset="0"/>
                <a:cs typeface="Arial" pitchFamily="34" charset="0"/>
              </a:rPr>
              <a:t>При переношенной беременности возникает диспропорция баланса эстрогенов, причем чем она больше выражена, тем дольше перенашивается беременность, повышается уровень прогестерона и  ХГТ.</a:t>
            </a:r>
          </a:p>
          <a:p>
            <a:pPr marL="536575" indent="-490538" eaLnBrk="1" hangingPunct="1">
              <a:lnSpc>
                <a:spcPct val="80000"/>
              </a:lnSpc>
              <a:buFont typeface="Wingdings" pitchFamily="2" charset="2"/>
              <a:buChar char="v"/>
            </a:pPr>
            <a:r>
              <a:rPr lang="ru-RU" sz="26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Женщины у которых имеются эти факторы относятся </a:t>
            </a:r>
            <a:r>
              <a:rPr lang="ru-RU" sz="2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 группе риска по </a:t>
            </a:r>
            <a:r>
              <a:rPr lang="ru-RU" sz="26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перенашиванию</a:t>
            </a:r>
            <a:r>
              <a:rPr lang="ru-RU" sz="2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беременности</a:t>
            </a:r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07504" y="0"/>
            <a:ext cx="903649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FF0000"/>
                </a:solidFill>
                <a:latin typeface="Arial" pitchFamily="34" charset="0"/>
              </a:rPr>
              <a:t>Этиологические моменты </a:t>
            </a:r>
            <a:r>
              <a:rPr lang="ru-RU" sz="3200" dirty="0" err="1">
                <a:solidFill>
                  <a:srgbClr val="FF0000"/>
                </a:solidFill>
                <a:latin typeface="Arial" pitchFamily="34" charset="0"/>
              </a:rPr>
              <a:t>перенашивания</a:t>
            </a:r>
            <a:r>
              <a:rPr lang="ru-RU" sz="3200" dirty="0">
                <a:solidFill>
                  <a:srgbClr val="FF0000"/>
                </a:solidFill>
                <a:latin typeface="Arial" pitchFamily="34" charset="0"/>
              </a:rPr>
              <a:t> беременности</a:t>
            </a:r>
            <a:endParaRPr lang="ru-RU" sz="32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38182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1" name="Содержимое 2"/>
          <p:cNvSpPr>
            <a:spLocks noGrp="1"/>
          </p:cNvSpPr>
          <p:nvPr>
            <p:ph idx="4294967295"/>
          </p:nvPr>
        </p:nvSpPr>
        <p:spPr>
          <a:xfrm>
            <a:off x="467544" y="1316962"/>
            <a:ext cx="8229600" cy="5197842"/>
          </a:xfrm>
          <a:prstGeom prst="rect">
            <a:avLst/>
          </a:prstGeom>
        </p:spPr>
        <p:txBody>
          <a:bodyPr/>
          <a:lstStyle/>
          <a:p>
            <a:pPr marL="536575" indent="-490538">
              <a:buFont typeface="Wingdings" pitchFamily="2" charset="2"/>
              <a:buChar char="Ø"/>
            </a:pPr>
            <a:r>
              <a:rPr lang="ru-RU" sz="28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Плацентарная недостаточность</a:t>
            </a:r>
          </a:p>
          <a:p>
            <a:pPr marL="536575" indent="-490538">
              <a:buFont typeface="Wingdings" pitchFamily="2" charset="2"/>
              <a:buChar char="Ø"/>
            </a:pPr>
            <a:r>
              <a:rPr lang="ru-RU" sz="28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ЗРП, </a:t>
            </a:r>
            <a:r>
              <a:rPr lang="ru-RU" sz="2800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дисстрес</a:t>
            </a:r>
            <a:r>
              <a:rPr lang="ru-RU" sz="28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плода </a:t>
            </a:r>
          </a:p>
          <a:p>
            <a:pPr marL="536575" indent="-490538">
              <a:buFont typeface="Wingdings" pitchFamily="2" charset="2"/>
              <a:buChar char="Ø"/>
            </a:pPr>
            <a:r>
              <a:rPr lang="ru-RU" sz="28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Преждевременное отхождение околоплодных вод</a:t>
            </a:r>
          </a:p>
          <a:p>
            <a:pPr marL="536575" indent="-490538">
              <a:buFont typeface="Wingdings" pitchFamily="2" charset="2"/>
              <a:buChar char="Ø"/>
            </a:pPr>
            <a:r>
              <a:rPr lang="ru-RU" sz="28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Маловодие</a:t>
            </a:r>
          </a:p>
          <a:p>
            <a:pPr marL="536575" indent="-490538">
              <a:buFont typeface="Wingdings" pitchFamily="2" charset="2"/>
              <a:buChar char="Ø"/>
            </a:pPr>
            <a:r>
              <a:rPr lang="ru-RU" sz="28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Слабость родовой деятельности</a:t>
            </a:r>
          </a:p>
          <a:p>
            <a:pPr marL="536575" indent="-490538">
              <a:buFont typeface="Wingdings" pitchFamily="2" charset="2"/>
              <a:buChar char="Ø"/>
            </a:pPr>
            <a:r>
              <a:rPr lang="ru-RU" sz="28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Большие размеры плода (</a:t>
            </a:r>
            <a:r>
              <a:rPr lang="ru-RU" sz="2800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макросомия</a:t>
            </a:r>
            <a:r>
              <a:rPr lang="ru-RU" sz="28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 marL="536575" indent="-490538">
              <a:buFont typeface="Wingdings" pitchFamily="2" charset="2"/>
              <a:buChar char="Ø"/>
            </a:pPr>
            <a:r>
              <a:rPr lang="ru-RU" sz="28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Кровотечения в последовом и раннем послеродовом периоде</a:t>
            </a:r>
          </a:p>
          <a:p>
            <a:pPr marL="536575" indent="-490538">
              <a:buFont typeface="Wingdings" pitchFamily="2" charset="2"/>
              <a:buChar char="Ø"/>
            </a:pPr>
            <a:r>
              <a:rPr lang="ru-RU" sz="28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Асфиксия новорожденного</a:t>
            </a:r>
          </a:p>
          <a:p>
            <a:endParaRPr lang="ru-RU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116632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FF0000"/>
                </a:solidFill>
                <a:latin typeface="Arial" pitchFamily="34" charset="0"/>
              </a:rPr>
              <a:t>Осложнения во время беременности и родов при </a:t>
            </a:r>
            <a:r>
              <a:rPr lang="ru-RU" sz="3200" dirty="0" err="1">
                <a:solidFill>
                  <a:srgbClr val="FF0000"/>
                </a:solidFill>
                <a:latin typeface="Arial" pitchFamily="34" charset="0"/>
              </a:rPr>
              <a:t>перенашивании</a:t>
            </a:r>
            <a:r>
              <a:rPr lang="ru-RU" sz="3200" dirty="0">
                <a:solidFill>
                  <a:srgbClr val="FF0000"/>
                </a:solidFill>
                <a:latin typeface="Arial" pitchFamily="34" charset="0"/>
              </a:rPr>
              <a:t> беременности</a:t>
            </a:r>
            <a:endParaRPr lang="ru-RU" sz="32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09358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5" name="Содержимое 2"/>
          <p:cNvSpPr>
            <a:spLocks noGrp="1"/>
          </p:cNvSpPr>
          <p:nvPr>
            <p:ph idx="4294967295"/>
          </p:nvPr>
        </p:nvSpPr>
        <p:spPr>
          <a:xfrm>
            <a:off x="214282" y="973882"/>
            <a:ext cx="8643998" cy="588411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536575" indent="-490538">
              <a:buFont typeface="Wingdings" pitchFamily="2" charset="2"/>
              <a:buChar char="Ø"/>
            </a:pPr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Госпитализацию беременных, которые перенашивают, желательно проводить в стационары III уровня оказания акушерско-гинекологической и </a:t>
            </a:r>
            <a:r>
              <a:rPr lang="ru-RU" sz="2400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неонатологической</a:t>
            </a:r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помощи.</a:t>
            </a:r>
          </a:p>
          <a:p>
            <a:pPr marL="536575" indent="-490538">
              <a:buFont typeface="Wingdings" pitchFamily="2" charset="2"/>
              <a:buChar char="Ø"/>
            </a:pPr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Для предупреждения </a:t>
            </a:r>
            <a:r>
              <a:rPr lang="ru-RU" sz="2400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перенашивания</a:t>
            </a:r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беременности целесообразна госпитализация в сроке 41 </a:t>
            </a:r>
            <a:r>
              <a:rPr lang="ru-RU" sz="2400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нед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что позволяет своевременно определить объем необходимых мероприятий по подготовке родовых путей к родам.</a:t>
            </a:r>
          </a:p>
          <a:p>
            <a:pPr marL="536575" indent="-490538">
              <a:buFont typeface="Wingdings" pitchFamily="2" charset="2"/>
              <a:buChar char="Ø"/>
            </a:pPr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При удовлетворительном состоянии плода </a:t>
            </a:r>
            <a:r>
              <a:rPr lang="ru-RU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 отсутствии признаков переношенной беременности рекомендуемая </a:t>
            </a:r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выжидательная тактика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536575" indent="-490538">
              <a:buFont typeface="Wingdings" pitchFamily="2" charset="2"/>
              <a:buChar char="Ø"/>
            </a:pPr>
            <a:r>
              <a:rPr lang="ru-RU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При наличии первых признаков переношенной  беременности  показана подготовка родовых путей с последующей индукцией родовой деятельности.</a:t>
            </a:r>
          </a:p>
          <a:p>
            <a:pPr marL="449263" indent="-403225">
              <a:buFont typeface="Wingdings" pitchFamily="2" charset="2"/>
              <a:buChar char="Ø"/>
            </a:pP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800" b="1" dirty="0" smtClean="0"/>
          </a:p>
          <a:p>
            <a:endParaRPr lang="ru-RU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188640"/>
            <a:ext cx="89644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FF0000"/>
                </a:solidFill>
                <a:latin typeface="Arial" pitchFamily="34" charset="0"/>
              </a:rPr>
              <a:t>Тактика </a:t>
            </a:r>
            <a:r>
              <a:rPr lang="ru-RU" sz="2800" dirty="0" smtClean="0">
                <a:solidFill>
                  <a:srgbClr val="FF0000"/>
                </a:solidFill>
                <a:latin typeface="Arial" pitchFamily="34" charset="0"/>
              </a:rPr>
              <a:t>ведения при </a:t>
            </a:r>
            <a:r>
              <a:rPr lang="ru-RU" sz="2800" dirty="0" err="1" smtClean="0">
                <a:solidFill>
                  <a:srgbClr val="FF0000"/>
                </a:solidFill>
                <a:latin typeface="Arial" pitchFamily="34" charset="0"/>
              </a:rPr>
              <a:t>перенашивании</a:t>
            </a:r>
            <a:r>
              <a:rPr lang="ru-RU" sz="2800" dirty="0" smtClean="0">
                <a:solidFill>
                  <a:srgbClr val="FF0000"/>
                </a:solidFill>
                <a:latin typeface="Arial" pitchFamily="34" charset="0"/>
              </a:rPr>
              <a:t> беременности</a:t>
            </a:r>
            <a:endParaRPr lang="ru-RU" sz="28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2347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3" name="Содержимое 2"/>
          <p:cNvSpPr>
            <a:spLocks noGrp="1"/>
          </p:cNvSpPr>
          <p:nvPr>
            <p:ph idx="4294967295"/>
          </p:nvPr>
        </p:nvSpPr>
        <p:spPr>
          <a:xfrm>
            <a:off x="0" y="1357298"/>
            <a:ext cx="8856662" cy="5186958"/>
          </a:xfrm>
          <a:prstGeom prst="rect">
            <a:avLst/>
          </a:prstGeom>
        </p:spPr>
        <p:txBody>
          <a:bodyPr>
            <a:normAutofit fontScale="92500"/>
          </a:bodyPr>
          <a:lstStyle/>
          <a:p>
            <a:pPr marL="449263" indent="-403225">
              <a:buFont typeface="Wingdings" pitchFamily="2" charset="2"/>
              <a:buChar char="Ø"/>
            </a:pPr>
            <a:r>
              <a:rPr lang="ru-RU" sz="26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Оценка состояния плода: 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КТГ, определение БФПП, </a:t>
            </a:r>
            <a:r>
              <a:rPr lang="ru-RU" sz="2600" dirty="0" err="1" smtClean="0">
                <a:latin typeface="Arial" pitchFamily="34" charset="0"/>
                <a:cs typeface="Arial" pitchFamily="34" charset="0"/>
              </a:rPr>
              <a:t>доплерометрическая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 оценка маточно-плодового кровотока.</a:t>
            </a:r>
          </a:p>
          <a:p>
            <a:pPr marL="449263" indent="-403225">
              <a:buFont typeface="Wingdings" pitchFamily="2" charset="2"/>
              <a:buChar char="Ø"/>
            </a:pPr>
            <a:r>
              <a:rPr lang="ru-RU" sz="26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При незрелой шейке матки 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в сроке 41 </a:t>
            </a:r>
            <a:r>
              <a:rPr lang="ru-RU" sz="2600" dirty="0" err="1" smtClean="0">
                <a:latin typeface="Arial" pitchFamily="34" charset="0"/>
                <a:cs typeface="Arial" pitchFamily="34" charset="0"/>
              </a:rPr>
              <a:t>нед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. проводят подготовку шейки матки </a:t>
            </a:r>
            <a:r>
              <a:rPr lang="ru-RU" sz="26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простагландинами </a:t>
            </a:r>
            <a:r>
              <a:rPr lang="uk-UA" sz="26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Е1 и Е2</a:t>
            </a:r>
            <a:r>
              <a:rPr lang="ru-RU" sz="26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449263" indent="-403225">
              <a:buFont typeface="Wingdings" pitchFamily="2" charset="2"/>
              <a:buChar char="Ø"/>
            </a:pPr>
            <a:r>
              <a:rPr lang="uk-UA" sz="26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Запрещено</a:t>
            </a:r>
            <a:r>
              <a:rPr lang="uk-UA" sz="2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6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использовать</a:t>
            </a:r>
            <a:r>
              <a:rPr lang="uk-UA" sz="2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6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эстрогены</a:t>
            </a:r>
            <a:r>
              <a:rPr lang="uk-UA" sz="2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и </a:t>
            </a:r>
            <a:r>
              <a:rPr lang="uk-UA" sz="26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простагландин</a:t>
            </a:r>
            <a:r>
              <a:rPr lang="uk-UA" sz="2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F2a с </a:t>
            </a:r>
            <a:r>
              <a:rPr lang="uk-UA" sz="26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целью</a:t>
            </a:r>
            <a:r>
              <a:rPr lang="uk-UA" sz="2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6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подготовки</a:t>
            </a:r>
            <a:r>
              <a:rPr lang="uk-UA" sz="2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6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родовых</a:t>
            </a:r>
            <a:r>
              <a:rPr lang="uk-UA" sz="2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путей к </a:t>
            </a:r>
            <a:r>
              <a:rPr lang="uk-UA" sz="26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родоразрешению</a:t>
            </a:r>
            <a:r>
              <a:rPr lang="uk-UA" sz="2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6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449263" indent="-403225">
              <a:buFont typeface="Wingdings" pitchFamily="2" charset="2"/>
              <a:buChar char="Ø"/>
            </a:pPr>
            <a:r>
              <a:rPr lang="ru-RU" sz="26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При зрелой шейке матки (</a:t>
            </a:r>
            <a:r>
              <a:rPr lang="uk-UA" sz="2600" dirty="0" smtClean="0">
                <a:latin typeface="Arial" pitchFamily="34" charset="0"/>
                <a:cs typeface="Arial" pitchFamily="34" charset="0"/>
              </a:rPr>
              <a:t>не </a:t>
            </a:r>
            <a:r>
              <a:rPr lang="uk-UA" sz="2600" dirty="0" err="1" smtClean="0">
                <a:latin typeface="Arial" pitchFamily="34" charset="0"/>
                <a:cs typeface="Arial" pitchFamily="34" charset="0"/>
              </a:rPr>
              <a:t>менее</a:t>
            </a:r>
            <a:r>
              <a:rPr lang="uk-UA" sz="2600" dirty="0" smtClean="0">
                <a:latin typeface="Arial" pitchFamily="34" charset="0"/>
                <a:cs typeface="Arial" pitchFamily="34" charset="0"/>
              </a:rPr>
              <a:t> 6 </a:t>
            </a:r>
            <a:r>
              <a:rPr lang="uk-UA" sz="2600" dirty="0" err="1" smtClean="0">
                <a:latin typeface="Arial" pitchFamily="34" charset="0"/>
                <a:cs typeface="Arial" pitchFamily="34" charset="0"/>
              </a:rPr>
              <a:t>баллов</a:t>
            </a:r>
            <a:r>
              <a:rPr lang="uk-UA" sz="2600" dirty="0" smtClean="0">
                <a:latin typeface="Arial" pitchFamily="34" charset="0"/>
                <a:cs typeface="Arial" pitchFamily="34" charset="0"/>
              </a:rPr>
              <a:t> по </a:t>
            </a:r>
            <a:r>
              <a:rPr lang="uk-UA" sz="2600" dirty="0" err="1" smtClean="0">
                <a:latin typeface="Arial" pitchFamily="34" charset="0"/>
                <a:cs typeface="Arial" pitchFamily="34" charset="0"/>
              </a:rPr>
              <a:t>шкале</a:t>
            </a:r>
            <a:r>
              <a:rPr lang="uk-UA" sz="2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sz="2600" dirty="0" err="1" smtClean="0">
                <a:latin typeface="Arial" pitchFamily="34" charset="0"/>
                <a:cs typeface="Arial" pitchFamily="34" charset="0"/>
              </a:rPr>
              <a:t>Бишопа</a:t>
            </a:r>
            <a:r>
              <a:rPr lang="uk-UA" sz="26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)</a:t>
            </a:r>
            <a:r>
              <a:rPr lang="ru-RU" sz="26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в сроке 42 </a:t>
            </a:r>
            <a:r>
              <a:rPr lang="ru-RU" sz="2600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нед</a:t>
            </a:r>
            <a:r>
              <a:rPr lang="ru-RU" sz="26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проводят индукцию родов.</a:t>
            </a:r>
          </a:p>
          <a:p>
            <a:pPr marL="449263" indent="-403225">
              <a:buFont typeface="Wingdings" pitchFamily="2" charset="2"/>
              <a:buChar char="Ø"/>
            </a:pPr>
            <a:r>
              <a:rPr lang="ru-RU" sz="26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При незрелой шейке матки 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в сроке 42-43 </a:t>
            </a:r>
            <a:r>
              <a:rPr lang="ru-RU" sz="2600" dirty="0" err="1" smtClean="0">
                <a:latin typeface="Arial" pitchFamily="34" charset="0"/>
                <a:cs typeface="Arial" pitchFamily="34" charset="0"/>
              </a:rPr>
              <a:t>нед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. следует провести </a:t>
            </a:r>
            <a:r>
              <a:rPr lang="ru-RU" sz="2600" dirty="0" err="1" smtClean="0">
                <a:latin typeface="Arial" pitchFamily="34" charset="0"/>
                <a:cs typeface="Arial" pitchFamily="34" charset="0"/>
              </a:rPr>
              <a:t>родоразрешение</a:t>
            </a:r>
            <a:r>
              <a:rPr lang="ru-RU" sz="2600" dirty="0" smtClean="0">
                <a:latin typeface="Arial" pitchFamily="34" charset="0"/>
                <a:cs typeface="Arial" pitchFamily="34" charset="0"/>
              </a:rPr>
              <a:t> путем </a:t>
            </a:r>
            <a:r>
              <a:rPr lang="ru-RU" sz="26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кесарева сечения.</a:t>
            </a:r>
          </a:p>
          <a:p>
            <a:endParaRPr lang="ru-RU" sz="2400" b="1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925252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FF0000"/>
                </a:solidFill>
                <a:latin typeface="Arial" pitchFamily="34" charset="0"/>
              </a:rPr>
              <a:t>Ведение переношенной беременности и запоздалых родов</a:t>
            </a:r>
            <a:endParaRPr lang="ru-RU" sz="28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92009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1" name="Содержимое 2"/>
          <p:cNvSpPr>
            <a:spLocks noGrp="1"/>
          </p:cNvSpPr>
          <p:nvPr>
            <p:ph idx="4294967295"/>
          </p:nvPr>
        </p:nvSpPr>
        <p:spPr>
          <a:xfrm>
            <a:off x="287338" y="857250"/>
            <a:ext cx="8642380" cy="5643584"/>
          </a:xfrm>
          <a:prstGeom prst="rect">
            <a:avLst/>
          </a:prstGeom>
        </p:spPr>
        <p:txBody>
          <a:bodyPr/>
          <a:lstStyle/>
          <a:p>
            <a:pPr marL="503238" indent="-457200">
              <a:buFont typeface="Wingdings" pitchFamily="2" charset="2"/>
              <a:buChar char="Ø"/>
            </a:pPr>
            <a:r>
              <a:rPr lang="uk-UA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Наблюдение</a:t>
            </a:r>
            <a:r>
              <a:rPr lang="uk-UA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за </a:t>
            </a:r>
            <a:r>
              <a:rPr lang="uk-UA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роженицей</a:t>
            </a:r>
            <a:r>
              <a:rPr lang="uk-UA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uk-UA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которой</a:t>
            </a:r>
            <a:r>
              <a:rPr lang="uk-UA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проводится</a:t>
            </a:r>
            <a:r>
              <a:rPr lang="uk-UA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индукция</a:t>
            </a:r>
            <a:r>
              <a:rPr lang="uk-UA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uk-UA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должно</a:t>
            </a:r>
            <a:r>
              <a:rPr lang="uk-UA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быть</a:t>
            </a:r>
            <a:r>
              <a:rPr lang="uk-UA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непрерывным</a:t>
            </a:r>
            <a:r>
              <a:rPr lang="uk-UA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503238" indent="-457200">
              <a:buFont typeface="Wingdings" pitchFamily="2" charset="2"/>
              <a:buChar char="Ø"/>
            </a:pPr>
            <a:r>
              <a:rPr lang="uk-UA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Динамическое</a:t>
            </a:r>
            <a:r>
              <a:rPr lang="uk-UA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наблюдение</a:t>
            </a:r>
            <a:r>
              <a:rPr lang="uk-UA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за </a:t>
            </a:r>
            <a:r>
              <a:rPr lang="uk-UA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течением</a:t>
            </a:r>
            <a:r>
              <a:rPr lang="uk-UA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родов</a:t>
            </a:r>
            <a:r>
              <a:rPr lang="uk-UA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uk-UA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состоянием</a:t>
            </a:r>
            <a:r>
              <a:rPr lang="uk-UA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матери и плода </a:t>
            </a:r>
            <a:r>
              <a:rPr lang="uk-UA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осуществляется</a:t>
            </a:r>
            <a:r>
              <a:rPr lang="uk-UA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с веденим </a:t>
            </a:r>
            <a:r>
              <a:rPr lang="uk-UA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партограммы</a:t>
            </a:r>
            <a:r>
              <a:rPr lang="uk-UA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и </a:t>
            </a:r>
            <a:r>
              <a:rPr lang="uk-UA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мониторным</a:t>
            </a:r>
            <a:r>
              <a:rPr lang="uk-UA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контролем (КТГ).</a:t>
            </a:r>
            <a:endParaRPr lang="ru-RU" sz="2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503238" indent="-457200">
              <a:buFont typeface="Wingdings" pitchFamily="2" charset="2"/>
              <a:buChar char="Ø"/>
            </a:pPr>
            <a:r>
              <a:rPr lang="uk-UA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Обезболивание</a:t>
            </a:r>
            <a:r>
              <a:rPr lang="uk-UA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родов</a:t>
            </a:r>
            <a:r>
              <a:rPr lang="uk-UA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осуществляется</a:t>
            </a:r>
            <a:r>
              <a:rPr lang="uk-UA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по </a:t>
            </a:r>
            <a:r>
              <a:rPr lang="uk-UA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показаниям</a:t>
            </a:r>
            <a:r>
              <a:rPr lang="uk-UA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и </a:t>
            </a:r>
            <a:r>
              <a:rPr lang="uk-UA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информированного</a:t>
            </a:r>
            <a:r>
              <a:rPr lang="uk-UA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согласия</a:t>
            </a:r>
            <a:r>
              <a:rPr lang="uk-UA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женщины</a:t>
            </a:r>
            <a:r>
              <a:rPr lang="uk-UA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uk-UA" sz="24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Наркотические</a:t>
            </a:r>
            <a:r>
              <a:rPr lang="uk-UA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анальгетики не </a:t>
            </a:r>
            <a:r>
              <a:rPr lang="uk-UA" sz="24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используются</a:t>
            </a:r>
            <a:r>
              <a:rPr lang="uk-UA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503238" indent="-457200">
              <a:buFont typeface="Wingdings" pitchFamily="2" charset="2"/>
              <a:buChar char="Ø"/>
            </a:pPr>
            <a:endParaRPr lang="uk-UA" sz="24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marL="503238" indent="-457200">
              <a:buFont typeface="Wingdings" pitchFamily="2" charset="2"/>
              <a:buChar char="Ø"/>
            </a:pPr>
            <a:r>
              <a:rPr lang="uk-UA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При </a:t>
            </a:r>
            <a:r>
              <a:rPr lang="uk-UA" sz="2400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отсутствии</a:t>
            </a:r>
            <a:r>
              <a:rPr lang="uk-UA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эффекта</a:t>
            </a:r>
            <a:r>
              <a:rPr lang="uk-UA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от </a:t>
            </a:r>
            <a:r>
              <a:rPr lang="uk-UA" sz="2400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родостимуляции</a:t>
            </a:r>
            <a:r>
              <a:rPr lang="uk-UA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в </a:t>
            </a:r>
            <a:r>
              <a:rPr lang="uk-UA" sz="2400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течение</a:t>
            </a:r>
            <a:r>
              <a:rPr lang="uk-UA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6 </a:t>
            </a:r>
            <a:r>
              <a:rPr lang="uk-UA" sz="2400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часов</a:t>
            </a:r>
            <a:r>
              <a:rPr lang="uk-UA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или</a:t>
            </a:r>
            <a:r>
              <a:rPr lang="uk-UA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появления</a:t>
            </a:r>
            <a:r>
              <a:rPr lang="uk-UA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признаков</a:t>
            </a:r>
            <a:r>
              <a:rPr lang="uk-UA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дисстреса</a:t>
            </a:r>
            <a:r>
              <a:rPr lang="uk-UA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плода </a:t>
            </a:r>
            <a:r>
              <a:rPr lang="uk-UA" sz="2400" dirty="0" smtClean="0">
                <a:latin typeface="Arial" pitchFamily="34" charset="0"/>
                <a:cs typeface="Arial" pitchFamily="34" charset="0"/>
              </a:rPr>
              <a:t>– </a:t>
            </a:r>
            <a:r>
              <a:rPr lang="uk-UA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следует</a:t>
            </a:r>
            <a:r>
              <a:rPr lang="uk-UA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uk-UA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пересмотреть</a:t>
            </a:r>
            <a:r>
              <a:rPr lang="uk-UA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план </a:t>
            </a:r>
            <a:r>
              <a:rPr lang="uk-UA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ведения</a:t>
            </a:r>
            <a:r>
              <a:rPr lang="uk-UA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и </a:t>
            </a:r>
            <a:r>
              <a:rPr lang="uk-UA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завершить </a:t>
            </a:r>
            <a:r>
              <a:rPr lang="uk-UA" sz="24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роды</a:t>
            </a:r>
            <a:r>
              <a:rPr lang="uk-UA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24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операцией</a:t>
            </a:r>
            <a:r>
              <a:rPr lang="uk-UA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кесарева </a:t>
            </a:r>
            <a:r>
              <a:rPr lang="uk-UA" sz="2400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сечения</a:t>
            </a:r>
            <a:r>
              <a:rPr lang="uk-UA" sz="24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4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endParaRPr lang="ru-RU" sz="24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>
              <a:buFontTx/>
              <a:buNone/>
            </a:pPr>
            <a:endParaRPr lang="ru-RU" sz="24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116632"/>
            <a:ext cx="903649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dirty="0" err="1">
                <a:solidFill>
                  <a:srgbClr val="FF0000"/>
                </a:solidFill>
                <a:latin typeface="Arial" pitchFamily="34" charset="0"/>
              </a:rPr>
              <a:t>Индукция</a:t>
            </a:r>
            <a:r>
              <a:rPr lang="uk-UA" sz="3200" dirty="0">
                <a:solidFill>
                  <a:srgbClr val="FF0000"/>
                </a:solidFill>
                <a:latin typeface="Arial" pitchFamily="34" charset="0"/>
              </a:rPr>
              <a:t> </a:t>
            </a:r>
            <a:r>
              <a:rPr lang="uk-UA" sz="3200" dirty="0" err="1">
                <a:solidFill>
                  <a:srgbClr val="FF0000"/>
                </a:solidFill>
                <a:latin typeface="Arial" pitchFamily="34" charset="0"/>
              </a:rPr>
              <a:t>родов</a:t>
            </a:r>
            <a:r>
              <a:rPr lang="uk-UA" sz="3200" dirty="0">
                <a:solidFill>
                  <a:srgbClr val="FF0000"/>
                </a:solidFill>
                <a:latin typeface="Arial" pitchFamily="34" charset="0"/>
              </a:rPr>
              <a:t> </a:t>
            </a:r>
            <a:endParaRPr lang="ru-RU" sz="32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69896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71472" y="1712913"/>
            <a:ext cx="8229600" cy="5145087"/>
          </a:xfrm>
          <a:prstGeom prst="rect">
            <a:avLst/>
          </a:prstGeom>
        </p:spPr>
        <p:txBody>
          <a:bodyPr/>
          <a:lstStyle/>
          <a:p>
            <a:pPr marL="449263" indent="-403225">
              <a:buFont typeface="Arial" pitchFamily="34" charset="0"/>
              <a:buChar char="•"/>
            </a:pPr>
            <a:r>
              <a:rPr lang="ru-RU" sz="28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Участки </a:t>
            </a:r>
            <a:r>
              <a:rPr lang="ru-RU" sz="2800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петрификатов</a:t>
            </a:r>
            <a:r>
              <a:rPr lang="ru-RU" sz="28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и жирового перерождения плаценты;</a:t>
            </a:r>
          </a:p>
          <a:p>
            <a:pPr marL="449263" indent="-403225">
              <a:buFont typeface="Arial" pitchFamily="34" charset="0"/>
              <a:buChar char="•"/>
            </a:pPr>
            <a:r>
              <a:rPr lang="ru-RU" sz="28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увеличение массы плаценты;</a:t>
            </a:r>
          </a:p>
          <a:p>
            <a:pPr marL="449263" indent="-403225">
              <a:buFont typeface="Arial" pitchFamily="34" charset="0"/>
              <a:buChar char="•"/>
            </a:pPr>
            <a:r>
              <a:rPr lang="ru-RU" sz="28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уменьшение толщины плаценты;</a:t>
            </a:r>
          </a:p>
          <a:p>
            <a:pPr marL="449263" indent="-403225">
              <a:buFont typeface="Arial" pitchFamily="34" charset="0"/>
              <a:buChar char="•"/>
            </a:pPr>
            <a:r>
              <a:rPr lang="ru-RU" sz="28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склеротические и дистрофические изменения;</a:t>
            </a:r>
          </a:p>
          <a:p>
            <a:pPr marL="449263" indent="-403225">
              <a:buFont typeface="Arial" pitchFamily="34" charset="0"/>
              <a:buChar char="•"/>
            </a:pPr>
            <a:r>
              <a:rPr lang="ru-RU" sz="28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очаги некроза;</a:t>
            </a:r>
          </a:p>
          <a:p>
            <a:pPr marL="449263" indent="-403225">
              <a:buFont typeface="Arial" pitchFamily="34" charset="0"/>
              <a:buChar char="•"/>
            </a:pPr>
            <a:r>
              <a:rPr lang="ru-RU" sz="28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тонкая пуповина.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116632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FF0000"/>
                </a:solidFill>
                <a:latin typeface="Arial" pitchFamily="34" charset="0"/>
              </a:rPr>
              <a:t>Характерные изменения по</a:t>
            </a:r>
            <a:r>
              <a:rPr lang="uk-UA" sz="3200" dirty="0" err="1">
                <a:solidFill>
                  <a:srgbClr val="FF0000"/>
                </a:solidFill>
                <a:latin typeface="Arial" pitchFamily="34" charset="0"/>
              </a:rPr>
              <a:t>следа</a:t>
            </a:r>
            <a:r>
              <a:rPr lang="uk-UA" sz="3200" dirty="0">
                <a:solidFill>
                  <a:srgbClr val="FF0000"/>
                </a:solidFill>
                <a:latin typeface="Arial" pitchFamily="34" charset="0"/>
              </a:rPr>
              <a:t> при </a:t>
            </a:r>
            <a:r>
              <a:rPr lang="uk-UA" sz="3200" dirty="0" err="1">
                <a:solidFill>
                  <a:srgbClr val="FF0000"/>
                </a:solidFill>
                <a:latin typeface="Arial" pitchFamily="34" charset="0"/>
              </a:rPr>
              <a:t>перенашивании</a:t>
            </a:r>
            <a:endParaRPr lang="ru-RU" sz="32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88780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202109"/>
            <a:ext cx="9144000" cy="5655891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536575" indent="-449263" eaLnBrk="1" hangingPunct="1">
              <a:buFont typeface="Wingdings" pitchFamily="2" charset="2"/>
              <a:buChar char="v"/>
            </a:pP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Повышенная плотность костей черепа, сужение  швов и родничков.</a:t>
            </a:r>
          </a:p>
          <a:p>
            <a:pPr marL="623888" indent="-536575" eaLnBrk="1" hangingPunct="1">
              <a:buFont typeface="Wingdings" pitchFamily="2" charset="2"/>
              <a:buChar char="v"/>
            </a:pPr>
            <a:r>
              <a:rPr lang="ru-RU" sz="28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Резкое уменьшение или отсутствие первородной смазки.</a:t>
            </a:r>
          </a:p>
          <a:p>
            <a:pPr marL="357188" indent="-269875" eaLnBrk="1" hangingPunct="1">
              <a:buFont typeface="Wingdings" pitchFamily="2" charset="2"/>
              <a:buChar char="v"/>
            </a:pPr>
            <a:r>
              <a:rPr lang="ru-RU" sz="28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Слабое развитие подкожной жировой клетчатки</a:t>
            </a:r>
          </a:p>
          <a:p>
            <a:pPr marL="536575" indent="-449263" eaLnBrk="1" hangingPunct="1">
              <a:buFont typeface="Wingdings" pitchFamily="2" charset="2"/>
              <a:buChar char="v"/>
            </a:pPr>
            <a:r>
              <a:rPr lang="ru-RU" sz="28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Снижение тургора кожи, сухая, сморщенная кожа, при сильном </a:t>
            </a:r>
            <a:r>
              <a:rPr lang="ru-RU" sz="2800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перенашивании</a:t>
            </a:r>
            <a:r>
              <a:rPr lang="ru-RU" sz="28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- мацерация кожи</a:t>
            </a:r>
          </a:p>
          <a:p>
            <a:pPr marL="357188" indent="-269875" eaLnBrk="1" hangingPunct="1">
              <a:buFont typeface="Wingdings" pitchFamily="2" charset="2"/>
              <a:buChar char="v"/>
            </a:pPr>
            <a:r>
              <a:rPr lang="ru-RU" sz="28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Окраска </a:t>
            </a:r>
            <a:r>
              <a:rPr lang="ru-RU" sz="2800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меконием</a:t>
            </a:r>
            <a:r>
              <a:rPr lang="ru-RU" sz="28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кожи, оболочек и пуповины</a:t>
            </a:r>
          </a:p>
          <a:p>
            <a:pPr marL="623888" indent="-536575" eaLnBrk="1" hangingPunct="1">
              <a:buFont typeface="Wingdings" pitchFamily="2" charset="2"/>
              <a:buChar char="v"/>
            </a:pPr>
            <a:r>
              <a:rPr lang="ru-RU" sz="28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Увеличение  длины ногтей, плотные хрящи ушных раковин.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85720" y="116632"/>
            <a:ext cx="864399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rgbClr val="FF0000"/>
                </a:solidFill>
                <a:latin typeface="Arial" pitchFamily="34" charset="0"/>
              </a:rPr>
              <a:t>Признаки переношенного  новорожденного</a:t>
            </a:r>
            <a:endParaRPr lang="ru-RU" sz="32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96621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827088" y="115888"/>
            <a:ext cx="3679825" cy="4437062"/>
          </a:xfrm>
          <a:prstGeom prst="rect">
            <a:avLst/>
          </a:prstGeom>
          <a:noFill/>
        </p:spPr>
      </p:pic>
      <p:sp>
        <p:nvSpPr>
          <p:cNvPr id="69636" name="Rectangle 4"/>
          <p:cNvSpPr>
            <a:spLocks noChangeArrowheads="1"/>
          </p:cNvSpPr>
          <p:nvPr/>
        </p:nvSpPr>
        <p:spPr bwMode="auto">
          <a:xfrm>
            <a:off x="4857752" y="1785926"/>
            <a:ext cx="3887787" cy="1323439"/>
          </a:xfrm>
          <a:prstGeom prst="rect">
            <a:avLst/>
          </a:prstGeom>
          <a:noFill/>
          <a:ln>
            <a:noFill/>
          </a:ln>
          <a:scene3d>
            <a:camera prst="perspectiveFront"/>
            <a:lightRig rig="threePt" dir="t"/>
          </a:scene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sz="4000" dirty="0">
                <a:solidFill>
                  <a:srgbClr val="D90528"/>
                </a:solidFill>
                <a:latin typeface="Arial" pitchFamily="34" charset="0"/>
              </a:rPr>
              <a:t>Спасибо за внимание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571736" y="4714884"/>
            <a:ext cx="621510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dirty="0" smtClean="0">
                <a:solidFill>
                  <a:srgbClr val="0000FF"/>
                </a:solidFill>
                <a:latin typeface="Times New Roman" pitchFamily="18" charset="0"/>
              </a:rPr>
              <a:t>                                </a:t>
            </a:r>
          </a:p>
          <a:p>
            <a:pPr algn="ctr"/>
            <a:endParaRPr lang="uk-UA" sz="2400" b="1" dirty="0" smtClean="0">
              <a:solidFill>
                <a:srgbClr val="0000FF"/>
              </a:solidFill>
              <a:latin typeface="Times New Roman" pitchFamily="18" charset="0"/>
            </a:endParaRPr>
          </a:p>
          <a:p>
            <a:pPr algn="ctr"/>
            <a:r>
              <a:rPr lang="uk-UA" sz="2400" b="1" dirty="0" smtClean="0">
                <a:solidFill>
                  <a:srgbClr val="0000FF"/>
                </a:solidFill>
                <a:latin typeface="Times New Roman" pitchFamily="18" charset="0"/>
              </a:rPr>
              <a:t>                              </a:t>
            </a:r>
            <a:r>
              <a:rPr lang="uk-UA" sz="2400" b="1" dirty="0" err="1" smtClean="0">
                <a:solidFill>
                  <a:srgbClr val="0000FF"/>
                </a:solidFill>
                <a:latin typeface="Times New Roman" pitchFamily="18" charset="0"/>
              </a:rPr>
              <a:t>Профессор</a:t>
            </a:r>
            <a:r>
              <a:rPr lang="uk-UA" sz="2400" b="1" dirty="0" smtClean="0">
                <a:solidFill>
                  <a:srgbClr val="0000FF"/>
                </a:solidFill>
                <a:latin typeface="Times New Roman" pitchFamily="18" charset="0"/>
              </a:rPr>
              <a:t>  Круть Ю. Я. </a:t>
            </a:r>
          </a:p>
          <a:p>
            <a:pPr algn="ctr"/>
            <a:endParaRPr lang="uk-UA" sz="2400" b="1" dirty="0" smtClean="0">
              <a:solidFill>
                <a:srgbClr val="0000FF"/>
              </a:solidFill>
              <a:latin typeface="Times New Roman" pitchFamily="18" charset="0"/>
            </a:endParaRPr>
          </a:p>
          <a:p>
            <a:pPr algn="ctr"/>
            <a:r>
              <a:rPr lang="ru-RU" sz="2400" dirty="0" smtClean="0">
                <a:solidFill>
                  <a:srgbClr val="002060"/>
                </a:solidFill>
                <a:latin typeface="Monotype Corsiva" pitchFamily="66" charset="0"/>
              </a:rPr>
              <a:t>©  2016</a:t>
            </a:r>
            <a:endParaRPr lang="uk-UA" sz="2400" dirty="0" smtClean="0">
              <a:solidFill>
                <a:srgbClr val="002060"/>
              </a:solidFill>
              <a:latin typeface="Monotype Corsiva" pitchFamily="66" charset="0"/>
            </a:endParaRPr>
          </a:p>
          <a:p>
            <a:pPr algn="ctr"/>
            <a:endParaRPr lang="uk-UA" sz="2400" b="1" dirty="0">
              <a:solidFill>
                <a:srgbClr val="0000FF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5389887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9750" y="604143"/>
            <a:ext cx="8059738" cy="1384995"/>
          </a:xfrm>
          <a:ln w="76200">
            <a:solidFill>
              <a:srgbClr val="FF0000"/>
            </a:solidFill>
          </a:ln>
        </p:spPr>
        <p:txBody>
          <a:bodyPr/>
          <a:lstStyle/>
          <a:p>
            <a:pPr marL="182880" indent="0" algn="ctr" eaLnBrk="1" hangingPunct="1">
              <a:buNone/>
              <a:defRPr/>
            </a:pP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Перинатальная смертность</a:t>
            </a:r>
            <a:r>
              <a:rPr lang="ru-RU" sz="28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/>
            </a:r>
            <a:br>
              <a:rPr lang="ru-RU" sz="28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</a:br>
            <a:r>
              <a:rPr lang="ru-RU" sz="2800" b="1" i="1" u="sng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(в зависимости  от  сроков  </a:t>
            </a:r>
            <a:r>
              <a:rPr lang="ru-RU" sz="2800" b="1" i="1" u="sng" dirty="0" err="1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гестации</a:t>
            </a:r>
            <a:r>
              <a:rPr lang="ru-RU" sz="2800" b="1" i="1" u="sng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/>
            </a:r>
            <a:br>
              <a:rPr lang="ru-RU" sz="2800" b="1" i="1" u="sng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</a:br>
            <a:r>
              <a:rPr lang="ru-RU" sz="2800" b="1" i="1" u="sng" dirty="0" smtClean="0"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itchFamily="18" charset="0"/>
              </a:rPr>
              <a:t>и  веса  плода)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9781"/>
          <a:stretch>
            <a:fillRect/>
          </a:stretch>
        </p:blipFill>
        <p:spPr bwMode="auto">
          <a:xfrm>
            <a:off x="827088" y="2205038"/>
            <a:ext cx="7523162" cy="383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782022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ерые полосы">
  <a:themeElements>
    <a:clrScheme name="Серые полосы 2">
      <a:dk1>
        <a:srgbClr val="000000"/>
      </a:dk1>
      <a:lt1>
        <a:srgbClr val="EAEAEA"/>
      </a:lt1>
      <a:dk2>
        <a:srgbClr val="003366"/>
      </a:dk2>
      <a:lt2>
        <a:srgbClr val="EAEAEA"/>
      </a:lt2>
      <a:accent1>
        <a:srgbClr val="FFFFFF"/>
      </a:accent1>
      <a:accent2>
        <a:srgbClr val="DDDDDD"/>
      </a:accent2>
      <a:accent3>
        <a:srgbClr val="F3F3F3"/>
      </a:accent3>
      <a:accent4>
        <a:srgbClr val="000000"/>
      </a:accent4>
      <a:accent5>
        <a:srgbClr val="FFFFFF"/>
      </a:accent5>
      <a:accent6>
        <a:srgbClr val="C8C8C8"/>
      </a:accent6>
      <a:hlink>
        <a:srgbClr val="336699"/>
      </a:hlink>
      <a:folHlink>
        <a:srgbClr val="9A0000"/>
      </a:folHlink>
    </a:clrScheme>
    <a:fontScheme name="Серые полосы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Серые полосы 1">
        <a:dk1>
          <a:srgbClr val="356677"/>
        </a:dk1>
        <a:lt1>
          <a:srgbClr val="FFFFFF"/>
        </a:lt1>
        <a:dk2>
          <a:srgbClr val="3E798E"/>
        </a:dk2>
        <a:lt2>
          <a:srgbClr val="FFFFCC"/>
        </a:lt2>
        <a:accent1>
          <a:srgbClr val="7FA0B1"/>
        </a:accent1>
        <a:accent2>
          <a:srgbClr val="3A7184"/>
        </a:accent2>
        <a:accent3>
          <a:srgbClr val="AFBEC6"/>
        </a:accent3>
        <a:accent4>
          <a:srgbClr val="DADADA"/>
        </a:accent4>
        <a:accent5>
          <a:srgbClr val="C0CDD5"/>
        </a:accent5>
        <a:accent6>
          <a:srgbClr val="346677"/>
        </a:accent6>
        <a:hlink>
          <a:srgbClr val="FFBF0B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Серые полосы 2">
        <a:dk1>
          <a:srgbClr val="000000"/>
        </a:dk1>
        <a:lt1>
          <a:srgbClr val="EAEAEA"/>
        </a:lt1>
        <a:dk2>
          <a:srgbClr val="003366"/>
        </a:dk2>
        <a:lt2>
          <a:srgbClr val="EAEAEA"/>
        </a:lt2>
        <a:accent1>
          <a:srgbClr val="FFFFFF"/>
        </a:accent1>
        <a:accent2>
          <a:srgbClr val="DDDDDD"/>
        </a:accent2>
        <a:accent3>
          <a:srgbClr val="F3F3F3"/>
        </a:accent3>
        <a:accent4>
          <a:srgbClr val="000000"/>
        </a:accent4>
        <a:accent5>
          <a:srgbClr val="FFFFFF"/>
        </a:accent5>
        <a:accent6>
          <a:srgbClr val="C8C8C8"/>
        </a:accent6>
        <a:hlink>
          <a:srgbClr val="336699"/>
        </a:hlink>
        <a:folHlink>
          <a:srgbClr val="9A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ерые полосы 3">
        <a:dk1>
          <a:srgbClr val="000000"/>
        </a:dk1>
        <a:lt1>
          <a:srgbClr val="EAEAEA"/>
        </a:lt1>
        <a:dk2>
          <a:srgbClr val="000000"/>
        </a:dk2>
        <a:lt2>
          <a:srgbClr val="EAEAEA"/>
        </a:lt2>
        <a:accent1>
          <a:srgbClr val="FFFFFF"/>
        </a:accent1>
        <a:accent2>
          <a:srgbClr val="DDDDDD"/>
        </a:accent2>
        <a:accent3>
          <a:srgbClr val="F3F3F3"/>
        </a:accent3>
        <a:accent4>
          <a:srgbClr val="000000"/>
        </a:accent4>
        <a:accent5>
          <a:srgbClr val="FFFFFF"/>
        </a:accent5>
        <a:accent6>
          <a:srgbClr val="C8C8C8"/>
        </a:accent6>
        <a:hlink>
          <a:srgbClr val="777777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Серые полосы 4">
        <a:dk1>
          <a:srgbClr val="492417"/>
        </a:dk1>
        <a:lt1>
          <a:srgbClr val="D4D5C3"/>
        </a:lt1>
        <a:dk2>
          <a:srgbClr val="6E4900"/>
        </a:dk2>
        <a:lt2>
          <a:srgbClr val="B9BA9C"/>
        </a:lt2>
        <a:accent1>
          <a:srgbClr val="DBD8CF"/>
        </a:accent1>
        <a:accent2>
          <a:srgbClr val="C7C8B0"/>
        </a:accent2>
        <a:accent3>
          <a:srgbClr val="E6E7DE"/>
        </a:accent3>
        <a:accent4>
          <a:srgbClr val="3D1D12"/>
        </a:accent4>
        <a:accent5>
          <a:srgbClr val="EAE9E4"/>
        </a:accent5>
        <a:accent6>
          <a:srgbClr val="B4B59F"/>
        </a:accent6>
        <a:hlink>
          <a:srgbClr val="CC99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Designs\Серые полосы.pot</Template>
  <TotalTime>6007</TotalTime>
  <Words>5543</Words>
  <Application>Microsoft Office PowerPoint</Application>
  <PresentationFormat>Экран (4:3)</PresentationFormat>
  <Paragraphs>684</Paragraphs>
  <Slides>89</Slides>
  <Notes>19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89</vt:i4>
      </vt:variant>
    </vt:vector>
  </HeadingPairs>
  <TitlesOfParts>
    <vt:vector size="91" baseType="lpstr">
      <vt:lpstr>Серые полосы</vt:lpstr>
      <vt:lpstr>Специальное оформление</vt:lpstr>
      <vt:lpstr>Слайд 1</vt:lpstr>
      <vt:lpstr>Слайд 2</vt:lpstr>
      <vt:lpstr>КЛАССИФИКАЦИЯ  ИСХОДОВ БЕРЕМЕННОСТИ ПРИ НЕВЫНАШИВАНИИ</vt:lpstr>
      <vt:lpstr>Слайд 4</vt:lpstr>
      <vt:lpstr>Слайд 5</vt:lpstr>
      <vt:lpstr>Слайд 6</vt:lpstr>
      <vt:lpstr>Слайд 7</vt:lpstr>
      <vt:lpstr>СТЕПЕНИ  ВЫРАЖЕННОСТИ  НЕДОНОШЕННОСТИ НОВОРОЖДЕННЫХ (по  весу)</vt:lpstr>
      <vt:lpstr>Перинатальная смертность (в зависимости  от  сроков  гестации и  веса  плода)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ПРЕЖДЕВРЕМЕННАЯ ПОТЕРЯ БЕРЕМЕННОСТИ (нормативные документы)</vt:lpstr>
      <vt:lpstr>Слайд 21</vt:lpstr>
      <vt:lpstr>Слайд 22</vt:lpstr>
      <vt:lpstr>Слайд 23</vt:lpstr>
      <vt:lpstr>Слайд 24</vt:lpstr>
      <vt:lpstr>Слайд 25</vt:lpstr>
      <vt:lpstr>Назначение прогестерона в ранние сроки беременности снижает риск  угрозы преждевременных родов у женщин группы риска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             ПОСТКОНЦЕПТУАЛЬНЫЙ ЭТАП</vt:lpstr>
      <vt:lpstr>Слайд 42</vt:lpstr>
      <vt:lpstr>Слайд 43</vt:lpstr>
      <vt:lpstr>В ЧЕМ ПРОБЛЕМА ПРЕЖДЕВРЕМЕННЫХ РОДОВ? </vt:lpstr>
      <vt:lpstr>ФАКТОРЫ РИСКА ПРЕЖДЕВРЕМЕННЫХ РОДОВ</vt:lpstr>
      <vt:lpstr>СТРАТЕГИЯ ПРОФИЛАКТИКИ ПРЕЖДЕВРЕМЕННЫХ РОДОВ*</vt:lpstr>
      <vt:lpstr>ДОСРОЧНОЕ БЕССИМПТОМНОЕ УКОРОЧЕНИЕ ШЕЙКИ МАТКИ СВЯЗАНО С РИСКОМ ПР </vt:lpstr>
      <vt:lpstr>Слайд 48</vt:lpstr>
      <vt:lpstr>Слайд 49</vt:lpstr>
      <vt:lpstr>Слайд 50</vt:lpstr>
      <vt:lpstr>Слайд 51</vt:lpstr>
      <vt:lpstr>ПРОГЕСТЕРОН БЛОКИРУЕТ МЕХАНИЗМЫ НЕЗАПЛАНИРОВАННОГО «СОЗРЕВАНИЯ» ШЕЙКИ МАТКИ </vt:lpstr>
      <vt:lpstr>Слайд 53</vt:lpstr>
      <vt:lpstr>Слайд 54</vt:lpstr>
      <vt:lpstr>Слайд 55</vt:lpstr>
      <vt:lpstr>Слайд 56</vt:lpstr>
      <vt:lpstr>Слайд 57</vt:lpstr>
      <vt:lpstr>Слайд 58</vt:lpstr>
      <vt:lpstr>Слайд 59</vt:lpstr>
      <vt:lpstr>Слайд 60</vt:lpstr>
      <vt:lpstr>Слайд 61</vt:lpstr>
      <vt:lpstr>Слайд 62</vt:lpstr>
      <vt:lpstr>Слайд 63</vt:lpstr>
      <vt:lpstr>Слайд 64</vt:lpstr>
      <vt:lpstr>Слайд 65</vt:lpstr>
      <vt:lpstr>Вмешательство третьего уровня  направленны на уменьшение негативных последствий у недоношенных новорожденных</vt:lpstr>
      <vt:lpstr>Слайд 67</vt:lpstr>
      <vt:lpstr>Слайд 68</vt:lpstr>
      <vt:lpstr>Антенатальные кортикостероиды </vt:lpstr>
      <vt:lpstr>Слайд 70</vt:lpstr>
      <vt:lpstr>Слайд 71</vt:lpstr>
      <vt:lpstr>Слайд 72</vt:lpstr>
      <vt:lpstr>Слайд 73</vt:lpstr>
      <vt:lpstr>Слайд 74</vt:lpstr>
      <vt:lpstr>Болезнь гиалиновых мембран (БГМ) — патологическое состояние, развивающееся у новорожденных в первые часы и дни жизни, проявляющееся дыхательной недостаточностью</vt:lpstr>
      <vt:lpstr>Патогенез болезни гиалиновых мембран </vt:lpstr>
      <vt:lpstr>Слайд 77</vt:lpstr>
      <vt:lpstr>Слайд 78</vt:lpstr>
      <vt:lpstr>   </vt:lpstr>
      <vt:lpstr>Слайд 80</vt:lpstr>
      <vt:lpstr>Слайд 81</vt:lpstr>
      <vt:lpstr>Слайд 82</vt:lpstr>
      <vt:lpstr>Слайд 83</vt:lpstr>
      <vt:lpstr>Слайд 84</vt:lpstr>
      <vt:lpstr>Слайд 85</vt:lpstr>
      <vt:lpstr>Слайд 86</vt:lpstr>
      <vt:lpstr>Слайд 87</vt:lpstr>
      <vt:lpstr>Слайд 88</vt:lpstr>
      <vt:lpstr>Слайд 89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YuriyKrut</cp:lastModifiedBy>
  <cp:revision>568</cp:revision>
  <dcterms:created xsi:type="dcterms:W3CDTF">1601-01-01T00:00:00Z</dcterms:created>
  <dcterms:modified xsi:type="dcterms:W3CDTF">2016-12-14T05:25:04Z</dcterms:modified>
</cp:coreProperties>
</file>