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321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3" r:id="rId59"/>
    <p:sldId id="312" r:id="rId60"/>
    <p:sldId id="314" r:id="rId61"/>
    <p:sldId id="315" r:id="rId62"/>
    <p:sldId id="316" r:id="rId63"/>
    <p:sldId id="317" r:id="rId64"/>
    <p:sldId id="318" r:id="rId65"/>
    <p:sldId id="319" r:id="rId66"/>
    <p:sldId id="320" r:id="rId6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84" y="-5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1636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410245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86590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98286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87005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177578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32791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79807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388324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797947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07275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1730544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ЗАПОРОЖСКИЙ ГОСУДАРСТВЕННЫЙ МЕДИЦИНСКИЙ УНИВЕРСИТЕТ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Garamond" pitchFamily="18" charset="0"/>
              </a:rPr>
              <a:t>Лекции по курсу </a:t>
            </a:r>
            <a:r>
              <a:rPr lang="ru-RU" sz="2700" b="1" dirty="0" smtClean="0">
                <a:latin typeface="Garamond" pitchFamily="18" charset="0"/>
              </a:rPr>
              <a:t>социальной медицины и организации здравоохранения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268799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endParaRPr lang="ru-RU" sz="2000" b="1" dirty="0" smtClean="0">
              <a:latin typeface="Garamond" pitchFamily="18" charset="0"/>
            </a:endParaRPr>
          </a:p>
          <a:p>
            <a:pPr marL="0" indent="0" algn="ctr">
              <a:buNone/>
            </a:pPr>
            <a:r>
              <a:rPr lang="ru-RU" sz="2000" b="1" dirty="0" smtClean="0">
                <a:latin typeface="Garamond" pitchFamily="18" charset="0"/>
              </a:rPr>
              <a:t>Тема</a:t>
            </a:r>
            <a:r>
              <a:rPr lang="ru-RU" sz="2000" b="1" dirty="0" smtClean="0">
                <a:latin typeface="Garamond" pitchFamily="18" charset="0"/>
              </a:rPr>
              <a:t>:</a:t>
            </a:r>
          </a:p>
          <a:p>
            <a:pPr marL="0" indent="0" algn="ctr">
              <a:buNone/>
            </a:pPr>
            <a:endParaRPr lang="ru-RU" b="1" dirty="0" smtClean="0">
              <a:latin typeface="Garamond" pitchFamily="18" charset="0"/>
            </a:endParaRPr>
          </a:p>
          <a:p>
            <a:pPr marL="0" indent="0">
              <a:buNone/>
            </a:pPr>
            <a:r>
              <a:rPr lang="ru-RU" b="1" dirty="0" smtClean="0"/>
              <a:t>Понятие и роль </a:t>
            </a:r>
            <a:r>
              <a:rPr lang="ru-RU" b="1" dirty="0" err="1" smtClean="0"/>
              <a:t>биостатистики</a:t>
            </a:r>
            <a:r>
              <a:rPr lang="ru-RU" b="1" dirty="0" smtClean="0"/>
              <a:t> как основной составляющей системы доказательной </a:t>
            </a:r>
            <a:r>
              <a:rPr lang="ru-RU" b="1" dirty="0" smtClean="0"/>
              <a:t>медицины.  </a:t>
            </a:r>
            <a:r>
              <a:rPr lang="uk-UA" b="1" dirty="0" err="1" smtClean="0"/>
              <a:t>Эпидемиологические</a:t>
            </a:r>
            <a:r>
              <a:rPr lang="uk-UA" b="1" dirty="0" smtClean="0"/>
              <a:t> </a:t>
            </a:r>
            <a:r>
              <a:rPr lang="uk-UA" b="1" dirty="0"/>
              <a:t>исследования в </a:t>
            </a:r>
            <a:r>
              <a:rPr lang="uk-UA" b="1" dirty="0" err="1" smtClean="0"/>
              <a:t>здравоохранении</a:t>
            </a:r>
            <a:r>
              <a:rPr lang="ru-RU" dirty="0" smtClean="0"/>
              <a:t>.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endParaRPr lang="ru-RU" b="1" dirty="0">
              <a:latin typeface="Garamond" pitchFamily="18" charset="0"/>
            </a:endParaRPr>
          </a:p>
          <a:p>
            <a:pPr marL="0" indent="0">
              <a:buNone/>
            </a:pPr>
            <a:r>
              <a:rPr lang="ru-RU" sz="2800" b="1" dirty="0" smtClean="0">
                <a:latin typeface="Garamond" pitchFamily="18" charset="0"/>
              </a:rPr>
              <a:t>Доцент</a:t>
            </a:r>
            <a:r>
              <a:rPr lang="ru-RU" b="1" dirty="0">
                <a:latin typeface="Garamond" pitchFamily="18" charset="0"/>
              </a:rPr>
              <a:t> Таранов Владимир Владимирович</a:t>
            </a:r>
            <a:r>
              <a:rPr lang="ru-RU" dirty="0">
                <a:latin typeface="Garamond" pitchFamily="18" charset="0"/>
              </a:rPr>
              <a:t> 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2928824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Эмпирические исследования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— </a:t>
            </a:r>
            <a:r>
              <a:rPr lang="ru-RU" dirty="0"/>
              <a:t>это исследования без преднамеренного вмешательства в естественное течение и развитие заболевания</a:t>
            </a:r>
            <a:r>
              <a:rPr lang="ru-RU" dirty="0" smtClean="0"/>
              <a:t>.</a:t>
            </a:r>
            <a:r>
              <a:rPr lang="ru-RU" dirty="0"/>
              <a:t>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Эмпирические исследования подразделяются на </a:t>
            </a:r>
            <a:r>
              <a:rPr lang="ru-RU" i="1" dirty="0" smtClean="0">
                <a:solidFill>
                  <a:srgbClr val="FFFF00"/>
                </a:solidFill>
              </a:rPr>
              <a:t>описательные </a:t>
            </a:r>
            <a:r>
              <a:rPr lang="ru-RU" i="1" dirty="0"/>
              <a:t>и </a:t>
            </a:r>
            <a:r>
              <a:rPr lang="ru-RU" i="1" dirty="0" smtClean="0">
                <a:solidFill>
                  <a:srgbClr val="FFFF00"/>
                </a:solidFill>
              </a:rPr>
              <a:t>аналитические</a:t>
            </a:r>
            <a:r>
              <a:rPr lang="ru-RU" dirty="0" smtClean="0"/>
              <a:t>. </a:t>
            </a:r>
          </a:p>
          <a:p>
            <a:pPr marL="0" indent="0">
              <a:buNone/>
            </a:pPr>
            <a:r>
              <a:rPr lang="ru-RU" dirty="0" smtClean="0"/>
              <a:t>К </a:t>
            </a:r>
            <a:r>
              <a:rPr lang="ru-RU" dirty="0" smtClean="0">
                <a:solidFill>
                  <a:srgbClr val="FFFF00"/>
                </a:solidFill>
              </a:rPr>
              <a:t>описательным исследованиям </a:t>
            </a:r>
            <a:r>
              <a:rPr lang="ru-RU" dirty="0" smtClean="0"/>
              <a:t>относятся </a:t>
            </a:r>
            <a:r>
              <a:rPr lang="ru-RU" dirty="0" smtClean="0">
                <a:solidFill>
                  <a:schemeClr val="accent6"/>
                </a:solidFill>
              </a:rPr>
              <a:t>методы </a:t>
            </a:r>
            <a:r>
              <a:rPr lang="ru-RU" dirty="0">
                <a:solidFill>
                  <a:schemeClr val="accent6"/>
                </a:solidFill>
              </a:rPr>
              <a:t>описание случаев </a:t>
            </a:r>
            <a:r>
              <a:rPr lang="ru-RU" dirty="0"/>
              <a:t>и </a:t>
            </a:r>
            <a:r>
              <a:rPr lang="ru-RU" dirty="0">
                <a:solidFill>
                  <a:schemeClr val="accent6"/>
                </a:solidFill>
              </a:rPr>
              <a:t>описание серии случаев</a:t>
            </a:r>
            <a:r>
              <a:rPr lang="ru-RU" dirty="0"/>
              <a:t>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>
                <a:solidFill>
                  <a:srgbClr val="FFFF00"/>
                </a:solidFill>
              </a:rPr>
              <a:t>Аналитические </a:t>
            </a:r>
            <a:r>
              <a:rPr lang="ru-RU" dirty="0">
                <a:solidFill>
                  <a:srgbClr val="FFFF00"/>
                </a:solidFill>
              </a:rPr>
              <a:t>методы </a:t>
            </a:r>
            <a:r>
              <a:rPr lang="ru-RU" dirty="0"/>
              <a:t>могут быть </a:t>
            </a:r>
            <a:r>
              <a:rPr lang="ru-RU" i="1" dirty="0">
                <a:solidFill>
                  <a:schemeClr val="accent6"/>
                </a:solidFill>
              </a:rPr>
              <a:t>когортными, исследованиями типа «случай-контроль» </a:t>
            </a:r>
            <a:r>
              <a:rPr lang="ru-RU" i="1" dirty="0"/>
              <a:t>и </a:t>
            </a:r>
            <a:r>
              <a:rPr lang="ru-RU" i="1" dirty="0">
                <a:solidFill>
                  <a:schemeClr val="accent6"/>
                </a:solidFill>
              </a:rPr>
              <a:t>экологическими</a:t>
            </a:r>
            <a:r>
              <a:rPr lang="ru-RU" dirty="0"/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4283774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/>
              <a:t>Экспериментальные исследования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- исследования, в которых осуществляется целенаправленный </a:t>
            </a:r>
            <a:r>
              <a:rPr lang="ru-RU" dirty="0"/>
              <a:t>и </a:t>
            </a:r>
            <a:r>
              <a:rPr lang="ru-RU" dirty="0" smtClean="0"/>
              <a:t>сознательный контроль основных параметров, являющихся </a:t>
            </a:r>
            <a:r>
              <a:rPr lang="ru-RU" dirty="0"/>
              <a:t>предметом </a:t>
            </a:r>
            <a:r>
              <a:rPr lang="ru-RU" dirty="0" smtClean="0"/>
              <a:t>изучения, </a:t>
            </a:r>
            <a:r>
              <a:rPr lang="ru-RU" dirty="0"/>
              <a:t>а также </a:t>
            </a:r>
            <a:r>
              <a:rPr lang="ru-RU" dirty="0" smtClean="0"/>
              <a:t>распределение объектов </a:t>
            </a:r>
            <a:r>
              <a:rPr lang="ru-RU" dirty="0"/>
              <a:t>исследования (больных и здоровых лиц) по определенным группам. </a:t>
            </a:r>
            <a:r>
              <a:rPr lang="ru-RU" i="1" dirty="0">
                <a:solidFill>
                  <a:schemeClr val="accent6"/>
                </a:solidFill>
              </a:rPr>
              <a:t>Экспериментальные исследования </a:t>
            </a:r>
            <a:r>
              <a:rPr lang="ru-RU" i="1" dirty="0"/>
              <a:t>подразделяются на </a:t>
            </a:r>
            <a:r>
              <a:rPr lang="ru-RU" i="1" dirty="0">
                <a:solidFill>
                  <a:srgbClr val="FFFF00"/>
                </a:solidFill>
              </a:rPr>
              <a:t>полевые (профилактические)</a:t>
            </a:r>
            <a:r>
              <a:rPr lang="ru-RU" i="1" dirty="0"/>
              <a:t> и </a:t>
            </a:r>
            <a:r>
              <a:rPr lang="ru-RU" i="1" dirty="0">
                <a:solidFill>
                  <a:srgbClr val="FFFF00"/>
                </a:solidFill>
              </a:rPr>
              <a:t>клинические</a:t>
            </a:r>
            <a:r>
              <a:rPr lang="ru-RU" i="1" dirty="0"/>
              <a:t>, </a:t>
            </a:r>
            <a:r>
              <a:rPr lang="ru-RU" i="1" dirty="0">
                <a:solidFill>
                  <a:srgbClr val="FFFF00"/>
                </a:solidFill>
              </a:rPr>
              <a:t>неконтролируемые</a:t>
            </a:r>
            <a:r>
              <a:rPr lang="ru-RU" i="1" dirty="0"/>
              <a:t> и </a:t>
            </a:r>
            <a:r>
              <a:rPr lang="ru-RU" i="1" dirty="0">
                <a:solidFill>
                  <a:srgbClr val="FFFF00"/>
                </a:solidFill>
              </a:rPr>
              <a:t>контролируемые</a:t>
            </a:r>
            <a:r>
              <a:rPr lang="ru-RU" i="1" dirty="0"/>
              <a:t>, </a:t>
            </a:r>
            <a:r>
              <a:rPr lang="ru-RU" i="1" dirty="0">
                <a:solidFill>
                  <a:srgbClr val="FFFF00"/>
                </a:solidFill>
              </a:rPr>
              <a:t>рандомизированные</a:t>
            </a:r>
            <a:r>
              <a:rPr lang="ru-RU" i="1" dirty="0"/>
              <a:t> и </a:t>
            </a:r>
            <a:r>
              <a:rPr lang="ru-RU" i="1" dirty="0">
                <a:solidFill>
                  <a:srgbClr val="FFFF00"/>
                </a:solidFill>
              </a:rPr>
              <a:t>нерандомизированные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7853326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648072"/>
          </a:xfrm>
        </p:spPr>
        <p:txBody>
          <a:bodyPr>
            <a:noAutofit/>
          </a:bodyPr>
          <a:lstStyle/>
          <a:p>
            <a:r>
              <a:rPr lang="ru-RU" sz="2800" dirty="0"/>
              <a:t>Характеристика отдельных видов эмпирических </a:t>
            </a:r>
            <a:r>
              <a:rPr lang="ru-RU" sz="2800" dirty="0" smtClean="0"/>
              <a:t>исследований. Описательные методы исследования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/>
              <a:t>Описательная </a:t>
            </a:r>
            <a:r>
              <a:rPr lang="ru-RU" dirty="0"/>
              <a:t>эпидемиология занимается изучением: </a:t>
            </a:r>
            <a:endParaRPr lang="ru-RU" dirty="0" smtClean="0"/>
          </a:p>
          <a:p>
            <a:r>
              <a:rPr lang="ru-RU" dirty="0" smtClean="0"/>
              <a:t>частоты </a:t>
            </a:r>
            <a:r>
              <a:rPr lang="ru-RU" dirty="0"/>
              <a:t>и распространения заболеваний (исходов) на определенной территории (страна, область, район, город, </a:t>
            </a:r>
            <a:r>
              <a:rPr lang="ru-RU" dirty="0" smtClean="0"/>
              <a:t>село), </a:t>
            </a:r>
            <a:r>
              <a:rPr lang="ru-RU" dirty="0"/>
              <a:t>в определённое время </a:t>
            </a:r>
            <a:r>
              <a:rPr lang="ru-RU" dirty="0" smtClean="0"/>
              <a:t>(месяц</a:t>
            </a:r>
            <a:r>
              <a:rPr lang="ru-RU" dirty="0"/>
              <a:t>, год, 5 лет и т.д.), в разных группах населения (дифференцированно по полу, возрасту, национальности, социально-экономическому положению, образованию, профессии и т.д.); </a:t>
            </a:r>
            <a:endParaRPr lang="ru-RU" dirty="0" smtClean="0"/>
          </a:p>
          <a:p>
            <a:r>
              <a:rPr lang="ru-RU" dirty="0" smtClean="0"/>
              <a:t>течения </a:t>
            </a:r>
            <a:r>
              <a:rPr lang="ru-RU" dirty="0"/>
              <a:t>заболеваний; </a:t>
            </a:r>
            <a:endParaRPr lang="ru-RU" dirty="0" smtClean="0"/>
          </a:p>
          <a:p>
            <a:r>
              <a:rPr lang="ru-RU" dirty="0" smtClean="0"/>
              <a:t>эффективности </a:t>
            </a:r>
            <a:r>
              <a:rPr lang="ru-RU" dirty="0"/>
              <a:t>диагностических </a:t>
            </a:r>
            <a:r>
              <a:rPr lang="ru-RU" dirty="0" smtClean="0"/>
              <a:t>критериев</a:t>
            </a:r>
          </a:p>
          <a:p>
            <a:r>
              <a:rPr lang="ru-RU" dirty="0" smtClean="0"/>
              <a:t>распространённости </a:t>
            </a:r>
            <a:r>
              <a:rPr lang="ru-RU" dirty="0"/>
              <a:t>потенциально опасных факторов. </a:t>
            </a:r>
          </a:p>
        </p:txBody>
      </p:sp>
    </p:spTree>
    <p:extLst>
      <p:ext uri="{BB962C8B-B14F-4D97-AF65-F5344CB8AC3E}">
        <p14:creationId xmlns="" xmlns:p14="http://schemas.microsoft.com/office/powerpoint/2010/main" val="20419047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Характеристика отдельных видов эмпирических исследований. Описательные методы исследования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>
                <a:solidFill>
                  <a:srgbClr val="92D050"/>
                </a:solidFill>
              </a:rPr>
              <a:t>Описание отдельных случаев </a:t>
            </a:r>
            <a:r>
              <a:rPr lang="ru-RU" dirty="0"/>
              <a:t>– наиболее старый способ медицинского исследования: подробно излагаются данные, полученные путём наблюдения одного или нескольких случаев заболеваний (не более 10 больных).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Этот </a:t>
            </a:r>
            <a:r>
              <a:rPr lang="ru-RU" dirty="0"/>
              <a:t>метод позволяет привлечь внимание медиков к новым или малоизвестным болезням, проявлениям или сочетаниям болезней; используется для описания необычных проявлений болезней и представляет собой единственный способ сообщения о редком клиническом событии, риске, прогнозе и лечении. </a:t>
            </a:r>
          </a:p>
        </p:txBody>
      </p:sp>
    </p:spTree>
    <p:extLst>
      <p:ext uri="{BB962C8B-B14F-4D97-AF65-F5344CB8AC3E}">
        <p14:creationId xmlns="" xmlns:p14="http://schemas.microsoft.com/office/powerpoint/2010/main" val="26102468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Характеристика отдельных видов эмпирических исследований. Описательные методы исследования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i="1" dirty="0">
                <a:solidFill>
                  <a:srgbClr val="92D050"/>
                </a:solidFill>
              </a:rPr>
              <a:t>Описание серии случаев </a:t>
            </a:r>
            <a:r>
              <a:rPr lang="ru-RU" dirty="0"/>
              <a:t>— исследование, включающее обычно описательную статистику группы болезней (численность группы с определенным заболеванием — 10 пациентов и более). Серия случаев — самый распространенный способ описания клинической картины заболевания. </a:t>
            </a:r>
          </a:p>
        </p:txBody>
      </p:sp>
    </p:spTree>
    <p:extLst>
      <p:ext uri="{BB962C8B-B14F-4D97-AF65-F5344CB8AC3E}">
        <p14:creationId xmlns="" xmlns:p14="http://schemas.microsoft.com/office/powerpoint/2010/main" val="14239141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>Характеристика отдельных видов эмпирических исследований. Аналитические методы исследования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Аналитические эпидемиологические исследования применяют с целью установить причинные связи между заболеваниями и различными факторами риска (профессиональными, социально-бытовыми, окружающей среды, генетическими и др.), а также для оценки эффективности профилактических и лечебных вмешательств. </a:t>
            </a:r>
            <a:endParaRPr lang="ru-RU" dirty="0" smtClean="0"/>
          </a:p>
        </p:txBody>
      </p:sp>
    </p:spTree>
    <p:extLst>
      <p:ext uri="{BB962C8B-B14F-4D97-AF65-F5344CB8AC3E}">
        <p14:creationId xmlns="" xmlns:p14="http://schemas.microsoft.com/office/powerpoint/2010/main" val="28654847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500" dirty="0" smtClean="0"/>
              <a:t>Характеристика отдельных видов эмпирических исследований. Аналитические методы исследования</a:t>
            </a:r>
            <a:endParaRPr lang="ru-RU" sz="25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Аналитические эпидемиологические исследования проводятся с применением комплекса оригинальных методических подходов (когортные исследования, исследования «случай-контроль</a:t>
            </a:r>
            <a:r>
              <a:rPr lang="ru-RU" dirty="0" smtClean="0"/>
              <a:t>»).</a:t>
            </a:r>
            <a:endParaRPr lang="ru-RU" dirty="0"/>
          </a:p>
          <a:p>
            <a:r>
              <a:rPr lang="ru-RU" dirty="0"/>
              <a:t>Разновидностью аналитических исследований являются экологические исследования (их еще называют территориальными</a:t>
            </a:r>
            <a:r>
              <a:rPr lang="ru-RU" dirty="0" smtClean="0"/>
              <a:t>).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309278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500" dirty="0" smtClean="0"/>
              <a:t>Характеристика отдельных видов эмпирических исследований. Аналитические методы исследования</a:t>
            </a:r>
            <a:endParaRPr lang="ru-RU" sz="25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Когортные </a:t>
            </a:r>
            <a:r>
              <a:rPr lang="ru-RU" dirty="0" smtClean="0"/>
              <a:t>исследования.</a:t>
            </a:r>
          </a:p>
          <a:p>
            <a:pPr marL="0" indent="0">
              <a:buNone/>
            </a:pPr>
            <a:r>
              <a:rPr lang="ru-RU" dirty="0"/>
              <a:t>Термин «когорта» означает группу лиц, объединенных каким-либо общим признаком и наблюдаемых в течение определенного периода времени, чтобы проследить, что с ними произойдет в дальнейшем.</a:t>
            </a:r>
          </a:p>
          <a:p>
            <a:pPr marL="0" indent="0">
              <a:buNone/>
            </a:pPr>
            <a:r>
              <a:rPr lang="ru-RU" dirty="0"/>
              <a:t>При проведении исследования в когорту включаются лица, у которых изучаемое заболевание отсутствует, </a:t>
            </a:r>
            <a:r>
              <a:rPr lang="ru-RU" i="1" dirty="0"/>
              <a:t>но </a:t>
            </a:r>
            <a:r>
              <a:rPr lang="ru-RU" dirty="0"/>
              <a:t>может</a:t>
            </a:r>
            <a:r>
              <a:rPr lang="ru-RU" i="1" dirty="0"/>
              <a:t> </a:t>
            </a:r>
            <a:r>
              <a:rPr lang="ru-RU" dirty="0"/>
              <a:t>проявиться в </a:t>
            </a:r>
            <a:r>
              <a:rPr lang="ru-RU" dirty="0" smtClean="0"/>
              <a:t>дальнейшем. </a:t>
            </a:r>
          </a:p>
          <a:p>
            <a:pPr marL="0" indent="0">
              <a:buNone/>
            </a:pPr>
            <a:r>
              <a:rPr lang="ru-RU" dirty="0"/>
              <a:t>Группа лиц, включенная в когорту, может быть разделена на две (экспонированные, то есть подвергающиеся воздействию фактора риска, и неэкспонированные) или несколько категорий (например, нет воздействия, незначительное воздействие, значительное воздействие). Затем эту когорту наблюдают в течение определенного времени, чтобы установить, у кого из ее участников возникает изучаемый исход.</a:t>
            </a:r>
          </a:p>
        </p:txBody>
      </p:sp>
    </p:spTree>
    <p:extLst>
      <p:ext uri="{BB962C8B-B14F-4D97-AF65-F5344CB8AC3E}">
        <p14:creationId xmlns="" xmlns:p14="http://schemas.microsoft.com/office/powerpoint/2010/main" val="10731351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500" dirty="0" smtClean="0"/>
              <a:t>Характеристика отдельных видов эмпирических исследований. Аналитические методы исследования</a:t>
            </a:r>
            <a:endParaRPr lang="ru-RU" sz="25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Когортные исследования.</a:t>
            </a:r>
          </a:p>
          <a:p>
            <a:pPr marL="0" indent="0">
              <a:buNone/>
            </a:pPr>
            <a:r>
              <a:rPr lang="ru-RU" dirty="0" smtClean="0"/>
              <a:t>Условия наблюдения за когортой:</a:t>
            </a:r>
          </a:p>
          <a:p>
            <a:pPr marL="0" indent="0">
              <a:buNone/>
            </a:pPr>
            <a:r>
              <a:rPr lang="ru-RU" dirty="0" smtClean="0"/>
              <a:t>1. Когорта </a:t>
            </a:r>
            <a:r>
              <a:rPr lang="ru-RU" dirty="0"/>
              <a:t>должна наблюдаться в течение срока, превышающего продолжительность естественного течения изучаемого заболевания. Это необходимо для того, чтобы дать возможность фактору риска проявиться.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2</a:t>
            </a:r>
            <a:r>
              <a:rPr lang="ru-RU" dirty="0"/>
              <a:t>. Всех лиц, включенных в когорту, следует контролировать в течение всего периода наблюдения. 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1690901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500" dirty="0" smtClean="0"/>
              <a:t>Характеристика отдельных видов эмпирических исследований. Аналитические методы исследования</a:t>
            </a:r>
            <a:endParaRPr lang="ru-RU" sz="25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Когортные исследования.</a:t>
            </a:r>
          </a:p>
          <a:p>
            <a:pPr marL="0" indent="0">
              <a:buNone/>
            </a:pPr>
            <a:r>
              <a:rPr lang="ru-RU" dirty="0" smtClean="0"/>
              <a:t>Недостатки  </a:t>
            </a:r>
            <a:r>
              <a:rPr lang="ru-RU" dirty="0"/>
              <a:t>когортных исследований: </a:t>
            </a:r>
            <a:endParaRPr lang="ru-RU" dirty="0" smtClean="0"/>
          </a:p>
          <a:p>
            <a:pPr marL="514350" indent="-514350">
              <a:buAutoNum type="arabicPeriod"/>
            </a:pPr>
            <a:r>
              <a:rPr lang="ru-RU" dirty="0" smtClean="0"/>
              <a:t>Если </a:t>
            </a:r>
            <a:r>
              <a:rPr lang="ru-RU" dirty="0"/>
              <a:t>исход редкий (что обычно и бывает на самом деле), то в группу приходится включать большое число людей. </a:t>
            </a:r>
            <a:endParaRPr lang="ru-RU" dirty="0" smtClean="0"/>
          </a:p>
          <a:p>
            <a:pPr marL="514350" indent="-514350">
              <a:buAutoNum type="arabicPeriod"/>
            </a:pPr>
            <a:r>
              <a:rPr lang="ru-RU" dirty="0" smtClean="0"/>
              <a:t>В </a:t>
            </a:r>
            <a:r>
              <a:rPr lang="ru-RU" dirty="0"/>
              <a:t>большей степени, чем эксперименты, подвержены систематическим </a:t>
            </a:r>
            <a:r>
              <a:rPr lang="ru-RU" dirty="0" smtClean="0"/>
              <a:t>ошибкам.</a:t>
            </a:r>
          </a:p>
          <a:p>
            <a:pPr marL="514350" indent="-514350">
              <a:buAutoNum type="arabicPeriod"/>
            </a:pPr>
            <a:r>
              <a:rPr lang="ru-RU" dirty="0" smtClean="0"/>
              <a:t>Требует </a:t>
            </a:r>
            <a:r>
              <a:rPr lang="ru-RU" dirty="0"/>
              <a:t>значительных усилий и средств, то есть когортные исследования стоят дорого.</a:t>
            </a:r>
          </a:p>
        </p:txBody>
      </p:sp>
    </p:spTree>
    <p:extLst>
      <p:ext uri="{BB962C8B-B14F-4D97-AF65-F5344CB8AC3E}">
        <p14:creationId xmlns="" xmlns:p14="http://schemas.microsoft.com/office/powerpoint/2010/main" val="38351036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План лекции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Введение. 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Эпидемиология как наука. Область применения. Задачи.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Методы эпидемиологических исследований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3.1. Характеристика отдельных видов эмпирических исследований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Описательные методы исследования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Аналитические методы исследования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3.2. Характеристика экспериментальных исследований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Методика проведения эпидемиологических исследований.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4.1.Планирование эпидемиологических исследований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4.2. Достоверность эпидемиологических исследований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6547515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500" dirty="0" smtClean="0"/>
              <a:t>Характеристика отдельных видов эмпирических исследований. Аналитические методы исследования</a:t>
            </a:r>
            <a:endParaRPr lang="ru-RU" sz="25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/>
              <a:t>Исследования </a:t>
            </a:r>
            <a:r>
              <a:rPr lang="ru-RU" dirty="0"/>
              <a:t>«случай-контроль»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При </a:t>
            </a:r>
            <a:r>
              <a:rPr lang="ru-RU" dirty="0"/>
              <a:t>проведении исследования данного вида формируются две группы. Сначала отбирается группа пациентов с изучаемым заболеванием (первая группа) и сходная по остальным признакам группа лиц без этого заболевания (вторая группа). Затем ретроспективно (по архивным данным или воспоминаниям, суждениям; данным, полученным в ходе интервью или анкетирования участников исследования) оценивается частота воздействия возможного фактора риска в обеих группах. Обнаружение в группе больных большей доли лиц, подверженных (экспонированных) влиянию изучаемого фактора, чем в контрольной группе, подтверждает, что между развитием болезни и действием этого фактора существует какая-то </a:t>
            </a:r>
            <a:r>
              <a:rPr lang="ru-RU" dirty="0" smtClean="0"/>
              <a:t>связь</a:t>
            </a:r>
            <a:r>
              <a:rPr lang="ru-RU" dirty="0"/>
              <a:t>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Отличительная особенность методики исследования «случай-контроль» состоит в том, что к моменту начала исследования все изучаемые исходы уже состоялись</a:t>
            </a:r>
            <a:r>
              <a:rPr lang="ru-RU" i="1" dirty="0" smtClean="0"/>
              <a:t>. </a:t>
            </a:r>
            <a:r>
              <a:rPr lang="ru-RU" dirty="0" smtClean="0"/>
              <a:t>В когортном исследовании в начале наблюдения, когда оцениваются факторы риска, участники еще не имеют изучаемого заболевания.</a:t>
            </a:r>
          </a:p>
          <a:p>
            <a:pPr marL="0" indent="0">
              <a:buNone/>
            </a:pPr>
            <a:r>
              <a:rPr lang="ru-RU" dirty="0" smtClean="0"/>
              <a:t> Исследование «случай-контроль» — это метод, альтернативный когортным исследованиям при оценке факторов риска.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071420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500" dirty="0" smtClean="0"/>
              <a:t>Характеристика отдельных видов эмпирических исследований. Аналитические методы исследования</a:t>
            </a:r>
            <a:endParaRPr lang="ru-RU" sz="25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Экологические исследования. единицей анализа в исследованиях выступает популяция или ее подгруппа, привязанная в таком случае к географической местности. Цель этих исследований — изучение распространенности и причин того или иного заболевания в разных географических регионах в связи с особенностями каждого региона.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4667520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Характеристика отдельных видов эмпирических исследований по продолжительности наблюдения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i="1" dirty="0"/>
              <a:t>Одномоментные исследования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Одномоментное исследование еще называют исследованием </a:t>
            </a:r>
            <a:r>
              <a:rPr lang="ru-RU" dirty="0">
                <a:solidFill>
                  <a:srgbClr val="FFFF00"/>
                </a:solidFill>
              </a:rPr>
              <a:t>распространенности</a:t>
            </a:r>
            <a:r>
              <a:rPr lang="ru-RU" dirty="0"/>
              <a:t>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>
                <a:solidFill>
                  <a:srgbClr val="FFFF00"/>
                </a:solidFill>
              </a:rPr>
              <a:t>Особенность</a:t>
            </a:r>
            <a:r>
              <a:rPr lang="ru-RU" dirty="0" smtClean="0"/>
              <a:t>  - наблюдение </a:t>
            </a:r>
            <a:r>
              <a:rPr lang="ru-RU" dirty="0"/>
              <a:t>как за воздействием (причиной), так и за эффектом относится к одному моменту времени. </a:t>
            </a:r>
            <a:r>
              <a:rPr lang="ru-RU" dirty="0" smtClean="0"/>
              <a:t>Позволяют </a:t>
            </a:r>
            <a:r>
              <a:rPr lang="ru-RU" dirty="0"/>
              <a:t>изучить распространенность какого-либо заболевания (или факторов риска) к моменту обследования и, при необходимости, выявить статистическую связь между распространенностью тех или иных заболеваний и потенциально опасными факторами. Как правило, проводится одно обследование участников научного </a:t>
            </a:r>
            <a:r>
              <a:rPr lang="ru-RU" dirty="0" smtClean="0"/>
              <a:t>исследования. Общепринятой формой одномоментных эпидемиологических исследований является </a:t>
            </a:r>
            <a:r>
              <a:rPr lang="ru-RU" dirty="0" smtClean="0">
                <a:solidFill>
                  <a:srgbClr val="FFFF00"/>
                </a:solidFill>
              </a:rPr>
              <a:t>скрининг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Сначала </a:t>
            </a:r>
            <a:r>
              <a:rPr lang="ru-RU" dirty="0"/>
              <a:t>проводится скрининг всей группы, затем </a:t>
            </a:r>
            <a:r>
              <a:rPr lang="ru-RU" dirty="0" smtClean="0"/>
              <a:t>более тщательное обследование </a:t>
            </a:r>
            <a:r>
              <a:rPr lang="ru-RU" dirty="0"/>
              <a:t>лиц с подозрениями на отклонение от нормы. </a:t>
            </a:r>
          </a:p>
        </p:txBody>
      </p:sp>
    </p:spTree>
    <p:extLst>
      <p:ext uri="{BB962C8B-B14F-4D97-AF65-F5344CB8AC3E}">
        <p14:creationId xmlns="" xmlns:p14="http://schemas.microsoft.com/office/powerpoint/2010/main" val="371854811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500" dirty="0" smtClean="0"/>
              <a:t>Характеристика отдельных видов эмпирических исследований по продолжительности наблюдения</a:t>
            </a:r>
            <a:endParaRPr lang="ru-RU" sz="25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Одномоментные исследования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Варианты проведения исследований</a:t>
            </a:r>
            <a:r>
              <a:rPr lang="ru-RU" dirty="0"/>
              <a:t>: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а</a:t>
            </a:r>
            <a:r>
              <a:rPr lang="ru-RU" dirty="0"/>
              <a:t>) сравнение частоты болезни или ее симптомов у лиц основной и контрольной </a:t>
            </a:r>
            <a:r>
              <a:rPr lang="ru-RU" dirty="0" smtClean="0"/>
              <a:t>групп; </a:t>
            </a:r>
          </a:p>
          <a:p>
            <a:pPr marL="0" indent="0">
              <a:buNone/>
            </a:pPr>
            <a:r>
              <a:rPr lang="ru-RU" dirty="0" smtClean="0"/>
              <a:t>б</a:t>
            </a:r>
            <a:r>
              <a:rPr lang="ru-RU" dirty="0"/>
              <a:t>) выявление различий в уровнях воздействия факторов риска в группах больных и здоровых.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6851719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500" dirty="0" smtClean="0"/>
              <a:t>Характеристика отдельных видов эмпирических исследований по продолжительности наблюдения</a:t>
            </a:r>
            <a:endParaRPr lang="ru-RU" sz="25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i="1" dirty="0" smtClean="0"/>
              <a:t>Одномоментные исследования, преимущества:</a:t>
            </a:r>
          </a:p>
          <a:p>
            <a:r>
              <a:rPr lang="ru-RU" dirty="0" smtClean="0"/>
              <a:t>относительно небольшие затраты;</a:t>
            </a:r>
          </a:p>
          <a:p>
            <a:r>
              <a:rPr lang="ru-RU" dirty="0" smtClean="0"/>
              <a:t>доступность </a:t>
            </a:r>
            <a:r>
              <a:rPr lang="ru-RU" dirty="0"/>
              <a:t>и </a:t>
            </a:r>
            <a:r>
              <a:rPr lang="ru-RU" dirty="0" smtClean="0"/>
              <a:t>простота;</a:t>
            </a:r>
          </a:p>
          <a:p>
            <a:r>
              <a:rPr lang="ru-RU" dirty="0" smtClean="0"/>
              <a:t>занимают немного времени;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07079175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500" dirty="0" smtClean="0"/>
              <a:t>Характеристика отдельных видов эмпирических исследований по продолжительности наблюдения</a:t>
            </a:r>
            <a:endParaRPr lang="ru-RU" sz="25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Autofit/>
          </a:bodyPr>
          <a:lstStyle/>
          <a:p>
            <a:r>
              <a:rPr lang="ru-RU" sz="2800" i="1" dirty="0" smtClean="0"/>
              <a:t>Одномоментные исследования, недостатки</a:t>
            </a:r>
            <a:r>
              <a:rPr lang="ru-RU" sz="2400" i="1" dirty="0" smtClean="0"/>
              <a:t>:</a:t>
            </a:r>
          </a:p>
          <a:p>
            <a:pPr marL="0" indent="0">
              <a:buNone/>
            </a:pPr>
            <a:r>
              <a:rPr lang="ru-RU" sz="2400" dirty="0"/>
              <a:t>1. Оценка частоты, с которой встречается заболевание (распространенность), основана на определении числа больных, выявленных только в момент обследования.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2</a:t>
            </a:r>
            <a:r>
              <a:rPr lang="ru-RU" sz="2400" dirty="0"/>
              <a:t>. </a:t>
            </a:r>
            <a:r>
              <a:rPr lang="ru-RU" sz="2400" dirty="0" smtClean="0"/>
              <a:t>Исследования должны </a:t>
            </a:r>
            <a:r>
              <a:rPr lang="ru-RU" sz="2400" dirty="0"/>
              <a:t>охватывать большие контингенты </a:t>
            </a:r>
            <a:r>
              <a:rPr lang="ru-RU" sz="2400" dirty="0" smtClean="0"/>
              <a:t>населения. </a:t>
            </a:r>
            <a:endParaRPr lang="ru-RU" sz="2400" dirty="0"/>
          </a:p>
          <a:p>
            <a:pPr marL="0" indent="0">
              <a:buNone/>
            </a:pPr>
            <a:r>
              <a:rPr lang="ru-RU" sz="2400" dirty="0"/>
              <a:t>3. </a:t>
            </a:r>
            <a:r>
              <a:rPr lang="ru-RU" sz="2400" dirty="0" smtClean="0"/>
              <a:t>Наиболее </a:t>
            </a:r>
            <a:r>
              <a:rPr lang="ru-RU" sz="2400" dirty="0"/>
              <a:t>убедительным подтверждением достоверности метода служит соответствие результатов его применения в данный момент результатам, полученным через определенный промежуток </a:t>
            </a:r>
            <a:r>
              <a:rPr lang="ru-RU" sz="2400" dirty="0" smtClean="0"/>
              <a:t>времени. </a:t>
            </a:r>
            <a:r>
              <a:rPr lang="ru-RU" sz="2400" dirty="0"/>
              <a:t>В чистом одномоментном исследовании подобного сопоставления сделать нельзя.</a:t>
            </a:r>
          </a:p>
          <a:p>
            <a:endParaRPr lang="ru-RU" sz="1600" i="1" dirty="0" smtClean="0"/>
          </a:p>
          <a:p>
            <a:endParaRPr lang="ru-RU" sz="1600" dirty="0"/>
          </a:p>
        </p:txBody>
      </p:sp>
    </p:spTree>
    <p:extLst>
      <p:ext uri="{BB962C8B-B14F-4D97-AF65-F5344CB8AC3E}">
        <p14:creationId xmlns="" xmlns:p14="http://schemas.microsoft.com/office/powerpoint/2010/main" val="85673937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Характеристика отдельных видов эмпирических исследований по продолжительности наблюдения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4000" i="1" dirty="0" smtClean="0"/>
              <a:t>Одномоментные исследования, недостатки </a:t>
            </a:r>
            <a:r>
              <a:rPr lang="ru-RU" i="1" dirty="0" smtClean="0"/>
              <a:t>(</a:t>
            </a:r>
            <a:r>
              <a:rPr lang="ru-RU" i="1" dirty="0" smtClean="0">
                <a:solidFill>
                  <a:srgbClr val="FFFF00"/>
                </a:solidFill>
              </a:rPr>
              <a:t>продолжение</a:t>
            </a:r>
            <a:r>
              <a:rPr lang="ru-RU" i="1" dirty="0" smtClean="0"/>
              <a:t>):</a:t>
            </a:r>
          </a:p>
          <a:p>
            <a:pPr marL="0" indent="0">
              <a:buNone/>
            </a:pPr>
            <a:r>
              <a:rPr lang="ru-RU" dirty="0" smtClean="0"/>
              <a:t>4. Существенное диагностическое значение при проведении эпидемиологических исследований имеет сопоставление характеристик больных и здоровых лиц. По ряду причин характеристики, выявляемые при одномоментном исследовании уже заболевших, могут не совпадать с теми характеристиками, которые наблюдаются на начальной стадии формирования патологического процесса, лежащего в основе заболевания. </a:t>
            </a:r>
          </a:p>
          <a:p>
            <a:pPr marL="0" indent="0">
              <a:buNone/>
            </a:pPr>
            <a:r>
              <a:rPr lang="ru-RU" dirty="0" smtClean="0"/>
              <a:t>5. В ходе одномоментных исследований невозможно изучить характеристики лиц, умерших в течение короткого промежутка времени после начала заболевания, и данные могут отличаться от характеристик выживших лиц.</a:t>
            </a:r>
          </a:p>
          <a:p>
            <a:pPr marL="0" indent="0">
              <a:buNone/>
            </a:pPr>
            <a:r>
              <a:rPr lang="ru-RU" dirty="0" smtClean="0"/>
              <a:t>6. Невозможность учесть динамику (фактор времени).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500" dirty="0" smtClean="0"/>
              <a:t>Характеристика отдельных видов эмпирических исследований по продолжительности наблюдения</a:t>
            </a:r>
            <a:endParaRPr lang="ru-RU" sz="25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sz="4000" dirty="0" smtClean="0"/>
              <a:t>Продольное исследование. </a:t>
            </a:r>
          </a:p>
          <a:p>
            <a:pPr marL="0" indent="0">
              <a:buNone/>
            </a:pPr>
            <a:r>
              <a:rPr lang="ru-RU" sz="3400" dirty="0" smtClean="0"/>
              <a:t>Позволяет </a:t>
            </a:r>
            <a:r>
              <a:rPr lang="ru-RU" sz="3400" dirty="0"/>
              <a:t>установить связь между воздействием факторов риска и возникновением заболеваний </a:t>
            </a:r>
            <a:r>
              <a:rPr lang="ru-RU" sz="3400" dirty="0" smtClean="0"/>
              <a:t>в </a:t>
            </a:r>
            <a:r>
              <a:rPr lang="ru-RU" sz="3400" dirty="0"/>
              <a:t>тех случаях, когда между этими событиями значительный промежуток времени. </a:t>
            </a:r>
            <a:endParaRPr lang="ru-RU" sz="3400" dirty="0" smtClean="0"/>
          </a:p>
          <a:p>
            <a:pPr marL="0" indent="0">
              <a:buNone/>
            </a:pPr>
            <a:r>
              <a:rPr lang="ru-RU" sz="3400" dirty="0" smtClean="0"/>
              <a:t>Различают </a:t>
            </a:r>
            <a:r>
              <a:rPr lang="ru-RU" sz="3400" dirty="0"/>
              <a:t>краткосрочные лонгитудинальные исследования продолжительностью до 3 лет и </a:t>
            </a:r>
            <a:r>
              <a:rPr lang="ru-RU" sz="3400" dirty="0" smtClean="0"/>
              <a:t>долгосрочные </a:t>
            </a:r>
            <a:r>
              <a:rPr lang="ru-RU" sz="3400" dirty="0"/>
              <a:t>— от рождения человека до его зрелости и даже смерти</a:t>
            </a:r>
            <a:r>
              <a:rPr lang="ru-RU" sz="3400" dirty="0" smtClean="0"/>
              <a:t>.</a:t>
            </a:r>
          </a:p>
          <a:p>
            <a:pPr marL="0" indent="0">
              <a:buNone/>
            </a:pPr>
            <a:r>
              <a:rPr lang="ru-RU" sz="3400" dirty="0"/>
              <a:t>Деление продольных исследований на ретроспективные и проспективные относится ко времени возникновения изучаемых явлений. В ретроспективных исследованиях изучаются характеристики заболевания, которое возникло до начала исследования, а в проспективных — вероятность его возникновения в будущем</a:t>
            </a:r>
            <a:r>
              <a:rPr lang="ru-RU" sz="3400" dirty="0" smtClean="0"/>
              <a:t>.</a:t>
            </a:r>
            <a:endParaRPr lang="ru-RU" sz="3400" dirty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12265438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500" dirty="0" smtClean="0"/>
              <a:t>Характеристика отдельных видов эмпирических исследований по продолжительности наблюдения</a:t>
            </a:r>
            <a:endParaRPr lang="ru-RU" sz="25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sz="11200" dirty="0" smtClean="0"/>
              <a:t>Продольное ретроспективное исследование. </a:t>
            </a:r>
          </a:p>
          <a:p>
            <a:pPr marL="0" indent="0">
              <a:buNone/>
            </a:pPr>
            <a:r>
              <a:rPr lang="ru-RU" sz="9600" dirty="0"/>
              <a:t>При ретроспективном исследовании путь исследования обратный - от следствия (болезнь, смерть) к возможной причине (факторам риска).</a:t>
            </a:r>
          </a:p>
          <a:p>
            <a:pPr marL="0" indent="0">
              <a:buNone/>
            </a:pPr>
            <a:r>
              <a:rPr lang="ru-RU" sz="9600" dirty="0"/>
              <a:t>Ретроспективное исследование </a:t>
            </a:r>
            <a:r>
              <a:rPr lang="ru-RU" sz="9600" dirty="0" smtClean="0"/>
              <a:t>характеризуется как схема, </a:t>
            </a:r>
            <a:r>
              <a:rPr lang="ru-RU" sz="9600" dirty="0"/>
              <a:t>в которой наличие связи между воздействием фактора и заболеванием оценивается путем сравнения распространенности изучаемого фактора риска среди больных рассматриваемой формой заболевания и среди здоровых лиц контрольной группы. </a:t>
            </a:r>
            <a:endParaRPr lang="ru-RU" sz="9600" dirty="0" smtClean="0"/>
          </a:p>
          <a:p>
            <a:pPr marL="0" indent="0">
              <a:buNone/>
            </a:pPr>
            <a:r>
              <a:rPr lang="ru-RU" sz="9600" dirty="0" smtClean="0"/>
              <a:t>Ретроспективное </a:t>
            </a:r>
            <a:r>
              <a:rPr lang="ru-RU" sz="9600" dirty="0"/>
              <a:t>исследование опирается на информацию о факторах риска и последствиях их воздействия, собранную в течение какого-то периода в прошлом. </a:t>
            </a:r>
            <a:endParaRPr lang="ru-RU" sz="9600" dirty="0" smtClean="0"/>
          </a:p>
          <a:p>
            <a:pPr marL="0" indent="0">
              <a:buNone/>
            </a:pPr>
            <a:r>
              <a:rPr lang="ru-RU" sz="9600" dirty="0"/>
              <a:t>Ретроспективное исследование чаще проводится в виде исследования «случай-контроль». </a:t>
            </a:r>
            <a:endParaRPr lang="ru-RU" sz="96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1341855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2500" dirty="0" smtClean="0"/>
              <a:t>Характеристика отдельных видов эмпирических исследований по продолжительности наблюдения</a:t>
            </a:r>
            <a:endParaRPr lang="ru-RU" sz="25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Продольное ретроспективное исследование, преимущества:</a:t>
            </a:r>
          </a:p>
          <a:p>
            <a:r>
              <a:rPr lang="ru-RU" dirty="0"/>
              <a:t>значительная экономия времени на его проведение;</a:t>
            </a:r>
          </a:p>
          <a:p>
            <a:r>
              <a:rPr lang="ru-RU" dirty="0" smtClean="0"/>
              <a:t>возможность </a:t>
            </a:r>
            <a:r>
              <a:rPr lang="ru-RU" dirty="0"/>
              <a:t>одновременно изучать влияние на заболеваемость нескольких факторов риска, причем появляется возможность анализировать влияние тех или иных сочетаний факторов и оценивать результат их взаимодействия;</a:t>
            </a:r>
          </a:p>
          <a:p>
            <a:r>
              <a:rPr lang="ru-RU" dirty="0" smtClean="0"/>
              <a:t>воздействие </a:t>
            </a:r>
            <a:r>
              <a:rPr lang="ru-RU" dirty="0"/>
              <a:t>факторов на обследуемых лиц можно прослеживать сколь угодно далеко в прошлом. </a:t>
            </a:r>
            <a:r>
              <a:rPr lang="ru-RU" dirty="0" smtClean="0"/>
              <a:t>Ретроспективные </a:t>
            </a:r>
            <a:r>
              <a:rPr lang="ru-RU" dirty="0"/>
              <a:t>исследования особенно эффективны при изучении рака и других заболеваний с длительным латентным периодом;</a:t>
            </a:r>
          </a:p>
          <a:p>
            <a:r>
              <a:rPr lang="ru-RU" dirty="0" smtClean="0"/>
              <a:t>возможность </a:t>
            </a:r>
            <a:r>
              <a:rPr lang="ru-RU" dirty="0"/>
              <a:t>проведения исследования в относительно короткие сроки, при необходимости — его легкого повторения;</a:t>
            </a:r>
          </a:p>
          <a:p>
            <a:r>
              <a:rPr lang="ru-RU" dirty="0" smtClean="0"/>
              <a:t>чувствительный </a:t>
            </a:r>
            <a:r>
              <a:rPr lang="ru-RU" dirty="0"/>
              <a:t>метод изучения редких заболеваний.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0055962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i="1" dirty="0">
                <a:latin typeface="Times New Roman" pitchFamily="18" charset="0"/>
                <a:cs typeface="Times New Roman" pitchFamily="18" charset="0"/>
              </a:rPr>
              <a:t>Эпидемиология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(традиционное представление)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— это система научных знаний, обосновывающая предупреждение заноса инфекций, возникновение инфекционных заболеваний среди населения, а в случае их появления – ликвидацию эпидемических очагов, снижение общего уровня инфекционной заболеваемости.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34844795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500" dirty="0" smtClean="0"/>
              <a:t>Характеристика отдельных видов эмпирических исследований по продолжительности наблюдения</a:t>
            </a:r>
            <a:endParaRPr lang="ru-RU" sz="25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Продольное ретроспективное исследование, недостатки:</a:t>
            </a:r>
          </a:p>
          <a:p>
            <a:r>
              <a:rPr lang="ru-RU" dirty="0"/>
              <a:t>более низкая достоверность полученных с ее помощью </a:t>
            </a:r>
            <a:r>
              <a:rPr lang="ru-RU" dirty="0" smtClean="0"/>
              <a:t>результатов вследствие:</a:t>
            </a:r>
          </a:p>
          <a:p>
            <a:r>
              <a:rPr lang="ru-RU" dirty="0" smtClean="0"/>
              <a:t>а</a:t>
            </a:r>
            <a:r>
              <a:rPr lang="ru-RU" dirty="0"/>
              <a:t>) сравнительно </a:t>
            </a:r>
            <a:r>
              <a:rPr lang="ru-RU" dirty="0" smtClean="0"/>
              <a:t>невысокой точности </a:t>
            </a:r>
            <a:r>
              <a:rPr lang="ru-RU" dirty="0"/>
              <a:t>оценки воздействия факторов риска в прошлом, которая в значительной степени основывается на субъективных данных (полностью или частично — на материалах интервьюирования наблюдаемых. Если группа формируется из лиц, умерших от того или иного заболевания, то интервью берется у ближайших родственников); </a:t>
            </a:r>
            <a:endParaRPr lang="ru-RU" dirty="0" smtClean="0"/>
          </a:p>
          <a:p>
            <a:r>
              <a:rPr lang="ru-RU" dirty="0" smtClean="0"/>
              <a:t>б</a:t>
            </a:r>
            <a:r>
              <a:rPr lang="ru-RU" dirty="0"/>
              <a:t>) </a:t>
            </a:r>
            <a:r>
              <a:rPr lang="ru-RU" dirty="0" smtClean="0"/>
              <a:t>отсутствия </a:t>
            </a:r>
            <a:r>
              <a:rPr lang="ru-RU" dirty="0"/>
              <a:t>единых условий и критериев оценки состояния здоровья наблюдаемых.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94184399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500" dirty="0" smtClean="0"/>
              <a:t>Характеристика отдельных видов эмпирических исследований по продолжительности наблюдения</a:t>
            </a:r>
            <a:endParaRPr lang="ru-RU" sz="25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Продольное проспективное исследование.</a:t>
            </a:r>
          </a:p>
          <a:p>
            <a:pPr marL="0" indent="0">
              <a:buNone/>
            </a:pPr>
            <a:r>
              <a:rPr lang="ru-RU" i="1" dirty="0"/>
              <a:t>При </a:t>
            </a:r>
            <a:r>
              <a:rPr lang="ru-RU" dirty="0"/>
              <a:t>проспективном подходе путь исследования пролегает от фактора риска (предполагаемой причины) к последствиям для здоровья (возникновение заболевания, смертельные исходы и т.д.).</a:t>
            </a:r>
          </a:p>
          <a:p>
            <a:pPr marL="0" indent="0">
              <a:buNone/>
            </a:pPr>
            <a:r>
              <a:rPr lang="ru-RU" dirty="0"/>
              <a:t>Продольные проспективные исследования проводятся в основном как </a:t>
            </a:r>
            <a:r>
              <a:rPr lang="ru-RU" i="1" dirty="0"/>
              <a:t>когортные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297544872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/>
              <a:t>Характеристика экспериментальных исследований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/>
              <a:t>Экспериментальные исследования проводятся при непосредственном контроле исследователя за изучаемыми явлениями (например, за факторами риска, новыми методами лечения, диагностики или профилактики) в условиях, максимально приближенных к условиям лабораторного эксперимента.</a:t>
            </a:r>
          </a:p>
          <a:p>
            <a:pPr marL="0" indent="0">
              <a:buNone/>
            </a:pPr>
            <a:r>
              <a:rPr lang="ru-RU" dirty="0" smtClean="0"/>
              <a:t>Экспериментом является </a:t>
            </a:r>
            <a:r>
              <a:rPr lang="ru-RU" dirty="0"/>
              <a:t>полный набор</a:t>
            </a:r>
            <a:r>
              <a:rPr lang="ru-RU" b="1" dirty="0"/>
              <a:t> </a:t>
            </a:r>
            <a:r>
              <a:rPr lang="ru-RU" dirty="0"/>
              <a:t>наблюдений, проводимый в специально сформированных условиях, которыми исследователь может манипулировать.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38270816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Характеристика экспериментальных исследований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Экспериментальные эпидемиологические исследования наиболее актуальны:</a:t>
            </a:r>
          </a:p>
          <a:p>
            <a:r>
              <a:rPr lang="ru-RU" dirty="0" smtClean="0"/>
              <a:t>а) при подтверждении причинного </a:t>
            </a:r>
            <a:r>
              <a:rPr lang="ru-RU" dirty="0"/>
              <a:t>характера рассматриваемых связей «воздействие—заболевание</a:t>
            </a:r>
            <a:r>
              <a:rPr lang="ru-RU" dirty="0" smtClean="0"/>
              <a:t>»;</a:t>
            </a:r>
          </a:p>
          <a:p>
            <a:r>
              <a:rPr lang="ru-RU" dirty="0" smtClean="0"/>
              <a:t>б</a:t>
            </a:r>
            <a:r>
              <a:rPr lang="ru-RU" dirty="0"/>
              <a:t>) </a:t>
            </a:r>
            <a:r>
              <a:rPr lang="ru-RU" dirty="0" smtClean="0"/>
              <a:t>при оценке </a:t>
            </a:r>
            <a:r>
              <a:rPr lang="ru-RU" dirty="0"/>
              <a:t>эффективности программ профилактики и лечения.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93529770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Характеристика экспериментальных исследований: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Значение экспериментальных исследований определяется двумя моментами:</a:t>
            </a:r>
          </a:p>
          <a:p>
            <a:r>
              <a:rPr lang="ru-RU" dirty="0" smtClean="0"/>
              <a:t>снижение </a:t>
            </a:r>
            <a:r>
              <a:rPr lang="ru-RU" dirty="0"/>
              <a:t>заболеваемости при целенаправленном воздействии на фактор риска является подтверждением научной гипотезы, в соответствии с которой фактор риска действительно служит причиной заболевания;</a:t>
            </a:r>
          </a:p>
          <a:p>
            <a:r>
              <a:rPr lang="ru-RU" dirty="0" smtClean="0"/>
              <a:t>изменение </a:t>
            </a:r>
            <a:r>
              <a:rPr lang="ru-RU" dirty="0"/>
              <a:t>уровня заболеваемости при воздействии на фактор риска указывает на эффективность данного </a:t>
            </a:r>
            <a:r>
              <a:rPr lang="ru-RU" dirty="0" smtClean="0"/>
              <a:t>мероприятия.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5056999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Характеристика экспериментальных исследований: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Экспериментальные эпидемиологические исследования подразделяются на клинические и профилактические (полевые). Объект наблюдения в клинических исследованиях больные, а в профилактических — здоровые лица с факторами риска.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79378887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Характеристика экспериментальных исследований: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Для оценки новых </a:t>
            </a:r>
            <a:r>
              <a:rPr lang="ru-RU" dirty="0" smtClean="0"/>
              <a:t>методов лечения </a:t>
            </a:r>
            <a:r>
              <a:rPr lang="ru-RU" dirty="0"/>
              <a:t>и профилактики</a:t>
            </a:r>
            <a:r>
              <a:rPr lang="ru-RU" dirty="0" smtClean="0"/>
              <a:t> </a:t>
            </a:r>
            <a:r>
              <a:rPr lang="ru-RU" dirty="0"/>
              <a:t>могут быть</a:t>
            </a:r>
            <a:r>
              <a:rPr lang="ru-RU" b="1" dirty="0"/>
              <a:t> </a:t>
            </a:r>
            <a:r>
              <a:rPr lang="ru-RU" dirty="0"/>
              <a:t>применены два основных вида исследования: неконтролируемое и контролируемое.</a:t>
            </a:r>
          </a:p>
          <a:p>
            <a:pPr marL="0" indent="0">
              <a:buNone/>
            </a:pPr>
            <a:r>
              <a:rPr lang="ru-RU" i="1" dirty="0" smtClean="0">
                <a:solidFill>
                  <a:srgbClr val="FFFF00"/>
                </a:solidFill>
              </a:rPr>
              <a:t>Неконтролируемое клиническое испытание </a:t>
            </a:r>
            <a:r>
              <a:rPr lang="ru-RU" i="1" dirty="0" smtClean="0"/>
              <a:t>- </a:t>
            </a:r>
            <a:r>
              <a:rPr lang="ru-RU" dirty="0" smtClean="0"/>
              <a:t>вид исследования, который применяется, когда ценность метода очевидна даже без формальной проверки, не нужна тщательная, строгая методика проведения испытания: эффективность метода можно доказать путем оценки результатов лишь в одной группе больных без сопоставления с контрольной. Может </a:t>
            </a:r>
            <a:r>
              <a:rPr lang="ru-RU" dirty="0"/>
              <a:t>применяться только в исключительных </a:t>
            </a:r>
            <a:r>
              <a:rPr lang="ru-RU" dirty="0" smtClean="0"/>
              <a:t>случаях.</a:t>
            </a:r>
          </a:p>
          <a:p>
            <a:pPr marL="0" indent="0">
              <a:buNone/>
            </a:pPr>
            <a:r>
              <a:rPr lang="ru-RU" i="1" dirty="0">
                <a:solidFill>
                  <a:srgbClr val="FFFF00"/>
                </a:solidFill>
              </a:rPr>
              <a:t>Контролируемое клиническое испытание </a:t>
            </a:r>
            <a:r>
              <a:rPr lang="ru-RU" dirty="0"/>
              <a:t>— это специальный вид когортных исследований, условия проведения которого (подбор групп вмешательств, характер вмешательства, организация наблюдения и оценка исходов) обеспечивают устранение систематических ошибок. По степени контролируемости и управляемости клинические испытания превосходят обычные когортные исследования. </a:t>
            </a:r>
            <a:r>
              <a:rPr lang="ru-RU" dirty="0" smtClean="0"/>
              <a:t>При </a:t>
            </a:r>
            <a:r>
              <a:rPr lang="ru-RU" dirty="0"/>
              <a:t>классической схеме контролируемого клинического исследования в эксперименте используют две соответствующим образом подобранные группы (выборки), из которых только одна подвергается воздействию экспериментального фактора (новый метод лечения, профилактики).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9379141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Характеристика экспериментальных исследований: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 smtClean="0"/>
              <a:t>Клинические </a:t>
            </a:r>
            <a:r>
              <a:rPr lang="ru-RU" dirty="0"/>
              <a:t>исследования обычно выполняются на выборках. </a:t>
            </a:r>
            <a:r>
              <a:rPr lang="ru-RU" dirty="0" smtClean="0">
                <a:solidFill>
                  <a:srgbClr val="FFFF00"/>
                </a:solidFill>
              </a:rPr>
              <a:t>Выборка</a:t>
            </a:r>
            <a:r>
              <a:rPr lang="ru-RU" dirty="0" smtClean="0"/>
              <a:t> — это часть популяции, полученная путем отбора. </a:t>
            </a:r>
          </a:p>
          <a:p>
            <a:pPr marL="0" indent="0">
              <a:buNone/>
            </a:pPr>
            <a:r>
              <a:rPr lang="ru-RU" dirty="0" smtClean="0"/>
              <a:t>Идеальный </a:t>
            </a:r>
            <a:r>
              <a:rPr lang="ru-RU" dirty="0"/>
              <a:t>эксперимент требует, чтобы все факторы, влияющие на участников эксперимента, были одинаковы, за исключением фактора, который изучается.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Единственный </a:t>
            </a:r>
            <a:r>
              <a:rPr lang="ru-RU" dirty="0"/>
              <a:t>способ уравнять все посторонние факторы — это распределение пациентов по группам случайным образом, так, чтобы каждый пациент получил равные шансы попасть в группу воздействия или в группу без него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/>
              <a:t>Процедуру, обеспечивающую случайное распределение больных в экспериментальную и контрольную группы, называют </a:t>
            </a:r>
            <a:r>
              <a:rPr lang="ru-RU" i="1" dirty="0">
                <a:solidFill>
                  <a:srgbClr val="FFFF00"/>
                </a:solidFill>
              </a:rPr>
              <a:t>рандомизацией</a:t>
            </a:r>
            <a:r>
              <a:rPr lang="ru-RU" i="1" dirty="0"/>
              <a:t>.</a:t>
            </a:r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03906711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Характеристика экспериментальных исследований: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sz="4500" dirty="0" smtClean="0"/>
              <a:t>Рандомизированные исследования</a:t>
            </a:r>
            <a:r>
              <a:rPr lang="ru-RU" dirty="0" smtClean="0"/>
              <a:t>. </a:t>
            </a:r>
          </a:p>
          <a:p>
            <a:pPr marL="0" indent="0">
              <a:buNone/>
            </a:pPr>
            <a:r>
              <a:rPr lang="ru-RU" dirty="0" smtClean="0"/>
              <a:t>Основная </a:t>
            </a:r>
            <a:r>
              <a:rPr lang="ru-RU" dirty="0"/>
              <a:t>цель рандомизированного исследования — исключить какую-либо предвзятость или предубеждение в оценке сравниваемых методов.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Достичь </a:t>
            </a:r>
            <a:r>
              <a:rPr lang="ru-RU" dirty="0"/>
              <a:t>это возможно при:</a:t>
            </a:r>
          </a:p>
          <a:p>
            <a:r>
              <a:rPr lang="ru-RU" dirty="0"/>
              <a:t>- случайном, непреднамеренном распределении больных по группам: если количество обследуемых большое, то можно принять, что дополнительные факторы, распределяясь в обеих наблюдаемых группах случайным образом, будут взаимно </a:t>
            </a:r>
            <a:r>
              <a:rPr lang="ru-RU" dirty="0" smtClean="0"/>
              <a:t>ликвидироваться);</a:t>
            </a:r>
            <a:endParaRPr lang="ru-RU" dirty="0"/>
          </a:p>
          <a:p>
            <a:r>
              <a:rPr lang="ru-RU" dirty="0"/>
              <a:t>- отслеживании результатов применения изучаемых методов у всех больных, включенных в </a:t>
            </a:r>
            <a:r>
              <a:rPr lang="ru-RU" dirty="0" smtClean="0"/>
              <a:t>исследование;</a:t>
            </a:r>
            <a:endParaRPr lang="ru-RU" dirty="0"/>
          </a:p>
          <a:p>
            <a:r>
              <a:rPr lang="ru-RU" dirty="0"/>
              <a:t>- «слепой» оценке результатов, когда исследователь не знает, в какую группу был включен больной; двойном «слепом» методе, когда больной также не знает, в какую группу — экспериментальную или контрольную — он будет включен;</a:t>
            </a:r>
          </a:p>
          <a:p>
            <a:r>
              <a:rPr lang="ru-RU" dirty="0"/>
              <a:t>- четком определении конечного этапа или результата </a:t>
            </a:r>
            <a:r>
              <a:rPr lang="ru-RU" dirty="0" smtClean="0"/>
              <a:t>исследования, что </a:t>
            </a:r>
            <a:r>
              <a:rPr lang="ru-RU" dirty="0"/>
              <a:t>позволяет исключить возможность двоякой трактовки полученных данных.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95198513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67544" y="3105835"/>
            <a:ext cx="813690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/>
              <a:t>МЕТОДИКА ПРОВЕДЕНИЯ ЭПИДЕМИОЛОГИЧЕСКИХ ИССЛЕДОВАНИЙ</a:t>
            </a:r>
          </a:p>
        </p:txBody>
      </p:sp>
    </p:spTree>
    <p:extLst>
      <p:ext uri="{BB962C8B-B14F-4D97-AF65-F5344CB8AC3E}">
        <p14:creationId xmlns="" xmlns:p14="http://schemas.microsoft.com/office/powerpoint/2010/main" val="17926404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Эпидемиология (современное представление)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— это наука, изучающая распространенность состояний или событий, связанных со здоровьем, детерминант этих состояний и событий, в специально определенных популяциях для управления и контроля за проблемами здоровья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настоящее время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эпидемиология считается базовой наукой о здоровье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населения.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70492805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Планирование эпидемиологических </a:t>
            </a:r>
            <a:r>
              <a:rPr lang="ru-RU" dirty="0" smtClean="0"/>
              <a:t>исследований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Этапы планирования :</a:t>
            </a:r>
            <a:endParaRPr lang="ru-RU" dirty="0"/>
          </a:p>
          <a:p>
            <a:pPr lvl="0"/>
            <a:r>
              <a:rPr lang="ru-RU" dirty="0"/>
              <a:t>определение цели исследования;</a:t>
            </a:r>
          </a:p>
          <a:p>
            <a:pPr lvl="0"/>
            <a:r>
              <a:rPr lang="ru-RU" dirty="0"/>
              <a:t>выбор объекта исследования;</a:t>
            </a:r>
          </a:p>
          <a:p>
            <a:pPr lvl="0"/>
            <a:r>
              <a:rPr lang="ru-RU" dirty="0"/>
              <a:t>выбор схемы (метода) исследования;</a:t>
            </a:r>
          </a:p>
          <a:p>
            <a:pPr lvl="0"/>
            <a:r>
              <a:rPr lang="ru-RU" dirty="0"/>
              <a:t>составление программы наблюдения;</a:t>
            </a:r>
          </a:p>
          <a:p>
            <a:pPr lvl="0"/>
            <a:r>
              <a:rPr lang="ru-RU" dirty="0"/>
              <a:t>выбор методов сбора информации;</a:t>
            </a:r>
          </a:p>
          <a:p>
            <a:pPr lvl="0"/>
            <a:r>
              <a:rPr lang="ru-RU" dirty="0"/>
              <a:t>определение критериев отнесения наблюдаемых к «экспонированным» и «больным»;</a:t>
            </a:r>
          </a:p>
          <a:p>
            <a:pPr lvl="0"/>
            <a:r>
              <a:rPr lang="ru-RU" dirty="0"/>
              <a:t>определение методов формирования групп наблюдения;</a:t>
            </a:r>
          </a:p>
          <a:p>
            <a:r>
              <a:rPr lang="ru-RU" dirty="0"/>
              <a:t>выбор методов обработки данных</a:t>
            </a:r>
          </a:p>
        </p:txBody>
      </p:sp>
    </p:spTree>
    <p:extLst>
      <p:ext uri="{BB962C8B-B14F-4D97-AF65-F5344CB8AC3E}">
        <p14:creationId xmlns="" xmlns:p14="http://schemas.microsoft.com/office/powerpoint/2010/main" val="394854628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Этапы планирования. </a:t>
            </a:r>
            <a:r>
              <a:rPr lang="ru-RU" i="1" dirty="0" smtClean="0"/>
              <a:t>Этап 1.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i="1" dirty="0"/>
              <a:t>Этап 1. Определение цели исследования. </a:t>
            </a:r>
            <a:endParaRPr lang="ru-RU" i="1" dirty="0" smtClean="0"/>
          </a:p>
          <a:p>
            <a:r>
              <a:rPr lang="ru-RU" dirty="0" smtClean="0"/>
              <a:t>Под </a:t>
            </a:r>
            <a:r>
              <a:rPr lang="ru-RU" dirty="0"/>
              <a:t>исследовательскими целями понимается детальное определение сферы и объёма информации, которую предполагают получить в ходе планируемого эпидемиологического исследования.</a:t>
            </a:r>
          </a:p>
          <a:p>
            <a:r>
              <a:rPr lang="ru-RU" dirty="0"/>
              <a:t>При описательном исследовании целью может быть сбор данных о распространенности болезней органов дыхания среди населения определенной территории в течение года. </a:t>
            </a:r>
          </a:p>
          <a:p>
            <a:r>
              <a:rPr lang="ru-RU" dirty="0"/>
              <a:t>Цели аналитических и экспериментальных исследований должны предусматривать гипотезы, которые будут проверяться. </a:t>
            </a:r>
          </a:p>
        </p:txBody>
      </p:sp>
    </p:spTree>
    <p:extLst>
      <p:ext uri="{BB962C8B-B14F-4D97-AF65-F5344CB8AC3E}">
        <p14:creationId xmlns="" xmlns:p14="http://schemas.microsoft.com/office/powerpoint/2010/main" val="82468349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Этапы планирования. </a:t>
            </a:r>
            <a:r>
              <a:rPr lang="ru-RU" i="1" dirty="0" smtClean="0"/>
              <a:t>Этап 2.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i="1" dirty="0"/>
              <a:t>Этап 2. Выбор объекта исследования. </a:t>
            </a:r>
            <a:r>
              <a:rPr lang="ru-RU" dirty="0"/>
              <a:t>В качестве объекта исследования обычно рассматриваются группы населения, в которых достаточно распространено изучаемое </a:t>
            </a:r>
            <a:r>
              <a:rPr lang="ru-RU" dirty="0" smtClean="0"/>
              <a:t>воздействие.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При выборе объекта необходимо учитывать такие факторы, как численность наблюдаемых; интенсивность воздействия, которому они подвергаются; возможность обобщения результатов исследования.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59676163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Этапы планирования. </a:t>
            </a:r>
            <a:r>
              <a:rPr lang="ru-RU" i="1" dirty="0" smtClean="0"/>
              <a:t>Этап 3.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697427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sz="4400" i="1" dirty="0"/>
              <a:t>Этап 3. Выбор схемы (метода) исследования </a:t>
            </a:r>
            <a:r>
              <a:rPr lang="ru-RU" sz="4400" dirty="0"/>
              <a:t>обусловлен сроками проведения и имеющимися для этого ресурсами; распространенностью воздействия фактора и рассматриваемого заболевания; возможностью получения информации о воздействии и случаях возникновения заболевания; характером заболевания (в частности, наличием латентного периода)</a:t>
            </a:r>
            <a:r>
              <a:rPr lang="ru-RU" sz="4400" i="1" dirty="0"/>
              <a:t>.</a:t>
            </a:r>
            <a:endParaRPr lang="ru-RU" sz="4400" dirty="0"/>
          </a:p>
          <a:p>
            <a:pPr marL="0" indent="0">
              <a:buNone/>
            </a:pPr>
            <a:r>
              <a:rPr lang="ru-RU" sz="4400" dirty="0"/>
              <a:t>Например, проспективное исследование имеет высокую достоверность, поэтому применяется для подтверждения прошедших предварительную проверку гипотез и уточнения характера неблагоприятного воздействия фактора на состояние здоровья. Ретроспективные исследования отличаются сравнительно небольшой трудоемкостью, поэтому их широко используют в тех случаях, когда гипотеза еще не получила надежного обоснования.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12698059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dirty="0" smtClean="0"/>
              <a:t>Этапы планирования. </a:t>
            </a:r>
            <a:r>
              <a:rPr lang="ru-RU" i="1" dirty="0" smtClean="0"/>
              <a:t>Этап 4.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70000" lnSpcReduction="20000"/>
          </a:bodyPr>
          <a:lstStyle/>
          <a:p>
            <a:r>
              <a:rPr lang="ru-RU" i="1" dirty="0"/>
              <a:t>Этап 4. Составление программы наблюдения. </a:t>
            </a:r>
            <a:endParaRPr lang="ru-RU" i="1" dirty="0" smtClean="0"/>
          </a:p>
          <a:p>
            <a:r>
              <a:rPr lang="ru-RU" dirty="0" smtClean="0"/>
              <a:t>На </a:t>
            </a:r>
            <a:r>
              <a:rPr lang="ru-RU" dirty="0"/>
              <a:t>этом этапе определяют перечень признаков (переменных, параметров), подлежащих регистрации в отношении каждого наблюдаемого лица. Выбор признаков зависит от целей исследования и возможного влияния различных демографических и социально-экономических факторов на возникновение рассматриваемого заболевания. Перечень регистрируемых признаков может включать — социально-демографическую характеристику объекта наблюдения (пол, возраст, семейное положение и др.);</a:t>
            </a:r>
          </a:p>
          <a:p>
            <a:r>
              <a:rPr lang="ru-RU" dirty="0" smtClean="0"/>
              <a:t>Характер </a:t>
            </a:r>
            <a:r>
              <a:rPr lang="ru-RU" dirty="0"/>
              <a:t>сведений о состоянии здоровья изучаемой популяции обусловлен в первую очередь видом изучаемого заболевания и типом эпидемиологического исследования. </a:t>
            </a:r>
            <a:endParaRPr lang="ru-RU" dirty="0" smtClean="0"/>
          </a:p>
          <a:p>
            <a:r>
              <a:rPr lang="ru-RU" dirty="0" smtClean="0"/>
              <a:t>Для </a:t>
            </a:r>
            <a:r>
              <a:rPr lang="ru-RU" dirty="0"/>
              <a:t>характеристики переменных, которые будут предметом изучения, необходимо установить их измерительные шкалы. Выделяют простые и композиционные (сложные) шкалы измерения признаков. </a:t>
            </a:r>
          </a:p>
        </p:txBody>
      </p:sp>
    </p:spTree>
    <p:extLst>
      <p:ext uri="{BB962C8B-B14F-4D97-AF65-F5344CB8AC3E}">
        <p14:creationId xmlns="" xmlns:p14="http://schemas.microsoft.com/office/powerpoint/2010/main" val="287845672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i="1" dirty="0" smtClean="0"/>
              <a:t>Простые измерительные шкалы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 smtClean="0"/>
              <a:t>номинальная;</a:t>
            </a:r>
          </a:p>
          <a:p>
            <a:pPr lvl="0"/>
            <a:r>
              <a:rPr lang="ru-RU" dirty="0" smtClean="0"/>
              <a:t>порядковая;</a:t>
            </a:r>
          </a:p>
          <a:p>
            <a:pPr lvl="0"/>
            <a:r>
              <a:rPr lang="ru-RU" dirty="0" smtClean="0"/>
              <a:t>интервальная (разделительная);</a:t>
            </a:r>
          </a:p>
          <a:p>
            <a:pPr lvl="0"/>
            <a:r>
              <a:rPr lang="ru-RU" dirty="0" smtClean="0"/>
              <a:t>относительная.</a:t>
            </a:r>
          </a:p>
        </p:txBody>
      </p:sp>
    </p:spTree>
    <p:extLst>
      <p:ext uri="{BB962C8B-B14F-4D97-AF65-F5344CB8AC3E}">
        <p14:creationId xmlns="" xmlns:p14="http://schemas.microsoft.com/office/powerpoint/2010/main" val="361843302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i="1" dirty="0" smtClean="0"/>
              <a:t>Номинальная</a:t>
            </a:r>
            <a:r>
              <a:rPr lang="ru-RU" sz="3200" dirty="0" smtClean="0"/>
              <a:t> шкала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i="1" dirty="0" smtClean="0"/>
              <a:t>Номинальная</a:t>
            </a:r>
            <a:r>
              <a:rPr lang="ru-RU" dirty="0" smtClean="0"/>
              <a:t> шкала состоит из двух или большего числа классов, которые качественно отличаются друг от друга. Например:</a:t>
            </a:r>
          </a:p>
          <a:p>
            <a:pPr marL="0" indent="0">
              <a:buNone/>
            </a:pPr>
            <a:r>
              <a:rPr lang="ru-RU" dirty="0" smtClean="0"/>
              <a:t>- пол</a:t>
            </a:r>
          </a:p>
          <a:p>
            <a:r>
              <a:rPr lang="ru-RU" dirty="0" smtClean="0"/>
              <a:t>1. мужской</a:t>
            </a:r>
          </a:p>
          <a:p>
            <a:r>
              <a:rPr lang="ru-RU" dirty="0" smtClean="0"/>
              <a:t>2. женский</a:t>
            </a:r>
          </a:p>
          <a:p>
            <a:pPr marL="0" indent="0">
              <a:buNone/>
            </a:pPr>
            <a:r>
              <a:rPr lang="ru-RU" dirty="0" smtClean="0"/>
              <a:t>- наличие тошноты</a:t>
            </a:r>
          </a:p>
          <a:p>
            <a:r>
              <a:rPr lang="ru-RU" dirty="0" smtClean="0"/>
              <a:t>1. да </a:t>
            </a:r>
          </a:p>
          <a:p>
            <a:r>
              <a:rPr lang="ru-RU" dirty="0" smtClean="0"/>
              <a:t>2. нет</a:t>
            </a:r>
          </a:p>
          <a:p>
            <a:pPr marL="0" indent="0">
              <a:buNone/>
            </a:pPr>
            <a:r>
              <a:rPr lang="ru-RU" dirty="0" smtClean="0"/>
              <a:t>- локализация головных болей</a:t>
            </a:r>
          </a:p>
          <a:p>
            <a:pPr marL="0" indent="0">
              <a:buNone/>
            </a:pPr>
            <a:r>
              <a:rPr lang="ru-RU" dirty="0" smtClean="0"/>
              <a:t>1. затылок</a:t>
            </a:r>
          </a:p>
          <a:p>
            <a:pPr marL="0" indent="0">
              <a:buNone/>
            </a:pPr>
            <a:r>
              <a:rPr lang="ru-RU" dirty="0" smtClean="0"/>
              <a:t>2. лобная область</a:t>
            </a:r>
          </a:p>
          <a:p>
            <a:pPr marL="0" indent="0">
              <a:buNone/>
            </a:pPr>
            <a:r>
              <a:rPr lang="ru-RU" dirty="0" smtClean="0"/>
              <a:t>3. другие области</a:t>
            </a:r>
          </a:p>
          <a:p>
            <a:pPr marL="0" indent="0">
              <a:buNone/>
            </a:pPr>
            <a:r>
              <a:rPr lang="ru-RU" dirty="0" smtClean="0"/>
              <a:t>Применение номинальной шкалы ограничивает область допустимых математических операций, поскольку позволяет использовать статистические методики, с помощью которых проводят только подсчёт (количество случаев, модальная величина).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53130365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i="1" dirty="0" smtClean="0"/>
              <a:t>Порядковая</a:t>
            </a:r>
            <a:r>
              <a:rPr lang="ru-RU" sz="3200" dirty="0" smtClean="0"/>
              <a:t> шкала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12568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i="1" dirty="0" smtClean="0"/>
              <a:t>Порядковая</a:t>
            </a:r>
            <a:r>
              <a:rPr lang="ru-RU" dirty="0" smtClean="0"/>
              <a:t> шкала в сравнении с номинальной имеет то преимущество, что отдельные классы шкалы ранжированы, т.е. упорядочены по степени интенсивности данной характеристики.</a:t>
            </a:r>
          </a:p>
          <a:p>
            <a:pPr marL="0" indent="0">
              <a:buNone/>
            </a:pPr>
            <a:r>
              <a:rPr lang="ru-RU" dirty="0" smtClean="0"/>
              <a:t>Например:</a:t>
            </a:r>
          </a:p>
          <a:p>
            <a:pPr marL="0" indent="0">
              <a:buNone/>
            </a:pPr>
            <a:r>
              <a:rPr lang="ru-RU" dirty="0" smtClean="0"/>
              <a:t>- частота появления симптомов болезни</a:t>
            </a:r>
          </a:p>
          <a:p>
            <a:r>
              <a:rPr lang="ru-RU" dirty="0" smtClean="0"/>
              <a:t>1. часто</a:t>
            </a:r>
          </a:p>
          <a:p>
            <a:r>
              <a:rPr lang="ru-RU" dirty="0" smtClean="0"/>
              <a:t>2. время от времени</a:t>
            </a:r>
          </a:p>
          <a:p>
            <a:r>
              <a:rPr lang="ru-RU" dirty="0" smtClean="0"/>
              <a:t>3. редко</a:t>
            </a:r>
          </a:p>
          <a:p>
            <a:r>
              <a:rPr lang="ru-RU" dirty="0" smtClean="0"/>
              <a:t>4. никогда</a:t>
            </a:r>
          </a:p>
          <a:p>
            <a:pPr marL="0" indent="0">
              <a:buNone/>
            </a:pPr>
            <a:r>
              <a:rPr lang="ru-RU" dirty="0" smtClean="0"/>
              <a:t>- нетрудоспособность</a:t>
            </a:r>
          </a:p>
          <a:p>
            <a:r>
              <a:rPr lang="ru-RU" dirty="0" smtClean="0"/>
              <a:t>1. полная</a:t>
            </a:r>
          </a:p>
          <a:p>
            <a:r>
              <a:rPr lang="ru-RU" dirty="0" smtClean="0"/>
              <a:t>2. частичная</a:t>
            </a:r>
          </a:p>
          <a:p>
            <a:r>
              <a:rPr lang="ru-RU" dirty="0" smtClean="0"/>
              <a:t>3. без ограничений трудоспособности</a:t>
            </a:r>
          </a:p>
          <a:p>
            <a:pPr marL="0" indent="0">
              <a:buNone/>
            </a:pPr>
            <a:r>
              <a:rPr lang="ru-RU" dirty="0" smtClean="0"/>
              <a:t>Однако измерение с помощью порядковой шкалы не даёт никакой информации о величине различий между отдельными пунктами шкалы, т.е. недопустимо сравнивать расстояния между различными градациями.</a:t>
            </a:r>
          </a:p>
          <a:p>
            <a:pPr marL="0" indent="0">
              <a:buNone/>
            </a:pPr>
            <a:r>
              <a:rPr lang="ru-RU" dirty="0" smtClean="0"/>
              <a:t>Наряду со статистическими методиками, допустимыми при номинальной шкале, к порядковым шкалам можно применять математические методы для неравных интервалов шкалы (медиана, процентили, ранговая корреляция).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81353712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Интервальная (разделительная) шкала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 smtClean="0"/>
              <a:t>По интервальной (разделительной) шкале между точками равные промежутки (интервалы). Примеры подобной шкалы: измерение температуры, влажности и т.п. Однако, нулевая точка на интервальной шкале является вопросом принятой условности (договорённости). </a:t>
            </a:r>
          </a:p>
          <a:p>
            <a:pPr marL="0" indent="0">
              <a:buNone/>
            </a:pPr>
            <a:r>
              <a:rPr lang="ru-RU" dirty="0" smtClean="0"/>
              <a:t>Например, нельзя сказать, что двухдневный новорождённый «в два раза старше» новорождённого, который прожил один день, поскольку принятый в шкале «нуль» не обязательно означает отсутствие данной характеристики. </a:t>
            </a:r>
          </a:p>
          <a:p>
            <a:pPr marL="0" indent="0">
              <a:buNone/>
            </a:pPr>
            <a:r>
              <a:rPr lang="ru-RU" dirty="0" smtClean="0"/>
              <a:t>Произвольность принятой нулевой точки делает недопустимыми при применении этой шкалы операции умножения и деления, поскольку отношение между ступенями шкалы неравные.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55188221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Относительная шкала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smtClean="0"/>
              <a:t>Свойства </a:t>
            </a:r>
            <a:r>
              <a:rPr lang="ru-RU" i="1" dirty="0" smtClean="0"/>
              <a:t>относительной шкалы</a:t>
            </a:r>
            <a:r>
              <a:rPr lang="ru-RU" dirty="0" smtClean="0"/>
              <a:t> отличаются тем, что она имеет абсолютную нулевую точку, которая обозначает отсутствие данной характеристики. В результате этого отношение между числами шкалы точно отражает различия в интенсивности изучаемой характеристики в объекте. Примеры такого рода шкал:</a:t>
            </a:r>
          </a:p>
          <a:p>
            <a:pPr lvl="0"/>
            <a:r>
              <a:rPr lang="ru-RU" dirty="0" smtClean="0"/>
              <a:t>измерение массы тела в килограммах; роста – в сантиметрах;</a:t>
            </a:r>
          </a:p>
          <a:p>
            <a:pPr lvl="0"/>
            <a:r>
              <a:rPr lang="ru-RU" dirty="0" smtClean="0"/>
              <a:t>измерение содержания гемоглобина в 100 мл крови;</a:t>
            </a:r>
          </a:p>
          <a:p>
            <a:pPr lvl="0"/>
            <a:r>
              <a:rPr lang="ru-RU" dirty="0" smtClean="0"/>
              <a:t>показатель смертности.</a:t>
            </a:r>
          </a:p>
          <a:p>
            <a:pPr marL="0" indent="0">
              <a:buNone/>
            </a:pPr>
            <a:r>
              <a:rPr lang="ru-RU" dirty="0" smtClean="0"/>
              <a:t>К относительной шкале можно применять основные математические операции и методы вариационной (параметрической) статистики.</a:t>
            </a:r>
          </a:p>
          <a:p>
            <a:pPr marL="0" indent="0">
              <a:buNone/>
            </a:pPr>
            <a:r>
              <a:rPr lang="ru-RU" dirty="0" smtClean="0"/>
              <a:t>Данные измеренные в относительной шкале можно, могут быть сгруппированы в категории с равными интервалами. </a:t>
            </a:r>
          </a:p>
        </p:txBody>
      </p:sp>
    </p:spTree>
    <p:extLst>
      <p:ext uri="{BB962C8B-B14F-4D97-AF65-F5344CB8AC3E}">
        <p14:creationId xmlns="" xmlns:p14="http://schemas.microsoft.com/office/powerpoint/2010/main" val="40010861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Наиболее важные аспекты эпидемиологии: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наука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которая основана на теории вероятности, статистике и методах глубокого научно-исследовательского анализа;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метод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причинной аргументации, позволяющий на практике доказать или опровергнуть выдвинутые гипотезы относительно причин возникновения, профилактики и лечения заболеваний (исходов);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инструмент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практической деятельности, который позволяет на научной основе сохранять, укреплять, поддерживать здоровье населения.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33988500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/>
              <a:t>Композиционные (сложные) шкалы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i="1" dirty="0" smtClean="0"/>
              <a:t>Композиционные (сложные) шкалы </a:t>
            </a:r>
            <a:r>
              <a:rPr lang="ru-RU" dirty="0" smtClean="0"/>
              <a:t>базируются на данных о двух или большем числе переменных. Примеры таких шкал: потребность в калориях, рассчитанная на основе различных видов пищи; определение стадии болезни на основе многих клинических симптомов.</a:t>
            </a:r>
          </a:p>
          <a:p>
            <a:r>
              <a:rPr lang="ru-RU" dirty="0" smtClean="0"/>
              <a:t>Композиционную шкалу можно также конструировать на основе сравнения количественных переменных (например, показатель ожирения, рассчитанный путем сопоставления массы тела и роста).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98497738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Выбранная измерительная шкала должна отвечать следующим условиям: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896544"/>
          </a:xfrm>
        </p:spPr>
        <p:txBody>
          <a:bodyPr>
            <a:noAutofit/>
          </a:bodyPr>
          <a:lstStyle/>
          <a:p>
            <a:r>
              <a:rPr lang="ru-RU" sz="1800" dirty="0" smtClean="0"/>
              <a:t>1) соответствовать целям исследования. Например, шкала профессий будет разной в зависимости от того, служит ли вид профессии критерием социального положения или критерием экспозиции к вредным факторам производственной среды;</a:t>
            </a:r>
          </a:p>
          <a:p>
            <a:r>
              <a:rPr lang="ru-RU" sz="1800" dirty="0" smtClean="0"/>
              <a:t>2) быть практичной, т.е. удобной на этапе сбора информации;</a:t>
            </a:r>
          </a:p>
          <a:p>
            <a:r>
              <a:rPr lang="ru-RU" sz="1800" dirty="0" smtClean="0"/>
              <a:t>3) быть достаточно «сильной», т.е. как можно более информативной и чёткой;</a:t>
            </a:r>
          </a:p>
          <a:p>
            <a:r>
              <a:rPr lang="ru-RU" sz="1800" dirty="0" smtClean="0"/>
              <a:t>4) отдельные позиции шкалы должны быть точно определены. Например, если случаи болезни молено классифицировать по отдельным стадиям заболевания, то эти стадии необходимо учитывать;</a:t>
            </a:r>
          </a:p>
          <a:p>
            <a:r>
              <a:rPr lang="ru-RU" sz="1800" dirty="0" smtClean="0"/>
              <a:t>5) шкала должна охватывать достаточное число категорий, чтобы не случалось потерь необходимой информации;</a:t>
            </a:r>
          </a:p>
          <a:p>
            <a:r>
              <a:rPr lang="ru-RU" sz="1800" dirty="0" smtClean="0"/>
              <a:t>6) шкала должна быть исчерпывающей, охватывающей все возможные варианты классификации;</a:t>
            </a:r>
          </a:p>
          <a:p>
            <a:r>
              <a:rPr lang="ru-RU" sz="1800" dirty="0" smtClean="0"/>
              <a:t>7) шкала должна быть однозначной (разъединяющей), то есть данная информация может быть включена только в один из выделенных классов. Например, возрастные группы до 40 лег, 40-49 лет, 50—59 лет и т.д.</a:t>
            </a:r>
            <a:endParaRPr lang="ru-RU" sz="1800" dirty="0"/>
          </a:p>
        </p:txBody>
      </p:sp>
    </p:spTree>
    <p:extLst>
      <p:ext uri="{BB962C8B-B14F-4D97-AF65-F5344CB8AC3E}">
        <p14:creationId xmlns="" xmlns:p14="http://schemas.microsoft.com/office/powerpoint/2010/main" val="31651761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Этапы планирования. </a:t>
            </a:r>
            <a:r>
              <a:rPr lang="ru-RU" i="1" dirty="0" smtClean="0"/>
              <a:t>Этап 5.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i="1" dirty="0"/>
              <a:t>Этап </a:t>
            </a:r>
            <a:r>
              <a:rPr lang="ru-RU" dirty="0"/>
              <a:t>5. </a:t>
            </a:r>
            <a:r>
              <a:rPr lang="ru-RU" i="1" dirty="0"/>
              <a:t>Выбор методов сбора информации. </a:t>
            </a:r>
            <a:r>
              <a:rPr lang="ru-RU" dirty="0"/>
              <a:t>На этом этапе определяют способы получения данных в соответствии с составленной на предыдущем этапе программой наблюдения: устанавливают все источники информации и условия проведения исследования.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На </a:t>
            </a:r>
            <a:r>
              <a:rPr lang="ru-RU" dirty="0"/>
              <a:t>этом же этапе разрабатываются все регистрационные бланки наблюдений.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19746206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Этапы планирования. </a:t>
            </a:r>
            <a:r>
              <a:rPr lang="ru-RU" i="1" dirty="0" smtClean="0"/>
              <a:t>Этап 6.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i="1" dirty="0"/>
              <a:t>Этап 6. Определение критериев отнесения наблюдаемых к «экспонированным» и «больным». </a:t>
            </a:r>
            <a:r>
              <a:rPr lang="ru-RU" dirty="0"/>
              <a:t>На данном этапе конкретизируют проверяемую гипотезу применительно к условиям исследования, четко сформулировав, что подразумевается под понятиями «экспонированные» и «больные». Понятие «экспонированные» должно характеризоваться совокупностью условий: тип контакта объекта наблюдения с изучаемым фактором риска, его продолжительность и интенсивность, свойства изучаемого фактора. </a:t>
            </a:r>
            <a:endParaRPr lang="ru-RU" dirty="0" smtClean="0"/>
          </a:p>
          <a:p>
            <a:r>
              <a:rPr lang="ru-RU" dirty="0" smtClean="0"/>
              <a:t>Определение </a:t>
            </a:r>
            <a:r>
              <a:rPr lang="ru-RU" dirty="0"/>
              <a:t>критериев отнесения наблюдаемых лиц к «больным» зависит и от метода сбора информации. При использовании официальных материалов регистрации случаев заболеваний и случаев смерти следует только четко определить перечень изучаемых нозологических форм в соответствии с Международной классификацией болезней. Если источником информации служат истории болезни, то условия отнесения наблюдаемых к «больным» могут быть сформулированы более подробно. </a:t>
            </a:r>
          </a:p>
        </p:txBody>
      </p:sp>
    </p:spTree>
    <p:extLst>
      <p:ext uri="{BB962C8B-B14F-4D97-AF65-F5344CB8AC3E}">
        <p14:creationId xmlns="" xmlns:p14="http://schemas.microsoft.com/office/powerpoint/2010/main" val="309133477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Этапы планирования. </a:t>
            </a:r>
            <a:r>
              <a:rPr lang="ru-RU" i="1" dirty="0" smtClean="0"/>
              <a:t>Этап 7.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i="1" dirty="0"/>
              <a:t>Этап 7. Определение методов формирования групп наблюдения. </a:t>
            </a:r>
            <a:r>
              <a:rPr lang="ru-RU" dirty="0"/>
              <a:t>На данном этапе уточняется вид статистического наблюдения (сплошное или выборочное). Если проводят выборочное исследование, то определяют необходимую численность выборки и способы отбора наблюдаемых.</a:t>
            </a:r>
            <a:r>
              <a:rPr lang="ru-RU" i="1" dirty="0"/>
              <a:t> </a:t>
            </a:r>
            <a:r>
              <a:rPr lang="ru-RU" dirty="0"/>
              <a:t>Способы отбора должны обеспечивать прежде всего представительность наблюдаемых по отношению к популяции. Кроме этого, в аналитической эпидемиологии применяют методы направленного отбора, предназначенные для устранения влияния вмешивающихся факторов на результаты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57261411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Этапы планирования. </a:t>
            </a:r>
            <a:r>
              <a:rPr lang="ru-RU" i="1" dirty="0" smtClean="0"/>
              <a:t>Этап 8.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i="1" dirty="0"/>
              <a:t>Этап 8. Выбор методов обработки данных. </a:t>
            </a:r>
            <a:r>
              <a:rPr lang="ru-RU" dirty="0"/>
              <a:t>Этот этап включает определение методов измерения и оценки основных показателей состояния здоровья наблюдаемых контингентов и эффект изучаемого воздействия.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1462376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3105835"/>
            <a:ext cx="799288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/>
              <a:t>Достоверность эпидемиологических исследований</a:t>
            </a:r>
          </a:p>
        </p:txBody>
      </p:sp>
    </p:spTree>
    <p:extLst>
      <p:ext uri="{BB962C8B-B14F-4D97-AF65-F5344CB8AC3E}">
        <p14:creationId xmlns="" xmlns:p14="http://schemas.microsoft.com/office/powerpoint/2010/main" val="808482349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Ошибки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/>
              <a:t>На правильность и достоверность результатов научных исследований в биологии, медицине, физике, химии и других наук, могут влиять ошибки, под которыми понимают разницу между действительным значением изучаемого признака и полученным результатом исследования этой характеристики. Чем больше полученный в исследовании результат отражает действительное значение исследуемой характеристики, тем он точнее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В статистике</a:t>
            </a:r>
            <a:r>
              <a:rPr lang="ru-RU" dirty="0"/>
              <a:t> </a:t>
            </a:r>
            <a:r>
              <a:rPr lang="ru-RU" dirty="0" smtClean="0"/>
              <a:t>могут </a:t>
            </a:r>
            <a:r>
              <a:rPr lang="ru-RU" dirty="0"/>
              <a:t>возникнуть ошибки двух видов: репрезентативности и регистрации. </a:t>
            </a:r>
          </a:p>
        </p:txBody>
      </p:sp>
    </p:spTree>
    <p:extLst>
      <p:ext uri="{BB962C8B-B14F-4D97-AF65-F5344CB8AC3E}">
        <p14:creationId xmlns="" xmlns:p14="http://schemas.microsoft.com/office/powerpoint/2010/main" val="506136590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Ошибки репрезентативности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Ошибки репрезентативности характерны только для выборочного наблюдения и возникают в результате того, что выборочная совокупность не полностью воспроизводит генеральную. Они определяются как расхождение между значениями показателей, полученных по выборке, и значениями показателей этих же величин, которые были бы получены при проведенном сплошном наблюдении с одинаковой степенью точности.</a:t>
            </a:r>
          </a:p>
        </p:txBody>
      </p:sp>
    </p:spTree>
    <p:extLst>
      <p:ext uri="{BB962C8B-B14F-4D97-AF65-F5344CB8AC3E}">
        <p14:creationId xmlns="" xmlns:p14="http://schemas.microsoft.com/office/powerpoint/2010/main" val="1833929736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Ошибки регистрации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 </a:t>
            </a:r>
            <a:r>
              <a:rPr lang="ru-RU" dirty="0" smtClean="0"/>
              <a:t>- Случайные; </a:t>
            </a:r>
          </a:p>
          <a:p>
            <a:pPr>
              <a:buFontTx/>
              <a:buChar char="-"/>
            </a:pPr>
            <a:r>
              <a:rPr lang="ru-RU" dirty="0" smtClean="0"/>
              <a:t>Систематические;</a:t>
            </a:r>
          </a:p>
          <a:p>
            <a:pPr>
              <a:buFontTx/>
              <a:buChar char="-"/>
            </a:pPr>
            <a:r>
              <a:rPr lang="ru-RU" dirty="0" smtClean="0"/>
              <a:t>Непреднамеренные.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6860935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/>
              <a:t>Особенности эпидемиологии неинфекционных </a:t>
            </a:r>
            <a:r>
              <a:rPr lang="ru-RU" sz="4000" dirty="0"/>
              <a:t>болезней </a:t>
            </a:r>
            <a:r>
              <a:rPr lang="ru-RU" sz="4000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как </a:t>
            </a:r>
            <a:r>
              <a:rPr lang="ru-RU" dirty="0"/>
              <a:t>правило, латентный период неинфекционных заболеваний значительно более продолжителен, чем инфекционных, и конкретный срок его непредсказуем;</a:t>
            </a:r>
          </a:p>
          <a:p>
            <a:r>
              <a:rPr lang="ru-RU" dirty="0" smtClean="0"/>
              <a:t>хроническое </a:t>
            </a:r>
            <a:r>
              <a:rPr lang="ru-RU" dirty="0"/>
              <a:t>заболевание развивается постепенно и его признаки у обследуемых лиц варьируют в большом диапазоне, что повышает вероятность ошибочной диагностики);</a:t>
            </a:r>
          </a:p>
          <a:p>
            <a:r>
              <a:rPr lang="ru-RU" dirty="0" smtClean="0"/>
              <a:t>для </a:t>
            </a:r>
            <a:r>
              <a:rPr lang="ru-RU" dirty="0"/>
              <a:t>неинфекционных заболеваний характерна мультифакторная природа этиологии и патогенеза, причем явно доминирующий фактор часто отсутствует;</a:t>
            </a:r>
          </a:p>
          <a:p>
            <a:r>
              <a:rPr lang="ru-RU" dirty="0" smtClean="0"/>
              <a:t>в </a:t>
            </a:r>
            <a:r>
              <a:rPr lang="ru-RU" dirty="0"/>
              <a:t>отличие от инфекционной эпидемиологии, невозможно </a:t>
            </a:r>
            <a:r>
              <a:rPr lang="ru-RU" dirty="0" smtClean="0"/>
              <a:t>выделить </a:t>
            </a:r>
            <a:r>
              <a:rPr lang="ru-RU" dirty="0"/>
              <a:t>невосприимчивую часть популяции и установить, имеет ли место абсолютная устойчивость конкретного лица к определенному хроническому неинфекционному заболеванию;</a:t>
            </a:r>
          </a:p>
          <a:p>
            <a:r>
              <a:rPr lang="ru-RU" dirty="0" smtClean="0"/>
              <a:t>прогнозы </a:t>
            </a:r>
            <a:r>
              <a:rPr lang="ru-RU" dirty="0"/>
              <a:t>заболеваемости и эффективности профилактических мероприятий носят вероятностный характер и оправдываются по отношению к популяции в целом.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568369632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Случайные ошибки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i="1" dirty="0"/>
              <a:t>Случайные ошибки </a:t>
            </a:r>
            <a:r>
              <a:rPr lang="ru-RU" dirty="0"/>
              <a:t>— это отклонение результата (отдельного наблюдения) в выборке от истинного значения в популяции, обусловленное исключительно случайностью. Например, </a:t>
            </a:r>
            <a:r>
              <a:rPr lang="ru-RU" dirty="0" smtClean="0"/>
              <a:t>при </a:t>
            </a:r>
            <a:r>
              <a:rPr lang="ru-RU" dirty="0"/>
              <a:t>измерении артериального давления могут возникнуть случайные ошибки, связанные с:</a:t>
            </a:r>
          </a:p>
          <a:p>
            <a:r>
              <a:rPr lang="ru-RU" dirty="0"/>
              <a:t>а) неправильно подобранной шириной манжетки;</a:t>
            </a:r>
          </a:p>
          <a:p>
            <a:r>
              <a:rPr lang="ru-RU" dirty="0"/>
              <a:t>б) неаккуратным ее закреплением;</a:t>
            </a:r>
          </a:p>
          <a:p>
            <a:r>
              <a:rPr lang="ru-RU" dirty="0"/>
              <a:t>в) с загрязнением и невертикальным положением тонометра;</a:t>
            </a:r>
          </a:p>
          <a:p>
            <a:r>
              <a:rPr lang="ru-RU" dirty="0"/>
              <a:t>г) способностью исследователя улавливать тоны сжимаемой артерии и т.д.</a:t>
            </a:r>
          </a:p>
          <a:p>
            <a:pPr marL="0" indent="0">
              <a:buNone/>
            </a:pPr>
            <a:r>
              <a:rPr lang="ru-RU" dirty="0"/>
              <a:t>Случайная ошибка может иметь место на любом этапе исследования, ее никогда нельзя исключить полностью и следует обязательно учитывать при оценке результатов исследования. Случайные ошибки выявляются путем повторения измерения (наблюдения). Использование статистических данных помогает минимизировать случайную ошибку путем выбора оптимальных методов исследования и анализа данных. Если случайные ошибки невелики, то они в очень незначительной степени искажают (смещают) результаты исследования.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519493029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i="1" dirty="0" smtClean="0"/>
              <a:t>Систематические ошибки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/>
              <a:t>О </a:t>
            </a:r>
            <a:r>
              <a:rPr lang="ru-RU" i="1" dirty="0"/>
              <a:t>систематической ошибке </a:t>
            </a:r>
            <a:r>
              <a:rPr lang="ru-RU" dirty="0"/>
              <a:t>говорят, когда результаты т следования устойчиво воспроизводятся при повторении, но </a:t>
            </a:r>
            <a:r>
              <a:rPr lang="ru-RU" dirty="0" smtClean="0"/>
              <a:t>дают </a:t>
            </a:r>
            <a:r>
              <a:rPr lang="ru-RU" dirty="0"/>
              <a:t>неправильное представление об изучаемом явлении. Систематической ошибкой или смещением называется устойчивое отклонение результатов исследования от истинных показателей, связанное с несовершенством методики исследования на любой его стадии. Систематическая ошибка тенденциозно искажает характеристики (параметры) изучаемого признака в выборке и сторону уменьшения или увеличения.</a:t>
            </a:r>
          </a:p>
          <a:p>
            <a:r>
              <a:rPr lang="ru-RU" dirty="0"/>
              <a:t>Отличие систематической ошибки от случайной заключается и в том, что причины систематической коренятся в самой методике исследования, тогда как случайной — в вероятностном разбросе данных. Если случайная ошибка понижает способность исследования выявить имеющийся эффект,  то систематическая может привести к однонаправленному искажению результата и принципиально неверному выводу.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897024968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Достоверность</a:t>
            </a:r>
            <a:r>
              <a:rPr lang="en-US" sz="3200" dirty="0" smtClean="0"/>
              <a:t> </a:t>
            </a:r>
            <a:r>
              <a:rPr lang="ru-RU" sz="3200" dirty="0"/>
              <a:t>эпидемиологического исследования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Достоверность</a:t>
            </a:r>
            <a:r>
              <a:rPr lang="en-US" dirty="0" smtClean="0"/>
              <a:t> </a:t>
            </a:r>
            <a:r>
              <a:rPr lang="ru-RU" dirty="0" smtClean="0"/>
              <a:t>результатов</a:t>
            </a:r>
            <a:r>
              <a:rPr lang="ru-RU" dirty="0"/>
              <a:t>, получаемых в ходе эпидемиологического исследования, определяется главным образом отсутствием в них систематической ошибки. </a:t>
            </a:r>
            <a:endParaRPr lang="en-US" dirty="0" smtClean="0"/>
          </a:p>
          <a:p>
            <a:r>
              <a:rPr lang="ru-RU" dirty="0" smtClean="0"/>
              <a:t>Принято </a:t>
            </a:r>
            <a:r>
              <a:rPr lang="ru-RU" dirty="0"/>
              <a:t>различать две стороны этого понятия: </a:t>
            </a:r>
            <a:r>
              <a:rPr lang="ru-RU" dirty="0">
                <a:solidFill>
                  <a:srgbClr val="FFFF00"/>
                </a:solidFill>
              </a:rPr>
              <a:t>внутренняя достоверность </a:t>
            </a:r>
            <a:r>
              <a:rPr lang="ru-RU" dirty="0"/>
              <a:t>означает правильность результатов корректно проведенного исследования; </a:t>
            </a:r>
            <a:r>
              <a:rPr lang="ru-RU" dirty="0">
                <a:solidFill>
                  <a:srgbClr val="FFFF00"/>
                </a:solidFill>
              </a:rPr>
              <a:t>внешняя</a:t>
            </a:r>
            <a:r>
              <a:rPr lang="ru-RU" dirty="0"/>
              <a:t> - характеристика, отражающая, в какой мере результат измерения соответствует истинной величине из генеральной совокупности и может быть перенесен на другие аналогичные ситуации.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863084239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Основные категории </a:t>
            </a:r>
            <a:r>
              <a:rPr lang="ru-RU" dirty="0"/>
              <a:t>систематических ошибок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Систематическая ошибка</a:t>
            </a:r>
            <a:r>
              <a:rPr lang="ru-RU" dirty="0"/>
              <a:t>, обусловленная отбором;</a:t>
            </a:r>
          </a:p>
          <a:p>
            <a:pPr lvl="0"/>
            <a:r>
              <a:rPr lang="ru-RU" dirty="0"/>
              <a:t>Систематическая </a:t>
            </a:r>
            <a:r>
              <a:rPr lang="ru-RU" dirty="0" smtClean="0"/>
              <a:t>ошибка</a:t>
            </a:r>
            <a:r>
              <a:rPr lang="ru-RU" dirty="0"/>
              <a:t>, обусловленная вмешивающимися факторами;</a:t>
            </a:r>
          </a:p>
          <a:p>
            <a:r>
              <a:rPr lang="ru-RU" dirty="0" smtClean="0"/>
              <a:t>Систематическая ошибка</a:t>
            </a:r>
            <a:r>
              <a:rPr lang="ru-RU" dirty="0"/>
              <a:t>, обусловленная измерением.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27629738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/>
              <a:t>Систематические ошибки отбора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ru-RU" dirty="0" smtClean="0"/>
              <a:t>обусловлены </a:t>
            </a:r>
            <a:r>
              <a:rPr lang="ru-RU" dirty="0"/>
              <a:t>тем, что в изучаемую группу не включены лица, относящиеся, но не вошедшие в нее по разным причинам. В результате этого сравниваемые группы исследуемых различаются не только по главным изучаемым признакам, но и по другим факторам, влияющим на результат исследования.</a:t>
            </a:r>
          </a:p>
        </p:txBody>
      </p:sp>
    </p:spTree>
    <p:extLst>
      <p:ext uri="{BB962C8B-B14F-4D97-AF65-F5344CB8AC3E}">
        <p14:creationId xmlns="" xmlns:p14="http://schemas.microsoft.com/office/powerpoint/2010/main" val="3646111883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i="1" dirty="0"/>
              <a:t>Систематическая ошибка, обусловленная вмешивающимися факторами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Вмешивающийся </a:t>
            </a:r>
            <a:r>
              <a:rPr lang="ru-RU" dirty="0"/>
              <a:t>фактор - неучтённый, связанный с известным исследуемым фактором и некоторым образом влияющий на результат (исход). Исследуемый и вмешивающиеся факторы достаточно тесно связаны, они как бы «ходят парой», и, если вмешивающиеся факторы не контролируются исследователями, полученный результат будет искажён.</a:t>
            </a:r>
          </a:p>
          <a:p>
            <a:r>
              <a:rPr lang="ru-RU" dirty="0"/>
              <a:t>Систематические ошибки при воздействии вмешивающихся факторов и систематические ошибки, возникающие при отборе, не исключают друг друга, но относятся к разным этапам исследования. Систематическая  ошибка при отборе возникает при формировании групп наблюдения на этапе планирования исследования. Ошибки из-за вмешивающихся факторов должны учитываться при анализе данных по окончании исследования.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192753523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i="1" dirty="0"/>
              <a:t>Систематическая ошибка, обусловленная измерением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r"/>
            <a:r>
              <a:rPr lang="ru-RU" dirty="0" smtClean="0"/>
              <a:t>возникает</a:t>
            </a:r>
            <a:r>
              <a:rPr lang="ru-RU" dirty="0"/>
              <a:t>, когда в сравниваемых группах пациентом применяются неодинаковые методы измерения: например, различия в методах диагностики и классификации изучаемых состояний. Эти ошибки можно уменьшить, используя следующие приемы: критерии диагностики изучаемых исходов должны быть унифицированы, стандартны в исследуемых группах; исследователи должны с одинаковой тщательностью и точностью выявлять исходы во всех группах и не должны знать, к какой группе при надлежит каждый пациент.</a:t>
            </a: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5256569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Задачи</a:t>
            </a:r>
            <a:r>
              <a:rPr lang="ru-RU" sz="2800" dirty="0"/>
              <a:t>, которые стоят перед эпидемиологией неинфекционных заболеваний:</a:t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Изучение </a:t>
            </a:r>
            <a:r>
              <a:rPr lang="ru-RU" dirty="0"/>
              <a:t>распространенности и естественного течения определенных заболеваний по группам населения, выявление масштабов проблем, связанных с этими заболеваниями.</a:t>
            </a:r>
          </a:p>
          <a:p>
            <a:r>
              <a:rPr lang="ru-RU" dirty="0" smtClean="0"/>
              <a:t>Определение </a:t>
            </a:r>
            <a:r>
              <a:rPr lang="ru-RU" dirty="0"/>
              <a:t>факторов внешней и внутренней среды, которые способствуют либо препятствуют возникновению и распространению этих заболеваний.</a:t>
            </a:r>
          </a:p>
          <a:p>
            <a:r>
              <a:rPr lang="ru-RU" dirty="0" smtClean="0"/>
              <a:t>Определение </a:t>
            </a:r>
            <a:r>
              <a:rPr lang="ru-RU" dirty="0"/>
              <a:t>приоритетных проблем в области охраны здоровья населения.</a:t>
            </a:r>
          </a:p>
          <a:p>
            <a:r>
              <a:rPr lang="ru-RU" dirty="0" smtClean="0"/>
              <a:t>Разработка </a:t>
            </a:r>
            <a:r>
              <a:rPr lang="ru-RU" dirty="0"/>
              <a:t>мероприятий по устранению или максимально возможному ослаблению действия неблагоприятных факторов. Изучение эффективности профилактических и лечебных мероприятий.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378767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3600" b="1" dirty="0"/>
              <a:t>Методы эпидемиологических исследований</a:t>
            </a:r>
            <a:br>
              <a:rPr lang="ru-RU" sz="3600" b="1" dirty="0"/>
            </a:b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ru-RU" i="1" dirty="0" smtClean="0"/>
              <a:t>- методы </a:t>
            </a:r>
            <a:r>
              <a:rPr lang="ru-RU" i="1" dirty="0"/>
              <a:t>изучения закономерностей распространения неинфекционных болезней среди населения, основанные на применении статистических показателей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1893008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Методы эпидемиологических исследований (классификация)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i="1" dirty="0">
                <a:solidFill>
                  <a:srgbClr val="FF0000"/>
                </a:solidFill>
              </a:rPr>
              <a:t>В зависимости от цели </a:t>
            </a:r>
            <a:r>
              <a:rPr lang="ru-RU" dirty="0"/>
              <a:t>эпидемиологические исследования подразделяются на поисковые (</a:t>
            </a:r>
            <a:r>
              <a:rPr lang="ru-RU" dirty="0">
                <a:solidFill>
                  <a:schemeClr val="accent6"/>
                </a:solidFill>
              </a:rPr>
              <a:t>выдвигающие гипотезу</a:t>
            </a:r>
            <a:r>
              <a:rPr lang="ru-RU" dirty="0"/>
              <a:t>) и </a:t>
            </a:r>
            <a:r>
              <a:rPr lang="ru-RU" dirty="0">
                <a:solidFill>
                  <a:schemeClr val="accent6"/>
                </a:solidFill>
              </a:rPr>
              <a:t>проверяющие </a:t>
            </a:r>
            <a:r>
              <a:rPr lang="ru-RU" dirty="0" smtClean="0">
                <a:solidFill>
                  <a:schemeClr val="accent6"/>
                </a:solidFill>
              </a:rPr>
              <a:t>гипотезу</a:t>
            </a:r>
            <a:r>
              <a:rPr lang="ru-RU" dirty="0" smtClean="0"/>
              <a:t>. </a:t>
            </a:r>
          </a:p>
          <a:p>
            <a:r>
              <a:rPr lang="ru-RU" i="1" dirty="0" smtClean="0">
                <a:solidFill>
                  <a:srgbClr val="FF0000"/>
                </a:solidFill>
              </a:rPr>
              <a:t>По </a:t>
            </a:r>
            <a:r>
              <a:rPr lang="ru-RU" i="1" dirty="0">
                <a:solidFill>
                  <a:srgbClr val="FF0000"/>
                </a:solidFill>
              </a:rPr>
              <a:t>характеру вмешательств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/>
              <a:t>— на </a:t>
            </a:r>
            <a:r>
              <a:rPr lang="ru-RU" dirty="0">
                <a:solidFill>
                  <a:schemeClr val="accent6"/>
                </a:solidFill>
              </a:rPr>
              <a:t>эмпирические </a:t>
            </a:r>
            <a:r>
              <a:rPr lang="ru-RU" dirty="0"/>
              <a:t>(или обсервационные) и  </a:t>
            </a:r>
            <a:r>
              <a:rPr lang="ru-RU" dirty="0">
                <a:solidFill>
                  <a:schemeClr val="accent6"/>
                </a:solidFill>
              </a:rPr>
              <a:t>экспериментальные</a:t>
            </a:r>
            <a:r>
              <a:rPr lang="ru-RU" i="1" dirty="0"/>
              <a:t>. </a:t>
            </a:r>
            <a:endParaRPr lang="ru-RU" i="1" dirty="0" smtClean="0"/>
          </a:p>
          <a:p>
            <a:r>
              <a:rPr lang="ru-RU" dirty="0"/>
              <a:t>С точки зрения </a:t>
            </a:r>
            <a:r>
              <a:rPr lang="ru-RU" i="1" dirty="0">
                <a:solidFill>
                  <a:srgbClr val="FF0000"/>
                </a:solidFill>
              </a:rPr>
              <a:t>продолжительности наблюдения </a:t>
            </a:r>
            <a:r>
              <a:rPr lang="ru-RU" i="1" dirty="0"/>
              <a:t>за состоянием здоровья</a:t>
            </a:r>
            <a:r>
              <a:rPr lang="ru-RU" dirty="0"/>
              <a:t> изучаемого контингента эпидемиологические исследования могут быть </a:t>
            </a:r>
            <a:r>
              <a:rPr lang="ru-RU" i="1" dirty="0">
                <a:solidFill>
                  <a:schemeClr val="accent6">
                    <a:lumMod val="75000"/>
                  </a:schemeClr>
                </a:solidFill>
              </a:rPr>
              <a:t>одномоментными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dirty="0"/>
              <a:t>(поперечные, трансверзальные, кросс-секционные) и </a:t>
            </a:r>
            <a:r>
              <a:rPr lang="ru-RU" i="1" dirty="0">
                <a:solidFill>
                  <a:schemeClr val="accent6">
                    <a:lumMod val="75000"/>
                  </a:schemeClr>
                </a:solidFill>
              </a:rPr>
              <a:t>длительными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dirty="0"/>
              <a:t>(продольные, лонгитудинальные</a:t>
            </a:r>
            <a:r>
              <a:rPr lang="ru-RU" dirty="0" smtClean="0"/>
              <a:t>).</a:t>
            </a:r>
            <a:r>
              <a:rPr lang="ru-RU" i="1" dirty="0"/>
              <a:t> </a:t>
            </a:r>
            <a:r>
              <a:rPr lang="ru-RU" i="1" dirty="0">
                <a:solidFill>
                  <a:schemeClr val="accent6"/>
                </a:solidFill>
              </a:rPr>
              <a:t>Продольные</a:t>
            </a:r>
            <a:r>
              <a:rPr lang="ru-RU" dirty="0">
                <a:solidFill>
                  <a:schemeClr val="accent6"/>
                </a:solidFill>
              </a:rPr>
              <a:t> </a:t>
            </a:r>
            <a:r>
              <a:rPr lang="ru-RU" dirty="0"/>
              <a:t>эпидемиологические исследования делятся на </a:t>
            </a:r>
            <a:r>
              <a:rPr lang="ru-RU" i="1" dirty="0">
                <a:solidFill>
                  <a:srgbClr val="FFFF00"/>
                </a:solidFill>
              </a:rPr>
              <a:t>проспективные</a:t>
            </a:r>
            <a:r>
              <a:rPr lang="ru-RU" i="1" dirty="0"/>
              <a:t> и </a:t>
            </a:r>
            <a:r>
              <a:rPr lang="ru-RU" i="1" dirty="0">
                <a:solidFill>
                  <a:srgbClr val="FFFF00"/>
                </a:solidFill>
              </a:rPr>
              <a:t>ретроспективные</a:t>
            </a:r>
            <a:r>
              <a:rPr lang="ru-RU" i="1" dirty="0" smtClean="0"/>
              <a:t>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68496280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1039</TotalTime>
  <Words>4633</Words>
  <Application>Microsoft Office PowerPoint</Application>
  <PresentationFormat>Экран (4:3)</PresentationFormat>
  <Paragraphs>300</Paragraphs>
  <Slides>66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66</vt:i4>
      </vt:variant>
    </vt:vector>
  </HeadingPairs>
  <TitlesOfParts>
    <vt:vector size="67" baseType="lpstr">
      <vt:lpstr>Тема Office</vt:lpstr>
      <vt:lpstr>ЗАПОРОЖСКИЙ ГОСУДАРСТВЕННЫЙ МЕДИЦИНСКИЙ УНИВЕРСИТЕТ Лекции по курсу социальной медицины и организации здравоохранения </vt:lpstr>
      <vt:lpstr>План лекции: </vt:lpstr>
      <vt:lpstr>Эпидемиология (традиционное представление)</vt:lpstr>
      <vt:lpstr>Эпидемиология (современное представление)</vt:lpstr>
      <vt:lpstr>Наиболее важные аспекты эпидемиологии: </vt:lpstr>
      <vt:lpstr>Особенности эпидемиологии неинфекционных болезней   </vt:lpstr>
      <vt:lpstr>Задачи, которые стоят перед эпидемиологией неинфекционных заболеваний: </vt:lpstr>
      <vt:lpstr>Методы эпидемиологических исследований </vt:lpstr>
      <vt:lpstr>Методы эпидемиологических исследований (классификация)</vt:lpstr>
      <vt:lpstr>Эмпирические исследования</vt:lpstr>
      <vt:lpstr>Экспериментальные исследования</vt:lpstr>
      <vt:lpstr>Характеристика отдельных видов эмпирических исследований. Описательные методы исследования</vt:lpstr>
      <vt:lpstr>Характеристика отдельных видов эмпирических исследований. Описательные методы исследования</vt:lpstr>
      <vt:lpstr>Характеристика отдельных видов эмпирических исследований. Описательные методы исследования</vt:lpstr>
      <vt:lpstr>Характеристика отдельных видов эмпирических исследований. Аналитические методы исследования</vt:lpstr>
      <vt:lpstr>Характеристика отдельных видов эмпирических исследований. Аналитические методы исследования</vt:lpstr>
      <vt:lpstr>Характеристика отдельных видов эмпирических исследований. Аналитические методы исследования</vt:lpstr>
      <vt:lpstr>Характеристика отдельных видов эмпирических исследований. Аналитические методы исследования</vt:lpstr>
      <vt:lpstr>Характеристика отдельных видов эмпирических исследований. Аналитические методы исследования</vt:lpstr>
      <vt:lpstr>Характеристика отдельных видов эмпирических исследований. Аналитические методы исследования</vt:lpstr>
      <vt:lpstr>Характеристика отдельных видов эмпирических исследований. Аналитические методы исследования</vt:lpstr>
      <vt:lpstr>Характеристика отдельных видов эмпирических исследований по продолжительности наблюдения</vt:lpstr>
      <vt:lpstr>Характеристика отдельных видов эмпирических исследований по продолжительности наблюдения</vt:lpstr>
      <vt:lpstr>Характеристика отдельных видов эмпирических исследований по продолжительности наблюдения</vt:lpstr>
      <vt:lpstr>Характеристика отдельных видов эмпирических исследований по продолжительности наблюдения</vt:lpstr>
      <vt:lpstr>Характеристика отдельных видов эмпирических исследований по продолжительности наблюдения</vt:lpstr>
      <vt:lpstr>Характеристика отдельных видов эмпирических исследований по продолжительности наблюдения</vt:lpstr>
      <vt:lpstr>Характеристика отдельных видов эмпирических исследований по продолжительности наблюдения</vt:lpstr>
      <vt:lpstr>Характеристика отдельных видов эмпирических исследований по продолжительности наблюдения</vt:lpstr>
      <vt:lpstr>Характеристика отдельных видов эмпирических исследований по продолжительности наблюдения</vt:lpstr>
      <vt:lpstr>Характеристика отдельных видов эмпирических исследований по продолжительности наблюдения</vt:lpstr>
      <vt:lpstr>Характеристика экспериментальных исследований </vt:lpstr>
      <vt:lpstr>Характеристика экспериментальных исследований</vt:lpstr>
      <vt:lpstr>Характеристика экспериментальных исследований:</vt:lpstr>
      <vt:lpstr>Характеристика экспериментальных исследований:</vt:lpstr>
      <vt:lpstr>Характеристика экспериментальных исследований:</vt:lpstr>
      <vt:lpstr>Характеристика экспериментальных исследований:</vt:lpstr>
      <vt:lpstr>Характеристика экспериментальных исследований:</vt:lpstr>
      <vt:lpstr>Слайд 39</vt:lpstr>
      <vt:lpstr>Планирование эпидемиологических исследований</vt:lpstr>
      <vt:lpstr>Этапы планирования. Этап 1. </vt:lpstr>
      <vt:lpstr>Этапы планирования. Этап 2. </vt:lpstr>
      <vt:lpstr>Этапы планирования. Этап 3. </vt:lpstr>
      <vt:lpstr>Этапы планирования. Этап 4. </vt:lpstr>
      <vt:lpstr>Простые измерительные шкалы</vt:lpstr>
      <vt:lpstr>Номинальная шкала</vt:lpstr>
      <vt:lpstr>Порядковая шкала</vt:lpstr>
      <vt:lpstr>Интервальная (разделительная) шкала</vt:lpstr>
      <vt:lpstr>Относительная шкала</vt:lpstr>
      <vt:lpstr>Композиционные (сложные) шкалы</vt:lpstr>
      <vt:lpstr>Выбранная измерительная шкала должна отвечать следующим условиям:</vt:lpstr>
      <vt:lpstr>Этапы планирования. Этап 5. </vt:lpstr>
      <vt:lpstr>Этапы планирования. Этап 6. </vt:lpstr>
      <vt:lpstr>Этапы планирования. Этап 7. </vt:lpstr>
      <vt:lpstr>Этапы планирования. Этап 8. </vt:lpstr>
      <vt:lpstr>Слайд 56</vt:lpstr>
      <vt:lpstr>Ошибки </vt:lpstr>
      <vt:lpstr>Ошибки репрезентативности</vt:lpstr>
      <vt:lpstr>Ошибки регистрации</vt:lpstr>
      <vt:lpstr>Случайные ошибки</vt:lpstr>
      <vt:lpstr>Систематические ошибки</vt:lpstr>
      <vt:lpstr>Достоверность эпидемиологического исследования</vt:lpstr>
      <vt:lpstr>Основные категории систематических ошибок</vt:lpstr>
      <vt:lpstr>Систематические ошибки отбора</vt:lpstr>
      <vt:lpstr>Систематическая ошибка, обусловленная вмешивающимися факторами</vt:lpstr>
      <vt:lpstr>Систематическая ошибка, обусловленная измерением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ЗАПОРОЖСКИЙ ГОСУДАРСТВЕННЫЙ МЕДИЦИНСКИЙ УНИВЕРСИТЕТ Лекции по курсу биостатистики  </dc:title>
  <dc:creator>Sergey</dc:creator>
  <cp:lastModifiedBy>user</cp:lastModifiedBy>
  <cp:revision>67</cp:revision>
  <dcterms:created xsi:type="dcterms:W3CDTF">2011-05-28T04:50:09Z</dcterms:created>
  <dcterms:modified xsi:type="dcterms:W3CDTF">2016-02-09T09:00:30Z</dcterms:modified>
</cp:coreProperties>
</file>