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2"/>
  </p:notesMasterIdLst>
  <p:sldIdLst>
    <p:sldId id="341" r:id="rId2"/>
    <p:sldId id="273" r:id="rId3"/>
    <p:sldId id="274" r:id="rId4"/>
    <p:sldId id="394" r:id="rId5"/>
    <p:sldId id="395" r:id="rId6"/>
    <p:sldId id="397" r:id="rId7"/>
    <p:sldId id="344" r:id="rId8"/>
    <p:sldId id="374" r:id="rId9"/>
    <p:sldId id="277" r:id="rId10"/>
    <p:sldId id="278" r:id="rId11"/>
    <p:sldId id="343" r:id="rId12"/>
    <p:sldId id="279" r:id="rId13"/>
    <p:sldId id="342" r:id="rId14"/>
    <p:sldId id="280" r:id="rId15"/>
    <p:sldId id="281" r:id="rId16"/>
    <p:sldId id="345" r:id="rId17"/>
    <p:sldId id="282" r:id="rId18"/>
    <p:sldId id="346" r:id="rId19"/>
    <p:sldId id="347" r:id="rId20"/>
    <p:sldId id="283" r:id="rId21"/>
    <p:sldId id="284" r:id="rId22"/>
    <p:sldId id="348" r:id="rId23"/>
    <p:sldId id="285" r:id="rId24"/>
    <p:sldId id="286" r:id="rId25"/>
    <p:sldId id="392" r:id="rId26"/>
    <p:sldId id="390" r:id="rId27"/>
    <p:sldId id="393" r:id="rId28"/>
    <p:sldId id="352" r:id="rId29"/>
    <p:sldId id="376" r:id="rId30"/>
    <p:sldId id="391" r:id="rId31"/>
    <p:sldId id="349" r:id="rId32"/>
    <p:sldId id="353" r:id="rId33"/>
    <p:sldId id="354" r:id="rId34"/>
    <p:sldId id="355" r:id="rId35"/>
    <p:sldId id="356" r:id="rId36"/>
    <p:sldId id="288" r:id="rId37"/>
    <p:sldId id="396" r:id="rId38"/>
    <p:sldId id="398" r:id="rId39"/>
    <p:sldId id="289" r:id="rId40"/>
    <p:sldId id="290" r:id="rId41"/>
    <p:sldId id="377" r:id="rId42"/>
    <p:sldId id="357" r:id="rId43"/>
    <p:sldId id="358" r:id="rId44"/>
    <p:sldId id="379" r:id="rId45"/>
    <p:sldId id="378" r:id="rId46"/>
    <p:sldId id="380" r:id="rId47"/>
    <p:sldId id="381" r:id="rId48"/>
    <p:sldId id="382" r:id="rId49"/>
    <p:sldId id="293" r:id="rId50"/>
    <p:sldId id="383" r:id="rId51"/>
    <p:sldId id="385" r:id="rId52"/>
    <p:sldId id="399" r:id="rId53"/>
    <p:sldId id="400" r:id="rId54"/>
    <p:sldId id="360" r:id="rId55"/>
    <p:sldId id="386" r:id="rId56"/>
    <p:sldId id="294" r:id="rId57"/>
    <p:sldId id="295" r:id="rId58"/>
    <p:sldId id="296" r:id="rId59"/>
    <p:sldId id="297" r:id="rId60"/>
    <p:sldId id="361" r:id="rId61"/>
    <p:sldId id="373" r:id="rId62"/>
    <p:sldId id="298" r:id="rId63"/>
    <p:sldId id="388" r:id="rId64"/>
    <p:sldId id="389" r:id="rId65"/>
    <p:sldId id="372" r:id="rId66"/>
    <p:sldId id="363" r:id="rId67"/>
    <p:sldId id="362" r:id="rId68"/>
    <p:sldId id="367" r:id="rId69"/>
    <p:sldId id="364" r:id="rId70"/>
    <p:sldId id="333" r:id="rId7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E0977"/>
    <a:srgbClr val="05137B"/>
    <a:srgbClr val="99CCFF"/>
    <a:srgbClr val="CCECFF"/>
    <a:srgbClr val="EBF8AA"/>
    <a:srgbClr val="CCD64E"/>
    <a:srgbClr val="EFF9BD"/>
    <a:srgbClr val="DEF375"/>
    <a:srgbClr val="E1F4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5" autoAdjust="0"/>
    <p:restoredTop sz="92473" autoAdjust="0"/>
  </p:normalViewPr>
  <p:slideViewPr>
    <p:cSldViewPr>
      <p:cViewPr varScale="1">
        <p:scale>
          <a:sx n="72" d="100"/>
          <a:sy n="72" d="100"/>
        </p:scale>
        <p:origin x="163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EA325-9FB5-45F4-B7AC-EAE3C1058546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CAAE5-8707-4F2F-AC97-06D9C600E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874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EF5F84-91B2-4EE6-84BA-B5DC16FB3E93}" type="slidenum">
              <a:rPr lang="ru-RU" smtClean="0"/>
              <a:pPr eaLnBrk="1" hangingPunct="1"/>
              <a:t>70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smtClean="0"/>
              <a:t>Если информация о недостатках, преимуществах и альтернативах обычному способу родовспоможения останется главным направлением большого числа дородовых курсов, можно ожидать увеличения в обществе числа влиятельных и хорошо информированных людей, вовлеченных в совершенствование практик родовспоможения.</a:t>
            </a:r>
          </a:p>
        </p:txBody>
      </p:sp>
    </p:spTree>
    <p:extLst>
      <p:ext uri="{BB962C8B-B14F-4D97-AF65-F5344CB8AC3E}">
        <p14:creationId xmlns:p14="http://schemas.microsoft.com/office/powerpoint/2010/main" val="664711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408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67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17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32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720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909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751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891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163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096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171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14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20" y="357166"/>
            <a:ext cx="8643998" cy="378621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uk-UA" sz="2000" b="1" spc="150" dirty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Запорізький державний медичний </a:t>
            </a:r>
            <a:r>
              <a:rPr lang="uk-UA" sz="20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університет</a:t>
            </a:r>
            <a:r>
              <a:rPr lang="ru-RU" sz="20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150" dirty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Кафедра акушерства і </a:t>
            </a:r>
            <a:r>
              <a:rPr lang="ru-RU" sz="2000" b="1" spc="150" dirty="0" err="1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гінекології</a:t>
            </a:r>
            <a:r>
              <a:rPr lang="ru-RU" sz="20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 err="1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Невідкладні</a:t>
            </a:r>
            <a:r>
              <a:rPr lang="ru-RU" sz="3200" b="1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стани</a:t>
            </a:r>
            <a:r>
              <a:rPr lang="ru-RU" sz="3200" b="1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3200" b="1" dirty="0" err="1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акушерстві</a:t>
            </a:r>
            <a:endParaRPr lang="ru-RU" sz="3200" b="1" dirty="0" smtClean="0"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57290" y="4929198"/>
            <a:ext cx="7272338" cy="1276350"/>
          </a:xfrm>
        </p:spPr>
        <p:txBody>
          <a:bodyPr/>
          <a:lstStyle/>
          <a:p>
            <a:pPr algn="r">
              <a:spcBef>
                <a:spcPct val="0"/>
              </a:spcBef>
            </a:pPr>
            <a:r>
              <a:rPr lang="ru-RU" sz="2400" b="1" dirty="0" err="1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Завідувач</a:t>
            </a:r>
            <a:r>
              <a:rPr lang="ru-RU" sz="2400" b="1" dirty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кафедри</a:t>
            </a:r>
            <a:endParaRPr lang="ru-RU" sz="2400" b="1" dirty="0">
              <a:solidFill>
                <a:srgbClr val="1E0977"/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ct val="0"/>
              </a:spcBef>
            </a:pPr>
            <a:r>
              <a:rPr lang="ru-RU" sz="2400" b="1" dirty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  </a:t>
            </a:r>
            <a:r>
              <a:rPr lang="ru-RU" sz="2400" b="1" dirty="0" err="1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професор</a:t>
            </a:r>
            <a:r>
              <a:rPr lang="ru-RU" sz="2400" b="1" dirty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Круть</a:t>
            </a:r>
            <a:r>
              <a:rPr lang="ru-RU" sz="2400" b="1" dirty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1E0977"/>
                </a:solidFill>
                <a:latin typeface="Arial" pitchFamily="34" charset="0"/>
                <a:cs typeface="Arial" pitchFamily="34" charset="0"/>
              </a:rPr>
              <a:t>Ю. Я.</a:t>
            </a:r>
            <a:endParaRPr lang="ru-RU" sz="2400" b="1" dirty="0" smtClean="0">
              <a:solidFill>
                <a:srgbClr val="1E0977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81075"/>
            <a:ext cx="8785225" cy="58769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Кровотечі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пізні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терміни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вагітності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пологів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Передчасне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відшарування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плаценти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Передлежання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плаценти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Розриви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матки;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Емболія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навколоплідними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водами.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Оболонкове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прикріплення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пуповини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Кровотечі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пологів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Атонія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матки;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Затримка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плаценти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фрагментів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Розриви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пологових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шляхів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Виворіт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матки.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88640"/>
            <a:ext cx="89644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шоку</a:t>
            </a:r>
          </a:p>
        </p:txBody>
      </p:sp>
    </p:spTree>
    <p:extLst>
      <p:ext uri="{BB962C8B-B14F-4D97-AF65-F5344CB8AC3E}">
        <p14:creationId xmlns:p14="http://schemas.microsoft.com/office/powerpoint/2010/main" val="164691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539045"/>
              </p:ext>
            </p:extLst>
          </p:nvPr>
        </p:nvGraphicFramePr>
        <p:xfrm>
          <a:off x="421262" y="2132856"/>
          <a:ext cx="8712968" cy="3929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5889"/>
                <a:gridCol w="3422952"/>
                <a:gridCol w="1555885"/>
                <a:gridCol w="2178242"/>
              </a:tblGrid>
              <a:tr h="79208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Ступінь</a:t>
                      </a: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600" noProof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тяжкості</a:t>
                      </a: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шоку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стадія</a:t>
                      </a: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шоку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обсяг</a:t>
                      </a: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600" noProof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крововтрати</a:t>
                      </a: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74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ОЦК</a:t>
                      </a:r>
                      <a:endParaRPr lang="ru-RU" sz="2600" noProof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2600" noProof="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маси</a:t>
                      </a:r>
                      <a:r>
                        <a:rPr lang="ru-RU" sz="2600" noProof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600" noProof="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тіла</a:t>
                      </a:r>
                      <a:endParaRPr lang="ru-RU" sz="2600" noProof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600" noProof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компенсований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15-20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0,8-1,2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субкомпенсований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21-30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1,3-1,8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декомпенсований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31-40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1,9-2,4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7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600" noProof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незворотній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40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noProof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2,4</a:t>
                      </a:r>
                      <a:endParaRPr lang="ru-RU" sz="2600" noProof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260648"/>
            <a:ext cx="89644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Класифікація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геморагічного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шоку за </a:t>
            </a:r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ступенем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тяжкості</a:t>
            </a:r>
            <a:endParaRPr lang="ru-RU" sz="2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Клінічний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протокол «</a:t>
            </a:r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Акушерські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», Наказ МОЗ </a:t>
            </a:r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України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№ 205, </a:t>
            </a:r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24.03.2014р.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373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981075"/>
            <a:ext cx="8643998" cy="5616575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    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ступені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шоку (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компенсований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крововтрата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компенсується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змінами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серцево-судинної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Свідомість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збережена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незначне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занепокоєння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шкіра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бліда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тахікардія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до 100-110 уд /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Систолічний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АТ 90-100 мм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рт.ст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., частота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20 - 25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Олігурія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діурез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30 -50 мл / год).</a:t>
            </a:r>
          </a:p>
          <a:p>
            <a:pPr algn="just"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   Шок 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ступеню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субкомпенсований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характеризується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поглиблення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розладів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кровообігу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метаболізму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Свідомість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збережена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тривожний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стан.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Систолічний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АТ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знижується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(70-90 мм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рт.ст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тахікардія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110-120 уд /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частота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25-30 в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олігурія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діурез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- 25-30 мл / год).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9277" y="26166"/>
            <a:ext cx="8914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Клінічна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картина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шоку I і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ІІ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важкості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30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981075"/>
            <a:ext cx="8643998" cy="5616575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Шок 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ступеню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декомпенсований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характеризується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наступними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ознаками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свідомість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сплутана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різка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блідість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«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мармуровість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шкіри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систолічний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АТ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знижується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до 50-70 мм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рт.ст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тахікардія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120-140 уд /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., Частота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30-40 в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., початок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анурії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діурез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5-15мл / ч).</a:t>
            </a:r>
          </a:p>
          <a:p>
            <a:pPr algn="just"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     Шок 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ступеню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незворотній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характеризується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станом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систолічний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АТ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нижче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50 мм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рт.ст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тахікардія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140 уд /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брадикардія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частота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40 в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анурія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діурез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0-5 мл / год).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9277" y="26166"/>
            <a:ext cx="8914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Клінічна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картина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шоку ІІ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степені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тяжкості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30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0" y="571480"/>
            <a:ext cx="8960741" cy="628652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Геморагічний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шок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зазвичай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діагностується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без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праці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особливо при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наявності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великої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Однак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рання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діагностика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компенсованого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шоку, при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якому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забезпечено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успіх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іноді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відчуває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труднощі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через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недооцінку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симптомів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ru-RU" sz="24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Не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можна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оцінювати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важкість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шоку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базуючись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лише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цифрах АТ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кількості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крововтрати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Артеріальна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гіпотензія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вважається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пізнім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ненадійним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клінічним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симптомом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акушерського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геморагічного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шоку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ru-RU" sz="24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  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Завдяки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фізіологічній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гіперволемічній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аутогемоділюції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АТ у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вагітних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може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залишатися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незмінним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до тих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пір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поки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обсяг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крововтрати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не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досягне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30%.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6632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Діагностика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шоку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30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28597" y="1142984"/>
            <a:ext cx="8143932" cy="531035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кольору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шкіри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оцінка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пульсу;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артеріального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«шокового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індексу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Альговера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 (ЧСС / АТ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сист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погодинний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діурез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ЦВТ;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гематокриту (гематокрит 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співвідношення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обсягів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формених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елементів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плазми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нормі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гематокрит у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жінок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дорівнює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- 0,36 - 0,42);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16632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адекватності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гемодинаміки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4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Критерії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тяжкості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шоку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63227"/>
              </p:ext>
            </p:extLst>
          </p:nvPr>
        </p:nvGraphicFramePr>
        <p:xfrm>
          <a:off x="0" y="642918"/>
          <a:ext cx="9108504" cy="68999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0644"/>
                <a:gridCol w="1252696"/>
                <a:gridCol w="1224132"/>
                <a:gridCol w="999224"/>
                <a:gridCol w="1485290"/>
                <a:gridCol w="1485290"/>
                <a:gridCol w="1301228"/>
              </a:tblGrid>
              <a:tr h="254478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solidFill>
                      <a:srgbClr val="1E097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ступінь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шоку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65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55331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обсяг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крововтрати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solidFill>
                      <a:srgbClr val="1E09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 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&lt;750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750-1000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1500-2500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&gt;2500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Маси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тіла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&lt;0,8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0,8-1,2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1,3-1,8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1,9-2,4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&gt;2,4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uk-UA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ОЦК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15%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15-20%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21-30%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31-40%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&gt;40%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13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Пульс, </a:t>
                      </a:r>
                      <a:r>
                        <a:rPr lang="uk-UA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</a:t>
                      </a:r>
                      <a:r>
                        <a:rPr lang="uk-UA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/ Хв.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100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100-110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110-120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120-140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&gt;140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или</a:t>
                      </a:r>
                      <a:endParaRPr lang="uk-UA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6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Систолічний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АТ ,</a:t>
                      </a:r>
                      <a:endParaRPr lang="ru-RU" sz="1800" b="1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 рт. ст.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90-100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70-90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50-70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&lt;50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5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шоковий індекс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0,54-0,8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0,8-1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1-1,5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1,5-2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5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ЦВД, мм вод. 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60-80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40-60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30-40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0-30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&lt;=0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5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Тест "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білої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плями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N(2</a:t>
                      </a: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с)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 с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&gt;3с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3 с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&gt;3с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5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Гематокрит л / л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0,38-0,42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0,30-0,38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0,25-0,30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0,20-0,25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&lt;0,20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2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Частота 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дихання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хвилину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14-20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20-25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25-30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30-40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&gt;40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2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Швидкість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діурезу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мл / год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30-50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25-30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5-15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662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психічний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статус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E097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спокій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незначне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занепокоєння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Тривога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помірне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занепокоєння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Занепокоєння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страх </a:t>
                      </a: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або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сплутаність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свідомості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Плутані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свідомості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або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кома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247" marR="182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1460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928670"/>
            <a:ext cx="8785101" cy="574041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кровотечі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у час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самостійних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пологів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післяпологовому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періоді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крововтрати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визначити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не складно шляхом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зважування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  </a:t>
            </a:r>
          </a:p>
          <a:p>
            <a:pPr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     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Труднощі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об'єму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крововтрати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кесаревого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розтину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обумовлені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значним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розведенням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витікає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амніотичної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рідиною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затримкою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великої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піхві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порожнини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матки.</a:t>
            </a:r>
          </a:p>
          <a:p>
            <a:pPr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     Для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орієнтовного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об'єму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крововтрати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вагітних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можливе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модифікованої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формули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Моо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6631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Оцінка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крововтрати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вагітних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36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484784"/>
            <a:ext cx="83901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KП =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ОЦК</a:t>
            </a:r>
            <a:r>
              <a:rPr lang="ru-RU" sz="2400" b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(M x 75) x </a:t>
            </a:r>
            <a:r>
              <a:rPr lang="ru-RU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Нt</a:t>
            </a:r>
            <a:r>
              <a:rPr lang="ru-RU" sz="2400" b="1" u="sng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исх</a:t>
            </a: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Нt</a:t>
            </a:r>
            <a:r>
              <a:rPr lang="ru-RU" sz="2400" b="1" u="sng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           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Нt</a:t>
            </a:r>
            <a:r>
              <a:rPr lang="ru-RU" sz="2400" b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исх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Приклад: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KП = 5250 (70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x 75) x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0,42 - 0,25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=  2125 мл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0,42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де: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крововтрата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(мл);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вагітної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(кг);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ісх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вихідний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гематокрит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хворої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(л / л);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фактичний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гематокрит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хворої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(л / л).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ОЦКд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обчислюється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таким чином: 75 мл на 1 кг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маси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52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крововтрати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вагітних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модифікованою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формулою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Moore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939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513704"/>
              </p:ext>
            </p:extLst>
          </p:nvPr>
        </p:nvGraphicFramePr>
        <p:xfrm>
          <a:off x="467544" y="3845517"/>
          <a:ext cx="7848872" cy="29038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66587"/>
                <a:gridCol w="3982285"/>
              </a:tblGrid>
              <a:tr h="550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індекс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Альговера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Обсяг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крововтрати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</a:t>
                      </a:r>
                      <a:r>
                        <a:rPr lang="ru-RU" sz="20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ОЦК)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0,9-1,2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1,3-1,4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 </a:t>
                      </a:r>
                      <a:r>
                        <a:rPr lang="uk-UA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lang="uk-UA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більше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40%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385659"/>
            <a:ext cx="8856984" cy="326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Шоковий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індекс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Альговера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шоковий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індекс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</a:t>
            </a:r>
            <a:r>
              <a:rPr kumimoji="0" lang="ru-RU" sz="22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ЧСС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                                   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AТ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 ЧСС - частота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серцевих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скорочень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 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AТ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систолічний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артеріальний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тиск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величиною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індексу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можна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зробити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висновки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 величину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крововтрати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напр., ЧСС 120 уд. в 1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АТ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80 мм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рт.ст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= 1,5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Примітка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Індекс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Альговера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інформативний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хворих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 </a:t>
            </a:r>
            <a:r>
              <a:rPr lang="ru-RU" sz="22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гіпертонічною</a:t>
            </a: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хворобою.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23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571480"/>
            <a:ext cx="8640960" cy="600079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49263" indent="-403225" algn="just">
              <a:buFont typeface="Wingdings" pitchFamily="2" charset="2"/>
              <a:buChar char="ü"/>
            </a:pP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Невідкладні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стани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сукупність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клінічних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ознак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симптомів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вимагають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надання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невідкладної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медичної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допомоги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госпіталізації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пацієнта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49263" indent="-403225" algn="just">
              <a:buFont typeface="Wingdings" pitchFamily="2" charset="2"/>
              <a:buChar char="ü"/>
            </a:pP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 algn="just">
              <a:buFont typeface="Wingdings" pitchFamily="2" charset="2"/>
              <a:buChar char="ü"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 Не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всі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невідкладні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стани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загрожують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життю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безпосередньо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але при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цьому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вони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вимагають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надання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допомоги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цілях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запобігання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значному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довгострокового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впливу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фізичне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психічне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здоров'я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людини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опинилася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такому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стані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49263" indent="-403225" algn="just">
              <a:buFont typeface="Wingdings" pitchFamily="2" charset="2"/>
              <a:buChar char="ü"/>
            </a:pP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 algn="just">
              <a:buFont typeface="Wingdings" pitchFamily="2" charset="2"/>
              <a:buChar char="ü"/>
            </a:pP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Невідкладні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стани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трапляються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клініці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різних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захворювань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кардіології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неврології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хірургії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урології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педіатрії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6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49263" indent="-403225">
              <a:buFont typeface="Wingdings" pitchFamily="2" charset="2"/>
              <a:buChar char="ü"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15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928670"/>
            <a:ext cx="8650289" cy="53578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1)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Негайна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зупинка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консервативними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хірургічними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методами в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залежності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причини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кровотечі</a:t>
            </a: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Відновлення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дефіциту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ОЦК.</a:t>
            </a:r>
          </a:p>
          <a:p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3)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Забезпечення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адекватного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газообміну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4)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коагулопатії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5)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органної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дисфункції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поліорганної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недостатності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серцевої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недостатності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ниркової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недостатності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орекція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метаболічного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ацидозу).</a:t>
            </a:r>
          </a:p>
          <a:p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6)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Рання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інфекції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685" y="-25437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Загальні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принципи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гострої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крововтрати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15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125538"/>
            <a:ext cx="8785225" cy="554355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Оцінюють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життєво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важливі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функції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(пульс,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артеріальний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тиск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частоту і характер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психічний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статус,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колір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шкіри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діурез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Повідомляється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відповідального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чергового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лікаря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акушера-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гінеколога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заступнику головного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лікаря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лікувальної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кровотечі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шоку,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мобілізують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персонал.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Піднімають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ноги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хворої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ножний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кінець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ліжка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Тренделенбурга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 для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венозного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припливу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серця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Повертають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вагітну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лівий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бік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запобігання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аорто-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кавального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синдрому,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зменшення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аспірації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блюванні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вільної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прохідності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дихальних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шляхів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Починають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інгаляцію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100%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кисню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швидкістю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6-8 л /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носо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лицьову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маску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носову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канюлю.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Першочергові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виникненні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шоку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5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125538"/>
            <a:ext cx="8785225" cy="55435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Катетерізуют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1-2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периферичні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вени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катетерами великого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діаметру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(№ 14-16).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забору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починають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струминну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 / 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інфузію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7)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Набирають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20 мл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групової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та резус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належності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перехресної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сумісності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гемоглобіну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гематокриту,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коагулограми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визначають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згортання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- тест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-Уайта 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приліжковий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тест (час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згортання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нормі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до 6-8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починають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інфузію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збалансованих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кристалоїдних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розчинів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Налагоджують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моніторинг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документування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гемодинамічних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пульсоксиметр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АТ, пульс.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9)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катетерізіруют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сечовий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міхур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погодинного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діурезу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Першочергові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виникненні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шоку (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продовження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5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981075"/>
            <a:ext cx="9036496" cy="5616575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1)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Продовжують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струминну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інфузійно-трасфузійну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Зупиняють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консервативними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хірургічними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методами, в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залежності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причини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виникнення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3)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Зігрівають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пацієнтку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але не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перегрівають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її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так як при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цьому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поліпшується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периферична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мікроциркуляція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а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може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призвести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зменшення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кровопостачання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життєво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важливі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органи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Вводяться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розчини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їх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також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підігрівають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36 ° С.</a:t>
            </a:r>
          </a:p>
          <a:p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4)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Продовжують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інгаляцію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100%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кисню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швидкістю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6-8 л /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при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необхідності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ШВЛ.</a:t>
            </a:r>
          </a:p>
          <a:p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5) При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появі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ознак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коагулопатії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проводять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залежності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стадії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ДВЗ-синдрому.</a:t>
            </a:r>
          </a:p>
          <a:p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6)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Корекція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ацидозу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гідрокарбонатом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натрію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умови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рН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&lt;7,1.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1" y="142852"/>
            <a:ext cx="88582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Подальші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ліквідації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шоку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5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4422"/>
            <a:ext cx="9144000" cy="564357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Основу схеми </a:t>
            </a:r>
            <a:r>
              <a:rPr lang="uk-UA" sz="24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інфузійної</a:t>
            </a:r>
            <a:r>
              <a:rPr lang="uk-UA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терапії спрямованої на відновлення ОЦК і тканинної перфузії становить комбінація 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кристалоїдів </a:t>
            </a:r>
            <a:r>
              <a:rPr lang="uk-UA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 колоїдів.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uk-UA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Одним із сучасних вимог до використання </a:t>
            </a:r>
            <a:r>
              <a:rPr lang="uk-UA" sz="24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інфузійних</a:t>
            </a:r>
            <a:r>
              <a:rPr lang="uk-UA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середовищ є використання принципів збалансованої </a:t>
            </a:r>
            <a:r>
              <a:rPr lang="uk-UA" sz="24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інфузійної</a:t>
            </a:r>
            <a:r>
              <a:rPr lang="uk-UA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терапії, тобто 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використовувані </a:t>
            </a:r>
            <a:r>
              <a:rPr lang="uk-UA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препарати за своїм складом повинні бути максимально наближеними до плазми крові, а саме бути ізотонічними, </a:t>
            </a:r>
            <a:r>
              <a:rPr lang="uk-UA" sz="24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ізоонкотичний</a:t>
            </a:r>
            <a:r>
              <a:rPr lang="uk-UA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ізоіонними</a:t>
            </a:r>
            <a:r>
              <a:rPr lang="uk-UA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 містити носії резервної лужності.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Особливості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інфузійно-трасфузійної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лікуванні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геморагічного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шоку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2984"/>
            <a:ext cx="9144000" cy="5715016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dirty="0">
                <a:latin typeface="Arial" pitchFamily="34" charset="0"/>
                <a:cs typeface="Arial" pitchFamily="34" charset="0"/>
              </a:rPr>
              <a:t>Проведення традиційної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інфузійної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терапії із застосуванням 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і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зотонічних 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розчинів на основі 0,9% розчину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NaCl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призводить до розвитку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гіпернатріємії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гіперхлоремії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гіперхлоремічним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і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ділюційного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ацидозу, в результаті чого виникає підвищення опору судин нирок, зниження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клубочкової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фільтрації і темпу діурезу.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uk-UA" sz="24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dirty="0">
                <a:latin typeface="Arial" pitchFamily="34" charset="0"/>
                <a:cs typeface="Arial" pitchFamily="34" charset="0"/>
              </a:rPr>
              <a:t>Для попередження розвитку цих ускладнень в комплексній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інфузійній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терапії необхідно використовувати нові збалансовані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інфузійні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розчини, які повністю відповідають принципам збалансованої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інфузійної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терапії і максимально наближені за своїми електролітним складом до плазми крові.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Особливості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інфузійно-трасфузійної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лікуванні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геморагічного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шоку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0007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400" dirty="0">
                <a:latin typeface="Arial" pitchFamily="34" charset="0"/>
                <a:cs typeface="Arial" pitchFamily="34" charset="0"/>
              </a:rPr>
              <a:t>Вважається, що найбільш збалансованими препаратами, які відповідають вимогам концепції збалансованої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інфузійної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терапії, є збалансовані кристалоїди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Стерофундін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Тетраспан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, розчини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Рінгера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Хартмана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uk-UA" sz="2400" dirty="0">
                <a:latin typeface="Arial" pitchFamily="34" charset="0"/>
                <a:cs typeface="Arial" pitchFamily="34" charset="0"/>
              </a:rPr>
              <a:t>Проводять струминну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інфузію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кристалоїдів і колоїдів (модифікований 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рідкий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желатин -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гелофузин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гідроксіетильованого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крохмалю 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(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ГЕКі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) -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рефортан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стабізол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волювен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Font typeface="Wingdings" pitchFamily="2" charset="2"/>
              <a:buChar char="Ø"/>
            </a:pPr>
            <a:endParaRPr lang="uk-UA" sz="24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400" dirty="0">
                <a:latin typeface="Arial" pitchFamily="34" charset="0"/>
                <a:cs typeface="Arial" pitchFamily="34" charset="0"/>
              </a:rPr>
              <a:t>Слід зазначити, що введення ДЕК обмежена в зв'язку з ризиком виникнення ниркової недостатності. Рекомендується використовувати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ГЕКі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III 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генерації. Максимальний обсяг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інфузії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>
                <a:latin typeface="Arial" pitchFamily="34" charset="0"/>
                <a:cs typeface="Arial" pitchFamily="34" charset="0"/>
              </a:rPr>
              <a:t>ГЕКов</a:t>
            </a:r>
            <a:r>
              <a:rPr lang="uk-UA" sz="2400" dirty="0">
                <a:latin typeface="Arial" pitchFamily="34" charset="0"/>
                <a:cs typeface="Arial" pitchFamily="34" charset="0"/>
              </a:rPr>
              <a:t> не повинен перевищувати 1000 мл / добу.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Особливості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інфузійно-трасфузійної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лікуванні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геморагічного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шоку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0007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Темп,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об'єм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компоненти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інфузійної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визначаються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ступенем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шоку і величиною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крововтрати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геморагічного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шоку є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більш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ефективним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умови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якщо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інфузійна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терапія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розпочата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якомога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раніше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не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пізніше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10-20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перших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проявів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шоку (А).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рекомендується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застосування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декстрану (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реополіглюкіну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), 5%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розчину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альбуміну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ГЕКі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 великою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молек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масою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(&gt; 200 </a:t>
            </a:r>
            <a:r>
              <a:rPr lang="en-US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kDa</a:t>
            </a:r>
            <a: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). 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рекомендують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розчинів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глюкози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Все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вводяться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/ в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розчини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обов'язково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повинні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бути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підігріті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температури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тіла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пацієнта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- 36 ° С.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Особливості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інфузійно-трасфузійної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лікуванні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геморагічного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шоку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036496" cy="581049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крововтраті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15-20% ОЦК (до 1000 мл),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можливе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введення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одних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кристалоїдів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обсязі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2 - 3 рази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крововтрати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крововтраті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понад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30% і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шоку ІІ - ІІІ ст.,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темп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інфузії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досягати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до 200 - 300 мл /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але повинен бути не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100 мл /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стабілізації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артеріального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сист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на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безпечному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(не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нижче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80 мм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подальшу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інфузію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проводять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контролем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олемії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Свіжозаморожену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плазму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вводити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якомога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раніше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інфузійно-трасфузійної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терапії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лікуванні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шоку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1047508"/>
            <a:ext cx="8964488" cy="5453326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Трансфузію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еритроцитів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проводять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крововтраті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1500 мл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наявності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вихідної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анемії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профузном (неостановленное)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endParaRPr lang="ru-RU" sz="24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Показання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гемотрансфузії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визначають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індивідуально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кожному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окремому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випадку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але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слід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орієнтуватися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клінічні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ознаки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гіпоксії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показники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вмісту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гемоглобіну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та гематокриту (Н</a:t>
            </a:r>
            <a:r>
              <a:rPr lang="en-US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 &lt;70 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 / л; Н</a:t>
            </a:r>
            <a:r>
              <a:rPr lang="en-US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 &lt;0,25 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 /),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рівня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лактату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(&gt; 2.5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ммоль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/ л) і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сатурації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центральної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вени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&lt;70%.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endParaRPr lang="ru-RU" sz="24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Переносниками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кисню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є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еритроцити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тому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краще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переливати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відмиті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еритроцити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Особливості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інфузійно-трасфузіоной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лікуванні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геморагічного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шоку</a:t>
            </a:r>
            <a:endParaRPr lang="ru-RU" sz="2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18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785794"/>
            <a:ext cx="8675687" cy="588103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Акушерські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мимовільних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абортах (аборт в ходу),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передлежанні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передчасне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відшарування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нормально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розташованої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послідовно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післяпологовому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періодах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при </a:t>
            </a:r>
            <a:r>
              <a:rPr lang="ru-RU" sz="24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позаматковій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Шокові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стани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геморагічний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септичний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травматичний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кардіопульмональний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анафілактичний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Синдром ДВС,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емболія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навколоплідними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водами.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Важка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прееклампсія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еклампсія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4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Пологовий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травматизм: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розрив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матки,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виворіт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матки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Гострий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живіт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гінекології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апоплексія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яєчника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розрив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кісти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яєчника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перекрут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ніжки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пухлини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яєчника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вузла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міоми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матки, </a:t>
            </a:r>
            <a:r>
              <a:rPr lang="ru-RU" sz="24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піосальпінкс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Невідкладні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стани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акушерстві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гінекології</a:t>
            </a:r>
            <a:endParaRPr lang="ru-RU" sz="2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32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784"/>
            <a:ext cx="8964488" cy="4805726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великій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крововтраті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(2-3 л)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співвідношення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СЗП і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еритроцитів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повинно бути 1: 1 (В).</a:t>
            </a:r>
          </a:p>
          <a:p>
            <a:pPr>
              <a:buFont typeface="Wingdings" pitchFamily="2" charset="2"/>
              <a:buChar char="Ø"/>
            </a:pP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гіпопротеїнемії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загальний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білок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менше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50 г / л) показано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альбуміну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20%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розчин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(С).</a:t>
            </a:r>
          </a:p>
          <a:p>
            <a:pPr>
              <a:buFont typeface="Wingdings" pitchFamily="2" charset="2"/>
              <a:buChar char="Ø"/>
            </a:pP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гіпотонії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не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піддається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корекції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інфузійної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використовують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вазоактивні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інотропні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препарати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дофамін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(5-20 мкг / кг /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добутамін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(2-20 мкг / кг /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адреналін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(0,02- 0,2 мкг / кг /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норадреналін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(0,02 -0,5 мкг / кг /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їх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поєднання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Особливості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інфузійно-трасфузійної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лікуванні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геморагічного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шоку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18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89" y="174382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Інфузійно-трансфузійна</a:t>
            </a:r>
            <a:r>
              <a:rPr lang="ru-RU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терапія</a:t>
            </a:r>
            <a:r>
              <a:rPr lang="ru-RU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акушерської</a:t>
            </a:r>
            <a:r>
              <a:rPr lang="ru-RU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крововтрати</a:t>
            </a:r>
            <a:endParaRPr lang="ru-RU" sz="2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879858"/>
              </p:ext>
            </p:extLst>
          </p:nvPr>
        </p:nvGraphicFramePr>
        <p:xfrm>
          <a:off x="0" y="711568"/>
          <a:ext cx="9108505" cy="66294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8787"/>
                <a:gridCol w="773809"/>
                <a:gridCol w="703463"/>
                <a:gridCol w="984847"/>
                <a:gridCol w="981385"/>
                <a:gridCol w="802678"/>
                <a:gridCol w="941606"/>
                <a:gridCol w="864418"/>
                <a:gridCol w="801367"/>
                <a:gridCol w="648728"/>
                <a:gridCol w="647417"/>
              </a:tblGrid>
              <a:tr h="27607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кровопотери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Обший 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инфузии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 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до </a:t>
                      </a: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ОЦК,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объем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инфузии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07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ОЦК у %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массы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тела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Кровопотеря в мл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Сбалансированные кристаллоиды 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Эритроцитарная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масса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криопреципитат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Тромбоконцентрат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коллоиды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Препараты крови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1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Гелофузин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рефортан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Свежезаморо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женная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плазма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Альбумин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10-20%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10-20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1-1,5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500-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200-300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 2,5л)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10-15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20-30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1,5-2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1000-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 3 л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5-10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5мл/кг 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30-40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2-2,5 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1500-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 4л)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7мл/кг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7мл/кг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10-15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200мл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10-20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40-70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2,5-</a:t>
                      </a:r>
                      <a:endParaRPr lang="ru-RU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2500-</a:t>
                      </a:r>
                      <a:endParaRPr lang="ru-RU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(до 5л)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7мл/кг 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10-15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15-20</a:t>
                      </a:r>
                      <a:endParaRPr lang="ru-RU" sz="1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мл/кг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200мл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r>
                        <a:rPr lang="uk-UA" sz="1600" b="1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 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7-10 доз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4 </a:t>
                      </a:r>
                      <a:r>
                        <a:rPr lang="ru-RU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6 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10мл/кг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20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</a:t>
                      </a: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 </a:t>
                      </a:r>
                      <a:r>
                        <a:rPr lang="uk-UA" sz="16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r>
                        <a:rPr lang="uk-UA" sz="1600" b="1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</a:t>
                      </a: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/кг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Свыше 10 доз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4-10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72" marR="506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46227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роцесс 4"/>
          <p:cNvSpPr/>
          <p:nvPr/>
        </p:nvSpPr>
        <p:spPr>
          <a:xfrm>
            <a:off x="395536" y="1463462"/>
            <a:ext cx="8352927" cy="74140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Крововтрата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0,5%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маси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500 мл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39552" y="3068960"/>
            <a:ext cx="8352927" cy="149195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Аналіз комплексу симптомів і показників: ЧСС, АТ, колір шкіри, шоковий індекс, </a:t>
            </a:r>
            <a:r>
              <a:rPr lang="en-US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ЦВТ, частота дихання, швидкість діурезу.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755575" y="5291878"/>
            <a:ext cx="7632848" cy="792088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Геморагічний шок І чи ІІ ступеня тяжкості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5" y="244398"/>
            <a:ext cx="90364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лікаря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шоку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5" idx="2"/>
          </p:cNvCxnSpPr>
          <p:nvPr/>
        </p:nvCxnSpPr>
        <p:spPr>
          <a:xfrm flipH="1">
            <a:off x="4571999" y="2204864"/>
            <a:ext cx="1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2"/>
          </p:cNvCxnSpPr>
          <p:nvPr/>
        </p:nvCxnSpPr>
        <p:spPr>
          <a:xfrm flipH="1">
            <a:off x="4716015" y="4560912"/>
            <a:ext cx="1" cy="730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8652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883" y="0"/>
            <a:ext cx="89289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лікаря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шоку (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продовження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91884" y="1916832"/>
            <a:ext cx="8772604" cy="4824536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3538" indent="-363538">
              <a:buAutoNum type="arabicPeriod"/>
            </a:pP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Зупинка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кровотечі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консервативним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хірургічним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методом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Тренделенбурга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лівому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боці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Мобілізація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персоналу (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виклик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лікарів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реаніматологів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середнього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мед. персоналу)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атетеризації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1-2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периферичних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вен (катетер № 14-16).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Забір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 мл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аналізів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Інгаляція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100%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кисню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носо-лицьову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маску.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Початок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струменевого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інфузійної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терапії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відповідної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ГШ 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Катетеризація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сечового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міхура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Зігрівання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жінки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теплими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розчинами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191884" y="954107"/>
            <a:ext cx="8772604" cy="576064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Геморагічний шок І чи ІІ ступеня 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важкості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>
            <a:stCxn id="4" idx="2"/>
            <a:endCxn id="3" idx="0"/>
          </p:cNvCxnSpPr>
          <p:nvPr/>
        </p:nvCxnSpPr>
        <p:spPr>
          <a:xfrm>
            <a:off x="4578186" y="1530171"/>
            <a:ext cx="0" cy="3866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5242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78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лікаря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шоку (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продовження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467544" y="1581561"/>
            <a:ext cx="8352928" cy="352839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Моніторне</a:t>
            </a:r>
            <a:r>
              <a:rPr lang="uk-UA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спостереження: ЧСС, АТ, ЦВТ, погодинний діурез, ЕКГ, термометрія, </a:t>
            </a:r>
            <a:r>
              <a:rPr lang="uk-UA" sz="28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пульсоксиметр</a:t>
            </a:r>
            <a:r>
              <a:rPr lang="uk-UA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гази крові</a:t>
            </a:r>
          </a:p>
          <a:p>
            <a:endParaRPr lang="uk-UA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Лабораторне спостереження: загальний аналіз крові, кількість тромбоцитів, час Лі-</a:t>
            </a:r>
            <a:r>
              <a:rPr lang="uk-UA" sz="28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Уайта</a:t>
            </a:r>
            <a:r>
              <a:rPr lang="uk-UA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коагулограма</a:t>
            </a:r>
            <a:r>
              <a:rPr lang="uk-UA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електроліти, КОС.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301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лікаря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шоку (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продовження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206398" y="1048258"/>
            <a:ext cx="8772604" cy="576064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Геморагічний шок ІІІ або І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ступеня 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важкості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298713" y="2060848"/>
            <a:ext cx="8640960" cy="4536504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AutoNum type="arabicPeriod"/>
            </a:pP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Всі 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вище описані дії</a:t>
            </a:r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Струйная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інфузійно-трасфузіонная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терапія,</a:t>
            </a: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відповідна шоку 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 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ступеня.</a:t>
            </a: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Інотропна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підтримка міокарда</a:t>
            </a: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(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Дофамін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добутамін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Корекція ацидозу при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&lt;7,1.</a:t>
            </a: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Контроль ЦВД кожні 30-45 хвилин.</a:t>
            </a: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При появі ознак </a:t>
            </a:r>
            <a:r>
              <a:rPr lang="uk-UA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коагулопатії</a:t>
            </a:r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проведення відповідного лікування.</a:t>
            </a:r>
          </a:p>
          <a:p>
            <a:r>
              <a:rPr lang="uk-UA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ШВЛ за показаннями.</a:t>
            </a:r>
            <a:endParaRPr lang="uk-UA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592700" y="1645643"/>
            <a:ext cx="0" cy="415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8553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500174"/>
            <a:ext cx="8713788" cy="466091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ДВС - синдром -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патологічний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синдром, в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основі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лежить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активація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судинно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тромбоцитарного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коагуляційного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гемостазу (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зовнішнього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внутрішнього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в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результаті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кров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спочатку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згортається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мікроциркуляторному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руслі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блокує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його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фібрином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клітиннимиі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агрегатами,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втрачає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здатність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проявляється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профузною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коагулопатичною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кровотечею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розвитком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синдрому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поліорганної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недостатності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426" y="188640"/>
            <a:ext cx="89644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СИНДРОМ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дисемінованого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внутрішньосудинного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(ДВС-синдром)</a:t>
            </a:r>
            <a:endParaRPr lang="ru-RU" sz="2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30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642918"/>
            <a:ext cx="8785101" cy="5929354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Зміни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системі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під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час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характеризуються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двома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напрямками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ru-RU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з одного боку для оптимального плацентарного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кровопостачання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всієї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повинен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підтримуватися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належний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антикоагуляційний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потенціал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запобігає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тромбозу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судин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матково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-плацентарного комплексу,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а з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іншого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боку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забезпечувати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високу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коагуляційну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здатність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зменшує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крововтрату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під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час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пологів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шляхом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швидкого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адекватного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ru-RU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 З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прогресуванням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спостерігаються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значні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зміни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системі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коагуляції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які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характеризуються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гіперкоагуляцією</a:t>
            </a: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рахунок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зростання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рівня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фібриногену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рівнів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VII, X 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en-US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XII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факторів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підвищення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кількості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тромбоцитів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верхньої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межі</a:t>
            </a:r>
            <a:r>
              <a:rPr lang="ru-RU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норми</a:t>
            </a:r>
            <a:endParaRPr lang="ru-RU" sz="32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8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35564"/>
            <a:ext cx="8785101" cy="648977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Патогенез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коагулопатії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акушерських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кровотечах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Коагулопатичні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акушерській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практиці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як правило,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обумовлені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дефіцитом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факторів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може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бути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обумовлено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швидкою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крововтратою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коагулопатія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втрати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 і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розведенням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факторів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результаті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проведення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масивної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інфузійної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ділюціонна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ru-RU" sz="1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  А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також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масивною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втратою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факторів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результаті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активації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внутрішньосудинної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коагуляції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коагулопатія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споживання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). Даний вид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коагулопатії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виникає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внаслідок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попадання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тромбопластинового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матеріалу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відшаруванні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амніотичної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емболії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антенатальної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загибелі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плоду,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післяпологовому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сепсисі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ru-RU" sz="1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  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виникає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початковій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фазі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внутрішньосудинне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подальшому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призводить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масивного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споживання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факторів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коагулопатія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споживання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 і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виснаження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коагуляційного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потенціалу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які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проявляються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гіпофібріногенемією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ru-RU" sz="1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вторинним</a:t>
            </a:r>
            <a:r>
              <a:rPr lang="ru-RU" sz="1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фібринолізом</a:t>
            </a:r>
            <a:r>
              <a:rPr lang="ru-RU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8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642918"/>
            <a:ext cx="8785101" cy="5929354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емболія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навколоплідними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водами;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шок (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геморагічний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анафілактичний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септичний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відшарування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плаценти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кровотеча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масивна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крововтрата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прееклампсія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важкого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еклампсія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сепсис,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септичний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аборт;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трансфузія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несумісної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внутрішньоутробна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загибель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плоду;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позаматкова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вагітність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операція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кесарів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розтин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екстрагенітальні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захворювання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вагітної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(вади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серця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злоякісні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новоутворення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цукровий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діабет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тяжкі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захворювання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нирок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печінки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ДВЗ синдрому в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акушерстві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8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87015" y="428604"/>
            <a:ext cx="8785225" cy="6168699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Акушерські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є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однією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провідних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причин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материнської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смертності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стабільно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входять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першої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п'ятірки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провідних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чинників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материнської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смертності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світі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 статистикою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Всесвітньої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Організації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Охорони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Здоров'я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(ВООЗ)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20%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материнських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смертей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пов'язані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післяпологовими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кровотечами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становить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близько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60000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материнських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смертей на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рік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ВООЗ в рамках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завдання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знизити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материнську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смертність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на три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чверті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за 2015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рік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вважає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профілактику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акушерських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боротьбу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ними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пріоритетним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напрямком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діяльності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Україні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останні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20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років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частота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масивних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акушерських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(МАК)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має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тенденцію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зростання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За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останні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років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МАК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стійко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займають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друге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місце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структурі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причин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материнської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смертності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75692" y="1214422"/>
            <a:ext cx="8568308" cy="535785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стадіями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перебігу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 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стадія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гіперкоагуляція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 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II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стадія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гіпокоагуляція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без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генералізованої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активації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фібринолізу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коагулопатія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споживання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buNone/>
            </a:pP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 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III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стадія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гіпокоагуляція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генералізованою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активацією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фібринолізу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 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IV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стадія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повне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незгортання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1429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Класифікація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ДВС - синдрому</a:t>
            </a:r>
          </a:p>
        </p:txBody>
      </p:sp>
    </p:spTree>
    <p:extLst>
      <p:ext uri="{BB962C8B-B14F-4D97-AF65-F5344CB8AC3E}">
        <p14:creationId xmlns:p14="http://schemas.microsoft.com/office/powerpoint/2010/main" val="274919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785794"/>
            <a:ext cx="8568308" cy="574190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Діагностика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ДВЗ синдрому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базується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аналізі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оцінці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клінічної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ситуації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 точки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зору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ймовірності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цього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патологічного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стану.</a:t>
            </a:r>
          </a:p>
          <a:p>
            <a:pPr algn="just">
              <a:buFont typeface="Wingdings" pitchFamily="2" charset="2"/>
              <a:buChar char="Ø"/>
            </a:pP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Пріоритет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мають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клінічна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оцінка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ситуації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лабораторна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діагностика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ДВС синдрому,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оскільки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вони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забезпечують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раннє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об'єктивне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виявлення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і,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відповідно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ефективне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Оцінка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стану гемостазу (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визначення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стадії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гостроти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процесу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 і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обліку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клінічних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проявів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ДВС синдрому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необхідні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вибору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тактики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етіотропної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патогенетичної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включаючи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корекцію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гемостазу.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1429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іагностика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9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клініко-патогенетичні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ознаки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стадій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ДВЗ - синдрому</a:t>
            </a:r>
            <a:r>
              <a:rPr lang="ru-RU" dirty="0"/>
              <a:t> 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559167"/>
              </p:ext>
            </p:extLst>
          </p:nvPr>
        </p:nvGraphicFramePr>
        <p:xfrm>
          <a:off x="53752" y="764704"/>
          <a:ext cx="9036495" cy="5608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7968"/>
                <a:gridCol w="3528392"/>
                <a:gridCol w="3510135"/>
              </a:tblGrid>
              <a:tr h="552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стадії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ДВС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синдрому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Клінічні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прояви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змін</a:t>
                      </a: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коагуляційних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властивостей</a:t>
                      </a: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крові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 -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гіперкоагу-ляція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 з матки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згортається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3-й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хвилині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швидше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Гіперемія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шкірних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покривів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ціанозом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мармуровість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малюнка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озноб,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занепокоєння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хворий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Активізація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калекріін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кінінової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системи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гиперкоагуляция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внутрісосудістая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агрегація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клітин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крові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3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 -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гіпокоагуляція</a:t>
                      </a: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генералізо-ваної</a:t>
                      </a: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активації</a:t>
                      </a: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фібринолізу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 з матки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згортається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уповільнено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більше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10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хв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Посилення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кровотечі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статевих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шляхів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з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уражених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поверхонь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петехіальні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висипання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шкірі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носові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кровотечі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виснаження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гемостатического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потенціалу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споживання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VIII, V, ХIII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факторів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фібриногену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тромбоцитів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активація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локального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фібринолізу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3664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866435"/>
              </p:ext>
            </p:extLst>
          </p:nvPr>
        </p:nvGraphicFramePr>
        <p:xfrm>
          <a:off x="0" y="899160"/>
          <a:ext cx="9036496" cy="5608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6437"/>
                <a:gridCol w="3767691"/>
                <a:gridCol w="3312368"/>
              </a:tblGrid>
              <a:tr h="3594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стадії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ДВС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синдрому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Клінічні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прояви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змін</a:t>
                      </a: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коагуляційних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властивостей</a:t>
                      </a: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крові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 -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гіпо-коагуляція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генерализо-ваною</a:t>
                      </a: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активацією</a:t>
                      </a: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фібринолізу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 з матки не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згортається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змішана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кровоточивість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місць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ін'єкцій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операційного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поля,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гематурія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геморагічні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випоти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серозних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порожнинах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Різке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виснаження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факторів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згортання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результаті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утворення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великої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кількості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тромбіну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Надходження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кровотік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активаторів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плазміногену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 -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повне</a:t>
                      </a: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незгортання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крові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Виділення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рідкої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крові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генералізована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кровоточивість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місць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ін'єкцій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операційного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поля,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гематурія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геморагічні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випоти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серозних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порожнинах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гіпокоагуляція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крайней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ступеня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висока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фибринолитическая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і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антикоагулянти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активність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075" marR="390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3378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клініко-патогенетичні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ознаки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стадій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ДВЗ - синдрому (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продовження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146980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475128"/>
            <a:ext cx="8929718" cy="6382871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стадія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гіперкоагуляція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Залежно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клініки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тяжкості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основного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захворювання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цій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стадії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ДВС-синдрому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спостерігатися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клінічні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ознаки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гострого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респіраторного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дистрес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-синдрому (ГРДС),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починаючи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легких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стадій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закінчуючи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важкими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при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застосуванням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сучасних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респіраторної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підтримки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вдається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забезпечити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адекватний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газообмін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легенях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Поява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активованих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факторів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тромбіну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призводить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скорочення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часу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згортання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(проба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-Уайта),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активованого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часу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згортання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(АВСК),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активованого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часткового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тромбінового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часу (АЧТЧ),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тромбінового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часу (ТБ),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активованого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часу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рекальцифікації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(АЧР).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    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кровотечі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цій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стадії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пов'язане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порушеннями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згортання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іагностика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571480"/>
            <a:ext cx="8929718" cy="628652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latin typeface="Arial" pitchFamily="34" charset="0"/>
                <a:cs typeface="Arial" pitchFamily="34" charset="0"/>
              </a:rPr>
              <a:t>II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стадія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гіпокоагуляція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без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генералізованої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активації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фібринолізу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 err="1">
                <a:latin typeface="Arial" pitchFamily="34" charset="0"/>
                <a:cs typeface="Arial" pitchFamily="34" charset="0"/>
              </a:rPr>
              <a:t>Залежно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від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основної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нозологічної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форми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захворювання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клінічна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картина, характерна для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цієї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стадії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може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бути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досить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різноманітною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Характерно: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петехіальний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тип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кровоточивості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відстрочена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за часом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кровоточивість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місць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ін'єкцій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післяопераційної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рани та матки,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обумовлено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початковими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розладами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у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системі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гемокоагуляції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У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цій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стадії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кров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згортається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швидко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, але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згусток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дуже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крихкий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за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рахунок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великої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кількості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ньому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продуктів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деградації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фібрину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(ПДФ),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які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мають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антикоагуляційні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властивості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іагностика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571480"/>
            <a:ext cx="8929718" cy="607223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III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стадія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гіпокоагуляція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генералізованою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активацією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фібринолізу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всіх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хворих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має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місце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петехиально-плямистий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тип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кровоточивості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екхімози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петехії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шкірі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слизових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оболонках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кровотеча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місць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ін'єкцій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утворення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їх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місці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гематом,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тривала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кровотеча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матки,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післяопераційної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рани,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кровотеча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черевну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порожнину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заочеревинного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простору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обумовлено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порушеннями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гемостазу.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      В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результаті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ішемії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порушення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проникності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капілярів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стінок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кишківника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шлунка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розвивається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шлунково-кишкова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кровотеча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Кров, яка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витікає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ще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може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утворювати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згустки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але вони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швидко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лізуються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Розвивається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тромбоцитопенія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тромбоцітопатією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Гіпокоагуляція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виникає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внаслідок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блокування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переходу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фібриногену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фібрин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великою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кількістю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продуктів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деградації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фібрину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Анемія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пов'язана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із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внутрішньосудинним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гемолізом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іагностика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571480"/>
            <a:ext cx="8929718" cy="607223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latin typeface="Arial" pitchFamily="34" charset="0"/>
                <a:cs typeface="Arial" pitchFamily="34" charset="0"/>
              </a:rPr>
              <a:t>IV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стадія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повне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незгортання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Стан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хворих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вкрай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тяжкий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термінальний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за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рахунок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синдрому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поліорганної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недостатності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: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       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артеріальна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гіпотензія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, яка погано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піддається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корекції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критичні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розлади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дихання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газообміну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порушення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свідомості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до коматозного стану,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оліго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анурія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фоні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масивної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           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Кровоточивість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змішаного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типу: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профузні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кровотеча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з тканин,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шлунково-кишкового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тракту,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трахеобронхіального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дерева, </a:t>
            </a:r>
            <a:r>
              <a:rPr lang="ru-RU" sz="2200" b="1" dirty="0" err="1">
                <a:latin typeface="Arial" pitchFamily="34" charset="0"/>
                <a:cs typeface="Arial" pitchFamily="34" charset="0"/>
              </a:rPr>
              <a:t>макрогематурія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іагностика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719327"/>
              </p:ext>
            </p:extLst>
          </p:nvPr>
        </p:nvGraphicFramePr>
        <p:xfrm>
          <a:off x="0" y="672992"/>
          <a:ext cx="9110758" cy="58501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3407"/>
                <a:gridCol w="1397192"/>
                <a:gridCol w="837265"/>
                <a:gridCol w="1440160"/>
                <a:gridCol w="1008112"/>
                <a:gridCol w="936104"/>
                <a:gridCol w="1080120"/>
                <a:gridCol w="1298398"/>
              </a:tblGrid>
              <a:tr h="2089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Стадии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Основні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лабораторні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417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свертывания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крови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 -Уайту , мин .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спонтанный лизис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сгустка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АЧТВ, с (</a:t>
                      </a:r>
                      <a:r>
                        <a:rPr lang="ru-RU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ктивир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частичное </a:t>
                      </a:r>
                      <a:r>
                        <a:rPr lang="ru-RU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тромбиновое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время) 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тромбоцитов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sz="1800" b="1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 л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Протромбиновое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время , с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Тромбиновое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время 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Фибриноген , г / л</a:t>
                      </a:r>
                    </a:p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30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175-425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10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24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ІІ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5-12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 30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100-150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12-15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60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1,5-3,0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2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ІІІ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&gt;12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быстрый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60-80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50-100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15-18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100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0,5-1,5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4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&gt;60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сгусток не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образуется 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&gt;80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&lt;50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&gt;18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180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определяется (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следы)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6-9 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30-40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150-300 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11-12 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16-20 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2,0-4,5</a:t>
                      </a:r>
                      <a:endParaRPr lang="ru-RU" sz="2000" b="1" dirty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066" marR="6706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72383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475128"/>
            <a:ext cx="8929718" cy="6382871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ru-RU" sz="2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пацієнток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ДВС-синдромом </a:t>
            </a:r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базується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8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наступних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принципах :</a:t>
            </a:r>
            <a:endParaRPr lang="ru-RU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ru-RU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Корекція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порушень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гемостазу (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ранній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початок і максимальна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інтенсивність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Посиндромнаа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підтримання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основних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параметрів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гомеостазу.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Етіотропна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усунення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причинного фактора,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асоційованого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розвитком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ДВС;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87015" y="428604"/>
            <a:ext cx="8785225" cy="6168699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Причиною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смерті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вагітних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породіль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є не 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будь-яка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кровотеча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масивна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крововтрата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супроводжується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важким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геморагічним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шоком.</a:t>
            </a:r>
          </a:p>
          <a:p>
            <a:pPr algn="just">
              <a:buFont typeface="Wingdings" pitchFamily="2" charset="2"/>
              <a:buChar char="q"/>
            </a:pPr>
            <a:endParaRPr lang="ru-RU" sz="24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Разом з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тим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смерть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масивних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акушерських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є результатом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несвоєчасної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неадекватною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медичної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допомоги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взагалі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її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відсутність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q"/>
            </a:pPr>
            <a:endParaRPr lang="ru-RU" sz="24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Якісна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організація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медичної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допомоги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підготовка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медичних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працівників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впровадження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новітніх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технологій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прогнозування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профілактики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акушерських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засновані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даних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науково-доказової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медицини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відмова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застарілих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неефективних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методів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дають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можливість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зберегти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життя</a:t>
            </a:r>
            <a:r>
              <a:rPr lang="ru-RU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репродуктивне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здоров'я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q"/>
            </a:pPr>
            <a:endParaRPr lang="ru-RU" sz="24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Запорукою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успіху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лікуванні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масивної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крововтрати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акушерстві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є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єдиний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методологічний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підхід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узгодженість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дій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анестезіологів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акушерів-гінекологів</a:t>
            </a:r>
            <a:r>
              <a:rPr lang="ru-RU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052736"/>
            <a:ext cx="8929718" cy="547260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1)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основного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захворювання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яке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призвело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ДВС синдрому (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хірургічні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втручання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медикаментозна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інфузійна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Відновлення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коагуляційного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потенціалу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корекція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коагулопатії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споживання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 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Внутрішньовенне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струминне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15-20 мл / кг на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добу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(700 - 1000 мл)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підігрітою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37 ° С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свіжозамороженої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плазми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(СЗП),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містить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антитромбін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III.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  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Якщо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кровотеча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не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зупиняється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необхідно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додаткове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1000 мл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свіжозамороженої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плазми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          На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наступні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2-3-е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доби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свіжозамороженої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плазми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використовують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дозі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400 - 600 мл /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добу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(С).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Лікувальна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тактика ДВС - синдрому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560012"/>
            <a:ext cx="8929718" cy="610934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Слід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пам'ятати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про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можливість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TRALI-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синдрому (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гостре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посттрансфузійні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пошкодження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легенів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), яке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проявляється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інтерстиціальним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набряком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легень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через великий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обсяг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перелитої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рідини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ru-RU" sz="2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     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Якщо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необхідна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велика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кількість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переливання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СЗП,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щоб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виключити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перевантаження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рідиною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слід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використовувати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концентрат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протромбінового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комплексу (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Октаплекс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1 флакон 500 ОД) в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дозі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20-30 ОД / кг в / в.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Фактично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цей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препарат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представляє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 себе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концентровану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СЗП, з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обмеженим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суворо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дозованим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набором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факторів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        За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змістом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факторів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коагуляції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3 флакона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Октаплекса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(60 мл)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еквівалентні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1,5-2 л СЗП. У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Октаплексе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відсутня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групова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належність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ru-RU" sz="2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З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огляду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швидкість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переходу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стадії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гіперкоагуляції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стадію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гіпокоагуляції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відсутність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можливості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(в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більшості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випадків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по причинах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ургентної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ситуації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чіткої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лабораторної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діагностики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стадії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ДВЗ синдрому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рутинного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застосування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гепарину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слід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відмовитися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(С).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Лікувальна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тактика ДВС - синдрому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785794"/>
            <a:ext cx="8929718" cy="588283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огляду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подальше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прогресування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коагулопатії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призводить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зниження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вмісту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антитромбіну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(АТ)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доцільно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комплексній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гемостатичної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застосовувати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концентрат АТ-</a:t>
            </a:r>
            <a:r>
              <a:rPr lang="en-US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III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внутрішньовенно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дозі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30-45 МО / кг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швидкістю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50 МО /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ru-RU" sz="2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Кріопреципітат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концентрат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фібриногену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показаний,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якщо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рівень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фібриногену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плазми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менше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1 г / л. З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огляду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під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час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фізіологічні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концентрації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вищі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ніж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не у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вагітних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можна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призначати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кріопреципітату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більш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високих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показниках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фібриногену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(1-2 г / л).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Кріопреципітат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вводять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внутрішньовенно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розрахунку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1 доза на 10 кг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пацієнтки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ru-RU" sz="2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Транексамова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кислота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специфічно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інгібує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активацію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профібринолізину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плазміногену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 і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його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перетворення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фібринолізин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плазмін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має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місцеву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системну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гемостатичну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дію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кровотечах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пов'язаних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прискоренням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фібринолізу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Гемостатичний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ефект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транексамовой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кислоти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10-20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разів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перевищує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такий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амінокапронової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кислоти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Лікувальна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тактика ДВС - синдрому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714356"/>
            <a:ext cx="8929718" cy="585791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Корекція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тромбоцитопенії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тромбоцитопатії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spcBef>
                <a:spcPts val="0"/>
              </a:spcBef>
              <a:buNone/>
            </a:pP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Тромбоконцентрат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використовують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зниження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тромбоцитів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менше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50х109 / л. Дозу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тромбоконцентрату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обирають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залежності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клінічної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ситуації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розрахунку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 доза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тромбоконцентрату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на 10 кг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маси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пацієнтки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spcBef>
                <a:spcPts val="0"/>
              </a:spcBef>
              <a:buNone/>
            </a:pP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Заміщення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втрати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кальцію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При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рівні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кальцію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менше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0,8-0,9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ммоль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/ л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рекомендується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кальцію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глюконату (10-20 мл)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кальцію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хлориду (5 мл).</a:t>
            </a:r>
          </a:p>
          <a:p>
            <a:pPr algn="ctr">
              <a:spcBef>
                <a:spcPts val="0"/>
              </a:spcBef>
              <a:buNone/>
            </a:pP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При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відсутності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повноцінного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гемостатического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ефекту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багатокомпонентної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замісної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продовження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наявність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лабораторних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ознак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коагулопатії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виникає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необхідність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застосуванні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інтенсивної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гемостатичної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У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цих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випадках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доцільно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апротиніну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до 1000000 АТО (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антитрипсиновая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одиниці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болюсно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потім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крапельно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швидкістю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200 000 АТО / ч до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зупинки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Лікувальна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тактика ДВС - синдрому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571480"/>
            <a:ext cx="8929718" cy="6286520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Всі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перераховані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вище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методи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боротьби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акушерськими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коагулопатичними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кровотечами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на жаль, не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можуть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гарантувати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однозначного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зупинки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ru-RU" sz="2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Впровадження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клінічну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практику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гемостатического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препарату -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рекомбінантного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активованого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фактора </a:t>
            </a:r>
            <a:r>
              <a:rPr lang="en-US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VII - (</a:t>
            </a:r>
            <a:r>
              <a:rPr lang="en-US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rFVIIa</a:t>
            </a:r>
            <a:r>
              <a:rPr lang="en-US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НовоСевен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®),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дозволяє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впливати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гемостаз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принципово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новим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шляхом,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запускаючи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по короткому,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шунтіруючому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механізмі</a:t>
            </a:r>
            <a:r>
              <a:rPr lang="ru-RU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цьому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ключове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значення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припиненні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займає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формування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місці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пошкодження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комплексу,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складається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тканинного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фактора (ТФ) і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активованого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фактора </a:t>
            </a:r>
            <a:r>
              <a:rPr lang="en-US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VII.</a:t>
            </a:r>
          </a:p>
          <a:p>
            <a:pPr algn="just">
              <a:buFont typeface="Wingdings" pitchFamily="2" charset="2"/>
              <a:buChar char="Ø"/>
            </a:pPr>
            <a:endParaRPr lang="en-US" sz="2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Рекомендується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рекомбінантного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ІІа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фактора 90 мкг (4,5-5 КОД) / кг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внутрішньовенно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струминно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протягом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2-5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хвилин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кожні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30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- 2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години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зупинки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NB! 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Ми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рекомендуємо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розглядати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rFVIIa</a:t>
            </a:r>
            <a:r>
              <a:rPr lang="en-US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тільки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якості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терапії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останньої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лінії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через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можливий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ризик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тромбоемболії</a:t>
            </a:r>
            <a:r>
              <a:rPr lang="ru-RU" sz="2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!!!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ДВС - синдрому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0" y="785794"/>
            <a:ext cx="9144000" cy="550075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Місцева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зупинка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із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рани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проводиться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всіх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випадках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Досягається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різними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методами та способами: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коагуляціей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перев'язкою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тампонадою рани,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застосуванням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місцевих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гемостатичних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засобів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синдрому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поліорганної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недостатності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крайніх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невідкладних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випадках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прогресування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гіпокоагуляції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Hb</a:t>
            </a:r>
            <a:r>
              <a:rPr lang="en-US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&lt;60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 / л, </a:t>
            </a:r>
            <a:r>
              <a:rPr lang="en-US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Ht</a:t>
            </a:r>
            <a:r>
              <a:rPr lang="en-US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&lt;0,25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 / л),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тільки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життєвими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показаннями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відповідно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рішення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консиліуму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згоди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хворої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її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родичів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в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відсутності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компонентів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медичному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закладі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на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станції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переливання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можливо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теплої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донорської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половинній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дозі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обсягу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крововтрати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C).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ДВС - синдрому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79387" y="1052736"/>
            <a:ext cx="8964613" cy="516234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Адекватне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своєчасне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лікування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профілактика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станів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викликають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розвиток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ДВС - синдрому.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Своєчасна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оцінка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крововтрати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адекватне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відновлення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ОЦК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кристалоїдними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колоїдними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розчинами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Не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застосовуються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реополіглюкін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5%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альбумін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(В).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Без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суворих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показань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не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призначають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препарати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викликають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тромбоцитопенію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порушують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функцію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тромбоцитів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(гепарин,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реополіглюкін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дипіридамол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напівсинтетичні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пеніциліни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(С).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Хірургічне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втручання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виконують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своєчасно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в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повному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обсязі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екстирпація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матки) і в максимально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короткі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терміни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При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продовженні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маткової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проводять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перев'язку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внутрішніх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клубових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артерій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Профілактика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ДВС синдрому.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09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16152" y="1097360"/>
            <a:ext cx="9027848" cy="576064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Емболія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навколоплідними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водами (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ЕНВ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-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критичний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стан,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пов'язаний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потраплянням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навколоплідної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рідини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її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елементів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кровотік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матері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виявляють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судинах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легенів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з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подальшим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розвитком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шоку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змішаного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генезу з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можливою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зупинкою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серцевої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діяльності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гострої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дихальної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недостатності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гострого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синдрому ДВС.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  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Навколоплідні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води в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кровотік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матері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потрапляють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трансплацентарно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через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дефекти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відшарування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передлежання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ручне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відділення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плаценти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плодового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міхура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передчасний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своєчасний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розрив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трансцервікально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через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пошкоджені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шийки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матки;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через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будь-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якої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ділянки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матки (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трансмуральний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- в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разі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пошкодження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стінки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матки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під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час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кесаревого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розтину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(до 60%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випадків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ЕОВ), при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різних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ступенях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розриву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матки та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Емболія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навколоплідними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водами (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амніотичної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рідиною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анафілактоїдний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синдром </a:t>
            </a:r>
            <a:r>
              <a:rPr lang="ru-RU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05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714356"/>
            <a:ext cx="8712968" cy="6143644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Частота ЕОВ - 1 на 8-12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тисяч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пологів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високою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летальністю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до - 85%, є причиною 5-15% смертей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матерів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займаючи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2-3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причин МС.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      У 70%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випадків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пологів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в 19%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кесаревого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розтину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в 11%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пологів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    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внутрішньоматкового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швидка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пологова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надмірна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безсистемна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стимуляція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пологової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особливо на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тлі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допологового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вилиття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навколоплідних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вод;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багатоводдя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великий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плід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неправильне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вставляння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голови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плода;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грубі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маніпуляції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пологів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прийом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Крістелера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недостатнє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знеболювання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пологів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сприяють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виникненню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ЕНВ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41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95535" y="785794"/>
            <a:ext cx="8569077" cy="581185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скорочувальної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матки: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слабка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дискоординированная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родова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передчасне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відшарування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нормально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розташованої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плаценти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передчасне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відійшли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навколоплідних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вод;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передчасні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пологи;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приношення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вагітність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пологи у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дисгормональні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стану;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перенесені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аборти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анамнезі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гіпертонія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гіпотонія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вагітності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сприяють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виникненню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ЕНВ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40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0" y="285728"/>
            <a:ext cx="8785101" cy="6286544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Особливістю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акушерських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є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висока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швидкість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втрати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ОЦК і, як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наслідок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велика частота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тяжких форм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геморагічного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шоку з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розвитком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синдрому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дисемінованого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внутрішньосудинного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 Для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масивних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акушерських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(МАК)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характерні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гострий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дефіцит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об'єму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циркулюючої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(ОЦК),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порушення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серцевої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діяльності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анемічна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циркуляторна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форми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гіпоксії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Основні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причини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порушень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гемодинаміки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дефіцит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ОЦК і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невідповідність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між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ним і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ємністю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судинного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русла.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 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Виникаюча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цьому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тлі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тканинна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гіпоксія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супроводжується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порушенням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окислювально-відновних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процесів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переважним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ураженням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центральної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нервової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системи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нирок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печінки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настає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поліорганна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недостатність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8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46144"/>
            <a:ext cx="8497069" cy="581185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Зяяння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маткових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судин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травми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шийки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матки;</a:t>
            </a:r>
          </a:p>
          <a:p>
            <a:pPr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відшарування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передлежання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плаценти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ручне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видалення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посліду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порожнини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матки;</a:t>
            </a:r>
          </a:p>
          <a:p>
            <a:pPr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розрив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матки;</a:t>
            </a:r>
          </a:p>
          <a:p>
            <a:pPr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кесарів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розтин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факторів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ЕНВ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віднести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гіповолемію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причинами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якої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важкі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гестози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цукровий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діабет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вади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серця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діуретиків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набряків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необґрунтоване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судинних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препаратів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корекції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волемічних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порушень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сприяють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виникненню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ЕНВ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40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79513" y="613934"/>
            <a:ext cx="8587332" cy="624406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Попаданню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амніотичної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рідини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(АЖ) з матки в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материнський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кровотік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сприяє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градієнт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          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Останнім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часом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більшістю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дослідників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розглядають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цей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патологічний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не як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закупорку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механічн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обструкцію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легеневих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капілярів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АЖ і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домішками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вод (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лусочки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Пушкова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волосся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муцин і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як результат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алергічної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реакції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материнського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антигени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АЖ,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стало причиною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прийняття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2003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сучасного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терміна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анафілактоїдний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синдром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вагітних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>
              <a:buNone/>
            </a:pP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Клінічний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перебіг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ЕНВ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дві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стадії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стадія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циркуляторного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колапс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серцево-судинної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недостатності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None/>
            </a:pP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стадія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коагулопатії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кровотечі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eaLnBrk="1" hangingPunct="1">
              <a:lnSpc>
                <a:spcPct val="80000"/>
              </a:lnSpc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071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атогенез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42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0" y="714356"/>
            <a:ext cx="8785225" cy="634832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Діагностика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ЕНВ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грунтується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клінічних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лабораторному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обстеженні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додаткових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методах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обстеження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       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Клінічні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ознаки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ЕНВ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частіше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періодах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пологів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Зазвичай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тлі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сильних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сутичок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злиття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вод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породілля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раптово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починає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скаржитись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 на озноб,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відчуття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страху,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підвищену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пітливість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задуха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Пацієнтка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збуджена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турбує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кашель,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блювота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судоми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Затем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з'являютьсяціаноз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набряк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шийних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вен,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біль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за грудиною,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задишка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артеріального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тахікардія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клініка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ДВС-синдрому.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        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стає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поверхневим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аритмічним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тахікардія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(120-140 уд. /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.). Пульс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слабкий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різке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падіння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артеріального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прояви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задухи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ростуть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хвора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покрита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холодним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потом.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eaLnBrk="1" hangingPunct="1">
              <a:lnSpc>
                <a:spcPct val="80000"/>
              </a:lnSpc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071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іагностика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ЕНВ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75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5"/>
            <a:ext cx="8201508" cy="48245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Лабораторне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обстеження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встановлює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ознаки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гіпокоагуляції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підвищення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ШОЕ.</a:t>
            </a:r>
          </a:p>
          <a:p>
            <a:pPr>
              <a:buFont typeface="Wingdings" pitchFamily="2" charset="2"/>
              <a:buChar char="Ø"/>
            </a:pP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    З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додаткових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методів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дослідження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доцільно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використовувати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ЕКГ (синусова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тахікардія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ознаки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гіпоксії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міокарда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гостре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легеневе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серце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),</a:t>
            </a:r>
          </a:p>
          <a:p>
            <a:pPr>
              <a:buFont typeface="Wingdings" pitchFamily="2" charset="2"/>
              <a:buChar char="Ø"/>
            </a:pP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Рентгенологічне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дослідження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органів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грудної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порожнини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(картина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інтерстиціального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слівного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пневмоніта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"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метелик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" з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ущільненням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малюнка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прикореневій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зоні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просвітленням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її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периферії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7293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Лабораторні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додаткові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методи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дослідження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ЕНВ</a:t>
            </a:r>
            <a:endParaRPr lang="ru-RU" sz="2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1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500042"/>
            <a:ext cx="8533612" cy="6169047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Диференціальну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діагностику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ЕНВ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з: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тромбоемболією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легеневих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артерій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раптовість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загальний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ціаноз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обличчя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головний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біль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задуха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біль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за грудиною,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анамнезу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факторів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тромбоемболії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на ЕКГ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ознаки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перевантаження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правого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серця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інфарктом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міокарда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біль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не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пов'язана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диханням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іррадіює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ліву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руку, плече,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шию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акроціаноз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ритму, шок і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ЦВД,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ЕКГ;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синдромом Мендельсона - кислотно -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аспіраційний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гиперергический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пневмоніт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частіше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ввідному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наркозі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повній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шлунку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попаданням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блювотних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мас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легені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проявляється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аноксією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гіпоксією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і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загибеллю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мозку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крововиливом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мозок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еклампсією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бронхіальною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астмою,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розривом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матки,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передчасним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відшаруванням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нормально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розташованої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плаценти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жирової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емболії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набряком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легенів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частіше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кардіогенний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з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важкою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пневмонією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спонтанним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пневмотораксом.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9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642918"/>
            <a:ext cx="8201508" cy="592935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Кардіопульмональний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 -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критичний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стан,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який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виникає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випадках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емболії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амніотичної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рідиною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проникненні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елементів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навколоплідних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кровотік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матері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супроводжується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розвитком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гострої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серцево-легеневої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недостатності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артеріоло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і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бронхоспазму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колапсу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великого кола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кровообігу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Кардіопульмональний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 є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блискавичною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формою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емболії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амніотичною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рідиною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найбільш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загрозливим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станом в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акушерстві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летальність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амніотичної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емболії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становить </a:t>
            </a:r>
            <a:r>
              <a:rPr lang="ru-RU" sz="28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понад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80%.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9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2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діагностики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ЕНВ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611560" y="723292"/>
            <a:ext cx="7056784" cy="370855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агностика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89046" y="1501934"/>
            <a:ext cx="2178698" cy="4807386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скарги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Озноб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Задишка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Пітливість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Кашель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Блювота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Біль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грудиною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483768" y="1473470"/>
            <a:ext cx="2592288" cy="483585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огляд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Цианоз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Набряк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шийних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вен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Порушення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Холодний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Судоми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Втрата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свідомості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Кома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292081" y="1473470"/>
            <a:ext cx="3672407" cy="483585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обстеження: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Поверхневе дихання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Тахікардія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(120-140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/ хв.)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Слабкий пульс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Різке падіння тиску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Гіпокоагуляція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Підвищення ШОЕ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Гіпотонія, атонія матки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uk-UA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коагулопатіческое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 кровотеча (через 30</a:t>
            </a:r>
          </a:p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 хв і більше)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>
            <a:stCxn id="3" idx="2"/>
          </p:cNvCxnSpPr>
          <p:nvPr/>
        </p:nvCxnSpPr>
        <p:spPr>
          <a:xfrm>
            <a:off x="4139952" y="1094147"/>
            <a:ext cx="0" cy="3793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3" idx="2"/>
            <a:endCxn id="4" idx="0"/>
          </p:cNvCxnSpPr>
          <p:nvPr/>
        </p:nvCxnSpPr>
        <p:spPr>
          <a:xfrm flipH="1">
            <a:off x="1178395" y="1094147"/>
            <a:ext cx="2961557" cy="4077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" idx="2"/>
            <a:endCxn id="6" idx="0"/>
          </p:cNvCxnSpPr>
          <p:nvPr/>
        </p:nvCxnSpPr>
        <p:spPr>
          <a:xfrm>
            <a:off x="4139952" y="1094147"/>
            <a:ext cx="2988333" cy="3793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733886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642918"/>
            <a:ext cx="8129500" cy="592935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Невідкладна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допомога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проводиться бригадою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лікарів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акушерів-гінекологів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реаніматологів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Необхідні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консультації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кардіолога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невропатолога,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судинного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хірурга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Перехід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на ШВЛ з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позитивним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тиском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кінці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видиху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Катетеризація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2-3 вен.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Катетеризація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сечового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міхура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Визов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резервних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донорів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Розгортання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операційної</a:t>
            </a: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Моніторинг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життєво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важливих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функцій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ЕНВ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Вимірювання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артеріального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тиску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кожні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15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ЦВД, ЧСС, ЧДД,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пульсоксиметр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шокового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індексу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погодинного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діурезу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загального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аналізу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сечі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температури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тіла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рентгенографія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легенів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загальний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аналізу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Н</a:t>
            </a:r>
            <a:r>
              <a:rPr lang="en-US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t,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тромбоцитів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фібриногену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часу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згортання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тромбоеластограмми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об'єму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циркулюючої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(ОЦК) і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хвилинного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обсягу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(МОК);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загальної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периферичного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опору; кислотно-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лужного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стану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біохімії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електролітів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729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Невідкладна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допомога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ЕНВ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1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714356"/>
            <a:ext cx="8319868" cy="550074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Під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час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вагітності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пологів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термінове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розродження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зупинка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якщо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кровотеча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є 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профузною 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4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перев'язка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внутрішніх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клубових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артерій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ru-RU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1) При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зупинці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кровообігу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проведення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серцево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легеневої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реанімації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2) При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наростанні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ознак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дихальної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недостатності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інтубація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трахеї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ШВЛ 100% киснем з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позитивним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тиском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кінці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видиху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+ 5 см вод ст.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3)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Пункція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катетеризація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подключічной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внутрішньої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яремної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вени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обов'язковим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контролем ЦВТ.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4)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Підтримка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серцевої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діяльності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вазопресори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норадреналін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0,1 -0,5 мкг / кг /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глюкокортикоїдів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(420-480 мг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преднізолону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адекватна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інфузійна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терапія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боротьба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з ДВЗ-синдромом.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729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Першочергові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заходи при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кардіопульмональний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шоці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1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71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діагностики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ЕНВ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403648" y="836712"/>
            <a:ext cx="5904656" cy="64807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акушерська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тактика</a:t>
            </a:r>
            <a:endParaRPr lang="ru-RU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214282" y="2071678"/>
            <a:ext cx="3528392" cy="4176464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Невідкладна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допомога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ШВЛ.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Катетеризація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2-3 вен.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Катетеризація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сечового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міхура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Визов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резервних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донорів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Розгортання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операційній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786182" y="2060848"/>
            <a:ext cx="5250314" cy="4176464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Лікувальна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тактика: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ШВЛ не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3-4 годин.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Термінове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розродження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незалежно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акушерської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ситуації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Викорінення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матки,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перев'язка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внутрішніх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клубових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артерій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наявності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кровотечі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ІТТ,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переливання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теплої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донорської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необхідності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Посиндромна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терапія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stCxn id="3" idx="2"/>
            <a:endCxn id="4" idx="0"/>
          </p:cNvCxnSpPr>
          <p:nvPr/>
        </p:nvCxnSpPr>
        <p:spPr>
          <a:xfrm rot="5400000">
            <a:off x="2873780" y="589482"/>
            <a:ext cx="586894" cy="23774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3" idx="2"/>
            <a:endCxn id="5" idx="0"/>
          </p:cNvCxnSpPr>
          <p:nvPr/>
        </p:nvCxnSpPr>
        <p:spPr>
          <a:xfrm rot="16200000" flipH="1">
            <a:off x="5095625" y="745134"/>
            <a:ext cx="576064" cy="20553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10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87015" y="980728"/>
            <a:ext cx="8785225" cy="561657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Геморагічний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 -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гостра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серцево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судинна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недостатність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обумовлена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​​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невідповідністю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об'єму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циркулюючої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крові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ємності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судинного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русла, яка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виникає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результаті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крововтрати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характеризується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дисбалансом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між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потребою тканин у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кисні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швидкістю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його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реальної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доставки.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endParaRPr lang="ru-RU" sz="28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      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Крововтрата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0,5%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маси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тіла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більше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500 мл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вважається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патологічною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(при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кесаревому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розтині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понад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800 мл).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endParaRPr lang="ru-RU" sz="28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         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Небезпека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геморагічного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шоку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виникає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крововтраті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15-20% ОЦК (0,8 - 1,2%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маси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тіла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8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750 - 1000 мл.    </a:t>
            </a:r>
            <a:endParaRPr lang="ru-RU" sz="2800" b="1" i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7129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еморагічний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шок</a:t>
            </a:r>
          </a:p>
        </p:txBody>
      </p:sp>
    </p:spTree>
    <p:extLst>
      <p:ext uri="{BB962C8B-B14F-4D97-AF65-F5344CB8AC3E}">
        <p14:creationId xmlns:p14="http://schemas.microsoft.com/office/powerpoint/2010/main" val="3449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15888"/>
            <a:ext cx="3679825" cy="4437062"/>
          </a:xfrm>
          <a:prstGeom prst="rect">
            <a:avLst/>
          </a:prstGeom>
          <a:noFill/>
        </p:spPr>
      </p:pic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4857752" y="1714488"/>
            <a:ext cx="3887787" cy="1323439"/>
          </a:xfrm>
          <a:prstGeom prst="rect">
            <a:avLst/>
          </a:prstGeom>
          <a:noFill/>
          <a:ln>
            <a:noFill/>
          </a:ln>
          <a:scene3d>
            <a:camera prst="perspectiveFron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 dirty="0" err="1">
                <a:solidFill>
                  <a:srgbClr val="D90528"/>
                </a:solidFill>
                <a:latin typeface="Arial" pitchFamily="34" charset="0"/>
                <a:cs typeface="Arial" pitchFamily="34" charset="0"/>
              </a:rPr>
              <a:t>Дякуємо</a:t>
            </a:r>
            <a:r>
              <a:rPr lang="ru-RU" sz="4000" b="1" dirty="0">
                <a:solidFill>
                  <a:srgbClr val="D90528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sz="4000" b="1" dirty="0" err="1">
                <a:solidFill>
                  <a:srgbClr val="D90528"/>
                </a:solidFill>
                <a:latin typeface="Arial" pitchFamily="34" charset="0"/>
                <a:cs typeface="Arial" pitchFamily="34" charset="0"/>
              </a:rPr>
              <a:t>увагу</a:t>
            </a:r>
            <a:endParaRPr lang="ru-RU" sz="4000" b="1" dirty="0">
              <a:solidFill>
                <a:srgbClr val="D9052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4714884"/>
            <a:ext cx="6215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0000FF"/>
                </a:solidFill>
                <a:latin typeface="Times New Roman" pitchFamily="18" charset="0"/>
              </a:rPr>
              <a:t>                                </a:t>
            </a:r>
          </a:p>
          <a:p>
            <a:pPr algn="ctr"/>
            <a:endParaRPr lang="uk-UA" sz="24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uk-UA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Професор Круть Ю. Я.</a:t>
            </a:r>
            <a:endParaRPr lang="uk-UA" sz="24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uk-UA" sz="24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©  2016</a:t>
            </a:r>
            <a:endParaRPr lang="uk-UA" sz="24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uk-UA" sz="24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898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642919"/>
            <a:ext cx="8785225" cy="595473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buNone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Причиною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материнської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смерті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є не </a:t>
            </a:r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будь-яка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кровотеча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а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масивна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крововтрата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яка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супроводжується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геморагічним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шоком.</a:t>
            </a:r>
          </a:p>
          <a:p>
            <a:pPr algn="just">
              <a:spcBef>
                <a:spcPts val="0"/>
              </a:spcBef>
              <a:buNone/>
            </a:pPr>
            <a:endParaRPr lang="ru-RU" sz="2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Крововтрата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вважається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масивною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spcBef>
                <a:spcPts val="0"/>
              </a:spcBef>
              <a:buNone/>
            </a:pPr>
            <a:endParaRPr lang="ru-RU" sz="2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 - При </a:t>
            </a:r>
            <a:r>
              <a:rPr lang="ru-RU" sz="26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одномоментній</a:t>
            </a:r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крововтраті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перевищує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1,5%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маси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тіла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25 -30% ОЦК (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понад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1500-2000 мл),</a:t>
            </a:r>
          </a:p>
          <a:p>
            <a:pPr algn="just">
              <a:spcBef>
                <a:spcPts val="0"/>
              </a:spcBef>
              <a:buNone/>
            </a:pPr>
            <a:endParaRPr lang="ru-RU" sz="2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 - Коли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втрачається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понад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50% ОЦК за 20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.;</a:t>
            </a:r>
          </a:p>
          <a:p>
            <a:pPr algn="just">
              <a:spcBef>
                <a:spcPts val="0"/>
              </a:spcBef>
              <a:buNone/>
            </a:pPr>
            <a:endParaRPr lang="ru-RU" sz="2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 -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Швидкість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кровотечі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перевищує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150 мл за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хв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.;</a:t>
            </a:r>
          </a:p>
          <a:p>
            <a:pPr algn="just">
              <a:spcBef>
                <a:spcPts val="0"/>
              </a:spcBef>
              <a:buNone/>
            </a:pPr>
            <a:endParaRPr lang="ru-RU" sz="2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      * ОЦК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обчислюється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таким чином: 75 мл на 1 кг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маси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тіла</a:t>
            </a:r>
            <a:r>
              <a:rPr lang="ru-RU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(напр. 70 кг х 75 мл = 5250 мл).</a:t>
            </a: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87129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Геморагічний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шок</a:t>
            </a:r>
          </a:p>
        </p:txBody>
      </p:sp>
    </p:spTree>
    <p:extLst>
      <p:ext uri="{BB962C8B-B14F-4D97-AF65-F5344CB8AC3E}">
        <p14:creationId xmlns:p14="http://schemas.microsoft.com/office/powerpoint/2010/main" val="256110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08050"/>
            <a:ext cx="8785225" cy="561657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None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Патологічний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преморбідний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фон: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Гіповолемія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вагітних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Вроджені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набуті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гемостазу,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пороки гемостазу: хвороба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Віллєбрандта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тромбоцитопенія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терапевтичні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коагулопатії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 2.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Кровотечі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ранні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терміни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вагітності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Аборт;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Позаматкова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вагітність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Міхурове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занесення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291"/>
            <a:ext cx="84297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геморагічного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шоку</a:t>
            </a:r>
          </a:p>
        </p:txBody>
      </p:sp>
    </p:spTree>
    <p:extLst>
      <p:ext uri="{BB962C8B-B14F-4D97-AF65-F5344CB8AC3E}">
        <p14:creationId xmlns:p14="http://schemas.microsoft.com/office/powerpoint/2010/main" val="247869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3765</TotalTime>
  <Words>4227</Words>
  <Application>Microsoft Office PowerPoint</Application>
  <PresentationFormat>Экран (4:3)</PresentationFormat>
  <Paragraphs>838</Paragraphs>
  <Slides>70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70</vt:i4>
      </vt:variant>
    </vt:vector>
  </HeadingPairs>
  <TitlesOfParts>
    <vt:vector size="76" baseType="lpstr">
      <vt:lpstr>Arial</vt:lpstr>
      <vt:lpstr>Calibri</vt:lpstr>
      <vt:lpstr>Monotype Corsiva</vt:lpstr>
      <vt:lpstr>Times New Roman</vt:lpstr>
      <vt:lpstr>Wingdings</vt:lpstr>
      <vt:lpstr>Тема Office</vt:lpstr>
      <vt:lpstr>Запорізький державний медичний університет Кафедра акушерства і гінекології    Невідкладні стани в акушерстві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Я. Круть</dc:creator>
  <cp:lastModifiedBy>User</cp:lastModifiedBy>
  <cp:revision>154</cp:revision>
  <dcterms:created xsi:type="dcterms:W3CDTF">2013-03-27T08:56:16Z</dcterms:created>
  <dcterms:modified xsi:type="dcterms:W3CDTF">2017-02-27T21:53:36Z</dcterms:modified>
</cp:coreProperties>
</file>