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  <p:sldMasterId id="2147483653" r:id="rId3"/>
  </p:sldMasterIdLst>
  <p:sldIdLst>
    <p:sldId id="282" r:id="rId4"/>
    <p:sldId id="257" r:id="rId5"/>
    <p:sldId id="258" r:id="rId6"/>
    <p:sldId id="259" r:id="rId7"/>
    <p:sldId id="262" r:id="rId8"/>
    <p:sldId id="263" r:id="rId9"/>
    <p:sldId id="264" r:id="rId10"/>
    <p:sldId id="265" r:id="rId11"/>
    <p:sldId id="266" r:id="rId12"/>
    <p:sldId id="261" r:id="rId13"/>
    <p:sldId id="260" r:id="rId14"/>
    <p:sldId id="268" r:id="rId15"/>
    <p:sldId id="277" r:id="rId16"/>
    <p:sldId id="279" r:id="rId17"/>
    <p:sldId id="280" r:id="rId18"/>
    <p:sldId id="276" r:id="rId19"/>
    <p:sldId id="271" r:id="rId20"/>
    <p:sldId id="272" r:id="rId21"/>
    <p:sldId id="273" r:id="rId22"/>
    <p:sldId id="274" r:id="rId23"/>
    <p:sldId id="275" r:id="rId24"/>
    <p:sldId id="281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66FF"/>
    <a:srgbClr val="FFFF00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123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5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6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7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28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9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0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1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2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3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4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5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6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7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8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9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0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1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2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3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44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5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6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7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8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9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0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1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2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3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4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5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6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7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8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159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5160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1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5162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63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164" name="Rectangle 4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65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66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CE4F58B-D8D6-412B-BC7B-4C84F438A0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578B2D-B952-4490-B04A-54432B4A89B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E0D6E4-C543-4C20-BFF1-3F8F87B010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0" y="-14288"/>
            <a:ext cx="9155113" cy="6884988"/>
            <a:chOff x="0" y="-9"/>
            <a:chExt cx="5767" cy="4337"/>
          </a:xfrm>
        </p:grpSpPr>
        <p:sp>
          <p:nvSpPr>
            <p:cNvPr id="15363" name="Freeform 3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4" name="Freeform 4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5" name="Freeform 5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/>
              <a:ahLst/>
              <a:cxnLst>
                <a:cxn ang="0">
                  <a:pos x="494" y="4415"/>
                </a:cxn>
                <a:cxn ang="0">
                  <a:pos x="1739" y="44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415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6" name="Freeform 6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870" y="4338"/>
                </a:cxn>
                <a:cxn ang="0">
                  <a:pos x="2080" y="4338"/>
                </a:cxn>
                <a:cxn ang="0">
                  <a:pos x="1033" y="0"/>
                </a:cxn>
                <a:cxn ang="0">
                  <a:pos x="0" y="7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7" name="Freeform 7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8" name="Freeform 8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9" name="Freeform 9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0" name="Freeform 10"/>
            <p:cNvSpPr>
              <a:spLocks/>
            </p:cNvSpPr>
            <p:nvPr/>
          </p:nvSpPr>
          <p:spPr bwMode="hidden">
            <a:xfrm rot="-2895842">
              <a:off x="-984" y="1041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1" name="Freeform 11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2" name="Freeform 12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3" name="Freeform 13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/>
              <a:ahLst/>
              <a:cxnLst>
                <a:cxn ang="0">
                  <a:pos x="0" y="2265"/>
                </a:cxn>
                <a:cxn ang="0">
                  <a:pos x="1030" y="0"/>
                </a:cxn>
                <a:cxn ang="0">
                  <a:pos x="1089" y="0"/>
                </a:cxn>
                <a:cxn ang="0">
                  <a:pos x="37" y="2285"/>
                </a:cxn>
                <a:cxn ang="0">
                  <a:pos x="0" y="2265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4" name="Rectangle 14"/>
            <p:cNvSpPr>
              <a:spLocks noChangeArrowheads="1"/>
            </p:cNvSpPr>
            <p:nvPr/>
          </p:nvSpPr>
          <p:spPr bwMode="invGray">
            <a:xfrm>
              <a:off x="0" y="2441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5" name="Freeform 15"/>
            <p:cNvSpPr>
              <a:spLocks/>
            </p:cNvSpPr>
            <p:nvPr/>
          </p:nvSpPr>
          <p:spPr bwMode="invGray">
            <a:xfrm>
              <a:off x="1632" y="2487"/>
              <a:ext cx="1737" cy="382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6" name="Freeform 16"/>
            <p:cNvSpPr>
              <a:spLocks/>
            </p:cNvSpPr>
            <p:nvPr/>
          </p:nvSpPr>
          <p:spPr bwMode="invGray">
            <a:xfrm>
              <a:off x="0" y="2487"/>
              <a:ext cx="1737" cy="381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7" name="Freeform 17"/>
            <p:cNvSpPr>
              <a:spLocks/>
            </p:cNvSpPr>
            <p:nvPr/>
          </p:nvSpPr>
          <p:spPr bwMode="invGray">
            <a:xfrm>
              <a:off x="3744" y="2487"/>
              <a:ext cx="1739" cy="382"/>
            </a:xfrm>
            <a:custGeom>
              <a:avLst/>
              <a:gdLst/>
              <a:ahLst/>
              <a:cxnLst>
                <a:cxn ang="0">
                  <a:pos x="494" y="4415"/>
                </a:cxn>
                <a:cxn ang="0">
                  <a:pos x="1739" y="44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415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8" name="Freeform 18"/>
            <p:cNvSpPr>
              <a:spLocks/>
            </p:cNvSpPr>
            <p:nvPr/>
          </p:nvSpPr>
          <p:spPr bwMode="invGray">
            <a:xfrm>
              <a:off x="1920" y="2487"/>
              <a:ext cx="2080" cy="381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870" y="4338"/>
                </a:cxn>
                <a:cxn ang="0">
                  <a:pos x="2080" y="4338"/>
                </a:cxn>
                <a:cxn ang="0">
                  <a:pos x="1033" y="0"/>
                </a:cxn>
                <a:cxn ang="0">
                  <a:pos x="0" y="7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9" name="Rectangle 19"/>
            <p:cNvSpPr>
              <a:spLocks noChangeArrowheads="1"/>
            </p:cNvSpPr>
            <p:nvPr/>
          </p:nvSpPr>
          <p:spPr bwMode="invGray">
            <a:xfrm>
              <a:off x="7" y="2456"/>
              <a:ext cx="5760" cy="432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0" name="Freeform 20"/>
            <p:cNvSpPr>
              <a:spLocks/>
            </p:cNvSpPr>
            <p:nvPr/>
          </p:nvSpPr>
          <p:spPr bwMode="invGray">
            <a:xfrm>
              <a:off x="2583" y="2449"/>
              <a:ext cx="1036" cy="420"/>
            </a:xfrm>
            <a:custGeom>
              <a:avLst/>
              <a:gdLst/>
              <a:ahLst/>
              <a:cxnLst>
                <a:cxn ang="0">
                  <a:pos x="1027" y="0"/>
                </a:cxn>
                <a:cxn ang="0">
                  <a:pos x="0" y="417"/>
                </a:cxn>
                <a:cxn ang="0">
                  <a:pos x="24" y="420"/>
                </a:cxn>
                <a:cxn ang="0">
                  <a:pos x="1036" y="16"/>
                </a:cxn>
                <a:cxn ang="0">
                  <a:pos x="1027" y="0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1" name="Freeform 21"/>
            <p:cNvSpPr>
              <a:spLocks/>
            </p:cNvSpPr>
            <p:nvPr/>
          </p:nvSpPr>
          <p:spPr bwMode="invGray">
            <a:xfrm rot="18897039" flipH="1">
              <a:off x="1486" y="2417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2" name="Freeform 22"/>
            <p:cNvSpPr>
              <a:spLocks/>
            </p:cNvSpPr>
            <p:nvPr/>
          </p:nvSpPr>
          <p:spPr bwMode="invGray">
            <a:xfrm rot="18897039" flipH="1">
              <a:off x="766" y="2417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3" name="Freeform 23"/>
            <p:cNvSpPr>
              <a:spLocks/>
            </p:cNvSpPr>
            <p:nvPr/>
          </p:nvSpPr>
          <p:spPr bwMode="invGray">
            <a:xfrm rot="18897039" flipH="1">
              <a:off x="31" y="2385"/>
              <a:ext cx="1034" cy="487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4" name="Freeform 24"/>
            <p:cNvSpPr>
              <a:spLocks/>
            </p:cNvSpPr>
            <p:nvPr/>
          </p:nvSpPr>
          <p:spPr bwMode="invGray">
            <a:xfrm flipH="1" flipV="1">
              <a:off x="576" y="2441"/>
              <a:ext cx="3552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5" name="Freeform 25"/>
            <p:cNvSpPr>
              <a:spLocks/>
            </p:cNvSpPr>
            <p:nvPr/>
          </p:nvSpPr>
          <p:spPr bwMode="invGray">
            <a:xfrm flipH="1" flipV="1">
              <a:off x="240" y="2441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6" name="Freeform 26"/>
            <p:cNvSpPr>
              <a:spLocks/>
            </p:cNvSpPr>
            <p:nvPr/>
          </p:nvSpPr>
          <p:spPr bwMode="invGray">
            <a:xfrm flipH="1" flipV="1">
              <a:off x="3036" y="2489"/>
              <a:ext cx="1332" cy="383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7" name="Freeform 27"/>
            <p:cNvSpPr>
              <a:spLocks/>
            </p:cNvSpPr>
            <p:nvPr/>
          </p:nvSpPr>
          <p:spPr bwMode="invGray">
            <a:xfrm flipH="1" flipV="1">
              <a:off x="3984" y="2441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8" name="Freeform 28"/>
            <p:cNvSpPr>
              <a:spLocks/>
            </p:cNvSpPr>
            <p:nvPr/>
          </p:nvSpPr>
          <p:spPr bwMode="invGray">
            <a:xfrm flipH="1" flipV="1">
              <a:off x="3456" y="2441"/>
              <a:ext cx="2304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9" name="Rectangle 29"/>
            <p:cNvSpPr>
              <a:spLocks noChangeArrowheads="1"/>
            </p:cNvSpPr>
            <p:nvPr/>
          </p:nvSpPr>
          <p:spPr bwMode="invGray">
            <a:xfrm>
              <a:off x="0" y="2462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90" name="Rectangle 30"/>
            <p:cNvSpPr>
              <a:spLocks noChangeArrowheads="1"/>
            </p:cNvSpPr>
            <p:nvPr/>
          </p:nvSpPr>
          <p:spPr bwMode="hidden">
            <a:xfrm>
              <a:off x="0" y="2880"/>
              <a:ext cx="5760" cy="57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91" name="Rectangle 31"/>
            <p:cNvSpPr>
              <a:spLocks noChangeArrowheads="1"/>
            </p:cNvSpPr>
            <p:nvPr/>
          </p:nvSpPr>
          <p:spPr bwMode="hidden">
            <a:xfrm>
              <a:off x="0" y="3408"/>
              <a:ext cx="5760" cy="9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5392" name="Picture 32" descr="BTZBUL1A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86" y="1650"/>
              <a:ext cx="204" cy="204"/>
            </a:xfrm>
            <a:prstGeom prst="rect">
              <a:avLst/>
            </a:prstGeom>
            <a:noFill/>
          </p:spPr>
        </p:pic>
      </p:grpSp>
      <p:sp>
        <p:nvSpPr>
          <p:cNvPr id="15393" name="Rectangle 33"/>
          <p:cNvSpPr>
            <a:spLocks noGrp="1" noChangeArrowheads="1"/>
          </p:cNvSpPr>
          <p:nvPr>
            <p:ph type="ctrTitle"/>
          </p:nvPr>
        </p:nvSpPr>
        <p:spPr>
          <a:xfrm>
            <a:off x="1676400" y="1905000"/>
            <a:ext cx="7239000" cy="1905000"/>
          </a:xfrm>
        </p:spPr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5394" name="Rectangle 34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4572000"/>
            <a:ext cx="6400800" cy="1679575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395" name="Rectangle 3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5396" name="Rectangle 3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5397" name="Rectangle 3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60F3974-56E8-4CC0-9717-E59EBEEED3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2BDB3-024B-424E-B6F9-22208DAFD6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8FAC-77FA-4614-BE14-095CFE5889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B6A789-A08E-416C-934F-0A6A473BCC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A8045F-531C-4DF3-A02B-47A9FC7E53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F917B9-8E35-4635-8CB5-5F4511AEF9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CC3235-7798-4830-A4E9-F57DA6170D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0C263C-65AB-4943-8D8B-50B7FEBB69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97DE49-9257-4808-B72D-B9F0F0B96E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098675-833D-47B4-854E-A32A15D2E58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D37034-0510-4975-B71A-45F9D066DD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465138"/>
            <a:ext cx="1943100" cy="56308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465138"/>
            <a:ext cx="5676900" cy="56308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E2718E-150B-4BE9-A5D7-212E5625BE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0" y="-14288"/>
            <a:ext cx="9155113" cy="6884988"/>
            <a:chOff x="0" y="-9"/>
            <a:chExt cx="5767" cy="4337"/>
          </a:xfrm>
        </p:grpSpPr>
        <p:sp>
          <p:nvSpPr>
            <p:cNvPr id="26627" name="Freeform 3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28" name="Freeform 4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29" name="Freeform 5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/>
              <a:ahLst/>
              <a:cxnLst>
                <a:cxn ang="0">
                  <a:pos x="494" y="4415"/>
                </a:cxn>
                <a:cxn ang="0">
                  <a:pos x="1739" y="44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415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30" name="Freeform 6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870" y="4338"/>
                </a:cxn>
                <a:cxn ang="0">
                  <a:pos x="2080" y="4338"/>
                </a:cxn>
                <a:cxn ang="0">
                  <a:pos x="1033" y="0"/>
                </a:cxn>
                <a:cxn ang="0">
                  <a:pos x="0" y="7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31" name="Freeform 7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32" name="Freeform 8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33" name="Freeform 9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34" name="Freeform 10"/>
            <p:cNvSpPr>
              <a:spLocks/>
            </p:cNvSpPr>
            <p:nvPr/>
          </p:nvSpPr>
          <p:spPr bwMode="hidden">
            <a:xfrm rot="-2895842">
              <a:off x="-984" y="1041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35" name="Freeform 11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36" name="Freeform 12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37" name="Freeform 13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/>
              <a:ahLst/>
              <a:cxnLst>
                <a:cxn ang="0">
                  <a:pos x="0" y="2265"/>
                </a:cxn>
                <a:cxn ang="0">
                  <a:pos x="1030" y="0"/>
                </a:cxn>
                <a:cxn ang="0">
                  <a:pos x="1089" y="0"/>
                </a:cxn>
                <a:cxn ang="0">
                  <a:pos x="37" y="2285"/>
                </a:cxn>
                <a:cxn ang="0">
                  <a:pos x="0" y="2265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38" name="Rectangle 14"/>
            <p:cNvSpPr>
              <a:spLocks noChangeArrowheads="1"/>
            </p:cNvSpPr>
            <p:nvPr/>
          </p:nvSpPr>
          <p:spPr bwMode="invGray">
            <a:xfrm>
              <a:off x="0" y="2441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39" name="Freeform 15"/>
            <p:cNvSpPr>
              <a:spLocks/>
            </p:cNvSpPr>
            <p:nvPr/>
          </p:nvSpPr>
          <p:spPr bwMode="invGray">
            <a:xfrm>
              <a:off x="1632" y="2487"/>
              <a:ext cx="1737" cy="382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40" name="Freeform 16"/>
            <p:cNvSpPr>
              <a:spLocks/>
            </p:cNvSpPr>
            <p:nvPr/>
          </p:nvSpPr>
          <p:spPr bwMode="invGray">
            <a:xfrm>
              <a:off x="0" y="2487"/>
              <a:ext cx="1737" cy="381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41" name="Freeform 17"/>
            <p:cNvSpPr>
              <a:spLocks/>
            </p:cNvSpPr>
            <p:nvPr/>
          </p:nvSpPr>
          <p:spPr bwMode="invGray">
            <a:xfrm>
              <a:off x="3744" y="2487"/>
              <a:ext cx="1739" cy="382"/>
            </a:xfrm>
            <a:custGeom>
              <a:avLst/>
              <a:gdLst/>
              <a:ahLst/>
              <a:cxnLst>
                <a:cxn ang="0">
                  <a:pos x="494" y="4415"/>
                </a:cxn>
                <a:cxn ang="0">
                  <a:pos x="1739" y="44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415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42" name="Freeform 18"/>
            <p:cNvSpPr>
              <a:spLocks/>
            </p:cNvSpPr>
            <p:nvPr/>
          </p:nvSpPr>
          <p:spPr bwMode="invGray">
            <a:xfrm>
              <a:off x="1920" y="2487"/>
              <a:ext cx="2080" cy="381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870" y="4338"/>
                </a:cxn>
                <a:cxn ang="0">
                  <a:pos x="2080" y="4338"/>
                </a:cxn>
                <a:cxn ang="0">
                  <a:pos x="1033" y="0"/>
                </a:cxn>
                <a:cxn ang="0">
                  <a:pos x="0" y="7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43" name="Rectangle 19"/>
            <p:cNvSpPr>
              <a:spLocks noChangeArrowheads="1"/>
            </p:cNvSpPr>
            <p:nvPr/>
          </p:nvSpPr>
          <p:spPr bwMode="invGray">
            <a:xfrm>
              <a:off x="7" y="2456"/>
              <a:ext cx="5760" cy="432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44" name="Freeform 20"/>
            <p:cNvSpPr>
              <a:spLocks/>
            </p:cNvSpPr>
            <p:nvPr/>
          </p:nvSpPr>
          <p:spPr bwMode="invGray">
            <a:xfrm>
              <a:off x="2583" y="2449"/>
              <a:ext cx="1036" cy="420"/>
            </a:xfrm>
            <a:custGeom>
              <a:avLst/>
              <a:gdLst/>
              <a:ahLst/>
              <a:cxnLst>
                <a:cxn ang="0">
                  <a:pos x="1027" y="0"/>
                </a:cxn>
                <a:cxn ang="0">
                  <a:pos x="0" y="417"/>
                </a:cxn>
                <a:cxn ang="0">
                  <a:pos x="24" y="420"/>
                </a:cxn>
                <a:cxn ang="0">
                  <a:pos x="1036" y="16"/>
                </a:cxn>
                <a:cxn ang="0">
                  <a:pos x="1027" y="0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45" name="Freeform 21"/>
            <p:cNvSpPr>
              <a:spLocks/>
            </p:cNvSpPr>
            <p:nvPr/>
          </p:nvSpPr>
          <p:spPr bwMode="invGray">
            <a:xfrm rot="18897039" flipH="1">
              <a:off x="1486" y="2417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46" name="Freeform 22"/>
            <p:cNvSpPr>
              <a:spLocks/>
            </p:cNvSpPr>
            <p:nvPr/>
          </p:nvSpPr>
          <p:spPr bwMode="invGray">
            <a:xfrm rot="18897039" flipH="1">
              <a:off x="766" y="2417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47" name="Freeform 23"/>
            <p:cNvSpPr>
              <a:spLocks/>
            </p:cNvSpPr>
            <p:nvPr/>
          </p:nvSpPr>
          <p:spPr bwMode="invGray">
            <a:xfrm rot="18897039" flipH="1">
              <a:off x="31" y="2385"/>
              <a:ext cx="1034" cy="487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48" name="Freeform 24"/>
            <p:cNvSpPr>
              <a:spLocks/>
            </p:cNvSpPr>
            <p:nvPr/>
          </p:nvSpPr>
          <p:spPr bwMode="invGray">
            <a:xfrm flipH="1" flipV="1">
              <a:off x="576" y="2441"/>
              <a:ext cx="3552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49" name="Freeform 25"/>
            <p:cNvSpPr>
              <a:spLocks/>
            </p:cNvSpPr>
            <p:nvPr/>
          </p:nvSpPr>
          <p:spPr bwMode="invGray">
            <a:xfrm flipH="1" flipV="1">
              <a:off x="240" y="2441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50" name="Freeform 26"/>
            <p:cNvSpPr>
              <a:spLocks/>
            </p:cNvSpPr>
            <p:nvPr/>
          </p:nvSpPr>
          <p:spPr bwMode="invGray">
            <a:xfrm flipH="1" flipV="1">
              <a:off x="3036" y="2489"/>
              <a:ext cx="1332" cy="383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51" name="Freeform 27"/>
            <p:cNvSpPr>
              <a:spLocks/>
            </p:cNvSpPr>
            <p:nvPr/>
          </p:nvSpPr>
          <p:spPr bwMode="invGray">
            <a:xfrm flipH="1" flipV="1">
              <a:off x="3984" y="2441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52" name="Freeform 28"/>
            <p:cNvSpPr>
              <a:spLocks/>
            </p:cNvSpPr>
            <p:nvPr/>
          </p:nvSpPr>
          <p:spPr bwMode="invGray">
            <a:xfrm flipH="1" flipV="1">
              <a:off x="3456" y="2441"/>
              <a:ext cx="2304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53" name="Rectangle 29"/>
            <p:cNvSpPr>
              <a:spLocks noChangeArrowheads="1"/>
            </p:cNvSpPr>
            <p:nvPr/>
          </p:nvSpPr>
          <p:spPr bwMode="invGray">
            <a:xfrm>
              <a:off x="0" y="2462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54" name="Rectangle 30"/>
            <p:cNvSpPr>
              <a:spLocks noChangeArrowheads="1"/>
            </p:cNvSpPr>
            <p:nvPr/>
          </p:nvSpPr>
          <p:spPr bwMode="hidden">
            <a:xfrm>
              <a:off x="0" y="2880"/>
              <a:ext cx="5760" cy="57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55" name="Rectangle 31"/>
            <p:cNvSpPr>
              <a:spLocks noChangeArrowheads="1"/>
            </p:cNvSpPr>
            <p:nvPr/>
          </p:nvSpPr>
          <p:spPr bwMode="hidden">
            <a:xfrm>
              <a:off x="0" y="3408"/>
              <a:ext cx="5760" cy="9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6656" name="Picture 32" descr="BTZBUL1A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86" y="1650"/>
              <a:ext cx="204" cy="204"/>
            </a:xfrm>
            <a:prstGeom prst="rect">
              <a:avLst/>
            </a:prstGeom>
            <a:noFill/>
          </p:spPr>
        </p:pic>
      </p:grpSp>
      <p:sp>
        <p:nvSpPr>
          <p:cNvPr id="26657" name="Rectangle 33"/>
          <p:cNvSpPr>
            <a:spLocks noGrp="1" noChangeArrowheads="1"/>
          </p:cNvSpPr>
          <p:nvPr>
            <p:ph type="ctrTitle"/>
          </p:nvPr>
        </p:nvSpPr>
        <p:spPr>
          <a:xfrm>
            <a:off x="1676400" y="1905000"/>
            <a:ext cx="7239000" cy="1905000"/>
          </a:xfrm>
        </p:spPr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6658" name="Rectangle 34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4572000"/>
            <a:ext cx="6400800" cy="1679575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6659" name="Rectangle 3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6660" name="Rectangle 3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6661" name="Rectangle 3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974C685-F005-49ED-A093-39D685291B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F63AE5-15C0-4074-8D80-CAD20E5AF2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BEE0FF-7190-4371-9777-1181993BB5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25B6E2-3E84-455A-9F95-BA87B57C54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5E6B47-C409-4523-A2E7-C19743305B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8FF34F-974F-41E5-8D77-320ADC170A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2250E1-9CF8-412F-BA6C-FE1A243845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B686BB-1F4E-42D6-B611-BE3704466A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9A54E8-FBA6-49C1-A89C-E370CB9492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8C6D5D-9BC8-4477-B552-CC6F4EBACC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4AFEC-B523-44B1-AE84-9BC40E83FE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465138"/>
            <a:ext cx="1943100" cy="56308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465138"/>
            <a:ext cx="5676900" cy="56308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18712-CD9F-4DE8-9C5F-FBA7672E00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8947EB-FD40-4F80-8934-897BFA6CB7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A01B37-1ACE-42A2-9A0B-A491DD8B53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0407D5-657B-4252-B28A-D59F4A7901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668B43-2F1E-45D9-849C-951BC619D4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8456EF-8A98-42BA-B925-362242D923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B62E16-C792-4A32-8BA9-D876C0A37B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8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9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1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2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3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4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5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6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7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8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9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0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1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2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3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4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135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136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37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4138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3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40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4141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4142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81400785-5BB0-40A4-A900-168FBDC9D9B4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0" y="0"/>
            <a:ext cx="9144000" cy="7405688"/>
            <a:chOff x="0" y="-9"/>
            <a:chExt cx="5760" cy="4665"/>
          </a:xfrm>
        </p:grpSpPr>
        <p:sp>
          <p:nvSpPr>
            <p:cNvPr id="14339" name="Freeform 3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0" name="Freeform 4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1" name="Freeform 5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/>
              <a:ahLst/>
              <a:cxnLst>
                <a:cxn ang="0">
                  <a:pos x="494" y="4415"/>
                </a:cxn>
                <a:cxn ang="0">
                  <a:pos x="1739" y="44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415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2" name="Freeform 6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870" y="4338"/>
                </a:cxn>
                <a:cxn ang="0">
                  <a:pos x="2080" y="4338"/>
                </a:cxn>
                <a:cxn ang="0">
                  <a:pos x="1033" y="0"/>
                </a:cxn>
                <a:cxn ang="0">
                  <a:pos x="0" y="7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3" name="Freeform 7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4" name="Freeform 8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5" name="Freeform 9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6" name="Freeform 10"/>
            <p:cNvSpPr>
              <a:spLocks/>
            </p:cNvSpPr>
            <p:nvPr userDrawn="1"/>
          </p:nvSpPr>
          <p:spPr bwMode="hidden">
            <a:xfrm rot="-2895842">
              <a:off x="-984" y="1041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7" name="Freeform 11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8" name="Freeform 12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9" name="Freeform 13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/>
              <a:ahLst/>
              <a:cxnLst>
                <a:cxn ang="0">
                  <a:pos x="0" y="2265"/>
                </a:cxn>
                <a:cxn ang="0">
                  <a:pos x="1030" y="0"/>
                </a:cxn>
                <a:cxn ang="0">
                  <a:pos x="1089" y="0"/>
                </a:cxn>
                <a:cxn ang="0">
                  <a:pos x="37" y="2285"/>
                </a:cxn>
                <a:cxn ang="0">
                  <a:pos x="0" y="2265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0" name="Rectangle 14"/>
            <p:cNvSpPr>
              <a:spLocks noChangeArrowheads="1"/>
            </p:cNvSpPr>
            <p:nvPr/>
          </p:nvSpPr>
          <p:spPr bwMode="hidden">
            <a:xfrm>
              <a:off x="0" y="3910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1" name="Freeform 15"/>
            <p:cNvSpPr>
              <a:spLocks/>
            </p:cNvSpPr>
            <p:nvPr/>
          </p:nvSpPr>
          <p:spPr bwMode="hidden">
            <a:xfrm>
              <a:off x="1632" y="3956"/>
              <a:ext cx="1737" cy="382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2" name="Freeform 16"/>
            <p:cNvSpPr>
              <a:spLocks/>
            </p:cNvSpPr>
            <p:nvPr/>
          </p:nvSpPr>
          <p:spPr bwMode="hidden">
            <a:xfrm>
              <a:off x="0" y="3956"/>
              <a:ext cx="1737" cy="381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3" name="Freeform 17"/>
            <p:cNvSpPr>
              <a:spLocks/>
            </p:cNvSpPr>
            <p:nvPr/>
          </p:nvSpPr>
          <p:spPr bwMode="hidden">
            <a:xfrm>
              <a:off x="3744" y="3956"/>
              <a:ext cx="1739" cy="382"/>
            </a:xfrm>
            <a:custGeom>
              <a:avLst/>
              <a:gdLst/>
              <a:ahLst/>
              <a:cxnLst>
                <a:cxn ang="0">
                  <a:pos x="494" y="4415"/>
                </a:cxn>
                <a:cxn ang="0">
                  <a:pos x="1739" y="44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415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4" name="Freeform 18"/>
            <p:cNvSpPr>
              <a:spLocks/>
            </p:cNvSpPr>
            <p:nvPr/>
          </p:nvSpPr>
          <p:spPr bwMode="hidden">
            <a:xfrm>
              <a:off x="1920" y="3956"/>
              <a:ext cx="2080" cy="381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870" y="4338"/>
                </a:cxn>
                <a:cxn ang="0">
                  <a:pos x="2080" y="4338"/>
                </a:cxn>
                <a:cxn ang="0">
                  <a:pos x="1033" y="0"/>
                </a:cxn>
                <a:cxn ang="0">
                  <a:pos x="0" y="7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5" name="Rectangle 19"/>
            <p:cNvSpPr>
              <a:spLocks noChangeArrowheads="1"/>
            </p:cNvSpPr>
            <p:nvPr/>
          </p:nvSpPr>
          <p:spPr bwMode="hidden">
            <a:xfrm>
              <a:off x="0" y="3905"/>
              <a:ext cx="5760" cy="432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6" name="Freeform 20"/>
            <p:cNvSpPr>
              <a:spLocks/>
            </p:cNvSpPr>
            <p:nvPr/>
          </p:nvSpPr>
          <p:spPr bwMode="hidden">
            <a:xfrm>
              <a:off x="2583" y="3918"/>
              <a:ext cx="1036" cy="420"/>
            </a:xfrm>
            <a:custGeom>
              <a:avLst/>
              <a:gdLst/>
              <a:ahLst/>
              <a:cxnLst>
                <a:cxn ang="0">
                  <a:pos x="1027" y="0"/>
                </a:cxn>
                <a:cxn ang="0">
                  <a:pos x="0" y="417"/>
                </a:cxn>
                <a:cxn ang="0">
                  <a:pos x="24" y="420"/>
                </a:cxn>
                <a:cxn ang="0">
                  <a:pos x="1036" y="16"/>
                </a:cxn>
                <a:cxn ang="0">
                  <a:pos x="1027" y="0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7" name="Freeform 21"/>
            <p:cNvSpPr>
              <a:spLocks/>
            </p:cNvSpPr>
            <p:nvPr/>
          </p:nvSpPr>
          <p:spPr bwMode="hidden">
            <a:xfrm rot="18897039" flipH="1">
              <a:off x="1486" y="3886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8" name="Freeform 22"/>
            <p:cNvSpPr>
              <a:spLocks/>
            </p:cNvSpPr>
            <p:nvPr/>
          </p:nvSpPr>
          <p:spPr bwMode="hidden">
            <a:xfrm rot="18897039" flipH="1">
              <a:off x="766" y="3886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9" name="Freeform 23"/>
            <p:cNvSpPr>
              <a:spLocks/>
            </p:cNvSpPr>
            <p:nvPr/>
          </p:nvSpPr>
          <p:spPr bwMode="hidden">
            <a:xfrm rot="18897039" flipH="1">
              <a:off x="31" y="3854"/>
              <a:ext cx="1034" cy="487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60" name="Freeform 24"/>
            <p:cNvSpPr>
              <a:spLocks/>
            </p:cNvSpPr>
            <p:nvPr/>
          </p:nvSpPr>
          <p:spPr bwMode="hidden">
            <a:xfrm flipH="1" flipV="1">
              <a:off x="576" y="3910"/>
              <a:ext cx="3552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61" name="Freeform 25"/>
            <p:cNvSpPr>
              <a:spLocks/>
            </p:cNvSpPr>
            <p:nvPr/>
          </p:nvSpPr>
          <p:spPr bwMode="hidden">
            <a:xfrm flipH="1" flipV="1">
              <a:off x="240" y="3910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62" name="Freeform 26"/>
            <p:cNvSpPr>
              <a:spLocks/>
            </p:cNvSpPr>
            <p:nvPr/>
          </p:nvSpPr>
          <p:spPr bwMode="hidden">
            <a:xfrm flipH="1" flipV="1">
              <a:off x="3036" y="3958"/>
              <a:ext cx="1332" cy="383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63" name="Freeform 27"/>
            <p:cNvSpPr>
              <a:spLocks/>
            </p:cNvSpPr>
            <p:nvPr/>
          </p:nvSpPr>
          <p:spPr bwMode="hidden">
            <a:xfrm flipH="1" flipV="1">
              <a:off x="3984" y="3910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64" name="Freeform 28"/>
            <p:cNvSpPr>
              <a:spLocks/>
            </p:cNvSpPr>
            <p:nvPr/>
          </p:nvSpPr>
          <p:spPr bwMode="hidden">
            <a:xfrm flipH="1" flipV="1">
              <a:off x="3456" y="3910"/>
              <a:ext cx="2304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65" name="Rectangle 29"/>
            <p:cNvSpPr>
              <a:spLocks noChangeArrowheads="1"/>
            </p:cNvSpPr>
            <p:nvPr/>
          </p:nvSpPr>
          <p:spPr bwMode="hidden">
            <a:xfrm>
              <a:off x="0" y="3931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366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65138"/>
            <a:ext cx="77724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67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368" name="Rectangle 3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4369" name="Rectangle 3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4370" name="Rectangle 3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3134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4C34A2B-E8A1-4E0A-B01A-8871FBFA0F4A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85000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9144000" cy="7405688"/>
            <a:chOff x="0" y="-9"/>
            <a:chExt cx="5760" cy="4665"/>
          </a:xfrm>
        </p:grpSpPr>
        <p:sp>
          <p:nvSpPr>
            <p:cNvPr id="25603" name="Freeform 3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04" name="Freeform 4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05" name="Freeform 5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/>
              <a:ahLst/>
              <a:cxnLst>
                <a:cxn ang="0">
                  <a:pos x="494" y="4415"/>
                </a:cxn>
                <a:cxn ang="0">
                  <a:pos x="1739" y="44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415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06" name="Freeform 6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870" y="4338"/>
                </a:cxn>
                <a:cxn ang="0">
                  <a:pos x="2080" y="4338"/>
                </a:cxn>
                <a:cxn ang="0">
                  <a:pos x="1033" y="0"/>
                </a:cxn>
                <a:cxn ang="0">
                  <a:pos x="0" y="7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07" name="Freeform 7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08" name="Freeform 8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09" name="Freeform 9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10" name="Freeform 10"/>
            <p:cNvSpPr>
              <a:spLocks/>
            </p:cNvSpPr>
            <p:nvPr userDrawn="1"/>
          </p:nvSpPr>
          <p:spPr bwMode="hidden">
            <a:xfrm rot="-2895842">
              <a:off x="-984" y="1041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11" name="Freeform 11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12" name="Freeform 12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13" name="Freeform 13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/>
              <a:ahLst/>
              <a:cxnLst>
                <a:cxn ang="0">
                  <a:pos x="0" y="2265"/>
                </a:cxn>
                <a:cxn ang="0">
                  <a:pos x="1030" y="0"/>
                </a:cxn>
                <a:cxn ang="0">
                  <a:pos x="1089" y="0"/>
                </a:cxn>
                <a:cxn ang="0">
                  <a:pos x="37" y="2285"/>
                </a:cxn>
                <a:cxn ang="0">
                  <a:pos x="0" y="2265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14" name="Rectangle 14"/>
            <p:cNvSpPr>
              <a:spLocks noChangeArrowheads="1"/>
            </p:cNvSpPr>
            <p:nvPr/>
          </p:nvSpPr>
          <p:spPr bwMode="hidden">
            <a:xfrm>
              <a:off x="0" y="3910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15" name="Freeform 15"/>
            <p:cNvSpPr>
              <a:spLocks/>
            </p:cNvSpPr>
            <p:nvPr/>
          </p:nvSpPr>
          <p:spPr bwMode="hidden">
            <a:xfrm>
              <a:off x="1632" y="3956"/>
              <a:ext cx="1737" cy="382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16" name="Freeform 16"/>
            <p:cNvSpPr>
              <a:spLocks/>
            </p:cNvSpPr>
            <p:nvPr/>
          </p:nvSpPr>
          <p:spPr bwMode="hidden">
            <a:xfrm>
              <a:off x="0" y="3956"/>
              <a:ext cx="1737" cy="381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17" name="Freeform 17"/>
            <p:cNvSpPr>
              <a:spLocks/>
            </p:cNvSpPr>
            <p:nvPr/>
          </p:nvSpPr>
          <p:spPr bwMode="hidden">
            <a:xfrm>
              <a:off x="3744" y="3956"/>
              <a:ext cx="1739" cy="382"/>
            </a:xfrm>
            <a:custGeom>
              <a:avLst/>
              <a:gdLst/>
              <a:ahLst/>
              <a:cxnLst>
                <a:cxn ang="0">
                  <a:pos x="494" y="4415"/>
                </a:cxn>
                <a:cxn ang="0">
                  <a:pos x="1739" y="44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415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18" name="Freeform 18"/>
            <p:cNvSpPr>
              <a:spLocks/>
            </p:cNvSpPr>
            <p:nvPr/>
          </p:nvSpPr>
          <p:spPr bwMode="hidden">
            <a:xfrm>
              <a:off x="1920" y="3956"/>
              <a:ext cx="2080" cy="381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870" y="4338"/>
                </a:cxn>
                <a:cxn ang="0">
                  <a:pos x="2080" y="4338"/>
                </a:cxn>
                <a:cxn ang="0">
                  <a:pos x="1033" y="0"/>
                </a:cxn>
                <a:cxn ang="0">
                  <a:pos x="0" y="7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19" name="Rectangle 19"/>
            <p:cNvSpPr>
              <a:spLocks noChangeArrowheads="1"/>
            </p:cNvSpPr>
            <p:nvPr/>
          </p:nvSpPr>
          <p:spPr bwMode="hidden">
            <a:xfrm>
              <a:off x="0" y="3905"/>
              <a:ext cx="5760" cy="432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20" name="Freeform 20"/>
            <p:cNvSpPr>
              <a:spLocks/>
            </p:cNvSpPr>
            <p:nvPr/>
          </p:nvSpPr>
          <p:spPr bwMode="hidden">
            <a:xfrm>
              <a:off x="2583" y="3918"/>
              <a:ext cx="1036" cy="420"/>
            </a:xfrm>
            <a:custGeom>
              <a:avLst/>
              <a:gdLst/>
              <a:ahLst/>
              <a:cxnLst>
                <a:cxn ang="0">
                  <a:pos x="1027" y="0"/>
                </a:cxn>
                <a:cxn ang="0">
                  <a:pos x="0" y="417"/>
                </a:cxn>
                <a:cxn ang="0">
                  <a:pos x="24" y="420"/>
                </a:cxn>
                <a:cxn ang="0">
                  <a:pos x="1036" y="16"/>
                </a:cxn>
                <a:cxn ang="0">
                  <a:pos x="1027" y="0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21" name="Freeform 21"/>
            <p:cNvSpPr>
              <a:spLocks/>
            </p:cNvSpPr>
            <p:nvPr/>
          </p:nvSpPr>
          <p:spPr bwMode="hidden">
            <a:xfrm rot="18897039" flipH="1">
              <a:off x="1486" y="3886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22" name="Freeform 22"/>
            <p:cNvSpPr>
              <a:spLocks/>
            </p:cNvSpPr>
            <p:nvPr/>
          </p:nvSpPr>
          <p:spPr bwMode="hidden">
            <a:xfrm rot="18897039" flipH="1">
              <a:off x="766" y="3886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23" name="Freeform 23"/>
            <p:cNvSpPr>
              <a:spLocks/>
            </p:cNvSpPr>
            <p:nvPr/>
          </p:nvSpPr>
          <p:spPr bwMode="hidden">
            <a:xfrm rot="18897039" flipH="1">
              <a:off x="31" y="3854"/>
              <a:ext cx="1034" cy="487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24" name="Freeform 24"/>
            <p:cNvSpPr>
              <a:spLocks/>
            </p:cNvSpPr>
            <p:nvPr/>
          </p:nvSpPr>
          <p:spPr bwMode="hidden">
            <a:xfrm flipH="1" flipV="1">
              <a:off x="576" y="3910"/>
              <a:ext cx="3552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25" name="Freeform 25"/>
            <p:cNvSpPr>
              <a:spLocks/>
            </p:cNvSpPr>
            <p:nvPr/>
          </p:nvSpPr>
          <p:spPr bwMode="hidden">
            <a:xfrm flipH="1" flipV="1">
              <a:off x="240" y="3910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26" name="Freeform 26"/>
            <p:cNvSpPr>
              <a:spLocks/>
            </p:cNvSpPr>
            <p:nvPr/>
          </p:nvSpPr>
          <p:spPr bwMode="hidden">
            <a:xfrm flipH="1" flipV="1">
              <a:off x="3036" y="3958"/>
              <a:ext cx="1332" cy="383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27" name="Freeform 27"/>
            <p:cNvSpPr>
              <a:spLocks/>
            </p:cNvSpPr>
            <p:nvPr/>
          </p:nvSpPr>
          <p:spPr bwMode="hidden">
            <a:xfrm flipH="1" flipV="1">
              <a:off x="3984" y="3910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28" name="Freeform 28"/>
            <p:cNvSpPr>
              <a:spLocks/>
            </p:cNvSpPr>
            <p:nvPr/>
          </p:nvSpPr>
          <p:spPr bwMode="hidden">
            <a:xfrm flipH="1" flipV="1">
              <a:off x="3456" y="3910"/>
              <a:ext cx="2304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29" name="Rectangle 29"/>
            <p:cNvSpPr>
              <a:spLocks noChangeArrowheads="1"/>
            </p:cNvSpPr>
            <p:nvPr/>
          </p:nvSpPr>
          <p:spPr bwMode="hidden">
            <a:xfrm>
              <a:off x="0" y="3931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5630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65138"/>
            <a:ext cx="77724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5631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5632" name="Rectangle 3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25633" name="Rectangle 3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25634" name="Rectangle 3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3134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6C2F461-E408-4691-911A-DFFB0FA97D46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85000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</a:rPr>
              <a:t>Запорожский государственный медицинский университет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Кафедра патологической физиологии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Патология </a:t>
            </a:r>
            <a:r>
              <a:rPr lang="ru-RU" sz="3600" dirty="0">
                <a:solidFill>
                  <a:srgbClr val="FFFF00"/>
                </a:solidFill>
              </a:rPr>
              <a:t>тканевого роста. Особенности опухолевого роста. Опухоли добро-</a:t>
            </a:r>
            <a:br>
              <a:rPr lang="ru-RU" sz="3600" dirty="0">
                <a:solidFill>
                  <a:srgbClr val="FFFF00"/>
                </a:solidFill>
              </a:rPr>
            </a:br>
            <a:r>
              <a:rPr lang="ru-RU" sz="3600" dirty="0">
                <a:solidFill>
                  <a:srgbClr val="FFFF00"/>
                </a:solidFill>
              </a:rPr>
              <a:t>качественные и злокачественные, этиология и патогенез.</a:t>
            </a:r>
          </a:p>
          <a:p>
            <a:endParaRPr lang="ru-RU" dirty="0" smtClean="0"/>
          </a:p>
          <a:p>
            <a:r>
              <a:rPr lang="ru-RU" dirty="0" smtClean="0"/>
              <a:t>Лектор: профессор Абрамов А.В.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4572000" y="228600"/>
            <a:ext cx="42402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 b="1" i="1">
                <a:solidFill>
                  <a:schemeClr val="tx2"/>
                </a:solidFill>
              </a:rPr>
              <a:t>Факторы риска</a:t>
            </a:r>
          </a:p>
          <a:p>
            <a:pPr algn="ctr"/>
            <a:r>
              <a:rPr lang="ru-RU" sz="3200" b="1" i="1">
                <a:solidFill>
                  <a:schemeClr val="tx2"/>
                </a:solidFill>
              </a:rPr>
              <a:t>развития опухолей</a:t>
            </a:r>
          </a:p>
        </p:txBody>
      </p:sp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228600" y="228600"/>
            <a:ext cx="3138488" cy="5995988"/>
            <a:chOff x="287" y="143"/>
            <a:chExt cx="1977" cy="3777"/>
          </a:xfrm>
        </p:grpSpPr>
        <p:sp>
          <p:nvSpPr>
            <p:cNvPr id="16388" name="Rectangle 4"/>
            <p:cNvSpPr>
              <a:spLocks noChangeArrowheads="1"/>
            </p:cNvSpPr>
            <p:nvPr/>
          </p:nvSpPr>
          <p:spPr bwMode="auto">
            <a:xfrm>
              <a:off x="957" y="2862"/>
              <a:ext cx="626" cy="1058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5000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38100">
              <a:solidFill>
                <a:srgbClr val="66FF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800" b="1"/>
                <a:t>20 %</a:t>
              </a:r>
            </a:p>
          </p:txBody>
        </p:sp>
        <p:sp>
          <p:nvSpPr>
            <p:cNvPr id="16389" name="Rectangle 5"/>
            <p:cNvSpPr>
              <a:spLocks noChangeArrowheads="1"/>
            </p:cNvSpPr>
            <p:nvPr/>
          </p:nvSpPr>
          <p:spPr bwMode="auto">
            <a:xfrm>
              <a:off x="1645" y="3120"/>
              <a:ext cx="619" cy="795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5000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3810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800" b="1"/>
                <a:t>15 %</a:t>
              </a:r>
            </a:p>
          </p:txBody>
        </p:sp>
        <p:sp>
          <p:nvSpPr>
            <p:cNvPr id="16390" name="Rectangle 6"/>
            <p:cNvSpPr>
              <a:spLocks noChangeArrowheads="1"/>
            </p:cNvSpPr>
            <p:nvPr/>
          </p:nvSpPr>
          <p:spPr bwMode="auto">
            <a:xfrm rot="-5400000">
              <a:off x="-1273" y="1783"/>
              <a:ext cx="3696" cy="576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3810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24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всё население планеты</a:t>
              </a:r>
            </a:p>
          </p:txBody>
        </p:sp>
        <p:sp>
          <p:nvSpPr>
            <p:cNvPr id="16391" name="Text Box 7"/>
            <p:cNvSpPr txBox="1">
              <a:spLocks noChangeArrowheads="1"/>
            </p:cNvSpPr>
            <p:nvPr/>
          </p:nvSpPr>
          <p:spPr bwMode="auto">
            <a:xfrm rot="-5400000">
              <a:off x="-122" y="1368"/>
              <a:ext cx="2719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200">
                  <a:solidFill>
                    <a:srgbClr val="00FFFF"/>
                  </a:solidFill>
                </a:rPr>
                <a:t>вероятность опухолевого роста</a:t>
              </a:r>
            </a:p>
          </p:txBody>
        </p:sp>
        <p:sp>
          <p:nvSpPr>
            <p:cNvPr id="16392" name="Text Box 8"/>
            <p:cNvSpPr txBox="1">
              <a:spLocks noChangeArrowheads="1"/>
            </p:cNvSpPr>
            <p:nvPr/>
          </p:nvSpPr>
          <p:spPr bwMode="auto">
            <a:xfrm rot="-5400000">
              <a:off x="554" y="1366"/>
              <a:ext cx="2714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200">
                  <a:solidFill>
                    <a:schemeClr val="tx2"/>
                  </a:solidFill>
                </a:rPr>
                <a:t>вероятность смерти от опухоли</a:t>
              </a:r>
            </a:p>
          </p:txBody>
        </p:sp>
      </p:grpSp>
      <p:sp>
        <p:nvSpPr>
          <p:cNvPr id="16393" name="Text Box 9" descr="Букет"/>
          <p:cNvSpPr txBox="1">
            <a:spLocks noChangeArrowheads="1"/>
          </p:cNvSpPr>
          <p:nvPr/>
        </p:nvSpPr>
        <p:spPr bwMode="auto">
          <a:xfrm>
            <a:off x="3767138" y="1725613"/>
            <a:ext cx="5375275" cy="4473575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buFont typeface="Wingdings 2" pitchFamily="18" charset="2"/>
              <a:buChar char=""/>
            </a:pPr>
            <a:r>
              <a:rPr lang="ru-RU" sz="2400">
                <a:solidFill>
                  <a:schemeClr val="folHlink"/>
                </a:solidFill>
                <a:latin typeface="Tahoma" pitchFamily="34" charset="0"/>
              </a:rPr>
              <a:t>   </a:t>
            </a:r>
            <a:r>
              <a:rPr lang="ru-RU" sz="2400" i="1">
                <a:solidFill>
                  <a:schemeClr val="folHlink"/>
                </a:solidFill>
                <a:latin typeface="Tahoma" pitchFamily="34" charset="0"/>
              </a:rPr>
              <a:t>курение </a:t>
            </a:r>
          </a:p>
          <a:p>
            <a:pPr>
              <a:lnSpc>
                <a:spcPct val="120000"/>
              </a:lnSpc>
              <a:buFont typeface="Wingdings 2" pitchFamily="18" charset="2"/>
              <a:buChar char=""/>
            </a:pPr>
            <a:r>
              <a:rPr lang="ru-RU" sz="2400" i="1">
                <a:solidFill>
                  <a:schemeClr val="folHlink"/>
                </a:solidFill>
                <a:latin typeface="Tahoma" pitchFamily="34" charset="0"/>
              </a:rPr>
              <a:t>   факторы питания </a:t>
            </a:r>
          </a:p>
          <a:p>
            <a:pPr>
              <a:lnSpc>
                <a:spcPct val="120000"/>
              </a:lnSpc>
              <a:buFont typeface="Wingdings 2" pitchFamily="18" charset="2"/>
              <a:buChar char=""/>
            </a:pPr>
            <a:r>
              <a:rPr lang="ru-RU" sz="2400" i="1">
                <a:solidFill>
                  <a:schemeClr val="folHlink"/>
                </a:solidFill>
                <a:latin typeface="Tahoma" pitchFamily="34" charset="0"/>
              </a:rPr>
              <a:t>   чрезмерное облучение УФЛ </a:t>
            </a:r>
          </a:p>
          <a:p>
            <a:pPr>
              <a:lnSpc>
                <a:spcPct val="120000"/>
              </a:lnSpc>
              <a:buFont typeface="Wingdings 2" pitchFamily="18" charset="2"/>
              <a:buChar char=""/>
            </a:pPr>
            <a:r>
              <a:rPr lang="ru-RU" sz="2400" i="1">
                <a:solidFill>
                  <a:schemeClr val="folHlink"/>
                </a:solidFill>
                <a:latin typeface="Tahoma" pitchFamily="34" charset="0"/>
              </a:rPr>
              <a:t>   вредные производства (анилин, </a:t>
            </a:r>
          </a:p>
          <a:p>
            <a:pPr>
              <a:lnSpc>
                <a:spcPct val="120000"/>
              </a:lnSpc>
              <a:buFont typeface="Wingdings 2" pitchFamily="18" charset="2"/>
              <a:buNone/>
            </a:pPr>
            <a:r>
              <a:rPr lang="ru-RU" sz="2400" i="1">
                <a:solidFill>
                  <a:schemeClr val="folHlink"/>
                </a:solidFill>
                <a:latin typeface="Tahoma" pitchFamily="34" charset="0"/>
              </a:rPr>
              <a:t>                           асбест, асфальт) </a:t>
            </a:r>
          </a:p>
          <a:p>
            <a:pPr>
              <a:lnSpc>
                <a:spcPct val="120000"/>
              </a:lnSpc>
              <a:buFont typeface="Wingdings 2" pitchFamily="18" charset="2"/>
              <a:buChar char=""/>
            </a:pPr>
            <a:r>
              <a:rPr lang="ru-RU" sz="2400" i="1">
                <a:solidFill>
                  <a:schemeClr val="folHlink"/>
                </a:solidFill>
                <a:latin typeface="Tahoma" pitchFamily="34" charset="0"/>
              </a:rPr>
              <a:t>   загрязнение окружающей среды </a:t>
            </a:r>
          </a:p>
          <a:p>
            <a:pPr>
              <a:lnSpc>
                <a:spcPct val="120000"/>
              </a:lnSpc>
              <a:buFont typeface="Wingdings 2" pitchFamily="18" charset="2"/>
              <a:buChar char=""/>
            </a:pPr>
            <a:r>
              <a:rPr lang="ru-RU" sz="2400" i="1">
                <a:solidFill>
                  <a:schemeClr val="folHlink"/>
                </a:solidFill>
                <a:latin typeface="Tahoma" pitchFamily="34" charset="0"/>
              </a:rPr>
              <a:t>   генетическая предрасполо-</a:t>
            </a:r>
          </a:p>
          <a:p>
            <a:pPr>
              <a:lnSpc>
                <a:spcPct val="120000"/>
              </a:lnSpc>
              <a:buFont typeface="Wingdings 2" pitchFamily="18" charset="2"/>
              <a:buNone/>
            </a:pPr>
            <a:r>
              <a:rPr lang="ru-RU" sz="2400" i="1">
                <a:solidFill>
                  <a:schemeClr val="folHlink"/>
                </a:solidFill>
                <a:latin typeface="Tahoma" pitchFamily="34" charset="0"/>
              </a:rPr>
              <a:t>                                женность</a:t>
            </a:r>
          </a:p>
          <a:p>
            <a:pPr>
              <a:lnSpc>
                <a:spcPct val="120000"/>
              </a:lnSpc>
              <a:buFont typeface="Wingdings 2" pitchFamily="18" charset="2"/>
              <a:buChar char=""/>
            </a:pPr>
            <a:r>
              <a:rPr lang="ru-RU" sz="2400" i="1">
                <a:solidFill>
                  <a:schemeClr val="folHlink"/>
                </a:solidFill>
                <a:latin typeface="Tahoma" pitchFamily="34" charset="0"/>
              </a:rPr>
              <a:t>   неблагоприятные психологи-</a:t>
            </a:r>
          </a:p>
          <a:p>
            <a:pPr>
              <a:lnSpc>
                <a:spcPct val="120000"/>
              </a:lnSpc>
              <a:buFont typeface="Wingdings 2" pitchFamily="18" charset="2"/>
              <a:buNone/>
            </a:pPr>
            <a:r>
              <a:rPr lang="ru-RU" sz="2400" i="1">
                <a:solidFill>
                  <a:schemeClr val="folHlink"/>
                </a:solidFill>
                <a:latin typeface="Tahoma" pitchFamily="34" charset="0"/>
              </a:rPr>
              <a:t>     ческие факторы</a:t>
            </a:r>
            <a:r>
              <a:rPr lang="ru-RU" sz="2400" i="1">
                <a:latin typeface="Tahoma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3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9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81075"/>
          </a:xfrm>
        </p:spPr>
        <p:txBody>
          <a:bodyPr/>
          <a:lstStyle/>
          <a:p>
            <a:r>
              <a:rPr lang="ru-RU" b="1">
                <a:solidFill>
                  <a:srgbClr val="FFFF66"/>
                </a:solidFill>
              </a:rPr>
              <a:t>Патогенез</a:t>
            </a:r>
            <a:r>
              <a:rPr lang="ru-RU"/>
              <a:t>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144000" cy="59769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b="1" i="1">
                <a:solidFill>
                  <a:srgbClr val="FFFF66"/>
                </a:solidFill>
              </a:rPr>
              <a:t>ТРАНСФОРМАЦИЯ </a:t>
            </a:r>
            <a:r>
              <a:rPr lang="ru-RU" sz="2800"/>
              <a:t>– клетка приобретает потенциальную способность к беспредельности роста. </a:t>
            </a:r>
            <a:r>
              <a:rPr lang="ru-RU" sz="2400"/>
              <a:t>(В таком состоянии она может находиться длительное время не размножаясь)</a:t>
            </a:r>
            <a:endParaRPr lang="ru-RU" sz="2400" i="1"/>
          </a:p>
          <a:p>
            <a:pPr>
              <a:lnSpc>
                <a:spcPct val="90000"/>
              </a:lnSpc>
            </a:pPr>
            <a:r>
              <a:rPr lang="ru-RU" sz="2800" b="1" i="1">
                <a:solidFill>
                  <a:srgbClr val="FFFF66"/>
                </a:solidFill>
              </a:rPr>
              <a:t>ПРОМОЦИЯ </a:t>
            </a:r>
            <a:r>
              <a:rPr lang="ru-RU" sz="2800"/>
              <a:t>(активизация) - трансформированная клетка, под влиянием </a:t>
            </a:r>
            <a:r>
              <a:rPr lang="ru-RU" sz="2800" u="sng"/>
              <a:t>промоторов </a:t>
            </a:r>
            <a:r>
              <a:rPr lang="ru-RU" sz="2800"/>
              <a:t>(этиологических факторов запускающих деление клетки), начинает размножаться, давая начало клону (семейству) дочерних клеток. </a:t>
            </a:r>
            <a:r>
              <a:rPr lang="ru-RU" sz="2400"/>
              <a:t>(Возникает первичная опухолевая ткань, состоящая из одинаковых клеток)</a:t>
            </a:r>
            <a:endParaRPr lang="ru-RU" sz="2400" i="1"/>
          </a:p>
          <a:p>
            <a:pPr>
              <a:lnSpc>
                <a:spcPct val="90000"/>
              </a:lnSpc>
            </a:pPr>
            <a:r>
              <a:rPr lang="ru-RU" sz="2800" b="1" i="1">
                <a:solidFill>
                  <a:srgbClr val="FFFF66"/>
                </a:solidFill>
              </a:rPr>
              <a:t>ОПУХОЛЕВАЯ ПРОГРЕССИЯ</a:t>
            </a:r>
            <a:r>
              <a:rPr lang="ru-RU" sz="2800" i="1"/>
              <a:t> </a:t>
            </a:r>
            <a:r>
              <a:rPr lang="ru-RU" sz="2800"/>
              <a:t>- стойкие качественные скачкообразные изменения свойств опухолевых клеток происходящие в процессе ее эволюции в организме. </a:t>
            </a:r>
            <a:r>
              <a:rPr lang="ru-RU" sz="2400"/>
              <a:t>(Происходит естественный отбор в размножающихся опухолевых клетках)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609600" y="3505200"/>
            <a:ext cx="8334375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sz="2400">
                <a:latin typeface="Tahoma" pitchFamily="34" charset="0"/>
              </a:rPr>
              <a:t>           </a:t>
            </a:r>
            <a:r>
              <a:rPr lang="ru-RU" sz="2000">
                <a:solidFill>
                  <a:srgbClr val="FFFF00"/>
                </a:solidFill>
                <a:latin typeface="Tahoma" pitchFamily="34" charset="0"/>
              </a:rPr>
              <a:t>Два типа генов управляют размножением клеток: </a:t>
            </a:r>
          </a:p>
          <a:p>
            <a:pPr algn="r">
              <a:lnSpc>
                <a:spcPct val="150000"/>
              </a:lnSpc>
            </a:pPr>
            <a:r>
              <a:rPr lang="ru-RU" sz="2400" b="1" i="1">
                <a:solidFill>
                  <a:srgbClr val="66FF33"/>
                </a:solidFill>
                <a:latin typeface="Tahoma" pitchFamily="34" charset="0"/>
              </a:rPr>
              <a:t>протоонкогены</a:t>
            </a:r>
            <a:r>
              <a:rPr lang="ru-RU" sz="2000">
                <a:solidFill>
                  <a:srgbClr val="FFFF00"/>
                </a:solidFill>
                <a:latin typeface="Tahoma" pitchFamily="34" charset="0"/>
              </a:rPr>
              <a:t>, которые играют роль акселераторов деления, </a:t>
            </a:r>
          </a:p>
          <a:p>
            <a:pPr algn="r">
              <a:lnSpc>
                <a:spcPct val="150000"/>
              </a:lnSpc>
            </a:pPr>
            <a:r>
              <a:rPr lang="ru-RU" sz="2000">
                <a:solidFill>
                  <a:srgbClr val="FFFF00"/>
                </a:solidFill>
                <a:latin typeface="Tahoma" pitchFamily="34" charset="0"/>
              </a:rPr>
              <a:t>и </a:t>
            </a:r>
            <a:r>
              <a:rPr lang="ru-RU" sz="2400" b="1" i="1">
                <a:solidFill>
                  <a:srgbClr val="66FF33"/>
                </a:solidFill>
                <a:latin typeface="Tahoma" pitchFamily="34" charset="0"/>
              </a:rPr>
              <a:t>гены супрессоры</a:t>
            </a:r>
            <a:r>
              <a:rPr lang="ru-RU" sz="2000">
                <a:solidFill>
                  <a:srgbClr val="FFFF00"/>
                </a:solidFill>
                <a:latin typeface="Tahoma" pitchFamily="34" charset="0"/>
              </a:rPr>
              <a:t>, выполняющие функцию тормозов. </a:t>
            </a:r>
          </a:p>
          <a:p>
            <a:pPr algn="r">
              <a:lnSpc>
                <a:spcPct val="150000"/>
              </a:lnSpc>
            </a:pPr>
            <a:r>
              <a:rPr lang="ru-RU" sz="2000">
                <a:solidFill>
                  <a:srgbClr val="FFFF00"/>
                </a:solidFill>
                <a:latin typeface="Tahoma" pitchFamily="34" charset="0"/>
              </a:rPr>
              <a:t>Заклиньте акселератор или уберите тормоза - и клетка, </a:t>
            </a:r>
          </a:p>
          <a:p>
            <a:pPr algn="r">
              <a:lnSpc>
                <a:spcPct val="150000"/>
              </a:lnSpc>
            </a:pPr>
            <a:r>
              <a:rPr lang="ru-RU" sz="2000">
                <a:solidFill>
                  <a:srgbClr val="FFFF00"/>
                </a:solidFill>
                <a:latin typeface="Tahoma" pitchFamily="34" charset="0"/>
              </a:rPr>
              <a:t>будто спущенная с цепи, начнёт безостановочно делиться.</a:t>
            </a:r>
            <a:r>
              <a:rPr lang="ru-RU" sz="2000">
                <a:latin typeface="Tahoma" pitchFamily="34" charset="0"/>
              </a:rPr>
              <a:t> </a:t>
            </a:r>
          </a:p>
          <a:p>
            <a:pPr algn="r"/>
            <a:endParaRPr lang="ru-RU" sz="2000">
              <a:latin typeface="Tahoma" pitchFamily="34" charset="0"/>
            </a:endParaRPr>
          </a:p>
          <a:p>
            <a:pPr algn="r"/>
            <a:r>
              <a:rPr lang="ru-RU" sz="2000" b="1" i="1">
                <a:solidFill>
                  <a:srgbClr val="66FF33"/>
                </a:solidFill>
                <a:latin typeface="Tahoma" pitchFamily="34" charset="0"/>
              </a:rPr>
              <a:t>J.M.Bishop   </a:t>
            </a:r>
            <a:r>
              <a:rPr lang="ru-RU" sz="2000">
                <a:latin typeface="Tahoma" pitchFamily="34" charset="0"/>
              </a:rPr>
              <a:t> </a:t>
            </a:r>
            <a:r>
              <a:rPr lang="ru-RU" sz="2000">
                <a:solidFill>
                  <a:srgbClr val="FFFF00"/>
                </a:solidFill>
                <a:latin typeface="Tahoma" pitchFamily="34" charset="0"/>
              </a:rPr>
              <a:t>(</a:t>
            </a:r>
            <a:r>
              <a:rPr lang="ru-RU">
                <a:solidFill>
                  <a:srgbClr val="FFFF00"/>
                </a:solidFill>
                <a:latin typeface="Tahoma" pitchFamily="34" charset="0"/>
              </a:rPr>
              <a:t>лауреат Нобелевской премии 1989 г</a:t>
            </a:r>
            <a:r>
              <a:rPr lang="ru-RU" sz="2000">
                <a:solidFill>
                  <a:srgbClr val="FFFF00"/>
                </a:solidFill>
                <a:latin typeface="Tahoma" pitchFamily="34" charset="0"/>
              </a:rPr>
              <a:t>.)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660525" y="269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2400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381000" y="304800"/>
            <a:ext cx="8577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66FF33"/>
                </a:solidFill>
              </a:rPr>
              <a:t>МОЛЕКУЛЯРНЫЕ МЕХАНИЗМЫ ОПУХОЛЕВОГО РОСТА</a:t>
            </a:r>
          </a:p>
        </p:txBody>
      </p:sp>
      <p:sp>
        <p:nvSpPr>
          <p:cNvPr id="23557" name="AutoShape 5"/>
          <p:cNvSpPr>
            <a:spLocks noChangeArrowheads="1"/>
          </p:cNvSpPr>
          <p:nvPr/>
        </p:nvSpPr>
        <p:spPr bwMode="auto">
          <a:xfrm>
            <a:off x="4953000" y="1143000"/>
            <a:ext cx="3733800" cy="609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/>
              <a:t>инициатор клеточного деления</a:t>
            </a:r>
          </a:p>
        </p:txBody>
      </p:sp>
      <p:sp>
        <p:nvSpPr>
          <p:cNvPr id="23558" name="AutoShape 6"/>
          <p:cNvSpPr>
            <a:spLocks noChangeArrowheads="1"/>
          </p:cNvSpPr>
          <p:nvPr/>
        </p:nvSpPr>
        <p:spPr bwMode="auto">
          <a:xfrm>
            <a:off x="381000" y="1143000"/>
            <a:ext cx="2743200" cy="609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FFFF">
                  <a:gamma/>
                  <a:shade val="46275"/>
                  <a:invGamma/>
                </a:srgbClr>
              </a:gs>
              <a:gs pos="50000">
                <a:srgbClr val="00FFFF"/>
              </a:gs>
              <a:gs pos="100000">
                <a:srgbClr val="00FF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ген-инициатор</a:t>
            </a:r>
          </a:p>
          <a:p>
            <a:pPr algn="ctr"/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клеточного деления</a:t>
            </a:r>
          </a:p>
        </p:txBody>
      </p:sp>
      <p:sp>
        <p:nvSpPr>
          <p:cNvPr id="23559" name="AutoShape 7"/>
          <p:cNvSpPr>
            <a:spLocks noChangeArrowheads="1"/>
          </p:cNvSpPr>
          <p:nvPr/>
        </p:nvSpPr>
        <p:spPr bwMode="auto">
          <a:xfrm>
            <a:off x="4953000" y="2590800"/>
            <a:ext cx="2438400" cy="609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folHlink"/>
              </a:gs>
              <a:gs pos="50000">
                <a:schemeClr val="folHlink">
                  <a:gamma/>
                  <a:shade val="46275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/>
              <a:t>ген-супрессор-2</a:t>
            </a:r>
          </a:p>
        </p:txBody>
      </p:sp>
      <p:sp>
        <p:nvSpPr>
          <p:cNvPr id="23560" name="AutoShape 8"/>
          <p:cNvSpPr>
            <a:spLocks noChangeArrowheads="1"/>
          </p:cNvSpPr>
          <p:nvPr/>
        </p:nvSpPr>
        <p:spPr bwMode="auto">
          <a:xfrm>
            <a:off x="1447800" y="2590800"/>
            <a:ext cx="2438400" cy="609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00FF"/>
              </a:gs>
              <a:gs pos="50000">
                <a:srgbClr val="FF00FF">
                  <a:gamma/>
                  <a:shade val="46275"/>
                  <a:invGamma/>
                </a:srgbClr>
              </a:gs>
              <a:gs pos="100000">
                <a:srgbClr val="FF00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/>
              <a:t>ген-супрессор-1</a:t>
            </a:r>
          </a:p>
        </p:txBody>
      </p:sp>
      <p:sp>
        <p:nvSpPr>
          <p:cNvPr id="23561" name="AutoShape 9"/>
          <p:cNvSpPr>
            <a:spLocks noChangeArrowheads="1"/>
          </p:cNvSpPr>
          <p:nvPr/>
        </p:nvSpPr>
        <p:spPr bwMode="auto">
          <a:xfrm>
            <a:off x="6629400" y="1905000"/>
            <a:ext cx="914400" cy="6096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562" name="AutoShape 10"/>
          <p:cNvSpPr>
            <a:spLocks noChangeArrowheads="1"/>
          </p:cNvSpPr>
          <p:nvPr/>
        </p:nvSpPr>
        <p:spPr bwMode="auto">
          <a:xfrm flipV="1">
            <a:off x="1295400" y="1828800"/>
            <a:ext cx="914400" cy="6096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563" name="AutoShape 11"/>
          <p:cNvSpPr>
            <a:spLocks noChangeArrowheads="1"/>
          </p:cNvSpPr>
          <p:nvPr/>
        </p:nvSpPr>
        <p:spPr bwMode="auto">
          <a:xfrm>
            <a:off x="3352800" y="990600"/>
            <a:ext cx="1371600" cy="9144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564" name="AutoShape 12"/>
          <p:cNvSpPr>
            <a:spLocks noChangeArrowheads="1"/>
          </p:cNvSpPr>
          <p:nvPr/>
        </p:nvSpPr>
        <p:spPr bwMode="auto">
          <a:xfrm rot="16200000" flipV="1">
            <a:off x="3967163" y="2590800"/>
            <a:ext cx="914400" cy="6096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43" name="AutoShape 31"/>
          <p:cNvSpPr>
            <a:spLocks noChangeArrowheads="1"/>
          </p:cNvSpPr>
          <p:nvPr/>
        </p:nvSpPr>
        <p:spPr bwMode="auto">
          <a:xfrm>
            <a:off x="2555875" y="549275"/>
            <a:ext cx="1371600" cy="9144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rgbClr val="FF3300"/>
                </a:solidFill>
              </a:rPr>
              <a:t>сигнал</a:t>
            </a:r>
          </a:p>
        </p:txBody>
      </p:sp>
      <p:pic>
        <p:nvPicPr>
          <p:cNvPr id="38916" name="Picture 4" descr="Левовинтовая двойная спираль ДНК [16]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4300" y="620713"/>
            <a:ext cx="1171575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AutoShape 5"/>
          <p:cNvSpPr>
            <a:spLocks noChangeArrowheads="1"/>
          </p:cNvSpPr>
          <p:nvPr/>
        </p:nvSpPr>
        <p:spPr bwMode="auto">
          <a:xfrm>
            <a:off x="6084888" y="549275"/>
            <a:ext cx="2743200" cy="609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FFFF">
                  <a:gamma/>
                  <a:shade val="46275"/>
                  <a:invGamma/>
                </a:srgbClr>
              </a:gs>
              <a:gs pos="50000">
                <a:srgbClr val="00FFFF"/>
              </a:gs>
              <a:gs pos="100000">
                <a:srgbClr val="00FF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ген-инициатор</a:t>
            </a:r>
          </a:p>
          <a:p>
            <a:pPr algn="ctr"/>
            <a:r>
              <a:rPr lang="ru-RU" sz="20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клеточного деления</a:t>
            </a:r>
          </a:p>
        </p:txBody>
      </p:sp>
      <p:sp>
        <p:nvSpPr>
          <p:cNvPr id="38918" name="AutoShape 6"/>
          <p:cNvSpPr>
            <a:spLocks noChangeArrowheads="1"/>
          </p:cNvSpPr>
          <p:nvPr/>
        </p:nvSpPr>
        <p:spPr bwMode="auto">
          <a:xfrm>
            <a:off x="6227763" y="1628775"/>
            <a:ext cx="2438400" cy="609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00FF"/>
              </a:gs>
              <a:gs pos="50000">
                <a:srgbClr val="FF00FF">
                  <a:gamma/>
                  <a:shade val="46275"/>
                  <a:invGamma/>
                </a:srgbClr>
              </a:gs>
              <a:gs pos="100000">
                <a:srgbClr val="FF00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/>
              <a:t>ген-супрессор -1</a:t>
            </a:r>
          </a:p>
        </p:txBody>
      </p:sp>
      <p:sp>
        <p:nvSpPr>
          <p:cNvPr id="38919" name="AutoShape 7"/>
          <p:cNvSpPr>
            <a:spLocks noChangeArrowheads="1"/>
          </p:cNvSpPr>
          <p:nvPr/>
        </p:nvSpPr>
        <p:spPr bwMode="auto">
          <a:xfrm>
            <a:off x="6227763" y="2781300"/>
            <a:ext cx="2438400" cy="609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folHlink"/>
              </a:gs>
              <a:gs pos="50000">
                <a:schemeClr val="folHlink">
                  <a:gamma/>
                  <a:shade val="46275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/>
              <a:t>ген-супрессор -2</a:t>
            </a:r>
          </a:p>
        </p:txBody>
      </p:sp>
      <p:sp>
        <p:nvSpPr>
          <p:cNvPr id="38920" name="AutoShape 8"/>
          <p:cNvSpPr>
            <a:spLocks noChangeArrowheads="1"/>
          </p:cNvSpPr>
          <p:nvPr/>
        </p:nvSpPr>
        <p:spPr bwMode="auto">
          <a:xfrm rot="13761881">
            <a:off x="3937000" y="884238"/>
            <a:ext cx="506413" cy="287337"/>
          </a:xfrm>
          <a:prstGeom prst="doubleWave">
            <a:avLst>
              <a:gd name="adj1" fmla="val 10319"/>
              <a:gd name="adj2" fmla="val 5667"/>
            </a:avLst>
          </a:prstGeom>
          <a:gradFill rotWithShape="1">
            <a:gsLst>
              <a:gs pos="0">
                <a:srgbClr val="00FFFF"/>
              </a:gs>
              <a:gs pos="50000">
                <a:srgbClr val="00FFFF">
                  <a:gamma/>
                  <a:shade val="46275"/>
                  <a:invGamma/>
                </a:srgbClr>
              </a:gs>
              <a:gs pos="100000">
                <a:srgbClr val="00FFFF"/>
              </a:gs>
            </a:gsLst>
            <a:lin ang="5400000" scaled="1"/>
          </a:gradFill>
          <a:ln w="127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21" name="AutoShape 9"/>
          <p:cNvSpPr>
            <a:spLocks noChangeArrowheads="1"/>
          </p:cNvSpPr>
          <p:nvPr/>
        </p:nvSpPr>
        <p:spPr bwMode="auto">
          <a:xfrm rot="13761881">
            <a:off x="4318001" y="1377950"/>
            <a:ext cx="506412" cy="287337"/>
          </a:xfrm>
          <a:prstGeom prst="doubleWave">
            <a:avLst>
              <a:gd name="adj1" fmla="val 10319"/>
              <a:gd name="adj2" fmla="val 5667"/>
            </a:avLst>
          </a:prstGeom>
          <a:gradFill rotWithShape="1">
            <a:gsLst>
              <a:gs pos="0">
                <a:srgbClr val="FF66FF"/>
              </a:gs>
              <a:gs pos="50000">
                <a:srgbClr val="FF66FF">
                  <a:gamma/>
                  <a:shade val="46275"/>
                  <a:invGamma/>
                </a:srgbClr>
              </a:gs>
              <a:gs pos="100000">
                <a:srgbClr val="FF66FF"/>
              </a:gs>
            </a:gsLst>
            <a:lin ang="5400000" scaled="1"/>
          </a:gradFill>
          <a:ln w="127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22" name="AutoShape 10"/>
          <p:cNvSpPr>
            <a:spLocks noChangeArrowheads="1"/>
          </p:cNvSpPr>
          <p:nvPr/>
        </p:nvSpPr>
        <p:spPr bwMode="auto">
          <a:xfrm rot="14211911">
            <a:off x="4678363" y="1881188"/>
            <a:ext cx="503237" cy="287337"/>
          </a:xfrm>
          <a:prstGeom prst="doubleWave">
            <a:avLst>
              <a:gd name="adj1" fmla="val 10319"/>
              <a:gd name="adj2" fmla="val 5667"/>
            </a:avLst>
          </a:prstGeom>
          <a:gradFill rotWithShape="1">
            <a:gsLst>
              <a:gs pos="0">
                <a:srgbClr val="FF0000"/>
              </a:gs>
              <a:gs pos="50000">
                <a:srgbClr val="FF0000">
                  <a:gamma/>
                  <a:shade val="46275"/>
                  <a:invGamma/>
                </a:srgbClr>
              </a:gs>
              <a:gs pos="100000">
                <a:srgbClr val="FF0000"/>
              </a:gs>
            </a:gsLst>
            <a:lin ang="5400000" scaled="1"/>
          </a:gradFill>
          <a:ln w="127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23" name="AutoShape 11"/>
          <p:cNvSpPr>
            <a:spLocks noChangeArrowheads="1"/>
          </p:cNvSpPr>
          <p:nvPr/>
        </p:nvSpPr>
        <p:spPr bwMode="auto">
          <a:xfrm>
            <a:off x="3203575" y="4437063"/>
            <a:ext cx="2447925" cy="609600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>
                <a:solidFill>
                  <a:schemeClr val="folHlink"/>
                </a:solidFill>
              </a:rPr>
              <a:t>белок инициатор </a:t>
            </a:r>
          </a:p>
          <a:p>
            <a:pPr algn="ctr"/>
            <a:r>
              <a:rPr lang="ru-RU" sz="2000">
                <a:solidFill>
                  <a:schemeClr val="folHlink"/>
                </a:solidFill>
              </a:rPr>
              <a:t>клеточного деления</a:t>
            </a:r>
          </a:p>
        </p:txBody>
      </p:sp>
      <p:sp>
        <p:nvSpPr>
          <p:cNvPr id="38924" name="Text Box 12"/>
          <p:cNvSpPr txBox="1">
            <a:spLocks noChangeArrowheads="1"/>
          </p:cNvSpPr>
          <p:nvPr/>
        </p:nvSpPr>
        <p:spPr bwMode="auto">
          <a:xfrm>
            <a:off x="4284663" y="115888"/>
            <a:ext cx="7191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ДНК</a:t>
            </a:r>
          </a:p>
        </p:txBody>
      </p:sp>
      <p:sp>
        <p:nvSpPr>
          <p:cNvPr id="38925" name="Cloud"/>
          <p:cNvSpPr>
            <a:spLocks noChangeAspect="1" noEditPoints="1" noChangeArrowheads="1"/>
          </p:cNvSpPr>
          <p:nvPr/>
        </p:nvSpPr>
        <p:spPr bwMode="auto">
          <a:xfrm>
            <a:off x="2916238" y="981075"/>
            <a:ext cx="1081087" cy="87153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РНК</a:t>
            </a:r>
          </a:p>
        </p:txBody>
      </p:sp>
      <p:grpSp>
        <p:nvGrpSpPr>
          <p:cNvPr id="38926" name="Group 14"/>
          <p:cNvGrpSpPr>
            <a:grpSpLocks/>
          </p:cNvGrpSpPr>
          <p:nvPr/>
        </p:nvGrpSpPr>
        <p:grpSpPr bwMode="auto">
          <a:xfrm rot="9272515">
            <a:off x="1187450" y="5084763"/>
            <a:ext cx="847725" cy="515937"/>
            <a:chOff x="3438" y="2247"/>
            <a:chExt cx="377" cy="175"/>
          </a:xfrm>
        </p:grpSpPr>
        <p:sp>
          <p:nvSpPr>
            <p:cNvPr id="38927" name="Freeform 15" descr="Упаковочная бумага"/>
            <p:cNvSpPr>
              <a:spLocks/>
            </p:cNvSpPr>
            <p:nvPr/>
          </p:nvSpPr>
          <p:spPr bwMode="auto">
            <a:xfrm>
              <a:off x="3438" y="2247"/>
              <a:ext cx="377" cy="175"/>
            </a:xfrm>
            <a:custGeom>
              <a:avLst/>
              <a:gdLst/>
              <a:ahLst/>
              <a:cxnLst>
                <a:cxn ang="0">
                  <a:pos x="342" y="39"/>
                </a:cxn>
                <a:cxn ang="0">
                  <a:pos x="138" y="27"/>
                </a:cxn>
                <a:cxn ang="0">
                  <a:pos x="75" y="0"/>
                </a:cxn>
                <a:cxn ang="0">
                  <a:pos x="9" y="15"/>
                </a:cxn>
                <a:cxn ang="0">
                  <a:pos x="0" y="33"/>
                </a:cxn>
                <a:cxn ang="0">
                  <a:pos x="3" y="123"/>
                </a:cxn>
                <a:cxn ang="0">
                  <a:pos x="96" y="168"/>
                </a:cxn>
                <a:cxn ang="0">
                  <a:pos x="357" y="159"/>
                </a:cxn>
                <a:cxn ang="0">
                  <a:pos x="375" y="132"/>
                </a:cxn>
                <a:cxn ang="0">
                  <a:pos x="357" y="48"/>
                </a:cxn>
                <a:cxn ang="0">
                  <a:pos x="342" y="39"/>
                </a:cxn>
              </a:cxnLst>
              <a:rect l="0" t="0" r="r" b="b"/>
              <a:pathLst>
                <a:path w="377" h="175">
                  <a:moveTo>
                    <a:pt x="342" y="39"/>
                  </a:moveTo>
                  <a:cubicBezTo>
                    <a:pt x="272" y="37"/>
                    <a:pt x="207" y="37"/>
                    <a:pt x="138" y="27"/>
                  </a:cubicBezTo>
                  <a:cubicBezTo>
                    <a:pt x="118" y="14"/>
                    <a:pt x="98" y="6"/>
                    <a:pt x="75" y="0"/>
                  </a:cubicBezTo>
                  <a:cubicBezTo>
                    <a:pt x="49" y="2"/>
                    <a:pt x="30" y="1"/>
                    <a:pt x="9" y="15"/>
                  </a:cubicBezTo>
                  <a:cubicBezTo>
                    <a:pt x="6" y="20"/>
                    <a:pt x="0" y="27"/>
                    <a:pt x="0" y="33"/>
                  </a:cubicBezTo>
                  <a:cubicBezTo>
                    <a:pt x="0" y="63"/>
                    <a:pt x="1" y="93"/>
                    <a:pt x="3" y="123"/>
                  </a:cubicBezTo>
                  <a:cubicBezTo>
                    <a:pt x="5" y="156"/>
                    <a:pt x="71" y="164"/>
                    <a:pt x="96" y="168"/>
                  </a:cubicBezTo>
                  <a:cubicBezTo>
                    <a:pt x="280" y="166"/>
                    <a:pt x="260" y="175"/>
                    <a:pt x="357" y="159"/>
                  </a:cubicBezTo>
                  <a:cubicBezTo>
                    <a:pt x="366" y="150"/>
                    <a:pt x="371" y="144"/>
                    <a:pt x="375" y="132"/>
                  </a:cubicBezTo>
                  <a:cubicBezTo>
                    <a:pt x="374" y="121"/>
                    <a:pt x="377" y="61"/>
                    <a:pt x="357" y="48"/>
                  </a:cubicBezTo>
                  <a:cubicBezTo>
                    <a:pt x="338" y="36"/>
                    <a:pt x="349" y="53"/>
                    <a:pt x="342" y="39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19050" cmpd="sng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38928" name="Oval 16"/>
            <p:cNvSpPr>
              <a:spLocks noChangeArrowheads="1"/>
            </p:cNvSpPr>
            <p:nvPr/>
          </p:nvSpPr>
          <p:spPr bwMode="auto">
            <a:xfrm rot="1614571">
              <a:off x="3477" y="2310"/>
              <a:ext cx="138" cy="72"/>
            </a:xfrm>
            <a:prstGeom prst="ellipse">
              <a:avLst/>
            </a:prstGeom>
            <a:solidFill>
              <a:srgbClr val="CCCC00"/>
            </a:solidFill>
            <a:ln w="9525">
              <a:solidFill>
                <a:srgbClr val="9966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8929" name="Group 17"/>
          <p:cNvGrpSpPr>
            <a:grpSpLocks/>
          </p:cNvGrpSpPr>
          <p:nvPr/>
        </p:nvGrpSpPr>
        <p:grpSpPr bwMode="auto">
          <a:xfrm rot="-1633554">
            <a:off x="1403350" y="5445125"/>
            <a:ext cx="847725" cy="515938"/>
            <a:chOff x="3438" y="2247"/>
            <a:chExt cx="377" cy="175"/>
          </a:xfrm>
        </p:grpSpPr>
        <p:sp>
          <p:nvSpPr>
            <p:cNvPr id="38930" name="Freeform 18" descr="Упаковочная бумага"/>
            <p:cNvSpPr>
              <a:spLocks/>
            </p:cNvSpPr>
            <p:nvPr/>
          </p:nvSpPr>
          <p:spPr bwMode="auto">
            <a:xfrm>
              <a:off x="3438" y="2247"/>
              <a:ext cx="377" cy="175"/>
            </a:xfrm>
            <a:custGeom>
              <a:avLst/>
              <a:gdLst/>
              <a:ahLst/>
              <a:cxnLst>
                <a:cxn ang="0">
                  <a:pos x="342" y="39"/>
                </a:cxn>
                <a:cxn ang="0">
                  <a:pos x="138" y="27"/>
                </a:cxn>
                <a:cxn ang="0">
                  <a:pos x="75" y="0"/>
                </a:cxn>
                <a:cxn ang="0">
                  <a:pos x="9" y="15"/>
                </a:cxn>
                <a:cxn ang="0">
                  <a:pos x="0" y="33"/>
                </a:cxn>
                <a:cxn ang="0">
                  <a:pos x="3" y="123"/>
                </a:cxn>
                <a:cxn ang="0">
                  <a:pos x="96" y="168"/>
                </a:cxn>
                <a:cxn ang="0">
                  <a:pos x="357" y="159"/>
                </a:cxn>
                <a:cxn ang="0">
                  <a:pos x="375" y="132"/>
                </a:cxn>
                <a:cxn ang="0">
                  <a:pos x="357" y="48"/>
                </a:cxn>
                <a:cxn ang="0">
                  <a:pos x="342" y="39"/>
                </a:cxn>
              </a:cxnLst>
              <a:rect l="0" t="0" r="r" b="b"/>
              <a:pathLst>
                <a:path w="377" h="175">
                  <a:moveTo>
                    <a:pt x="342" y="39"/>
                  </a:moveTo>
                  <a:cubicBezTo>
                    <a:pt x="272" y="37"/>
                    <a:pt x="207" y="37"/>
                    <a:pt x="138" y="27"/>
                  </a:cubicBezTo>
                  <a:cubicBezTo>
                    <a:pt x="118" y="14"/>
                    <a:pt x="98" y="6"/>
                    <a:pt x="75" y="0"/>
                  </a:cubicBezTo>
                  <a:cubicBezTo>
                    <a:pt x="49" y="2"/>
                    <a:pt x="30" y="1"/>
                    <a:pt x="9" y="15"/>
                  </a:cubicBezTo>
                  <a:cubicBezTo>
                    <a:pt x="6" y="20"/>
                    <a:pt x="0" y="27"/>
                    <a:pt x="0" y="33"/>
                  </a:cubicBezTo>
                  <a:cubicBezTo>
                    <a:pt x="0" y="63"/>
                    <a:pt x="1" y="93"/>
                    <a:pt x="3" y="123"/>
                  </a:cubicBezTo>
                  <a:cubicBezTo>
                    <a:pt x="5" y="156"/>
                    <a:pt x="71" y="164"/>
                    <a:pt x="96" y="168"/>
                  </a:cubicBezTo>
                  <a:cubicBezTo>
                    <a:pt x="280" y="166"/>
                    <a:pt x="260" y="175"/>
                    <a:pt x="357" y="159"/>
                  </a:cubicBezTo>
                  <a:cubicBezTo>
                    <a:pt x="366" y="150"/>
                    <a:pt x="371" y="144"/>
                    <a:pt x="375" y="132"/>
                  </a:cubicBezTo>
                  <a:cubicBezTo>
                    <a:pt x="374" y="121"/>
                    <a:pt x="377" y="61"/>
                    <a:pt x="357" y="48"/>
                  </a:cubicBezTo>
                  <a:cubicBezTo>
                    <a:pt x="338" y="36"/>
                    <a:pt x="349" y="53"/>
                    <a:pt x="342" y="39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19050" cmpd="sng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38931" name="Oval 19"/>
            <p:cNvSpPr>
              <a:spLocks noChangeArrowheads="1"/>
            </p:cNvSpPr>
            <p:nvPr/>
          </p:nvSpPr>
          <p:spPr bwMode="auto">
            <a:xfrm rot="1614571">
              <a:off x="3477" y="2310"/>
              <a:ext cx="138" cy="72"/>
            </a:xfrm>
            <a:prstGeom prst="ellipse">
              <a:avLst/>
            </a:prstGeom>
            <a:solidFill>
              <a:srgbClr val="CCCC00"/>
            </a:solidFill>
            <a:ln w="9525">
              <a:solidFill>
                <a:srgbClr val="9966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8933" name="Line 21"/>
          <p:cNvSpPr>
            <a:spLocks noChangeShapeType="1"/>
          </p:cNvSpPr>
          <p:nvPr/>
        </p:nvSpPr>
        <p:spPr bwMode="auto">
          <a:xfrm flipH="1">
            <a:off x="4356100" y="836613"/>
            <a:ext cx="1728788" cy="71437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34" name="Line 22"/>
          <p:cNvSpPr>
            <a:spLocks noChangeShapeType="1"/>
          </p:cNvSpPr>
          <p:nvPr/>
        </p:nvSpPr>
        <p:spPr bwMode="auto">
          <a:xfrm flipH="1" flipV="1">
            <a:off x="4716463" y="1484313"/>
            <a:ext cx="1439862" cy="4318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35" name="Line 23"/>
          <p:cNvSpPr>
            <a:spLocks noChangeShapeType="1"/>
          </p:cNvSpPr>
          <p:nvPr/>
        </p:nvSpPr>
        <p:spPr bwMode="auto">
          <a:xfrm flipH="1" flipV="1">
            <a:off x="5003800" y="2205038"/>
            <a:ext cx="1152525" cy="8636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39" name="Freeform 27"/>
          <p:cNvSpPr>
            <a:spLocks/>
          </p:cNvSpPr>
          <p:nvPr/>
        </p:nvSpPr>
        <p:spPr bwMode="auto">
          <a:xfrm>
            <a:off x="2339975" y="3475038"/>
            <a:ext cx="5103813" cy="2330450"/>
          </a:xfrm>
          <a:custGeom>
            <a:avLst/>
            <a:gdLst/>
            <a:ahLst/>
            <a:cxnLst>
              <a:cxn ang="0">
                <a:pos x="0" y="1468"/>
              </a:cxn>
              <a:cxn ang="0">
                <a:pos x="2483" y="1274"/>
              </a:cxn>
              <a:cxn ang="0">
                <a:pos x="3215" y="0"/>
              </a:cxn>
            </a:cxnLst>
            <a:rect l="0" t="0" r="r" b="b"/>
            <a:pathLst>
              <a:path w="3215" h="1468">
                <a:moveTo>
                  <a:pt x="0" y="1468"/>
                </a:moveTo>
                <a:lnTo>
                  <a:pt x="2483" y="1274"/>
                </a:lnTo>
                <a:lnTo>
                  <a:pt x="3215" y="0"/>
                </a:lnTo>
              </a:path>
            </a:pathLst>
          </a:custGeom>
          <a:noFill/>
          <a:ln w="635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40" name="Line 28"/>
          <p:cNvSpPr>
            <a:spLocks noChangeShapeType="1"/>
          </p:cNvSpPr>
          <p:nvPr/>
        </p:nvSpPr>
        <p:spPr bwMode="auto">
          <a:xfrm flipH="1">
            <a:off x="1908175" y="4724400"/>
            <a:ext cx="1295400" cy="433388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41" name="AutoShape 29"/>
          <p:cNvSpPr>
            <a:spLocks noChangeArrowheads="1"/>
          </p:cNvSpPr>
          <p:nvPr/>
        </p:nvSpPr>
        <p:spPr bwMode="auto">
          <a:xfrm flipV="1">
            <a:off x="7235825" y="2276475"/>
            <a:ext cx="396875" cy="609600"/>
          </a:xfrm>
          <a:prstGeom prst="downArrow">
            <a:avLst>
              <a:gd name="adj1" fmla="val 51185"/>
              <a:gd name="adj2" fmla="val 68004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42" name="AutoShape 30"/>
          <p:cNvSpPr>
            <a:spLocks noChangeArrowheads="1"/>
          </p:cNvSpPr>
          <p:nvPr/>
        </p:nvSpPr>
        <p:spPr bwMode="auto">
          <a:xfrm flipV="1">
            <a:off x="7235825" y="1196975"/>
            <a:ext cx="396875" cy="609600"/>
          </a:xfrm>
          <a:prstGeom prst="downArrow">
            <a:avLst>
              <a:gd name="adj1" fmla="val 51185"/>
              <a:gd name="adj2" fmla="val 68004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38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38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7" presetClass="emph" presetSubtype="0" repeatCount="1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250" autoRev="1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6" dur="250" autoRev="1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7" dur="250" autoRev="1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20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3 0.031 C -0.03976 0.08512 -0.05121 0.13948 -0.04844 0.17673 C -0.04566 0.21397 -0.0151 0.23016 -0.01198 0.25515 C -0.00885 0.28013 -0.0316 0.30881 -0.02951 0.32732 C -0.02743 0.34582 -0.01319 0.356 0.00104 0.36641 " pathEditMode="relative" rAng="0" ptsTypes="aaaaA">
                                      <p:cBhvr>
                                        <p:cTn id="36" dur="30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" y="1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389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38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8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8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89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89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10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27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1" dur="250" autoRev="1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2" dur="250" autoRev="1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3" dur="250" autoRev="1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50" autoRev="1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5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38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000"/>
                            </p:stCondLst>
                            <p:childTnLst>
                              <p:par>
                                <p:cTn id="9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8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8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500"/>
                            </p:stCondLst>
                            <p:childTnLst>
                              <p:par>
                                <p:cTn id="9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27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4" dur="250" autoRev="1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5" dur="250" autoRev="1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6" dur="250" autoRev="1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7" dur="250" autoRev="1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500"/>
                            </p:stCondLst>
                            <p:childTnLst>
                              <p:par>
                                <p:cTn id="10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38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43" grpId="0" animBg="1"/>
      <p:bldP spid="38943" grpId="1" animBg="1"/>
      <p:bldP spid="38917" grpId="0" animBg="1"/>
      <p:bldP spid="38918" grpId="0" animBg="1"/>
      <p:bldP spid="38919" grpId="0" animBg="1"/>
      <p:bldP spid="38920" grpId="0" animBg="1"/>
      <p:bldP spid="38920" grpId="1" animBg="1"/>
      <p:bldP spid="38921" grpId="0" animBg="1"/>
      <p:bldP spid="38921" grpId="1" animBg="1"/>
      <p:bldP spid="38922" grpId="0" animBg="1"/>
      <p:bldP spid="38922" grpId="1" animBg="1"/>
      <p:bldP spid="38923" grpId="0" animBg="1"/>
      <p:bldP spid="38925" grpId="0" animBg="1"/>
      <p:bldP spid="38925" grpId="1" animBg="1"/>
      <p:bldP spid="38933" grpId="0" animBg="1"/>
      <p:bldP spid="38934" grpId="0" animBg="1"/>
      <p:bldP spid="38935" grpId="0" animBg="1"/>
      <p:bldP spid="38939" grpId="0" animBg="1"/>
      <p:bldP spid="38940" grpId="0" animBg="1"/>
      <p:bldP spid="38941" grpId="0" animBg="1"/>
      <p:bldP spid="3894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 descr="Левовинтовая двойная спираль ДНК [16]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4300" y="620713"/>
            <a:ext cx="1171575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AutoShape 4"/>
          <p:cNvSpPr>
            <a:spLocks noChangeArrowheads="1"/>
          </p:cNvSpPr>
          <p:nvPr/>
        </p:nvSpPr>
        <p:spPr bwMode="auto">
          <a:xfrm>
            <a:off x="6084888" y="549275"/>
            <a:ext cx="2743200" cy="609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FFFF">
                  <a:gamma/>
                  <a:shade val="46275"/>
                  <a:invGamma/>
                </a:srgbClr>
              </a:gs>
              <a:gs pos="50000">
                <a:srgbClr val="00FFFF"/>
              </a:gs>
              <a:gs pos="100000">
                <a:srgbClr val="00FF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ген-инициатор</a:t>
            </a:r>
          </a:p>
          <a:p>
            <a:pPr algn="ctr"/>
            <a:r>
              <a:rPr lang="ru-RU" sz="20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клеточного деления</a:t>
            </a:r>
          </a:p>
        </p:txBody>
      </p:sp>
      <p:sp>
        <p:nvSpPr>
          <p:cNvPr id="40965" name="AutoShape 5"/>
          <p:cNvSpPr>
            <a:spLocks noChangeArrowheads="1"/>
          </p:cNvSpPr>
          <p:nvPr/>
        </p:nvSpPr>
        <p:spPr bwMode="auto">
          <a:xfrm>
            <a:off x="6227763" y="1628775"/>
            <a:ext cx="2438400" cy="609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00FF"/>
              </a:gs>
              <a:gs pos="50000">
                <a:srgbClr val="FF00FF">
                  <a:gamma/>
                  <a:shade val="46275"/>
                  <a:invGamma/>
                </a:srgbClr>
              </a:gs>
              <a:gs pos="100000">
                <a:srgbClr val="FF00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/>
              <a:t>ген-супрессор -1</a:t>
            </a:r>
          </a:p>
        </p:txBody>
      </p:sp>
      <p:sp>
        <p:nvSpPr>
          <p:cNvPr id="40966" name="AutoShape 6"/>
          <p:cNvSpPr>
            <a:spLocks noChangeArrowheads="1"/>
          </p:cNvSpPr>
          <p:nvPr/>
        </p:nvSpPr>
        <p:spPr bwMode="auto">
          <a:xfrm>
            <a:off x="6227763" y="2781300"/>
            <a:ext cx="2438400" cy="609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folHlink"/>
              </a:gs>
              <a:gs pos="50000">
                <a:schemeClr val="folHlink">
                  <a:gamma/>
                  <a:shade val="46275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/>
              <a:t>ген-супрессор -2</a:t>
            </a:r>
          </a:p>
        </p:txBody>
      </p:sp>
      <p:sp>
        <p:nvSpPr>
          <p:cNvPr id="40967" name="AutoShape 7"/>
          <p:cNvSpPr>
            <a:spLocks noChangeArrowheads="1"/>
          </p:cNvSpPr>
          <p:nvPr/>
        </p:nvSpPr>
        <p:spPr bwMode="auto">
          <a:xfrm rot="13761881">
            <a:off x="3937000" y="884238"/>
            <a:ext cx="506413" cy="287337"/>
          </a:xfrm>
          <a:prstGeom prst="doubleWave">
            <a:avLst>
              <a:gd name="adj1" fmla="val 10319"/>
              <a:gd name="adj2" fmla="val 5667"/>
            </a:avLst>
          </a:prstGeom>
          <a:gradFill rotWithShape="1">
            <a:gsLst>
              <a:gs pos="0">
                <a:srgbClr val="00FFFF"/>
              </a:gs>
              <a:gs pos="50000">
                <a:srgbClr val="00FFFF">
                  <a:gamma/>
                  <a:shade val="46275"/>
                  <a:invGamma/>
                </a:srgbClr>
              </a:gs>
              <a:gs pos="100000">
                <a:srgbClr val="00FFFF"/>
              </a:gs>
            </a:gsLst>
            <a:lin ang="5400000" scaled="1"/>
          </a:gradFill>
          <a:ln w="127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68" name="AutoShape 8"/>
          <p:cNvSpPr>
            <a:spLocks noChangeArrowheads="1"/>
          </p:cNvSpPr>
          <p:nvPr/>
        </p:nvSpPr>
        <p:spPr bwMode="auto">
          <a:xfrm rot="13761881">
            <a:off x="4318001" y="1377950"/>
            <a:ext cx="506412" cy="287337"/>
          </a:xfrm>
          <a:prstGeom prst="doubleWave">
            <a:avLst>
              <a:gd name="adj1" fmla="val 10319"/>
              <a:gd name="adj2" fmla="val 5667"/>
            </a:avLst>
          </a:prstGeom>
          <a:gradFill rotWithShape="1">
            <a:gsLst>
              <a:gs pos="0">
                <a:srgbClr val="FF66FF"/>
              </a:gs>
              <a:gs pos="50000">
                <a:srgbClr val="FF66FF">
                  <a:gamma/>
                  <a:shade val="46275"/>
                  <a:invGamma/>
                </a:srgbClr>
              </a:gs>
              <a:gs pos="100000">
                <a:srgbClr val="FF66FF"/>
              </a:gs>
            </a:gsLst>
            <a:lin ang="5400000" scaled="1"/>
          </a:gradFill>
          <a:ln w="127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69" name="AutoShape 9"/>
          <p:cNvSpPr>
            <a:spLocks noChangeArrowheads="1"/>
          </p:cNvSpPr>
          <p:nvPr/>
        </p:nvSpPr>
        <p:spPr bwMode="auto">
          <a:xfrm rot="14211911">
            <a:off x="4678363" y="1881188"/>
            <a:ext cx="503237" cy="287337"/>
          </a:xfrm>
          <a:prstGeom prst="doubleWave">
            <a:avLst>
              <a:gd name="adj1" fmla="val 10319"/>
              <a:gd name="adj2" fmla="val 5667"/>
            </a:avLst>
          </a:prstGeom>
          <a:gradFill rotWithShape="1">
            <a:gsLst>
              <a:gs pos="0">
                <a:srgbClr val="FF0000"/>
              </a:gs>
              <a:gs pos="50000">
                <a:srgbClr val="FF0000">
                  <a:gamma/>
                  <a:shade val="46275"/>
                  <a:invGamma/>
                </a:srgbClr>
              </a:gs>
              <a:gs pos="100000">
                <a:srgbClr val="FF0000"/>
              </a:gs>
            </a:gsLst>
            <a:lin ang="5400000" scaled="1"/>
          </a:gradFill>
          <a:ln w="127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70" name="AutoShape 10"/>
          <p:cNvSpPr>
            <a:spLocks noChangeArrowheads="1"/>
          </p:cNvSpPr>
          <p:nvPr/>
        </p:nvSpPr>
        <p:spPr bwMode="auto">
          <a:xfrm>
            <a:off x="3203575" y="4437063"/>
            <a:ext cx="2447925" cy="609600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>
                <a:solidFill>
                  <a:schemeClr val="folHlink"/>
                </a:solidFill>
              </a:rPr>
              <a:t>белок инициатор </a:t>
            </a:r>
          </a:p>
          <a:p>
            <a:pPr algn="ctr"/>
            <a:r>
              <a:rPr lang="ru-RU" sz="2000">
                <a:solidFill>
                  <a:schemeClr val="folHlink"/>
                </a:solidFill>
              </a:rPr>
              <a:t>клеточного деления</a:t>
            </a:r>
          </a:p>
        </p:txBody>
      </p:sp>
      <p:sp>
        <p:nvSpPr>
          <p:cNvPr id="40971" name="Text Box 11"/>
          <p:cNvSpPr txBox="1">
            <a:spLocks noChangeArrowheads="1"/>
          </p:cNvSpPr>
          <p:nvPr/>
        </p:nvSpPr>
        <p:spPr bwMode="auto">
          <a:xfrm>
            <a:off x="4284663" y="115888"/>
            <a:ext cx="7191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ДНК</a:t>
            </a:r>
          </a:p>
        </p:txBody>
      </p:sp>
      <p:sp>
        <p:nvSpPr>
          <p:cNvPr id="40972" name="Cloud"/>
          <p:cNvSpPr>
            <a:spLocks noChangeAspect="1" noEditPoints="1" noChangeArrowheads="1"/>
          </p:cNvSpPr>
          <p:nvPr/>
        </p:nvSpPr>
        <p:spPr bwMode="auto">
          <a:xfrm>
            <a:off x="2916238" y="981075"/>
            <a:ext cx="1081087" cy="87153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РНК</a:t>
            </a:r>
          </a:p>
        </p:txBody>
      </p:sp>
      <p:grpSp>
        <p:nvGrpSpPr>
          <p:cNvPr id="40973" name="Group 13"/>
          <p:cNvGrpSpPr>
            <a:grpSpLocks/>
          </p:cNvGrpSpPr>
          <p:nvPr/>
        </p:nvGrpSpPr>
        <p:grpSpPr bwMode="auto">
          <a:xfrm rot="9272515">
            <a:off x="1187450" y="5084763"/>
            <a:ext cx="847725" cy="515937"/>
            <a:chOff x="3438" y="2247"/>
            <a:chExt cx="377" cy="175"/>
          </a:xfrm>
        </p:grpSpPr>
        <p:sp>
          <p:nvSpPr>
            <p:cNvPr id="40974" name="Freeform 14" descr="Упаковочная бумага"/>
            <p:cNvSpPr>
              <a:spLocks/>
            </p:cNvSpPr>
            <p:nvPr/>
          </p:nvSpPr>
          <p:spPr bwMode="auto">
            <a:xfrm>
              <a:off x="3438" y="2247"/>
              <a:ext cx="377" cy="175"/>
            </a:xfrm>
            <a:custGeom>
              <a:avLst/>
              <a:gdLst/>
              <a:ahLst/>
              <a:cxnLst>
                <a:cxn ang="0">
                  <a:pos x="342" y="39"/>
                </a:cxn>
                <a:cxn ang="0">
                  <a:pos x="138" y="27"/>
                </a:cxn>
                <a:cxn ang="0">
                  <a:pos x="75" y="0"/>
                </a:cxn>
                <a:cxn ang="0">
                  <a:pos x="9" y="15"/>
                </a:cxn>
                <a:cxn ang="0">
                  <a:pos x="0" y="33"/>
                </a:cxn>
                <a:cxn ang="0">
                  <a:pos x="3" y="123"/>
                </a:cxn>
                <a:cxn ang="0">
                  <a:pos x="96" y="168"/>
                </a:cxn>
                <a:cxn ang="0">
                  <a:pos x="357" y="159"/>
                </a:cxn>
                <a:cxn ang="0">
                  <a:pos x="375" y="132"/>
                </a:cxn>
                <a:cxn ang="0">
                  <a:pos x="357" y="48"/>
                </a:cxn>
                <a:cxn ang="0">
                  <a:pos x="342" y="39"/>
                </a:cxn>
              </a:cxnLst>
              <a:rect l="0" t="0" r="r" b="b"/>
              <a:pathLst>
                <a:path w="377" h="175">
                  <a:moveTo>
                    <a:pt x="342" y="39"/>
                  </a:moveTo>
                  <a:cubicBezTo>
                    <a:pt x="272" y="37"/>
                    <a:pt x="207" y="37"/>
                    <a:pt x="138" y="27"/>
                  </a:cubicBezTo>
                  <a:cubicBezTo>
                    <a:pt x="118" y="14"/>
                    <a:pt x="98" y="6"/>
                    <a:pt x="75" y="0"/>
                  </a:cubicBezTo>
                  <a:cubicBezTo>
                    <a:pt x="49" y="2"/>
                    <a:pt x="30" y="1"/>
                    <a:pt x="9" y="15"/>
                  </a:cubicBezTo>
                  <a:cubicBezTo>
                    <a:pt x="6" y="20"/>
                    <a:pt x="0" y="27"/>
                    <a:pt x="0" y="33"/>
                  </a:cubicBezTo>
                  <a:cubicBezTo>
                    <a:pt x="0" y="63"/>
                    <a:pt x="1" y="93"/>
                    <a:pt x="3" y="123"/>
                  </a:cubicBezTo>
                  <a:cubicBezTo>
                    <a:pt x="5" y="156"/>
                    <a:pt x="71" y="164"/>
                    <a:pt x="96" y="168"/>
                  </a:cubicBezTo>
                  <a:cubicBezTo>
                    <a:pt x="280" y="166"/>
                    <a:pt x="260" y="175"/>
                    <a:pt x="357" y="159"/>
                  </a:cubicBezTo>
                  <a:cubicBezTo>
                    <a:pt x="366" y="150"/>
                    <a:pt x="371" y="144"/>
                    <a:pt x="375" y="132"/>
                  </a:cubicBezTo>
                  <a:cubicBezTo>
                    <a:pt x="374" y="121"/>
                    <a:pt x="377" y="61"/>
                    <a:pt x="357" y="48"/>
                  </a:cubicBezTo>
                  <a:cubicBezTo>
                    <a:pt x="338" y="36"/>
                    <a:pt x="349" y="53"/>
                    <a:pt x="342" y="39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19050" cmpd="sng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0975" name="Oval 15"/>
            <p:cNvSpPr>
              <a:spLocks noChangeArrowheads="1"/>
            </p:cNvSpPr>
            <p:nvPr/>
          </p:nvSpPr>
          <p:spPr bwMode="auto">
            <a:xfrm rot="1614571">
              <a:off x="3477" y="2310"/>
              <a:ext cx="138" cy="72"/>
            </a:xfrm>
            <a:prstGeom prst="ellipse">
              <a:avLst/>
            </a:prstGeom>
            <a:solidFill>
              <a:srgbClr val="CCCC00"/>
            </a:solidFill>
            <a:ln w="9525">
              <a:solidFill>
                <a:srgbClr val="9966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0976" name="Group 16"/>
          <p:cNvGrpSpPr>
            <a:grpSpLocks/>
          </p:cNvGrpSpPr>
          <p:nvPr/>
        </p:nvGrpSpPr>
        <p:grpSpPr bwMode="auto">
          <a:xfrm rot="-1633554">
            <a:off x="1403350" y="5445125"/>
            <a:ext cx="847725" cy="515938"/>
            <a:chOff x="3438" y="2247"/>
            <a:chExt cx="377" cy="175"/>
          </a:xfrm>
        </p:grpSpPr>
        <p:sp>
          <p:nvSpPr>
            <p:cNvPr id="40977" name="Freeform 17" descr="Упаковочная бумага"/>
            <p:cNvSpPr>
              <a:spLocks/>
            </p:cNvSpPr>
            <p:nvPr/>
          </p:nvSpPr>
          <p:spPr bwMode="auto">
            <a:xfrm>
              <a:off x="3438" y="2247"/>
              <a:ext cx="377" cy="175"/>
            </a:xfrm>
            <a:custGeom>
              <a:avLst/>
              <a:gdLst/>
              <a:ahLst/>
              <a:cxnLst>
                <a:cxn ang="0">
                  <a:pos x="342" y="39"/>
                </a:cxn>
                <a:cxn ang="0">
                  <a:pos x="138" y="27"/>
                </a:cxn>
                <a:cxn ang="0">
                  <a:pos x="75" y="0"/>
                </a:cxn>
                <a:cxn ang="0">
                  <a:pos x="9" y="15"/>
                </a:cxn>
                <a:cxn ang="0">
                  <a:pos x="0" y="33"/>
                </a:cxn>
                <a:cxn ang="0">
                  <a:pos x="3" y="123"/>
                </a:cxn>
                <a:cxn ang="0">
                  <a:pos x="96" y="168"/>
                </a:cxn>
                <a:cxn ang="0">
                  <a:pos x="357" y="159"/>
                </a:cxn>
                <a:cxn ang="0">
                  <a:pos x="375" y="132"/>
                </a:cxn>
                <a:cxn ang="0">
                  <a:pos x="357" y="48"/>
                </a:cxn>
                <a:cxn ang="0">
                  <a:pos x="342" y="39"/>
                </a:cxn>
              </a:cxnLst>
              <a:rect l="0" t="0" r="r" b="b"/>
              <a:pathLst>
                <a:path w="377" h="175">
                  <a:moveTo>
                    <a:pt x="342" y="39"/>
                  </a:moveTo>
                  <a:cubicBezTo>
                    <a:pt x="272" y="37"/>
                    <a:pt x="207" y="37"/>
                    <a:pt x="138" y="27"/>
                  </a:cubicBezTo>
                  <a:cubicBezTo>
                    <a:pt x="118" y="14"/>
                    <a:pt x="98" y="6"/>
                    <a:pt x="75" y="0"/>
                  </a:cubicBezTo>
                  <a:cubicBezTo>
                    <a:pt x="49" y="2"/>
                    <a:pt x="30" y="1"/>
                    <a:pt x="9" y="15"/>
                  </a:cubicBezTo>
                  <a:cubicBezTo>
                    <a:pt x="6" y="20"/>
                    <a:pt x="0" y="27"/>
                    <a:pt x="0" y="33"/>
                  </a:cubicBezTo>
                  <a:cubicBezTo>
                    <a:pt x="0" y="63"/>
                    <a:pt x="1" y="93"/>
                    <a:pt x="3" y="123"/>
                  </a:cubicBezTo>
                  <a:cubicBezTo>
                    <a:pt x="5" y="156"/>
                    <a:pt x="71" y="164"/>
                    <a:pt x="96" y="168"/>
                  </a:cubicBezTo>
                  <a:cubicBezTo>
                    <a:pt x="280" y="166"/>
                    <a:pt x="260" y="175"/>
                    <a:pt x="357" y="159"/>
                  </a:cubicBezTo>
                  <a:cubicBezTo>
                    <a:pt x="366" y="150"/>
                    <a:pt x="371" y="144"/>
                    <a:pt x="375" y="132"/>
                  </a:cubicBezTo>
                  <a:cubicBezTo>
                    <a:pt x="374" y="121"/>
                    <a:pt x="377" y="61"/>
                    <a:pt x="357" y="48"/>
                  </a:cubicBezTo>
                  <a:cubicBezTo>
                    <a:pt x="338" y="36"/>
                    <a:pt x="349" y="53"/>
                    <a:pt x="342" y="39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19050" cmpd="sng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0978" name="Oval 18"/>
            <p:cNvSpPr>
              <a:spLocks noChangeArrowheads="1"/>
            </p:cNvSpPr>
            <p:nvPr/>
          </p:nvSpPr>
          <p:spPr bwMode="auto">
            <a:xfrm rot="1614571">
              <a:off x="3477" y="2310"/>
              <a:ext cx="138" cy="72"/>
            </a:xfrm>
            <a:prstGeom prst="ellipse">
              <a:avLst/>
            </a:prstGeom>
            <a:solidFill>
              <a:srgbClr val="CCCC00"/>
            </a:solidFill>
            <a:ln w="9525">
              <a:solidFill>
                <a:srgbClr val="9966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0979" name="Line 19"/>
          <p:cNvSpPr>
            <a:spLocks noChangeShapeType="1"/>
          </p:cNvSpPr>
          <p:nvPr/>
        </p:nvSpPr>
        <p:spPr bwMode="auto">
          <a:xfrm flipH="1">
            <a:off x="4356100" y="836613"/>
            <a:ext cx="1728788" cy="71437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80" name="Line 20"/>
          <p:cNvSpPr>
            <a:spLocks noChangeShapeType="1"/>
          </p:cNvSpPr>
          <p:nvPr/>
        </p:nvSpPr>
        <p:spPr bwMode="auto">
          <a:xfrm flipH="1" flipV="1">
            <a:off x="4716463" y="1484313"/>
            <a:ext cx="1439862" cy="4318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81" name="Line 21"/>
          <p:cNvSpPr>
            <a:spLocks noChangeShapeType="1"/>
          </p:cNvSpPr>
          <p:nvPr/>
        </p:nvSpPr>
        <p:spPr bwMode="auto">
          <a:xfrm flipH="1" flipV="1">
            <a:off x="5003800" y="2205038"/>
            <a:ext cx="1152525" cy="8636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83" name="Line 23"/>
          <p:cNvSpPr>
            <a:spLocks noChangeShapeType="1"/>
          </p:cNvSpPr>
          <p:nvPr/>
        </p:nvSpPr>
        <p:spPr bwMode="auto">
          <a:xfrm flipH="1">
            <a:off x="1908175" y="4724400"/>
            <a:ext cx="1295400" cy="433388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86" name="AutoShape 26"/>
          <p:cNvSpPr>
            <a:spLocks noChangeArrowheads="1"/>
          </p:cNvSpPr>
          <p:nvPr/>
        </p:nvSpPr>
        <p:spPr bwMode="auto">
          <a:xfrm>
            <a:off x="1835150" y="2420938"/>
            <a:ext cx="5334000" cy="8382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0066"/>
              </a:gs>
              <a:gs pos="50000">
                <a:srgbClr val="FF0066">
                  <a:gamma/>
                  <a:shade val="46275"/>
                  <a:invGamma/>
                </a:srgbClr>
              </a:gs>
              <a:gs pos="100000">
                <a:srgbClr val="FF0066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МУТАЦИОННЫЙ КАНЦЕРОГЕНЕЗ</a:t>
            </a:r>
          </a:p>
        </p:txBody>
      </p:sp>
      <p:sp>
        <p:nvSpPr>
          <p:cNvPr id="40987" name="AutoShape 27"/>
          <p:cNvSpPr>
            <a:spLocks noChangeArrowheads="1"/>
          </p:cNvSpPr>
          <p:nvPr/>
        </p:nvSpPr>
        <p:spPr bwMode="auto">
          <a:xfrm rot="-2994318">
            <a:off x="1773238" y="-180975"/>
            <a:ext cx="1182687" cy="1922463"/>
          </a:xfrm>
          <a:prstGeom prst="lightningBolt">
            <a:avLst/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path path="rect">
              <a:fillToRect l="100000" t="100000"/>
            </a:path>
          </a:gradFill>
          <a:ln w="285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40988" name="Text Box 28"/>
          <p:cNvSpPr txBox="1">
            <a:spLocks noChangeArrowheads="1"/>
          </p:cNvSpPr>
          <p:nvPr/>
        </p:nvSpPr>
        <p:spPr bwMode="auto">
          <a:xfrm>
            <a:off x="395288" y="908050"/>
            <a:ext cx="1871662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Канцерогены:</a:t>
            </a:r>
          </a:p>
          <a:p>
            <a:pPr>
              <a:spcBef>
                <a:spcPct val="50000"/>
              </a:spcBef>
            </a:pPr>
            <a:r>
              <a:rPr lang="ru-RU"/>
              <a:t>хим. физ. вирус</a:t>
            </a:r>
          </a:p>
        </p:txBody>
      </p:sp>
      <p:grpSp>
        <p:nvGrpSpPr>
          <p:cNvPr id="40989" name="Group 29"/>
          <p:cNvGrpSpPr>
            <a:grpSpLocks/>
          </p:cNvGrpSpPr>
          <p:nvPr/>
        </p:nvGrpSpPr>
        <p:grpSpPr bwMode="auto">
          <a:xfrm rot="-1633554">
            <a:off x="1979613" y="5157788"/>
            <a:ext cx="847725" cy="515937"/>
            <a:chOff x="3438" y="2247"/>
            <a:chExt cx="377" cy="175"/>
          </a:xfrm>
        </p:grpSpPr>
        <p:sp>
          <p:nvSpPr>
            <p:cNvPr id="40990" name="Freeform 30" descr="Упаковочная бумага"/>
            <p:cNvSpPr>
              <a:spLocks/>
            </p:cNvSpPr>
            <p:nvPr/>
          </p:nvSpPr>
          <p:spPr bwMode="auto">
            <a:xfrm>
              <a:off x="3438" y="2247"/>
              <a:ext cx="377" cy="175"/>
            </a:xfrm>
            <a:custGeom>
              <a:avLst/>
              <a:gdLst/>
              <a:ahLst/>
              <a:cxnLst>
                <a:cxn ang="0">
                  <a:pos x="342" y="39"/>
                </a:cxn>
                <a:cxn ang="0">
                  <a:pos x="138" y="27"/>
                </a:cxn>
                <a:cxn ang="0">
                  <a:pos x="75" y="0"/>
                </a:cxn>
                <a:cxn ang="0">
                  <a:pos x="9" y="15"/>
                </a:cxn>
                <a:cxn ang="0">
                  <a:pos x="0" y="33"/>
                </a:cxn>
                <a:cxn ang="0">
                  <a:pos x="3" y="123"/>
                </a:cxn>
                <a:cxn ang="0">
                  <a:pos x="96" y="168"/>
                </a:cxn>
                <a:cxn ang="0">
                  <a:pos x="357" y="159"/>
                </a:cxn>
                <a:cxn ang="0">
                  <a:pos x="375" y="132"/>
                </a:cxn>
                <a:cxn ang="0">
                  <a:pos x="357" y="48"/>
                </a:cxn>
                <a:cxn ang="0">
                  <a:pos x="342" y="39"/>
                </a:cxn>
              </a:cxnLst>
              <a:rect l="0" t="0" r="r" b="b"/>
              <a:pathLst>
                <a:path w="377" h="175">
                  <a:moveTo>
                    <a:pt x="342" y="39"/>
                  </a:moveTo>
                  <a:cubicBezTo>
                    <a:pt x="272" y="37"/>
                    <a:pt x="207" y="37"/>
                    <a:pt x="138" y="27"/>
                  </a:cubicBezTo>
                  <a:cubicBezTo>
                    <a:pt x="118" y="14"/>
                    <a:pt x="98" y="6"/>
                    <a:pt x="75" y="0"/>
                  </a:cubicBezTo>
                  <a:cubicBezTo>
                    <a:pt x="49" y="2"/>
                    <a:pt x="30" y="1"/>
                    <a:pt x="9" y="15"/>
                  </a:cubicBezTo>
                  <a:cubicBezTo>
                    <a:pt x="6" y="20"/>
                    <a:pt x="0" y="27"/>
                    <a:pt x="0" y="33"/>
                  </a:cubicBezTo>
                  <a:cubicBezTo>
                    <a:pt x="0" y="63"/>
                    <a:pt x="1" y="93"/>
                    <a:pt x="3" y="123"/>
                  </a:cubicBezTo>
                  <a:cubicBezTo>
                    <a:pt x="5" y="156"/>
                    <a:pt x="71" y="164"/>
                    <a:pt x="96" y="168"/>
                  </a:cubicBezTo>
                  <a:cubicBezTo>
                    <a:pt x="280" y="166"/>
                    <a:pt x="260" y="175"/>
                    <a:pt x="357" y="159"/>
                  </a:cubicBezTo>
                  <a:cubicBezTo>
                    <a:pt x="366" y="150"/>
                    <a:pt x="371" y="144"/>
                    <a:pt x="375" y="132"/>
                  </a:cubicBezTo>
                  <a:cubicBezTo>
                    <a:pt x="374" y="121"/>
                    <a:pt x="377" y="61"/>
                    <a:pt x="357" y="48"/>
                  </a:cubicBezTo>
                  <a:cubicBezTo>
                    <a:pt x="338" y="36"/>
                    <a:pt x="349" y="53"/>
                    <a:pt x="342" y="39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19050" cmpd="sng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0991" name="Oval 31"/>
            <p:cNvSpPr>
              <a:spLocks noChangeArrowheads="1"/>
            </p:cNvSpPr>
            <p:nvPr/>
          </p:nvSpPr>
          <p:spPr bwMode="auto">
            <a:xfrm rot="1614571">
              <a:off x="3477" y="2310"/>
              <a:ext cx="138" cy="72"/>
            </a:xfrm>
            <a:prstGeom prst="ellipse">
              <a:avLst/>
            </a:prstGeom>
            <a:solidFill>
              <a:srgbClr val="CCCC00"/>
            </a:solidFill>
            <a:ln w="9525">
              <a:solidFill>
                <a:srgbClr val="9966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0992" name="Group 32"/>
          <p:cNvGrpSpPr>
            <a:grpSpLocks/>
          </p:cNvGrpSpPr>
          <p:nvPr/>
        </p:nvGrpSpPr>
        <p:grpSpPr bwMode="auto">
          <a:xfrm rot="-1633554">
            <a:off x="1619250" y="5661025"/>
            <a:ext cx="847725" cy="515938"/>
            <a:chOff x="3438" y="2247"/>
            <a:chExt cx="377" cy="175"/>
          </a:xfrm>
        </p:grpSpPr>
        <p:sp>
          <p:nvSpPr>
            <p:cNvPr id="40993" name="Freeform 33" descr="Упаковочная бумага"/>
            <p:cNvSpPr>
              <a:spLocks/>
            </p:cNvSpPr>
            <p:nvPr/>
          </p:nvSpPr>
          <p:spPr bwMode="auto">
            <a:xfrm>
              <a:off x="3438" y="2247"/>
              <a:ext cx="377" cy="175"/>
            </a:xfrm>
            <a:custGeom>
              <a:avLst/>
              <a:gdLst/>
              <a:ahLst/>
              <a:cxnLst>
                <a:cxn ang="0">
                  <a:pos x="342" y="39"/>
                </a:cxn>
                <a:cxn ang="0">
                  <a:pos x="138" y="27"/>
                </a:cxn>
                <a:cxn ang="0">
                  <a:pos x="75" y="0"/>
                </a:cxn>
                <a:cxn ang="0">
                  <a:pos x="9" y="15"/>
                </a:cxn>
                <a:cxn ang="0">
                  <a:pos x="0" y="33"/>
                </a:cxn>
                <a:cxn ang="0">
                  <a:pos x="3" y="123"/>
                </a:cxn>
                <a:cxn ang="0">
                  <a:pos x="96" y="168"/>
                </a:cxn>
                <a:cxn ang="0">
                  <a:pos x="357" y="159"/>
                </a:cxn>
                <a:cxn ang="0">
                  <a:pos x="375" y="132"/>
                </a:cxn>
                <a:cxn ang="0">
                  <a:pos x="357" y="48"/>
                </a:cxn>
                <a:cxn ang="0">
                  <a:pos x="342" y="39"/>
                </a:cxn>
              </a:cxnLst>
              <a:rect l="0" t="0" r="r" b="b"/>
              <a:pathLst>
                <a:path w="377" h="175">
                  <a:moveTo>
                    <a:pt x="342" y="39"/>
                  </a:moveTo>
                  <a:cubicBezTo>
                    <a:pt x="272" y="37"/>
                    <a:pt x="207" y="37"/>
                    <a:pt x="138" y="27"/>
                  </a:cubicBezTo>
                  <a:cubicBezTo>
                    <a:pt x="118" y="14"/>
                    <a:pt x="98" y="6"/>
                    <a:pt x="75" y="0"/>
                  </a:cubicBezTo>
                  <a:cubicBezTo>
                    <a:pt x="49" y="2"/>
                    <a:pt x="30" y="1"/>
                    <a:pt x="9" y="15"/>
                  </a:cubicBezTo>
                  <a:cubicBezTo>
                    <a:pt x="6" y="20"/>
                    <a:pt x="0" y="27"/>
                    <a:pt x="0" y="33"/>
                  </a:cubicBezTo>
                  <a:cubicBezTo>
                    <a:pt x="0" y="63"/>
                    <a:pt x="1" y="93"/>
                    <a:pt x="3" y="123"/>
                  </a:cubicBezTo>
                  <a:cubicBezTo>
                    <a:pt x="5" y="156"/>
                    <a:pt x="71" y="164"/>
                    <a:pt x="96" y="168"/>
                  </a:cubicBezTo>
                  <a:cubicBezTo>
                    <a:pt x="280" y="166"/>
                    <a:pt x="260" y="175"/>
                    <a:pt x="357" y="159"/>
                  </a:cubicBezTo>
                  <a:cubicBezTo>
                    <a:pt x="366" y="150"/>
                    <a:pt x="371" y="144"/>
                    <a:pt x="375" y="132"/>
                  </a:cubicBezTo>
                  <a:cubicBezTo>
                    <a:pt x="374" y="121"/>
                    <a:pt x="377" y="61"/>
                    <a:pt x="357" y="48"/>
                  </a:cubicBezTo>
                  <a:cubicBezTo>
                    <a:pt x="338" y="36"/>
                    <a:pt x="349" y="53"/>
                    <a:pt x="342" y="39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19050" cmpd="sng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0994" name="Oval 34"/>
            <p:cNvSpPr>
              <a:spLocks noChangeArrowheads="1"/>
            </p:cNvSpPr>
            <p:nvPr/>
          </p:nvSpPr>
          <p:spPr bwMode="auto">
            <a:xfrm rot="1614571">
              <a:off x="3477" y="2310"/>
              <a:ext cx="138" cy="72"/>
            </a:xfrm>
            <a:prstGeom prst="ellipse">
              <a:avLst/>
            </a:prstGeom>
            <a:solidFill>
              <a:srgbClr val="CCCC00"/>
            </a:solidFill>
            <a:ln w="9525">
              <a:solidFill>
                <a:srgbClr val="9966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0995" name="Group 35"/>
          <p:cNvGrpSpPr>
            <a:grpSpLocks/>
          </p:cNvGrpSpPr>
          <p:nvPr/>
        </p:nvGrpSpPr>
        <p:grpSpPr bwMode="auto">
          <a:xfrm rot="-1633554">
            <a:off x="611188" y="5516563"/>
            <a:ext cx="847725" cy="515937"/>
            <a:chOff x="3438" y="2247"/>
            <a:chExt cx="377" cy="175"/>
          </a:xfrm>
        </p:grpSpPr>
        <p:sp>
          <p:nvSpPr>
            <p:cNvPr id="40996" name="Freeform 36" descr="Упаковочная бумага"/>
            <p:cNvSpPr>
              <a:spLocks/>
            </p:cNvSpPr>
            <p:nvPr/>
          </p:nvSpPr>
          <p:spPr bwMode="auto">
            <a:xfrm>
              <a:off x="3438" y="2247"/>
              <a:ext cx="377" cy="175"/>
            </a:xfrm>
            <a:custGeom>
              <a:avLst/>
              <a:gdLst/>
              <a:ahLst/>
              <a:cxnLst>
                <a:cxn ang="0">
                  <a:pos x="342" y="39"/>
                </a:cxn>
                <a:cxn ang="0">
                  <a:pos x="138" y="27"/>
                </a:cxn>
                <a:cxn ang="0">
                  <a:pos x="75" y="0"/>
                </a:cxn>
                <a:cxn ang="0">
                  <a:pos x="9" y="15"/>
                </a:cxn>
                <a:cxn ang="0">
                  <a:pos x="0" y="33"/>
                </a:cxn>
                <a:cxn ang="0">
                  <a:pos x="3" y="123"/>
                </a:cxn>
                <a:cxn ang="0">
                  <a:pos x="96" y="168"/>
                </a:cxn>
                <a:cxn ang="0">
                  <a:pos x="357" y="159"/>
                </a:cxn>
                <a:cxn ang="0">
                  <a:pos x="375" y="132"/>
                </a:cxn>
                <a:cxn ang="0">
                  <a:pos x="357" y="48"/>
                </a:cxn>
                <a:cxn ang="0">
                  <a:pos x="342" y="39"/>
                </a:cxn>
              </a:cxnLst>
              <a:rect l="0" t="0" r="r" b="b"/>
              <a:pathLst>
                <a:path w="377" h="175">
                  <a:moveTo>
                    <a:pt x="342" y="39"/>
                  </a:moveTo>
                  <a:cubicBezTo>
                    <a:pt x="272" y="37"/>
                    <a:pt x="207" y="37"/>
                    <a:pt x="138" y="27"/>
                  </a:cubicBezTo>
                  <a:cubicBezTo>
                    <a:pt x="118" y="14"/>
                    <a:pt x="98" y="6"/>
                    <a:pt x="75" y="0"/>
                  </a:cubicBezTo>
                  <a:cubicBezTo>
                    <a:pt x="49" y="2"/>
                    <a:pt x="30" y="1"/>
                    <a:pt x="9" y="15"/>
                  </a:cubicBezTo>
                  <a:cubicBezTo>
                    <a:pt x="6" y="20"/>
                    <a:pt x="0" y="27"/>
                    <a:pt x="0" y="33"/>
                  </a:cubicBezTo>
                  <a:cubicBezTo>
                    <a:pt x="0" y="63"/>
                    <a:pt x="1" y="93"/>
                    <a:pt x="3" y="123"/>
                  </a:cubicBezTo>
                  <a:cubicBezTo>
                    <a:pt x="5" y="156"/>
                    <a:pt x="71" y="164"/>
                    <a:pt x="96" y="168"/>
                  </a:cubicBezTo>
                  <a:cubicBezTo>
                    <a:pt x="280" y="166"/>
                    <a:pt x="260" y="175"/>
                    <a:pt x="357" y="159"/>
                  </a:cubicBezTo>
                  <a:cubicBezTo>
                    <a:pt x="366" y="150"/>
                    <a:pt x="371" y="144"/>
                    <a:pt x="375" y="132"/>
                  </a:cubicBezTo>
                  <a:cubicBezTo>
                    <a:pt x="374" y="121"/>
                    <a:pt x="377" y="61"/>
                    <a:pt x="357" y="48"/>
                  </a:cubicBezTo>
                  <a:cubicBezTo>
                    <a:pt x="338" y="36"/>
                    <a:pt x="349" y="53"/>
                    <a:pt x="342" y="39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19050" cmpd="sng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0997" name="Oval 37"/>
            <p:cNvSpPr>
              <a:spLocks noChangeArrowheads="1"/>
            </p:cNvSpPr>
            <p:nvPr/>
          </p:nvSpPr>
          <p:spPr bwMode="auto">
            <a:xfrm rot="1614571">
              <a:off x="3477" y="2310"/>
              <a:ext cx="138" cy="72"/>
            </a:xfrm>
            <a:prstGeom prst="ellipse">
              <a:avLst/>
            </a:prstGeom>
            <a:solidFill>
              <a:srgbClr val="CCCC00"/>
            </a:solidFill>
            <a:ln w="9525">
              <a:solidFill>
                <a:srgbClr val="9966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0998" name="Group 38"/>
          <p:cNvGrpSpPr>
            <a:grpSpLocks/>
          </p:cNvGrpSpPr>
          <p:nvPr/>
        </p:nvGrpSpPr>
        <p:grpSpPr bwMode="auto">
          <a:xfrm rot="-1633554">
            <a:off x="827088" y="5876925"/>
            <a:ext cx="847725" cy="515938"/>
            <a:chOff x="3438" y="2247"/>
            <a:chExt cx="377" cy="175"/>
          </a:xfrm>
        </p:grpSpPr>
        <p:sp>
          <p:nvSpPr>
            <p:cNvPr id="40999" name="Freeform 39" descr="Упаковочная бумага"/>
            <p:cNvSpPr>
              <a:spLocks/>
            </p:cNvSpPr>
            <p:nvPr/>
          </p:nvSpPr>
          <p:spPr bwMode="auto">
            <a:xfrm>
              <a:off x="3438" y="2247"/>
              <a:ext cx="377" cy="175"/>
            </a:xfrm>
            <a:custGeom>
              <a:avLst/>
              <a:gdLst/>
              <a:ahLst/>
              <a:cxnLst>
                <a:cxn ang="0">
                  <a:pos x="342" y="39"/>
                </a:cxn>
                <a:cxn ang="0">
                  <a:pos x="138" y="27"/>
                </a:cxn>
                <a:cxn ang="0">
                  <a:pos x="75" y="0"/>
                </a:cxn>
                <a:cxn ang="0">
                  <a:pos x="9" y="15"/>
                </a:cxn>
                <a:cxn ang="0">
                  <a:pos x="0" y="33"/>
                </a:cxn>
                <a:cxn ang="0">
                  <a:pos x="3" y="123"/>
                </a:cxn>
                <a:cxn ang="0">
                  <a:pos x="96" y="168"/>
                </a:cxn>
                <a:cxn ang="0">
                  <a:pos x="357" y="159"/>
                </a:cxn>
                <a:cxn ang="0">
                  <a:pos x="375" y="132"/>
                </a:cxn>
                <a:cxn ang="0">
                  <a:pos x="357" y="48"/>
                </a:cxn>
                <a:cxn ang="0">
                  <a:pos x="342" y="39"/>
                </a:cxn>
              </a:cxnLst>
              <a:rect l="0" t="0" r="r" b="b"/>
              <a:pathLst>
                <a:path w="377" h="175">
                  <a:moveTo>
                    <a:pt x="342" y="39"/>
                  </a:moveTo>
                  <a:cubicBezTo>
                    <a:pt x="272" y="37"/>
                    <a:pt x="207" y="37"/>
                    <a:pt x="138" y="27"/>
                  </a:cubicBezTo>
                  <a:cubicBezTo>
                    <a:pt x="118" y="14"/>
                    <a:pt x="98" y="6"/>
                    <a:pt x="75" y="0"/>
                  </a:cubicBezTo>
                  <a:cubicBezTo>
                    <a:pt x="49" y="2"/>
                    <a:pt x="30" y="1"/>
                    <a:pt x="9" y="15"/>
                  </a:cubicBezTo>
                  <a:cubicBezTo>
                    <a:pt x="6" y="20"/>
                    <a:pt x="0" y="27"/>
                    <a:pt x="0" y="33"/>
                  </a:cubicBezTo>
                  <a:cubicBezTo>
                    <a:pt x="0" y="63"/>
                    <a:pt x="1" y="93"/>
                    <a:pt x="3" y="123"/>
                  </a:cubicBezTo>
                  <a:cubicBezTo>
                    <a:pt x="5" y="156"/>
                    <a:pt x="71" y="164"/>
                    <a:pt x="96" y="168"/>
                  </a:cubicBezTo>
                  <a:cubicBezTo>
                    <a:pt x="280" y="166"/>
                    <a:pt x="260" y="175"/>
                    <a:pt x="357" y="159"/>
                  </a:cubicBezTo>
                  <a:cubicBezTo>
                    <a:pt x="366" y="150"/>
                    <a:pt x="371" y="144"/>
                    <a:pt x="375" y="132"/>
                  </a:cubicBezTo>
                  <a:cubicBezTo>
                    <a:pt x="374" y="121"/>
                    <a:pt x="377" y="61"/>
                    <a:pt x="357" y="48"/>
                  </a:cubicBezTo>
                  <a:cubicBezTo>
                    <a:pt x="338" y="36"/>
                    <a:pt x="349" y="53"/>
                    <a:pt x="342" y="39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19050" cmpd="sng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1000" name="Oval 40"/>
            <p:cNvSpPr>
              <a:spLocks noChangeArrowheads="1"/>
            </p:cNvSpPr>
            <p:nvPr/>
          </p:nvSpPr>
          <p:spPr bwMode="auto">
            <a:xfrm rot="1614571">
              <a:off x="3477" y="2310"/>
              <a:ext cx="138" cy="72"/>
            </a:xfrm>
            <a:prstGeom prst="ellipse">
              <a:avLst/>
            </a:prstGeom>
            <a:solidFill>
              <a:srgbClr val="CCCC00"/>
            </a:solidFill>
            <a:ln w="9525">
              <a:solidFill>
                <a:srgbClr val="9966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1001" name="Group 41"/>
          <p:cNvGrpSpPr>
            <a:grpSpLocks/>
          </p:cNvGrpSpPr>
          <p:nvPr/>
        </p:nvGrpSpPr>
        <p:grpSpPr bwMode="auto">
          <a:xfrm rot="-1633554">
            <a:off x="1258888" y="6092825"/>
            <a:ext cx="847725" cy="515938"/>
            <a:chOff x="3438" y="2247"/>
            <a:chExt cx="377" cy="175"/>
          </a:xfrm>
        </p:grpSpPr>
        <p:sp>
          <p:nvSpPr>
            <p:cNvPr id="41002" name="Freeform 42" descr="Упаковочная бумага"/>
            <p:cNvSpPr>
              <a:spLocks/>
            </p:cNvSpPr>
            <p:nvPr/>
          </p:nvSpPr>
          <p:spPr bwMode="auto">
            <a:xfrm>
              <a:off x="3438" y="2247"/>
              <a:ext cx="377" cy="175"/>
            </a:xfrm>
            <a:custGeom>
              <a:avLst/>
              <a:gdLst/>
              <a:ahLst/>
              <a:cxnLst>
                <a:cxn ang="0">
                  <a:pos x="342" y="39"/>
                </a:cxn>
                <a:cxn ang="0">
                  <a:pos x="138" y="27"/>
                </a:cxn>
                <a:cxn ang="0">
                  <a:pos x="75" y="0"/>
                </a:cxn>
                <a:cxn ang="0">
                  <a:pos x="9" y="15"/>
                </a:cxn>
                <a:cxn ang="0">
                  <a:pos x="0" y="33"/>
                </a:cxn>
                <a:cxn ang="0">
                  <a:pos x="3" y="123"/>
                </a:cxn>
                <a:cxn ang="0">
                  <a:pos x="96" y="168"/>
                </a:cxn>
                <a:cxn ang="0">
                  <a:pos x="357" y="159"/>
                </a:cxn>
                <a:cxn ang="0">
                  <a:pos x="375" y="132"/>
                </a:cxn>
                <a:cxn ang="0">
                  <a:pos x="357" y="48"/>
                </a:cxn>
                <a:cxn ang="0">
                  <a:pos x="342" y="39"/>
                </a:cxn>
              </a:cxnLst>
              <a:rect l="0" t="0" r="r" b="b"/>
              <a:pathLst>
                <a:path w="377" h="175">
                  <a:moveTo>
                    <a:pt x="342" y="39"/>
                  </a:moveTo>
                  <a:cubicBezTo>
                    <a:pt x="272" y="37"/>
                    <a:pt x="207" y="37"/>
                    <a:pt x="138" y="27"/>
                  </a:cubicBezTo>
                  <a:cubicBezTo>
                    <a:pt x="118" y="14"/>
                    <a:pt x="98" y="6"/>
                    <a:pt x="75" y="0"/>
                  </a:cubicBezTo>
                  <a:cubicBezTo>
                    <a:pt x="49" y="2"/>
                    <a:pt x="30" y="1"/>
                    <a:pt x="9" y="15"/>
                  </a:cubicBezTo>
                  <a:cubicBezTo>
                    <a:pt x="6" y="20"/>
                    <a:pt x="0" y="27"/>
                    <a:pt x="0" y="33"/>
                  </a:cubicBezTo>
                  <a:cubicBezTo>
                    <a:pt x="0" y="63"/>
                    <a:pt x="1" y="93"/>
                    <a:pt x="3" y="123"/>
                  </a:cubicBezTo>
                  <a:cubicBezTo>
                    <a:pt x="5" y="156"/>
                    <a:pt x="71" y="164"/>
                    <a:pt x="96" y="168"/>
                  </a:cubicBezTo>
                  <a:cubicBezTo>
                    <a:pt x="280" y="166"/>
                    <a:pt x="260" y="175"/>
                    <a:pt x="357" y="159"/>
                  </a:cubicBezTo>
                  <a:cubicBezTo>
                    <a:pt x="366" y="150"/>
                    <a:pt x="371" y="144"/>
                    <a:pt x="375" y="132"/>
                  </a:cubicBezTo>
                  <a:cubicBezTo>
                    <a:pt x="374" y="121"/>
                    <a:pt x="377" y="61"/>
                    <a:pt x="357" y="48"/>
                  </a:cubicBezTo>
                  <a:cubicBezTo>
                    <a:pt x="338" y="36"/>
                    <a:pt x="349" y="53"/>
                    <a:pt x="342" y="39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19050" cmpd="sng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1003" name="Oval 43"/>
            <p:cNvSpPr>
              <a:spLocks noChangeArrowheads="1"/>
            </p:cNvSpPr>
            <p:nvPr/>
          </p:nvSpPr>
          <p:spPr bwMode="auto">
            <a:xfrm rot="1614571">
              <a:off x="3477" y="2310"/>
              <a:ext cx="138" cy="72"/>
            </a:xfrm>
            <a:prstGeom prst="ellipse">
              <a:avLst/>
            </a:prstGeom>
            <a:solidFill>
              <a:srgbClr val="CCCC00"/>
            </a:solidFill>
            <a:ln w="9525">
              <a:solidFill>
                <a:srgbClr val="9966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1004" name="Group 44"/>
          <p:cNvGrpSpPr>
            <a:grpSpLocks/>
          </p:cNvGrpSpPr>
          <p:nvPr/>
        </p:nvGrpSpPr>
        <p:grpSpPr bwMode="auto">
          <a:xfrm rot="-1633554">
            <a:off x="539750" y="5084763"/>
            <a:ext cx="847725" cy="515937"/>
            <a:chOff x="3438" y="2247"/>
            <a:chExt cx="377" cy="175"/>
          </a:xfrm>
        </p:grpSpPr>
        <p:sp>
          <p:nvSpPr>
            <p:cNvPr id="41005" name="Freeform 45" descr="Упаковочная бумага"/>
            <p:cNvSpPr>
              <a:spLocks/>
            </p:cNvSpPr>
            <p:nvPr/>
          </p:nvSpPr>
          <p:spPr bwMode="auto">
            <a:xfrm>
              <a:off x="3438" y="2247"/>
              <a:ext cx="377" cy="175"/>
            </a:xfrm>
            <a:custGeom>
              <a:avLst/>
              <a:gdLst/>
              <a:ahLst/>
              <a:cxnLst>
                <a:cxn ang="0">
                  <a:pos x="342" y="39"/>
                </a:cxn>
                <a:cxn ang="0">
                  <a:pos x="138" y="27"/>
                </a:cxn>
                <a:cxn ang="0">
                  <a:pos x="75" y="0"/>
                </a:cxn>
                <a:cxn ang="0">
                  <a:pos x="9" y="15"/>
                </a:cxn>
                <a:cxn ang="0">
                  <a:pos x="0" y="33"/>
                </a:cxn>
                <a:cxn ang="0">
                  <a:pos x="3" y="123"/>
                </a:cxn>
                <a:cxn ang="0">
                  <a:pos x="96" y="168"/>
                </a:cxn>
                <a:cxn ang="0">
                  <a:pos x="357" y="159"/>
                </a:cxn>
                <a:cxn ang="0">
                  <a:pos x="375" y="132"/>
                </a:cxn>
                <a:cxn ang="0">
                  <a:pos x="357" y="48"/>
                </a:cxn>
                <a:cxn ang="0">
                  <a:pos x="342" y="39"/>
                </a:cxn>
              </a:cxnLst>
              <a:rect l="0" t="0" r="r" b="b"/>
              <a:pathLst>
                <a:path w="377" h="175">
                  <a:moveTo>
                    <a:pt x="342" y="39"/>
                  </a:moveTo>
                  <a:cubicBezTo>
                    <a:pt x="272" y="37"/>
                    <a:pt x="207" y="37"/>
                    <a:pt x="138" y="27"/>
                  </a:cubicBezTo>
                  <a:cubicBezTo>
                    <a:pt x="118" y="14"/>
                    <a:pt x="98" y="6"/>
                    <a:pt x="75" y="0"/>
                  </a:cubicBezTo>
                  <a:cubicBezTo>
                    <a:pt x="49" y="2"/>
                    <a:pt x="30" y="1"/>
                    <a:pt x="9" y="15"/>
                  </a:cubicBezTo>
                  <a:cubicBezTo>
                    <a:pt x="6" y="20"/>
                    <a:pt x="0" y="27"/>
                    <a:pt x="0" y="33"/>
                  </a:cubicBezTo>
                  <a:cubicBezTo>
                    <a:pt x="0" y="63"/>
                    <a:pt x="1" y="93"/>
                    <a:pt x="3" y="123"/>
                  </a:cubicBezTo>
                  <a:cubicBezTo>
                    <a:pt x="5" y="156"/>
                    <a:pt x="71" y="164"/>
                    <a:pt x="96" y="168"/>
                  </a:cubicBezTo>
                  <a:cubicBezTo>
                    <a:pt x="280" y="166"/>
                    <a:pt x="260" y="175"/>
                    <a:pt x="357" y="159"/>
                  </a:cubicBezTo>
                  <a:cubicBezTo>
                    <a:pt x="366" y="150"/>
                    <a:pt x="371" y="144"/>
                    <a:pt x="375" y="132"/>
                  </a:cubicBezTo>
                  <a:cubicBezTo>
                    <a:pt x="374" y="121"/>
                    <a:pt x="377" y="61"/>
                    <a:pt x="357" y="48"/>
                  </a:cubicBezTo>
                  <a:cubicBezTo>
                    <a:pt x="338" y="36"/>
                    <a:pt x="349" y="53"/>
                    <a:pt x="342" y="39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19050" cmpd="sng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1006" name="Oval 46"/>
            <p:cNvSpPr>
              <a:spLocks noChangeArrowheads="1"/>
            </p:cNvSpPr>
            <p:nvPr/>
          </p:nvSpPr>
          <p:spPr bwMode="auto">
            <a:xfrm rot="1614571">
              <a:off x="3477" y="2310"/>
              <a:ext cx="138" cy="72"/>
            </a:xfrm>
            <a:prstGeom prst="ellipse">
              <a:avLst/>
            </a:prstGeom>
            <a:solidFill>
              <a:srgbClr val="CCCC00"/>
            </a:solidFill>
            <a:ln w="9525">
              <a:solidFill>
                <a:srgbClr val="9966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1008" name="AutoShape 48"/>
          <p:cNvSpPr>
            <a:spLocks noChangeArrowheads="1"/>
          </p:cNvSpPr>
          <p:nvPr/>
        </p:nvSpPr>
        <p:spPr bwMode="auto">
          <a:xfrm>
            <a:off x="3995738" y="908050"/>
            <a:ext cx="288925" cy="287338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11" name="AutoShape 51"/>
          <p:cNvSpPr>
            <a:spLocks noChangeArrowheads="1"/>
          </p:cNvSpPr>
          <p:nvPr/>
        </p:nvSpPr>
        <p:spPr bwMode="auto">
          <a:xfrm>
            <a:off x="4356100" y="1412875"/>
            <a:ext cx="288925" cy="287338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12" name="AutoShape 52"/>
          <p:cNvSpPr>
            <a:spLocks noChangeArrowheads="1"/>
          </p:cNvSpPr>
          <p:nvPr/>
        </p:nvSpPr>
        <p:spPr bwMode="auto">
          <a:xfrm>
            <a:off x="4716463" y="1916113"/>
            <a:ext cx="288925" cy="287337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13" name="Text Box 53"/>
          <p:cNvSpPr txBox="1">
            <a:spLocks noChangeArrowheads="1"/>
          </p:cNvSpPr>
          <p:nvPr/>
        </p:nvSpPr>
        <p:spPr bwMode="auto">
          <a:xfrm>
            <a:off x="2843213" y="5805488"/>
            <a:ext cx="17287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/>
              <a:t>первичная опухоль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09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0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0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0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0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0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3" presetClass="emph" presetSubtype="0" repeatCount="indefinite" fill="hold" grpId="2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hsl" dir="cw">
                                      <p:cBhvr override="childStyle">
                                        <p:cTn id="57" dur="500" fill="hold"/>
                                        <p:tgtEl>
                                          <p:spTgt spid="409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8" dur="500" fill="hold"/>
                                        <p:tgtEl>
                                          <p:spTgt spid="409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9" dur="500" fill="hold"/>
                                        <p:tgtEl>
                                          <p:spTgt spid="4098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409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1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8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" dur="2000" fill="hold"/>
                                        <p:tgtEl>
                                          <p:spTgt spid="410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4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1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8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5" dur="2000" fill="hold"/>
                                        <p:tgtEl>
                                          <p:spTgt spid="410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4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1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8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2" dur="2000" fill="hold"/>
                                        <p:tgtEl>
                                          <p:spTgt spid="410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20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0" presetClass="path" presetSubtype="0" repeatCount="indefinite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3 0.031 C -0.03976 0.08512 -0.05121 0.13948 -0.04844 0.17673 C -0.04566 0.21397 -0.0151 0.23016 -0.01198 0.25515 C -0.00885 0.28013 -0.0316 0.30881 -0.02951 0.32732 C -0.02743 0.34582 -0.01319 0.356 0.00104 0.36641 " pathEditMode="relative" rAng="0" ptsTypes="aaaaA">
                                      <p:cBhvr>
                                        <p:cTn id="90" dur="30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" y="1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8" presetClass="entr" presetSubtype="16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4" dur="20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2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40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500"/>
                            </p:stCondLst>
                            <p:childTnLst>
                              <p:par>
                                <p:cTn id="10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000"/>
                            </p:stCondLst>
                            <p:childTnLst>
                              <p:par>
                                <p:cTn id="10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2000"/>
                                        <p:tgtEl>
                                          <p:spTgt spid="40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2000"/>
                                        <p:tgtEl>
                                          <p:spTgt spid="40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2000"/>
                                        <p:tgtEl>
                                          <p:spTgt spid="40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2000"/>
                                        <p:tgtEl>
                                          <p:spTgt spid="40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5" dur="2000"/>
                                        <p:tgtEl>
                                          <p:spTgt spid="40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9" dur="2000"/>
                                        <p:tgtEl>
                                          <p:spTgt spid="41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2000"/>
                                        <p:tgtEl>
                                          <p:spTgt spid="41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4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 animBg="1"/>
      <p:bldP spid="40965" grpId="0" animBg="1"/>
      <p:bldP spid="40966" grpId="0" animBg="1"/>
      <p:bldP spid="40967" grpId="0" animBg="1"/>
      <p:bldP spid="40968" grpId="0" animBg="1"/>
      <p:bldP spid="40969" grpId="0" animBg="1"/>
      <p:bldP spid="40970" grpId="0" animBg="1"/>
      <p:bldP spid="40971" grpId="0"/>
      <p:bldP spid="40972" grpId="0" animBg="1"/>
      <p:bldP spid="40972" grpId="1" animBg="1"/>
      <p:bldP spid="40979" grpId="0" animBg="1"/>
      <p:bldP spid="40980" grpId="0" animBg="1"/>
      <p:bldP spid="40981" grpId="0" animBg="1"/>
      <p:bldP spid="40983" grpId="0" animBg="1"/>
      <p:bldP spid="40986" grpId="0" animBg="1"/>
      <p:bldP spid="40987" grpId="1" animBg="1"/>
      <p:bldP spid="40987" grpId="2" animBg="1"/>
      <p:bldP spid="40988" grpId="0"/>
      <p:bldP spid="41008" grpId="0" animBg="1"/>
      <p:bldP spid="41008" grpId="1" animBg="1"/>
      <p:bldP spid="41011" grpId="0" animBg="1"/>
      <p:bldP spid="41011" grpId="1" animBg="1"/>
      <p:bldP spid="41012" grpId="0" animBg="1"/>
      <p:bldP spid="41012" grpId="1" animBg="1"/>
      <p:bldP spid="410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05" name="Line 21"/>
          <p:cNvSpPr>
            <a:spLocks noChangeShapeType="1"/>
          </p:cNvSpPr>
          <p:nvPr/>
        </p:nvSpPr>
        <p:spPr bwMode="auto">
          <a:xfrm flipH="1">
            <a:off x="1908175" y="4724400"/>
            <a:ext cx="1295400" cy="433388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41986" name="Picture 2" descr="Левовинтовая двойная спираль ДНК [16]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4300" y="620713"/>
            <a:ext cx="1171575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AutoShape 3"/>
          <p:cNvSpPr>
            <a:spLocks noChangeArrowheads="1"/>
          </p:cNvSpPr>
          <p:nvPr/>
        </p:nvSpPr>
        <p:spPr bwMode="auto">
          <a:xfrm>
            <a:off x="6084888" y="549275"/>
            <a:ext cx="2743200" cy="609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FFFF">
                  <a:gamma/>
                  <a:shade val="46275"/>
                  <a:invGamma/>
                </a:srgbClr>
              </a:gs>
              <a:gs pos="50000">
                <a:srgbClr val="00FFFF"/>
              </a:gs>
              <a:gs pos="100000">
                <a:srgbClr val="00FF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ген-инициатор</a:t>
            </a:r>
          </a:p>
          <a:p>
            <a:pPr algn="ctr"/>
            <a:r>
              <a:rPr lang="ru-RU" sz="20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клеточного деления</a:t>
            </a:r>
          </a:p>
        </p:txBody>
      </p:sp>
      <p:sp>
        <p:nvSpPr>
          <p:cNvPr id="41988" name="AutoShape 4"/>
          <p:cNvSpPr>
            <a:spLocks noChangeArrowheads="1"/>
          </p:cNvSpPr>
          <p:nvPr/>
        </p:nvSpPr>
        <p:spPr bwMode="auto">
          <a:xfrm>
            <a:off x="6227763" y="1628775"/>
            <a:ext cx="2438400" cy="609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00FF"/>
              </a:gs>
              <a:gs pos="50000">
                <a:srgbClr val="FF00FF">
                  <a:gamma/>
                  <a:shade val="46275"/>
                  <a:invGamma/>
                </a:srgbClr>
              </a:gs>
              <a:gs pos="100000">
                <a:srgbClr val="FF00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/>
              <a:t>ген-супрессор -1</a:t>
            </a:r>
          </a:p>
        </p:txBody>
      </p:sp>
      <p:sp>
        <p:nvSpPr>
          <p:cNvPr id="41989" name="AutoShape 5"/>
          <p:cNvSpPr>
            <a:spLocks noChangeArrowheads="1"/>
          </p:cNvSpPr>
          <p:nvPr/>
        </p:nvSpPr>
        <p:spPr bwMode="auto">
          <a:xfrm>
            <a:off x="6227763" y="2781300"/>
            <a:ext cx="2438400" cy="609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folHlink"/>
              </a:gs>
              <a:gs pos="50000">
                <a:schemeClr val="folHlink">
                  <a:gamma/>
                  <a:shade val="46275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/>
              <a:t>ген-супрессор -2</a:t>
            </a:r>
          </a:p>
        </p:txBody>
      </p:sp>
      <p:sp>
        <p:nvSpPr>
          <p:cNvPr id="41990" name="AutoShape 6"/>
          <p:cNvSpPr>
            <a:spLocks noChangeArrowheads="1"/>
          </p:cNvSpPr>
          <p:nvPr/>
        </p:nvSpPr>
        <p:spPr bwMode="auto">
          <a:xfrm rot="13761881">
            <a:off x="3937000" y="884238"/>
            <a:ext cx="506413" cy="287337"/>
          </a:xfrm>
          <a:prstGeom prst="doubleWave">
            <a:avLst>
              <a:gd name="adj1" fmla="val 10319"/>
              <a:gd name="adj2" fmla="val 5667"/>
            </a:avLst>
          </a:prstGeom>
          <a:gradFill rotWithShape="1">
            <a:gsLst>
              <a:gs pos="0">
                <a:srgbClr val="00FFFF"/>
              </a:gs>
              <a:gs pos="50000">
                <a:srgbClr val="00FFFF">
                  <a:gamma/>
                  <a:shade val="46275"/>
                  <a:invGamma/>
                </a:srgbClr>
              </a:gs>
              <a:gs pos="100000">
                <a:srgbClr val="00FFFF"/>
              </a:gs>
            </a:gsLst>
            <a:lin ang="5400000" scaled="1"/>
          </a:gradFill>
          <a:ln w="127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991" name="AutoShape 7"/>
          <p:cNvSpPr>
            <a:spLocks noChangeArrowheads="1"/>
          </p:cNvSpPr>
          <p:nvPr/>
        </p:nvSpPr>
        <p:spPr bwMode="auto">
          <a:xfrm rot="13761881">
            <a:off x="4318001" y="1377950"/>
            <a:ext cx="506412" cy="287337"/>
          </a:xfrm>
          <a:prstGeom prst="doubleWave">
            <a:avLst>
              <a:gd name="adj1" fmla="val 10319"/>
              <a:gd name="adj2" fmla="val 5667"/>
            </a:avLst>
          </a:prstGeom>
          <a:gradFill rotWithShape="1">
            <a:gsLst>
              <a:gs pos="0">
                <a:srgbClr val="FF66FF"/>
              </a:gs>
              <a:gs pos="50000">
                <a:srgbClr val="FF66FF">
                  <a:gamma/>
                  <a:shade val="46275"/>
                  <a:invGamma/>
                </a:srgbClr>
              </a:gs>
              <a:gs pos="100000">
                <a:srgbClr val="FF66FF"/>
              </a:gs>
            </a:gsLst>
            <a:lin ang="5400000" scaled="1"/>
          </a:gradFill>
          <a:ln w="127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992" name="AutoShape 8"/>
          <p:cNvSpPr>
            <a:spLocks noChangeArrowheads="1"/>
          </p:cNvSpPr>
          <p:nvPr/>
        </p:nvSpPr>
        <p:spPr bwMode="auto">
          <a:xfrm rot="14211911">
            <a:off x="4678363" y="1881188"/>
            <a:ext cx="503237" cy="287337"/>
          </a:xfrm>
          <a:prstGeom prst="doubleWave">
            <a:avLst>
              <a:gd name="adj1" fmla="val 10319"/>
              <a:gd name="adj2" fmla="val 5667"/>
            </a:avLst>
          </a:prstGeom>
          <a:gradFill rotWithShape="1">
            <a:gsLst>
              <a:gs pos="0">
                <a:srgbClr val="FF0000"/>
              </a:gs>
              <a:gs pos="50000">
                <a:srgbClr val="FF0000">
                  <a:gamma/>
                  <a:shade val="46275"/>
                  <a:invGamma/>
                </a:srgbClr>
              </a:gs>
              <a:gs pos="100000">
                <a:srgbClr val="FF0000"/>
              </a:gs>
            </a:gsLst>
            <a:lin ang="5400000" scaled="1"/>
          </a:gradFill>
          <a:ln w="127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993" name="AutoShape 9"/>
          <p:cNvSpPr>
            <a:spLocks noChangeArrowheads="1"/>
          </p:cNvSpPr>
          <p:nvPr/>
        </p:nvSpPr>
        <p:spPr bwMode="auto">
          <a:xfrm>
            <a:off x="2771775" y="4508500"/>
            <a:ext cx="2447925" cy="609600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>
                <a:solidFill>
                  <a:schemeClr val="folHlink"/>
                </a:solidFill>
              </a:rPr>
              <a:t>белок инициатор </a:t>
            </a:r>
          </a:p>
          <a:p>
            <a:pPr algn="ctr"/>
            <a:r>
              <a:rPr lang="ru-RU" sz="2000">
                <a:solidFill>
                  <a:schemeClr val="folHlink"/>
                </a:solidFill>
              </a:rPr>
              <a:t>клеточного деления</a:t>
            </a:r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4284663" y="115888"/>
            <a:ext cx="7191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ДНК</a:t>
            </a:r>
          </a:p>
        </p:txBody>
      </p:sp>
      <p:sp>
        <p:nvSpPr>
          <p:cNvPr id="41995" name="Cloud"/>
          <p:cNvSpPr>
            <a:spLocks noChangeAspect="1" noEditPoints="1" noChangeArrowheads="1"/>
          </p:cNvSpPr>
          <p:nvPr/>
        </p:nvSpPr>
        <p:spPr bwMode="auto">
          <a:xfrm>
            <a:off x="2268538" y="1989138"/>
            <a:ext cx="1081087" cy="871537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РНК</a:t>
            </a:r>
          </a:p>
        </p:txBody>
      </p:sp>
      <p:grpSp>
        <p:nvGrpSpPr>
          <p:cNvPr id="41996" name="Group 12"/>
          <p:cNvGrpSpPr>
            <a:grpSpLocks/>
          </p:cNvGrpSpPr>
          <p:nvPr/>
        </p:nvGrpSpPr>
        <p:grpSpPr bwMode="auto">
          <a:xfrm rot="9272515">
            <a:off x="1187450" y="5084763"/>
            <a:ext cx="847725" cy="515937"/>
            <a:chOff x="3438" y="2247"/>
            <a:chExt cx="377" cy="175"/>
          </a:xfrm>
        </p:grpSpPr>
        <p:sp>
          <p:nvSpPr>
            <p:cNvPr id="41997" name="Freeform 13" descr="Упаковочная бумага"/>
            <p:cNvSpPr>
              <a:spLocks/>
            </p:cNvSpPr>
            <p:nvPr/>
          </p:nvSpPr>
          <p:spPr bwMode="auto">
            <a:xfrm>
              <a:off x="3438" y="2247"/>
              <a:ext cx="377" cy="175"/>
            </a:xfrm>
            <a:custGeom>
              <a:avLst/>
              <a:gdLst/>
              <a:ahLst/>
              <a:cxnLst>
                <a:cxn ang="0">
                  <a:pos x="342" y="39"/>
                </a:cxn>
                <a:cxn ang="0">
                  <a:pos x="138" y="27"/>
                </a:cxn>
                <a:cxn ang="0">
                  <a:pos x="75" y="0"/>
                </a:cxn>
                <a:cxn ang="0">
                  <a:pos x="9" y="15"/>
                </a:cxn>
                <a:cxn ang="0">
                  <a:pos x="0" y="33"/>
                </a:cxn>
                <a:cxn ang="0">
                  <a:pos x="3" y="123"/>
                </a:cxn>
                <a:cxn ang="0">
                  <a:pos x="96" y="168"/>
                </a:cxn>
                <a:cxn ang="0">
                  <a:pos x="357" y="159"/>
                </a:cxn>
                <a:cxn ang="0">
                  <a:pos x="375" y="132"/>
                </a:cxn>
                <a:cxn ang="0">
                  <a:pos x="357" y="48"/>
                </a:cxn>
                <a:cxn ang="0">
                  <a:pos x="342" y="39"/>
                </a:cxn>
              </a:cxnLst>
              <a:rect l="0" t="0" r="r" b="b"/>
              <a:pathLst>
                <a:path w="377" h="175">
                  <a:moveTo>
                    <a:pt x="342" y="39"/>
                  </a:moveTo>
                  <a:cubicBezTo>
                    <a:pt x="272" y="37"/>
                    <a:pt x="207" y="37"/>
                    <a:pt x="138" y="27"/>
                  </a:cubicBezTo>
                  <a:cubicBezTo>
                    <a:pt x="118" y="14"/>
                    <a:pt x="98" y="6"/>
                    <a:pt x="75" y="0"/>
                  </a:cubicBezTo>
                  <a:cubicBezTo>
                    <a:pt x="49" y="2"/>
                    <a:pt x="30" y="1"/>
                    <a:pt x="9" y="15"/>
                  </a:cubicBezTo>
                  <a:cubicBezTo>
                    <a:pt x="6" y="20"/>
                    <a:pt x="0" y="27"/>
                    <a:pt x="0" y="33"/>
                  </a:cubicBezTo>
                  <a:cubicBezTo>
                    <a:pt x="0" y="63"/>
                    <a:pt x="1" y="93"/>
                    <a:pt x="3" y="123"/>
                  </a:cubicBezTo>
                  <a:cubicBezTo>
                    <a:pt x="5" y="156"/>
                    <a:pt x="71" y="164"/>
                    <a:pt x="96" y="168"/>
                  </a:cubicBezTo>
                  <a:cubicBezTo>
                    <a:pt x="280" y="166"/>
                    <a:pt x="260" y="175"/>
                    <a:pt x="357" y="159"/>
                  </a:cubicBezTo>
                  <a:cubicBezTo>
                    <a:pt x="366" y="150"/>
                    <a:pt x="371" y="144"/>
                    <a:pt x="375" y="132"/>
                  </a:cubicBezTo>
                  <a:cubicBezTo>
                    <a:pt x="374" y="121"/>
                    <a:pt x="377" y="61"/>
                    <a:pt x="357" y="48"/>
                  </a:cubicBezTo>
                  <a:cubicBezTo>
                    <a:pt x="338" y="36"/>
                    <a:pt x="349" y="53"/>
                    <a:pt x="342" y="39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19050" cmpd="sng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1998" name="Oval 14"/>
            <p:cNvSpPr>
              <a:spLocks noChangeArrowheads="1"/>
            </p:cNvSpPr>
            <p:nvPr/>
          </p:nvSpPr>
          <p:spPr bwMode="auto">
            <a:xfrm rot="1614571">
              <a:off x="3477" y="2310"/>
              <a:ext cx="138" cy="72"/>
            </a:xfrm>
            <a:prstGeom prst="ellipse">
              <a:avLst/>
            </a:prstGeom>
            <a:solidFill>
              <a:srgbClr val="CCCC00"/>
            </a:solidFill>
            <a:ln w="9525">
              <a:solidFill>
                <a:srgbClr val="9966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1999" name="Group 15"/>
          <p:cNvGrpSpPr>
            <a:grpSpLocks/>
          </p:cNvGrpSpPr>
          <p:nvPr/>
        </p:nvGrpSpPr>
        <p:grpSpPr bwMode="auto">
          <a:xfrm rot="-1633554">
            <a:off x="1403350" y="5445125"/>
            <a:ext cx="847725" cy="515938"/>
            <a:chOff x="3438" y="2247"/>
            <a:chExt cx="377" cy="175"/>
          </a:xfrm>
        </p:grpSpPr>
        <p:sp>
          <p:nvSpPr>
            <p:cNvPr id="42000" name="Freeform 16" descr="Упаковочная бумага"/>
            <p:cNvSpPr>
              <a:spLocks/>
            </p:cNvSpPr>
            <p:nvPr/>
          </p:nvSpPr>
          <p:spPr bwMode="auto">
            <a:xfrm>
              <a:off x="3438" y="2247"/>
              <a:ext cx="377" cy="175"/>
            </a:xfrm>
            <a:custGeom>
              <a:avLst/>
              <a:gdLst/>
              <a:ahLst/>
              <a:cxnLst>
                <a:cxn ang="0">
                  <a:pos x="342" y="39"/>
                </a:cxn>
                <a:cxn ang="0">
                  <a:pos x="138" y="27"/>
                </a:cxn>
                <a:cxn ang="0">
                  <a:pos x="75" y="0"/>
                </a:cxn>
                <a:cxn ang="0">
                  <a:pos x="9" y="15"/>
                </a:cxn>
                <a:cxn ang="0">
                  <a:pos x="0" y="33"/>
                </a:cxn>
                <a:cxn ang="0">
                  <a:pos x="3" y="123"/>
                </a:cxn>
                <a:cxn ang="0">
                  <a:pos x="96" y="168"/>
                </a:cxn>
                <a:cxn ang="0">
                  <a:pos x="357" y="159"/>
                </a:cxn>
                <a:cxn ang="0">
                  <a:pos x="375" y="132"/>
                </a:cxn>
                <a:cxn ang="0">
                  <a:pos x="357" y="48"/>
                </a:cxn>
                <a:cxn ang="0">
                  <a:pos x="342" y="39"/>
                </a:cxn>
              </a:cxnLst>
              <a:rect l="0" t="0" r="r" b="b"/>
              <a:pathLst>
                <a:path w="377" h="175">
                  <a:moveTo>
                    <a:pt x="342" y="39"/>
                  </a:moveTo>
                  <a:cubicBezTo>
                    <a:pt x="272" y="37"/>
                    <a:pt x="207" y="37"/>
                    <a:pt x="138" y="27"/>
                  </a:cubicBezTo>
                  <a:cubicBezTo>
                    <a:pt x="118" y="14"/>
                    <a:pt x="98" y="6"/>
                    <a:pt x="75" y="0"/>
                  </a:cubicBezTo>
                  <a:cubicBezTo>
                    <a:pt x="49" y="2"/>
                    <a:pt x="30" y="1"/>
                    <a:pt x="9" y="15"/>
                  </a:cubicBezTo>
                  <a:cubicBezTo>
                    <a:pt x="6" y="20"/>
                    <a:pt x="0" y="27"/>
                    <a:pt x="0" y="33"/>
                  </a:cubicBezTo>
                  <a:cubicBezTo>
                    <a:pt x="0" y="63"/>
                    <a:pt x="1" y="93"/>
                    <a:pt x="3" y="123"/>
                  </a:cubicBezTo>
                  <a:cubicBezTo>
                    <a:pt x="5" y="156"/>
                    <a:pt x="71" y="164"/>
                    <a:pt x="96" y="168"/>
                  </a:cubicBezTo>
                  <a:cubicBezTo>
                    <a:pt x="280" y="166"/>
                    <a:pt x="260" y="175"/>
                    <a:pt x="357" y="159"/>
                  </a:cubicBezTo>
                  <a:cubicBezTo>
                    <a:pt x="366" y="150"/>
                    <a:pt x="371" y="144"/>
                    <a:pt x="375" y="132"/>
                  </a:cubicBezTo>
                  <a:cubicBezTo>
                    <a:pt x="374" y="121"/>
                    <a:pt x="377" y="61"/>
                    <a:pt x="357" y="48"/>
                  </a:cubicBezTo>
                  <a:cubicBezTo>
                    <a:pt x="338" y="36"/>
                    <a:pt x="349" y="53"/>
                    <a:pt x="342" y="39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19050" cmpd="sng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2001" name="Oval 17"/>
            <p:cNvSpPr>
              <a:spLocks noChangeArrowheads="1"/>
            </p:cNvSpPr>
            <p:nvPr/>
          </p:nvSpPr>
          <p:spPr bwMode="auto">
            <a:xfrm rot="1614571">
              <a:off x="3477" y="2310"/>
              <a:ext cx="138" cy="72"/>
            </a:xfrm>
            <a:prstGeom prst="ellipse">
              <a:avLst/>
            </a:prstGeom>
            <a:solidFill>
              <a:srgbClr val="CCCC00"/>
            </a:solidFill>
            <a:ln w="9525">
              <a:solidFill>
                <a:srgbClr val="9966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2002" name="Line 18"/>
          <p:cNvSpPr>
            <a:spLocks noChangeShapeType="1"/>
          </p:cNvSpPr>
          <p:nvPr/>
        </p:nvSpPr>
        <p:spPr bwMode="auto">
          <a:xfrm flipH="1">
            <a:off x="4356100" y="836613"/>
            <a:ext cx="1728788" cy="71437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03" name="Line 19"/>
          <p:cNvSpPr>
            <a:spLocks noChangeShapeType="1"/>
          </p:cNvSpPr>
          <p:nvPr/>
        </p:nvSpPr>
        <p:spPr bwMode="auto">
          <a:xfrm flipH="1" flipV="1">
            <a:off x="4716463" y="1484313"/>
            <a:ext cx="1439862" cy="4318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04" name="Line 20"/>
          <p:cNvSpPr>
            <a:spLocks noChangeShapeType="1"/>
          </p:cNvSpPr>
          <p:nvPr/>
        </p:nvSpPr>
        <p:spPr bwMode="auto">
          <a:xfrm flipH="1" flipV="1">
            <a:off x="5003800" y="2205038"/>
            <a:ext cx="1152525" cy="8636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08" name="Text Box 24"/>
          <p:cNvSpPr txBox="1">
            <a:spLocks noChangeArrowheads="1"/>
          </p:cNvSpPr>
          <p:nvPr/>
        </p:nvSpPr>
        <p:spPr bwMode="auto">
          <a:xfrm>
            <a:off x="755650" y="836613"/>
            <a:ext cx="18716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вирус</a:t>
            </a:r>
          </a:p>
        </p:txBody>
      </p:sp>
      <p:grpSp>
        <p:nvGrpSpPr>
          <p:cNvPr id="42009" name="Group 25"/>
          <p:cNvGrpSpPr>
            <a:grpSpLocks/>
          </p:cNvGrpSpPr>
          <p:nvPr/>
        </p:nvGrpSpPr>
        <p:grpSpPr bwMode="auto">
          <a:xfrm rot="-1633554">
            <a:off x="1979613" y="5157788"/>
            <a:ext cx="847725" cy="515937"/>
            <a:chOff x="3438" y="2247"/>
            <a:chExt cx="377" cy="175"/>
          </a:xfrm>
        </p:grpSpPr>
        <p:sp>
          <p:nvSpPr>
            <p:cNvPr id="42010" name="Freeform 26" descr="Упаковочная бумага"/>
            <p:cNvSpPr>
              <a:spLocks/>
            </p:cNvSpPr>
            <p:nvPr/>
          </p:nvSpPr>
          <p:spPr bwMode="auto">
            <a:xfrm>
              <a:off x="3438" y="2247"/>
              <a:ext cx="377" cy="175"/>
            </a:xfrm>
            <a:custGeom>
              <a:avLst/>
              <a:gdLst/>
              <a:ahLst/>
              <a:cxnLst>
                <a:cxn ang="0">
                  <a:pos x="342" y="39"/>
                </a:cxn>
                <a:cxn ang="0">
                  <a:pos x="138" y="27"/>
                </a:cxn>
                <a:cxn ang="0">
                  <a:pos x="75" y="0"/>
                </a:cxn>
                <a:cxn ang="0">
                  <a:pos x="9" y="15"/>
                </a:cxn>
                <a:cxn ang="0">
                  <a:pos x="0" y="33"/>
                </a:cxn>
                <a:cxn ang="0">
                  <a:pos x="3" y="123"/>
                </a:cxn>
                <a:cxn ang="0">
                  <a:pos x="96" y="168"/>
                </a:cxn>
                <a:cxn ang="0">
                  <a:pos x="357" y="159"/>
                </a:cxn>
                <a:cxn ang="0">
                  <a:pos x="375" y="132"/>
                </a:cxn>
                <a:cxn ang="0">
                  <a:pos x="357" y="48"/>
                </a:cxn>
                <a:cxn ang="0">
                  <a:pos x="342" y="39"/>
                </a:cxn>
              </a:cxnLst>
              <a:rect l="0" t="0" r="r" b="b"/>
              <a:pathLst>
                <a:path w="377" h="175">
                  <a:moveTo>
                    <a:pt x="342" y="39"/>
                  </a:moveTo>
                  <a:cubicBezTo>
                    <a:pt x="272" y="37"/>
                    <a:pt x="207" y="37"/>
                    <a:pt x="138" y="27"/>
                  </a:cubicBezTo>
                  <a:cubicBezTo>
                    <a:pt x="118" y="14"/>
                    <a:pt x="98" y="6"/>
                    <a:pt x="75" y="0"/>
                  </a:cubicBezTo>
                  <a:cubicBezTo>
                    <a:pt x="49" y="2"/>
                    <a:pt x="30" y="1"/>
                    <a:pt x="9" y="15"/>
                  </a:cubicBezTo>
                  <a:cubicBezTo>
                    <a:pt x="6" y="20"/>
                    <a:pt x="0" y="27"/>
                    <a:pt x="0" y="33"/>
                  </a:cubicBezTo>
                  <a:cubicBezTo>
                    <a:pt x="0" y="63"/>
                    <a:pt x="1" y="93"/>
                    <a:pt x="3" y="123"/>
                  </a:cubicBezTo>
                  <a:cubicBezTo>
                    <a:pt x="5" y="156"/>
                    <a:pt x="71" y="164"/>
                    <a:pt x="96" y="168"/>
                  </a:cubicBezTo>
                  <a:cubicBezTo>
                    <a:pt x="280" y="166"/>
                    <a:pt x="260" y="175"/>
                    <a:pt x="357" y="159"/>
                  </a:cubicBezTo>
                  <a:cubicBezTo>
                    <a:pt x="366" y="150"/>
                    <a:pt x="371" y="144"/>
                    <a:pt x="375" y="132"/>
                  </a:cubicBezTo>
                  <a:cubicBezTo>
                    <a:pt x="374" y="121"/>
                    <a:pt x="377" y="61"/>
                    <a:pt x="357" y="48"/>
                  </a:cubicBezTo>
                  <a:cubicBezTo>
                    <a:pt x="338" y="36"/>
                    <a:pt x="349" y="53"/>
                    <a:pt x="342" y="39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19050" cmpd="sng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2011" name="Oval 27"/>
            <p:cNvSpPr>
              <a:spLocks noChangeArrowheads="1"/>
            </p:cNvSpPr>
            <p:nvPr/>
          </p:nvSpPr>
          <p:spPr bwMode="auto">
            <a:xfrm rot="1614571">
              <a:off x="3477" y="2310"/>
              <a:ext cx="138" cy="72"/>
            </a:xfrm>
            <a:prstGeom prst="ellipse">
              <a:avLst/>
            </a:prstGeom>
            <a:solidFill>
              <a:srgbClr val="CCCC00"/>
            </a:solidFill>
            <a:ln w="9525">
              <a:solidFill>
                <a:srgbClr val="9966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2012" name="Group 28"/>
          <p:cNvGrpSpPr>
            <a:grpSpLocks/>
          </p:cNvGrpSpPr>
          <p:nvPr/>
        </p:nvGrpSpPr>
        <p:grpSpPr bwMode="auto">
          <a:xfrm rot="-1633554">
            <a:off x="1619250" y="5661025"/>
            <a:ext cx="847725" cy="515938"/>
            <a:chOff x="3438" y="2247"/>
            <a:chExt cx="377" cy="175"/>
          </a:xfrm>
        </p:grpSpPr>
        <p:sp>
          <p:nvSpPr>
            <p:cNvPr id="42013" name="Freeform 29" descr="Упаковочная бумага"/>
            <p:cNvSpPr>
              <a:spLocks/>
            </p:cNvSpPr>
            <p:nvPr/>
          </p:nvSpPr>
          <p:spPr bwMode="auto">
            <a:xfrm>
              <a:off x="3438" y="2247"/>
              <a:ext cx="377" cy="175"/>
            </a:xfrm>
            <a:custGeom>
              <a:avLst/>
              <a:gdLst/>
              <a:ahLst/>
              <a:cxnLst>
                <a:cxn ang="0">
                  <a:pos x="342" y="39"/>
                </a:cxn>
                <a:cxn ang="0">
                  <a:pos x="138" y="27"/>
                </a:cxn>
                <a:cxn ang="0">
                  <a:pos x="75" y="0"/>
                </a:cxn>
                <a:cxn ang="0">
                  <a:pos x="9" y="15"/>
                </a:cxn>
                <a:cxn ang="0">
                  <a:pos x="0" y="33"/>
                </a:cxn>
                <a:cxn ang="0">
                  <a:pos x="3" y="123"/>
                </a:cxn>
                <a:cxn ang="0">
                  <a:pos x="96" y="168"/>
                </a:cxn>
                <a:cxn ang="0">
                  <a:pos x="357" y="159"/>
                </a:cxn>
                <a:cxn ang="0">
                  <a:pos x="375" y="132"/>
                </a:cxn>
                <a:cxn ang="0">
                  <a:pos x="357" y="48"/>
                </a:cxn>
                <a:cxn ang="0">
                  <a:pos x="342" y="39"/>
                </a:cxn>
              </a:cxnLst>
              <a:rect l="0" t="0" r="r" b="b"/>
              <a:pathLst>
                <a:path w="377" h="175">
                  <a:moveTo>
                    <a:pt x="342" y="39"/>
                  </a:moveTo>
                  <a:cubicBezTo>
                    <a:pt x="272" y="37"/>
                    <a:pt x="207" y="37"/>
                    <a:pt x="138" y="27"/>
                  </a:cubicBezTo>
                  <a:cubicBezTo>
                    <a:pt x="118" y="14"/>
                    <a:pt x="98" y="6"/>
                    <a:pt x="75" y="0"/>
                  </a:cubicBezTo>
                  <a:cubicBezTo>
                    <a:pt x="49" y="2"/>
                    <a:pt x="30" y="1"/>
                    <a:pt x="9" y="15"/>
                  </a:cubicBezTo>
                  <a:cubicBezTo>
                    <a:pt x="6" y="20"/>
                    <a:pt x="0" y="27"/>
                    <a:pt x="0" y="33"/>
                  </a:cubicBezTo>
                  <a:cubicBezTo>
                    <a:pt x="0" y="63"/>
                    <a:pt x="1" y="93"/>
                    <a:pt x="3" y="123"/>
                  </a:cubicBezTo>
                  <a:cubicBezTo>
                    <a:pt x="5" y="156"/>
                    <a:pt x="71" y="164"/>
                    <a:pt x="96" y="168"/>
                  </a:cubicBezTo>
                  <a:cubicBezTo>
                    <a:pt x="280" y="166"/>
                    <a:pt x="260" y="175"/>
                    <a:pt x="357" y="159"/>
                  </a:cubicBezTo>
                  <a:cubicBezTo>
                    <a:pt x="366" y="150"/>
                    <a:pt x="371" y="144"/>
                    <a:pt x="375" y="132"/>
                  </a:cubicBezTo>
                  <a:cubicBezTo>
                    <a:pt x="374" y="121"/>
                    <a:pt x="377" y="61"/>
                    <a:pt x="357" y="48"/>
                  </a:cubicBezTo>
                  <a:cubicBezTo>
                    <a:pt x="338" y="36"/>
                    <a:pt x="349" y="53"/>
                    <a:pt x="342" y="39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19050" cmpd="sng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2014" name="Oval 30"/>
            <p:cNvSpPr>
              <a:spLocks noChangeArrowheads="1"/>
            </p:cNvSpPr>
            <p:nvPr/>
          </p:nvSpPr>
          <p:spPr bwMode="auto">
            <a:xfrm rot="1614571">
              <a:off x="3477" y="2310"/>
              <a:ext cx="138" cy="72"/>
            </a:xfrm>
            <a:prstGeom prst="ellipse">
              <a:avLst/>
            </a:prstGeom>
            <a:solidFill>
              <a:srgbClr val="CCCC00"/>
            </a:solidFill>
            <a:ln w="9525">
              <a:solidFill>
                <a:srgbClr val="9966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2015" name="Group 31"/>
          <p:cNvGrpSpPr>
            <a:grpSpLocks/>
          </p:cNvGrpSpPr>
          <p:nvPr/>
        </p:nvGrpSpPr>
        <p:grpSpPr bwMode="auto">
          <a:xfrm rot="-1633554">
            <a:off x="611188" y="5516563"/>
            <a:ext cx="847725" cy="515937"/>
            <a:chOff x="3438" y="2247"/>
            <a:chExt cx="377" cy="175"/>
          </a:xfrm>
        </p:grpSpPr>
        <p:sp>
          <p:nvSpPr>
            <p:cNvPr id="42016" name="Freeform 32" descr="Упаковочная бумага"/>
            <p:cNvSpPr>
              <a:spLocks/>
            </p:cNvSpPr>
            <p:nvPr/>
          </p:nvSpPr>
          <p:spPr bwMode="auto">
            <a:xfrm>
              <a:off x="3438" y="2247"/>
              <a:ext cx="377" cy="175"/>
            </a:xfrm>
            <a:custGeom>
              <a:avLst/>
              <a:gdLst/>
              <a:ahLst/>
              <a:cxnLst>
                <a:cxn ang="0">
                  <a:pos x="342" y="39"/>
                </a:cxn>
                <a:cxn ang="0">
                  <a:pos x="138" y="27"/>
                </a:cxn>
                <a:cxn ang="0">
                  <a:pos x="75" y="0"/>
                </a:cxn>
                <a:cxn ang="0">
                  <a:pos x="9" y="15"/>
                </a:cxn>
                <a:cxn ang="0">
                  <a:pos x="0" y="33"/>
                </a:cxn>
                <a:cxn ang="0">
                  <a:pos x="3" y="123"/>
                </a:cxn>
                <a:cxn ang="0">
                  <a:pos x="96" y="168"/>
                </a:cxn>
                <a:cxn ang="0">
                  <a:pos x="357" y="159"/>
                </a:cxn>
                <a:cxn ang="0">
                  <a:pos x="375" y="132"/>
                </a:cxn>
                <a:cxn ang="0">
                  <a:pos x="357" y="48"/>
                </a:cxn>
                <a:cxn ang="0">
                  <a:pos x="342" y="39"/>
                </a:cxn>
              </a:cxnLst>
              <a:rect l="0" t="0" r="r" b="b"/>
              <a:pathLst>
                <a:path w="377" h="175">
                  <a:moveTo>
                    <a:pt x="342" y="39"/>
                  </a:moveTo>
                  <a:cubicBezTo>
                    <a:pt x="272" y="37"/>
                    <a:pt x="207" y="37"/>
                    <a:pt x="138" y="27"/>
                  </a:cubicBezTo>
                  <a:cubicBezTo>
                    <a:pt x="118" y="14"/>
                    <a:pt x="98" y="6"/>
                    <a:pt x="75" y="0"/>
                  </a:cubicBezTo>
                  <a:cubicBezTo>
                    <a:pt x="49" y="2"/>
                    <a:pt x="30" y="1"/>
                    <a:pt x="9" y="15"/>
                  </a:cubicBezTo>
                  <a:cubicBezTo>
                    <a:pt x="6" y="20"/>
                    <a:pt x="0" y="27"/>
                    <a:pt x="0" y="33"/>
                  </a:cubicBezTo>
                  <a:cubicBezTo>
                    <a:pt x="0" y="63"/>
                    <a:pt x="1" y="93"/>
                    <a:pt x="3" y="123"/>
                  </a:cubicBezTo>
                  <a:cubicBezTo>
                    <a:pt x="5" y="156"/>
                    <a:pt x="71" y="164"/>
                    <a:pt x="96" y="168"/>
                  </a:cubicBezTo>
                  <a:cubicBezTo>
                    <a:pt x="280" y="166"/>
                    <a:pt x="260" y="175"/>
                    <a:pt x="357" y="159"/>
                  </a:cubicBezTo>
                  <a:cubicBezTo>
                    <a:pt x="366" y="150"/>
                    <a:pt x="371" y="144"/>
                    <a:pt x="375" y="132"/>
                  </a:cubicBezTo>
                  <a:cubicBezTo>
                    <a:pt x="374" y="121"/>
                    <a:pt x="377" y="61"/>
                    <a:pt x="357" y="48"/>
                  </a:cubicBezTo>
                  <a:cubicBezTo>
                    <a:pt x="338" y="36"/>
                    <a:pt x="349" y="53"/>
                    <a:pt x="342" y="39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19050" cmpd="sng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2017" name="Oval 33"/>
            <p:cNvSpPr>
              <a:spLocks noChangeArrowheads="1"/>
            </p:cNvSpPr>
            <p:nvPr/>
          </p:nvSpPr>
          <p:spPr bwMode="auto">
            <a:xfrm rot="1614571">
              <a:off x="3477" y="2310"/>
              <a:ext cx="138" cy="72"/>
            </a:xfrm>
            <a:prstGeom prst="ellipse">
              <a:avLst/>
            </a:prstGeom>
            <a:solidFill>
              <a:srgbClr val="CCCC00"/>
            </a:solidFill>
            <a:ln w="9525">
              <a:solidFill>
                <a:srgbClr val="9966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2018" name="Group 34"/>
          <p:cNvGrpSpPr>
            <a:grpSpLocks/>
          </p:cNvGrpSpPr>
          <p:nvPr/>
        </p:nvGrpSpPr>
        <p:grpSpPr bwMode="auto">
          <a:xfrm rot="-1633554">
            <a:off x="827088" y="5876925"/>
            <a:ext cx="847725" cy="515938"/>
            <a:chOff x="3438" y="2247"/>
            <a:chExt cx="377" cy="175"/>
          </a:xfrm>
        </p:grpSpPr>
        <p:sp>
          <p:nvSpPr>
            <p:cNvPr id="42019" name="Freeform 35" descr="Упаковочная бумага"/>
            <p:cNvSpPr>
              <a:spLocks/>
            </p:cNvSpPr>
            <p:nvPr/>
          </p:nvSpPr>
          <p:spPr bwMode="auto">
            <a:xfrm>
              <a:off x="3438" y="2247"/>
              <a:ext cx="377" cy="175"/>
            </a:xfrm>
            <a:custGeom>
              <a:avLst/>
              <a:gdLst/>
              <a:ahLst/>
              <a:cxnLst>
                <a:cxn ang="0">
                  <a:pos x="342" y="39"/>
                </a:cxn>
                <a:cxn ang="0">
                  <a:pos x="138" y="27"/>
                </a:cxn>
                <a:cxn ang="0">
                  <a:pos x="75" y="0"/>
                </a:cxn>
                <a:cxn ang="0">
                  <a:pos x="9" y="15"/>
                </a:cxn>
                <a:cxn ang="0">
                  <a:pos x="0" y="33"/>
                </a:cxn>
                <a:cxn ang="0">
                  <a:pos x="3" y="123"/>
                </a:cxn>
                <a:cxn ang="0">
                  <a:pos x="96" y="168"/>
                </a:cxn>
                <a:cxn ang="0">
                  <a:pos x="357" y="159"/>
                </a:cxn>
                <a:cxn ang="0">
                  <a:pos x="375" y="132"/>
                </a:cxn>
                <a:cxn ang="0">
                  <a:pos x="357" y="48"/>
                </a:cxn>
                <a:cxn ang="0">
                  <a:pos x="342" y="39"/>
                </a:cxn>
              </a:cxnLst>
              <a:rect l="0" t="0" r="r" b="b"/>
              <a:pathLst>
                <a:path w="377" h="175">
                  <a:moveTo>
                    <a:pt x="342" y="39"/>
                  </a:moveTo>
                  <a:cubicBezTo>
                    <a:pt x="272" y="37"/>
                    <a:pt x="207" y="37"/>
                    <a:pt x="138" y="27"/>
                  </a:cubicBezTo>
                  <a:cubicBezTo>
                    <a:pt x="118" y="14"/>
                    <a:pt x="98" y="6"/>
                    <a:pt x="75" y="0"/>
                  </a:cubicBezTo>
                  <a:cubicBezTo>
                    <a:pt x="49" y="2"/>
                    <a:pt x="30" y="1"/>
                    <a:pt x="9" y="15"/>
                  </a:cubicBezTo>
                  <a:cubicBezTo>
                    <a:pt x="6" y="20"/>
                    <a:pt x="0" y="27"/>
                    <a:pt x="0" y="33"/>
                  </a:cubicBezTo>
                  <a:cubicBezTo>
                    <a:pt x="0" y="63"/>
                    <a:pt x="1" y="93"/>
                    <a:pt x="3" y="123"/>
                  </a:cubicBezTo>
                  <a:cubicBezTo>
                    <a:pt x="5" y="156"/>
                    <a:pt x="71" y="164"/>
                    <a:pt x="96" y="168"/>
                  </a:cubicBezTo>
                  <a:cubicBezTo>
                    <a:pt x="280" y="166"/>
                    <a:pt x="260" y="175"/>
                    <a:pt x="357" y="159"/>
                  </a:cubicBezTo>
                  <a:cubicBezTo>
                    <a:pt x="366" y="150"/>
                    <a:pt x="371" y="144"/>
                    <a:pt x="375" y="132"/>
                  </a:cubicBezTo>
                  <a:cubicBezTo>
                    <a:pt x="374" y="121"/>
                    <a:pt x="377" y="61"/>
                    <a:pt x="357" y="48"/>
                  </a:cubicBezTo>
                  <a:cubicBezTo>
                    <a:pt x="338" y="36"/>
                    <a:pt x="349" y="53"/>
                    <a:pt x="342" y="39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19050" cmpd="sng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2020" name="Oval 36"/>
            <p:cNvSpPr>
              <a:spLocks noChangeArrowheads="1"/>
            </p:cNvSpPr>
            <p:nvPr/>
          </p:nvSpPr>
          <p:spPr bwMode="auto">
            <a:xfrm rot="1614571">
              <a:off x="3477" y="2310"/>
              <a:ext cx="138" cy="72"/>
            </a:xfrm>
            <a:prstGeom prst="ellipse">
              <a:avLst/>
            </a:prstGeom>
            <a:solidFill>
              <a:srgbClr val="CCCC00"/>
            </a:solidFill>
            <a:ln w="9525">
              <a:solidFill>
                <a:srgbClr val="9966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2021" name="Group 37"/>
          <p:cNvGrpSpPr>
            <a:grpSpLocks/>
          </p:cNvGrpSpPr>
          <p:nvPr/>
        </p:nvGrpSpPr>
        <p:grpSpPr bwMode="auto">
          <a:xfrm rot="-1633554">
            <a:off x="1258888" y="6092825"/>
            <a:ext cx="847725" cy="515938"/>
            <a:chOff x="3438" y="2247"/>
            <a:chExt cx="377" cy="175"/>
          </a:xfrm>
        </p:grpSpPr>
        <p:sp>
          <p:nvSpPr>
            <p:cNvPr id="42022" name="Freeform 38" descr="Упаковочная бумага"/>
            <p:cNvSpPr>
              <a:spLocks/>
            </p:cNvSpPr>
            <p:nvPr/>
          </p:nvSpPr>
          <p:spPr bwMode="auto">
            <a:xfrm>
              <a:off x="3438" y="2247"/>
              <a:ext cx="377" cy="175"/>
            </a:xfrm>
            <a:custGeom>
              <a:avLst/>
              <a:gdLst/>
              <a:ahLst/>
              <a:cxnLst>
                <a:cxn ang="0">
                  <a:pos x="342" y="39"/>
                </a:cxn>
                <a:cxn ang="0">
                  <a:pos x="138" y="27"/>
                </a:cxn>
                <a:cxn ang="0">
                  <a:pos x="75" y="0"/>
                </a:cxn>
                <a:cxn ang="0">
                  <a:pos x="9" y="15"/>
                </a:cxn>
                <a:cxn ang="0">
                  <a:pos x="0" y="33"/>
                </a:cxn>
                <a:cxn ang="0">
                  <a:pos x="3" y="123"/>
                </a:cxn>
                <a:cxn ang="0">
                  <a:pos x="96" y="168"/>
                </a:cxn>
                <a:cxn ang="0">
                  <a:pos x="357" y="159"/>
                </a:cxn>
                <a:cxn ang="0">
                  <a:pos x="375" y="132"/>
                </a:cxn>
                <a:cxn ang="0">
                  <a:pos x="357" y="48"/>
                </a:cxn>
                <a:cxn ang="0">
                  <a:pos x="342" y="39"/>
                </a:cxn>
              </a:cxnLst>
              <a:rect l="0" t="0" r="r" b="b"/>
              <a:pathLst>
                <a:path w="377" h="175">
                  <a:moveTo>
                    <a:pt x="342" y="39"/>
                  </a:moveTo>
                  <a:cubicBezTo>
                    <a:pt x="272" y="37"/>
                    <a:pt x="207" y="37"/>
                    <a:pt x="138" y="27"/>
                  </a:cubicBezTo>
                  <a:cubicBezTo>
                    <a:pt x="118" y="14"/>
                    <a:pt x="98" y="6"/>
                    <a:pt x="75" y="0"/>
                  </a:cubicBezTo>
                  <a:cubicBezTo>
                    <a:pt x="49" y="2"/>
                    <a:pt x="30" y="1"/>
                    <a:pt x="9" y="15"/>
                  </a:cubicBezTo>
                  <a:cubicBezTo>
                    <a:pt x="6" y="20"/>
                    <a:pt x="0" y="27"/>
                    <a:pt x="0" y="33"/>
                  </a:cubicBezTo>
                  <a:cubicBezTo>
                    <a:pt x="0" y="63"/>
                    <a:pt x="1" y="93"/>
                    <a:pt x="3" y="123"/>
                  </a:cubicBezTo>
                  <a:cubicBezTo>
                    <a:pt x="5" y="156"/>
                    <a:pt x="71" y="164"/>
                    <a:pt x="96" y="168"/>
                  </a:cubicBezTo>
                  <a:cubicBezTo>
                    <a:pt x="280" y="166"/>
                    <a:pt x="260" y="175"/>
                    <a:pt x="357" y="159"/>
                  </a:cubicBezTo>
                  <a:cubicBezTo>
                    <a:pt x="366" y="150"/>
                    <a:pt x="371" y="144"/>
                    <a:pt x="375" y="132"/>
                  </a:cubicBezTo>
                  <a:cubicBezTo>
                    <a:pt x="374" y="121"/>
                    <a:pt x="377" y="61"/>
                    <a:pt x="357" y="48"/>
                  </a:cubicBezTo>
                  <a:cubicBezTo>
                    <a:pt x="338" y="36"/>
                    <a:pt x="349" y="53"/>
                    <a:pt x="342" y="39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19050" cmpd="sng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2023" name="Oval 39"/>
            <p:cNvSpPr>
              <a:spLocks noChangeArrowheads="1"/>
            </p:cNvSpPr>
            <p:nvPr/>
          </p:nvSpPr>
          <p:spPr bwMode="auto">
            <a:xfrm rot="1614571">
              <a:off x="3477" y="2310"/>
              <a:ext cx="138" cy="72"/>
            </a:xfrm>
            <a:prstGeom prst="ellipse">
              <a:avLst/>
            </a:prstGeom>
            <a:solidFill>
              <a:srgbClr val="CCCC00"/>
            </a:solidFill>
            <a:ln w="9525">
              <a:solidFill>
                <a:srgbClr val="9966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2024" name="Group 40"/>
          <p:cNvGrpSpPr>
            <a:grpSpLocks/>
          </p:cNvGrpSpPr>
          <p:nvPr/>
        </p:nvGrpSpPr>
        <p:grpSpPr bwMode="auto">
          <a:xfrm rot="-1633554">
            <a:off x="539750" y="5084763"/>
            <a:ext cx="847725" cy="515937"/>
            <a:chOff x="3438" y="2247"/>
            <a:chExt cx="377" cy="175"/>
          </a:xfrm>
        </p:grpSpPr>
        <p:sp>
          <p:nvSpPr>
            <p:cNvPr id="42025" name="Freeform 41" descr="Упаковочная бумага"/>
            <p:cNvSpPr>
              <a:spLocks/>
            </p:cNvSpPr>
            <p:nvPr/>
          </p:nvSpPr>
          <p:spPr bwMode="auto">
            <a:xfrm>
              <a:off x="3438" y="2247"/>
              <a:ext cx="377" cy="175"/>
            </a:xfrm>
            <a:custGeom>
              <a:avLst/>
              <a:gdLst/>
              <a:ahLst/>
              <a:cxnLst>
                <a:cxn ang="0">
                  <a:pos x="342" y="39"/>
                </a:cxn>
                <a:cxn ang="0">
                  <a:pos x="138" y="27"/>
                </a:cxn>
                <a:cxn ang="0">
                  <a:pos x="75" y="0"/>
                </a:cxn>
                <a:cxn ang="0">
                  <a:pos x="9" y="15"/>
                </a:cxn>
                <a:cxn ang="0">
                  <a:pos x="0" y="33"/>
                </a:cxn>
                <a:cxn ang="0">
                  <a:pos x="3" y="123"/>
                </a:cxn>
                <a:cxn ang="0">
                  <a:pos x="96" y="168"/>
                </a:cxn>
                <a:cxn ang="0">
                  <a:pos x="357" y="159"/>
                </a:cxn>
                <a:cxn ang="0">
                  <a:pos x="375" y="132"/>
                </a:cxn>
                <a:cxn ang="0">
                  <a:pos x="357" y="48"/>
                </a:cxn>
                <a:cxn ang="0">
                  <a:pos x="342" y="39"/>
                </a:cxn>
              </a:cxnLst>
              <a:rect l="0" t="0" r="r" b="b"/>
              <a:pathLst>
                <a:path w="377" h="175">
                  <a:moveTo>
                    <a:pt x="342" y="39"/>
                  </a:moveTo>
                  <a:cubicBezTo>
                    <a:pt x="272" y="37"/>
                    <a:pt x="207" y="37"/>
                    <a:pt x="138" y="27"/>
                  </a:cubicBezTo>
                  <a:cubicBezTo>
                    <a:pt x="118" y="14"/>
                    <a:pt x="98" y="6"/>
                    <a:pt x="75" y="0"/>
                  </a:cubicBezTo>
                  <a:cubicBezTo>
                    <a:pt x="49" y="2"/>
                    <a:pt x="30" y="1"/>
                    <a:pt x="9" y="15"/>
                  </a:cubicBezTo>
                  <a:cubicBezTo>
                    <a:pt x="6" y="20"/>
                    <a:pt x="0" y="27"/>
                    <a:pt x="0" y="33"/>
                  </a:cubicBezTo>
                  <a:cubicBezTo>
                    <a:pt x="0" y="63"/>
                    <a:pt x="1" y="93"/>
                    <a:pt x="3" y="123"/>
                  </a:cubicBezTo>
                  <a:cubicBezTo>
                    <a:pt x="5" y="156"/>
                    <a:pt x="71" y="164"/>
                    <a:pt x="96" y="168"/>
                  </a:cubicBezTo>
                  <a:cubicBezTo>
                    <a:pt x="280" y="166"/>
                    <a:pt x="260" y="175"/>
                    <a:pt x="357" y="159"/>
                  </a:cubicBezTo>
                  <a:cubicBezTo>
                    <a:pt x="366" y="150"/>
                    <a:pt x="371" y="144"/>
                    <a:pt x="375" y="132"/>
                  </a:cubicBezTo>
                  <a:cubicBezTo>
                    <a:pt x="374" y="121"/>
                    <a:pt x="377" y="61"/>
                    <a:pt x="357" y="48"/>
                  </a:cubicBezTo>
                  <a:cubicBezTo>
                    <a:pt x="338" y="36"/>
                    <a:pt x="349" y="53"/>
                    <a:pt x="342" y="39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19050" cmpd="sng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2026" name="Oval 42"/>
            <p:cNvSpPr>
              <a:spLocks noChangeArrowheads="1"/>
            </p:cNvSpPr>
            <p:nvPr/>
          </p:nvSpPr>
          <p:spPr bwMode="auto">
            <a:xfrm rot="1614571">
              <a:off x="3477" y="2310"/>
              <a:ext cx="138" cy="72"/>
            </a:xfrm>
            <a:prstGeom prst="ellipse">
              <a:avLst/>
            </a:prstGeom>
            <a:solidFill>
              <a:srgbClr val="CCCC00"/>
            </a:solidFill>
            <a:ln w="9525">
              <a:solidFill>
                <a:srgbClr val="9966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2030" name="Text Box 46"/>
          <p:cNvSpPr txBox="1">
            <a:spLocks noChangeArrowheads="1"/>
          </p:cNvSpPr>
          <p:nvPr/>
        </p:nvSpPr>
        <p:spPr bwMode="auto">
          <a:xfrm>
            <a:off x="2843213" y="5805488"/>
            <a:ext cx="17287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/>
              <a:t>первичная опухоль</a:t>
            </a:r>
          </a:p>
        </p:txBody>
      </p:sp>
      <p:sp>
        <p:nvSpPr>
          <p:cNvPr id="42031" name="AutoShape 47"/>
          <p:cNvSpPr>
            <a:spLocks noChangeArrowheads="1"/>
          </p:cNvSpPr>
          <p:nvPr/>
        </p:nvSpPr>
        <p:spPr bwMode="auto">
          <a:xfrm>
            <a:off x="1187450" y="1341438"/>
            <a:ext cx="838200" cy="1295400"/>
          </a:xfrm>
          <a:prstGeom prst="curvedRightArrow">
            <a:avLst>
              <a:gd name="adj1" fmla="val 30909"/>
              <a:gd name="adj2" fmla="val 61818"/>
              <a:gd name="adj3" fmla="val 33333"/>
            </a:avLst>
          </a:prstGeom>
          <a:gradFill rotWithShape="0">
            <a:gsLst>
              <a:gs pos="0">
                <a:srgbClr val="FF0066"/>
              </a:gs>
              <a:gs pos="50000">
                <a:srgbClr val="FFFF00"/>
              </a:gs>
              <a:gs pos="100000">
                <a:srgbClr val="FF0066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2032" name="AutoShape 48"/>
          <p:cNvSpPr>
            <a:spLocks noChangeArrowheads="1"/>
          </p:cNvSpPr>
          <p:nvPr/>
        </p:nvSpPr>
        <p:spPr bwMode="auto">
          <a:xfrm>
            <a:off x="1908175" y="2205038"/>
            <a:ext cx="5334000" cy="8382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0066"/>
              </a:gs>
              <a:gs pos="50000">
                <a:srgbClr val="FF0066">
                  <a:gamma/>
                  <a:shade val="46275"/>
                  <a:invGamma/>
                </a:srgbClr>
              </a:gs>
              <a:gs pos="100000">
                <a:srgbClr val="FF0066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ЭПИГЕНОМНЫЙ КАНЦЕРОГЕНЕЗ</a:t>
            </a:r>
          </a:p>
        </p:txBody>
      </p:sp>
      <p:sp>
        <p:nvSpPr>
          <p:cNvPr id="42033" name="Text Box 49" descr="Полотно"/>
          <p:cNvSpPr txBox="1">
            <a:spLocks noChangeArrowheads="1"/>
          </p:cNvSpPr>
          <p:nvPr/>
        </p:nvSpPr>
        <p:spPr bwMode="auto">
          <a:xfrm>
            <a:off x="1908175" y="3357563"/>
            <a:ext cx="5311775" cy="2076450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ru-RU" sz="2000">
                <a:solidFill>
                  <a:schemeClr val="bg1"/>
                </a:solidFill>
              </a:rPr>
              <a:t>приобретение нормальной клеткой </a:t>
            </a:r>
          </a:p>
          <a:p>
            <a:pPr algn="ctr">
              <a:lnSpc>
                <a:spcPct val="130000"/>
              </a:lnSpc>
            </a:pPr>
            <a:r>
              <a:rPr lang="ru-RU" sz="2000">
                <a:solidFill>
                  <a:schemeClr val="bg1"/>
                </a:solidFill>
              </a:rPr>
              <a:t>опухолевых свойств путем воздействия</a:t>
            </a:r>
          </a:p>
          <a:p>
            <a:pPr algn="ctr">
              <a:lnSpc>
                <a:spcPct val="130000"/>
              </a:lnSpc>
            </a:pPr>
            <a:r>
              <a:rPr lang="ru-RU" sz="2000">
                <a:solidFill>
                  <a:schemeClr val="bg1"/>
                </a:solidFill>
              </a:rPr>
              <a:t>на генетический  аппарат клетки факторов,</a:t>
            </a:r>
          </a:p>
          <a:p>
            <a:pPr algn="ctr">
              <a:lnSpc>
                <a:spcPct val="130000"/>
              </a:lnSpc>
            </a:pPr>
            <a:r>
              <a:rPr lang="ru-RU" sz="2000">
                <a:solidFill>
                  <a:schemeClr val="bg1"/>
                </a:solidFill>
              </a:rPr>
              <a:t>которые не принадлежат к геному данной</a:t>
            </a:r>
          </a:p>
          <a:p>
            <a:pPr algn="ctr">
              <a:lnSpc>
                <a:spcPct val="130000"/>
              </a:lnSpc>
            </a:pPr>
            <a:r>
              <a:rPr lang="ru-RU" sz="2000">
                <a:solidFill>
                  <a:schemeClr val="bg1"/>
                </a:solidFill>
              </a:rPr>
              <a:t>клетки и не вызывают мутацию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2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42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20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2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2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2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" presetClass="entr" presetSubtype="1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20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0" presetClass="path" presetSubtype="0" repeatCount="indefinite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3 0.031 C -0.03976 0.08512 -0.05121 0.13948 -0.04844 0.17673 C -0.04566 0.21397 -0.0151 0.23016 -0.01198 0.25515 C -0.00885 0.28013 -0.0316 0.30881 -0.02951 0.32732 C -0.02743 0.34582 -0.01319 0.356 0.00104 0.36641 " pathEditMode="relative" rAng="0" ptsTypes="aaaaA">
                                      <p:cBhvr>
                                        <p:cTn id="78" dur="30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" y="1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8" presetClass="entr" presetSubtype="16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2" dur="20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00"/>
                            </p:stCondLst>
                            <p:childTnLst>
                              <p:par>
                                <p:cTn id="84" presetID="2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42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9" dur="5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000"/>
                            </p:stCondLst>
                            <p:childTnLst>
                              <p:par>
                                <p:cTn id="9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2000"/>
                                        <p:tgtEl>
                                          <p:spTgt spid="41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2000"/>
                                        <p:tgtEl>
                                          <p:spTgt spid="42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2000"/>
                                        <p:tgtEl>
                                          <p:spTgt spid="42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2000"/>
                                        <p:tgtEl>
                                          <p:spTgt spid="42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2000"/>
                                        <p:tgtEl>
                                          <p:spTgt spid="42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8000"/>
                            </p:stCondLst>
                            <p:childTnLst>
                              <p:par>
                                <p:cTn id="1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2000"/>
                                        <p:tgtEl>
                                          <p:spTgt spid="42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0000"/>
                            </p:stCondLst>
                            <p:childTnLst>
                              <p:par>
                                <p:cTn id="1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2000"/>
                                        <p:tgtEl>
                                          <p:spTgt spid="42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5" dur="500"/>
                                        <p:tgtEl>
                                          <p:spTgt spid="42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05" grpId="0" animBg="1"/>
      <p:bldP spid="41987" grpId="0" animBg="1"/>
      <p:bldP spid="41988" grpId="0" animBg="1"/>
      <p:bldP spid="41989" grpId="0" animBg="1"/>
      <p:bldP spid="41990" grpId="0" animBg="1"/>
      <p:bldP spid="41991" grpId="0" animBg="1"/>
      <p:bldP spid="41992" grpId="0" animBg="1"/>
      <p:bldP spid="41993" grpId="0" animBg="1"/>
      <p:bldP spid="41994" grpId="0"/>
      <p:bldP spid="41995" grpId="0" animBg="1"/>
      <p:bldP spid="41995" grpId="1" animBg="1"/>
      <p:bldP spid="42002" grpId="0" animBg="1"/>
      <p:bldP spid="42003" grpId="0" animBg="1"/>
      <p:bldP spid="42004" grpId="0" animBg="1"/>
      <p:bldP spid="42008" grpId="0"/>
      <p:bldP spid="42030" grpId="0"/>
      <p:bldP spid="42031" grpId="0" animBg="1"/>
      <p:bldP spid="42032" grpId="0" animBg="1"/>
      <p:bldP spid="4203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0" y="0"/>
            <a:ext cx="4427538" cy="90805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ДОБРОКАЧЕСТВЕННЫЕ ОПУХОЛИ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4716463" y="0"/>
            <a:ext cx="4427537" cy="90805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chemeClr val="folHlink">
                  <a:gamma/>
                  <a:shade val="46275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ru-RU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ЗЛОКАЧЕСТВЕННЫЕ ОПУХОЛИ</a:t>
            </a: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0" y="981075"/>
            <a:ext cx="442753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spcBef>
                <a:spcPct val="20000"/>
              </a:spcBef>
              <a:buSzPct val="85000"/>
            </a:pPr>
            <a:r>
              <a:rPr lang="ru-RU" sz="2000" b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Экспансивный рост</a:t>
            </a:r>
            <a:r>
              <a:rPr lang="ru-RU" sz="2000"/>
              <a:t> – опухоль раздвигает окружающие ткани. </a:t>
            </a:r>
            <a:r>
              <a:rPr lang="ru-RU" sz="2000" b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Медленный</a:t>
            </a: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0" y="2276475"/>
            <a:ext cx="442753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spcBef>
                <a:spcPct val="20000"/>
              </a:spcBef>
              <a:buSzPct val="85000"/>
            </a:pPr>
            <a:r>
              <a:rPr lang="ru-RU" sz="2000" b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 правило, не образуют метастазов</a:t>
            </a:r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0" y="3573463"/>
            <a:ext cx="442753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ru-RU" sz="2000" b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Практически не вызывает кахексию</a:t>
            </a:r>
            <a:r>
              <a:rPr lang="ru-RU" sz="2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ctr"/>
            <a:r>
              <a:rPr lang="ru-RU" sz="2000" b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(исключение - опухоли ЖКТ)</a:t>
            </a:r>
          </a:p>
        </p:txBody>
      </p:sp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0" y="5084763"/>
            <a:ext cx="442753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spcBef>
                <a:spcPct val="20000"/>
              </a:spcBef>
              <a:buSzPct val="85000"/>
            </a:pPr>
            <a:r>
              <a:rPr lang="ru-RU" sz="2000" b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Имеет капсулу</a:t>
            </a:r>
            <a:r>
              <a:rPr lang="ru-RU" sz="2000"/>
              <a:t> </a:t>
            </a:r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0" y="5949950"/>
            <a:ext cx="442753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spcBef>
                <a:spcPct val="20000"/>
              </a:spcBef>
              <a:buSzPct val="85000"/>
            </a:pPr>
            <a:r>
              <a:rPr lang="ru-RU" sz="2000" b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Редко возникают рецидивы </a:t>
            </a:r>
          </a:p>
          <a:p>
            <a:pPr algn="ctr">
              <a:spcBef>
                <a:spcPct val="20000"/>
              </a:spcBef>
              <a:buSzPct val="85000"/>
            </a:pPr>
            <a:r>
              <a:rPr lang="ru-RU" sz="2000" b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после операции</a:t>
            </a:r>
          </a:p>
        </p:txBody>
      </p:sp>
      <p:sp>
        <p:nvSpPr>
          <p:cNvPr id="37900" name="Text Box 12"/>
          <p:cNvSpPr txBox="1">
            <a:spLocks noChangeArrowheads="1"/>
          </p:cNvSpPr>
          <p:nvPr/>
        </p:nvSpPr>
        <p:spPr bwMode="auto">
          <a:xfrm>
            <a:off x="4716463" y="1125538"/>
            <a:ext cx="442753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spcBef>
                <a:spcPct val="20000"/>
              </a:spcBef>
              <a:buSzPct val="85000"/>
            </a:pPr>
            <a:r>
              <a:rPr lang="ru-RU" sz="2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Инфильтрирующий рост</a:t>
            </a:r>
            <a:r>
              <a:rPr lang="ru-RU" sz="2000"/>
              <a:t> – опухоль прорастает в окружающие ткани, выделяя протеолитические ферменты. </a:t>
            </a:r>
            <a:r>
              <a:rPr lang="ru-RU" sz="2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Быстрый</a:t>
            </a:r>
          </a:p>
        </p:txBody>
      </p:sp>
      <p:sp>
        <p:nvSpPr>
          <p:cNvPr id="37902" name="Text Box 14"/>
          <p:cNvSpPr txBox="1">
            <a:spLocks noChangeArrowheads="1"/>
          </p:cNvSpPr>
          <p:nvPr/>
        </p:nvSpPr>
        <p:spPr bwMode="auto">
          <a:xfrm>
            <a:off x="4716463" y="2205038"/>
            <a:ext cx="442753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spcBef>
                <a:spcPct val="20000"/>
              </a:spcBef>
              <a:buSzPct val="85000"/>
            </a:pPr>
            <a:r>
              <a:rPr lang="ru-RU" sz="2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Активно метастазирует</a:t>
            </a:r>
          </a:p>
        </p:txBody>
      </p:sp>
      <p:sp>
        <p:nvSpPr>
          <p:cNvPr id="37903" name="Text Box 15"/>
          <p:cNvSpPr txBox="1">
            <a:spLocks noChangeArrowheads="1"/>
          </p:cNvSpPr>
          <p:nvPr/>
        </p:nvSpPr>
        <p:spPr bwMode="auto">
          <a:xfrm>
            <a:off x="4716463" y="3716338"/>
            <a:ext cx="442753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ru-RU" sz="2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Вызывают раковую кахексию</a:t>
            </a:r>
          </a:p>
          <a:p>
            <a:pPr algn="ctr"/>
            <a:r>
              <a:rPr lang="ru-RU" b="1">
                <a:effectLst>
                  <a:outerShdw blurRad="38100" dist="38100" dir="2700000" algn="tl">
                    <a:srgbClr val="000000"/>
                  </a:outerShdw>
                </a:effectLst>
              </a:rPr>
              <a:t>(При быстром росте опухоли происходит интенсивное потребление опухолевыми клетками всех питательных веществ поступающих в организм, что приводит к его истощению)</a:t>
            </a:r>
          </a:p>
        </p:txBody>
      </p:sp>
      <p:sp>
        <p:nvSpPr>
          <p:cNvPr id="37904" name="Text Box 16"/>
          <p:cNvSpPr txBox="1">
            <a:spLocks noChangeArrowheads="1"/>
          </p:cNvSpPr>
          <p:nvPr/>
        </p:nvSpPr>
        <p:spPr bwMode="auto">
          <a:xfrm>
            <a:off x="4716463" y="5084763"/>
            <a:ext cx="442753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spcBef>
                <a:spcPct val="20000"/>
              </a:spcBef>
              <a:buSzPct val="85000"/>
            </a:pPr>
            <a:r>
              <a:rPr lang="ru-RU" sz="2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Капсулы не имеет</a:t>
            </a:r>
            <a:r>
              <a:rPr lang="ru-RU" sz="2000"/>
              <a:t> </a:t>
            </a:r>
          </a:p>
        </p:txBody>
      </p:sp>
      <p:sp>
        <p:nvSpPr>
          <p:cNvPr id="37905" name="Text Box 17"/>
          <p:cNvSpPr txBox="1">
            <a:spLocks noChangeArrowheads="1"/>
          </p:cNvSpPr>
          <p:nvPr/>
        </p:nvSpPr>
        <p:spPr bwMode="auto">
          <a:xfrm>
            <a:off x="4716463" y="5949950"/>
            <a:ext cx="442753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spcBef>
                <a:spcPct val="20000"/>
              </a:spcBef>
              <a:buSzPct val="85000"/>
            </a:pPr>
            <a:r>
              <a:rPr lang="ru-RU" sz="2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Часто образуют рецидивы</a:t>
            </a:r>
          </a:p>
        </p:txBody>
      </p:sp>
      <p:sp>
        <p:nvSpPr>
          <p:cNvPr id="37906" name="Line 18"/>
          <p:cNvSpPr>
            <a:spLocks noChangeShapeType="1"/>
          </p:cNvSpPr>
          <p:nvPr/>
        </p:nvSpPr>
        <p:spPr bwMode="auto">
          <a:xfrm>
            <a:off x="4572000" y="333375"/>
            <a:ext cx="71438" cy="6524625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animBg="1"/>
      <p:bldP spid="37893" grpId="0" animBg="1"/>
      <p:bldP spid="37894" grpId="0"/>
      <p:bldP spid="37895" grpId="0"/>
      <p:bldP spid="37896" grpId="0"/>
      <p:bldP spid="37897" grpId="0"/>
      <p:bldP spid="37899" grpId="0"/>
      <p:bldP spid="37900" grpId="0"/>
      <p:bldP spid="37902" grpId="0"/>
      <p:bldP spid="37903" grpId="0"/>
      <p:bldP spid="37904" grpId="0"/>
      <p:bldP spid="37905" grpId="0"/>
      <p:bldP spid="3790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43000"/>
          </a:xfrm>
        </p:spPr>
        <p:txBody>
          <a:bodyPr/>
          <a:lstStyle/>
          <a:p>
            <a:r>
              <a:rPr lang="ru-RU" sz="2800" b="1">
                <a:solidFill>
                  <a:srgbClr val="00FFFF"/>
                </a:solidFill>
                <a:effectLst/>
              </a:rPr>
              <a:t>Метастазирование</a:t>
            </a:r>
            <a:r>
              <a:rPr lang="ru-RU" sz="2800">
                <a:solidFill>
                  <a:schemeClr val="tx1"/>
                </a:solidFill>
                <a:effectLst/>
              </a:rPr>
              <a:t> </a:t>
            </a:r>
            <a:r>
              <a:rPr lang="ru-RU" sz="2800">
                <a:solidFill>
                  <a:srgbClr val="FFFF00"/>
                </a:solidFill>
                <a:effectLst/>
              </a:rPr>
              <a:t>— </a:t>
            </a:r>
            <a:br>
              <a:rPr lang="ru-RU" sz="2800">
                <a:solidFill>
                  <a:srgbClr val="FFFF00"/>
                </a:solidFill>
                <a:effectLst/>
              </a:rPr>
            </a:br>
            <a:r>
              <a:rPr lang="ru-RU" sz="2800">
                <a:solidFill>
                  <a:srgbClr val="FFFF00"/>
                </a:solidFill>
                <a:effectLst/>
              </a:rPr>
              <a:t>процесс формирования вторичных очагов</a:t>
            </a:r>
            <a:br>
              <a:rPr lang="ru-RU" sz="2800">
                <a:solidFill>
                  <a:srgbClr val="FFFF00"/>
                </a:solidFill>
                <a:effectLst/>
              </a:rPr>
            </a:br>
            <a:r>
              <a:rPr lang="ru-RU" sz="2800">
                <a:solidFill>
                  <a:srgbClr val="FFFF00"/>
                </a:solidFill>
                <a:effectLst/>
              </a:rPr>
              <a:t>развития опухоли в отдаленных тканях и органах.</a:t>
            </a:r>
            <a:br>
              <a:rPr lang="ru-RU" sz="2800">
                <a:solidFill>
                  <a:srgbClr val="FFFF00"/>
                </a:solidFill>
                <a:effectLst/>
              </a:rPr>
            </a:br>
            <a:endParaRPr lang="ru-RU" sz="2800">
              <a:solidFill>
                <a:srgbClr val="FFFF00"/>
              </a:solidFill>
              <a:effectLst/>
            </a:endParaRP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0" y="1773238"/>
            <a:ext cx="3435350" cy="822325"/>
          </a:xfrm>
          <a:prstGeom prst="rect">
            <a:avLst/>
          </a:prstGeom>
          <a:solidFill>
            <a:srgbClr val="66FF33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400">
                <a:solidFill>
                  <a:schemeClr val="bg1"/>
                </a:solidFill>
              </a:rPr>
              <a:t>ПЕРВИЧНЫЙ ОЧАГ</a:t>
            </a:r>
          </a:p>
          <a:p>
            <a:pPr algn="ctr"/>
            <a:r>
              <a:rPr lang="ru-RU" sz="2400">
                <a:solidFill>
                  <a:schemeClr val="bg1"/>
                </a:solidFill>
              </a:rPr>
              <a:t>(материнская опухоль)</a:t>
            </a:r>
          </a:p>
        </p:txBody>
      </p:sp>
      <p:sp>
        <p:nvSpPr>
          <p:cNvPr id="31750" name="AutoShape 6"/>
          <p:cNvSpPr>
            <a:spLocks noChangeArrowheads="1"/>
          </p:cNvSpPr>
          <p:nvPr/>
        </p:nvSpPr>
        <p:spPr bwMode="auto">
          <a:xfrm rot="5400000" flipV="1">
            <a:off x="3888581" y="1593057"/>
            <a:ext cx="358775" cy="1150938"/>
          </a:xfrm>
          <a:prstGeom prst="downArrow">
            <a:avLst>
              <a:gd name="adj1" fmla="val 55843"/>
              <a:gd name="adj2" fmla="val 141195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4740275" y="1341438"/>
            <a:ext cx="4403725" cy="2282825"/>
          </a:xfrm>
          <a:prstGeom prst="rect">
            <a:avLst/>
          </a:prstGeom>
          <a:solidFill>
            <a:srgbClr val="00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FFFF66"/>
                </a:solidFill>
              </a:rPr>
              <a:t>1 этап </a:t>
            </a:r>
          </a:p>
          <a:p>
            <a:pPr algn="ctr"/>
            <a:r>
              <a:rPr lang="ru-RU" sz="2400" u="sng">
                <a:solidFill>
                  <a:srgbClr val="FFFF66"/>
                </a:solidFill>
              </a:rPr>
              <a:t>ИНВАЗИЯ</a:t>
            </a:r>
          </a:p>
          <a:p>
            <a:pPr algn="ctr"/>
            <a:r>
              <a:rPr lang="ru-RU" sz="2400"/>
              <a:t>прорастание в лимфатические или </a:t>
            </a:r>
          </a:p>
          <a:p>
            <a:pPr algn="ctr"/>
            <a:r>
              <a:rPr lang="ru-RU" sz="2400"/>
              <a:t>кровеносные сосуды и</a:t>
            </a:r>
          </a:p>
          <a:p>
            <a:pPr algn="ctr"/>
            <a:r>
              <a:rPr lang="ru-RU" sz="2400">
                <a:solidFill>
                  <a:srgbClr val="FFFF66"/>
                </a:solidFill>
              </a:rPr>
              <a:t>образование эмболов</a:t>
            </a: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1042988" y="5181600"/>
            <a:ext cx="2897187" cy="1676400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400">
                <a:solidFill>
                  <a:schemeClr val="bg2"/>
                </a:solidFill>
              </a:rPr>
              <a:t>адаптация к</a:t>
            </a:r>
          </a:p>
          <a:p>
            <a:pPr algn="ctr"/>
            <a:r>
              <a:rPr lang="ru-RU" sz="2400">
                <a:solidFill>
                  <a:schemeClr val="bg2"/>
                </a:solidFill>
              </a:rPr>
              <a:t>микроокружению и</a:t>
            </a:r>
            <a:endParaRPr lang="ru-RU" sz="24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ru-RU" sz="2800" b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формирование</a:t>
            </a:r>
          </a:p>
          <a:p>
            <a:pPr algn="ctr"/>
            <a:r>
              <a:rPr lang="ru-RU" sz="2800" b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метастаза</a:t>
            </a:r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5019675" y="4365625"/>
            <a:ext cx="4124325" cy="1552575"/>
          </a:xfrm>
          <a:prstGeom prst="rect">
            <a:avLst/>
          </a:prstGeom>
          <a:solidFill>
            <a:srgbClr val="00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400">
                <a:solidFill>
                  <a:srgbClr val="FFFF66"/>
                </a:solidFill>
              </a:rPr>
              <a:t>2 этап</a:t>
            </a:r>
            <a:r>
              <a:rPr lang="ru-RU"/>
              <a:t> </a:t>
            </a:r>
          </a:p>
          <a:p>
            <a:pPr algn="ctr"/>
            <a:r>
              <a:rPr lang="ru-RU" sz="2400" u="sng">
                <a:solidFill>
                  <a:srgbClr val="FFFF66"/>
                </a:solidFill>
              </a:rPr>
              <a:t>ТРАНСПОРТ</a:t>
            </a:r>
            <a:r>
              <a:rPr lang="ru-RU" sz="2400"/>
              <a:t> </a:t>
            </a:r>
          </a:p>
          <a:p>
            <a:pPr algn="ctr"/>
            <a:r>
              <a:rPr lang="ru-RU" sz="2400"/>
              <a:t>по организму в отдаленные</a:t>
            </a:r>
          </a:p>
          <a:p>
            <a:pPr algn="ctr"/>
            <a:r>
              <a:rPr lang="ru-RU" sz="2400"/>
              <a:t>ткани и органы</a:t>
            </a:r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250825" y="3068638"/>
            <a:ext cx="2882900" cy="1552575"/>
          </a:xfrm>
          <a:prstGeom prst="rect">
            <a:avLst/>
          </a:prstGeom>
          <a:solidFill>
            <a:srgbClr val="00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400">
                <a:solidFill>
                  <a:srgbClr val="FFFF66"/>
                </a:solidFill>
              </a:rPr>
              <a:t>3 этап</a:t>
            </a:r>
            <a:r>
              <a:rPr lang="ru-RU"/>
              <a:t> </a:t>
            </a:r>
          </a:p>
          <a:p>
            <a:pPr algn="ctr"/>
            <a:r>
              <a:rPr lang="ru-RU" sz="2400" u="sng">
                <a:solidFill>
                  <a:srgbClr val="FFFF66"/>
                </a:solidFill>
              </a:rPr>
              <a:t>ИМПЛАНТАЦИЯ</a:t>
            </a:r>
          </a:p>
          <a:p>
            <a:pPr algn="ctr"/>
            <a:r>
              <a:rPr lang="ru-RU" sz="2400"/>
              <a:t>и экстравазация</a:t>
            </a:r>
          </a:p>
          <a:p>
            <a:pPr algn="ctr"/>
            <a:r>
              <a:rPr lang="ru-RU" sz="2400"/>
              <a:t>(выход из сосудов)</a:t>
            </a:r>
          </a:p>
        </p:txBody>
      </p:sp>
      <p:sp>
        <p:nvSpPr>
          <p:cNvPr id="31756" name="AutoShape 12"/>
          <p:cNvSpPr>
            <a:spLocks noChangeArrowheads="1"/>
          </p:cNvSpPr>
          <p:nvPr/>
        </p:nvSpPr>
        <p:spPr bwMode="auto">
          <a:xfrm rot="10800000" flipV="1">
            <a:off x="6804025" y="3573463"/>
            <a:ext cx="358775" cy="719137"/>
          </a:xfrm>
          <a:prstGeom prst="downArrow">
            <a:avLst>
              <a:gd name="adj1" fmla="val 55843"/>
              <a:gd name="adj2" fmla="val 88222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57" name="AutoShape 13"/>
          <p:cNvSpPr>
            <a:spLocks noChangeArrowheads="1"/>
          </p:cNvSpPr>
          <p:nvPr/>
        </p:nvSpPr>
        <p:spPr bwMode="auto">
          <a:xfrm rot="18085087" flipV="1">
            <a:off x="3889375" y="3392488"/>
            <a:ext cx="358775" cy="1873250"/>
          </a:xfrm>
          <a:prstGeom prst="downArrow">
            <a:avLst>
              <a:gd name="adj1" fmla="val 55843"/>
              <a:gd name="adj2" fmla="val 229807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58" name="AutoShape 14"/>
          <p:cNvSpPr>
            <a:spLocks noChangeArrowheads="1"/>
          </p:cNvSpPr>
          <p:nvPr/>
        </p:nvSpPr>
        <p:spPr bwMode="auto">
          <a:xfrm rot="9303014" flipV="1">
            <a:off x="1763713" y="4652963"/>
            <a:ext cx="358775" cy="649287"/>
          </a:xfrm>
          <a:prstGeom prst="downArrow">
            <a:avLst>
              <a:gd name="adj1" fmla="val 55843"/>
              <a:gd name="adj2" fmla="val 79653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 animBg="1"/>
      <p:bldP spid="31750" grpId="0" animBg="1"/>
      <p:bldP spid="31751" grpId="0" animBg="1"/>
      <p:bldP spid="31752" grpId="0" animBg="1"/>
      <p:bldP spid="31753" grpId="0" animBg="1"/>
      <p:bldP spid="31754" grpId="0" animBg="1"/>
      <p:bldP spid="31756" grpId="0" animBg="1"/>
      <p:bldP spid="31757" grpId="0" animBg="1"/>
      <p:bldP spid="3175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>
                <a:effectLst/>
              </a:rPr>
              <a:t>ВЗАИМООТНОШЕНИЕ</a:t>
            </a:r>
            <a:br>
              <a:rPr lang="ru-RU" sz="3200" b="1">
                <a:effectLst/>
              </a:rPr>
            </a:br>
            <a:r>
              <a:rPr lang="ru-RU" sz="3200" b="1">
                <a:effectLst/>
              </a:rPr>
              <a:t>«ОПУХОЛЬ – ОРГАНИЗМ »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i="1"/>
              <a:t>	</a:t>
            </a:r>
            <a:r>
              <a:rPr lang="ru-RU" b="1" i="1">
                <a:solidFill>
                  <a:srgbClr val="FFFF66"/>
                </a:solidFill>
              </a:rPr>
              <a:t>Паранеопластический синдром</a:t>
            </a:r>
            <a:r>
              <a:rPr lang="ru-RU" i="1"/>
              <a:t> — </a:t>
            </a:r>
            <a:r>
              <a:rPr lang="ru-RU"/>
              <a:t>проявление генерализованного воздействия опухоли на организм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(Опухоль - ловушка питательных веществ и источник интоксикации)</a:t>
            </a:r>
          </a:p>
          <a:p>
            <a:pPr>
              <a:lnSpc>
                <a:spcPct val="90000"/>
              </a:lnSpc>
            </a:pPr>
            <a:r>
              <a:rPr lang="ru-RU"/>
              <a:t>иммунодепрессия</a:t>
            </a:r>
            <a:r>
              <a:rPr lang="ru-RU" sz="2800"/>
              <a:t> - </a:t>
            </a:r>
            <a:r>
              <a:rPr lang="ru-RU"/>
              <a:t>повышенная подверженность инфекционным заболеваниям</a:t>
            </a:r>
          </a:p>
          <a:p>
            <a:pPr>
              <a:lnSpc>
                <a:spcPct val="90000"/>
              </a:lnSpc>
            </a:pPr>
            <a:r>
              <a:rPr lang="ru-RU"/>
              <a:t> сердечно-сосудистая недостаточность</a:t>
            </a:r>
          </a:p>
          <a:p>
            <a:pPr>
              <a:lnSpc>
                <a:spcPct val="90000"/>
              </a:lnSpc>
            </a:pPr>
            <a:r>
              <a:rPr lang="ru-RU"/>
              <a:t> мышечная дистрофия, раковая кахексия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>
                <a:effectLst/>
              </a:rPr>
              <a:t>ВЗАИМООТНОШЕНИЕ    «ОРГАНИЗМ  –  ОПУХОЛЬ»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1. </a:t>
            </a:r>
            <a:r>
              <a:rPr lang="ru-RU" b="1">
                <a:solidFill>
                  <a:srgbClr val="FFFF66"/>
                </a:solidFill>
              </a:rPr>
              <a:t>Антиканцерогенные</a:t>
            </a:r>
            <a:r>
              <a:rPr lang="ru-RU"/>
              <a:t> механизмы – направлены на предотвращение взаимодействия канцерогенного фактора с клеткой</a:t>
            </a:r>
          </a:p>
          <a:p>
            <a:pPr>
              <a:lnSpc>
                <a:spcPct val="90000"/>
              </a:lnSpc>
            </a:pPr>
            <a:r>
              <a:rPr lang="ru-RU"/>
              <a:t>2. </a:t>
            </a:r>
            <a:r>
              <a:rPr lang="ru-RU" b="1">
                <a:solidFill>
                  <a:srgbClr val="FFFF66"/>
                </a:solidFill>
              </a:rPr>
              <a:t>Антитрансформационные</a:t>
            </a:r>
            <a:r>
              <a:rPr lang="ru-RU"/>
              <a:t> - тормозящие этап трансформации нормальной клетки в опухолевую</a:t>
            </a:r>
          </a:p>
          <a:p>
            <a:pPr>
              <a:lnSpc>
                <a:spcPct val="90000"/>
              </a:lnSpc>
            </a:pPr>
            <a:r>
              <a:rPr lang="ru-RU"/>
              <a:t>3. </a:t>
            </a:r>
            <a:r>
              <a:rPr lang="ru-RU" b="1">
                <a:solidFill>
                  <a:srgbClr val="FFFF66"/>
                </a:solidFill>
              </a:rPr>
              <a:t>Антицеллюлярные</a:t>
            </a:r>
            <a:r>
              <a:rPr lang="ru-RU"/>
              <a:t> - препятствующие превращению образовавшихся отдельных опухолевых клеток в клеточную колонию - опухоль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15888"/>
            <a:ext cx="8229600" cy="3313112"/>
          </a:xfrm>
        </p:spPr>
        <p:txBody>
          <a:bodyPr/>
          <a:lstStyle/>
          <a:p>
            <a:r>
              <a:rPr lang="ru-RU" sz="6600" b="1" dirty="0">
                <a:solidFill>
                  <a:schemeClr val="tx1"/>
                </a:solidFill>
              </a:rPr>
              <a:t/>
            </a:r>
            <a:br>
              <a:rPr lang="ru-RU" sz="6600" b="1" dirty="0">
                <a:solidFill>
                  <a:schemeClr val="tx1"/>
                </a:solidFill>
              </a:rPr>
            </a:br>
            <a:r>
              <a:rPr lang="ru-RU" sz="6600" b="1" dirty="0">
                <a:solidFill>
                  <a:srgbClr val="FFFF00"/>
                </a:solidFill>
              </a:rPr>
              <a:t>Патология тканевого роста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644900"/>
            <a:ext cx="9144000" cy="3213100"/>
          </a:xfrm>
        </p:spPr>
        <p:txBody>
          <a:bodyPr/>
          <a:lstStyle/>
          <a:p>
            <a:r>
              <a:rPr lang="ru-RU" b="1">
                <a:effectLst/>
              </a:rPr>
              <a:t>Уход клеток из подчинения общим интересам организма приводит к усилению или ослаблению их роста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Роль иммунной системы</a:t>
            </a:r>
            <a:r>
              <a:rPr lang="ru-RU"/>
              <a:t>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43000"/>
          </a:xfrm>
        </p:spPr>
        <p:txBody>
          <a:bodyPr/>
          <a:lstStyle/>
          <a:p>
            <a:r>
              <a:rPr lang="ru-RU" sz="3600" b="1"/>
              <a:t>Роль нервной</a:t>
            </a:r>
            <a:r>
              <a:rPr lang="ru-RU" sz="3600"/>
              <a:t> и </a:t>
            </a:r>
            <a:r>
              <a:rPr lang="ru-RU" sz="3600" b="1"/>
              <a:t>эндокринной систем</a:t>
            </a:r>
            <a:r>
              <a:rPr lang="ru-RU" sz="4000"/>
              <a:t> 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4" descr="000001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0" y="188913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/>
              <a:t>Благодарю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FFFF66"/>
                </a:solidFill>
              </a:rPr>
              <a:t>Виды тканевого роста</a:t>
            </a:r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Гипербиотические процессы – гипертрофия, регенерация, опухолевый рост.</a:t>
            </a:r>
          </a:p>
          <a:p>
            <a:r>
              <a:rPr lang="ru-RU"/>
              <a:t>Гипобиотические процессы – атрофия, дистрофия.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1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>
                <a:solidFill>
                  <a:srgbClr val="FFFF66"/>
                </a:solidFill>
              </a:rPr>
              <a:t>ОПУХОЛЬ</a:t>
            </a:r>
            <a:r>
              <a:rPr lang="ru-RU" sz="4000"/>
              <a:t> </a:t>
            </a:r>
            <a:r>
              <a:rPr lang="ru-RU" sz="2800" b="1" i="1"/>
              <a:t>(</a:t>
            </a:r>
            <a:r>
              <a:rPr lang="en-US" sz="2800" b="1" i="1"/>
              <a:t>TUMOR</a:t>
            </a:r>
            <a:r>
              <a:rPr lang="ru-RU" sz="2800" b="1" i="1"/>
              <a:t>, </a:t>
            </a:r>
            <a:r>
              <a:rPr lang="en-US" sz="2800" b="1" i="1"/>
              <a:t>CANCER</a:t>
            </a:r>
            <a:r>
              <a:rPr lang="ru-RU" sz="2800" b="1" i="1"/>
              <a:t>, </a:t>
            </a:r>
            <a:r>
              <a:rPr lang="en-US" sz="2800" b="1" i="1"/>
              <a:t>ONCOS</a:t>
            </a:r>
            <a:r>
              <a:rPr lang="ru-RU" sz="2800" b="1" i="1"/>
              <a:t>)</a:t>
            </a:r>
            <a:r>
              <a:rPr lang="ru-RU" sz="4000"/>
              <a:t>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/>
              <a:t>	</a:t>
            </a:r>
            <a:r>
              <a:rPr lang="ru-RU" sz="3600"/>
              <a:t>патологическое разрастание ткани, характеризующееся беспредельностью и нерегулируемостью роста, атипиями, относительной независимостью от состояния организма </a:t>
            </a:r>
          </a:p>
          <a:p>
            <a:pPr algn="ctr">
              <a:buFont typeface="Wingdings" pitchFamily="2" charset="2"/>
              <a:buNone/>
            </a:pPr>
            <a:endParaRPr lang="ru-RU" sz="3600"/>
          </a:p>
          <a:p>
            <a:pPr algn="ctr"/>
            <a:r>
              <a:rPr lang="ru-RU"/>
              <a:t>опухолевые клетки обладают уникальными феноменами присущими только им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>
                <a:solidFill>
                  <a:srgbClr val="FFFF66"/>
                </a:solidFill>
              </a:rPr>
              <a:t>Беспредельность и нерегулируемость роста</a:t>
            </a:r>
            <a:r>
              <a:rPr lang="ru-RU" sz="4000"/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r>
              <a:rPr lang="ru-RU" u="sng">
                <a:solidFill>
                  <a:srgbClr val="FFFF66"/>
                </a:solidFill>
              </a:rPr>
              <a:t>Отсутствие лимита деления</a:t>
            </a:r>
            <a:r>
              <a:rPr lang="ru-RU"/>
              <a:t> (лимит Хайфлика). Опухолевые клетки способны делиться неограниченное число раз, они теоретически </a:t>
            </a:r>
            <a:r>
              <a:rPr lang="ru-RU" u="sng"/>
              <a:t>бессмертны</a:t>
            </a:r>
          </a:p>
          <a:p>
            <a:r>
              <a:rPr lang="ru-RU" u="sng">
                <a:solidFill>
                  <a:srgbClr val="FFFF66"/>
                </a:solidFill>
              </a:rPr>
              <a:t>Отсутствие контактного торможения</a:t>
            </a:r>
            <a:r>
              <a:rPr lang="ru-RU"/>
              <a:t>. Опухолевые клетки при контакте с окружающими клетками не прекращают своего беспредельного деления, тем самым разрушая здоровые клетки и прорастая в окружающую ткань</a:t>
            </a: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1">
                <a:solidFill>
                  <a:srgbClr val="FFFF66"/>
                </a:solidFill>
              </a:rPr>
              <a:t>Атипии</a:t>
            </a:r>
            <a:r>
              <a:rPr lang="ru-RU" sz="4000" i="1"/>
              <a:t> </a:t>
            </a:r>
            <a:r>
              <a:rPr lang="ru-RU" sz="4000"/>
              <a:t>- отличия опухолевых клеток от здоровых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r>
              <a:rPr lang="ru-RU"/>
              <a:t>Опухоль состоит из </a:t>
            </a:r>
            <a:r>
              <a:rPr lang="ru-RU" u="sng"/>
              <a:t>качественно изменившихся</a:t>
            </a:r>
            <a:r>
              <a:rPr lang="ru-RU"/>
              <a:t> клеток, ставших атипичными не похожими по многим признакам на те клетки, из которых они возникли и передающими эти свойства своим потомкам.</a:t>
            </a:r>
          </a:p>
          <a:p>
            <a:pPr algn="ctr"/>
            <a:r>
              <a:rPr lang="ru-RU"/>
              <a:t> Виды атипий: </a:t>
            </a:r>
          </a:p>
          <a:p>
            <a:pPr lvl="1" algn="ctr"/>
            <a:r>
              <a:rPr lang="ru-RU"/>
              <a:t>морфологическая, </a:t>
            </a:r>
          </a:p>
          <a:p>
            <a:pPr lvl="1" algn="ctr"/>
            <a:r>
              <a:rPr lang="ru-RU"/>
              <a:t>биохимическая, </a:t>
            </a:r>
          </a:p>
          <a:p>
            <a:pPr lvl="1" algn="ctr"/>
            <a:r>
              <a:rPr lang="ru-RU"/>
              <a:t>физико-химическая, </a:t>
            </a:r>
          </a:p>
          <a:p>
            <a:pPr lvl="1" algn="ctr"/>
            <a:r>
              <a:rPr lang="ru-RU"/>
              <a:t>функциональная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u="sng">
                <a:solidFill>
                  <a:srgbClr val="FFFF66"/>
                </a:solidFill>
              </a:rPr>
              <a:t>Морфологическая атипия</a:t>
            </a:r>
            <a:r>
              <a:rPr lang="ru-RU" sz="4000"/>
              <a:t> </a:t>
            </a:r>
            <a:r>
              <a:rPr lang="ru-RU" sz="2800"/>
              <a:t>опухолевые клетки отличаются от здоровых: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r>
              <a:rPr lang="ru-RU" sz="2800"/>
              <a:t>1. </a:t>
            </a:r>
            <a:r>
              <a:rPr lang="ru-RU" sz="2800" u="sng">
                <a:solidFill>
                  <a:srgbClr val="FFFF66"/>
                </a:solidFill>
              </a:rPr>
              <a:t>размерами</a:t>
            </a:r>
            <a:r>
              <a:rPr lang="ru-RU" sz="2800"/>
              <a:t> - увеличение или уменьшение</a:t>
            </a:r>
          </a:p>
          <a:p>
            <a:r>
              <a:rPr lang="ru-RU" sz="2800"/>
              <a:t>2. </a:t>
            </a:r>
            <a:r>
              <a:rPr lang="ru-RU" sz="2800" u="sng">
                <a:solidFill>
                  <a:srgbClr val="FFFF66"/>
                </a:solidFill>
              </a:rPr>
              <a:t>формой</a:t>
            </a:r>
            <a:r>
              <a:rPr lang="ru-RU" sz="2800"/>
              <a:t> - приобретают необычную форму, нехарактерную для той ткани в которой они растут </a:t>
            </a:r>
          </a:p>
          <a:p>
            <a:r>
              <a:rPr lang="ru-RU" sz="2800"/>
              <a:t>3. </a:t>
            </a:r>
            <a:r>
              <a:rPr lang="ru-RU" sz="2800" u="sng">
                <a:solidFill>
                  <a:srgbClr val="FFFF66"/>
                </a:solidFill>
              </a:rPr>
              <a:t>окраской</a:t>
            </a:r>
            <a:r>
              <a:rPr lang="ru-RU" sz="2800"/>
              <a:t> - имеют другую окраску, так как иначе воспринимают красители</a:t>
            </a:r>
          </a:p>
          <a:p>
            <a:r>
              <a:rPr lang="ru-RU" sz="2800"/>
              <a:t>4. </a:t>
            </a:r>
            <a:r>
              <a:rPr lang="ru-RU" sz="2800" u="sng">
                <a:solidFill>
                  <a:srgbClr val="FFFF66"/>
                </a:solidFill>
              </a:rPr>
              <a:t>органоидами</a:t>
            </a:r>
            <a:r>
              <a:rPr lang="ru-RU" sz="2800"/>
              <a:t> - много ядер и ядрышек, изменено количество и качество митохондрий, рибосом и т.д.. </a:t>
            </a:r>
          </a:p>
          <a:p>
            <a:pPr algn="ctr">
              <a:buFont typeface="Wingdings" pitchFamily="2" charset="2"/>
              <a:buNone/>
            </a:pPr>
            <a:r>
              <a:rPr lang="ru-RU" sz="2800"/>
              <a:t>Морфологическая атипия является наиболее достоверным признаком диагностики опухоли.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u="sng">
                <a:solidFill>
                  <a:srgbClr val="FFFF66"/>
                </a:solidFill>
              </a:rPr>
              <a:t>Биохимическая атипия</a:t>
            </a:r>
            <a:r>
              <a:rPr lang="ru-RU" sz="4000">
                <a:solidFill>
                  <a:srgbClr val="FFFF66"/>
                </a:solidFill>
              </a:rPr>
              <a:t> </a:t>
            </a:r>
            <a:br>
              <a:rPr lang="ru-RU" sz="4000">
                <a:solidFill>
                  <a:srgbClr val="FFFF66"/>
                </a:solidFill>
              </a:rPr>
            </a:br>
            <a:r>
              <a:rPr lang="ru-RU" sz="2800"/>
              <a:t>изменение всех видов обмена веществ</a:t>
            </a:r>
            <a:r>
              <a:rPr lang="ru-RU" sz="4000"/>
              <a:t>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i="1" u="sng">
                <a:solidFill>
                  <a:srgbClr val="FFFF66"/>
                </a:solidFill>
              </a:rPr>
              <a:t>Углеводная атипия</a:t>
            </a:r>
            <a:r>
              <a:rPr lang="ru-RU" sz="2800" i="1"/>
              <a:t> </a:t>
            </a:r>
            <a:r>
              <a:rPr lang="ru-RU" sz="2800"/>
              <a:t>- нарушение обмена углеводов </a:t>
            </a:r>
            <a:r>
              <a:rPr lang="ru-RU" sz="2800">
                <a:sym typeface="Symbol" pitchFamily="18" charset="2"/>
              </a:rPr>
              <a:t></a:t>
            </a:r>
            <a:r>
              <a:rPr lang="ru-RU" sz="2800"/>
              <a:t> переход на бескислородный гликолиз </a:t>
            </a:r>
            <a:r>
              <a:rPr lang="ru-RU" sz="2800">
                <a:sym typeface="Symbol" pitchFamily="18" charset="2"/>
              </a:rPr>
              <a:t></a:t>
            </a:r>
            <a:r>
              <a:rPr lang="ru-RU" sz="2800"/>
              <a:t> </a:t>
            </a:r>
            <a:r>
              <a:rPr lang="ru-RU" sz="2800" b="1"/>
              <a:t>↓</a:t>
            </a:r>
            <a:r>
              <a:rPr lang="ru-RU" sz="2800"/>
              <a:t>эффект Пастера </a:t>
            </a:r>
            <a:r>
              <a:rPr lang="ru-RU" sz="2000"/>
              <a:t>(в норме эффект Пастера это расщепление углеводов в присутствии кислорода до углекислого газа и воды)</a:t>
            </a:r>
            <a:r>
              <a:rPr lang="ru-RU" sz="2800"/>
              <a:t> </a:t>
            </a:r>
            <a:r>
              <a:rPr lang="ru-RU" sz="2800">
                <a:sym typeface="Symbol" pitchFamily="18" charset="2"/>
              </a:rPr>
              <a:t></a:t>
            </a:r>
            <a:r>
              <a:rPr lang="ru-RU" sz="2800"/>
              <a:t> выделение большого количества недоокисленных продуктов (молочной кислоты) </a:t>
            </a:r>
            <a:r>
              <a:rPr lang="ru-RU" sz="2800">
                <a:sym typeface="Symbol" pitchFamily="18" charset="2"/>
              </a:rPr>
              <a:t></a:t>
            </a:r>
            <a:r>
              <a:rPr lang="ru-RU" sz="2800"/>
              <a:t> выделение в кровь </a:t>
            </a:r>
            <a:r>
              <a:rPr lang="ru-RU" sz="2800">
                <a:sym typeface="Symbol" pitchFamily="18" charset="2"/>
              </a:rPr>
              <a:t></a:t>
            </a:r>
            <a:r>
              <a:rPr lang="ru-RU" sz="2800"/>
              <a:t> </a:t>
            </a:r>
            <a:r>
              <a:rPr lang="ru-RU" sz="2800" b="1"/>
              <a:t>↓</a:t>
            </a:r>
            <a:r>
              <a:rPr lang="ru-RU" sz="2800"/>
              <a:t>поверхностного натяжении и вязкости крови </a:t>
            </a:r>
            <a:endParaRPr lang="ru-RU" sz="2800" i="1"/>
          </a:p>
          <a:p>
            <a:pPr>
              <a:lnSpc>
                <a:spcPct val="90000"/>
              </a:lnSpc>
            </a:pPr>
            <a:r>
              <a:rPr lang="ru-RU" sz="2800" i="1" u="sng">
                <a:solidFill>
                  <a:srgbClr val="FFFF66"/>
                </a:solidFill>
              </a:rPr>
              <a:t>Белковая атипия</a:t>
            </a:r>
            <a:r>
              <a:rPr lang="ru-RU" sz="2800" i="1"/>
              <a:t> </a:t>
            </a:r>
            <a:r>
              <a:rPr lang="ru-RU" sz="2800"/>
              <a:t>- нарушение обмена белков </a:t>
            </a:r>
            <a:r>
              <a:rPr lang="ru-RU" sz="2800">
                <a:sym typeface="Symbol" pitchFamily="18" charset="2"/>
              </a:rPr>
              <a:t></a:t>
            </a:r>
            <a:r>
              <a:rPr lang="ru-RU" sz="2800"/>
              <a:t> появление при некоторых опухолях  (гепатомах) необычных белков - эмбриональные белки (фетопротеины). Наличие этих белков является диагностическим тестом для выявления гепатом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0237"/>
          </a:xfrm>
        </p:spPr>
        <p:txBody>
          <a:bodyPr/>
          <a:lstStyle/>
          <a:p>
            <a:r>
              <a:rPr lang="ru-RU" sz="4000">
                <a:solidFill>
                  <a:srgbClr val="FFFF66"/>
                </a:solidFill>
              </a:rPr>
              <a:t>Этиология</a:t>
            </a:r>
            <a:r>
              <a:rPr lang="ru-RU" sz="4000"/>
              <a:t>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канцерогенные или бластомогенные факторы должны</a:t>
            </a:r>
            <a:r>
              <a:rPr lang="en-US" sz="2400"/>
              <a:t> </a:t>
            </a:r>
            <a:r>
              <a:rPr lang="ru-RU" sz="2400"/>
              <a:t>обладать следующими свойствами: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прямо или косвенно влиять на генетический аппарат клетки,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проникать в клетку через барьеры и не вызывать ее гибель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ru-RU" sz="2800" u="sng">
                <a:solidFill>
                  <a:srgbClr val="FFFF66"/>
                </a:solidFill>
              </a:rPr>
              <a:t>Физические </a:t>
            </a:r>
            <a:r>
              <a:rPr lang="ru-RU" sz="2800"/>
              <a:t>- ионизирующее и ультрафиолетовое излучения. </a:t>
            </a:r>
            <a:r>
              <a:rPr lang="ru-RU" sz="2400"/>
              <a:t>(Черноболь, озоновые дыры)</a:t>
            </a:r>
            <a:endParaRPr lang="ru-RU" sz="2400" u="sng"/>
          </a:p>
          <a:p>
            <a:pPr>
              <a:lnSpc>
                <a:spcPct val="90000"/>
              </a:lnSpc>
            </a:pPr>
            <a:r>
              <a:rPr lang="ru-RU" sz="2800" u="sng">
                <a:solidFill>
                  <a:srgbClr val="FFFF66"/>
                </a:solidFill>
              </a:rPr>
              <a:t>Химические</a:t>
            </a:r>
            <a:r>
              <a:rPr lang="ru-RU" sz="2800"/>
              <a:t> - бластомогенные вещества: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а) экзогенные - аминоазосоединения, полициклические углеводороды и др.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б) эндогенные - продукты нарушения обмена: жёлчных кислот (метилхолантрен), стероидных гормонов, витамина D и др.</a:t>
            </a:r>
            <a:endParaRPr lang="ru-RU" sz="2800" u="sng"/>
          </a:p>
          <a:p>
            <a:pPr>
              <a:lnSpc>
                <a:spcPct val="90000"/>
              </a:lnSpc>
            </a:pPr>
            <a:r>
              <a:rPr lang="ru-RU" sz="2800" u="sng">
                <a:solidFill>
                  <a:srgbClr val="FFFF66"/>
                </a:solidFill>
              </a:rPr>
              <a:t>Биологические</a:t>
            </a:r>
            <a:r>
              <a:rPr lang="ru-RU" sz="2800"/>
              <a:t> - онкогенные вирусы, грибки. Наследственность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theme/theme1.xml><?xml version="1.0" encoding="utf-8"?>
<a:theme xmlns:a="http://schemas.openxmlformats.org/drawingml/2006/main" name="Лучи">
  <a:themeElements>
    <a:clrScheme name="Лучи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Луч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Лучи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Электронная паутина">
  <a:themeElements>
    <a:clrScheme name="Электронная паутина 1">
      <a:dk1>
        <a:srgbClr val="000044"/>
      </a:dk1>
      <a:lt1>
        <a:srgbClr val="FFFFFF"/>
      </a:lt1>
      <a:dk2>
        <a:srgbClr val="000066"/>
      </a:dk2>
      <a:lt2>
        <a:srgbClr val="FFCC00"/>
      </a:lt2>
      <a:accent1>
        <a:srgbClr val="9CE157"/>
      </a:accent1>
      <a:accent2>
        <a:srgbClr val="2663A0"/>
      </a:accent2>
      <a:accent3>
        <a:srgbClr val="AAAAB8"/>
      </a:accent3>
      <a:accent4>
        <a:srgbClr val="DADADA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Электронная паутин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Электронная паутина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лектронная паутина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лектронная паутина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лектронная паутина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лектронная паутина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лектронная паутина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Электронная паутина">
  <a:themeElements>
    <a:clrScheme name="1_Электронная паутина 1">
      <a:dk1>
        <a:srgbClr val="000044"/>
      </a:dk1>
      <a:lt1>
        <a:srgbClr val="FFFFFF"/>
      </a:lt1>
      <a:dk2>
        <a:srgbClr val="000066"/>
      </a:dk2>
      <a:lt2>
        <a:srgbClr val="FFCC00"/>
      </a:lt2>
      <a:accent1>
        <a:srgbClr val="9CE157"/>
      </a:accent1>
      <a:accent2>
        <a:srgbClr val="2663A0"/>
      </a:accent2>
      <a:accent3>
        <a:srgbClr val="AAAAB8"/>
      </a:accent3>
      <a:accent4>
        <a:srgbClr val="DADADA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1_Электронная паутин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Электронная паутина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Электронная паутина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Электронная паутина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Электронная паутина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Электронная паутина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Электронная паутина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959</TotalTime>
  <Words>877</Words>
  <Application>Microsoft Office PowerPoint</Application>
  <PresentationFormat>Экран (4:3)</PresentationFormat>
  <Paragraphs>160</Paragraphs>
  <Slides>22</Slides>
  <Notes>0</Notes>
  <HiddenSlides>2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22</vt:i4>
      </vt:variant>
    </vt:vector>
  </HeadingPairs>
  <TitlesOfParts>
    <vt:vector size="32" baseType="lpstr">
      <vt:lpstr>Arial</vt:lpstr>
      <vt:lpstr>Times New Roman</vt:lpstr>
      <vt:lpstr>Wingdings</vt:lpstr>
      <vt:lpstr>Arial Black</vt:lpstr>
      <vt:lpstr>Symbol</vt:lpstr>
      <vt:lpstr>Tahoma</vt:lpstr>
      <vt:lpstr>Wingdings 2</vt:lpstr>
      <vt:lpstr>Лучи</vt:lpstr>
      <vt:lpstr>Электронная паутина</vt:lpstr>
      <vt:lpstr>1_Электронная паутина</vt:lpstr>
      <vt:lpstr>Запорожский государственный медицинский университет Кафедра патологической физиологии</vt:lpstr>
      <vt:lpstr> Патология тканевого роста</vt:lpstr>
      <vt:lpstr>Виды тканевого роста</vt:lpstr>
      <vt:lpstr>ОПУХОЛЬ (TUMOR, CANCER, ONCOS) </vt:lpstr>
      <vt:lpstr>Беспредельность и нерегулируемость роста </vt:lpstr>
      <vt:lpstr>Атипии - отличия опухолевых клеток от здоровых </vt:lpstr>
      <vt:lpstr>Морфологическая атипия опухолевые клетки отличаются от здоровых: </vt:lpstr>
      <vt:lpstr>Биохимическая атипия  изменение всех видов обмена веществ </vt:lpstr>
      <vt:lpstr>Этиология </vt:lpstr>
      <vt:lpstr>Слайд 10</vt:lpstr>
      <vt:lpstr>Патогенез </vt:lpstr>
      <vt:lpstr>Слайд 12</vt:lpstr>
      <vt:lpstr>Слайд 13</vt:lpstr>
      <vt:lpstr>Слайд 14</vt:lpstr>
      <vt:lpstr>Слайд 15</vt:lpstr>
      <vt:lpstr>Слайд 16</vt:lpstr>
      <vt:lpstr>Метастазирование —  процесс формирования вторичных очагов развития опухоли в отдаленных тканях и органах. </vt:lpstr>
      <vt:lpstr>ВЗАИМООТНОШЕНИЕ «ОПУХОЛЬ – ОРГАНИЗМ »</vt:lpstr>
      <vt:lpstr>ВЗАИМООТНОШЕНИЕ    «ОРГАНИЗМ  –  ОПУХОЛЬ»</vt:lpstr>
      <vt:lpstr>Роль иммунной системы </vt:lpstr>
      <vt:lpstr>Роль нервной и эндокринной систем </vt:lpstr>
      <vt:lpstr>Слайд 22</vt:lpstr>
    </vt:vector>
  </TitlesOfParts>
  <Company>ZSMU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лекции: Патология тканевого роста</dc:title>
  <dc:creator>Жулинский В.А.</dc:creator>
  <cp:lastModifiedBy>RePack by SPecialiST</cp:lastModifiedBy>
  <cp:revision>12</cp:revision>
  <dcterms:created xsi:type="dcterms:W3CDTF">2006-03-30T07:29:11Z</dcterms:created>
  <dcterms:modified xsi:type="dcterms:W3CDTF">2016-01-28T13:10:55Z</dcterms:modified>
</cp:coreProperties>
</file>