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7"/>
  </p:notesMasterIdLst>
  <p:sldIdLst>
    <p:sldId id="256" r:id="rId2"/>
    <p:sldId id="367" r:id="rId3"/>
    <p:sldId id="349" r:id="rId4"/>
    <p:sldId id="343" r:id="rId5"/>
    <p:sldId id="344" r:id="rId6"/>
    <p:sldId id="348" r:id="rId7"/>
    <p:sldId id="346" r:id="rId8"/>
    <p:sldId id="347" r:id="rId9"/>
    <p:sldId id="262" r:id="rId10"/>
    <p:sldId id="263" r:id="rId11"/>
    <p:sldId id="265" r:id="rId12"/>
    <p:sldId id="258" r:id="rId13"/>
    <p:sldId id="259" r:id="rId14"/>
    <p:sldId id="352" r:id="rId15"/>
    <p:sldId id="260" r:id="rId16"/>
    <p:sldId id="261" r:id="rId17"/>
    <p:sldId id="266" r:id="rId18"/>
    <p:sldId id="267" r:id="rId19"/>
    <p:sldId id="268" r:id="rId20"/>
    <p:sldId id="269" r:id="rId21"/>
    <p:sldId id="270" r:id="rId22"/>
    <p:sldId id="271" r:id="rId23"/>
    <p:sldId id="272" r:id="rId24"/>
    <p:sldId id="273" r:id="rId25"/>
    <p:sldId id="278" r:id="rId26"/>
    <p:sldId id="279" r:id="rId27"/>
    <p:sldId id="280" r:id="rId28"/>
    <p:sldId id="288" r:id="rId29"/>
    <p:sldId id="290" r:id="rId30"/>
    <p:sldId id="292" r:id="rId31"/>
    <p:sldId id="294" r:id="rId32"/>
    <p:sldId id="350" r:id="rId33"/>
    <p:sldId id="368" r:id="rId34"/>
    <p:sldId id="351" r:id="rId35"/>
    <p:sldId id="369" r:id="rId36"/>
    <p:sldId id="300" r:id="rId37"/>
    <p:sldId id="301" r:id="rId38"/>
    <p:sldId id="358" r:id="rId39"/>
    <p:sldId id="359" r:id="rId40"/>
    <p:sldId id="312" r:id="rId41"/>
    <p:sldId id="313" r:id="rId42"/>
    <p:sldId id="314" r:id="rId43"/>
    <p:sldId id="360" r:id="rId44"/>
    <p:sldId id="322" r:id="rId45"/>
    <p:sldId id="361" r:id="rId46"/>
    <p:sldId id="362" r:id="rId47"/>
    <p:sldId id="324" r:id="rId48"/>
    <p:sldId id="325" r:id="rId49"/>
    <p:sldId id="326" r:id="rId50"/>
    <p:sldId id="327" r:id="rId51"/>
    <p:sldId id="328" r:id="rId52"/>
    <p:sldId id="329" r:id="rId53"/>
    <p:sldId id="330" r:id="rId54"/>
    <p:sldId id="363" r:id="rId55"/>
    <p:sldId id="364" r:id="rId56"/>
    <p:sldId id="365" r:id="rId57"/>
    <p:sldId id="366" r:id="rId58"/>
    <p:sldId id="332" r:id="rId59"/>
    <p:sldId id="333" r:id="rId60"/>
    <p:sldId id="335" r:id="rId61"/>
    <p:sldId id="336" r:id="rId62"/>
    <p:sldId id="337" r:id="rId63"/>
    <p:sldId id="338" r:id="rId64"/>
    <p:sldId id="339" r:id="rId65"/>
    <p:sldId id="342" r:id="rId6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DC7019-A99C-4377-A050-2974FDB2D3AE}" type="datetimeFigureOut">
              <a:rPr lang="ru-RU" smtClean="0"/>
              <a:t>10.01.2016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EC6EDF-FF6F-47DF-9D35-6382B3D51164}"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On the other hand, the organization of physicians, hospitals, and public health activities arose out of the nineteenth century itself, owing much to the alterations wrought by the Industrial Revolution. The rapid changes that followed the building of factories and the expansion of cities led to extreme shifts and crowding of populations. The conditions of factory workers, the spread of slums, and the interdependence of communities and nations also affected medical practice.</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9</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Just as correlations were made between bedside findings and changes in the organs, so too was the chemistry laboratory brought to bear on understanding the functional alterations caused by disease. By the middle of the nineteenth century, examinations of blood and urine were routine</a:t>
            </a:r>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18</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As advances in physiology and chemistry proceeded, it became possible to isolate drugs in pure form and thus examine their actions in animals and humans. Thus the discipline of pharmacology was developed. On the basis of preliminary investigations in France by J. F. </a:t>
            </a:r>
            <a:r>
              <a:rPr lang="en-US" sz="1200" dirty="0" err="1" smtClean="0">
                <a:latin typeface="Times New Roman" pitchFamily="18" charset="0"/>
                <a:cs typeface="Times New Roman" pitchFamily="18" charset="0"/>
              </a:rPr>
              <a:t>Derosne</a:t>
            </a:r>
            <a:r>
              <a:rPr lang="en-US" sz="1200" dirty="0" smtClean="0">
                <a:latin typeface="Times New Roman" pitchFamily="18" charset="0"/>
                <a:cs typeface="Times New Roman" pitchFamily="18" charset="0"/>
              </a:rPr>
              <a:t> in 1803 and A. Seguin in 1804, F. W. A. </a:t>
            </a:r>
            <a:r>
              <a:rPr lang="en-US" sz="1200" dirty="0" err="1" smtClean="0">
                <a:latin typeface="Times New Roman" pitchFamily="18" charset="0"/>
                <a:cs typeface="Times New Roman" pitchFamily="18" charset="0"/>
              </a:rPr>
              <a:t>Serturner</a:t>
            </a:r>
            <a:r>
              <a:rPr lang="en-US" sz="1200" dirty="0" smtClean="0">
                <a:latin typeface="Times New Roman" pitchFamily="18" charset="0"/>
                <a:cs typeface="Times New Roman" pitchFamily="18" charset="0"/>
              </a:rPr>
              <a:t> in Germany isolated morphine in 1806. Pelletier and </a:t>
            </a:r>
            <a:r>
              <a:rPr lang="en-US" sz="1200" dirty="0" err="1" smtClean="0">
                <a:latin typeface="Times New Roman" pitchFamily="18" charset="0"/>
                <a:cs typeface="Times New Roman" pitchFamily="18" charset="0"/>
              </a:rPr>
              <a:t>Caventou</a:t>
            </a:r>
            <a:r>
              <a:rPr lang="en-US" sz="1200" dirty="0" smtClean="0">
                <a:latin typeface="Times New Roman" pitchFamily="18" charset="0"/>
                <a:cs typeface="Times New Roman" pitchFamily="18" charset="0"/>
              </a:rPr>
              <a:t> in 1818 did the same in France with strychnine, quinine, and other drugs. Pierre </a:t>
            </a:r>
            <a:r>
              <a:rPr lang="en-US" sz="1200" dirty="0" err="1" smtClean="0">
                <a:latin typeface="Times New Roman" pitchFamily="18" charset="0"/>
                <a:cs typeface="Times New Roman" pitchFamily="18" charset="0"/>
              </a:rPr>
              <a:t>Robiquet</a:t>
            </a:r>
            <a:r>
              <a:rPr lang="en-US" sz="1200" dirty="0" smtClean="0">
                <a:latin typeface="Times New Roman" pitchFamily="18" charset="0"/>
                <a:cs typeface="Times New Roman" pitchFamily="18" charset="0"/>
              </a:rPr>
              <a:t> was another of the many pharmacist-chemists in France and Germany who discovered and isolated the new plant alkaloids so important to medicine—among them atropine, </a:t>
            </a:r>
            <a:r>
              <a:rPr lang="en-US" sz="1200" dirty="0" err="1" smtClean="0">
                <a:latin typeface="Times New Roman" pitchFamily="18" charset="0"/>
                <a:cs typeface="Times New Roman" pitchFamily="18" charset="0"/>
              </a:rPr>
              <a:t>colchicine</a:t>
            </a:r>
            <a:r>
              <a:rPr lang="en-US" sz="1200" dirty="0" smtClean="0">
                <a:latin typeface="Times New Roman" pitchFamily="18" charset="0"/>
                <a:cs typeface="Times New Roman" pitchFamily="18" charset="0"/>
              </a:rPr>
              <a:t>, and cocaine.</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19</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Matthias </a:t>
            </a:r>
            <a:r>
              <a:rPr lang="en-US" sz="1200" dirty="0" err="1" smtClean="0">
                <a:latin typeface="Times New Roman" pitchFamily="18" charset="0"/>
                <a:cs typeface="Times New Roman" pitchFamily="18" charset="0"/>
              </a:rPr>
              <a:t>Schleiden</a:t>
            </a:r>
            <a:r>
              <a:rPr lang="en-US" sz="1200" dirty="0" smtClean="0">
                <a:latin typeface="Times New Roman" pitchFamily="18" charset="0"/>
                <a:cs typeface="Times New Roman" pitchFamily="18" charset="0"/>
              </a:rPr>
              <a:t> (1804-81) and Theodor Schwann (1810-82), developed one of the most important conceptions of modern biology. Although it had been previously known that parts of plants were cellular, </a:t>
            </a:r>
            <a:r>
              <a:rPr lang="en-US" sz="1200" dirty="0" err="1" smtClean="0">
                <a:latin typeface="Times New Roman" pitchFamily="18" charset="0"/>
                <a:cs typeface="Times New Roman" pitchFamily="18" charset="0"/>
              </a:rPr>
              <a:t>Schleiden</a:t>
            </a:r>
            <a:r>
              <a:rPr lang="en-US" sz="1200" dirty="0" smtClean="0">
                <a:latin typeface="Times New Roman" pitchFamily="18" charset="0"/>
                <a:cs typeface="Times New Roman" pitchFamily="18" charset="0"/>
              </a:rPr>
              <a:t> was the first to state explicitly that each plant was a community of eels with each cell having a separate existence. Schwann generalized </a:t>
            </a:r>
            <a:r>
              <a:rPr lang="en-US" sz="1200" dirty="0" err="1" smtClean="0">
                <a:latin typeface="Times New Roman" pitchFamily="18" charset="0"/>
                <a:cs typeface="Times New Roman" pitchFamily="18" charset="0"/>
              </a:rPr>
              <a:t>Schleiden's</a:t>
            </a:r>
            <a:r>
              <a:rPr lang="en-US" sz="1200" dirty="0" smtClean="0">
                <a:latin typeface="Times New Roman" pitchFamily="18" charset="0"/>
                <a:cs typeface="Times New Roman" pitchFamily="18" charset="0"/>
              </a:rPr>
              <a:t> conclusions to all life—animal and plant. Much of the information that led to the understanding and elaboration of the cell theory depended on technical advances in microscopes. </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21</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Even when the idea was accepted that all living creatures are composed of living cells, the question arose of how the cells originated. </a:t>
            </a:r>
            <a:r>
              <a:rPr lang="en-US" sz="1200" dirty="0" err="1" smtClean="0">
                <a:latin typeface="Times New Roman" pitchFamily="18" charset="0"/>
                <a:cs typeface="Times New Roman" pitchFamily="18" charset="0"/>
              </a:rPr>
              <a:t>Schleiden</a:t>
            </a:r>
            <a:r>
              <a:rPr lang="en-US" sz="1200" dirty="0" smtClean="0">
                <a:latin typeface="Times New Roman" pitchFamily="18" charset="0"/>
                <a:cs typeface="Times New Roman" pitchFamily="18" charset="0"/>
              </a:rPr>
              <a:t> proposed that the cell and its components formed as a result of a chemical precipitation out of an undifferentiated mass. It was Rudolf Virchow, who overthrew the speculative explanations and firmly established the proposition (in which he was joined by many other investigators) that cells arise only from preexisting cells. At first the view proposed by </a:t>
            </a:r>
            <a:r>
              <a:rPr lang="en-US" sz="1200" dirty="0" err="1" smtClean="0">
                <a:latin typeface="Times New Roman" pitchFamily="18" charset="0"/>
                <a:cs typeface="Times New Roman" pitchFamily="18" charset="0"/>
              </a:rPr>
              <a:t>Schleiden</a:t>
            </a:r>
            <a:r>
              <a:rPr lang="en-US" sz="1200" dirty="0" smtClean="0">
                <a:latin typeface="Times New Roman" pitchFamily="18" charset="0"/>
                <a:cs typeface="Times New Roman" pitchFamily="18" charset="0"/>
              </a:rPr>
              <a:t> was embraced by many outstanding scientists, including Karl </a:t>
            </a:r>
            <a:r>
              <a:rPr lang="en-US" sz="1200" dirty="0" err="1" smtClean="0">
                <a:latin typeface="Times New Roman" pitchFamily="18" charset="0"/>
                <a:cs typeface="Times New Roman" pitchFamily="18" charset="0"/>
              </a:rPr>
              <a:t>Rokitansky</a:t>
            </a:r>
            <a:r>
              <a:rPr lang="en-US" sz="1200" dirty="0" smtClean="0">
                <a:latin typeface="Times New Roman" pitchFamily="18" charset="0"/>
                <a:cs typeface="Times New Roman" pitchFamily="18" charset="0"/>
              </a:rPr>
              <a:t>, a great pathologist of the time, but the concept of Virchow finally gained full acceptance.</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22</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Jacob </a:t>
            </a:r>
            <a:r>
              <a:rPr lang="en-US" sz="1200" dirty="0" err="1" smtClean="0">
                <a:latin typeface="Times New Roman" pitchFamily="18" charset="0"/>
                <a:cs typeface="Times New Roman" pitchFamily="18" charset="0"/>
              </a:rPr>
              <a:t>Henle</a:t>
            </a:r>
            <a:r>
              <a:rPr lang="en-US" sz="1200" dirty="0" smtClean="0">
                <a:latin typeface="Times New Roman" pitchFamily="18" charset="0"/>
                <a:cs typeface="Times New Roman" pitchFamily="18" charset="0"/>
              </a:rPr>
              <a:t> (1809-85), was responsible for early ideas concerning microorganisms as causes of disease. Albert von </a:t>
            </a:r>
            <a:r>
              <a:rPr lang="en-US" sz="1200" dirty="0" err="1" smtClean="0">
                <a:latin typeface="Times New Roman" pitchFamily="18" charset="0"/>
                <a:cs typeface="Times New Roman" pitchFamily="18" charset="0"/>
              </a:rPr>
              <a:t>Kolliker</a:t>
            </a:r>
            <a:r>
              <a:rPr lang="en-US" sz="1200" dirty="0" smtClean="0">
                <a:latin typeface="Times New Roman" pitchFamily="18" charset="0"/>
                <a:cs typeface="Times New Roman" pitchFamily="18" charset="0"/>
              </a:rPr>
              <a:t> (1817-1905) wrote what may have been the first organized textbook on histology. The </a:t>
            </a:r>
            <a:r>
              <a:rPr lang="en-US" sz="1200" dirty="0" err="1" smtClean="0">
                <a:latin typeface="Times New Roman" pitchFamily="18" charset="0"/>
                <a:cs typeface="Times New Roman" pitchFamily="18" charset="0"/>
              </a:rPr>
              <a:t>spermatozoan</a:t>
            </a:r>
            <a:r>
              <a:rPr lang="en-US" sz="1200" dirty="0" smtClean="0">
                <a:latin typeface="Times New Roman" pitchFamily="18" charset="0"/>
                <a:cs typeface="Times New Roman" pitchFamily="18" charset="0"/>
              </a:rPr>
              <a:t> had been known for centuries, but Karl Ernst von Baer (1792-1876) gave the first description of the ovum (egg) of mammals. Robert </a:t>
            </a:r>
            <a:r>
              <a:rPr lang="en-US" sz="1200" dirty="0" err="1" smtClean="0">
                <a:latin typeface="Times New Roman" pitchFamily="18" charset="0"/>
                <a:cs typeface="Times New Roman" pitchFamily="18" charset="0"/>
              </a:rPr>
              <a:t>Remak</a:t>
            </a:r>
            <a:r>
              <a:rPr lang="en-US" sz="1200" dirty="0" smtClean="0">
                <a:latin typeface="Times New Roman" pitchFamily="18" charset="0"/>
                <a:cs typeface="Times New Roman" pitchFamily="18" charset="0"/>
              </a:rPr>
              <a:t> (1815-65) classified tissues according to their embryological origin into three primary systems (germ layers): ectoderm, mesoderm, and </a:t>
            </a:r>
            <a:r>
              <a:rPr lang="en-US" sz="1200" dirty="0" err="1" smtClean="0">
                <a:latin typeface="Times New Roman" pitchFamily="18" charset="0"/>
                <a:cs typeface="Times New Roman" pitchFamily="18" charset="0"/>
              </a:rPr>
              <a:t>entoderm</a:t>
            </a:r>
            <a:r>
              <a:rPr lang="en-US" sz="1200" dirty="0" smtClean="0">
                <a:latin typeface="Times New Roman" pitchFamily="18" charset="0"/>
                <a:cs typeface="Times New Roman" pitchFamily="18" charset="0"/>
              </a:rPr>
              <a:t>. The mechanism of cell division, the means by which the embryo enlarges, organs increase, and tissues regenerate was reported by Walter Fleming in 1882. Wilhelm </a:t>
            </a:r>
            <a:r>
              <a:rPr lang="en-US" sz="1200" dirty="0" err="1" smtClean="0">
                <a:latin typeface="Times New Roman" pitchFamily="18" charset="0"/>
                <a:cs typeface="Times New Roman" pitchFamily="18" charset="0"/>
              </a:rPr>
              <a:t>Waldeyer</a:t>
            </a:r>
            <a:r>
              <a:rPr lang="en-US" sz="1200" dirty="0" smtClean="0">
                <a:latin typeface="Times New Roman" pitchFamily="18" charset="0"/>
                <a:cs typeface="Times New Roman" pitchFamily="18" charset="0"/>
              </a:rPr>
              <a:t> (1836-1921) named the chromosome in the nucleus of the cell and put forth in 1891 the theory that the basic unit of the nervous system is the nerve cell, the </a:t>
            </a:r>
            <a:r>
              <a:rPr lang="en-US" sz="1200" dirty="0" err="1" smtClean="0">
                <a:latin typeface="Times New Roman" pitchFamily="18" charset="0"/>
                <a:cs typeface="Times New Roman" pitchFamily="18" charset="0"/>
              </a:rPr>
              <a:t>neurone</a:t>
            </a:r>
            <a:r>
              <a:rPr lang="en-US" sz="1200" dirty="0" smtClean="0">
                <a:latin typeface="Times New Roman" pitchFamily="18" charset="0"/>
                <a:cs typeface="Times New Roman" pitchFamily="18" charset="0"/>
              </a:rPr>
              <a:t>. </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23</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In keeping with the spirit of correlating the clinical manifestations of illness with the pathological findings in organs, autopsies were the major focus in medicine. In the French and British schools the availability of corpses for pathological examination was quite limited, whereas in Austria and Germany medical institutions were often the centers in which autopsies were performed, usually by one </a:t>
            </a:r>
            <a:r>
              <a:rPr lang="en-US" sz="1200" dirty="0" err="1" smtClean="0">
                <a:latin typeface="Times New Roman" pitchFamily="18" charset="0"/>
                <a:cs typeface="Times New Roman" pitchFamily="18" charset="0"/>
              </a:rPr>
              <a:t>prosector</a:t>
            </a:r>
            <a:r>
              <a:rPr lang="en-US" sz="1200" dirty="0" smtClean="0">
                <a:latin typeface="Times New Roman" pitchFamily="18" charset="0"/>
                <a:cs typeface="Times New Roman" pitchFamily="18" charset="0"/>
              </a:rPr>
              <a:t> and his pupils. Moreover, in France and Britain the principal pathological studies were made by the clinicians</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24</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latin typeface="Times New Roman" pitchFamily="18" charset="0"/>
                <a:cs typeface="Times New Roman" pitchFamily="18" charset="0"/>
              </a:rPr>
              <a:t> The outstanding characteristic of nineteenth-century medicine was the correlation of discoveries in the laboratory and autopsy room with observations at the bedside, and it was principally the hospital where such investigations and interconnections were pursued. In the first half of the century, leadership in clinical science resided in France, but it later passed to the British Isles, and then to the German-speaking countries.</a:t>
            </a:r>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25</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An important factor in the emergence of Paris as the leading clinical school was the French Revolution. As the old regime was swept away, so were ancient ideas and inhibitions, opening the way to new approaches by experiment, an emphasis on pragmatism rather than theory, and bedside observation instead of reasoning by concept. The hospital became more important as the focus of medical activity, public health measures were seen as a duty of government, and medical practice was open to all classes. The wounds sustained in the savage turmoil of the Revolution and after had increased the need for surgery, and since physicians appeared to have little effect on illnesses and epidemics surgeons gained an equal status. Nevertheless, as surgery and medicine coalesced into one profession, specializations began to occur as the new discoveries accumulated.</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26</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Philippe </a:t>
            </a:r>
            <a:r>
              <a:rPr lang="en-US" sz="1200" dirty="0" err="1" smtClean="0">
                <a:latin typeface="Times New Roman" pitchFamily="18" charset="0"/>
                <a:cs typeface="Times New Roman" pitchFamily="18" charset="0"/>
              </a:rPr>
              <a:t>Pinel</a:t>
            </a:r>
            <a:r>
              <a:rPr lang="en-US" sz="1200" dirty="0" smtClean="0">
                <a:latin typeface="Times New Roman" pitchFamily="18" charset="0"/>
                <a:cs typeface="Times New Roman" pitchFamily="18" charset="0"/>
              </a:rPr>
              <a:t> (1745-1826) was representative of both the eighteenth and nineteenth centuries. His concern for the classification of disease was a holdover from the past, and his concentration on objective clinical study in a special field fitted the trend toward specialization. </a:t>
            </a:r>
            <a:r>
              <a:rPr lang="en-US" sz="1200" dirty="0" err="1" smtClean="0">
                <a:latin typeface="Times New Roman" pitchFamily="18" charset="0"/>
                <a:cs typeface="Times New Roman" pitchFamily="18" charset="0"/>
              </a:rPr>
              <a:t>Pinel's</a:t>
            </a:r>
            <a:r>
              <a:rPr lang="en-US" sz="1200" dirty="0" smtClean="0">
                <a:latin typeface="Times New Roman" pitchFamily="18" charset="0"/>
                <a:cs typeface="Times New Roman" pitchFamily="18" charset="0"/>
              </a:rPr>
              <a:t> close observation of people with mental illness and his astute evaluation of the results of treatment led him to advocate a change in insane asylums from forcible restraint to gentleness, persuasion, and a cheerful environment which benefited from the influences of family and friends.</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27</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Philippe </a:t>
            </a:r>
            <a:r>
              <a:rPr lang="en-US" sz="1200" dirty="0" err="1" smtClean="0">
                <a:latin typeface="Times New Roman" pitchFamily="18" charset="0"/>
                <a:cs typeface="Times New Roman" pitchFamily="18" charset="0"/>
              </a:rPr>
              <a:t>Pinel</a:t>
            </a:r>
            <a:r>
              <a:rPr lang="en-US" sz="1200" dirty="0" smtClean="0">
                <a:latin typeface="Times New Roman" pitchFamily="18" charset="0"/>
                <a:cs typeface="Times New Roman" pitchFamily="18" charset="0"/>
              </a:rPr>
              <a:t> (1745-1826) was representative of both the eighteenth and nineteenth centuries. His concern for the classification of disease was a holdover from the past, and his concentration on objective clinical study in a special field fitted the trend toward specialization. </a:t>
            </a:r>
            <a:r>
              <a:rPr lang="en-US" sz="1200" dirty="0" err="1" smtClean="0">
                <a:latin typeface="Times New Roman" pitchFamily="18" charset="0"/>
                <a:cs typeface="Times New Roman" pitchFamily="18" charset="0"/>
              </a:rPr>
              <a:t>Pinel's</a:t>
            </a:r>
            <a:r>
              <a:rPr lang="en-US" sz="1200" dirty="0" smtClean="0">
                <a:latin typeface="Times New Roman" pitchFamily="18" charset="0"/>
                <a:cs typeface="Times New Roman" pitchFamily="18" charset="0"/>
              </a:rPr>
              <a:t> close observation of people with mental illness and his astute evaluation of the results of treatment led him to advocate a change in insane asylums from forcible restraint to gentleness, persuasion, and a cheerful environment which benefited from the influences of family and friends.</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28</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Before the discovery of bacteria as the causes of disease, the principal focus of preventive medicine and public health had been on sanitation: the provision of potable water and the dispersal of foul odors from sewage and refuse, which were considered the important factors in causing epidemics. The invention of the water closet by John Harrington (1561-1612) facilitated flushing away human waste and helped to keep some dwellings clean, but the flow from these indoor privies ran into cesspools and ultimately into waterways and wells.</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10</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most famous teacher of the Dublin group was Robert James Graves (1796-1853), whose bedside rounds were widely known as superb instructional exercises. He is the eponym ("Graves' disease") for that combination of thyroid enlargement, nervousness, sweating, and pronounced stare referred to as "toxic </a:t>
            </a:r>
            <a:r>
              <a:rPr lang="en-US" sz="1200" dirty="0" err="1" smtClean="0">
                <a:latin typeface="Times New Roman" pitchFamily="18" charset="0"/>
                <a:cs typeface="Times New Roman" pitchFamily="18" charset="0"/>
              </a:rPr>
              <a:t>exophthalmic</a:t>
            </a:r>
            <a:r>
              <a:rPr lang="en-US" sz="1200" dirty="0" smtClean="0">
                <a:latin typeface="Times New Roman" pitchFamily="18" charset="0"/>
                <a:cs typeface="Times New Roman" pitchFamily="18" charset="0"/>
              </a:rPr>
              <a:t> goiter." It was Graves who overturned the past dietary restrictions for patients with fever by urging a full, nutritious diet for all ill patients. He suggested that his own epitaph could well read, "He fed fevers."</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29</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Perhaps the most imposing of the leaders at Guy's was Thomas Addison (1793-1860), whose severe, pompous manner, precisely chosen words, and physically impressive appearance struck fear into students. His thorough examinations and perceptive analyses earned him the awestruck respect of his colleagues. Pernicious anemia and adrenal insufficiency are both still referred to as "Addison's anemia" and "Addison's disease of the adrenals."</a:t>
            </a:r>
            <a:endParaRPr lang="ru-RU" sz="12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EEEC6EDF-FF6F-47DF-9D35-6382B3D51164}" type="slidenum">
              <a:rPr lang="ru-RU" smtClean="0"/>
              <a:t>30</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Perhaps the most imposing of the leaders at Guy's was Thomas Addison (1793-1860), whose severe, pompous manner, precisely chosen words, and physically impressive appearance struck fear into students. His thorough examinations and perceptive analyses earned him the awestruck respect of his colleagues. Pernicious anemia and adrenal insufficiency are both still referred to as "Addison's anemia" and "Addison's disease of the adrenals."</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31</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r>
              <a:rPr lang="en-US" sz="1200" b="1" dirty="0" smtClean="0">
                <a:latin typeface="Times New Roman" pitchFamily="18" charset="0"/>
                <a:cs typeface="Times New Roman" pitchFamily="18" charset="0"/>
              </a:rPr>
              <a:t>Antiseptics</a:t>
            </a:r>
          </a:p>
          <a:p>
            <a:r>
              <a:rPr lang="en-US" sz="1200" b="1" dirty="0" smtClean="0">
                <a:latin typeface="Times New Roman" pitchFamily="18" charset="0"/>
                <a:cs typeface="Times New Roman" pitchFamily="18" charset="0"/>
              </a:rPr>
              <a:t>1847:</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Ignaz</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Semmelweiss</a:t>
            </a:r>
            <a:r>
              <a:rPr lang="en-US" sz="1200" dirty="0" smtClean="0">
                <a:latin typeface="Times New Roman" pitchFamily="18" charset="0"/>
                <a:cs typeface="Times New Roman" pitchFamily="18" charset="0"/>
              </a:rPr>
              <a:t> (Hungary) cut the death rate in his maternity ward by making the doctors </a:t>
            </a:r>
            <a:r>
              <a:rPr lang="en-US" sz="1200" b="1" dirty="0" smtClean="0">
                <a:latin typeface="Times New Roman" pitchFamily="18" charset="0"/>
                <a:cs typeface="Times New Roman" pitchFamily="18" charset="0"/>
              </a:rPr>
              <a:t>wash their hands</a:t>
            </a:r>
            <a:r>
              <a:rPr lang="en-US" sz="1200" dirty="0" smtClean="0">
                <a:latin typeface="Times New Roman" pitchFamily="18" charset="0"/>
                <a:cs typeface="Times New Roman" pitchFamily="18" charset="0"/>
              </a:rPr>
              <a:t> in calcium chloride solution before treating their patients.</a:t>
            </a:r>
          </a:p>
          <a:p>
            <a:r>
              <a:rPr lang="en-US" sz="1200" b="1" dirty="0" smtClean="0">
                <a:latin typeface="Times New Roman" pitchFamily="18" charset="0"/>
                <a:cs typeface="Times New Roman" pitchFamily="18" charset="0"/>
              </a:rPr>
              <a:t>1854:</a:t>
            </a:r>
            <a:r>
              <a:rPr lang="en-US" sz="1200" dirty="0" smtClean="0">
                <a:latin typeface="Times New Roman" pitchFamily="18" charset="0"/>
                <a:cs typeface="Times New Roman" pitchFamily="18" charset="0"/>
              </a:rPr>
              <a:t> Standards of hospital cleanliness and nursing care rose rapidly under the influence of Florence Nightingale.</a:t>
            </a:r>
          </a:p>
          <a:p>
            <a:r>
              <a:rPr lang="en-US" sz="1200" b="1" dirty="0" smtClean="0">
                <a:latin typeface="Times New Roman" pitchFamily="18" charset="0"/>
                <a:cs typeface="Times New Roman" pitchFamily="18" charset="0"/>
              </a:rPr>
              <a:t>1865:</a:t>
            </a:r>
            <a:r>
              <a:rPr lang="en-US" sz="1200" dirty="0" smtClean="0">
                <a:latin typeface="Times New Roman" pitchFamily="18" charset="0"/>
                <a:cs typeface="Times New Roman" pitchFamily="18" charset="0"/>
              </a:rPr>
              <a:t> Joseph Lister (Scotland) - basing his ideas on Pasteur's Germ Theory cut the death rate among his patients from 46 to 15 per cent by spraying instruments and bandages with a 1-in-20 solution of </a:t>
            </a:r>
            <a:r>
              <a:rPr lang="en-US" sz="1200" b="1" dirty="0" smtClean="0">
                <a:latin typeface="Times New Roman" pitchFamily="18" charset="0"/>
                <a:cs typeface="Times New Roman" pitchFamily="18" charset="0"/>
              </a:rPr>
              <a:t>carbolic acid</a:t>
            </a:r>
            <a:r>
              <a:rPr lang="en-US" sz="1200" dirty="0" smtClean="0">
                <a:latin typeface="Times New Roman" pitchFamily="18" charset="0"/>
                <a:cs typeface="Times New Roman" pitchFamily="18" charset="0"/>
              </a:rPr>
              <a:t>.</a:t>
            </a:r>
          </a:p>
          <a:p>
            <a:r>
              <a:rPr lang="en-US" sz="1200" b="1" dirty="0" smtClean="0">
                <a:latin typeface="Times New Roman" pitchFamily="18" charset="0"/>
                <a:cs typeface="Times New Roman" pitchFamily="18" charset="0"/>
              </a:rPr>
              <a:t>1890:</a:t>
            </a:r>
            <a:r>
              <a:rPr lang="en-US" sz="1200" dirty="0" smtClean="0">
                <a:latin typeface="Times New Roman" pitchFamily="18" charset="0"/>
                <a:cs typeface="Times New Roman" pitchFamily="18" charset="0"/>
              </a:rPr>
              <a:t> Beginnings of aseptic surgery - surgeons started boiling their instruments to </a:t>
            </a:r>
            <a:r>
              <a:rPr lang="en-US" sz="1200" b="1" dirty="0" err="1" smtClean="0">
                <a:latin typeface="Times New Roman" pitchFamily="18" charset="0"/>
                <a:cs typeface="Times New Roman" pitchFamily="18" charset="0"/>
              </a:rPr>
              <a:t>sterilise</a:t>
            </a:r>
            <a:r>
              <a:rPr lang="en-US" sz="1200" dirty="0" smtClean="0">
                <a:latin typeface="Times New Roman" pitchFamily="18" charset="0"/>
                <a:cs typeface="Times New Roman" pitchFamily="18" charset="0"/>
              </a:rPr>
              <a:t> them - WS Halstead (America) started using rubber gloves when operating - German surgeons started to use face masks.</a:t>
            </a: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32</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James Young Simpson (1811-70), perhaps the most famous obstetrician and gynecologist in Britain, born, trained, and nurtured in Scotland, introduced chloroform as an anesthetic. In his quest for a more pleasant and more controllable agent than ether, he had tried a drug suggested to him by a Liverpool chemist which had just been named "chloroform" by J. B. Dumas in Paris, but it had been discovered earlier, in the 1830s, by each of three independent investigators: One evening Simpson and friends inhaled the substance at home and found they all had been rendered unconscious. Impressed by its effectiveness and pleasant smell, he tried it for operations and deliveries. For the next half-century, chloroform was the most frequently used anesthetic in Great Britain. Simpson also made many other contributions to obstetrics and gynecology. </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36</a:t>
            </a:fld>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t>The theorizing, mystical </a:t>
            </a:r>
            <a:r>
              <a:rPr lang="en-US" sz="1200" dirty="0" err="1" smtClean="0"/>
              <a:t>Naturphilosophie</a:t>
            </a:r>
            <a:r>
              <a:rPr lang="en-US" sz="1200" dirty="0" smtClean="0"/>
              <a:t> which enveloped scientific and medical thinking in Germany in the early part of the century gradually gave way to direct observation and experiment, with the establishment of laboratory studies on body functions led by Johannes Muller and his followers.</a:t>
            </a:r>
          </a:p>
          <a:p>
            <a:r>
              <a:rPr lang="en-US" sz="1200" dirty="0" smtClean="0"/>
              <a:t>Meanwhile a clinical school was emerging all over Germany, not in just one or two cities; possibly this was because Germany at the beginning of the century was a conglomeration of divided, independent political units, with no one central city representing the focus of feeling or governmental organization. Johann Lukas </a:t>
            </a:r>
            <a:r>
              <a:rPr lang="en-US" sz="1200" dirty="0" err="1" smtClean="0"/>
              <a:t>Schonlein</a:t>
            </a:r>
            <a:r>
              <a:rPr lang="en-US" sz="1200" dirty="0" smtClean="0"/>
              <a:t> (1793-1864), erected a classification of diseases, as a Natural History school, which turned out to be so arbitrary and artificial that it did not outlast him. But his intensive use of percussion and auscultation, incisive lectures and clinical demonstrations, and emphasis on the newest methods, including examination of the blood and urine, made him a leader in clinical medicine. His name was given to a bleeding disease, "</a:t>
            </a:r>
            <a:r>
              <a:rPr lang="en-US" sz="1200" dirty="0" err="1" smtClean="0"/>
              <a:t>Schonlein's</a:t>
            </a:r>
            <a:r>
              <a:rPr lang="en-US" sz="1200" dirty="0" smtClean="0"/>
              <a:t> </a:t>
            </a:r>
            <a:r>
              <a:rPr lang="en-US" sz="1200" dirty="0" err="1" smtClean="0"/>
              <a:t>purpura</a:t>
            </a:r>
            <a:r>
              <a:rPr lang="en-US" sz="1200" dirty="0" smtClean="0"/>
              <a:t>," and to a parasitic fungus, </a:t>
            </a:r>
            <a:r>
              <a:rPr lang="en-US" sz="1200" dirty="0" err="1" smtClean="0"/>
              <a:t>Achorion</a:t>
            </a:r>
            <a:r>
              <a:rPr lang="en-US" sz="1200" dirty="0" smtClean="0"/>
              <a:t> (or </a:t>
            </a:r>
            <a:r>
              <a:rPr lang="en-US" sz="1200" dirty="0" err="1" smtClean="0"/>
              <a:t>Trichophyton</a:t>
            </a:r>
            <a:r>
              <a:rPr lang="en-US" sz="1200" dirty="0" smtClean="0"/>
              <a:t>) </a:t>
            </a:r>
            <a:r>
              <a:rPr lang="en-US" sz="1200" dirty="0" err="1" smtClean="0"/>
              <a:t>schonleini</a:t>
            </a:r>
            <a:endParaRPr lang="en-US" sz="1200" dirty="0" smtClean="0"/>
          </a:p>
          <a:p>
            <a:endParaRPr lang="ru-RU" dirty="0" smtClean="0"/>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37</a:t>
            </a:fld>
            <a:endParaRPr lang="ru-R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In the early years of the nineteenth century, the principal therapies open to European and American physicians were general regimens of diet, exercise, rest, baths and massage, bloodletting, scarification, cupping, blistering, sweating, emetics, purges, enemas, and fumigations. There were multitudes of plant and mineral drugs available, but only a few rested on sound physiological or even empiric foundations: quinine for malaria, digitalis for heart failure, </a:t>
            </a:r>
            <a:r>
              <a:rPr lang="en-US" sz="1200" dirty="0" err="1" smtClean="0">
                <a:latin typeface="Times New Roman" pitchFamily="18" charset="0"/>
                <a:cs typeface="Times New Roman" pitchFamily="18" charset="0"/>
              </a:rPr>
              <a:t>colchicine</a:t>
            </a:r>
            <a:r>
              <a:rPr lang="en-US" sz="1200" dirty="0" smtClean="0">
                <a:latin typeface="Times New Roman" pitchFamily="18" charset="0"/>
                <a:cs typeface="Times New Roman" pitchFamily="18" charset="0"/>
              </a:rPr>
              <a:t> for gout, and opiates for pain. Many physicians continued to use compounds of arsenic for such diverse complaints as intermittent fever, paralysis, epilepsy, edema, rickets, heart disease, cancer, skin ulcerations, parasites, indigestion, and general debility. Antimony, which had its heyday in a previous century, was also still much in use, possibly sometimes aiding patients with parasitic infestations. </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38</a:t>
            </a:fld>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In the early years of the nineteenth century, the principal therapies open to European and American physicians were general regimens of diet, exercise, rest, baths and massage, bloodletting, scarification, cupping, blistering, sweating, emetics, purges, enemas, and fumigations. There were multitudes of plant and mineral drugs available, but only a few rested on sound physiological or even empiric foundations: quinine for malaria, digitalis for heart failure, </a:t>
            </a:r>
            <a:r>
              <a:rPr lang="en-US" sz="1200" dirty="0" err="1" smtClean="0">
                <a:latin typeface="Times New Roman" pitchFamily="18" charset="0"/>
                <a:cs typeface="Times New Roman" pitchFamily="18" charset="0"/>
              </a:rPr>
              <a:t>colchicine</a:t>
            </a:r>
            <a:r>
              <a:rPr lang="en-US" sz="1200" dirty="0" smtClean="0">
                <a:latin typeface="Times New Roman" pitchFamily="18" charset="0"/>
                <a:cs typeface="Times New Roman" pitchFamily="18" charset="0"/>
              </a:rPr>
              <a:t> for gout, and opiates for pain. Many physicians continued to use compounds of arsenic for such diverse complaints as intermittent fever, paralysis, epilepsy, edema, rickets, heart disease, cancer, skin ulcerations, parasites, indigestion, and general debility. Antimony, which had its heyday in a previous century, was also still much in use, possibly sometimes aiding patients with parasitic infestations. </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39</a:t>
            </a:fld>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Claude Bernard wrote, "Systems do not exist in Nature but only in men's minds." Nevertheless, numerous systems of therapy and explanations for illness flourished in the nineteenth century, a few of which may be mentioned. Some now seem close to quackery, but generally these theories of disease and treatment were sincere attempts to reconcile the symptoms of an illness with current knowledge.</a:t>
            </a:r>
          </a:p>
          <a:p>
            <a:r>
              <a:rPr lang="en-US" sz="1200" dirty="0" smtClean="0">
                <a:latin typeface="Times New Roman" pitchFamily="18" charset="0"/>
                <a:cs typeface="Times New Roman" pitchFamily="18" charset="0"/>
              </a:rPr>
              <a:t>Perhaps the most influential system was homeopathy, a creation of Samuel Hahnemann (1755-1843) which taught that drugs which produced symptoms in a person resembling those of a specific illness would cure the patient if used in smaller amounts. The doctrine spread throughout the world and was especially popular in the United States, where schools of homeopathy were founded, notably in Philadelphia and New York. </a:t>
            </a:r>
            <a:endParaRPr lang="ru-RU" sz="1200" dirty="0" smtClean="0"/>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40</a:t>
            </a:fld>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Hydrotherapy, an all-purpose therapy, was based on the ancient concepts of the humors—the necessity for expelling excesses. </a:t>
            </a:r>
            <a:r>
              <a:rPr lang="en-US" sz="1200" dirty="0" err="1" smtClean="0">
                <a:latin typeface="Times New Roman" pitchFamily="18" charset="0"/>
                <a:cs typeface="Times New Roman" pitchFamily="18" charset="0"/>
              </a:rPr>
              <a:t>Vincenz</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Priessnitz</a:t>
            </a:r>
            <a:r>
              <a:rPr lang="en-US" sz="1200" dirty="0" smtClean="0">
                <a:latin typeface="Times New Roman" pitchFamily="18" charset="0"/>
                <a:cs typeface="Times New Roman" pitchFamily="18" charset="0"/>
              </a:rPr>
              <a:t> (1799-1851) the principal proponent, administered water in every conceivable way, but his regimen also included simple, nourishing food and exercise. This system, which achieved great popularity, led to the founding of </a:t>
            </a:r>
            <a:r>
              <a:rPr lang="en-US" sz="1200" dirty="0" err="1" smtClean="0">
                <a:latin typeface="Times New Roman" pitchFamily="18" charset="0"/>
                <a:cs typeface="Times New Roman" pitchFamily="18" charset="0"/>
              </a:rPr>
              <a:t>hydropathic</a:t>
            </a:r>
            <a:r>
              <a:rPr lang="en-US" sz="1200" dirty="0" smtClean="0">
                <a:latin typeface="Times New Roman" pitchFamily="18" charset="0"/>
                <a:cs typeface="Times New Roman" pitchFamily="18" charset="0"/>
              </a:rPr>
              <a:t> institutions in Europe and the United States. The opposite view—using only dry foods and substances—also had advocates, but they were few. The </a:t>
            </a:r>
            <a:r>
              <a:rPr lang="en-US" sz="1200" dirty="0" err="1" smtClean="0">
                <a:latin typeface="Times New Roman" pitchFamily="18" charset="0"/>
                <a:cs typeface="Times New Roman" pitchFamily="18" charset="0"/>
              </a:rPr>
              <a:t>Thomsonians</a:t>
            </a:r>
            <a:r>
              <a:rPr lang="en-US" sz="1200" dirty="0" smtClean="0">
                <a:latin typeface="Times New Roman" pitchFamily="18" charset="0"/>
                <a:cs typeface="Times New Roman" pitchFamily="18" charset="0"/>
              </a:rPr>
              <a:t>, who emphasized herbal medicines and steam baths, were one of a diverse group of practitioners—prominent especially in the U.S.—who stressed "Nature's remedies and folk medicine."</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41</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Epidemics continued to devastate cities and countries. As late as 1854 in London there were 14,000 cases of cholera with 618 deaths. In the United States, cholera ravaged the entire country three times in the nineteenth century. Yellow fever, after striking the northeast from 1793 to 1805, began a series of attacks upon the southern and Gulf of Mexico ports which reached a peak in the 1850s. A sharp decline followed until 1905, when one last explosive outbreak killed over 450 residents in New Orleans. Planned attacks on cholera, typhoid fever, and other pestilences only became feasible after the causes were discovered in the bacteriological era</a:t>
            </a:r>
            <a:r>
              <a:rPr lang="ru-RU" sz="1200" dirty="0" smtClean="0">
                <a:latin typeface="Times New Roman" pitchFamily="18" charset="0"/>
                <a:cs typeface="Times New Roman" pitchFamily="18" charset="0"/>
              </a:rPr>
              <a:t>.</a:t>
            </a: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11</a:t>
            </a:fld>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Another medical therapy, which arose in the eighteenth century but had a strong impact throughout the world in the following century, was </a:t>
            </a:r>
            <a:r>
              <a:rPr lang="en-US" sz="1200" dirty="0" err="1" smtClean="0">
                <a:latin typeface="Times New Roman" pitchFamily="18" charset="0"/>
                <a:cs typeface="Times New Roman" pitchFamily="18" charset="0"/>
              </a:rPr>
              <a:t>cranioscopy</a:t>
            </a:r>
            <a:r>
              <a:rPr lang="en-US" sz="1200" dirty="0" smtClean="0">
                <a:latin typeface="Times New Roman" pitchFamily="18" charset="0"/>
                <a:cs typeface="Times New Roman" pitchFamily="18" charset="0"/>
              </a:rPr>
              <a:t>. Also called phrenology, the doctrine was promulgated by Franz Joseph Gall (1758-1828), a clinician born in Germany and educated in France and Austria, who practiced and lectured in Paris for over twenty years. He taught that the shape and irregularities of the skull were projections of the underlying brain and consequently indications of a person's mental characteristics—a conclusion with no basis in fact. Gall's concept of localizing mental processes was a good idea, but his uncritical exaggerations carried it too far. However, the very notion that the brain is a composite of discrete but interrelated functions anatomically confined to specific areas, an old but incompletely realized concept, was a principle that was to become the basic tenet of brain physiology.</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42</a:t>
            </a:fld>
            <a:endParaRPr 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Mesmerism, or "animal magnetism" (although branded quackery it was an early form of hypnotism), also played a part in opening minds to the possibilities of making people insensitive to pain. Although James </a:t>
            </a:r>
            <a:r>
              <a:rPr lang="en-US" sz="1200" dirty="0" err="1" smtClean="0">
                <a:latin typeface="Times New Roman" pitchFamily="18" charset="0"/>
                <a:cs typeface="Times New Roman" pitchFamily="18" charset="0"/>
              </a:rPr>
              <a:t>Esdaile</a:t>
            </a:r>
            <a:r>
              <a:rPr lang="en-US" sz="1200" dirty="0" smtClean="0">
                <a:latin typeface="Times New Roman" pitchFamily="18" charset="0"/>
                <a:cs typeface="Times New Roman" pitchFamily="18" charset="0"/>
              </a:rPr>
              <a:t> in India, stimulated by the publications of John </a:t>
            </a:r>
            <a:r>
              <a:rPr lang="en-US" sz="1200" dirty="0" err="1" smtClean="0">
                <a:latin typeface="Times New Roman" pitchFamily="18" charset="0"/>
                <a:cs typeface="Times New Roman" pitchFamily="18" charset="0"/>
              </a:rPr>
              <a:t>Eliotson</a:t>
            </a:r>
            <a:r>
              <a:rPr lang="en-US" sz="1200" dirty="0" smtClean="0">
                <a:latin typeface="Times New Roman" pitchFamily="18" charset="0"/>
                <a:cs typeface="Times New Roman" pitchFamily="18" charset="0"/>
              </a:rPr>
              <a:t>, performed seventy-three painless operations of different types using mesmerism, the medical profession worldwide remained unconvinced. Indeed, upon John </a:t>
            </a:r>
            <a:r>
              <a:rPr lang="en-US" sz="1200" dirty="0" err="1" smtClean="0">
                <a:latin typeface="Times New Roman" pitchFamily="18" charset="0"/>
                <a:cs typeface="Times New Roman" pitchFamily="18" charset="0"/>
              </a:rPr>
              <a:t>Eliotson</a:t>
            </a:r>
            <a:r>
              <a:rPr lang="en-US" sz="1200" dirty="0" smtClean="0">
                <a:latin typeface="Times New Roman" pitchFamily="18" charset="0"/>
                <a:cs typeface="Times New Roman" pitchFamily="18" charset="0"/>
              </a:rPr>
              <a:t> (1791-1868), the principal advocate of mesmerism, the brunt of denunciation fell. The hostile reception that his demonstrations and writings received led to his virtual ostracism. A well-trained, energetic investigator and practitioner, he seems always to have been eager to embrace new ideas, though sometimes with insufficient critical evaluation. For instance, his vigorous espousal of phrenology was one of the reasons for opposition to his reports. On the other hand he had been among the first to take up Laennec's stethoscope, a step so unusual at the time that it also counted against him among his colleagues.</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44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As the century began, France held the lead in medicine. Francois </a:t>
            </a:r>
            <a:r>
              <a:rPr lang="en-US" sz="1200" dirty="0" err="1" smtClean="0">
                <a:latin typeface="Times New Roman" pitchFamily="18" charset="0"/>
                <a:cs typeface="Times New Roman" pitchFamily="18" charset="0"/>
              </a:rPr>
              <a:t>Magendie</a:t>
            </a:r>
            <a:r>
              <a:rPr lang="en-US" sz="1200" dirty="0" smtClean="0">
                <a:latin typeface="Times New Roman" pitchFamily="18" charset="0"/>
                <a:cs typeface="Times New Roman" pitchFamily="18" charset="0"/>
              </a:rPr>
              <a:t> (1783-1855) was one of the early French leaders who tried to keep his observations simple and free of speculation. He is especially remembered for his experimental proofs that the posterior roots of the spinal canal carry sensory nerve fibers (receiving impulses to the cord) and the anterior roots are motor nerves (transporting impulses away from the cord to the muscles). The priority of this accomplishment was challenged by Charles Bell, among others, and the principle is now called the "Bell-</a:t>
            </a:r>
            <a:r>
              <a:rPr lang="en-US" sz="1200" dirty="0" err="1" smtClean="0">
                <a:latin typeface="Times New Roman" pitchFamily="18" charset="0"/>
                <a:cs typeface="Times New Roman" pitchFamily="18" charset="0"/>
              </a:rPr>
              <a:t>Magendie</a:t>
            </a:r>
            <a:r>
              <a:rPr lang="en-US" sz="1200" dirty="0" smtClean="0">
                <a:latin typeface="Times New Roman" pitchFamily="18" charset="0"/>
                <a:cs typeface="Times New Roman" pitchFamily="18" charset="0"/>
              </a:rPr>
              <a:t> law." </a:t>
            </a:r>
            <a:r>
              <a:rPr lang="en-US" sz="1200" dirty="0" err="1" smtClean="0">
                <a:latin typeface="Times New Roman" pitchFamily="18" charset="0"/>
                <a:cs typeface="Times New Roman" pitchFamily="18" charset="0"/>
              </a:rPr>
              <a:t>Magendie's</a:t>
            </a:r>
            <a:r>
              <a:rPr lang="en-US" sz="1200" dirty="0" smtClean="0">
                <a:latin typeface="Times New Roman" pitchFamily="18" charset="0"/>
                <a:cs typeface="Times New Roman" pitchFamily="18" charset="0"/>
              </a:rPr>
              <a:t> analyses of the actions of drugs also made him a founder of the discipline of pharmacology. Never holding an academic position, he was nevertheless a typical investigator of the early nineteenth century in combining the careers of medical practitioner and laboratory experimentalist.</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12</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On the other hand, Claude Bernard (1813-78), the virtual founder of experimental physiology, was entirely a man of the laboratory. He further developed the precepts of his teacher </a:t>
            </a:r>
            <a:r>
              <a:rPr lang="en-US" sz="1200" dirty="0" err="1" smtClean="0">
                <a:latin typeface="Times New Roman" pitchFamily="18" charset="0"/>
                <a:cs typeface="Times New Roman" pitchFamily="18" charset="0"/>
              </a:rPr>
              <a:t>Magendie</a:t>
            </a:r>
            <a:r>
              <a:rPr lang="en-US" sz="1200" dirty="0" smtClean="0">
                <a:latin typeface="Times New Roman" pitchFamily="18" charset="0"/>
                <a:cs typeface="Times New Roman" pitchFamily="18" charset="0"/>
              </a:rPr>
              <a:t>, postulating questions that could be answered only through experimental </a:t>
            </a:r>
            <a:r>
              <a:rPr lang="en-US" sz="1200" dirty="0" err="1" smtClean="0">
                <a:latin typeface="Times New Roman" pitchFamily="18" charset="0"/>
                <a:cs typeface="Times New Roman" pitchFamily="18" charset="0"/>
              </a:rPr>
              <a:t>vivisectional</a:t>
            </a:r>
            <a:r>
              <a:rPr lang="en-US" sz="1200" dirty="0" smtClean="0">
                <a:latin typeface="Times New Roman" pitchFamily="18" charset="0"/>
                <a:cs typeface="Times New Roman" pitchFamily="18" charset="0"/>
              </a:rPr>
              <a:t> techniques, which he perfected into elegant experiments. One of his influential concepts was the principle of homeostasis, which stated that the "internal environment" is constant in warm-blooded organisms and that physiological mechanisms resist any external factors which tend to alter this internal state.</a:t>
            </a: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13</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Among other exceptional accomplishments, Bernard clarified the multiple functions of the liver, studied the digestive activity of the pancreatic secretions and the association of the pancreas with diabetes, and pointed out the connection of the nervous system with the constriction and dilation of the smaller arteries. In his Introduction to the Study of Experimental Medicine in 1865, he set down the standards for future experimentalists. An imaginative thinker, he had a firm attachment to objectivity, as indicated by his admonition, "Put off your imagination as you take off your overcoat, when you enter the laboratory…"</a:t>
            </a:r>
          </a:p>
          <a:p>
            <a:endParaRPr lang="ru-RU" dirty="0" smtClean="0"/>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14</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Among other exceptional accomplishments, Bernard clarified the multiple functions of the liver, studied the digestive activity of the pancreatic secretions and the association of the pancreas with diabetes, and pointed out the connection of the nervous system with the constriction and dilation of the smaller arteries. In his Introduction to the Study of Experimental Medicine in 1865, he set down the standards for future experimentalists. An imaginative thinker, he had a firm attachment to objectivity, as indicated by his admonition, "Put off your imagination as you take off your overcoat, when you enter the laboratory…"</a:t>
            </a:r>
          </a:p>
          <a:p>
            <a:endParaRPr lang="ru-RU" dirty="0" smtClean="0"/>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15</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 far-reaching influence on physiology and on subsequent attitudes toward behavior came from the experiments on animals by Ivan Pavlov in Moscow. After having studied in the laboratories of Ludwig and </a:t>
            </a:r>
            <a:r>
              <a:rPr lang="en-US" sz="1200" dirty="0" err="1" smtClean="0">
                <a:latin typeface="Times New Roman" pitchFamily="18" charset="0"/>
                <a:cs typeface="Times New Roman" pitchFamily="18" charset="0"/>
              </a:rPr>
              <a:t>Heidenhain</a:t>
            </a:r>
            <a:r>
              <a:rPr lang="en-US" sz="1200" dirty="0" smtClean="0">
                <a:latin typeface="Times New Roman" pitchFamily="18" charset="0"/>
                <a:cs typeface="Times New Roman" pitchFamily="18" charset="0"/>
              </a:rPr>
              <a:t>, he became professor of pharmacology and then of physiology at the Military Medical Academy in Russia. He made detailed investigations on the heart, liver, pancreas, and alimentary tract, but his most influential work was on the conditioned reflex. For instance, he showed that one could condition a dog to salivate and its stomach to secrete in response to an outside stimulus even in the absence of food, by repeatedly linking the stimulus to the providing of food.</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16</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Just as correlations were made between bedside findings and changes in the organs, so too was the chemistry laboratory brought to bear on understanding the functional alterations caused by disease. By the middle of the nineteenth century, examinations of blood and urine were routine</a:t>
            </a:r>
            <a:endParaRPr lang="ru-RU" dirty="0"/>
          </a:p>
        </p:txBody>
      </p:sp>
      <p:sp>
        <p:nvSpPr>
          <p:cNvPr id="4" name="Номер слайда 3"/>
          <p:cNvSpPr>
            <a:spLocks noGrp="1"/>
          </p:cNvSpPr>
          <p:nvPr>
            <p:ph type="sldNum" sz="quarter" idx="10"/>
          </p:nvPr>
        </p:nvSpPr>
        <p:spPr/>
        <p:txBody>
          <a:bodyPr/>
          <a:lstStyle/>
          <a:p>
            <a:fld id="{EEEC6EDF-FF6F-47DF-9D35-6382B3D51164}" type="slidenum">
              <a:rPr lang="ru-RU" smtClean="0"/>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52.gif"/><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332656"/>
            <a:ext cx="8280920" cy="1440160"/>
          </a:xfrm>
        </p:spPr>
        <p:style>
          <a:lnRef idx="1">
            <a:schemeClr val="accent5"/>
          </a:lnRef>
          <a:fillRef idx="2">
            <a:schemeClr val="accent5"/>
          </a:fillRef>
          <a:effectRef idx="1">
            <a:schemeClr val="accent5"/>
          </a:effectRef>
          <a:fontRef idx="minor">
            <a:schemeClr val="dk1"/>
          </a:fontRef>
        </p:style>
        <p:txBody>
          <a:bodyPr/>
          <a:lstStyle/>
          <a:p>
            <a:r>
              <a:rPr lang="en-US" b="1" dirty="0" smtClean="0"/>
              <a:t>The Nineteenth Century — The Beginnings of Modern Medicine</a:t>
            </a:r>
            <a:endParaRPr lang="ru-RU" dirty="0"/>
          </a:p>
        </p:txBody>
      </p:sp>
      <p:sp>
        <p:nvSpPr>
          <p:cNvPr id="3" name="Подзаголовок 2"/>
          <p:cNvSpPr>
            <a:spLocks noGrp="1"/>
          </p:cNvSpPr>
          <p:nvPr>
            <p:ph type="subTitle" idx="1"/>
          </p:nvPr>
        </p:nvSpPr>
        <p:spPr>
          <a:xfrm>
            <a:off x="611560" y="2132856"/>
            <a:ext cx="8064896" cy="4536504"/>
          </a:xfrm>
        </p:spPr>
        <p:txBody>
          <a:bodyPr/>
          <a:lstStyle/>
          <a:p>
            <a:endParaRPr lang="ru-RU" dirty="0"/>
          </a:p>
        </p:txBody>
      </p:sp>
      <p:pic>
        <p:nvPicPr>
          <p:cNvPr id="4" name="Рисунок 3" descr="IM.1058_zl.jpg"/>
          <p:cNvPicPr>
            <a:picLocks noChangeAspect="1"/>
          </p:cNvPicPr>
          <p:nvPr/>
        </p:nvPicPr>
        <p:blipFill>
          <a:blip r:embed="rId2" cstate="print"/>
          <a:stretch>
            <a:fillRect/>
          </a:stretch>
        </p:blipFill>
        <p:spPr>
          <a:xfrm>
            <a:off x="395536" y="1844824"/>
            <a:ext cx="8496944" cy="482453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Fig-123-Bramah-s-Closet.jpg"/>
          <p:cNvPicPr>
            <a:picLocks noGrp="1" noChangeAspect="1"/>
          </p:cNvPicPr>
          <p:nvPr>
            <p:ph idx="1"/>
          </p:nvPr>
        </p:nvPicPr>
        <p:blipFill>
          <a:blip r:embed="rId3" cstate="print"/>
          <a:stretch>
            <a:fillRect/>
          </a:stretch>
        </p:blipFill>
        <p:spPr>
          <a:xfrm>
            <a:off x="3923928" y="548680"/>
            <a:ext cx="4968552" cy="5976664"/>
          </a:xfrm>
        </p:spPr>
      </p:pic>
      <p:sp>
        <p:nvSpPr>
          <p:cNvPr id="4" name="Текст 3"/>
          <p:cNvSpPr>
            <a:spLocks noGrp="1"/>
          </p:cNvSpPr>
          <p:nvPr>
            <p:ph type="body" sz="half" idx="2"/>
          </p:nvPr>
        </p:nvSpPr>
        <p:spPr>
          <a:xfrm>
            <a:off x="179512" y="332656"/>
            <a:ext cx="3286001" cy="6264696"/>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600" dirty="0" smtClean="0">
                <a:latin typeface="Times New Roman" pitchFamily="18" charset="0"/>
                <a:cs typeface="Times New Roman" pitchFamily="18" charset="0"/>
              </a:rPr>
              <a:t>Before the discovery of bacteria as the causes of disease, the principal focus of preventive medicine and public health had been on </a:t>
            </a:r>
            <a:r>
              <a:rPr lang="en-US" sz="3600" dirty="0" smtClean="0">
                <a:latin typeface="Times New Roman" pitchFamily="18" charset="0"/>
                <a:cs typeface="Times New Roman" pitchFamily="18" charset="0"/>
              </a:rPr>
              <a:t>sanitation</a:t>
            </a:r>
            <a:endParaRPr lang="ru-RU" sz="36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new-york-cholera-epidemic.jpg"/>
          <p:cNvPicPr>
            <a:picLocks noGrp="1" noChangeAspect="1"/>
          </p:cNvPicPr>
          <p:nvPr>
            <p:ph idx="1"/>
          </p:nvPr>
        </p:nvPicPr>
        <p:blipFill>
          <a:blip r:embed="rId3" cstate="print"/>
          <a:stretch>
            <a:fillRect/>
          </a:stretch>
        </p:blipFill>
        <p:spPr>
          <a:xfrm>
            <a:off x="4355976" y="404664"/>
            <a:ext cx="4536503" cy="6120680"/>
          </a:xfrm>
        </p:spPr>
      </p:pic>
      <p:sp>
        <p:nvSpPr>
          <p:cNvPr id="4" name="Текст 3"/>
          <p:cNvSpPr>
            <a:spLocks noGrp="1"/>
          </p:cNvSpPr>
          <p:nvPr>
            <p:ph type="body" sz="half" idx="2"/>
          </p:nvPr>
        </p:nvSpPr>
        <p:spPr>
          <a:xfrm>
            <a:off x="251520" y="332656"/>
            <a:ext cx="4104456" cy="6264696"/>
          </a:xfrm>
        </p:spPr>
        <p:style>
          <a:lnRef idx="1">
            <a:schemeClr val="accent1"/>
          </a:lnRef>
          <a:fillRef idx="2">
            <a:schemeClr val="accent1"/>
          </a:fillRef>
          <a:effectRef idx="1">
            <a:schemeClr val="accent1"/>
          </a:effectRef>
          <a:fontRef idx="minor">
            <a:schemeClr val="dk1"/>
          </a:fontRef>
        </p:style>
        <p:txBody>
          <a:bodyPr>
            <a:noAutofit/>
          </a:bodyPr>
          <a:lstStyle/>
          <a:p>
            <a:r>
              <a:rPr lang="en-US" sz="3600" dirty="0" smtClean="0">
                <a:latin typeface="Times New Roman" pitchFamily="18" charset="0"/>
                <a:cs typeface="Times New Roman" pitchFamily="18" charset="0"/>
              </a:rPr>
              <a:t>Epidemics continued to devastate cities and </a:t>
            </a:r>
            <a:r>
              <a:rPr lang="en-US" sz="3600" dirty="0" err="1" smtClean="0">
                <a:latin typeface="Times New Roman" pitchFamily="18" charset="0"/>
                <a:cs typeface="Times New Roman" pitchFamily="18" charset="0"/>
              </a:rPr>
              <a:t>countriesPlanned</a:t>
            </a:r>
            <a:r>
              <a:rPr lang="en-US"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attacks on cholera, typhoid fever, and other pestilences only became feasible after the causes were discovered in the bacteriological era</a:t>
            </a:r>
            <a:r>
              <a:rPr lang="ru-RU" sz="3600" dirty="0" smtClean="0">
                <a:latin typeface="Times New Roman" pitchFamily="18" charset="0"/>
                <a:cs typeface="Times New Roman" pitchFamily="18" charset="0"/>
              </a:rPr>
              <a:t>.</a:t>
            </a:r>
            <a:endParaRPr lang="ru-RU" sz="36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91264" cy="548680"/>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200" dirty="0" smtClean="0">
                <a:latin typeface="Times New Roman" pitchFamily="18" charset="0"/>
                <a:cs typeface="Times New Roman" pitchFamily="18" charset="0"/>
              </a:rPr>
              <a:t>Physiology</a:t>
            </a:r>
            <a:endParaRPr lang="ru-RU" sz="3200" dirty="0">
              <a:latin typeface="Times New Roman" pitchFamily="18" charset="0"/>
              <a:cs typeface="Times New Roman" pitchFamily="18" charset="0"/>
            </a:endParaRPr>
          </a:p>
        </p:txBody>
      </p:sp>
      <p:pic>
        <p:nvPicPr>
          <p:cNvPr id="5" name="Содержимое 4" descr="flexor1309830260668.jpg"/>
          <p:cNvPicPr>
            <a:picLocks noGrp="1" noChangeAspect="1"/>
          </p:cNvPicPr>
          <p:nvPr>
            <p:ph idx="1"/>
          </p:nvPr>
        </p:nvPicPr>
        <p:blipFill>
          <a:blip r:embed="rId3" cstate="print"/>
          <a:srcRect b="4679"/>
          <a:stretch>
            <a:fillRect/>
          </a:stretch>
        </p:blipFill>
        <p:spPr>
          <a:xfrm>
            <a:off x="4211960" y="1340768"/>
            <a:ext cx="4752527" cy="5184576"/>
          </a:xfrm>
        </p:spPr>
      </p:pic>
      <p:sp>
        <p:nvSpPr>
          <p:cNvPr id="4" name="Текст 3"/>
          <p:cNvSpPr>
            <a:spLocks noGrp="1"/>
          </p:cNvSpPr>
          <p:nvPr>
            <p:ph type="body" sz="half" idx="2"/>
          </p:nvPr>
        </p:nvSpPr>
        <p:spPr>
          <a:xfrm>
            <a:off x="251520" y="1022606"/>
            <a:ext cx="3960440" cy="5787624"/>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en-US" sz="7200" dirty="0" smtClean="0">
                <a:latin typeface="Times New Roman" pitchFamily="18" charset="0"/>
                <a:cs typeface="Times New Roman" pitchFamily="18" charset="0"/>
              </a:rPr>
              <a:t>"</a:t>
            </a:r>
            <a:r>
              <a:rPr lang="en-US" sz="7200" dirty="0" smtClean="0">
                <a:latin typeface="Times New Roman" pitchFamily="18" charset="0"/>
                <a:cs typeface="Times New Roman" pitchFamily="18" charset="0"/>
              </a:rPr>
              <a:t>Bell-</a:t>
            </a:r>
            <a:r>
              <a:rPr lang="en-US" sz="7200" dirty="0" err="1" smtClean="0">
                <a:latin typeface="Times New Roman" pitchFamily="18" charset="0"/>
                <a:cs typeface="Times New Roman" pitchFamily="18" charset="0"/>
              </a:rPr>
              <a:t>Magendie</a:t>
            </a:r>
            <a:r>
              <a:rPr lang="en-US" sz="7200" dirty="0" smtClean="0">
                <a:latin typeface="Times New Roman" pitchFamily="18" charset="0"/>
                <a:cs typeface="Times New Roman" pitchFamily="18" charset="0"/>
              </a:rPr>
              <a:t> </a:t>
            </a:r>
            <a:endParaRPr lang="uk-UA" sz="7200" dirty="0" smtClean="0">
              <a:latin typeface="Times New Roman" pitchFamily="18" charset="0"/>
              <a:cs typeface="Times New Roman" pitchFamily="18" charset="0"/>
            </a:endParaRPr>
          </a:p>
          <a:p>
            <a:pPr algn="ctr"/>
            <a:r>
              <a:rPr lang="en-US" sz="7200" dirty="0" smtClean="0">
                <a:latin typeface="Times New Roman" pitchFamily="18" charset="0"/>
                <a:cs typeface="Times New Roman" pitchFamily="18" charset="0"/>
              </a:rPr>
              <a:t>law.”</a:t>
            </a:r>
            <a:endParaRPr lang="ru-RU" sz="7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234658.jpg"/>
          <p:cNvPicPr>
            <a:picLocks noGrp="1" noChangeAspect="1"/>
          </p:cNvPicPr>
          <p:nvPr>
            <p:ph idx="1"/>
          </p:nvPr>
        </p:nvPicPr>
        <p:blipFill>
          <a:blip r:embed="rId3" cstate="print"/>
          <a:stretch>
            <a:fillRect/>
          </a:stretch>
        </p:blipFill>
        <p:spPr>
          <a:xfrm>
            <a:off x="4499992" y="260648"/>
            <a:ext cx="4320479" cy="6336704"/>
          </a:xfrm>
        </p:spPr>
      </p:pic>
      <p:sp>
        <p:nvSpPr>
          <p:cNvPr id="4" name="Текст 3"/>
          <p:cNvSpPr>
            <a:spLocks noGrp="1"/>
          </p:cNvSpPr>
          <p:nvPr>
            <p:ph type="body" sz="half" idx="2"/>
          </p:nvPr>
        </p:nvSpPr>
        <p:spPr>
          <a:xfrm>
            <a:off x="251520" y="260648"/>
            <a:ext cx="4248472" cy="6408712"/>
          </a:xfrm>
        </p:spPr>
        <p:style>
          <a:lnRef idx="1">
            <a:schemeClr val="accent5"/>
          </a:lnRef>
          <a:fillRef idx="2">
            <a:schemeClr val="accent5"/>
          </a:fillRef>
          <a:effectRef idx="1">
            <a:schemeClr val="accent5"/>
          </a:effectRef>
          <a:fontRef idx="minor">
            <a:schemeClr val="dk1"/>
          </a:fontRef>
        </p:style>
        <p:txBody>
          <a:bodyPr>
            <a:noAutofit/>
          </a:bodyPr>
          <a:lstStyle/>
          <a:p>
            <a:r>
              <a:rPr lang="en-US" sz="3600" dirty="0" smtClean="0">
                <a:latin typeface="Times New Roman" pitchFamily="18" charset="0"/>
                <a:cs typeface="Times New Roman" pitchFamily="18" charset="0"/>
              </a:rPr>
              <a:t>Claude </a:t>
            </a:r>
            <a:r>
              <a:rPr lang="en-US" sz="3600" dirty="0" smtClean="0">
                <a:latin typeface="Times New Roman" pitchFamily="18" charset="0"/>
                <a:cs typeface="Times New Roman" pitchFamily="18" charset="0"/>
              </a:rPr>
              <a:t>Bernard </a:t>
            </a:r>
            <a:r>
              <a:rPr lang="en-US" sz="3600" dirty="0" smtClean="0">
                <a:latin typeface="Times New Roman" pitchFamily="18" charset="0"/>
                <a:cs typeface="Times New Roman" pitchFamily="18" charset="0"/>
              </a:rPr>
              <a:t>further </a:t>
            </a:r>
            <a:r>
              <a:rPr lang="en-US" sz="3600" dirty="0" smtClean="0">
                <a:latin typeface="Times New Roman" pitchFamily="18" charset="0"/>
                <a:cs typeface="Times New Roman" pitchFamily="18" charset="0"/>
              </a:rPr>
              <a:t>developed the precepts of his teacher </a:t>
            </a:r>
            <a:r>
              <a:rPr lang="en-US" sz="3600" dirty="0" err="1" smtClean="0">
                <a:latin typeface="Times New Roman" pitchFamily="18" charset="0"/>
                <a:cs typeface="Times New Roman" pitchFamily="18" charset="0"/>
              </a:rPr>
              <a:t>Magendie</a:t>
            </a:r>
            <a:r>
              <a:rPr lang="en-US" sz="3600" dirty="0" smtClean="0">
                <a:latin typeface="Times New Roman" pitchFamily="18" charset="0"/>
                <a:cs typeface="Times New Roman" pitchFamily="18" charset="0"/>
              </a:rPr>
              <a:t>, postulating questions that could be answered only through experimental </a:t>
            </a:r>
            <a:r>
              <a:rPr lang="en-US" sz="3600" dirty="0" err="1" smtClean="0">
                <a:latin typeface="Times New Roman" pitchFamily="18" charset="0"/>
                <a:cs typeface="Times New Roman" pitchFamily="18" charset="0"/>
              </a:rPr>
              <a:t>vivisectional</a:t>
            </a:r>
            <a:r>
              <a:rPr lang="en-US" sz="3600" dirty="0" smtClean="0">
                <a:latin typeface="Times New Roman" pitchFamily="18" charset="0"/>
                <a:cs typeface="Times New Roman" pitchFamily="18" charset="0"/>
              </a:rPr>
              <a:t> techniques, which he perfected into elegant experiments.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leon-augustin-l-hermitte-the-lesson-of-claude-bernard-1813-78-or-session-at-the-vivisection-laboratory-1889.jpg"/>
          <p:cNvPicPr>
            <a:picLocks noGrp="1" noChangeAspect="1"/>
          </p:cNvPicPr>
          <p:nvPr>
            <p:ph idx="1"/>
          </p:nvPr>
        </p:nvPicPr>
        <p:blipFill>
          <a:blip r:embed="rId3" cstate="print"/>
          <a:srcRect l="3196" t="7453" r="4794" b="14905"/>
          <a:stretch>
            <a:fillRect/>
          </a:stretch>
        </p:blipFill>
        <p:spPr>
          <a:xfrm>
            <a:off x="4067944" y="260648"/>
            <a:ext cx="4896544" cy="6336704"/>
          </a:xfrm>
        </p:spPr>
      </p:pic>
      <p:sp>
        <p:nvSpPr>
          <p:cNvPr id="4" name="Текст 3"/>
          <p:cNvSpPr>
            <a:spLocks noGrp="1"/>
          </p:cNvSpPr>
          <p:nvPr>
            <p:ph type="body" sz="half" idx="2"/>
          </p:nvPr>
        </p:nvSpPr>
        <p:spPr>
          <a:xfrm>
            <a:off x="251520" y="260648"/>
            <a:ext cx="4032448" cy="6408712"/>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en-US" sz="3200" dirty="0" smtClean="0">
                <a:latin typeface="Times New Roman" pitchFamily="18" charset="0"/>
                <a:cs typeface="Times New Roman" pitchFamily="18" charset="0"/>
              </a:rPr>
              <a:t>Bernard </a:t>
            </a:r>
            <a:r>
              <a:rPr lang="en-US" sz="3200" dirty="0" smtClean="0">
                <a:latin typeface="Times New Roman" pitchFamily="18" charset="0"/>
                <a:cs typeface="Times New Roman" pitchFamily="18" charset="0"/>
              </a:rPr>
              <a:t>clarified the multiple functions of the liver, studied the digestive activity of the pancreatic secretions and the association of the pancreas with diabetes, and pointed out the connection of the nervous system with the constriction and dilation of the smaller arteries. </a:t>
            </a:r>
            <a:endParaRPr lang="ru-RU"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jpg"/>
          <p:cNvPicPr>
            <a:picLocks noGrp="1" noChangeAspect="1"/>
          </p:cNvPicPr>
          <p:nvPr>
            <p:ph idx="1"/>
          </p:nvPr>
        </p:nvPicPr>
        <p:blipFill>
          <a:blip r:embed="rId3" cstate="print"/>
          <a:stretch>
            <a:fillRect/>
          </a:stretch>
        </p:blipFill>
        <p:spPr>
          <a:xfrm>
            <a:off x="4427984" y="404664"/>
            <a:ext cx="4392488" cy="6048671"/>
          </a:xfrm>
        </p:spPr>
      </p:pic>
      <p:sp>
        <p:nvSpPr>
          <p:cNvPr id="4" name="Текст 3"/>
          <p:cNvSpPr>
            <a:spLocks noGrp="1"/>
          </p:cNvSpPr>
          <p:nvPr>
            <p:ph type="body" sz="half" idx="2"/>
          </p:nvPr>
        </p:nvSpPr>
        <p:spPr>
          <a:xfrm>
            <a:off x="251520" y="260648"/>
            <a:ext cx="4176464" cy="6336704"/>
          </a:xfrm>
        </p:spPr>
        <p:style>
          <a:lnRef idx="1">
            <a:schemeClr val="accent5"/>
          </a:lnRef>
          <a:fillRef idx="2">
            <a:schemeClr val="accent5"/>
          </a:fillRef>
          <a:effectRef idx="1">
            <a:schemeClr val="accent5"/>
          </a:effectRef>
          <a:fontRef idx="minor">
            <a:schemeClr val="dk1"/>
          </a:fontRef>
        </p:style>
        <p:txBody>
          <a:bodyPr>
            <a:noAutofit/>
          </a:bodyPr>
          <a:lstStyle/>
          <a:p>
            <a:r>
              <a:rPr lang="en-US" sz="4800" dirty="0" smtClean="0">
                <a:latin typeface="Times New Roman" pitchFamily="18" charset="0"/>
                <a:cs typeface="Times New Roman" pitchFamily="18" charset="0"/>
              </a:rPr>
              <a:t>Charles </a:t>
            </a:r>
            <a:r>
              <a:rPr lang="en-US" sz="4800" dirty="0" err="1" smtClean="0">
                <a:latin typeface="Times New Roman" pitchFamily="18" charset="0"/>
                <a:cs typeface="Times New Roman" pitchFamily="18" charset="0"/>
              </a:rPr>
              <a:t>Edouard</a:t>
            </a:r>
            <a:r>
              <a:rPr lang="en-US" sz="4800" dirty="0" smtClean="0">
                <a:latin typeface="Times New Roman" pitchFamily="18" charset="0"/>
                <a:cs typeface="Times New Roman" pitchFamily="18" charset="0"/>
              </a:rPr>
              <a:t> Brown-</a:t>
            </a:r>
            <a:r>
              <a:rPr lang="en-US" sz="4800" dirty="0" err="1" smtClean="0">
                <a:latin typeface="Times New Roman" pitchFamily="18" charset="0"/>
                <a:cs typeface="Times New Roman" pitchFamily="18" charset="0"/>
              </a:rPr>
              <a:t>Sequard</a:t>
            </a:r>
            <a:r>
              <a:rPr lang="en-US" sz="4800" dirty="0" smtClean="0">
                <a:latin typeface="Times New Roman" pitchFamily="18" charset="0"/>
                <a:cs typeface="Times New Roman" pitchFamily="18" charset="0"/>
              </a:rPr>
              <a:t> (</a:t>
            </a:r>
            <a:r>
              <a:rPr lang="en-US" sz="4800" dirty="0" smtClean="0">
                <a:latin typeface="Times New Roman" pitchFamily="18" charset="0"/>
                <a:cs typeface="Times New Roman" pitchFamily="18" charset="0"/>
              </a:rPr>
              <a:t>1817-94</a:t>
            </a:r>
            <a:r>
              <a:rPr lang="uk-UA" sz="4800" dirty="0" smtClean="0">
                <a:latin typeface="Times New Roman" pitchFamily="18" charset="0"/>
                <a:cs typeface="Times New Roman" pitchFamily="18" charset="0"/>
              </a:rPr>
              <a:t>) </a:t>
            </a:r>
            <a:r>
              <a:rPr lang="en-US" sz="4800" dirty="0" smtClean="0">
                <a:latin typeface="Times New Roman" pitchFamily="18" charset="0"/>
                <a:cs typeface="Times New Roman" pitchFamily="18" charset="0"/>
              </a:rPr>
              <a:t>is </a:t>
            </a:r>
            <a:r>
              <a:rPr lang="en-US" sz="4800" dirty="0" smtClean="0">
                <a:latin typeface="Times New Roman" pitchFamily="18" charset="0"/>
                <a:cs typeface="Times New Roman" pitchFamily="18" charset="0"/>
              </a:rPr>
              <a:t>sometimes considered the founder of </a:t>
            </a:r>
            <a:r>
              <a:rPr lang="en-US" sz="4800" dirty="0" smtClean="0">
                <a:latin typeface="Times New Roman" pitchFamily="18" charset="0"/>
                <a:cs typeface="Times New Roman" pitchFamily="18" charset="0"/>
              </a:rPr>
              <a:t>endocrinology</a:t>
            </a:r>
            <a:r>
              <a:rPr lang="uk-UA"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260648"/>
            <a:ext cx="4176464" cy="6336704"/>
          </a:xfrm>
        </p:spPr>
        <p:style>
          <a:lnRef idx="1">
            <a:schemeClr val="accent5"/>
          </a:lnRef>
          <a:fillRef idx="2">
            <a:schemeClr val="accent5"/>
          </a:fillRef>
          <a:effectRef idx="1">
            <a:schemeClr val="accent5"/>
          </a:effectRef>
          <a:fontRef idx="minor">
            <a:schemeClr val="dk1"/>
          </a:fontRef>
        </p:style>
        <p:txBody>
          <a:bodyPr>
            <a:noAutofit/>
          </a:bodyPr>
          <a:lstStyle/>
          <a:p>
            <a:r>
              <a:rPr lang="en-US" sz="4000" dirty="0" smtClean="0">
                <a:latin typeface="Times New Roman" pitchFamily="18" charset="0"/>
                <a:cs typeface="Times New Roman" pitchFamily="18" charset="0"/>
              </a:rPr>
              <a:t>A far-reaching influence on physiology and on subsequent attitudes toward behavior came from the experiments </a:t>
            </a:r>
            <a:r>
              <a:rPr lang="en-US" sz="4000" dirty="0" smtClean="0">
                <a:latin typeface="Times New Roman" pitchFamily="18" charset="0"/>
                <a:cs typeface="Times New Roman" pitchFamily="18" charset="0"/>
              </a:rPr>
              <a:t>on animals by Ivan Pavlov in Moscow. </a:t>
            </a:r>
            <a:endParaRPr lang="ru-RU" sz="4000" dirty="0">
              <a:latin typeface="Times New Roman" pitchFamily="18" charset="0"/>
              <a:cs typeface="Times New Roman" pitchFamily="18" charset="0"/>
            </a:endParaRPr>
          </a:p>
        </p:txBody>
      </p:sp>
      <p:pic>
        <p:nvPicPr>
          <p:cNvPr id="7" name="Содержимое 6" descr="Pavlov dog.gif"/>
          <p:cNvPicPr>
            <a:picLocks noGrp="1" noChangeAspect="1"/>
          </p:cNvPicPr>
          <p:nvPr>
            <p:ph idx="1"/>
          </p:nvPr>
        </p:nvPicPr>
        <p:blipFill>
          <a:blip r:embed="rId3" cstate="print"/>
          <a:stretch>
            <a:fillRect/>
          </a:stretch>
        </p:blipFill>
        <p:spPr>
          <a:xfrm>
            <a:off x="4427984" y="260648"/>
            <a:ext cx="4536504" cy="6358285"/>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6712" y="188640"/>
            <a:ext cx="8507288" cy="707678"/>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600" dirty="0" smtClean="0">
                <a:latin typeface="Times New Roman" pitchFamily="18" charset="0"/>
                <a:cs typeface="Times New Roman" pitchFamily="18" charset="0"/>
              </a:rPr>
              <a:t>Chemistry and Pharmacology</a:t>
            </a:r>
            <a:endParaRPr lang="ru-RU" sz="3600" dirty="0">
              <a:latin typeface="Times New Roman" pitchFamily="18" charset="0"/>
              <a:cs typeface="Times New Roman" pitchFamily="18" charset="0"/>
            </a:endParaRPr>
          </a:p>
        </p:txBody>
      </p:sp>
      <p:pic>
        <p:nvPicPr>
          <p:cNvPr id="5" name="Содержимое 4" descr="476655752_3a6b38460a_b.jpg"/>
          <p:cNvPicPr>
            <a:picLocks noGrp="1" noChangeAspect="1"/>
          </p:cNvPicPr>
          <p:nvPr>
            <p:ph idx="1"/>
          </p:nvPr>
        </p:nvPicPr>
        <p:blipFill>
          <a:blip r:embed="rId3" cstate="print"/>
          <a:stretch>
            <a:fillRect/>
          </a:stretch>
        </p:blipFill>
        <p:spPr>
          <a:xfrm>
            <a:off x="3779912" y="1196752"/>
            <a:ext cx="5112567" cy="5328592"/>
          </a:xfrm>
        </p:spPr>
      </p:pic>
      <p:sp>
        <p:nvSpPr>
          <p:cNvPr id="4" name="Текст 3"/>
          <p:cNvSpPr>
            <a:spLocks noGrp="1"/>
          </p:cNvSpPr>
          <p:nvPr>
            <p:ph type="body" sz="half" idx="2"/>
          </p:nvPr>
        </p:nvSpPr>
        <p:spPr>
          <a:xfrm>
            <a:off x="395536" y="1196752"/>
            <a:ext cx="3456384" cy="5328592"/>
          </a:xfrm>
        </p:spPr>
        <p:style>
          <a:lnRef idx="1">
            <a:schemeClr val="accent5"/>
          </a:lnRef>
          <a:fillRef idx="2">
            <a:schemeClr val="accent5"/>
          </a:fillRef>
          <a:effectRef idx="1">
            <a:schemeClr val="accent5"/>
          </a:effectRef>
          <a:fontRef idx="minor">
            <a:schemeClr val="dk1"/>
          </a:fontRef>
        </p:style>
        <p:txBody>
          <a:bodyPr>
            <a:noAutofit/>
          </a:bodyPr>
          <a:lstStyle/>
          <a:p>
            <a:r>
              <a:rPr lang="en-US" sz="4000" dirty="0" smtClean="0">
                <a:latin typeface="Times New Roman" pitchFamily="18" charset="0"/>
                <a:cs typeface="Times New Roman" pitchFamily="18" charset="0"/>
              </a:rPr>
              <a:t>By </a:t>
            </a:r>
            <a:r>
              <a:rPr lang="en-US" sz="4000" dirty="0" smtClean="0">
                <a:latin typeface="Times New Roman" pitchFamily="18" charset="0"/>
                <a:cs typeface="Times New Roman" pitchFamily="18" charset="0"/>
              </a:rPr>
              <a:t>the middle of the nineteenth century, examinations of blood and urine were routine.</a:t>
            </a:r>
            <a:endParaRPr lang="ru-RU" sz="40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Friedrich-Woehler.jpg"/>
          <p:cNvPicPr>
            <a:picLocks noGrp="1" noChangeAspect="1"/>
          </p:cNvPicPr>
          <p:nvPr>
            <p:ph type="pic" idx="1"/>
          </p:nvPr>
        </p:nvPicPr>
        <p:blipFill>
          <a:blip r:embed="rId3" cstate="print"/>
          <a:srcRect l="6299" t="18898" r="12598" b="42520"/>
          <a:stretch>
            <a:fillRect/>
          </a:stretch>
        </p:blipFill>
        <p:spPr>
          <a:xfrm>
            <a:off x="395536" y="332656"/>
            <a:ext cx="8136904" cy="3384376"/>
          </a:xfrm>
        </p:spPr>
      </p:pic>
      <p:sp>
        <p:nvSpPr>
          <p:cNvPr id="4" name="Текст 3"/>
          <p:cNvSpPr>
            <a:spLocks noGrp="1"/>
          </p:cNvSpPr>
          <p:nvPr>
            <p:ph type="body" sz="half" idx="2"/>
          </p:nvPr>
        </p:nvSpPr>
        <p:spPr>
          <a:xfrm>
            <a:off x="323528" y="3861048"/>
            <a:ext cx="8640960" cy="2736304"/>
          </a:xfrm>
        </p:spPr>
        <p:style>
          <a:lnRef idx="1">
            <a:schemeClr val="accent5"/>
          </a:lnRef>
          <a:fillRef idx="2">
            <a:schemeClr val="accent5"/>
          </a:fillRef>
          <a:effectRef idx="1">
            <a:schemeClr val="accent5"/>
          </a:effectRef>
          <a:fontRef idx="minor">
            <a:schemeClr val="dk1"/>
          </a:fontRef>
        </p:style>
        <p:txBody>
          <a:bodyPr>
            <a:noAutofit/>
          </a:bodyPr>
          <a:lstStyle/>
          <a:p>
            <a:r>
              <a:rPr lang="en-US" sz="3600" dirty="0" smtClean="0">
                <a:latin typeface="Times New Roman" pitchFamily="18" charset="0"/>
                <a:cs typeface="Times New Roman" pitchFamily="18" charset="0"/>
              </a:rPr>
              <a:t>One of the most significant accomplishments was the synthesis by Friedrich Wohler of urea, a natural product of the body, from an inorganic compound, ammonium carbonate. </a:t>
            </a:r>
            <a:endParaRPr lang="ru-RU" sz="36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images.jpg"/>
          <p:cNvPicPr>
            <a:picLocks noGrp="1" noChangeAspect="1"/>
          </p:cNvPicPr>
          <p:nvPr>
            <p:ph type="pic" idx="1"/>
          </p:nvPr>
        </p:nvPicPr>
        <p:blipFill>
          <a:blip r:embed="rId3" cstate="print"/>
          <a:stretch>
            <a:fillRect/>
          </a:stretch>
        </p:blipFill>
        <p:spPr>
          <a:xfrm>
            <a:off x="251520" y="188640"/>
            <a:ext cx="8496944" cy="3771800"/>
          </a:xfrm>
        </p:spPr>
      </p:pic>
      <p:sp>
        <p:nvSpPr>
          <p:cNvPr id="4" name="Текст 3"/>
          <p:cNvSpPr>
            <a:spLocks noGrp="1"/>
          </p:cNvSpPr>
          <p:nvPr>
            <p:ph type="body" sz="half" idx="2"/>
          </p:nvPr>
        </p:nvSpPr>
        <p:spPr>
          <a:xfrm>
            <a:off x="179512" y="3933056"/>
            <a:ext cx="8712968" cy="2736304"/>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en-US" sz="3600" dirty="0" smtClean="0">
                <a:latin typeface="Times New Roman" pitchFamily="18" charset="0"/>
                <a:cs typeface="Times New Roman" pitchFamily="18" charset="0"/>
              </a:rPr>
              <a:t>Pierre </a:t>
            </a:r>
            <a:r>
              <a:rPr lang="en-US" sz="3600" dirty="0" err="1" smtClean="0">
                <a:latin typeface="Times New Roman" pitchFamily="18" charset="0"/>
                <a:cs typeface="Times New Roman" pitchFamily="18" charset="0"/>
              </a:rPr>
              <a:t>Robiquet</a:t>
            </a:r>
            <a:r>
              <a:rPr lang="en-US" sz="3600" dirty="0" smtClean="0">
                <a:latin typeface="Times New Roman" pitchFamily="18" charset="0"/>
                <a:cs typeface="Times New Roman" pitchFamily="18" charset="0"/>
              </a:rPr>
              <a:t> was another of the many pharmacist-chemists in France and Germany who discovered and isolated the new plant alkaloids so important to medicine—among them atropine, </a:t>
            </a:r>
            <a:r>
              <a:rPr lang="en-US" sz="3600" dirty="0" err="1" smtClean="0">
                <a:latin typeface="Times New Roman" pitchFamily="18" charset="0"/>
                <a:cs typeface="Times New Roman" pitchFamily="18" charset="0"/>
              </a:rPr>
              <a:t>colchicine</a:t>
            </a:r>
            <a:r>
              <a:rPr lang="en-US" sz="3600" dirty="0" smtClean="0">
                <a:latin typeface="Times New Roman" pitchFamily="18" charset="0"/>
                <a:cs typeface="Times New Roman" pitchFamily="18" charset="0"/>
              </a:rPr>
              <a:t>, and cocaine.</a:t>
            </a:r>
            <a:endParaRPr lang="ru-RU" sz="36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PLAN.</a:t>
            </a:r>
            <a:endParaRPr lang="ru-RU" dirty="0"/>
          </a:p>
        </p:txBody>
      </p:sp>
      <p:sp>
        <p:nvSpPr>
          <p:cNvPr id="3" name="Содержимое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marL="514350" indent="-514350">
              <a:buFont typeface="+mj-lt"/>
              <a:buAutoNum type="arabicPeriod"/>
            </a:pPr>
            <a:r>
              <a:rPr lang="en-US" dirty="0" smtClean="0">
                <a:latin typeface="Times New Roman" pitchFamily="18" charset="0"/>
                <a:cs typeface="Times New Roman" pitchFamily="18" charset="0"/>
              </a:rPr>
              <a:t>The Industrial Revolution / inventions.</a:t>
            </a:r>
          </a:p>
          <a:p>
            <a:pPr marL="514350" indent="-514350">
              <a:buFont typeface="+mj-lt"/>
              <a:buAutoNum type="arabicPeriod"/>
            </a:pPr>
            <a:r>
              <a:rPr lang="en-US" dirty="0" smtClean="0">
                <a:latin typeface="Times New Roman" pitchFamily="18" charset="0"/>
                <a:cs typeface="Times New Roman" pitchFamily="18" charset="0"/>
              </a:rPr>
              <a:t>Public Health.</a:t>
            </a:r>
          </a:p>
          <a:p>
            <a:pPr marL="514350" indent="-514350">
              <a:buFont typeface="+mj-lt"/>
              <a:buAutoNum type="arabicPeriod"/>
            </a:pPr>
            <a:r>
              <a:rPr lang="en-US" dirty="0" smtClean="0">
                <a:latin typeface="Times New Roman" pitchFamily="18" charset="0"/>
                <a:cs typeface="Times New Roman" pitchFamily="18" charset="0"/>
              </a:rPr>
              <a:t>Chemistry and Pharmacology.</a:t>
            </a:r>
          </a:p>
          <a:p>
            <a:pPr marL="514350" indent="-514350">
              <a:buFont typeface="+mj-lt"/>
              <a:buAutoNum type="arabicPeriod"/>
            </a:pPr>
            <a:r>
              <a:rPr lang="en-US" dirty="0" smtClean="0">
                <a:latin typeface="Times New Roman" pitchFamily="18" charset="0"/>
                <a:cs typeface="Times New Roman" pitchFamily="18" charset="0"/>
              </a:rPr>
              <a:t>Microscopic Anatomy and Embryology.</a:t>
            </a:r>
          </a:p>
          <a:p>
            <a:pPr marL="514350" indent="-514350">
              <a:buFont typeface="+mj-lt"/>
              <a:buAutoNum type="arabicPeriod"/>
            </a:pPr>
            <a:r>
              <a:rPr lang="en-US" dirty="0" smtClean="0">
                <a:latin typeface="Times New Roman" pitchFamily="18" charset="0"/>
                <a:cs typeface="Times New Roman" pitchFamily="18" charset="0"/>
              </a:rPr>
              <a:t>Anesthesia.</a:t>
            </a:r>
          </a:p>
          <a:p>
            <a:pPr marL="514350" indent="-514350">
              <a:buFont typeface="+mj-lt"/>
              <a:buAutoNum type="arabicPeriod"/>
            </a:pPr>
            <a:r>
              <a:rPr lang="en-US" dirty="0" smtClean="0">
                <a:latin typeface="Times New Roman" pitchFamily="18" charset="0"/>
                <a:cs typeface="Times New Roman" pitchFamily="18" charset="0"/>
              </a:rPr>
              <a:t> Education and Licensure</a:t>
            </a: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33676922.png"/>
          <p:cNvPicPr>
            <a:picLocks noGrp="1" noChangeAspect="1"/>
          </p:cNvPicPr>
          <p:nvPr>
            <p:ph type="pic" idx="1"/>
          </p:nvPr>
        </p:nvPicPr>
        <p:blipFill>
          <a:blip r:embed="rId2" cstate="print"/>
          <a:srcRect l="5118" t="3149" r="5118" b="8923"/>
          <a:stretch>
            <a:fillRect/>
          </a:stretch>
        </p:blipFill>
        <p:spPr>
          <a:xfrm>
            <a:off x="323528" y="260648"/>
            <a:ext cx="8496944" cy="4608512"/>
          </a:xfrm>
        </p:spPr>
      </p:pic>
      <p:sp>
        <p:nvSpPr>
          <p:cNvPr id="4" name="Текст 3"/>
          <p:cNvSpPr>
            <a:spLocks noGrp="1"/>
          </p:cNvSpPr>
          <p:nvPr>
            <p:ph type="body" sz="half" idx="2"/>
          </p:nvPr>
        </p:nvSpPr>
        <p:spPr>
          <a:xfrm>
            <a:off x="0" y="4941168"/>
            <a:ext cx="8712968" cy="1656184"/>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2000" dirty="0" smtClean="0">
                <a:latin typeface="Times New Roman" pitchFamily="18" charset="0"/>
                <a:cs typeface="Times New Roman" pitchFamily="18" charset="0"/>
              </a:rPr>
              <a:t>In England Alexander Crum Brown (1838-1922) and Thomas Frazer advanced the discipline by correlating the actions of drugs with their chemical composition. As more and more drugs were isolated and their chemical nature understood, it became possible to create therapeutic compounds by building them from basic units. Alkaloids and antipyretics (fever-lowering compounds) were among the first drugs synthesized.</a:t>
            </a:r>
            <a:endParaRPr lang="ru-RU" sz="20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075240" cy="707678"/>
          </a:xfrm>
        </p:spPr>
        <p:style>
          <a:lnRef idx="1">
            <a:schemeClr val="accent5"/>
          </a:lnRef>
          <a:fillRef idx="2">
            <a:schemeClr val="accent5"/>
          </a:fillRef>
          <a:effectRef idx="1">
            <a:schemeClr val="accent5"/>
          </a:effectRef>
          <a:fontRef idx="minor">
            <a:schemeClr val="dk1"/>
          </a:fontRef>
        </p:style>
        <p:txBody>
          <a:bodyPr>
            <a:normAutofit/>
          </a:bodyPr>
          <a:lstStyle/>
          <a:p>
            <a:pPr algn="ctr"/>
            <a:r>
              <a:rPr lang="en-US" sz="3600" dirty="0" smtClean="0"/>
              <a:t>Cell Theory</a:t>
            </a:r>
            <a:endParaRPr lang="ru-RU" sz="3600" dirty="0"/>
          </a:p>
        </p:txBody>
      </p:sp>
      <p:pic>
        <p:nvPicPr>
          <p:cNvPr id="5" name="Содержимое 4" descr="cell_theory_by_awesomeotulissa-d36afjw.jpg"/>
          <p:cNvPicPr>
            <a:picLocks noGrp="1" noChangeAspect="1"/>
          </p:cNvPicPr>
          <p:nvPr>
            <p:ph idx="1"/>
          </p:nvPr>
        </p:nvPicPr>
        <p:blipFill>
          <a:blip r:embed="rId3" cstate="print"/>
          <a:stretch>
            <a:fillRect/>
          </a:stretch>
        </p:blipFill>
        <p:spPr>
          <a:xfrm>
            <a:off x="4050890" y="1268760"/>
            <a:ext cx="4841590" cy="5256583"/>
          </a:xfrm>
        </p:spPr>
      </p:pic>
      <p:sp>
        <p:nvSpPr>
          <p:cNvPr id="4" name="Текст 3"/>
          <p:cNvSpPr>
            <a:spLocks noGrp="1"/>
          </p:cNvSpPr>
          <p:nvPr>
            <p:ph type="body" sz="half" idx="2"/>
          </p:nvPr>
        </p:nvSpPr>
        <p:spPr>
          <a:xfrm>
            <a:off x="179512" y="1124744"/>
            <a:ext cx="3744416" cy="5544616"/>
          </a:xfrm>
        </p:spPr>
        <p:style>
          <a:lnRef idx="1">
            <a:schemeClr val="accent5"/>
          </a:lnRef>
          <a:fillRef idx="2">
            <a:schemeClr val="accent5"/>
          </a:fillRef>
          <a:effectRef idx="1">
            <a:schemeClr val="accent5"/>
          </a:effectRef>
          <a:fontRef idx="minor">
            <a:schemeClr val="dk1"/>
          </a:fontRef>
        </p:style>
        <p:txBody>
          <a:bodyPr>
            <a:noAutofit/>
          </a:bodyPr>
          <a:lstStyle/>
          <a:p>
            <a:r>
              <a:rPr lang="en-US" sz="4000" dirty="0" smtClean="0">
                <a:latin typeface="Times New Roman" pitchFamily="18" charset="0"/>
                <a:cs typeface="Times New Roman" pitchFamily="18" charset="0"/>
              </a:rPr>
              <a:t>Matthias </a:t>
            </a:r>
            <a:r>
              <a:rPr lang="en-US" sz="4000" dirty="0" err="1" smtClean="0">
                <a:latin typeface="Times New Roman" pitchFamily="18" charset="0"/>
                <a:cs typeface="Times New Roman" pitchFamily="18" charset="0"/>
              </a:rPr>
              <a:t>Schleiden</a:t>
            </a:r>
            <a:r>
              <a:rPr lang="en-US" sz="4000" dirty="0" smtClean="0">
                <a:latin typeface="Times New Roman" pitchFamily="18" charset="0"/>
                <a:cs typeface="Times New Roman" pitchFamily="18" charset="0"/>
              </a:rPr>
              <a:t> (1804-81) and Theodor Schwann (1810-82), developed one of the most important conceptions of modern biology. </a:t>
            </a:r>
            <a:endParaRPr lang="ru-RU" sz="40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Rudolf-Virchow-Quotes-3.jpg"/>
          <p:cNvPicPr>
            <a:picLocks noGrp="1" noChangeAspect="1"/>
          </p:cNvPicPr>
          <p:nvPr>
            <p:ph idx="1"/>
          </p:nvPr>
        </p:nvPicPr>
        <p:blipFill>
          <a:blip r:embed="rId3" cstate="print"/>
          <a:srcRect b="6461"/>
          <a:stretch>
            <a:fillRect/>
          </a:stretch>
        </p:blipFill>
        <p:spPr>
          <a:xfrm>
            <a:off x="3779912" y="260648"/>
            <a:ext cx="5364088" cy="6192688"/>
          </a:xfrm>
        </p:spPr>
      </p:pic>
      <p:sp>
        <p:nvSpPr>
          <p:cNvPr id="4" name="Текст 3"/>
          <p:cNvSpPr>
            <a:spLocks noGrp="1"/>
          </p:cNvSpPr>
          <p:nvPr>
            <p:ph type="body" sz="half" idx="2"/>
          </p:nvPr>
        </p:nvSpPr>
        <p:spPr>
          <a:xfrm>
            <a:off x="179512" y="0"/>
            <a:ext cx="3456384" cy="6669360"/>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en-US" sz="4400" dirty="0" smtClean="0">
                <a:latin typeface="Times New Roman" pitchFamily="18" charset="0"/>
                <a:cs typeface="Times New Roman" pitchFamily="18" charset="0"/>
              </a:rPr>
              <a:t>Rudolf Virchow established </a:t>
            </a:r>
            <a:r>
              <a:rPr lang="en-US" sz="4400" dirty="0" smtClean="0">
                <a:latin typeface="Times New Roman" pitchFamily="18" charset="0"/>
                <a:cs typeface="Times New Roman" pitchFamily="18" charset="0"/>
              </a:rPr>
              <a:t>the proposition </a:t>
            </a:r>
            <a:r>
              <a:rPr lang="en-US" sz="4400" dirty="0" smtClean="0">
                <a:latin typeface="Times New Roman" pitchFamily="18" charset="0"/>
                <a:cs typeface="Times New Roman" pitchFamily="18" charset="0"/>
              </a:rPr>
              <a:t>that </a:t>
            </a:r>
            <a:r>
              <a:rPr lang="en-US" sz="4400" dirty="0" smtClean="0">
                <a:latin typeface="Times New Roman" pitchFamily="18" charset="0"/>
                <a:cs typeface="Times New Roman" pitchFamily="18" charset="0"/>
              </a:rPr>
              <a:t>cells arise only from preexisting cells. </a:t>
            </a:r>
            <a:endParaRPr lang="ru-RU" sz="44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3050"/>
            <a:ext cx="8712968" cy="635670"/>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200" dirty="0" smtClean="0">
                <a:latin typeface="Times New Roman" pitchFamily="18" charset="0"/>
                <a:cs typeface="Times New Roman" pitchFamily="18" charset="0"/>
              </a:rPr>
              <a:t>Microscopic Anatomy and Embryology</a:t>
            </a:r>
            <a:endParaRPr lang="ru-RU" sz="3200" dirty="0">
              <a:latin typeface="Times New Roman" pitchFamily="18" charset="0"/>
              <a:cs typeface="Times New Roman" pitchFamily="18" charset="0"/>
            </a:endParaRPr>
          </a:p>
        </p:txBody>
      </p:sp>
      <p:pic>
        <p:nvPicPr>
          <p:cNvPr id="5" name="Содержимое 4" descr="5_1_1-composite.jpg"/>
          <p:cNvPicPr>
            <a:picLocks noGrp="1" noChangeAspect="1"/>
          </p:cNvPicPr>
          <p:nvPr>
            <p:ph idx="1"/>
          </p:nvPr>
        </p:nvPicPr>
        <p:blipFill>
          <a:blip r:embed="rId3" cstate="print"/>
          <a:stretch>
            <a:fillRect/>
          </a:stretch>
        </p:blipFill>
        <p:spPr>
          <a:xfrm>
            <a:off x="5435600" y="980728"/>
            <a:ext cx="3529013" cy="5616624"/>
          </a:xfrm>
        </p:spPr>
      </p:pic>
      <p:sp>
        <p:nvSpPr>
          <p:cNvPr id="4" name="Текст 3"/>
          <p:cNvSpPr>
            <a:spLocks noGrp="1"/>
          </p:cNvSpPr>
          <p:nvPr>
            <p:ph type="body" sz="half" idx="2"/>
          </p:nvPr>
        </p:nvSpPr>
        <p:spPr>
          <a:xfrm>
            <a:off x="179512" y="908720"/>
            <a:ext cx="5184576" cy="5760640"/>
          </a:xfrm>
        </p:spPr>
        <p:style>
          <a:lnRef idx="1">
            <a:schemeClr val="accent5"/>
          </a:lnRef>
          <a:fillRef idx="2">
            <a:schemeClr val="accent5"/>
          </a:fillRef>
          <a:effectRef idx="1">
            <a:schemeClr val="accent5"/>
          </a:effectRef>
          <a:fontRef idx="minor">
            <a:schemeClr val="dk1"/>
          </a:fontRef>
        </p:style>
        <p:txBody>
          <a:bodyPr>
            <a:noAutofit/>
          </a:bodyPr>
          <a:lstStyle/>
          <a:p>
            <a:pPr>
              <a:buFont typeface="Arial" pitchFamily="34" charset="0"/>
              <a:buChar char="•"/>
            </a:pPr>
            <a:r>
              <a:rPr lang="en-US" sz="3200" dirty="0" smtClean="0">
                <a:latin typeface="Times New Roman" pitchFamily="18" charset="0"/>
                <a:cs typeface="Times New Roman" pitchFamily="18" charset="0"/>
              </a:rPr>
              <a:t>Robert </a:t>
            </a:r>
            <a:r>
              <a:rPr lang="en-US" sz="3200" dirty="0" err="1" smtClean="0">
                <a:latin typeface="Times New Roman" pitchFamily="18" charset="0"/>
                <a:cs typeface="Times New Roman" pitchFamily="18" charset="0"/>
              </a:rPr>
              <a:t>Remak</a:t>
            </a:r>
            <a:r>
              <a:rPr lang="en-US"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classified </a:t>
            </a:r>
            <a:r>
              <a:rPr lang="en-US" sz="3200" dirty="0" smtClean="0">
                <a:latin typeface="Times New Roman" pitchFamily="18" charset="0"/>
                <a:cs typeface="Times New Roman" pitchFamily="18" charset="0"/>
              </a:rPr>
              <a:t>tissues according to their embryological origin into three primary systems (germ layers): ectoderm, mesoderm, and </a:t>
            </a:r>
            <a:r>
              <a:rPr lang="en-US" sz="3200" dirty="0" err="1" smtClean="0">
                <a:latin typeface="Times New Roman" pitchFamily="18" charset="0"/>
                <a:cs typeface="Times New Roman" pitchFamily="18" charset="0"/>
              </a:rPr>
              <a:t>entoderm</a:t>
            </a:r>
            <a:r>
              <a:rPr lang="en-US" sz="3200" dirty="0" smtClean="0">
                <a:latin typeface="Times New Roman" pitchFamily="18" charset="0"/>
                <a:cs typeface="Times New Roman" pitchFamily="18" charset="0"/>
              </a:rPr>
              <a:t>. </a:t>
            </a:r>
            <a:endParaRPr lang="uk-UA" sz="3200" dirty="0" smtClean="0">
              <a:latin typeface="Times New Roman" pitchFamily="18" charset="0"/>
              <a:cs typeface="Times New Roman" pitchFamily="18" charset="0"/>
            </a:endParaRPr>
          </a:p>
          <a:p>
            <a:pPr>
              <a:buFont typeface="Arial" pitchFamily="34" charset="0"/>
              <a:buChar char="•"/>
            </a:pPr>
            <a:r>
              <a:rPr lang="en-US" sz="3200" dirty="0" smtClean="0">
                <a:latin typeface="Times New Roman" pitchFamily="18" charset="0"/>
                <a:cs typeface="Times New Roman" pitchFamily="18" charset="0"/>
              </a:rPr>
              <a:t>The </a:t>
            </a:r>
            <a:r>
              <a:rPr lang="en-US" sz="3200" dirty="0" smtClean="0">
                <a:latin typeface="Times New Roman" pitchFamily="18" charset="0"/>
                <a:cs typeface="Times New Roman" pitchFamily="18" charset="0"/>
              </a:rPr>
              <a:t>mechanism of cell division, the means by which the embryo enlarges, organs increase, and tissues regenerate was reported by Walter Fleming in 1882. </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640960" cy="576064"/>
          </a:xfrm>
        </p:spPr>
        <p:style>
          <a:lnRef idx="1">
            <a:schemeClr val="accent5"/>
          </a:lnRef>
          <a:fillRef idx="2">
            <a:schemeClr val="accent5"/>
          </a:fillRef>
          <a:effectRef idx="1">
            <a:schemeClr val="accent5"/>
          </a:effectRef>
          <a:fontRef idx="minor">
            <a:schemeClr val="dk1"/>
          </a:fontRef>
        </p:style>
        <p:txBody>
          <a:bodyPr>
            <a:normAutofit/>
          </a:bodyPr>
          <a:lstStyle/>
          <a:p>
            <a:pPr algn="ctr"/>
            <a:r>
              <a:rPr lang="en-US" sz="2800" dirty="0" smtClean="0">
                <a:latin typeface="Times New Roman" pitchFamily="18" charset="0"/>
                <a:cs typeface="Times New Roman" pitchFamily="18" charset="0"/>
              </a:rPr>
              <a:t>Pathology</a:t>
            </a:r>
            <a:endParaRPr lang="ru-RU" sz="2800" dirty="0">
              <a:latin typeface="Times New Roman" pitchFamily="18" charset="0"/>
              <a:cs typeface="Times New Roman" pitchFamily="18" charset="0"/>
            </a:endParaRPr>
          </a:p>
        </p:txBody>
      </p:sp>
      <p:pic>
        <p:nvPicPr>
          <p:cNvPr id="5" name="Содержимое 4" descr="images (1).jpg"/>
          <p:cNvPicPr>
            <a:picLocks noGrp="1" noChangeAspect="1"/>
          </p:cNvPicPr>
          <p:nvPr>
            <p:ph idx="1"/>
          </p:nvPr>
        </p:nvPicPr>
        <p:blipFill>
          <a:blip r:embed="rId3" cstate="print"/>
          <a:stretch>
            <a:fillRect/>
          </a:stretch>
        </p:blipFill>
        <p:spPr>
          <a:xfrm>
            <a:off x="4860032" y="1052736"/>
            <a:ext cx="4032447" cy="5472608"/>
          </a:xfrm>
        </p:spPr>
      </p:pic>
      <p:sp>
        <p:nvSpPr>
          <p:cNvPr id="4" name="Текст 3"/>
          <p:cNvSpPr>
            <a:spLocks noGrp="1"/>
          </p:cNvSpPr>
          <p:nvPr>
            <p:ph type="body" sz="half" idx="2"/>
          </p:nvPr>
        </p:nvSpPr>
        <p:spPr>
          <a:xfrm>
            <a:off x="251520" y="764704"/>
            <a:ext cx="4536504" cy="5904656"/>
          </a:xfrm>
        </p:spPr>
        <p:style>
          <a:lnRef idx="1">
            <a:schemeClr val="accent1"/>
          </a:lnRef>
          <a:fillRef idx="2">
            <a:schemeClr val="accent1"/>
          </a:fillRef>
          <a:effectRef idx="1">
            <a:schemeClr val="accent1"/>
          </a:effectRef>
          <a:fontRef idx="minor">
            <a:schemeClr val="dk1"/>
          </a:fontRef>
        </p:style>
        <p:txBody>
          <a:bodyPr>
            <a:noAutofit/>
          </a:bodyPr>
          <a:lstStyle/>
          <a:p>
            <a:r>
              <a:rPr lang="en-US" sz="4000" dirty="0" smtClean="0">
                <a:latin typeface="Times New Roman" pitchFamily="18" charset="0"/>
                <a:cs typeface="Times New Roman" pitchFamily="18" charset="0"/>
              </a:rPr>
              <a:t>In keeping with the spirit of correlating the clinical manifestations of illness with the pathological findings in organs, autopsies were the major focus in medicine. </a:t>
            </a: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600" b="1" dirty="0" smtClean="0">
                <a:latin typeface="Times New Roman" pitchFamily="18" charset="0"/>
                <a:cs typeface="Times New Roman" pitchFamily="18" charset="0"/>
              </a:rPr>
              <a:t>CLINICAL </a:t>
            </a:r>
            <a:r>
              <a:rPr lang="uk-UA" sz="3600" b="1" dirty="0" smtClean="0">
                <a:latin typeface="Times New Roman" pitchFamily="18" charset="0"/>
                <a:cs typeface="Times New Roman" pitchFamily="18" charset="0"/>
              </a:rPr>
              <a:t> </a:t>
            </a:r>
            <a:r>
              <a:rPr lang="en-US" sz="3600" b="1" dirty="0" smtClean="0">
                <a:latin typeface="Times New Roman" pitchFamily="18" charset="0"/>
                <a:cs typeface="Times New Roman" pitchFamily="18" charset="0"/>
              </a:rPr>
              <a:t>SCHOOLS </a:t>
            </a:r>
            <a:r>
              <a:rPr lang="uk-UA" sz="3600" b="1" dirty="0" smtClean="0">
                <a:latin typeface="Times New Roman" pitchFamily="18" charset="0"/>
                <a:cs typeface="Times New Roman" pitchFamily="18" charset="0"/>
              </a:rPr>
              <a:t> </a:t>
            </a:r>
            <a:r>
              <a:rPr lang="en-US" sz="3600" b="1" dirty="0" smtClean="0">
                <a:latin typeface="Times New Roman" pitchFamily="18" charset="0"/>
                <a:cs typeface="Times New Roman" pitchFamily="18" charset="0"/>
              </a:rPr>
              <a:t>AND </a:t>
            </a:r>
            <a:r>
              <a:rPr lang="uk-UA" sz="3600" b="1" dirty="0" smtClean="0">
                <a:latin typeface="Times New Roman" pitchFamily="18" charset="0"/>
                <a:cs typeface="Times New Roman" pitchFamily="18" charset="0"/>
              </a:rPr>
              <a:t> </a:t>
            </a:r>
            <a:r>
              <a:rPr lang="en-US" sz="3600" b="1" dirty="0" smtClean="0">
                <a:latin typeface="Times New Roman" pitchFamily="18" charset="0"/>
                <a:cs typeface="Times New Roman" pitchFamily="18" charset="0"/>
              </a:rPr>
              <a:t>THE </a:t>
            </a:r>
            <a:r>
              <a:rPr lang="en-US" sz="3600" b="1" dirty="0" smtClean="0">
                <a:latin typeface="Times New Roman" pitchFamily="18" charset="0"/>
                <a:cs typeface="Times New Roman" pitchFamily="18" charset="0"/>
              </a:rPr>
              <a:t>CLINICIANS</a:t>
            </a:r>
            <a:endParaRPr lang="ru-RU" sz="3600" b="1" dirty="0">
              <a:latin typeface="Times New Roman" pitchFamily="18" charset="0"/>
              <a:cs typeface="Times New Roman" pitchFamily="18" charset="0"/>
            </a:endParaRPr>
          </a:p>
        </p:txBody>
      </p:sp>
      <p:sp>
        <p:nvSpPr>
          <p:cNvPr id="4" name="Текст 3"/>
          <p:cNvSpPr>
            <a:spLocks noGrp="1"/>
          </p:cNvSpPr>
          <p:nvPr>
            <p:ph idx="1"/>
          </p:nvPr>
        </p:nvSpPr>
        <p:spPr>
          <a:xfrm>
            <a:off x="457200" y="1600200"/>
            <a:ext cx="8229600" cy="4997152"/>
          </a:xfrm>
        </p:spPr>
        <p:style>
          <a:lnRef idx="1">
            <a:schemeClr val="accent1"/>
          </a:lnRef>
          <a:fillRef idx="2">
            <a:schemeClr val="accent1"/>
          </a:fillRef>
          <a:effectRef idx="1">
            <a:schemeClr val="accent1"/>
          </a:effectRef>
          <a:fontRef idx="minor">
            <a:schemeClr val="dk1"/>
          </a:fontRef>
        </p:style>
        <p:txBody>
          <a:bodyPr>
            <a:noAutofit/>
          </a:bodyPr>
          <a:lstStyle/>
          <a:p>
            <a:pPr algn="ctr">
              <a:buNone/>
            </a:pPr>
            <a:r>
              <a:rPr lang="en-US" sz="4800" dirty="0" smtClean="0">
                <a:latin typeface="Times New Roman" pitchFamily="18" charset="0"/>
                <a:cs typeface="Times New Roman" pitchFamily="18" charset="0"/>
              </a:rPr>
              <a:t>      The outstanding characteristic of nineteenth-century medicine was the correlation of discoveries in the laboratory and autopsy room with observations at the </a:t>
            </a:r>
            <a:r>
              <a:rPr lang="en-US" sz="4800" dirty="0" smtClean="0">
                <a:latin typeface="Times New Roman" pitchFamily="18" charset="0"/>
                <a:cs typeface="Times New Roman" pitchFamily="18" charset="0"/>
              </a:rPr>
              <a:t>bedside</a:t>
            </a:r>
            <a:r>
              <a:rPr lang="uk-UA" sz="4800" dirty="0" smtClean="0">
                <a:latin typeface="Times New Roman" pitchFamily="18" charset="0"/>
                <a:cs typeface="Times New Roman" pitchFamily="18" charset="0"/>
              </a:rPr>
              <a:t>.</a:t>
            </a:r>
            <a:endParaRPr lang="ru-RU" sz="4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016" y="0"/>
            <a:ext cx="8568952" cy="764704"/>
          </a:xfrm>
        </p:spPr>
        <p:style>
          <a:lnRef idx="1">
            <a:schemeClr val="accent5"/>
          </a:lnRef>
          <a:fillRef idx="2">
            <a:schemeClr val="accent5"/>
          </a:fillRef>
          <a:effectRef idx="1">
            <a:schemeClr val="accent5"/>
          </a:effectRef>
          <a:fontRef idx="minor">
            <a:schemeClr val="dk1"/>
          </a:fontRef>
        </p:style>
        <p:txBody>
          <a:bodyPr>
            <a:normAutofit/>
          </a:bodyPr>
          <a:lstStyle/>
          <a:p>
            <a:pPr algn="ctr"/>
            <a:r>
              <a:rPr lang="en-US" sz="3200" dirty="0" smtClean="0">
                <a:latin typeface="Times New Roman" pitchFamily="18" charset="0"/>
                <a:cs typeface="Times New Roman" pitchFamily="18" charset="0"/>
              </a:rPr>
              <a:t>Paris</a:t>
            </a:r>
            <a:endParaRPr lang="ru-RU" sz="3200" dirty="0">
              <a:latin typeface="Times New Roman" pitchFamily="18" charset="0"/>
              <a:cs typeface="Times New Roman" pitchFamily="18" charset="0"/>
            </a:endParaRPr>
          </a:p>
        </p:txBody>
      </p:sp>
      <p:pic>
        <p:nvPicPr>
          <p:cNvPr id="5" name="Содержимое 4" descr="images.jpg"/>
          <p:cNvPicPr>
            <a:picLocks noGrp="1" noChangeAspect="1"/>
          </p:cNvPicPr>
          <p:nvPr>
            <p:ph idx="1"/>
          </p:nvPr>
        </p:nvPicPr>
        <p:blipFill>
          <a:blip r:embed="rId3" cstate="print"/>
          <a:stretch>
            <a:fillRect/>
          </a:stretch>
        </p:blipFill>
        <p:spPr>
          <a:xfrm>
            <a:off x="5004048" y="836712"/>
            <a:ext cx="3816424" cy="5688632"/>
          </a:xfrm>
        </p:spPr>
      </p:pic>
      <p:sp>
        <p:nvSpPr>
          <p:cNvPr id="4" name="Текст 3"/>
          <p:cNvSpPr>
            <a:spLocks noGrp="1"/>
          </p:cNvSpPr>
          <p:nvPr>
            <p:ph type="body" sz="half" idx="2"/>
          </p:nvPr>
        </p:nvSpPr>
        <p:spPr>
          <a:xfrm>
            <a:off x="323528" y="881336"/>
            <a:ext cx="4464496" cy="5716016"/>
          </a:xfrm>
        </p:spPr>
        <p:style>
          <a:lnRef idx="1">
            <a:schemeClr val="accent5"/>
          </a:lnRef>
          <a:fillRef idx="2">
            <a:schemeClr val="accent5"/>
          </a:fillRef>
          <a:effectRef idx="1">
            <a:schemeClr val="accent5"/>
          </a:effectRef>
          <a:fontRef idx="minor">
            <a:schemeClr val="dk1"/>
          </a:fontRef>
        </p:style>
        <p:txBody>
          <a:bodyPr>
            <a:noAutofit/>
          </a:bodyPr>
          <a:lstStyle/>
          <a:p>
            <a:r>
              <a:rPr lang="en-US" sz="4000" dirty="0" smtClean="0">
                <a:latin typeface="Times New Roman" pitchFamily="18" charset="0"/>
                <a:cs typeface="Times New Roman" pitchFamily="18" charset="0"/>
              </a:rPr>
              <a:t>The </a:t>
            </a:r>
            <a:r>
              <a:rPr lang="en-US" sz="4000" dirty="0" smtClean="0">
                <a:latin typeface="Times New Roman" pitchFamily="18" charset="0"/>
                <a:cs typeface="Times New Roman" pitchFamily="18" charset="0"/>
              </a:rPr>
              <a:t>hospital became more important as the focus of medical activity, public health measures were seen as a duty of government, and medical practice was open to all classes. </a:t>
            </a: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1).jpg"/>
          <p:cNvPicPr>
            <a:picLocks noGrp="1" noChangeAspect="1"/>
          </p:cNvPicPr>
          <p:nvPr>
            <p:ph idx="1"/>
          </p:nvPr>
        </p:nvPicPr>
        <p:blipFill>
          <a:blip r:embed="rId3" cstate="print"/>
          <a:stretch>
            <a:fillRect/>
          </a:stretch>
        </p:blipFill>
        <p:spPr>
          <a:xfrm>
            <a:off x="3573207" y="332656"/>
            <a:ext cx="5391281" cy="6192687"/>
          </a:xfrm>
        </p:spPr>
      </p:pic>
      <p:sp>
        <p:nvSpPr>
          <p:cNvPr id="4" name="Текст 3"/>
          <p:cNvSpPr>
            <a:spLocks noGrp="1"/>
          </p:cNvSpPr>
          <p:nvPr>
            <p:ph type="body" sz="half" idx="2"/>
          </p:nvPr>
        </p:nvSpPr>
        <p:spPr>
          <a:xfrm>
            <a:off x="179512" y="260648"/>
            <a:ext cx="3456384" cy="6408712"/>
          </a:xfrm>
        </p:spPr>
        <p:style>
          <a:lnRef idx="1">
            <a:schemeClr val="accent1"/>
          </a:lnRef>
          <a:fillRef idx="2">
            <a:schemeClr val="accent1"/>
          </a:fillRef>
          <a:effectRef idx="1">
            <a:schemeClr val="accent1"/>
          </a:effectRef>
          <a:fontRef idx="minor">
            <a:schemeClr val="dk1"/>
          </a:fontRef>
        </p:style>
        <p:txBody>
          <a:bodyPr>
            <a:noAutofit/>
          </a:bodyPr>
          <a:lstStyle/>
          <a:p>
            <a:r>
              <a:rPr lang="en-US" sz="2800" dirty="0" smtClean="0">
                <a:latin typeface="Times New Roman" pitchFamily="18" charset="0"/>
                <a:cs typeface="Times New Roman" pitchFamily="18" charset="0"/>
              </a:rPr>
              <a:t>Philippe </a:t>
            </a:r>
            <a:r>
              <a:rPr lang="en-US" sz="2800" dirty="0" err="1" smtClean="0">
                <a:latin typeface="Times New Roman" pitchFamily="18" charset="0"/>
                <a:cs typeface="Times New Roman" pitchFamily="18" charset="0"/>
              </a:rPr>
              <a:t>Pinel's</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close observation of people with mental illness and his astute evaluation of the results of treatment led him to advocate a change in insane asylums from forcible restraint to gentleness, persuasion, and a cheerful environment which benefited from the influences of family and friends.</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820472" cy="576064"/>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en-US" sz="4000" dirty="0" smtClean="0">
                <a:latin typeface="Times New Roman" pitchFamily="18" charset="0"/>
                <a:cs typeface="Times New Roman" pitchFamily="18" charset="0"/>
              </a:rPr>
              <a:t>Dublin</a:t>
            </a:r>
            <a:endParaRPr lang="ru-RU" sz="4000" dirty="0">
              <a:latin typeface="Times New Roman" pitchFamily="18" charset="0"/>
              <a:cs typeface="Times New Roman" pitchFamily="18" charset="0"/>
            </a:endParaRPr>
          </a:p>
        </p:txBody>
      </p:sp>
      <p:pic>
        <p:nvPicPr>
          <p:cNvPr id="5" name="Содержимое 4" descr="fig2.png"/>
          <p:cNvPicPr>
            <a:picLocks noGrp="1" noChangeAspect="1"/>
          </p:cNvPicPr>
          <p:nvPr>
            <p:ph idx="1"/>
          </p:nvPr>
        </p:nvPicPr>
        <p:blipFill>
          <a:blip r:embed="rId3" cstate="print"/>
          <a:stretch>
            <a:fillRect/>
          </a:stretch>
        </p:blipFill>
        <p:spPr>
          <a:xfrm>
            <a:off x="4644008" y="764704"/>
            <a:ext cx="4320480" cy="5904656"/>
          </a:xfrm>
        </p:spPr>
      </p:pic>
      <p:sp>
        <p:nvSpPr>
          <p:cNvPr id="4" name="Текст 3"/>
          <p:cNvSpPr>
            <a:spLocks noGrp="1"/>
          </p:cNvSpPr>
          <p:nvPr>
            <p:ph type="body" sz="half" idx="2"/>
          </p:nvPr>
        </p:nvSpPr>
        <p:spPr>
          <a:xfrm>
            <a:off x="251520" y="764704"/>
            <a:ext cx="4392488" cy="5904656"/>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2800" dirty="0" smtClean="0">
                <a:latin typeface="Times New Roman" pitchFamily="18" charset="0"/>
                <a:cs typeface="Times New Roman" pitchFamily="18" charset="0"/>
              </a:rPr>
              <a:t>John </a:t>
            </a:r>
            <a:r>
              <a:rPr lang="en-US" sz="2800" dirty="0" err="1" smtClean="0">
                <a:latin typeface="Times New Roman" pitchFamily="18" charset="0"/>
                <a:cs typeface="Times New Roman" pitchFamily="18" charset="0"/>
              </a:rPr>
              <a:t>Cheyne</a:t>
            </a:r>
            <a:r>
              <a:rPr lang="en-US" sz="2800" dirty="0" smtClean="0">
                <a:latin typeface="Times New Roman" pitchFamily="18" charset="0"/>
                <a:cs typeface="Times New Roman" pitchFamily="18" charset="0"/>
              </a:rPr>
              <a:t> (1777-1836), </a:t>
            </a:r>
            <a:r>
              <a:rPr lang="en-US" sz="2800" dirty="0" smtClean="0">
                <a:latin typeface="Times New Roman" pitchFamily="18" charset="0"/>
                <a:cs typeface="Times New Roman" pitchFamily="18" charset="0"/>
              </a:rPr>
              <a:t>detailed </a:t>
            </a:r>
            <a:r>
              <a:rPr lang="en-US" sz="2800" dirty="0" smtClean="0">
                <a:latin typeface="Times New Roman" pitchFamily="18" charset="0"/>
                <a:cs typeface="Times New Roman" pitchFamily="18" charset="0"/>
              </a:rPr>
              <a:t>accounts of a variety of diseases and his writings on education gained him a worldwide reputation as a great teacher and practitioner. The term "</a:t>
            </a:r>
            <a:r>
              <a:rPr lang="en-US" sz="2800" dirty="0" err="1" smtClean="0">
                <a:latin typeface="Times New Roman" pitchFamily="18" charset="0"/>
                <a:cs typeface="Times New Roman" pitchFamily="18" charset="0"/>
              </a:rPr>
              <a:t>Cheyne</a:t>
            </a:r>
            <a:r>
              <a:rPr lang="en-US" sz="2800" dirty="0" smtClean="0">
                <a:latin typeface="Times New Roman" pitchFamily="18" charset="0"/>
                <a:cs typeface="Times New Roman" pitchFamily="18" charset="0"/>
              </a:rPr>
              <a:t>-Stokes respiration," a type of irregular breathing, has remained in medical parlance.</a:t>
            </a:r>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17067_7859_5.jpg"/>
          <p:cNvPicPr>
            <a:picLocks noGrp="1" noChangeAspect="1"/>
          </p:cNvPicPr>
          <p:nvPr>
            <p:ph idx="1"/>
          </p:nvPr>
        </p:nvPicPr>
        <p:blipFill>
          <a:blip r:embed="rId3" cstate="print"/>
          <a:srcRect b="5905"/>
          <a:stretch>
            <a:fillRect/>
          </a:stretch>
        </p:blipFill>
        <p:spPr>
          <a:xfrm>
            <a:off x="4499992" y="332656"/>
            <a:ext cx="4450531" cy="6145882"/>
          </a:xfrm>
        </p:spPr>
      </p:pic>
      <p:sp>
        <p:nvSpPr>
          <p:cNvPr id="4" name="Текст 3"/>
          <p:cNvSpPr>
            <a:spLocks noGrp="1"/>
          </p:cNvSpPr>
          <p:nvPr>
            <p:ph type="body" sz="half" idx="2"/>
          </p:nvPr>
        </p:nvSpPr>
        <p:spPr>
          <a:xfrm>
            <a:off x="251520" y="260648"/>
            <a:ext cx="4104456" cy="6336704"/>
          </a:xfrm>
        </p:spPr>
        <p:style>
          <a:lnRef idx="1">
            <a:schemeClr val="accent1"/>
          </a:lnRef>
          <a:fillRef idx="2">
            <a:schemeClr val="accent1"/>
          </a:fillRef>
          <a:effectRef idx="1">
            <a:schemeClr val="accent1"/>
          </a:effectRef>
          <a:fontRef idx="minor">
            <a:schemeClr val="dk1"/>
          </a:fontRef>
        </p:style>
        <p:txBody>
          <a:bodyPr>
            <a:noAutofit/>
          </a:bodyPr>
          <a:lstStyle/>
          <a:p>
            <a:r>
              <a:rPr lang="en-US" sz="2400" dirty="0" smtClean="0">
                <a:latin typeface="Times New Roman" pitchFamily="18" charset="0"/>
                <a:cs typeface="Times New Roman" pitchFamily="18" charset="0"/>
              </a:rPr>
              <a:t>The most famous teacher of the Dublin group was Robert James Graves (1796-1853), </a:t>
            </a:r>
            <a:r>
              <a:rPr lang="en-US" sz="2400" dirty="0" smtClean="0">
                <a:latin typeface="Times New Roman" pitchFamily="18" charset="0"/>
                <a:cs typeface="Times New Roman" pitchFamily="18" charset="0"/>
              </a:rPr>
              <a:t>He </a:t>
            </a:r>
            <a:r>
              <a:rPr lang="en-US" sz="2400" dirty="0" smtClean="0">
                <a:latin typeface="Times New Roman" pitchFamily="18" charset="0"/>
                <a:cs typeface="Times New Roman" pitchFamily="18" charset="0"/>
              </a:rPr>
              <a:t>is the eponym ("Graves' disease") for that combination of thyroid enlargement, nervousness, sweating, and pronounced stare referred to as "toxic </a:t>
            </a:r>
            <a:r>
              <a:rPr lang="en-US" sz="2400" dirty="0" err="1" smtClean="0">
                <a:latin typeface="Times New Roman" pitchFamily="18" charset="0"/>
                <a:cs typeface="Times New Roman" pitchFamily="18" charset="0"/>
              </a:rPr>
              <a:t>exophthalmic</a:t>
            </a:r>
            <a:r>
              <a:rPr lang="en-US" sz="2400" dirty="0" smtClean="0">
                <a:latin typeface="Times New Roman" pitchFamily="18" charset="0"/>
                <a:cs typeface="Times New Roman" pitchFamily="18" charset="0"/>
              </a:rPr>
              <a:t> goiter." It was Graves who overturned the past dietary restrictions for patients with fever by urging a full, nutritious diet for all ill patients. He suggested that his own epitaph could well read, "He fed fevers."</a:t>
            </a:r>
            <a:endParaRPr lang="ru-RU" sz="2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35280" cy="563662"/>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en-US" sz="3200" dirty="0" smtClean="0">
                <a:latin typeface="Times New Roman" pitchFamily="18" charset="0"/>
                <a:cs typeface="Times New Roman" pitchFamily="18" charset="0"/>
              </a:rPr>
              <a:t>The Industrial Revolution / inventions</a:t>
            </a:r>
            <a:endParaRPr lang="ru-RU" sz="3200" dirty="0">
              <a:latin typeface="Times New Roman" pitchFamily="18" charset="0"/>
              <a:cs typeface="Times New Roman" pitchFamily="18" charset="0"/>
            </a:endParaRPr>
          </a:p>
        </p:txBody>
      </p:sp>
      <p:pic>
        <p:nvPicPr>
          <p:cNvPr id="5" name="Содержимое 4" descr="kymograph3.gif"/>
          <p:cNvPicPr>
            <a:picLocks noGrp="1" noChangeAspect="1"/>
          </p:cNvPicPr>
          <p:nvPr>
            <p:ph idx="1"/>
          </p:nvPr>
        </p:nvPicPr>
        <p:blipFill>
          <a:blip r:embed="rId2" cstate="print"/>
          <a:stretch>
            <a:fillRect/>
          </a:stretch>
        </p:blipFill>
        <p:spPr>
          <a:xfrm>
            <a:off x="4788024" y="1124744"/>
            <a:ext cx="4032448" cy="5400600"/>
          </a:xfrm>
        </p:spPr>
      </p:pic>
      <p:sp>
        <p:nvSpPr>
          <p:cNvPr id="4" name="Текст 3"/>
          <p:cNvSpPr>
            <a:spLocks noGrp="1"/>
          </p:cNvSpPr>
          <p:nvPr>
            <p:ph type="body" sz="half" idx="2"/>
          </p:nvPr>
        </p:nvSpPr>
        <p:spPr>
          <a:xfrm>
            <a:off x="251520" y="980728"/>
            <a:ext cx="4464496" cy="5616624"/>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en-US" sz="2000" dirty="0" smtClean="0">
                <a:latin typeface="Times New Roman" pitchFamily="18" charset="0"/>
                <a:cs typeface="Times New Roman" pitchFamily="18" charset="0"/>
              </a:rPr>
              <a:t>There was a general atmosphere of scientific research and advance.</a:t>
            </a:r>
          </a:p>
          <a:p>
            <a:r>
              <a:rPr lang="en-US" sz="2000" dirty="0" smtClean="0">
                <a:latin typeface="Times New Roman" pitchFamily="18" charset="0"/>
                <a:cs typeface="Times New Roman" pitchFamily="18" charset="0"/>
              </a:rPr>
              <a:t>Louis Pasteur's first commission was to find a </a:t>
            </a:r>
            <a:r>
              <a:rPr lang="en-US" sz="2000" b="1" dirty="0" smtClean="0">
                <a:latin typeface="Times New Roman" pitchFamily="18" charset="0"/>
                <a:cs typeface="Times New Roman" pitchFamily="18" charset="0"/>
              </a:rPr>
              <a:t>cure for sour wine</a:t>
            </a:r>
            <a:r>
              <a:rPr lang="en-US" sz="2000" dirty="0" smtClean="0">
                <a:latin typeface="Times New Roman" pitchFamily="18" charset="0"/>
                <a:cs typeface="Times New Roman" pitchFamily="18" charset="0"/>
              </a:rPr>
              <a:t>, which set him off on his revolutionary course.</a:t>
            </a:r>
          </a:p>
          <a:p>
            <a:r>
              <a:rPr lang="en-US" sz="2000" dirty="0" smtClean="0">
                <a:latin typeface="Times New Roman" pitchFamily="18" charset="0"/>
                <a:cs typeface="Times New Roman" pitchFamily="18" charset="0"/>
              </a:rPr>
              <a:t>Joseph Jackson Lister (Britain: 1826) invented the </a:t>
            </a:r>
            <a:r>
              <a:rPr lang="en-US" sz="2000" b="1" dirty="0" smtClean="0">
                <a:latin typeface="Times New Roman" pitchFamily="18" charset="0"/>
                <a:cs typeface="Times New Roman" pitchFamily="18" charset="0"/>
              </a:rPr>
              <a:t>multi-lens microscope</a:t>
            </a:r>
            <a:r>
              <a:rPr lang="en-US" sz="2000" dirty="0" smtClean="0">
                <a:latin typeface="Times New Roman" pitchFamily="18" charset="0"/>
                <a:cs typeface="Times New Roman" pitchFamily="18" charset="0"/>
              </a:rPr>
              <a:t>, which allowed doctors to see very tiny things accurately.</a:t>
            </a:r>
          </a:p>
          <a:p>
            <a:r>
              <a:rPr lang="en-US" sz="2000" dirty="0" smtClean="0">
                <a:latin typeface="Times New Roman" pitchFamily="18" charset="0"/>
                <a:cs typeface="Times New Roman" pitchFamily="18" charset="0"/>
              </a:rPr>
              <a:t>Carl Ludwig (Germany: 1847) invented the kymograph, which allowed more accurate measurement of the </a:t>
            </a:r>
            <a:r>
              <a:rPr lang="en-US" sz="2000" b="1" dirty="0" smtClean="0">
                <a:latin typeface="Times New Roman" pitchFamily="18" charset="0"/>
                <a:cs typeface="Times New Roman" pitchFamily="18" charset="0"/>
              </a:rPr>
              <a:t>pulse</a:t>
            </a:r>
            <a:r>
              <a:rPr lang="en-US" sz="2000" dirty="0" smtClean="0">
                <a:latin typeface="Times New Roman" pitchFamily="18" charset="0"/>
                <a:cs typeface="Times New Roman" pitchFamily="18" charset="0"/>
              </a:rPr>
              <a:t>.</a:t>
            </a:r>
          </a:p>
          <a:p>
            <a:r>
              <a:rPr lang="en-US" sz="2000" dirty="0" smtClean="0">
                <a:latin typeface="Times New Roman" pitchFamily="18" charset="0"/>
                <a:cs typeface="Times New Roman" pitchFamily="18" charset="0"/>
              </a:rPr>
              <a:t>Wilhelm Roentgen (Germany: 1895) discovered </a:t>
            </a:r>
            <a:r>
              <a:rPr lang="en-US" sz="2000" b="1" dirty="0" smtClean="0">
                <a:latin typeface="Times New Roman" pitchFamily="18" charset="0"/>
                <a:cs typeface="Times New Roman" pitchFamily="18" charset="0"/>
              </a:rPr>
              <a:t>x-rays</a:t>
            </a:r>
            <a:r>
              <a:rPr lang="en-US" sz="2000" dirty="0" smtClean="0">
                <a:latin typeface="Times New Roman" pitchFamily="18" charset="0"/>
                <a:cs typeface="Times New Roman" pitchFamily="18" charset="0"/>
              </a:rPr>
              <a:t>.</a:t>
            </a:r>
          </a:p>
          <a:p>
            <a:r>
              <a:rPr lang="en-US" sz="2000" dirty="0" smtClean="0">
                <a:latin typeface="Times New Roman" pitchFamily="18" charset="0"/>
                <a:cs typeface="Times New Roman" pitchFamily="18" charset="0"/>
              </a:rPr>
              <a:t>Willem Einthoven (Holland: 1900) invented the </a:t>
            </a:r>
            <a:r>
              <a:rPr lang="en-US" sz="2000" b="1" dirty="0" smtClean="0">
                <a:latin typeface="Times New Roman" pitchFamily="18" charset="0"/>
                <a:cs typeface="Times New Roman" pitchFamily="18" charset="0"/>
              </a:rPr>
              <a:t>electrocardiograph</a:t>
            </a:r>
            <a:r>
              <a:rPr lang="en-US" sz="2000" dirty="0" smtClean="0">
                <a:latin typeface="Times New Roman" pitchFamily="18" charset="0"/>
                <a:cs typeface="Times New Roman" pitchFamily="18" charset="0"/>
              </a:rPr>
              <a:t>(measured heart activity).</a:t>
            </a:r>
          </a:p>
          <a:p>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273050"/>
            <a:ext cx="8291264" cy="1162050"/>
          </a:xfrm>
        </p:spPr>
        <p:style>
          <a:lnRef idx="1">
            <a:schemeClr val="accent5"/>
          </a:lnRef>
          <a:fillRef idx="2">
            <a:schemeClr val="accent5"/>
          </a:fillRef>
          <a:effectRef idx="1">
            <a:schemeClr val="accent5"/>
          </a:effectRef>
          <a:fontRef idx="minor">
            <a:schemeClr val="dk1"/>
          </a:fontRef>
        </p:style>
        <p:txBody>
          <a:bodyPr>
            <a:normAutofit/>
          </a:bodyPr>
          <a:lstStyle/>
          <a:p>
            <a:r>
              <a:rPr lang="en-US" sz="6000" dirty="0" smtClean="0">
                <a:latin typeface="Times New Roman" pitchFamily="18" charset="0"/>
                <a:cs typeface="Times New Roman" pitchFamily="18" charset="0"/>
              </a:rPr>
              <a:t>London and Edinburgh</a:t>
            </a:r>
            <a:endParaRPr lang="ru-RU" sz="6000" dirty="0"/>
          </a:p>
        </p:txBody>
      </p:sp>
      <p:pic>
        <p:nvPicPr>
          <p:cNvPr id="5" name="Содержимое 4" descr="plate11.jpg"/>
          <p:cNvPicPr>
            <a:picLocks noGrp="1" noChangeAspect="1"/>
          </p:cNvPicPr>
          <p:nvPr>
            <p:ph idx="1"/>
          </p:nvPr>
        </p:nvPicPr>
        <p:blipFill>
          <a:blip r:embed="rId3" cstate="print"/>
          <a:stretch>
            <a:fillRect/>
          </a:stretch>
        </p:blipFill>
        <p:spPr>
          <a:xfrm>
            <a:off x="4499992" y="1628800"/>
            <a:ext cx="4248471" cy="4896544"/>
          </a:xfrm>
        </p:spPr>
      </p:pic>
      <p:sp>
        <p:nvSpPr>
          <p:cNvPr id="4" name="Текст 3"/>
          <p:cNvSpPr>
            <a:spLocks noGrp="1"/>
          </p:cNvSpPr>
          <p:nvPr>
            <p:ph type="body" sz="half" idx="2"/>
          </p:nvPr>
        </p:nvSpPr>
        <p:spPr>
          <a:xfrm>
            <a:off x="457200" y="1628800"/>
            <a:ext cx="3826768" cy="5040560"/>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r>
              <a:rPr lang="en-US" sz="2400" dirty="0" smtClean="0">
                <a:latin typeface="Times New Roman" pitchFamily="18" charset="0"/>
                <a:cs typeface="Times New Roman" pitchFamily="18" charset="0"/>
              </a:rPr>
              <a:t>Thomas </a:t>
            </a:r>
            <a:r>
              <a:rPr lang="en-US" sz="2400" dirty="0" smtClean="0">
                <a:latin typeface="Times New Roman" pitchFamily="18" charset="0"/>
                <a:cs typeface="Times New Roman" pitchFamily="18" charset="0"/>
              </a:rPr>
              <a:t>Addison </a:t>
            </a:r>
            <a:r>
              <a:rPr lang="en-US" sz="2400" dirty="0" smtClean="0">
                <a:latin typeface="Times New Roman" pitchFamily="18" charset="0"/>
                <a:cs typeface="Times New Roman" pitchFamily="18" charset="0"/>
              </a:rPr>
              <a:t>(1793-1860), whose severe, pompous manner, precisely chosen words, and physically impressive appearance struck fear into students. His thorough examinations and perceptive analyses earned </a:t>
            </a:r>
            <a:r>
              <a:rPr lang="en-US" sz="2400" dirty="0" smtClean="0">
                <a:latin typeface="Times New Roman" pitchFamily="18" charset="0"/>
                <a:cs typeface="Times New Roman" pitchFamily="18" charset="0"/>
              </a:rPr>
              <a:t>him the awestruck respect of his colleagues. Pernicious anemia and adrenal insufficiency are both still referred to as "Addison's anemia" and "Addison's disease of the adrenals."</a:t>
            </a:r>
            <a:endParaRPr lang="ru-RU" sz="2400"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загруженное.jpg"/>
          <p:cNvPicPr>
            <a:picLocks noGrp="1" noChangeAspect="1"/>
          </p:cNvPicPr>
          <p:nvPr>
            <p:ph idx="1"/>
          </p:nvPr>
        </p:nvPicPr>
        <p:blipFill>
          <a:blip r:embed="rId3" cstate="print"/>
          <a:stretch>
            <a:fillRect/>
          </a:stretch>
        </p:blipFill>
        <p:spPr>
          <a:xfrm>
            <a:off x="4067944" y="260648"/>
            <a:ext cx="4824535" cy="6264696"/>
          </a:xfrm>
        </p:spPr>
      </p:pic>
      <p:sp>
        <p:nvSpPr>
          <p:cNvPr id="4" name="Текст 3"/>
          <p:cNvSpPr>
            <a:spLocks noGrp="1"/>
          </p:cNvSpPr>
          <p:nvPr>
            <p:ph type="body" sz="half" idx="2"/>
          </p:nvPr>
        </p:nvSpPr>
        <p:spPr>
          <a:xfrm>
            <a:off x="251520" y="188640"/>
            <a:ext cx="3672408" cy="6480720"/>
          </a:xfrm>
        </p:spPr>
        <p:style>
          <a:lnRef idx="1">
            <a:schemeClr val="accent1"/>
          </a:lnRef>
          <a:fillRef idx="2">
            <a:schemeClr val="accent1"/>
          </a:fillRef>
          <a:effectRef idx="1">
            <a:schemeClr val="accent1"/>
          </a:effectRef>
          <a:fontRef idx="minor">
            <a:schemeClr val="dk1"/>
          </a:fontRef>
        </p:style>
        <p:txBody>
          <a:bodyPr>
            <a:noAutofit/>
          </a:bodyPr>
          <a:lstStyle/>
          <a:p>
            <a:r>
              <a:rPr lang="en-US" sz="4000" dirty="0" smtClean="0">
                <a:latin typeface="Times New Roman" pitchFamily="18" charset="0"/>
                <a:cs typeface="Times New Roman" pitchFamily="18" charset="0"/>
              </a:rPr>
              <a:t>James </a:t>
            </a:r>
            <a:r>
              <a:rPr lang="en-US" sz="4000" dirty="0" smtClean="0">
                <a:latin typeface="Times New Roman" pitchFamily="18" charset="0"/>
                <a:cs typeface="Times New Roman" pitchFamily="18" charset="0"/>
              </a:rPr>
              <a:t>Parkinson (1755-1824), </a:t>
            </a:r>
            <a:r>
              <a:rPr lang="en-US" sz="4000" dirty="0" smtClean="0">
                <a:latin typeface="Times New Roman" pitchFamily="18" charset="0"/>
                <a:cs typeface="Times New Roman" pitchFamily="18" charset="0"/>
              </a:rPr>
              <a:t>gained </a:t>
            </a:r>
            <a:r>
              <a:rPr lang="en-US" sz="4000" dirty="0" smtClean="0">
                <a:latin typeface="Times New Roman" pitchFamily="18" charset="0"/>
                <a:cs typeface="Times New Roman" pitchFamily="18" charset="0"/>
              </a:rPr>
              <a:t>recognition for his description of a neurological disorder now known as "Parkinson's </a:t>
            </a:r>
            <a:r>
              <a:rPr lang="en-US" sz="4000" dirty="0" smtClean="0">
                <a:latin typeface="Times New Roman" pitchFamily="18" charset="0"/>
                <a:cs typeface="Times New Roman" pitchFamily="18" charset="0"/>
              </a:rPr>
              <a:t>disease</a:t>
            </a:r>
            <a:r>
              <a:rPr lang="uk-UA" sz="4000" dirty="0" smtClean="0">
                <a:latin typeface="Times New Roman" pitchFamily="18" charset="0"/>
                <a:cs typeface="Times New Roman" pitchFamily="18" charset="0"/>
              </a:rPr>
              <a:t>.</a:t>
            </a:r>
            <a:endParaRPr lang="ru-RU" sz="40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Semmelweiss.jpg"/>
          <p:cNvPicPr>
            <a:picLocks noGrp="1" noChangeAspect="1"/>
          </p:cNvPicPr>
          <p:nvPr>
            <p:ph idx="1"/>
          </p:nvPr>
        </p:nvPicPr>
        <p:blipFill>
          <a:blip r:embed="rId3" cstate="print"/>
          <a:stretch>
            <a:fillRect/>
          </a:stretch>
        </p:blipFill>
        <p:spPr>
          <a:xfrm>
            <a:off x="4499992" y="332656"/>
            <a:ext cx="4464495" cy="6264696"/>
          </a:xfrm>
        </p:spPr>
      </p:pic>
      <p:sp>
        <p:nvSpPr>
          <p:cNvPr id="4" name="Текст 3"/>
          <p:cNvSpPr>
            <a:spLocks noGrp="1"/>
          </p:cNvSpPr>
          <p:nvPr>
            <p:ph type="body" sz="half" idx="2"/>
          </p:nvPr>
        </p:nvSpPr>
        <p:spPr>
          <a:xfrm>
            <a:off x="251520" y="188640"/>
            <a:ext cx="4248472" cy="6480720"/>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2800" b="1" dirty="0" smtClean="0">
                <a:latin typeface="Times New Roman" pitchFamily="18" charset="0"/>
                <a:cs typeface="Times New Roman" pitchFamily="18" charset="0"/>
              </a:rPr>
              <a:t>Antiseptics</a:t>
            </a:r>
          </a:p>
          <a:p>
            <a:r>
              <a:rPr lang="en-US" sz="2800" b="1" dirty="0" smtClean="0">
                <a:latin typeface="Times New Roman" pitchFamily="18" charset="0"/>
                <a:cs typeface="Times New Roman" pitchFamily="18" charset="0"/>
              </a:rPr>
              <a:t>1847:</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Ignaz</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Semmelweiss</a:t>
            </a:r>
            <a:r>
              <a:rPr lang="en-US" sz="2800" dirty="0" smtClean="0">
                <a:latin typeface="Times New Roman" pitchFamily="18" charset="0"/>
                <a:cs typeface="Times New Roman" pitchFamily="18" charset="0"/>
              </a:rPr>
              <a:t> (Hungary) cut the death rate in his maternity ward by making the doctors </a:t>
            </a:r>
            <a:r>
              <a:rPr lang="en-US" sz="2800" b="1" dirty="0" smtClean="0">
                <a:latin typeface="Times New Roman" pitchFamily="18" charset="0"/>
                <a:cs typeface="Times New Roman" pitchFamily="18" charset="0"/>
              </a:rPr>
              <a:t>wash their hands</a:t>
            </a:r>
            <a:r>
              <a:rPr lang="en-US" sz="2800" dirty="0" smtClean="0">
                <a:latin typeface="Times New Roman" pitchFamily="18" charset="0"/>
                <a:cs typeface="Times New Roman" pitchFamily="18" charset="0"/>
              </a:rPr>
              <a:t> in calcium chloride solution before treating their patients.</a:t>
            </a:r>
          </a:p>
          <a:p>
            <a:r>
              <a:rPr lang="en-US" sz="2800" b="1" dirty="0" smtClean="0">
                <a:latin typeface="Times New Roman" pitchFamily="18" charset="0"/>
                <a:cs typeface="Times New Roman" pitchFamily="18" charset="0"/>
              </a:rPr>
              <a:t>1854:</a:t>
            </a:r>
            <a:r>
              <a:rPr lang="en-US" sz="2800" dirty="0" smtClean="0">
                <a:latin typeface="Times New Roman" pitchFamily="18" charset="0"/>
                <a:cs typeface="Times New Roman" pitchFamily="18" charset="0"/>
              </a:rPr>
              <a:t> Standards of hospital cleanliness and nursing care rose rapidly under the influence of Florence Nightingale.</a:t>
            </a:r>
          </a:p>
          <a:p>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Semmelweiss.jpg"/>
          <p:cNvPicPr>
            <a:picLocks noGrp="1" noChangeAspect="1"/>
          </p:cNvPicPr>
          <p:nvPr>
            <p:ph idx="1"/>
          </p:nvPr>
        </p:nvPicPr>
        <p:blipFill>
          <a:blip r:embed="rId2" cstate="print"/>
          <a:stretch>
            <a:fillRect/>
          </a:stretch>
        </p:blipFill>
        <p:spPr>
          <a:xfrm>
            <a:off x="4499992" y="260648"/>
            <a:ext cx="4464495" cy="6192688"/>
          </a:xfrm>
        </p:spPr>
      </p:pic>
      <p:sp>
        <p:nvSpPr>
          <p:cNvPr id="4" name="Текст 3"/>
          <p:cNvSpPr>
            <a:spLocks noGrp="1"/>
          </p:cNvSpPr>
          <p:nvPr>
            <p:ph type="body" sz="half" idx="2"/>
          </p:nvPr>
        </p:nvSpPr>
        <p:spPr>
          <a:xfrm>
            <a:off x="251520" y="188640"/>
            <a:ext cx="4248472" cy="6480720"/>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1865</a:t>
            </a:r>
            <a:r>
              <a:rPr lang="en-US" sz="2400" b="1"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Joseph Lister (Scotland) - basing his ideas on Pasteur's Germ Theory cut the death rate among his patients from 46 to 15 per cent by spraying instruments and bandages with a 1-in-20 solution of </a:t>
            </a:r>
            <a:r>
              <a:rPr lang="en-US" sz="2400" b="1" dirty="0" smtClean="0">
                <a:latin typeface="Times New Roman" pitchFamily="18" charset="0"/>
                <a:cs typeface="Times New Roman" pitchFamily="18" charset="0"/>
              </a:rPr>
              <a:t>carbolic acid</a:t>
            </a:r>
            <a:r>
              <a:rPr lang="en-US" sz="2400" dirty="0" smtClean="0">
                <a:latin typeface="Times New Roman" pitchFamily="18" charset="0"/>
                <a:cs typeface="Times New Roman" pitchFamily="18" charset="0"/>
              </a:rPr>
              <a:t>.</a:t>
            </a:r>
          </a:p>
          <a:p>
            <a:r>
              <a:rPr lang="en-US" sz="2400" b="1" dirty="0" smtClean="0">
                <a:latin typeface="Times New Roman" pitchFamily="18" charset="0"/>
                <a:cs typeface="Times New Roman" pitchFamily="18" charset="0"/>
              </a:rPr>
              <a:t>1890:</a:t>
            </a:r>
            <a:r>
              <a:rPr lang="en-US" sz="2400" dirty="0" smtClean="0">
                <a:latin typeface="Times New Roman" pitchFamily="18" charset="0"/>
                <a:cs typeface="Times New Roman" pitchFamily="18" charset="0"/>
              </a:rPr>
              <a:t> Beginnings of aseptic surgery - surgeons started boiling their instruments to </a:t>
            </a:r>
            <a:r>
              <a:rPr lang="en-US" sz="2400" b="1" dirty="0" err="1" smtClean="0">
                <a:latin typeface="Times New Roman" pitchFamily="18" charset="0"/>
                <a:cs typeface="Times New Roman" pitchFamily="18" charset="0"/>
              </a:rPr>
              <a:t>sterilise</a:t>
            </a:r>
            <a:r>
              <a:rPr lang="en-US" sz="2400" dirty="0" smtClean="0">
                <a:latin typeface="Times New Roman" pitchFamily="18" charset="0"/>
                <a:cs typeface="Times New Roman" pitchFamily="18" charset="0"/>
              </a:rPr>
              <a:t> them - WS Halstead (America) started using rubber gloves when operating - German surgeons started to use face masks.</a:t>
            </a:r>
          </a:p>
          <a:p>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3050"/>
            <a:ext cx="8640960" cy="779686"/>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100" dirty="0" smtClean="0">
                <a:latin typeface="Times New Roman" pitchFamily="18" charset="0"/>
                <a:cs typeface="Times New Roman" pitchFamily="18" charset="0"/>
              </a:rPr>
              <a:t>More causes for improvements in surgery</a:t>
            </a:r>
            <a:r>
              <a:rPr lang="en-US" dirty="0" smtClean="0"/>
              <a:t/>
            </a:r>
            <a:br>
              <a:rPr lang="en-US" dirty="0" smtClean="0"/>
            </a:br>
            <a:endParaRPr lang="ru-RU" dirty="0"/>
          </a:p>
        </p:txBody>
      </p:sp>
      <p:sp>
        <p:nvSpPr>
          <p:cNvPr id="4" name="Текст 3"/>
          <p:cNvSpPr>
            <a:spLocks noGrp="1"/>
          </p:cNvSpPr>
          <p:nvPr>
            <p:ph type="body" sz="half" idx="2"/>
          </p:nvPr>
        </p:nvSpPr>
        <p:spPr>
          <a:xfrm>
            <a:off x="323528" y="836712"/>
            <a:ext cx="8496944" cy="5760640"/>
          </a:xfrm>
        </p:spPr>
        <p:style>
          <a:lnRef idx="1">
            <a:schemeClr val="accent1"/>
          </a:lnRef>
          <a:fillRef idx="2">
            <a:schemeClr val="accent1"/>
          </a:fillRef>
          <a:effectRef idx="1">
            <a:schemeClr val="accent1"/>
          </a:effectRef>
          <a:fontRef idx="minor">
            <a:schemeClr val="dk1"/>
          </a:fontRef>
        </p:style>
        <p:txBody>
          <a:bodyPr>
            <a:normAutofit/>
          </a:bodyPr>
          <a:lstStyle/>
          <a:p>
            <a:r>
              <a:rPr lang="en-US" sz="2800" dirty="0" smtClean="0">
                <a:latin typeface="Times New Roman" pitchFamily="18" charset="0"/>
                <a:cs typeface="Times New Roman" pitchFamily="18" charset="0"/>
              </a:rPr>
              <a:t>The number of operations grew hugely through the century, and surgeons became skilled at internal operations (1880s: first appendectomy; 1896: first open-heart surgery) and even tried (unsuccessfully) to transplant organs such as thyroid glands and testicles. Various factors pushed the process along:</a:t>
            </a:r>
          </a:p>
          <a:p>
            <a:pPr algn="ctr"/>
            <a:r>
              <a:rPr lang="en-US" sz="2800" b="1" dirty="0" smtClean="0">
                <a:latin typeface="Times New Roman" pitchFamily="18" charset="0"/>
                <a:cs typeface="Times New Roman" pitchFamily="18" charset="0"/>
              </a:rPr>
              <a:t>The Industrial Revolution / inventions</a:t>
            </a:r>
            <a:endParaRPr lang="en-US" sz="2800" dirty="0" smtClean="0">
              <a:latin typeface="Times New Roman" pitchFamily="18" charset="0"/>
              <a:cs typeface="Times New Roman" pitchFamily="18" charset="0"/>
            </a:endParaRPr>
          </a:p>
          <a:p>
            <a:pPr lvl="1"/>
            <a:r>
              <a:rPr lang="en-US" sz="2800" dirty="0" smtClean="0">
                <a:latin typeface="Times New Roman" pitchFamily="18" charset="0"/>
                <a:cs typeface="Times New Roman" pitchFamily="18" charset="0"/>
              </a:rPr>
              <a:t>Wilhelm Roentgen discovered </a:t>
            </a:r>
            <a:r>
              <a:rPr lang="en-US" sz="2800" b="1" dirty="0" smtClean="0">
                <a:latin typeface="Times New Roman" pitchFamily="18" charset="0"/>
                <a:cs typeface="Times New Roman" pitchFamily="18" charset="0"/>
              </a:rPr>
              <a:t>x-rays</a:t>
            </a:r>
            <a:r>
              <a:rPr lang="en-US" sz="2800" dirty="0" smtClean="0">
                <a:latin typeface="Times New Roman" pitchFamily="18" charset="0"/>
                <a:cs typeface="Times New Roman" pitchFamily="18" charset="0"/>
              </a:rPr>
              <a:t> - helped internal surgery.</a:t>
            </a:r>
          </a:p>
          <a:p>
            <a:pPr lvl="1"/>
            <a:r>
              <a:rPr lang="en-US" sz="2800" dirty="0" smtClean="0">
                <a:latin typeface="Times New Roman" pitchFamily="18" charset="0"/>
                <a:cs typeface="Times New Roman" pitchFamily="18" charset="0"/>
              </a:rPr>
              <a:t>Public demonstrations (</a:t>
            </a:r>
            <a:r>
              <a:rPr lang="en-US" sz="2800" dirty="0" err="1" smtClean="0">
                <a:latin typeface="Times New Roman" pitchFamily="18" charset="0"/>
                <a:cs typeface="Times New Roman" pitchFamily="18" charset="0"/>
              </a:rPr>
              <a:t>eg</a:t>
            </a:r>
            <a:r>
              <a:rPr lang="en-US" sz="2800" dirty="0" smtClean="0">
                <a:latin typeface="Times New Roman" pitchFamily="18" charset="0"/>
                <a:cs typeface="Times New Roman" pitchFamily="18" charset="0"/>
              </a:rPr>
              <a:t> of </a:t>
            </a:r>
            <a:r>
              <a:rPr lang="en-US" sz="2800" dirty="0" err="1" smtClean="0">
                <a:latin typeface="Times New Roman" pitchFamily="18" charset="0"/>
                <a:cs typeface="Times New Roman" pitchFamily="18" charset="0"/>
              </a:rPr>
              <a:t>anaesthesia</a:t>
            </a:r>
            <a:r>
              <a:rPr lang="en-US" sz="2800" dirty="0" smtClean="0">
                <a:latin typeface="Times New Roman" pitchFamily="18" charset="0"/>
                <a:cs typeface="Times New Roman" pitchFamily="18" charset="0"/>
              </a:rPr>
              <a:t>) allowed knowledge of new procedures to spread</a:t>
            </a:r>
            <a:r>
              <a:rPr lang="en-US" sz="2800" dirty="0" smtClean="0">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3050"/>
            <a:ext cx="8424936" cy="779686"/>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100" dirty="0" smtClean="0">
                <a:latin typeface="Times New Roman" pitchFamily="18" charset="0"/>
                <a:cs typeface="Times New Roman" pitchFamily="18" charset="0"/>
              </a:rPr>
              <a:t>More causes for improvements in surgery</a:t>
            </a:r>
            <a:r>
              <a:rPr lang="en-US" dirty="0" smtClean="0"/>
              <a:t/>
            </a:r>
            <a:br>
              <a:rPr lang="en-US" dirty="0" smtClean="0"/>
            </a:br>
            <a:endParaRPr lang="ru-RU" dirty="0"/>
          </a:p>
        </p:txBody>
      </p:sp>
      <p:sp>
        <p:nvSpPr>
          <p:cNvPr id="4" name="Текст 3"/>
          <p:cNvSpPr>
            <a:spLocks noGrp="1"/>
          </p:cNvSpPr>
          <p:nvPr>
            <p:ph type="body" sz="half" idx="2"/>
          </p:nvPr>
        </p:nvSpPr>
        <p:spPr>
          <a:xfrm>
            <a:off x="323528" y="836712"/>
            <a:ext cx="8496944" cy="5760640"/>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en-US" sz="1600" dirty="0" smtClean="0">
                <a:latin typeface="Times New Roman" pitchFamily="18" charset="0"/>
                <a:cs typeface="Times New Roman" pitchFamily="18" charset="0"/>
              </a:rPr>
              <a:t>.</a:t>
            </a:r>
            <a:endParaRPr lang="en-US" sz="1600" dirty="0" smtClean="0">
              <a:latin typeface="Times New Roman" pitchFamily="18" charset="0"/>
              <a:cs typeface="Times New Roman" pitchFamily="18" charset="0"/>
            </a:endParaRPr>
          </a:p>
          <a:p>
            <a:pPr algn="ctr"/>
            <a:r>
              <a:rPr lang="en-US" sz="2000" b="1" dirty="0" smtClean="0">
                <a:latin typeface="Times New Roman" pitchFamily="18" charset="0"/>
                <a:cs typeface="Times New Roman" pitchFamily="18" charset="0"/>
              </a:rPr>
              <a:t>Scientific knowledge</a:t>
            </a:r>
            <a:endParaRPr lang="en-US" sz="2000" dirty="0" smtClean="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The scientist Humphrey Davy had first discovered that </a:t>
            </a:r>
            <a:r>
              <a:rPr lang="en-US" sz="2000" b="1" dirty="0" smtClean="0">
                <a:latin typeface="Times New Roman" pitchFamily="18" charset="0"/>
                <a:cs typeface="Times New Roman" pitchFamily="18" charset="0"/>
              </a:rPr>
              <a:t>laughing gas</a:t>
            </a:r>
            <a:r>
              <a:rPr lang="ru-RU"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was an </a:t>
            </a:r>
            <a:r>
              <a:rPr lang="en-US" sz="2000" dirty="0" err="1" smtClean="0">
                <a:latin typeface="Times New Roman" pitchFamily="18" charset="0"/>
                <a:cs typeface="Times New Roman" pitchFamily="18" charset="0"/>
              </a:rPr>
              <a:t>anaesthetic</a:t>
            </a:r>
            <a:r>
              <a:rPr lang="en-US" sz="2000" dirty="0" smtClean="0">
                <a:latin typeface="Times New Roman" pitchFamily="18" charset="0"/>
                <a:cs typeface="Times New Roman" pitchFamily="18" charset="0"/>
              </a:rPr>
              <a:t> when working on the properties of gases in 1800.</a:t>
            </a:r>
          </a:p>
          <a:p>
            <a:pPr lvl="1"/>
            <a:r>
              <a:rPr lang="en-US" sz="2000" dirty="0" smtClean="0">
                <a:latin typeface="Times New Roman" pitchFamily="18" charset="0"/>
                <a:cs typeface="Times New Roman" pitchFamily="18" charset="0"/>
              </a:rPr>
              <a:t>Joseph Lister lectured in King's College London, and published his findings in 'The Lancet'.</a:t>
            </a:r>
          </a:p>
          <a:p>
            <a:pPr algn="ctr"/>
            <a:r>
              <a:rPr lang="en-US" sz="2000" b="1" dirty="0" smtClean="0">
                <a:latin typeface="Times New Roman" pitchFamily="18" charset="0"/>
                <a:cs typeface="Times New Roman" pitchFamily="18" charset="0"/>
              </a:rPr>
              <a:t>Social factors</a:t>
            </a:r>
            <a:endParaRPr lang="en-US" sz="2000" dirty="0" smtClean="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Queen Victoria </a:t>
            </a:r>
            <a:r>
              <a:rPr lang="en-US" sz="2000" b="1" dirty="0" smtClean="0">
                <a:latin typeface="Times New Roman" pitchFamily="18" charset="0"/>
                <a:cs typeface="Times New Roman" pitchFamily="18" charset="0"/>
              </a:rPr>
              <a:t>gave birth</a:t>
            </a:r>
            <a:r>
              <a:rPr lang="en-US" sz="2000" dirty="0" smtClean="0">
                <a:latin typeface="Times New Roman" pitchFamily="18" charset="0"/>
                <a:cs typeface="Times New Roman" pitchFamily="18" charset="0"/>
              </a:rPr>
              <a:t> to her children under </a:t>
            </a:r>
            <a:r>
              <a:rPr lang="en-US" sz="2000" b="1" dirty="0" err="1" smtClean="0">
                <a:latin typeface="Times New Roman" pitchFamily="18" charset="0"/>
                <a:cs typeface="Times New Roman" pitchFamily="18" charset="0"/>
              </a:rPr>
              <a:t>anaesthesia</a:t>
            </a:r>
            <a:r>
              <a:rPr lang="en-US" sz="2000" dirty="0" smtClean="0">
                <a:latin typeface="Times New Roman" pitchFamily="18" charset="0"/>
                <a:cs typeface="Times New Roman" pitchFamily="18" charset="0"/>
              </a:rPr>
              <a:t> (after which the general public's fear of </a:t>
            </a:r>
            <a:r>
              <a:rPr lang="en-US" sz="2000" dirty="0" err="1" smtClean="0">
                <a:latin typeface="Times New Roman" pitchFamily="18" charset="0"/>
                <a:cs typeface="Times New Roman" pitchFamily="18" charset="0"/>
              </a:rPr>
              <a:t>anaesthesia</a:t>
            </a:r>
            <a:r>
              <a:rPr lang="en-US" sz="2000" dirty="0" smtClean="0">
                <a:latin typeface="Times New Roman" pitchFamily="18" charset="0"/>
                <a:cs typeface="Times New Roman" pitchFamily="18" charset="0"/>
              </a:rPr>
              <a:t> lessened). Edward VII's appendectomy helped reduce fear of operations.</a:t>
            </a:r>
          </a:p>
          <a:p>
            <a:pPr algn="ctr"/>
            <a:r>
              <a:rPr lang="en-US" sz="2000" b="1" dirty="0" smtClean="0">
                <a:latin typeface="Times New Roman" pitchFamily="18" charset="0"/>
                <a:cs typeface="Times New Roman" pitchFamily="18" charset="0"/>
              </a:rPr>
              <a:t>War</a:t>
            </a:r>
            <a:endParaRPr lang="en-US" sz="2000" dirty="0" smtClean="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The needs of </a:t>
            </a:r>
            <a:r>
              <a:rPr lang="en-US" sz="2000" b="1" dirty="0" smtClean="0">
                <a:latin typeface="Times New Roman" pitchFamily="18" charset="0"/>
                <a:cs typeface="Times New Roman" pitchFamily="18" charset="0"/>
              </a:rPr>
              <a:t>army surgeons</a:t>
            </a:r>
            <a:r>
              <a:rPr lang="en-US" sz="2000" dirty="0" smtClean="0">
                <a:latin typeface="Times New Roman" pitchFamily="18" charset="0"/>
                <a:cs typeface="Times New Roman" pitchFamily="18" charset="0"/>
              </a:rPr>
              <a:t> treating soldiers injured in battle (often requiring amputations) stimulated advance.</a:t>
            </a:r>
          </a:p>
          <a:p>
            <a:pPr lvl="1"/>
            <a:r>
              <a:rPr lang="en-US" sz="2000" dirty="0" smtClean="0">
                <a:latin typeface="Times New Roman" pitchFamily="18" charset="0"/>
                <a:cs typeface="Times New Roman" pitchFamily="18" charset="0"/>
              </a:rPr>
              <a:t>The </a:t>
            </a:r>
            <a:r>
              <a:rPr lang="en-US" sz="2000" b="1" dirty="0" smtClean="0">
                <a:latin typeface="Times New Roman" pitchFamily="18" charset="0"/>
                <a:cs typeface="Times New Roman" pitchFamily="18" charset="0"/>
              </a:rPr>
              <a:t>Crimean War</a:t>
            </a:r>
            <a:r>
              <a:rPr lang="en-US" sz="2000" dirty="0" smtClean="0">
                <a:latin typeface="Times New Roman" pitchFamily="18" charset="0"/>
                <a:cs typeface="Times New Roman" pitchFamily="18" charset="0"/>
              </a:rPr>
              <a:t> led to the development of nursing (Florence Nightingale at Scutari).</a:t>
            </a:r>
          </a:p>
          <a:p>
            <a:pPr lvl="1"/>
            <a:r>
              <a:rPr lang="en-US" sz="2000" dirty="0" smtClean="0">
                <a:latin typeface="Times New Roman" pitchFamily="18" charset="0"/>
                <a:cs typeface="Times New Roman" pitchFamily="18" charset="0"/>
              </a:rPr>
              <a:t>World War One led directly to the development of the National Blood Transfusion Service.</a:t>
            </a:r>
          </a:p>
          <a:p>
            <a:endParaRPr lang="ru-RU"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WHA00001631.jpg"/>
          <p:cNvPicPr>
            <a:picLocks noGrp="1" noChangeAspect="1"/>
          </p:cNvPicPr>
          <p:nvPr>
            <p:ph idx="1"/>
          </p:nvPr>
        </p:nvPicPr>
        <p:blipFill>
          <a:blip r:embed="rId3" cstate="print"/>
          <a:stretch>
            <a:fillRect/>
          </a:stretch>
        </p:blipFill>
        <p:spPr>
          <a:xfrm>
            <a:off x="4860032" y="332656"/>
            <a:ext cx="4283968" cy="6336704"/>
          </a:xfrm>
        </p:spPr>
      </p:pic>
      <p:sp>
        <p:nvSpPr>
          <p:cNvPr id="4" name="Текст 3"/>
          <p:cNvSpPr>
            <a:spLocks noGrp="1"/>
          </p:cNvSpPr>
          <p:nvPr>
            <p:ph type="body" sz="half" idx="2"/>
          </p:nvPr>
        </p:nvSpPr>
        <p:spPr>
          <a:xfrm>
            <a:off x="251520" y="260648"/>
            <a:ext cx="4824536" cy="6408712"/>
          </a:xfrm>
        </p:spPr>
        <p:style>
          <a:lnRef idx="1">
            <a:schemeClr val="accent1"/>
          </a:lnRef>
          <a:fillRef idx="2">
            <a:schemeClr val="accent1"/>
          </a:fillRef>
          <a:effectRef idx="1">
            <a:schemeClr val="accent1"/>
          </a:effectRef>
          <a:fontRef idx="minor">
            <a:schemeClr val="dk1"/>
          </a:fontRef>
        </p:style>
        <p:txBody>
          <a:bodyPr>
            <a:noAutofit/>
          </a:bodyPr>
          <a:lstStyle/>
          <a:p>
            <a:r>
              <a:rPr lang="en-US" sz="2800" dirty="0" smtClean="0">
                <a:latin typeface="Times New Roman" pitchFamily="18" charset="0"/>
                <a:cs typeface="Times New Roman" pitchFamily="18" charset="0"/>
              </a:rPr>
              <a:t>James Young Simpson (</a:t>
            </a:r>
            <a:r>
              <a:rPr lang="en-US" sz="2800" dirty="0" smtClean="0">
                <a:latin typeface="Times New Roman" pitchFamily="18" charset="0"/>
                <a:cs typeface="Times New Roman" pitchFamily="18" charset="0"/>
              </a:rPr>
              <a:t>1811-70</a:t>
            </a:r>
            <a:r>
              <a:rPr lang="uk-UA"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introduced </a:t>
            </a:r>
            <a:r>
              <a:rPr lang="en-US" sz="2800" dirty="0" smtClean="0">
                <a:latin typeface="Times New Roman" pitchFamily="18" charset="0"/>
                <a:cs typeface="Times New Roman" pitchFamily="18" charset="0"/>
              </a:rPr>
              <a:t>chloroform as an anesthetic. </a:t>
            </a:r>
            <a:r>
              <a:rPr lang="en-US" sz="2800" dirty="0" smtClean="0">
                <a:latin typeface="Times New Roman" pitchFamily="18" charset="0"/>
                <a:cs typeface="Times New Roman" pitchFamily="18" charset="0"/>
              </a:rPr>
              <a:t>One </a:t>
            </a:r>
            <a:r>
              <a:rPr lang="en-US" sz="2800" dirty="0" smtClean="0">
                <a:latin typeface="Times New Roman" pitchFamily="18" charset="0"/>
                <a:cs typeface="Times New Roman" pitchFamily="18" charset="0"/>
              </a:rPr>
              <a:t>evening Simpson and friends inhaled the substance at home and found they all had been rendered unconscious. Impressed by its effectiveness and pleasant smell, he tried it for operations and deliveries. For the next half-century, chloroform was the most frequently used anesthetic in Great Britain. Simpson also made many other contributions to obstetrics and gynecology. </a:t>
            </a:r>
            <a:endParaRPr lang="ru-RU" sz="2800"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3050"/>
            <a:ext cx="8640960" cy="635670"/>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3200" dirty="0" smtClean="0"/>
              <a:t>Germany</a:t>
            </a:r>
            <a:endParaRPr lang="ru-RU" sz="3200" dirty="0"/>
          </a:p>
        </p:txBody>
      </p:sp>
      <p:pic>
        <p:nvPicPr>
          <p:cNvPr id="5" name="Содержимое 4" descr="cognitive_science.png"/>
          <p:cNvPicPr>
            <a:picLocks noGrp="1" noChangeAspect="1"/>
          </p:cNvPicPr>
          <p:nvPr>
            <p:ph idx="1"/>
          </p:nvPr>
        </p:nvPicPr>
        <p:blipFill>
          <a:blip r:embed="rId3" cstate="print"/>
          <a:stretch>
            <a:fillRect/>
          </a:stretch>
        </p:blipFill>
        <p:spPr>
          <a:xfrm>
            <a:off x="4572000" y="980728"/>
            <a:ext cx="4392488" cy="5616624"/>
          </a:xfrm>
        </p:spPr>
        <p:style>
          <a:lnRef idx="1">
            <a:schemeClr val="accent2"/>
          </a:lnRef>
          <a:fillRef idx="2">
            <a:schemeClr val="accent2"/>
          </a:fillRef>
          <a:effectRef idx="1">
            <a:schemeClr val="accent2"/>
          </a:effectRef>
          <a:fontRef idx="minor">
            <a:schemeClr val="dk1"/>
          </a:fontRef>
        </p:style>
      </p:pic>
      <p:sp>
        <p:nvSpPr>
          <p:cNvPr id="4" name="Текст 3"/>
          <p:cNvSpPr>
            <a:spLocks noGrp="1"/>
          </p:cNvSpPr>
          <p:nvPr>
            <p:ph type="body" sz="half" idx="2"/>
          </p:nvPr>
        </p:nvSpPr>
        <p:spPr>
          <a:xfrm>
            <a:off x="251520" y="980728"/>
            <a:ext cx="4392488" cy="5688632"/>
          </a:xfrm>
        </p:spPr>
        <p:style>
          <a:lnRef idx="1">
            <a:schemeClr val="accent1"/>
          </a:lnRef>
          <a:fillRef idx="2">
            <a:schemeClr val="accent1"/>
          </a:fillRef>
          <a:effectRef idx="1">
            <a:schemeClr val="accent1"/>
          </a:effectRef>
          <a:fontRef idx="minor">
            <a:schemeClr val="dk1"/>
          </a:fontRef>
        </p:style>
        <p:txBody>
          <a:bodyPr>
            <a:noAutofit/>
          </a:bodyPr>
          <a:lstStyle/>
          <a:p>
            <a:r>
              <a:rPr lang="en-US" sz="3200" dirty="0" smtClean="0">
                <a:latin typeface="Times New Roman" pitchFamily="18" charset="0"/>
                <a:cs typeface="Times New Roman" pitchFamily="18" charset="0"/>
              </a:rPr>
              <a:t>The theorizing, mystical </a:t>
            </a:r>
            <a:r>
              <a:rPr lang="en-US" sz="3200" dirty="0" err="1" smtClean="0">
                <a:latin typeface="Times New Roman" pitchFamily="18" charset="0"/>
                <a:cs typeface="Times New Roman" pitchFamily="18" charset="0"/>
              </a:rPr>
              <a:t>Naturphilosophie</a:t>
            </a:r>
            <a:r>
              <a:rPr lang="en-US" sz="3200" dirty="0" smtClean="0">
                <a:latin typeface="Times New Roman" pitchFamily="18" charset="0"/>
                <a:cs typeface="Times New Roman" pitchFamily="18" charset="0"/>
              </a:rPr>
              <a:t> which enveloped scientific and medical thinking in Germany in the early part of the century gradually gave way to direct observation and experiment, with the establishment of laboratory studies on body </a:t>
            </a:r>
            <a:r>
              <a:rPr lang="en-US" sz="3200" dirty="0" smtClean="0">
                <a:latin typeface="Times New Roman" pitchFamily="18" charset="0"/>
                <a:cs typeface="Times New Roman" pitchFamily="18" charset="0"/>
              </a:rPr>
              <a:t>functions</a:t>
            </a:r>
            <a:r>
              <a:rPr lang="uk-UA" sz="3200" dirty="0" smtClean="0">
                <a:latin typeface="Times New Roman" pitchFamily="18" charset="0"/>
                <a:cs typeface="Times New Roman" pitchFamily="18" charset="0"/>
              </a:rPr>
              <a:t>.</a:t>
            </a:r>
            <a:endParaRPr lang="ru-RU" sz="3200"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435280" cy="576064"/>
          </a:xfrm>
        </p:spPr>
        <p:style>
          <a:lnRef idx="1">
            <a:schemeClr val="accent1"/>
          </a:lnRef>
          <a:fillRef idx="2">
            <a:schemeClr val="accent1"/>
          </a:fillRef>
          <a:effectRef idx="1">
            <a:schemeClr val="accent1"/>
          </a:effectRef>
          <a:fontRef idx="minor">
            <a:schemeClr val="dk1"/>
          </a:fontRef>
        </p:style>
        <p:txBody>
          <a:bodyPr/>
          <a:lstStyle/>
          <a:p>
            <a:pPr algn="ctr"/>
            <a:r>
              <a:rPr lang="en-US" dirty="0" smtClean="0">
                <a:latin typeface="Times New Roman" pitchFamily="18" charset="0"/>
                <a:cs typeface="Times New Roman" pitchFamily="18" charset="0"/>
              </a:rPr>
              <a:t>METHODS OF TREATMENT</a:t>
            </a:r>
            <a:endParaRPr lang="ru-RU" dirty="0">
              <a:latin typeface="Times New Roman" pitchFamily="18" charset="0"/>
              <a:cs typeface="Times New Roman" pitchFamily="18" charset="0"/>
            </a:endParaRPr>
          </a:p>
        </p:txBody>
      </p:sp>
      <p:pic>
        <p:nvPicPr>
          <p:cNvPr id="5" name="Содержимое 4" descr="загруженное (4).jpg"/>
          <p:cNvPicPr>
            <a:picLocks noGrp="1" noChangeAspect="1"/>
          </p:cNvPicPr>
          <p:nvPr>
            <p:ph idx="1"/>
          </p:nvPr>
        </p:nvPicPr>
        <p:blipFill>
          <a:blip r:embed="rId3" cstate="print"/>
          <a:stretch>
            <a:fillRect/>
          </a:stretch>
        </p:blipFill>
        <p:spPr>
          <a:xfrm>
            <a:off x="5975649" y="1124744"/>
            <a:ext cx="3168351" cy="5472607"/>
          </a:xfrm>
        </p:spPr>
      </p:pic>
      <p:sp>
        <p:nvSpPr>
          <p:cNvPr id="4" name="Текст 3"/>
          <p:cNvSpPr>
            <a:spLocks noGrp="1"/>
          </p:cNvSpPr>
          <p:nvPr>
            <p:ph type="body" sz="half" idx="2"/>
          </p:nvPr>
        </p:nvSpPr>
        <p:spPr>
          <a:xfrm>
            <a:off x="251520" y="980728"/>
            <a:ext cx="5472608" cy="5616624"/>
          </a:xfrm>
        </p:spPr>
        <p:style>
          <a:lnRef idx="1">
            <a:schemeClr val="accent1"/>
          </a:lnRef>
          <a:fillRef idx="2">
            <a:schemeClr val="accent1"/>
          </a:fillRef>
          <a:effectRef idx="1">
            <a:schemeClr val="accent1"/>
          </a:effectRef>
          <a:fontRef idx="minor">
            <a:schemeClr val="dk1"/>
          </a:fontRef>
        </p:style>
        <p:txBody>
          <a:bodyPr>
            <a:noAutofit/>
          </a:bodyPr>
          <a:lstStyle/>
          <a:p>
            <a:r>
              <a:rPr lang="en-US" sz="2800" dirty="0" smtClean="0">
                <a:latin typeface="Times New Roman" pitchFamily="18" charset="0"/>
                <a:cs typeface="Times New Roman" pitchFamily="18" charset="0"/>
              </a:rPr>
              <a:t>In </a:t>
            </a:r>
            <a:r>
              <a:rPr lang="en-US" sz="2800" dirty="0" smtClean="0">
                <a:latin typeface="Times New Roman" pitchFamily="18" charset="0"/>
                <a:cs typeface="Times New Roman" pitchFamily="18" charset="0"/>
              </a:rPr>
              <a:t>the </a:t>
            </a:r>
            <a:r>
              <a:rPr lang="uk-UA" sz="2800" dirty="0" smtClean="0">
                <a:latin typeface="Times New Roman" pitchFamily="18" charset="0"/>
                <a:cs typeface="Times New Roman" pitchFamily="18" charset="0"/>
              </a:rPr>
              <a:t>19 с</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the principal therapies open to European and American physicians were general regimens of diet, exercise, rest, baths and massage, bloodletting, scarification, cupping, blistering, sweating, emetics, purges, enemas, and fumigations. There were multitudes of plant and mineral drugs available, </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quinine for malaria, digitalis for heart failure, </a:t>
            </a:r>
            <a:r>
              <a:rPr lang="en-US" sz="2800" dirty="0" err="1" smtClean="0">
                <a:latin typeface="Times New Roman" pitchFamily="18" charset="0"/>
                <a:cs typeface="Times New Roman" pitchFamily="18" charset="0"/>
              </a:rPr>
              <a:t>colchicine</a:t>
            </a:r>
            <a:r>
              <a:rPr lang="en-US" sz="2800" dirty="0" smtClean="0">
                <a:latin typeface="Times New Roman" pitchFamily="18" charset="0"/>
                <a:cs typeface="Times New Roman" pitchFamily="18" charset="0"/>
              </a:rPr>
              <a:t> for gout, and opiates for pain. </a:t>
            </a:r>
            <a:endParaRPr lang="ru-RU" sz="2800" dirty="0">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40960" cy="576064"/>
          </a:xfrm>
        </p:spPr>
        <p:style>
          <a:lnRef idx="1">
            <a:schemeClr val="accent1"/>
          </a:lnRef>
          <a:fillRef idx="2">
            <a:schemeClr val="accent1"/>
          </a:fillRef>
          <a:effectRef idx="1">
            <a:schemeClr val="accent1"/>
          </a:effectRef>
          <a:fontRef idx="minor">
            <a:schemeClr val="dk1"/>
          </a:fontRef>
        </p:style>
        <p:txBody>
          <a:bodyPr/>
          <a:lstStyle/>
          <a:p>
            <a:pPr algn="ctr"/>
            <a:r>
              <a:rPr lang="en-US" dirty="0" smtClean="0">
                <a:latin typeface="Times New Roman" pitchFamily="18" charset="0"/>
                <a:cs typeface="Times New Roman" pitchFamily="18" charset="0"/>
              </a:rPr>
              <a:t>METHODS OF TREATMENT</a:t>
            </a:r>
            <a:endParaRPr lang="ru-RU" dirty="0">
              <a:latin typeface="Times New Roman" pitchFamily="18" charset="0"/>
              <a:cs typeface="Times New Roman" pitchFamily="18" charset="0"/>
            </a:endParaRPr>
          </a:p>
        </p:txBody>
      </p:sp>
      <p:pic>
        <p:nvPicPr>
          <p:cNvPr id="5" name="Содержимое 4" descr="doc_bloodletting_cuppers_card_Pittsburgh.jpg"/>
          <p:cNvPicPr>
            <a:picLocks noGrp="1" noChangeAspect="1"/>
          </p:cNvPicPr>
          <p:nvPr>
            <p:ph idx="1"/>
          </p:nvPr>
        </p:nvPicPr>
        <p:blipFill>
          <a:blip r:embed="rId3" cstate="print"/>
          <a:stretch>
            <a:fillRect/>
          </a:stretch>
        </p:blipFill>
        <p:spPr>
          <a:xfrm>
            <a:off x="5436096" y="980728"/>
            <a:ext cx="3528392" cy="5472608"/>
          </a:xfrm>
        </p:spPr>
      </p:pic>
      <p:sp>
        <p:nvSpPr>
          <p:cNvPr id="4" name="Текст 3"/>
          <p:cNvSpPr>
            <a:spLocks noGrp="1"/>
          </p:cNvSpPr>
          <p:nvPr>
            <p:ph type="body" sz="half" idx="2"/>
          </p:nvPr>
        </p:nvSpPr>
        <p:spPr>
          <a:xfrm>
            <a:off x="0" y="980728"/>
            <a:ext cx="5436096" cy="5400600"/>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6000" b="1" dirty="0" smtClean="0">
                <a:latin typeface="Times New Roman" pitchFamily="18" charset="0"/>
                <a:cs typeface="Times New Roman" pitchFamily="18" charset="0"/>
              </a:rPr>
              <a:t>"</a:t>
            </a:r>
            <a:r>
              <a:rPr lang="en-US" sz="6000" b="1" dirty="0" smtClean="0">
                <a:latin typeface="Times New Roman" pitchFamily="18" charset="0"/>
                <a:cs typeface="Times New Roman" pitchFamily="18" charset="0"/>
              </a:rPr>
              <a:t>desperate diseases require desperate </a:t>
            </a:r>
            <a:r>
              <a:rPr lang="en-US" sz="6000" b="1" dirty="0" smtClean="0">
                <a:latin typeface="Times New Roman" pitchFamily="18" charset="0"/>
                <a:cs typeface="Times New Roman" pitchFamily="18" charset="0"/>
              </a:rPr>
              <a:t>measures”</a:t>
            </a:r>
            <a:endParaRPr lang="ru-RU" sz="6000" b="1"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1"/>
          </p:nvPr>
        </p:nvSpPr>
        <p:spPr>
          <a:xfrm>
            <a:off x="179512" y="188640"/>
            <a:ext cx="4752528" cy="2448272"/>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r>
              <a:rPr lang="en-US" sz="2900" b="1" dirty="0" smtClean="0">
                <a:latin typeface="Times New Roman" pitchFamily="18" charset="0"/>
                <a:cs typeface="Times New Roman" pitchFamily="18" charset="0"/>
              </a:rPr>
              <a:t>Louis Pasteur</a:t>
            </a:r>
            <a:r>
              <a:rPr lang="en-US" sz="2900" dirty="0" smtClean="0">
                <a:latin typeface="Times New Roman" pitchFamily="18" charset="0"/>
                <a:cs typeface="Times New Roman" pitchFamily="18" charset="0"/>
              </a:rPr>
              <a:t> (France: 1860s) discovered (by using a swan-necked flask) that </a:t>
            </a:r>
            <a:r>
              <a:rPr lang="en-US" sz="2900" b="1" dirty="0" smtClean="0">
                <a:latin typeface="Times New Roman" pitchFamily="18" charset="0"/>
                <a:cs typeface="Times New Roman" pitchFamily="18" charset="0"/>
              </a:rPr>
              <a:t>germs cause disease</a:t>
            </a:r>
            <a:r>
              <a:rPr lang="en-US" sz="2900" dirty="0" smtClean="0">
                <a:latin typeface="Times New Roman" pitchFamily="18" charset="0"/>
                <a:cs typeface="Times New Roman" pitchFamily="18" charset="0"/>
              </a:rPr>
              <a:t>. Before he made this discovery, doctors had noticed bacteria, but they believed it was the disease that caused the bacteria (the so-called theory of 'spontaneous generation') rather than the other way round.</a:t>
            </a:r>
          </a:p>
          <a:p>
            <a:endParaRPr lang="ru-RU" dirty="0"/>
          </a:p>
        </p:txBody>
      </p:sp>
      <p:sp>
        <p:nvSpPr>
          <p:cNvPr id="6" name="Текст 5"/>
          <p:cNvSpPr>
            <a:spLocks noGrp="1"/>
          </p:cNvSpPr>
          <p:nvPr>
            <p:ph type="body" sz="quarter" idx="3"/>
          </p:nvPr>
        </p:nvSpPr>
        <p:spPr>
          <a:xfrm>
            <a:off x="4860032" y="476672"/>
            <a:ext cx="4104456" cy="1944216"/>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en-US" sz="2200" dirty="0" smtClean="0">
                <a:latin typeface="Times New Roman" pitchFamily="18" charset="0"/>
                <a:cs typeface="Times New Roman" pitchFamily="18" charset="0"/>
              </a:rPr>
              <a:t>One of the spin-offs of Pasteur's discovery was the </a:t>
            </a:r>
            <a:r>
              <a:rPr lang="en-US" sz="2200" i="1" dirty="0" err="1" smtClean="0">
                <a:latin typeface="Times New Roman" pitchFamily="18" charset="0"/>
                <a:cs typeface="Times New Roman" pitchFamily="18" charset="0"/>
              </a:rPr>
              <a:t>pasteurisation</a:t>
            </a:r>
            <a:r>
              <a:rPr lang="en-US" sz="2200" dirty="0" smtClean="0">
                <a:latin typeface="Times New Roman" pitchFamily="18" charset="0"/>
                <a:cs typeface="Times New Roman" pitchFamily="18" charset="0"/>
              </a:rPr>
              <a:t> of milk, which prevented it from going sour by killing the germs and sealing it from the air.</a:t>
            </a:r>
          </a:p>
          <a:p>
            <a:endParaRPr lang="ru-RU" dirty="0"/>
          </a:p>
        </p:txBody>
      </p:sp>
      <p:pic>
        <p:nvPicPr>
          <p:cNvPr id="9" name="Содержимое 8" descr="pasteur_Experiment.JPG"/>
          <p:cNvPicPr>
            <a:picLocks noGrp="1" noChangeAspect="1"/>
          </p:cNvPicPr>
          <p:nvPr>
            <p:ph sz="half" idx="2"/>
          </p:nvPr>
        </p:nvPicPr>
        <p:blipFill>
          <a:blip r:embed="rId2" cstate="print"/>
          <a:srcRect b="9741"/>
          <a:stretch>
            <a:fillRect/>
          </a:stretch>
        </p:blipFill>
        <p:spPr>
          <a:xfrm>
            <a:off x="251520" y="2492896"/>
            <a:ext cx="4824536" cy="4176464"/>
          </a:xfrm>
        </p:spPr>
      </p:pic>
      <p:pic>
        <p:nvPicPr>
          <p:cNvPr id="12" name="Содержимое 11" descr="asdf.jpg"/>
          <p:cNvPicPr>
            <a:picLocks noGrp="1" noChangeAspect="1"/>
          </p:cNvPicPr>
          <p:nvPr>
            <p:ph sz="quarter" idx="4"/>
          </p:nvPr>
        </p:nvPicPr>
        <p:blipFill>
          <a:blip r:embed="rId3" cstate="print"/>
          <a:stretch>
            <a:fillRect/>
          </a:stretch>
        </p:blipFill>
        <p:spPr>
          <a:xfrm>
            <a:off x="5219700" y="2420888"/>
            <a:ext cx="3673475" cy="4176464"/>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3050"/>
            <a:ext cx="8712968" cy="707678"/>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200" dirty="0" smtClean="0">
                <a:latin typeface="Times New Roman" pitchFamily="18" charset="0"/>
                <a:cs typeface="Times New Roman" pitchFamily="18" charset="0"/>
              </a:rPr>
              <a:t>Medical Systems</a:t>
            </a:r>
            <a:endParaRPr lang="ru-RU" sz="3200" dirty="0">
              <a:latin typeface="Times New Roman" pitchFamily="18" charset="0"/>
              <a:cs typeface="Times New Roman" pitchFamily="18" charset="0"/>
            </a:endParaRPr>
          </a:p>
        </p:txBody>
      </p:sp>
      <p:pic>
        <p:nvPicPr>
          <p:cNvPr id="5" name="Содержимое 4" descr="homeopathic_remedies.jpg.scaled500.jpg"/>
          <p:cNvPicPr>
            <a:picLocks noGrp="1" noChangeAspect="1"/>
          </p:cNvPicPr>
          <p:nvPr>
            <p:ph idx="1"/>
          </p:nvPr>
        </p:nvPicPr>
        <p:blipFill>
          <a:blip r:embed="rId3" cstate="print"/>
          <a:stretch>
            <a:fillRect/>
          </a:stretch>
        </p:blipFill>
        <p:spPr>
          <a:xfrm>
            <a:off x="5148064" y="1268760"/>
            <a:ext cx="3816424" cy="5400600"/>
          </a:xfrm>
        </p:spPr>
      </p:pic>
      <p:sp>
        <p:nvSpPr>
          <p:cNvPr id="4" name="Текст 3"/>
          <p:cNvSpPr>
            <a:spLocks noGrp="1"/>
          </p:cNvSpPr>
          <p:nvPr>
            <p:ph type="body" sz="half" idx="2"/>
          </p:nvPr>
        </p:nvSpPr>
        <p:spPr>
          <a:xfrm>
            <a:off x="251520" y="1124744"/>
            <a:ext cx="4752528" cy="5544616"/>
          </a:xfrm>
        </p:spPr>
        <p:style>
          <a:lnRef idx="1">
            <a:schemeClr val="accent5"/>
          </a:lnRef>
          <a:fillRef idx="2">
            <a:schemeClr val="accent5"/>
          </a:fillRef>
          <a:effectRef idx="1">
            <a:schemeClr val="accent5"/>
          </a:effectRef>
          <a:fontRef idx="minor">
            <a:schemeClr val="dk1"/>
          </a:fontRef>
        </p:style>
        <p:txBody>
          <a:bodyPr>
            <a:noAutofit/>
          </a:bodyPr>
          <a:lstStyle/>
          <a:p>
            <a:r>
              <a:rPr lang="en-US" sz="3200" dirty="0" smtClean="0">
                <a:latin typeface="Times New Roman" pitchFamily="18" charset="0"/>
                <a:cs typeface="Times New Roman" pitchFamily="18" charset="0"/>
              </a:rPr>
              <a:t>Perhaps </a:t>
            </a:r>
            <a:r>
              <a:rPr lang="en-US" sz="3200" dirty="0" smtClean="0">
                <a:latin typeface="Times New Roman" pitchFamily="18" charset="0"/>
                <a:cs typeface="Times New Roman" pitchFamily="18" charset="0"/>
              </a:rPr>
              <a:t>the most influential system was homeopathy, a creation of Samuel Hahnemann (1755-1843) which taught that drugs which produced symptoms in a person resembling those of a specific illness would cure the patient if used in smaller amounts. </a:t>
            </a:r>
            <a:endParaRPr lang="ru-RU" sz="32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J_Hydrotherapy.jpg"/>
          <p:cNvPicPr>
            <a:picLocks noGrp="1" noChangeAspect="1"/>
          </p:cNvPicPr>
          <p:nvPr>
            <p:ph idx="1"/>
          </p:nvPr>
        </p:nvPicPr>
        <p:blipFill>
          <a:blip r:embed="rId3" cstate="print"/>
          <a:stretch>
            <a:fillRect/>
          </a:stretch>
        </p:blipFill>
        <p:spPr>
          <a:xfrm>
            <a:off x="4932040" y="260648"/>
            <a:ext cx="3960440" cy="6408712"/>
          </a:xfrm>
        </p:spPr>
      </p:pic>
      <p:sp>
        <p:nvSpPr>
          <p:cNvPr id="4" name="Текст 3"/>
          <p:cNvSpPr>
            <a:spLocks noGrp="1"/>
          </p:cNvSpPr>
          <p:nvPr>
            <p:ph type="body" sz="half" idx="2"/>
          </p:nvPr>
        </p:nvSpPr>
        <p:spPr>
          <a:xfrm>
            <a:off x="251520" y="260648"/>
            <a:ext cx="4536504" cy="6336704"/>
          </a:xfrm>
        </p:spPr>
        <p:style>
          <a:lnRef idx="1">
            <a:schemeClr val="accent1"/>
          </a:lnRef>
          <a:fillRef idx="2">
            <a:schemeClr val="accent1"/>
          </a:fillRef>
          <a:effectRef idx="1">
            <a:schemeClr val="accent1"/>
          </a:effectRef>
          <a:fontRef idx="minor">
            <a:schemeClr val="dk1"/>
          </a:fontRef>
        </p:style>
        <p:txBody>
          <a:bodyPr>
            <a:noAutofit/>
          </a:bodyPr>
          <a:lstStyle/>
          <a:p>
            <a:r>
              <a:rPr lang="en-US" sz="3600" dirty="0" smtClean="0">
                <a:latin typeface="Times New Roman" pitchFamily="18" charset="0"/>
                <a:cs typeface="Times New Roman" pitchFamily="18" charset="0"/>
              </a:rPr>
              <a:t>Hydrotherapy, an all-purpose therapy, was based on the ancient concepts of the humors—the necessity for expelling excesses. </a:t>
            </a:r>
            <a:endParaRPr lang="uk-UA" sz="3600" dirty="0" smtClean="0">
              <a:latin typeface="Times New Roman" pitchFamily="18" charset="0"/>
              <a:cs typeface="Times New Roman" pitchFamily="18" charset="0"/>
            </a:endParaRPr>
          </a:p>
          <a:p>
            <a:r>
              <a:rPr lang="en-US" sz="3600" dirty="0" smtClean="0">
                <a:latin typeface="Times New Roman" pitchFamily="18" charset="0"/>
                <a:cs typeface="Times New Roman" pitchFamily="18" charset="0"/>
              </a:rPr>
              <a:t>The opposite view—using only dry foods and substances—also had advocates, but they were few. </a:t>
            </a:r>
            <a:endParaRPr lang="ru-RU" sz="3600" dirty="0">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4).jpg"/>
          <p:cNvPicPr>
            <a:picLocks noGrp="1" noChangeAspect="1"/>
          </p:cNvPicPr>
          <p:nvPr>
            <p:ph idx="1"/>
          </p:nvPr>
        </p:nvPicPr>
        <p:blipFill>
          <a:blip r:embed="rId3" cstate="print"/>
          <a:stretch>
            <a:fillRect/>
          </a:stretch>
        </p:blipFill>
        <p:spPr>
          <a:xfrm>
            <a:off x="4427984" y="260648"/>
            <a:ext cx="4536504" cy="6408712"/>
          </a:xfrm>
        </p:spPr>
      </p:pic>
      <p:sp>
        <p:nvSpPr>
          <p:cNvPr id="4" name="Текст 3"/>
          <p:cNvSpPr>
            <a:spLocks noGrp="1"/>
          </p:cNvSpPr>
          <p:nvPr>
            <p:ph type="body" sz="half" idx="2"/>
          </p:nvPr>
        </p:nvSpPr>
        <p:spPr>
          <a:xfrm>
            <a:off x="179512" y="260648"/>
            <a:ext cx="4104456" cy="6408712"/>
          </a:xfrm>
        </p:spPr>
        <p:style>
          <a:lnRef idx="1">
            <a:schemeClr val="accent1"/>
          </a:lnRef>
          <a:fillRef idx="2">
            <a:schemeClr val="accent1"/>
          </a:fillRef>
          <a:effectRef idx="1">
            <a:schemeClr val="accent1"/>
          </a:effectRef>
          <a:fontRef idx="minor">
            <a:schemeClr val="dk1"/>
          </a:fontRef>
        </p:style>
        <p:txBody>
          <a:bodyPr>
            <a:noAutofit/>
          </a:bodyPr>
          <a:lstStyle/>
          <a:p>
            <a:r>
              <a:rPr lang="en-US" sz="2800" dirty="0" smtClean="0">
                <a:latin typeface="Times New Roman" pitchFamily="18" charset="0"/>
                <a:cs typeface="Times New Roman" pitchFamily="18" charset="0"/>
              </a:rPr>
              <a:t>Another medical </a:t>
            </a:r>
            <a:r>
              <a:rPr lang="en-US" sz="2800" dirty="0" smtClean="0">
                <a:latin typeface="Times New Roman" pitchFamily="18" charset="0"/>
                <a:cs typeface="Times New Roman" pitchFamily="18" charset="0"/>
              </a:rPr>
              <a:t>therapy</a:t>
            </a:r>
            <a:r>
              <a:rPr lang="uk-UA"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was </a:t>
            </a:r>
            <a:r>
              <a:rPr lang="en-US" sz="2800" dirty="0" err="1" smtClean="0">
                <a:latin typeface="Times New Roman" pitchFamily="18" charset="0"/>
                <a:cs typeface="Times New Roman" pitchFamily="18" charset="0"/>
              </a:rPr>
              <a:t>cranioscopy</a:t>
            </a:r>
            <a:r>
              <a:rPr lang="uk-UA" sz="2800"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 </a:t>
            </a:r>
            <a:r>
              <a:rPr lang="uk-UA" sz="2800" dirty="0" smtClean="0">
                <a:latin typeface="Times New Roman" pitchFamily="18" charset="0"/>
                <a:cs typeface="Times New Roman" pitchFamily="18" charset="0"/>
              </a:rPr>
              <a:t>ф</a:t>
            </a:r>
            <a:r>
              <a:rPr lang="en-US" sz="2800" dirty="0" err="1" smtClean="0">
                <a:latin typeface="Times New Roman" pitchFamily="18" charset="0"/>
                <a:cs typeface="Times New Roman" pitchFamily="18" charset="0"/>
              </a:rPr>
              <a:t>lso</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called </a:t>
            </a:r>
            <a:r>
              <a:rPr lang="en-US" sz="2800" dirty="0" smtClean="0">
                <a:latin typeface="Times New Roman" pitchFamily="18" charset="0"/>
                <a:cs typeface="Times New Roman" pitchFamily="18" charset="0"/>
              </a:rPr>
              <a:t>phrenology</a:t>
            </a:r>
            <a:r>
              <a:rPr lang="uk-UA"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the </a:t>
            </a:r>
            <a:r>
              <a:rPr lang="en-US" sz="2800" dirty="0" smtClean="0">
                <a:latin typeface="Times New Roman" pitchFamily="18" charset="0"/>
                <a:cs typeface="Times New Roman" pitchFamily="18" charset="0"/>
              </a:rPr>
              <a:t>doctrine was promulgated by Franz Joseph Gall (</a:t>
            </a:r>
            <a:r>
              <a:rPr lang="en-US" sz="2800" dirty="0" smtClean="0">
                <a:latin typeface="Times New Roman" pitchFamily="18" charset="0"/>
                <a:cs typeface="Times New Roman" pitchFamily="18" charset="0"/>
              </a:rPr>
              <a:t>1758-1828 </a:t>
            </a:r>
            <a:r>
              <a:rPr lang="en-US" sz="2800" dirty="0" smtClean="0">
                <a:latin typeface="Times New Roman" pitchFamily="18" charset="0"/>
                <a:cs typeface="Times New Roman" pitchFamily="18" charset="0"/>
              </a:rPr>
              <a:t>He taught that the shape and irregularities of the skull were projections of the underlying brain and consequently indications of a person's mental characteristics—a conclusion with no basis in fact. </a:t>
            </a:r>
            <a:endParaRPr lang="ru-RU" sz="2800" dirty="0">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39552" y="404664"/>
            <a:ext cx="2774112" cy="2016224"/>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600" dirty="0" smtClean="0">
                <a:latin typeface="Times New Roman" pitchFamily="18" charset="0"/>
                <a:cs typeface="Times New Roman" pitchFamily="18" charset="0"/>
              </a:rPr>
              <a:t>"</a:t>
            </a:r>
            <a:r>
              <a:rPr lang="en-US" sz="3600" dirty="0" smtClean="0">
                <a:latin typeface="Times New Roman" pitchFamily="18" charset="0"/>
                <a:cs typeface="Times New Roman" pitchFamily="18" charset="0"/>
              </a:rPr>
              <a:t>Universal </a:t>
            </a:r>
            <a:r>
              <a:rPr lang="en-US" sz="3600" dirty="0" smtClean="0">
                <a:latin typeface="Times New Roman" pitchFamily="18" charset="0"/>
                <a:cs typeface="Times New Roman" pitchFamily="18" charset="0"/>
              </a:rPr>
              <a:t>Pills"</a:t>
            </a:r>
            <a:endParaRPr lang="ru-RU" sz="3600" dirty="0">
              <a:latin typeface="Times New Roman" pitchFamily="18" charset="0"/>
              <a:cs typeface="Times New Roman" pitchFamily="18" charset="0"/>
            </a:endParaRPr>
          </a:p>
        </p:txBody>
      </p:sp>
      <p:pic>
        <p:nvPicPr>
          <p:cNvPr id="13" name="Содержимое 12" descr="vegetable_pills-big.jpg"/>
          <p:cNvPicPr>
            <a:picLocks noGrp="1" noChangeAspect="1"/>
          </p:cNvPicPr>
          <p:nvPr>
            <p:ph idx="1"/>
          </p:nvPr>
        </p:nvPicPr>
        <p:blipFill>
          <a:blip r:embed="rId2" cstate="print"/>
          <a:srcRect b="10441"/>
          <a:stretch>
            <a:fillRect/>
          </a:stretch>
        </p:blipFill>
        <p:spPr>
          <a:xfrm>
            <a:off x="3203849" y="1"/>
            <a:ext cx="5725870" cy="6572271"/>
          </a:xfr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2).jpg"/>
          <p:cNvPicPr>
            <a:picLocks noGrp="1" noChangeAspect="1"/>
          </p:cNvPicPr>
          <p:nvPr>
            <p:ph idx="1"/>
          </p:nvPr>
        </p:nvPicPr>
        <p:blipFill>
          <a:blip r:embed="rId3" cstate="print"/>
          <a:stretch>
            <a:fillRect/>
          </a:stretch>
        </p:blipFill>
        <p:spPr>
          <a:xfrm>
            <a:off x="3419872" y="260648"/>
            <a:ext cx="5438408" cy="6168747"/>
          </a:xfrm>
        </p:spPr>
      </p:pic>
      <p:sp>
        <p:nvSpPr>
          <p:cNvPr id="4" name="Текст 3"/>
          <p:cNvSpPr>
            <a:spLocks noGrp="1"/>
          </p:cNvSpPr>
          <p:nvPr>
            <p:ph type="body" sz="half" idx="2"/>
          </p:nvPr>
        </p:nvSpPr>
        <p:spPr>
          <a:xfrm>
            <a:off x="251520" y="214290"/>
            <a:ext cx="2736304" cy="6500858"/>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600" dirty="0" smtClean="0">
                <a:latin typeface="Times New Roman" pitchFamily="18" charset="0"/>
                <a:cs typeface="Times New Roman" pitchFamily="18" charset="0"/>
              </a:rPr>
              <a:t>Mesmerism, or "animal magnetism" </a:t>
            </a:r>
            <a:r>
              <a:rPr lang="en-US" sz="3600" dirty="0" smtClean="0">
                <a:latin typeface="Times New Roman" pitchFamily="18" charset="0"/>
                <a:cs typeface="Times New Roman" pitchFamily="18" charset="0"/>
              </a:rPr>
              <a:t>also </a:t>
            </a:r>
            <a:r>
              <a:rPr lang="en-US" sz="3600" dirty="0" smtClean="0">
                <a:latin typeface="Times New Roman" pitchFamily="18" charset="0"/>
                <a:cs typeface="Times New Roman" pitchFamily="18" charset="0"/>
              </a:rPr>
              <a:t>played a part in opening minds to the possibilities of making people insensitive to pain. </a:t>
            </a:r>
            <a:endParaRPr lang="ru-RU" sz="3600" dirty="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57760"/>
            <a:ext cx="5486400" cy="714380"/>
          </a:xfrm>
        </p:spPr>
        <p:txBody>
          <a:bodyPr>
            <a:noAutofit/>
          </a:bodyPr>
          <a:lstStyle/>
          <a:p>
            <a:pPr algn="ctr"/>
            <a:r>
              <a:rPr lang="en-US" sz="3200" dirty="0" smtClean="0">
                <a:latin typeface="Times New Roman" pitchFamily="18" charset="0"/>
                <a:cs typeface="Times New Roman" pitchFamily="18" charset="0"/>
              </a:rPr>
              <a:t>Anesthesia</a:t>
            </a:r>
            <a:endParaRPr lang="ru-RU" sz="3200" dirty="0">
              <a:latin typeface="Times New Roman" pitchFamily="18" charset="0"/>
              <a:cs typeface="Times New Roman" pitchFamily="18" charset="0"/>
            </a:endParaRPr>
          </a:p>
        </p:txBody>
      </p:sp>
      <p:pic>
        <p:nvPicPr>
          <p:cNvPr id="5" name="Содержимое 4" descr="surgery before anesthesia.jpg"/>
          <p:cNvPicPr>
            <a:picLocks noGrp="1" noChangeAspect="1"/>
          </p:cNvPicPr>
          <p:nvPr>
            <p:ph type="pic" idx="1"/>
          </p:nvPr>
        </p:nvPicPr>
        <p:blipFill>
          <a:blip r:embed="rId2" cstate="print"/>
          <a:srcRect l="7004" r="7004"/>
          <a:stretch>
            <a:fillRect/>
          </a:stretch>
        </p:blipFill>
        <p:spPr>
          <a:xfrm>
            <a:off x="285720" y="0"/>
            <a:ext cx="8358246" cy="5143512"/>
          </a:xfrm>
        </p:spPr>
      </p:pic>
      <p:sp>
        <p:nvSpPr>
          <p:cNvPr id="4" name="Текст 3"/>
          <p:cNvSpPr>
            <a:spLocks noGrp="1"/>
          </p:cNvSpPr>
          <p:nvPr>
            <p:ph type="body" sz="half" idx="2"/>
          </p:nvPr>
        </p:nvSpPr>
        <p:spPr>
          <a:xfrm>
            <a:off x="0" y="5429264"/>
            <a:ext cx="9144000" cy="1428736"/>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2000" dirty="0" smtClean="0">
                <a:latin typeface="Times New Roman" pitchFamily="18" charset="0"/>
                <a:cs typeface="Times New Roman" pitchFamily="18" charset="0"/>
              </a:rPr>
              <a:t>Surgery made steps forward very slowly, limited as it was by lack of effective pain control during operations and by devastating postoperative infections. Both of these obstacles were substantially lifted by the discovery of anesthesia and the proof that germs caused infection.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Davy-and-Nitrous.jpg"/>
          <p:cNvPicPr>
            <a:picLocks noGrp="1" noChangeAspect="1"/>
          </p:cNvPicPr>
          <p:nvPr>
            <p:ph type="pic" idx="1"/>
          </p:nvPr>
        </p:nvPicPr>
        <p:blipFill>
          <a:blip r:embed="rId2" cstate="print"/>
          <a:srcRect l="7422" t="10402" r="7422" b="16181"/>
          <a:stretch>
            <a:fillRect/>
          </a:stretch>
        </p:blipFill>
        <p:spPr>
          <a:xfrm>
            <a:off x="395536" y="0"/>
            <a:ext cx="4248472" cy="6858000"/>
          </a:xfrm>
        </p:spPr>
      </p:pic>
      <p:sp>
        <p:nvSpPr>
          <p:cNvPr id="4" name="Текст 3"/>
          <p:cNvSpPr>
            <a:spLocks noGrp="1"/>
          </p:cNvSpPr>
          <p:nvPr>
            <p:ph type="body" sz="half" idx="2"/>
          </p:nvPr>
        </p:nvSpPr>
        <p:spPr>
          <a:xfrm>
            <a:off x="4860032" y="260648"/>
            <a:ext cx="4283968" cy="5949280"/>
          </a:xfrm>
        </p:spPr>
        <p:style>
          <a:lnRef idx="1">
            <a:schemeClr val="accent1"/>
          </a:lnRef>
          <a:fillRef idx="2">
            <a:schemeClr val="accent1"/>
          </a:fillRef>
          <a:effectRef idx="1">
            <a:schemeClr val="accent1"/>
          </a:effectRef>
          <a:fontRef idx="minor">
            <a:schemeClr val="dk1"/>
          </a:fontRef>
        </p:style>
        <p:txBody>
          <a:bodyPr>
            <a:normAutofit fontScale="92500"/>
          </a:bodyPr>
          <a:lstStyle/>
          <a:p>
            <a:r>
              <a:rPr lang="en-US" sz="2000" dirty="0" smtClean="0">
                <a:latin typeface="Times New Roman" pitchFamily="18" charset="0"/>
                <a:cs typeface="Times New Roman" pitchFamily="18" charset="0"/>
              </a:rPr>
              <a:t>In 1772, Joseph Priestley discovered nitrous oxide gas. Later, whiffs of nitrous oxide (soon called "laughing gas") were indulged in at "revels" for social amusement and the euphoria produced. Noting a reduced sensitivity to pain in these "revelers," </a:t>
            </a:r>
            <a:r>
              <a:rPr lang="en-US" sz="2000" dirty="0" err="1" smtClean="0">
                <a:latin typeface="Times New Roman" pitchFamily="18" charset="0"/>
                <a:cs typeface="Times New Roman" pitchFamily="18" charset="0"/>
              </a:rPr>
              <a:t>Humphry</a:t>
            </a:r>
            <a:r>
              <a:rPr lang="en-US" sz="2000" dirty="0" smtClean="0">
                <a:latin typeface="Times New Roman" pitchFamily="18" charset="0"/>
                <a:cs typeface="Times New Roman" pitchFamily="18" charset="0"/>
              </a:rPr>
              <a:t> Davy (1778-1829) suggested that "laughing gas" might be useful to surgery, but no one followed up his suggestion.</a:t>
            </a:r>
          </a:p>
          <a:p>
            <a:r>
              <a:rPr lang="en-US" sz="2000" dirty="0" smtClean="0">
                <a:latin typeface="Times New Roman" pitchFamily="18" charset="0"/>
                <a:cs typeface="Times New Roman" pitchFamily="18" charset="0"/>
              </a:rPr>
              <a:t>Other means of preventing pain through the loss of consciousness were also put forth from time to time. Henry Hill Hickman in 1824 produced a state of "suspended animation" in animals through asphyxia achieved by inhalation of carbon dioxide, which permitted him to perform operations without causing pain. He recommended this technique for use on humans but could not convince scientists.</a:t>
            </a:r>
          </a:p>
          <a:p>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4).jpg"/>
          <p:cNvPicPr>
            <a:picLocks noGrp="1" noChangeAspect="1"/>
          </p:cNvPicPr>
          <p:nvPr>
            <p:ph idx="1"/>
          </p:nvPr>
        </p:nvPicPr>
        <p:blipFill>
          <a:blip r:embed="rId2" cstate="print"/>
          <a:stretch>
            <a:fillRect/>
          </a:stretch>
        </p:blipFill>
        <p:spPr>
          <a:xfrm>
            <a:off x="4429124" y="357166"/>
            <a:ext cx="4357717" cy="6072229"/>
          </a:xfrm>
        </p:spPr>
      </p:pic>
      <p:sp>
        <p:nvSpPr>
          <p:cNvPr id="4" name="Текст 3"/>
          <p:cNvSpPr>
            <a:spLocks noGrp="1"/>
          </p:cNvSpPr>
          <p:nvPr>
            <p:ph type="body" sz="half" idx="2"/>
          </p:nvPr>
        </p:nvSpPr>
        <p:spPr>
          <a:xfrm>
            <a:off x="214282" y="214290"/>
            <a:ext cx="4286280" cy="6429420"/>
          </a:xfrm>
        </p:spPr>
        <p:txBody>
          <a:bodyPr>
            <a:noAutofit/>
          </a:bodyPr>
          <a:lstStyle/>
          <a:p>
            <a:r>
              <a:rPr lang="en-US" sz="2400" dirty="0" smtClean="0">
                <a:latin typeface="Times New Roman" pitchFamily="18" charset="0"/>
                <a:cs typeface="Times New Roman" pitchFamily="18" charset="0"/>
              </a:rPr>
              <a:t>As anatomical knowledge and surgical techniques improved, the search for safe methods to prevent pain became even more pressing. The advent of professional dentistry added a new urgency to this quest because of the sensitivity of mouth and gums. Although death as an alternative frequently drove patients to the surgeon, few people were known to die from toothache. The urge to see a dentist was easily resisted, so it may be more than coincidence that dentists seized the initiative in the quest for freedom from pain.</a:t>
            </a:r>
            <a:endParaRPr lang="ru-RU" sz="2400" dirty="0">
              <a:latin typeface="Times New Roman" pitchFamily="18" charset="0"/>
              <a:cs typeface="Times New Roman"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ether.jpg"/>
          <p:cNvPicPr>
            <a:picLocks noGrp="1" noChangeAspect="1"/>
          </p:cNvPicPr>
          <p:nvPr>
            <p:ph idx="1"/>
          </p:nvPr>
        </p:nvPicPr>
        <p:blipFill>
          <a:blip r:embed="rId2" cstate="print"/>
          <a:stretch>
            <a:fillRect/>
          </a:stretch>
        </p:blipFill>
        <p:spPr>
          <a:xfrm>
            <a:off x="3857620" y="357166"/>
            <a:ext cx="2565453" cy="5853113"/>
          </a:xfrm>
        </p:spPr>
      </p:pic>
      <p:sp>
        <p:nvSpPr>
          <p:cNvPr id="4" name="Текст 3"/>
          <p:cNvSpPr>
            <a:spLocks noGrp="1"/>
          </p:cNvSpPr>
          <p:nvPr>
            <p:ph type="body" sz="half" idx="2"/>
          </p:nvPr>
        </p:nvSpPr>
        <p:spPr>
          <a:xfrm>
            <a:off x="214282" y="214290"/>
            <a:ext cx="3643338" cy="6357982"/>
          </a:xfrm>
        </p:spPr>
        <p:txBody>
          <a:bodyPr>
            <a:normAutofit/>
          </a:bodyPr>
          <a:lstStyle/>
          <a:p>
            <a:r>
              <a:rPr lang="en-US" sz="2000" dirty="0" smtClean="0">
                <a:latin typeface="Times New Roman" pitchFamily="18" charset="0"/>
                <a:cs typeface="Times New Roman" pitchFamily="18" charset="0"/>
              </a:rPr>
              <a:t>By 1831 all three basic anesthetic agents—ether, nitrous oxide gas, and chloroform—had been discovered, but no medical applications of their pain-relieving properties had been made. In all likelihood the first man to apply his social experiences with laughing gas to surgery was Dr. Crawford W. Long (1815-78) of Georgia. In 1842 he performed three minor surgical procedures using sulfuric ether. Apparently not realizing the significance of what he had done, Long made no effort to publicize his discovery until several years later when anesthesia had been hailed as a major breakthrough.</a:t>
            </a:r>
            <a:endParaRPr lang="ru-RU" sz="2000" dirty="0">
              <a:latin typeface="Times New Roman" pitchFamily="18" charset="0"/>
              <a:cs typeface="Times New Roman" pitchFamily="18" charset="0"/>
            </a:endParaRPr>
          </a:p>
        </p:txBody>
      </p:sp>
      <p:pic>
        <p:nvPicPr>
          <p:cNvPr id="6" name="Рисунок 5" descr="images (5).jpg"/>
          <p:cNvPicPr>
            <a:picLocks noChangeAspect="1"/>
          </p:cNvPicPr>
          <p:nvPr/>
        </p:nvPicPr>
        <p:blipFill>
          <a:blip r:embed="rId3" cstate="print"/>
          <a:stretch>
            <a:fillRect/>
          </a:stretch>
        </p:blipFill>
        <p:spPr>
          <a:xfrm>
            <a:off x="6572264" y="357166"/>
            <a:ext cx="2357454" cy="5857916"/>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загруженное.jpg"/>
          <p:cNvPicPr>
            <a:picLocks noGrp="1" noChangeAspect="1"/>
          </p:cNvPicPr>
          <p:nvPr>
            <p:ph idx="1"/>
          </p:nvPr>
        </p:nvPicPr>
        <p:blipFill>
          <a:blip r:embed="rId2" cstate="print"/>
          <a:srcRect b="30953"/>
          <a:stretch>
            <a:fillRect/>
          </a:stretch>
        </p:blipFill>
        <p:spPr>
          <a:xfrm>
            <a:off x="4643438" y="0"/>
            <a:ext cx="4500562" cy="6429396"/>
          </a:xfrm>
        </p:spPr>
      </p:pic>
      <p:sp>
        <p:nvSpPr>
          <p:cNvPr id="4" name="Текст 3"/>
          <p:cNvSpPr>
            <a:spLocks noGrp="1"/>
          </p:cNvSpPr>
          <p:nvPr>
            <p:ph type="body" sz="half" idx="2"/>
          </p:nvPr>
        </p:nvSpPr>
        <p:spPr>
          <a:xfrm>
            <a:off x="142844" y="142852"/>
            <a:ext cx="4572032" cy="6500858"/>
          </a:xfrm>
        </p:spPr>
        <p:txBody>
          <a:bodyPr>
            <a:noAutofit/>
          </a:bodyPr>
          <a:lstStyle/>
          <a:p>
            <a:r>
              <a:rPr lang="en-US" sz="1800" dirty="0" smtClean="0">
                <a:latin typeface="Times New Roman" pitchFamily="18" charset="0"/>
                <a:cs typeface="Times New Roman" pitchFamily="18" charset="0"/>
              </a:rPr>
              <a:t>A Connecticut dentist, Dr. Horace Wells (1815-48), on learning of the peculiar properties of nitrous oxide in 1844, tested them by having one of his own teeth removed while under the influence of the gas. Delighted with the results, he administered it to several patients, and then demonstrated his procedure before Dr. John C. Warren's medical class at Harvard. For some inexplicable reason, the patient cried out, and Wells was booed and hissed. Following </a:t>
            </a:r>
            <a:r>
              <a:rPr lang="en-US" sz="1800" dirty="0" err="1" smtClean="0">
                <a:latin typeface="Times New Roman" pitchFamily="18" charset="0"/>
                <a:cs typeface="Times New Roman" pitchFamily="18" charset="0"/>
              </a:rPr>
              <a:t>Wells's</a:t>
            </a:r>
            <a:r>
              <a:rPr lang="en-US" sz="1800" dirty="0" smtClean="0">
                <a:latin typeface="Times New Roman" pitchFamily="18" charset="0"/>
                <a:cs typeface="Times New Roman" pitchFamily="18" charset="0"/>
              </a:rPr>
              <a:t> failure, his friend and fellow dentist William T. G. Morton (1819-68) began experimenting with sulfuric ether. Encouraged by its effectiveness in his dental practice, he, too, contacted Dr. Warren and in 1846 gave the first public demonstration of surgery without pain. News of this momentous event spread rapidly throughout the Western world, and a new era for surgery began. Until Oliver Wendell Holmes supplied the name "anesthesia," the Boston medical community had been at a loss for a term to describe the condition brought on by this new agent.</a:t>
            </a:r>
            <a:endParaRPr lang="ru-RU" sz="1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petri-dish-w-bacteria.jpg"/>
          <p:cNvPicPr>
            <a:picLocks noGrp="1" noChangeAspect="1"/>
          </p:cNvPicPr>
          <p:nvPr>
            <p:ph idx="1"/>
          </p:nvPr>
        </p:nvPicPr>
        <p:blipFill>
          <a:blip r:embed="rId2" cstate="print"/>
          <a:stretch>
            <a:fillRect/>
          </a:stretch>
        </p:blipFill>
        <p:spPr>
          <a:xfrm>
            <a:off x="4139952" y="548680"/>
            <a:ext cx="4752528" cy="5760640"/>
          </a:xfrm>
        </p:spPr>
      </p:pic>
      <p:sp>
        <p:nvSpPr>
          <p:cNvPr id="4" name="Текст 3"/>
          <p:cNvSpPr>
            <a:spLocks noGrp="1"/>
          </p:cNvSpPr>
          <p:nvPr>
            <p:ph type="body" sz="half" idx="2"/>
          </p:nvPr>
        </p:nvSpPr>
        <p:spPr>
          <a:xfrm>
            <a:off x="323528" y="332656"/>
            <a:ext cx="3528392" cy="6264696"/>
          </a:xfrm>
        </p:spPr>
        <p:style>
          <a:lnRef idx="1">
            <a:schemeClr val="accent1"/>
          </a:lnRef>
          <a:fillRef idx="2">
            <a:schemeClr val="accent1"/>
          </a:fillRef>
          <a:effectRef idx="1">
            <a:schemeClr val="accent1"/>
          </a:effectRef>
          <a:fontRef idx="minor">
            <a:schemeClr val="dk1"/>
          </a:fontRef>
        </p:style>
        <p:txBody>
          <a:bodyPr>
            <a:normAutofit/>
          </a:bodyPr>
          <a:lstStyle/>
          <a:p>
            <a:r>
              <a:rPr lang="en-US" sz="2400" dirty="0" smtClean="0">
                <a:latin typeface="Times New Roman" pitchFamily="18" charset="0"/>
                <a:cs typeface="Times New Roman" pitchFamily="18" charset="0"/>
              </a:rPr>
              <a:t>Other scientists also made crucial discoveries, among them:</a:t>
            </a:r>
          </a:p>
          <a:p>
            <a:r>
              <a:rPr lang="en-US" sz="2400" b="1" dirty="0" smtClean="0">
                <a:latin typeface="Times New Roman" pitchFamily="18" charset="0"/>
                <a:cs typeface="Times New Roman" pitchFamily="18" charset="0"/>
              </a:rPr>
              <a:t>Robert Koch</a:t>
            </a:r>
            <a:r>
              <a:rPr lang="en-US" sz="2400" dirty="0" smtClean="0">
                <a:latin typeface="Times New Roman" pitchFamily="18" charset="0"/>
                <a:cs typeface="Times New Roman" pitchFamily="18" charset="0"/>
              </a:rPr>
              <a:t> (Germany: 1878), who discovered how to stain and </a:t>
            </a:r>
            <a:r>
              <a:rPr lang="en-US" sz="2400" b="1" dirty="0" smtClean="0">
                <a:latin typeface="Times New Roman" pitchFamily="18" charset="0"/>
                <a:cs typeface="Times New Roman" pitchFamily="18" charset="0"/>
              </a:rPr>
              <a:t>grow bacteria</a:t>
            </a:r>
            <a:r>
              <a:rPr lang="ru-RU"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in a Petri dish (named after his assistant Julius Petri). He was thus able to find which bacteria caused which diseases:</a:t>
            </a:r>
          </a:p>
          <a:p>
            <a:pPr lvl="1">
              <a:buFont typeface="Arial" pitchFamily="34" charset="0"/>
              <a:buChar char="•"/>
            </a:pPr>
            <a:r>
              <a:rPr lang="en-US" sz="2400" dirty="0" err="1" smtClean="0">
                <a:latin typeface="Times New Roman" pitchFamily="18" charset="0"/>
                <a:cs typeface="Times New Roman" pitchFamily="18" charset="0"/>
              </a:rPr>
              <a:t>septicaemia</a:t>
            </a:r>
            <a:r>
              <a:rPr lang="en-US" sz="2400" dirty="0" smtClean="0">
                <a:latin typeface="Times New Roman" pitchFamily="18" charset="0"/>
                <a:cs typeface="Times New Roman" pitchFamily="18" charset="0"/>
              </a:rPr>
              <a:t> (1878)</a:t>
            </a:r>
          </a:p>
          <a:p>
            <a:pPr lvl="1">
              <a:buFont typeface="Arial" pitchFamily="34" charset="0"/>
              <a:buChar char="•"/>
            </a:pPr>
            <a:r>
              <a:rPr lang="en-US" sz="2400" dirty="0" smtClean="0">
                <a:latin typeface="Times New Roman" pitchFamily="18" charset="0"/>
                <a:cs typeface="Times New Roman" pitchFamily="18" charset="0"/>
              </a:rPr>
              <a:t>TB (1882)</a:t>
            </a:r>
          </a:p>
          <a:p>
            <a:pPr lvl="1">
              <a:buFont typeface="Arial" pitchFamily="34" charset="0"/>
              <a:buChar char="•"/>
            </a:pPr>
            <a:r>
              <a:rPr lang="en-US" sz="2400" dirty="0" smtClean="0">
                <a:latin typeface="Times New Roman" pitchFamily="18" charset="0"/>
                <a:cs typeface="Times New Roman" pitchFamily="18" charset="0"/>
              </a:rPr>
              <a:t>cholera (1883).</a:t>
            </a:r>
          </a:p>
          <a:p>
            <a:endParaRPr lang="ru-R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загруженное (1).jpg"/>
          <p:cNvPicPr>
            <a:picLocks noGrp="1" noChangeAspect="1"/>
          </p:cNvPicPr>
          <p:nvPr>
            <p:ph idx="1"/>
          </p:nvPr>
        </p:nvPicPr>
        <p:blipFill>
          <a:blip r:embed="rId2" cstate="print"/>
          <a:stretch>
            <a:fillRect/>
          </a:stretch>
        </p:blipFill>
        <p:spPr>
          <a:xfrm>
            <a:off x="4643438" y="285728"/>
            <a:ext cx="4286279" cy="6357981"/>
          </a:xfrm>
        </p:spPr>
      </p:pic>
      <p:sp>
        <p:nvSpPr>
          <p:cNvPr id="4" name="Текст 3"/>
          <p:cNvSpPr>
            <a:spLocks noGrp="1"/>
          </p:cNvSpPr>
          <p:nvPr>
            <p:ph type="body" sz="half" idx="2"/>
          </p:nvPr>
        </p:nvSpPr>
        <p:spPr>
          <a:xfrm>
            <a:off x="214282" y="214290"/>
            <a:ext cx="4429156" cy="6429420"/>
          </a:xfrm>
        </p:spPr>
        <p:txBody>
          <a:bodyPr>
            <a:noAutofit/>
          </a:bodyPr>
          <a:lstStyle/>
          <a:p>
            <a:r>
              <a:rPr lang="en-US" sz="2400" dirty="0" smtClean="0">
                <a:latin typeface="Times New Roman" pitchFamily="18" charset="0"/>
                <a:cs typeface="Times New Roman" pitchFamily="18" charset="0"/>
              </a:rPr>
              <a:t>After ether was widely accepted, James Simpson in Edinburgh abandoned it for chloroform because of its disagreeable odor, irritating properties, and long induction period. For about a century, chloroform continued to be the choice agent in Britain until its unmanageable toxicity and delayed damage to the liver was appreciated. In Germany, even when in 1894 the superior safety of ether over chloroform had been clearly shown (a more than five times higher mortality for chloroform), chloroform remained the favored anesthetic for almost twenty-five years.</a:t>
            </a:r>
            <a:endParaRPr lang="ru-RU" sz="2400" dirty="0">
              <a:latin typeface="Times New Roman"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загруженное (2).jpg"/>
          <p:cNvPicPr>
            <a:picLocks noGrp="1" noChangeAspect="1"/>
          </p:cNvPicPr>
          <p:nvPr>
            <p:ph idx="1"/>
          </p:nvPr>
        </p:nvPicPr>
        <p:blipFill>
          <a:blip r:embed="rId2" cstate="print"/>
          <a:stretch>
            <a:fillRect/>
          </a:stretch>
        </p:blipFill>
        <p:spPr>
          <a:xfrm>
            <a:off x="4572000" y="428604"/>
            <a:ext cx="4286280" cy="6000792"/>
          </a:xfrm>
        </p:spPr>
      </p:pic>
      <p:sp>
        <p:nvSpPr>
          <p:cNvPr id="4" name="Текст 3"/>
          <p:cNvSpPr>
            <a:spLocks noGrp="1"/>
          </p:cNvSpPr>
          <p:nvPr>
            <p:ph type="body" sz="half" idx="2"/>
          </p:nvPr>
        </p:nvSpPr>
        <p:spPr>
          <a:xfrm>
            <a:off x="214282" y="214290"/>
            <a:ext cx="4357718" cy="6357982"/>
          </a:xfrm>
        </p:spPr>
        <p:txBody>
          <a:bodyPr>
            <a:noAutofit/>
          </a:bodyPr>
          <a:lstStyle/>
          <a:p>
            <a:r>
              <a:rPr lang="en-US" sz="1800" dirty="0" smtClean="0">
                <a:latin typeface="Times New Roman" pitchFamily="18" charset="0"/>
                <a:cs typeface="Times New Roman" pitchFamily="18" charset="0"/>
              </a:rPr>
              <a:t>Other anesthetic agents were introduced near the end of the century. Ethyl chloride was sprayed locally to induce insensitivity. Cocaine by topical application to the eye was reported by Carl </a:t>
            </a:r>
            <a:r>
              <a:rPr lang="en-US" sz="1800" dirty="0" err="1" smtClean="0">
                <a:latin typeface="Times New Roman" pitchFamily="18" charset="0"/>
                <a:cs typeface="Times New Roman" pitchFamily="18" charset="0"/>
              </a:rPr>
              <a:t>Koller</a:t>
            </a:r>
            <a:r>
              <a:rPr lang="en-US" sz="1800" dirty="0" smtClean="0">
                <a:latin typeface="Times New Roman" pitchFamily="18" charset="0"/>
                <a:cs typeface="Times New Roman" pitchFamily="18" charset="0"/>
              </a:rPr>
              <a:t> in 1884. Sigmund Freud had earlier studied the anesthetic properties of cocaine but did not pursue the work. The injection of cocaine into nerve trunks to block sensation was investigated by William Halsted in the United States. Cocaine was also the first drug injected into the spinal canal in 1898 to produce anesthesia, but once its dangers were realized other less toxic and </a:t>
            </a:r>
            <a:r>
              <a:rPr lang="en-US" sz="1800" dirty="0" err="1" smtClean="0">
                <a:latin typeface="Times New Roman" pitchFamily="18" charset="0"/>
                <a:cs typeface="Times New Roman" pitchFamily="18" charset="0"/>
              </a:rPr>
              <a:t>nonhabituating</a:t>
            </a:r>
            <a:r>
              <a:rPr lang="en-US" sz="1800" dirty="0" smtClean="0">
                <a:latin typeface="Times New Roman" pitchFamily="18" charset="0"/>
                <a:cs typeface="Times New Roman" pitchFamily="18" charset="0"/>
              </a:rPr>
              <a:t> agents were developed. Numerous methods of administering anesthetics were tried, and the rectal route was introduced by </a:t>
            </a:r>
            <a:r>
              <a:rPr lang="en-US" sz="1800" dirty="0" err="1" smtClean="0">
                <a:latin typeface="Times New Roman" pitchFamily="18" charset="0"/>
                <a:cs typeface="Times New Roman" pitchFamily="18" charset="0"/>
              </a:rPr>
              <a:t>Pirogov</a:t>
            </a:r>
            <a:r>
              <a:rPr lang="en-US" sz="1800" dirty="0" smtClean="0">
                <a:latin typeface="Times New Roman" pitchFamily="18" charset="0"/>
                <a:cs typeface="Times New Roman" pitchFamily="18" charset="0"/>
              </a:rPr>
              <a:t> in Russia. Ore of France originated the intravenous method in 1874. After Fischer in 1902 had synthesized </a:t>
            </a:r>
            <a:r>
              <a:rPr lang="en-US" sz="1800" dirty="0" err="1" smtClean="0">
                <a:latin typeface="Times New Roman" pitchFamily="18" charset="0"/>
                <a:cs typeface="Times New Roman" pitchFamily="18" charset="0"/>
              </a:rPr>
              <a:t>veronal</a:t>
            </a:r>
            <a:r>
              <a:rPr lang="en-US" sz="1800" dirty="0" smtClean="0">
                <a:latin typeface="Times New Roman" pitchFamily="18" charset="0"/>
                <a:cs typeface="Times New Roman" pitchFamily="18" charset="0"/>
              </a:rPr>
              <a:t>, this barbiturate and other safer and more manageable agents for intravenous use were developed.</a:t>
            </a:r>
            <a:endParaRPr lang="ru-RU" sz="1800" dirty="0">
              <a:latin typeface="Times New Roman"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Connectors, 15-22mm, A-Bag &amp; BVM with masks.JPG"/>
          <p:cNvPicPr>
            <a:picLocks noGrp="1" noChangeAspect="1"/>
          </p:cNvPicPr>
          <p:nvPr>
            <p:ph idx="1"/>
          </p:nvPr>
        </p:nvPicPr>
        <p:blipFill>
          <a:blip r:embed="rId2" cstate="print"/>
          <a:stretch>
            <a:fillRect/>
          </a:stretch>
        </p:blipFill>
        <p:spPr>
          <a:xfrm>
            <a:off x="5286380" y="428604"/>
            <a:ext cx="3643337" cy="6000792"/>
          </a:xfrm>
        </p:spPr>
      </p:pic>
      <p:sp>
        <p:nvSpPr>
          <p:cNvPr id="4" name="Текст 3"/>
          <p:cNvSpPr>
            <a:spLocks noGrp="1"/>
          </p:cNvSpPr>
          <p:nvPr>
            <p:ph type="body" sz="half" idx="2"/>
          </p:nvPr>
        </p:nvSpPr>
        <p:spPr>
          <a:xfrm>
            <a:off x="214282" y="214290"/>
            <a:ext cx="4929222" cy="6429420"/>
          </a:xfrm>
        </p:spPr>
        <p:txBody>
          <a:bodyPr>
            <a:noAutofit/>
          </a:bodyPr>
          <a:lstStyle/>
          <a:p>
            <a:r>
              <a:rPr lang="en-US" sz="2000" dirty="0" smtClean="0">
                <a:latin typeface="Times New Roman" pitchFamily="18" charset="0"/>
                <a:cs typeface="Times New Roman" pitchFamily="18" charset="0"/>
              </a:rPr>
              <a:t>The "open" method of dripping the anesthetic on a gauze mask was replaced by "closed" systems in which an airtight mask could deliver a precisely measured amount of vapor and remove the exhaled carbon dioxide through absorption by a calcium compound. Advantages were also perceived in the insertion of tubing through the mouth and voice box into the trachea, thereby preventing the aspiration of secretions and controlling the patient's respiration. The twentieth century saw refinements in </a:t>
            </a:r>
            <a:r>
              <a:rPr lang="en-US" sz="2000" dirty="0" err="1" smtClean="0">
                <a:latin typeface="Times New Roman" pitchFamily="18" charset="0"/>
                <a:cs typeface="Times New Roman" pitchFamily="18" charset="0"/>
              </a:rPr>
              <a:t>endotracheal</a:t>
            </a:r>
            <a:r>
              <a:rPr lang="en-US" sz="2000" dirty="0" smtClean="0">
                <a:latin typeface="Times New Roman" pitchFamily="18" charset="0"/>
                <a:cs typeface="Times New Roman" pitchFamily="18" charset="0"/>
              </a:rPr>
              <a:t> anesthesia which permitted an anesthetist to control the flow of air, oxygen, and other gases into the lungs and thus have complete mastery over breathing during an operation. Muscle-relaxing drugs were also put to use in placing the anesthetist in control of respiratory movements and the surgeon in a position to perform manipulations through a totally relaxed abdominal wall.</a:t>
            </a:r>
            <a:endParaRPr lang="ru-RU" sz="2000" dirty="0">
              <a:latin typeface="Times New Roman" pitchFamily="18" charset="0"/>
              <a:cs typeface="Times New Roman"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401080" cy="714380"/>
          </a:xfrm>
        </p:spPr>
        <p:txBody>
          <a:bodyPr>
            <a:normAutofit/>
          </a:bodyPr>
          <a:lstStyle/>
          <a:p>
            <a:pPr algn="ctr"/>
            <a:r>
              <a:rPr lang="en-US" sz="3600" dirty="0" smtClean="0">
                <a:latin typeface="Times New Roman" pitchFamily="18" charset="0"/>
                <a:cs typeface="Times New Roman" pitchFamily="18" charset="0"/>
              </a:rPr>
              <a:t>Surgery</a:t>
            </a:r>
            <a:endParaRPr lang="ru-RU" sz="3600" dirty="0">
              <a:latin typeface="Times New Roman" pitchFamily="18" charset="0"/>
              <a:cs typeface="Times New Roman" pitchFamily="18" charset="0"/>
            </a:endParaRPr>
          </a:p>
        </p:txBody>
      </p:sp>
      <p:pic>
        <p:nvPicPr>
          <p:cNvPr id="5" name="Содержимое 4" descr="images (6).jpg"/>
          <p:cNvPicPr>
            <a:picLocks noGrp="1" noChangeAspect="1"/>
          </p:cNvPicPr>
          <p:nvPr>
            <p:ph idx="1"/>
          </p:nvPr>
        </p:nvPicPr>
        <p:blipFill>
          <a:blip r:embed="rId2" cstate="print"/>
          <a:stretch>
            <a:fillRect/>
          </a:stretch>
        </p:blipFill>
        <p:spPr>
          <a:xfrm>
            <a:off x="5715008" y="1071546"/>
            <a:ext cx="3428992" cy="5357850"/>
          </a:xfrm>
        </p:spPr>
      </p:pic>
      <p:sp>
        <p:nvSpPr>
          <p:cNvPr id="4" name="Текст 3"/>
          <p:cNvSpPr>
            <a:spLocks noGrp="1"/>
          </p:cNvSpPr>
          <p:nvPr>
            <p:ph type="body" sz="half" idx="2"/>
          </p:nvPr>
        </p:nvSpPr>
        <p:spPr>
          <a:xfrm>
            <a:off x="214282" y="714356"/>
            <a:ext cx="5500726" cy="5857916"/>
          </a:xfrm>
        </p:spPr>
        <p:txBody>
          <a:bodyPr>
            <a:noAutofit/>
          </a:bodyPr>
          <a:lstStyle/>
          <a:p>
            <a:r>
              <a:rPr lang="en-US" sz="2000" dirty="0" smtClean="0">
                <a:latin typeface="Times New Roman" pitchFamily="18" charset="0"/>
                <a:cs typeface="Times New Roman" pitchFamily="18" charset="0"/>
              </a:rPr>
              <a:t>When anesthesia had become commonplace and the limitations of pain had disappeared, surgical procedures multiplied in number and complexity. No longer did the operator have to place the first emphasis on speed and to limit his manipulations mainly to surface areas of the body and the skeletal system. Yet the potential benefits of surgery were overshadowed by the frequent, devastating infections which often resulted in death. Outstanding surgeons everywhere were continually plagued by the dread complications of postoperative purulent infection and gangrene. Only when the bacterial origin of disease had been discovered and the necessity for keeping germs away from the operative field had been proved, notably by Lister, could surgery enter with safety the interior regions of the body. Every country participated in the new age of surgical progress, but the German-speaking countries were early at the forefront.</a:t>
            </a:r>
            <a:endParaRPr lang="ru-RU" sz="2000"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4543428" cy="714356"/>
          </a:xfrm>
        </p:spPr>
        <p:txBody>
          <a:bodyPr>
            <a:normAutofit/>
          </a:bodyPr>
          <a:lstStyle/>
          <a:p>
            <a:pPr algn="ctr"/>
            <a:r>
              <a:rPr lang="en-US" sz="2800" dirty="0" smtClean="0">
                <a:latin typeface="Times New Roman" pitchFamily="18" charset="0"/>
                <a:cs typeface="Times New Roman" pitchFamily="18" charset="0"/>
              </a:rPr>
              <a:t>Joseph Lister</a:t>
            </a:r>
            <a:endParaRPr lang="ru-RU" sz="2800" dirty="0">
              <a:latin typeface="Times New Roman" pitchFamily="18" charset="0"/>
              <a:cs typeface="Times New Roman" pitchFamily="18" charset="0"/>
            </a:endParaRPr>
          </a:p>
        </p:txBody>
      </p:sp>
      <p:pic>
        <p:nvPicPr>
          <p:cNvPr id="5" name="Содержимое 4" descr="joseph_lister_3_old_pd.gif"/>
          <p:cNvPicPr>
            <a:picLocks noGrp="1" noChangeAspect="1"/>
          </p:cNvPicPr>
          <p:nvPr>
            <p:ph idx="1"/>
          </p:nvPr>
        </p:nvPicPr>
        <p:blipFill>
          <a:blip r:embed="rId2" cstate="print"/>
          <a:stretch>
            <a:fillRect/>
          </a:stretch>
        </p:blipFill>
        <p:spPr>
          <a:xfrm>
            <a:off x="5178424" y="428604"/>
            <a:ext cx="3679855" cy="6000792"/>
          </a:xfrm>
        </p:spPr>
      </p:pic>
      <p:sp>
        <p:nvSpPr>
          <p:cNvPr id="4" name="Текст 3"/>
          <p:cNvSpPr>
            <a:spLocks noGrp="1"/>
          </p:cNvSpPr>
          <p:nvPr>
            <p:ph type="body" sz="half" idx="2"/>
          </p:nvPr>
        </p:nvSpPr>
        <p:spPr>
          <a:xfrm>
            <a:off x="214282" y="1000108"/>
            <a:ext cx="4714908" cy="5643602"/>
          </a:xfrm>
        </p:spPr>
        <p:txBody>
          <a:bodyPr>
            <a:normAutofit/>
          </a:bodyPr>
          <a:lstStyle/>
          <a:p>
            <a:r>
              <a:rPr lang="en-US" sz="2000" dirty="0" smtClean="0"/>
              <a:t>When Joseph Lister began his medical and surgical career, anesthetics were just beginning to be developed. This, of course, made the surgery a horrible experience for the patient. Of even greater significance was the lack of sterile surgical techniques. The concept that infections were caused by identifiable organisms (germ theory) was not yet known. So, when Lister began to sterilize his surgical instruments and dressings, his colleagues viewed him with great skepticism. But, Lister was convinced of his theories and he persisted. His experiments proved him to be right and, thanks to the "Father of Modern Surgery," sterile surgical procedures became the standard practice we enjoy today.</a:t>
            </a:r>
            <a:endParaRPr lang="ru-RU" sz="20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0" y="0"/>
            <a:ext cx="9144000" cy="6858000"/>
          </a:xfrm>
        </p:spPr>
        <p:txBody>
          <a:bodyPr>
            <a:noAutofit/>
          </a:bodyPr>
          <a:lstStyle/>
          <a:p>
            <a:r>
              <a:rPr lang="en-US" sz="2400" dirty="0" smtClean="0">
                <a:latin typeface="Times New Roman" pitchFamily="18" charset="0"/>
                <a:cs typeface="Times New Roman" pitchFamily="18" charset="0"/>
              </a:rPr>
              <a:t>Surgery in Lister's time was a risky business. The term "</a:t>
            </a:r>
            <a:r>
              <a:rPr lang="en-US" sz="2400" dirty="0" err="1" smtClean="0">
                <a:latin typeface="Times New Roman" pitchFamily="18" charset="0"/>
                <a:cs typeface="Times New Roman" pitchFamily="18" charset="0"/>
              </a:rPr>
              <a:t>Hospitalism</a:t>
            </a:r>
            <a:r>
              <a:rPr lang="en-US" sz="2400" dirty="0" smtClean="0">
                <a:latin typeface="Times New Roman" pitchFamily="18" charset="0"/>
                <a:cs typeface="Times New Roman" pitchFamily="18" charset="0"/>
              </a:rPr>
              <a:t>" was coined to describe the collection of life threatening infections that often occurred following surgery. Though 50 percent of all surgical patients died, both surgeons and society accepted this as being an unpleasant, but unavoidable, side effect. It's hard to imagine the conditions that existed, given today's strict adherence to sterile surgeries. Surgeons actually felt a sense of pride in wearing blood-covered surgical garments, seeing them as a status symbol. The never even considered washing their hands between surgeries, or before examining the next patient. They felt this way because they believed the transmission of disease was, literally, out of their hands. There were two prevailing theories of disease the surgeons clung to, neither of which pointed to them having any involvement in the spread of infections. The first was "miasma," the belief that disease was carried about by noxious gases floating in the air. Their second theory was that the infections in the patient's wounds occurred spontaneously, being generated by some unknown, and unavoidable, action within the flesh itself. Both theories meant the surgeons had no responsibility in causing their patient's infections - and the death tolls continued to rise.</a:t>
            </a:r>
            <a:endParaRPr lang="ru-RU" sz="2400"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одержимое 6"/>
          <p:cNvSpPr>
            <a:spLocks noGrp="1"/>
          </p:cNvSpPr>
          <p:nvPr>
            <p:ph idx="1"/>
          </p:nvPr>
        </p:nvSpPr>
        <p:spPr>
          <a:xfrm>
            <a:off x="0" y="0"/>
            <a:ext cx="9144000" cy="6126163"/>
          </a:xfrm>
        </p:spPr>
        <p:txBody>
          <a:bodyPr>
            <a:noAutofit/>
          </a:bodyPr>
          <a:lstStyle/>
          <a:p>
            <a:pPr>
              <a:buNone/>
            </a:pPr>
            <a:r>
              <a:rPr lang="en-US" sz="2000" dirty="0" smtClean="0">
                <a:latin typeface="Times New Roman" pitchFamily="18" charset="0"/>
                <a:cs typeface="Times New Roman" pitchFamily="18" charset="0"/>
              </a:rPr>
              <a:t>Lister had other ideas. He was appointed director of the Glasgow Royal Infirmary's new surgical building in 1861. The building had been erected in hopes of reducing the widespread surgical deaths at the existing facility. But, the deaths continued, with a mortality rate of close to 50 percent during Lister's first four years. Then Lister observed a phenomenon that captured his attention. Patients with simple fractures (those not piercing the skin) survived, but patients with compound fractures (those in which the bone pierces the skin) often died. He wanted to know why, and he began to formulate a theory. He hypothesized that the infections were not spontaneous, but were caused by an outside agent. So, Lister began to wear clean surgical garments and to wash his hands before surgery. Then, after being given a research paper by Louis Pasteur, Lister had his breakthrough. Pasteur had shown that faulty fermentation of wine, which resulted in undrinkable sour wine, was caused by outside germs entering the wine. Lister made the immediate connection to his own quest. He knew if infections arose spontaneously from the wounds there was nothing that could be done to cure them. But, if they developed because of a germ entering from the outside of the wound, there was hope - they could be prevented. Lister had heard that carbolic acid (phenol) was being used to safely kill parasites found in sewage. So, he began using a formulation of diluted carbolic acid to wash his surgical instruments, his hands, and wound dressings. He also instructed his surgeons to spray the air in the operating rooms with the carbolic acid mixture, to eliminate airborne germs. His techniques were remarkably successful. </a:t>
            </a:r>
          </a:p>
          <a:p>
            <a:pPr>
              <a:buNone/>
            </a:pP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He announced his success at a meeting of the British Medical Association in 1867: his surgical wards had been free of sepsis (an infection spreading throughout the body) for a miraculous nine months. This was unheard of in surgical wards, where death tolls continue to soar. Still, his breakthrough didn't lead to immediate acceptance. It would take well over a decade before his sterile techniques were widely adopted. </a:t>
            </a:r>
            <a:r>
              <a:rPr lang="en-US" sz="2000" dirty="0" err="1" smtClean="0">
                <a:latin typeface="Times New Roman" pitchFamily="18" charset="0"/>
                <a:cs typeface="Times New Roman" pitchFamily="18" charset="0"/>
              </a:rPr>
              <a:t>Germanyled</a:t>
            </a:r>
            <a:r>
              <a:rPr lang="en-US" sz="2000" dirty="0" smtClean="0">
                <a:latin typeface="Times New Roman" pitchFamily="18" charset="0"/>
                <a:cs typeface="Times New Roman" pitchFamily="18" charset="0"/>
              </a:rPr>
              <a:t> the way, in the 1870s, employing Lister's techniques during the Franco-Prussian war. But it was Lister himself, after successfully demonstrating his antiseptic surgical technique in London, which finally turned the tide. The news of the surgery caused intense interest, especially among Lister's critics. When the patient survived, without developing an infection, his critics could resist no longer. Lister's antiseptic surgical techniques became common practice </a:t>
            </a:r>
            <a:endParaRPr lang="ru-RU" sz="2000" dirty="0">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загруженное (3).jpg"/>
          <p:cNvPicPr>
            <a:picLocks noGrp="1" noChangeAspect="1"/>
          </p:cNvPicPr>
          <p:nvPr>
            <p:ph idx="1"/>
          </p:nvPr>
        </p:nvPicPr>
        <p:blipFill>
          <a:blip r:embed="rId2" cstate="print"/>
          <a:stretch>
            <a:fillRect/>
          </a:stretch>
        </p:blipFill>
        <p:spPr>
          <a:xfrm>
            <a:off x="4786314" y="357166"/>
            <a:ext cx="4071966" cy="6072230"/>
          </a:xfrm>
        </p:spPr>
      </p:pic>
      <p:sp>
        <p:nvSpPr>
          <p:cNvPr id="6" name="Текст 5"/>
          <p:cNvSpPr>
            <a:spLocks noGrp="1"/>
          </p:cNvSpPr>
          <p:nvPr>
            <p:ph type="body" sz="half" idx="2"/>
          </p:nvPr>
        </p:nvSpPr>
        <p:spPr>
          <a:xfrm>
            <a:off x="214282" y="285728"/>
            <a:ext cx="4214842" cy="6286544"/>
          </a:xfrm>
        </p:spPr>
        <p:txBody>
          <a:bodyPr>
            <a:normAutofit fontScale="92500" lnSpcReduction="20000"/>
          </a:bodyPr>
          <a:lstStyle/>
          <a:p>
            <a:r>
              <a:rPr lang="en-US" sz="2200" dirty="0" smtClean="0">
                <a:latin typeface="Times New Roman" pitchFamily="18" charset="0"/>
                <a:cs typeface="Times New Roman" pitchFamily="18" charset="0"/>
              </a:rPr>
              <a:t>He announced his success at a meeting of the British Medical Association in 1867: his surgical wards had been free of sepsis (an infection spreading throughout the body) for a miraculous nine months. This was unheard of in surgical wards, where death tolls continue to soar. Still, his breakthrough didn't lead to immediate acceptance. It would take well over a decade before his sterile techniques were widely adopted. </a:t>
            </a:r>
            <a:r>
              <a:rPr lang="en-US" sz="2200" dirty="0" err="1" smtClean="0">
                <a:latin typeface="Times New Roman" pitchFamily="18" charset="0"/>
                <a:cs typeface="Times New Roman" pitchFamily="18" charset="0"/>
              </a:rPr>
              <a:t>Germanyled</a:t>
            </a:r>
            <a:r>
              <a:rPr lang="en-US" sz="2200" dirty="0" smtClean="0">
                <a:latin typeface="Times New Roman" pitchFamily="18" charset="0"/>
                <a:cs typeface="Times New Roman" pitchFamily="18" charset="0"/>
              </a:rPr>
              <a:t> the way, in the 1870s, employing Lister's techniques during the Franco-Prussian war. But it was Lister himself, after successfully demonstrating his antiseptic surgical technique in London, which finally turned the tide. The news of the surgery caused intense interest, especially among Lister's critics. When the patient survived, without developing an infection, his critics could resist no longer. Lister's antiseptic surgical techniques became common practice </a:t>
            </a:r>
            <a:endParaRPr lang="ru-RU" sz="2200" dirty="0" smtClean="0">
              <a:latin typeface="Times New Roman" pitchFamily="18" charset="0"/>
              <a:cs typeface="Times New Roman" pitchFamily="18" charset="0"/>
            </a:endParaRPr>
          </a:p>
          <a:p>
            <a:endParaRPr lang="ru-R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72518" cy="798496"/>
          </a:xfrm>
        </p:spPr>
        <p:txBody>
          <a:bodyPr>
            <a:normAutofit/>
          </a:bodyPr>
          <a:lstStyle/>
          <a:p>
            <a:pPr algn="ctr"/>
            <a:r>
              <a:rPr lang="en-US" sz="3200" dirty="0" smtClean="0">
                <a:latin typeface="Times New Roman" pitchFamily="18" charset="0"/>
                <a:cs typeface="Times New Roman" pitchFamily="18" charset="0"/>
              </a:rPr>
              <a:t>THE PROFESSION</a:t>
            </a:r>
            <a:endParaRPr lang="ru-RU" sz="3200" dirty="0">
              <a:latin typeface="Times New Roman" pitchFamily="18" charset="0"/>
              <a:cs typeface="Times New Roman" pitchFamily="18" charset="0"/>
            </a:endParaRPr>
          </a:p>
        </p:txBody>
      </p:sp>
      <p:pic>
        <p:nvPicPr>
          <p:cNvPr id="5" name="Содержимое 4" descr="images (7).jpg"/>
          <p:cNvPicPr>
            <a:picLocks noGrp="1" noChangeAspect="1"/>
          </p:cNvPicPr>
          <p:nvPr>
            <p:ph idx="1"/>
          </p:nvPr>
        </p:nvPicPr>
        <p:blipFill>
          <a:blip r:embed="rId2" cstate="print"/>
          <a:stretch>
            <a:fillRect/>
          </a:stretch>
        </p:blipFill>
        <p:spPr>
          <a:xfrm>
            <a:off x="5072066" y="1285860"/>
            <a:ext cx="3714776" cy="5072098"/>
          </a:xfrm>
        </p:spPr>
      </p:pic>
      <p:sp>
        <p:nvSpPr>
          <p:cNvPr id="4" name="Текст 3"/>
          <p:cNvSpPr>
            <a:spLocks noGrp="1"/>
          </p:cNvSpPr>
          <p:nvPr>
            <p:ph type="body" sz="half" idx="2"/>
          </p:nvPr>
        </p:nvSpPr>
        <p:spPr>
          <a:xfrm>
            <a:off x="214282" y="1071546"/>
            <a:ext cx="4572032" cy="5572164"/>
          </a:xfrm>
        </p:spPr>
        <p:txBody>
          <a:bodyPr>
            <a:normAutofit/>
          </a:bodyPr>
          <a:lstStyle/>
          <a:p>
            <a:r>
              <a:rPr lang="en-US" sz="1600" dirty="0" smtClean="0">
                <a:latin typeface="Times New Roman" pitchFamily="18" charset="0"/>
                <a:cs typeface="Times New Roman" pitchFamily="18" charset="0"/>
              </a:rPr>
              <a:t>In the early half of the century, advances in physiology, pathology, and chemistry were not reflected in medical practice, for the physician's equipment was still limited. Doctors were even considered useless or harmful by large segments of the public conditioned by the failure of bleedings, </a:t>
            </a:r>
            <a:r>
              <a:rPr lang="en-US" sz="1600" dirty="0" err="1" smtClean="0">
                <a:latin typeface="Times New Roman" pitchFamily="18" charset="0"/>
                <a:cs typeface="Times New Roman" pitchFamily="18" charset="0"/>
              </a:rPr>
              <a:t>purgings</a:t>
            </a:r>
            <a:r>
              <a:rPr lang="en-US" sz="1600" dirty="0" smtClean="0">
                <a:latin typeface="Times New Roman" pitchFamily="18" charset="0"/>
                <a:cs typeface="Times New Roman" pitchFamily="18" charset="0"/>
              </a:rPr>
              <a:t>, and other manipulations to affect illness or stem epidemics and by the extravagant but convincing claims and cures promised by quacks. Attacks on nostrums and patent medicines were unpopular and generally ignored.</a:t>
            </a:r>
          </a:p>
          <a:p>
            <a:r>
              <a:rPr lang="en-US" sz="1600" dirty="0" smtClean="0">
                <a:latin typeface="Times New Roman" pitchFamily="18" charset="0"/>
                <a:cs typeface="Times New Roman" pitchFamily="18" charset="0"/>
              </a:rPr>
              <a:t>A dichotomy existed, especially in England, between those who favored mandatory licensing control over all healers, including physicians, and those who strongly advocated allowing anyone to practice medicine, giving patients a choice from among many practitioners and claimants. Political progressives believed that regulation would lead to domination and self-serving restriction of others by the medical profession; conservatives preached that only official bodies could or should determine who was fit to treat people.</a:t>
            </a:r>
          </a:p>
          <a:p>
            <a:endParaRPr lang="ru-RU"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72518" cy="584182"/>
          </a:xfrm>
        </p:spPr>
        <p:txBody>
          <a:bodyPr>
            <a:normAutofit/>
          </a:bodyPr>
          <a:lstStyle/>
          <a:p>
            <a:pPr algn="ctr"/>
            <a:r>
              <a:rPr lang="en-US" sz="2400" dirty="0" smtClean="0">
                <a:latin typeface="Times New Roman" pitchFamily="18" charset="0"/>
                <a:cs typeface="Times New Roman" pitchFamily="18" charset="0"/>
              </a:rPr>
              <a:t>Education and Licensure</a:t>
            </a:r>
            <a:endParaRPr lang="ru-RU" sz="2400" dirty="0">
              <a:latin typeface="Times New Roman" pitchFamily="18" charset="0"/>
              <a:cs typeface="Times New Roman" pitchFamily="18" charset="0"/>
            </a:endParaRPr>
          </a:p>
        </p:txBody>
      </p:sp>
      <p:pic>
        <p:nvPicPr>
          <p:cNvPr id="5" name="Содержимое 4" descr="images (7).jpg"/>
          <p:cNvPicPr>
            <a:picLocks noGrp="1" noChangeAspect="1"/>
          </p:cNvPicPr>
          <p:nvPr>
            <p:ph idx="1"/>
          </p:nvPr>
        </p:nvPicPr>
        <p:blipFill>
          <a:blip r:embed="rId2" cstate="print"/>
          <a:stretch>
            <a:fillRect/>
          </a:stretch>
        </p:blipFill>
        <p:spPr>
          <a:xfrm>
            <a:off x="5000628" y="1142984"/>
            <a:ext cx="3929090" cy="5143536"/>
          </a:xfrm>
        </p:spPr>
      </p:pic>
      <p:sp>
        <p:nvSpPr>
          <p:cNvPr id="4" name="Текст 3"/>
          <p:cNvSpPr>
            <a:spLocks noGrp="1"/>
          </p:cNvSpPr>
          <p:nvPr>
            <p:ph type="body" sz="half" idx="2"/>
          </p:nvPr>
        </p:nvSpPr>
        <p:spPr>
          <a:xfrm>
            <a:off x="214282" y="928670"/>
            <a:ext cx="4643470" cy="5715040"/>
          </a:xfrm>
        </p:spPr>
        <p:txBody>
          <a:bodyPr>
            <a:noAutofit/>
          </a:bodyPr>
          <a:lstStyle/>
          <a:p>
            <a:r>
              <a:rPr lang="en-US" sz="2000" dirty="0" smtClean="0">
                <a:latin typeface="Times New Roman" pitchFamily="18" charset="0"/>
                <a:cs typeface="Times New Roman" pitchFamily="18" charset="0"/>
              </a:rPr>
              <a:t>By the eighteenth century in England, medical education was entirely in the hands of individual doctors, mostly but not exclusively surgeons, who had their own private schools which dealt principally with anatomy and surgery until other subjects were later added. Although the teachers, such as the Hunter brothers, often imparted a high order of instruction, the students received their clinical education by walking around the wards observing the leaders in the great institutions of London: St. Bartholomew's, St. Thomas's, St. George's, Guy's, London, and Middlesex hospitals. In contrast, Edinburgh had a regular medical school, operational since 1736, with formal courses of instruction which included regular lectures and bedside teaching.</a:t>
            </a:r>
            <a:endParaRPr lang="ru-RU" sz="2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332656"/>
            <a:ext cx="3286001" cy="6264696"/>
          </a:xfrm>
        </p:spPr>
        <p:style>
          <a:lnRef idx="1">
            <a:schemeClr val="accent1"/>
          </a:lnRef>
          <a:fillRef idx="2">
            <a:schemeClr val="accent1"/>
          </a:fillRef>
          <a:effectRef idx="1">
            <a:schemeClr val="accent1"/>
          </a:effectRef>
          <a:fontRef idx="minor">
            <a:schemeClr val="dk1"/>
          </a:fontRef>
        </p:style>
        <p:txBody>
          <a:bodyPr>
            <a:noAutofit/>
          </a:bodyPr>
          <a:lstStyle/>
          <a:p>
            <a:r>
              <a:rPr lang="en-US" sz="2800" dirty="0" smtClean="0">
                <a:latin typeface="Times New Roman" pitchFamily="18" charset="0"/>
                <a:cs typeface="Times New Roman" pitchFamily="18" charset="0"/>
              </a:rPr>
              <a:t>Robert Koch developed his </a:t>
            </a:r>
            <a:r>
              <a:rPr lang="en-US" sz="2800" b="1" dirty="0" smtClean="0">
                <a:latin typeface="Times New Roman" pitchFamily="18" charset="0"/>
                <a:cs typeface="Times New Roman" pitchFamily="18" charset="0"/>
              </a:rPr>
              <a:t>Postulates</a:t>
            </a:r>
            <a:r>
              <a:rPr lang="en-US" sz="2800" dirty="0" smtClean="0">
                <a:latin typeface="Times New Roman" pitchFamily="18" charset="0"/>
                <a:cs typeface="Times New Roman" pitchFamily="18" charset="0"/>
              </a:rPr>
              <a:t> of how researchers should find a disease. These led to four basic procedures</a:t>
            </a:r>
            <a:r>
              <a:rPr lang="en-US" sz="2800" b="1" dirty="0" smtClean="0">
                <a:latin typeface="Times New Roman" pitchFamily="18" charset="0"/>
                <a:cs typeface="Times New Roman" pitchFamily="18" charset="0"/>
              </a:rPr>
              <a:t> - make sure</a:t>
            </a:r>
            <a:r>
              <a:rPr lang="en-US" sz="2800" dirty="0" smtClean="0">
                <a:latin typeface="Times New Roman" pitchFamily="18" charset="0"/>
                <a:cs typeface="Times New Roman" pitchFamily="18" charset="0"/>
              </a:rPr>
              <a:t> the germ in question is present in the sick specimen</a:t>
            </a:r>
            <a:r>
              <a:rPr lang="en-US" sz="2800" b="1" dirty="0" smtClean="0">
                <a:latin typeface="Times New Roman" pitchFamily="18" charset="0"/>
                <a:cs typeface="Times New Roman" pitchFamily="18" charset="0"/>
              </a:rPr>
              <a:t> - grow</a:t>
            </a:r>
            <a:r>
              <a:rPr lang="en-US" sz="2800" dirty="0" smtClean="0">
                <a:latin typeface="Times New Roman" pitchFamily="18" charset="0"/>
                <a:cs typeface="Times New Roman" pitchFamily="18" charset="0"/>
              </a:rPr>
              <a:t> a culture of that germ </a:t>
            </a:r>
            <a:r>
              <a:rPr lang="en-US" sz="2800" b="1" dirty="0" smtClean="0">
                <a:latin typeface="Times New Roman" pitchFamily="18" charset="0"/>
                <a:cs typeface="Times New Roman" pitchFamily="18" charset="0"/>
              </a:rPr>
              <a:t>- inject</a:t>
            </a:r>
            <a:r>
              <a:rPr lang="en-US" sz="2800" dirty="0" smtClean="0">
                <a:latin typeface="Times New Roman" pitchFamily="18" charset="0"/>
                <a:cs typeface="Times New Roman" pitchFamily="18" charset="0"/>
              </a:rPr>
              <a:t> it into a healthy specimen </a:t>
            </a:r>
            <a:r>
              <a:rPr lang="en-US" sz="2800" b="1" dirty="0" smtClean="0">
                <a:latin typeface="Times New Roman" pitchFamily="18" charset="0"/>
                <a:cs typeface="Times New Roman" pitchFamily="18" charset="0"/>
              </a:rPr>
              <a:t>- see</a:t>
            </a:r>
            <a:r>
              <a:rPr lang="en-US" sz="2800" dirty="0" smtClean="0">
                <a:latin typeface="Times New Roman" pitchFamily="18" charset="0"/>
                <a:cs typeface="Times New Roman" pitchFamily="18" charset="0"/>
              </a:rPr>
              <a:t> if the disease develops.</a:t>
            </a:r>
            <a:endParaRPr lang="ru-RU" sz="2800" dirty="0">
              <a:latin typeface="Times New Roman" pitchFamily="18" charset="0"/>
              <a:cs typeface="Times New Roman" pitchFamily="18" charset="0"/>
            </a:endParaRPr>
          </a:p>
        </p:txBody>
      </p:sp>
      <p:pic>
        <p:nvPicPr>
          <p:cNvPr id="7" name="Содержимое 6" descr="i-67928b6ba62e66dd3d1e18842c3e71d7-Kochs_postulates.gif"/>
          <p:cNvPicPr>
            <a:picLocks noGrp="1" noChangeAspect="1"/>
          </p:cNvPicPr>
          <p:nvPr>
            <p:ph idx="1"/>
          </p:nvPr>
        </p:nvPicPr>
        <p:blipFill>
          <a:blip r:embed="rId2" cstate="print"/>
          <a:stretch>
            <a:fillRect/>
          </a:stretch>
        </p:blipFill>
        <p:spPr>
          <a:xfrm>
            <a:off x="3563888" y="404664"/>
            <a:ext cx="5328592" cy="6264696"/>
          </a:xfr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8).jpg"/>
          <p:cNvPicPr>
            <a:picLocks noGrp="1" noChangeAspect="1"/>
          </p:cNvPicPr>
          <p:nvPr>
            <p:ph idx="1"/>
          </p:nvPr>
        </p:nvPicPr>
        <p:blipFill>
          <a:blip r:embed="rId2" cstate="print"/>
          <a:stretch>
            <a:fillRect/>
          </a:stretch>
        </p:blipFill>
        <p:spPr>
          <a:xfrm>
            <a:off x="4643438" y="500042"/>
            <a:ext cx="4214841" cy="6072230"/>
          </a:xfrm>
        </p:spPr>
      </p:pic>
      <p:sp>
        <p:nvSpPr>
          <p:cNvPr id="4" name="Текст 3"/>
          <p:cNvSpPr>
            <a:spLocks noGrp="1"/>
          </p:cNvSpPr>
          <p:nvPr>
            <p:ph type="body" sz="half" idx="2"/>
          </p:nvPr>
        </p:nvSpPr>
        <p:spPr>
          <a:xfrm>
            <a:off x="214282" y="357166"/>
            <a:ext cx="4286280" cy="6215106"/>
          </a:xfrm>
        </p:spPr>
        <p:txBody>
          <a:bodyPr>
            <a:normAutofit/>
          </a:bodyPr>
          <a:lstStyle/>
          <a:p>
            <a:r>
              <a:rPr lang="en-US" sz="2000" dirty="0" smtClean="0">
                <a:latin typeface="Times New Roman" pitchFamily="18" charset="0"/>
                <a:cs typeface="Times New Roman" pitchFamily="18" charset="0"/>
              </a:rPr>
              <a:t>The first medical school in America to lead the reform movement was associated with Lind University in Chicago (later Chicago Medical College and presently Northwestern University). In 1859 Lind raised its entrance requirements and lengthened its academic year to five months. The school received no support in its fight to raise educational standards until 1871, when Harvard overhauled its medical school and instituted a three-year graded course, a nine-month academic year, and written and oral examinations. Despite a better than forty percent drop in enrollment, Harvard persisted, and within a few years Pennsylvania, Syracuse, and Michigan swung into line.</a:t>
            </a:r>
            <a:endParaRPr lang="ru-RU" sz="2000" dirty="0">
              <a:latin typeface="Times New Roman" pitchFamily="18" charset="0"/>
              <a:cs typeface="Times New Roman"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загруженное (4).jpg"/>
          <p:cNvPicPr>
            <a:picLocks noGrp="1" noChangeAspect="1"/>
          </p:cNvPicPr>
          <p:nvPr>
            <p:ph idx="1"/>
          </p:nvPr>
        </p:nvPicPr>
        <p:blipFill>
          <a:blip r:embed="rId2" cstate="print"/>
          <a:stretch>
            <a:fillRect/>
          </a:stretch>
        </p:blipFill>
        <p:spPr>
          <a:xfrm>
            <a:off x="4786315" y="428604"/>
            <a:ext cx="4143404" cy="6143668"/>
          </a:xfrm>
        </p:spPr>
      </p:pic>
      <p:sp>
        <p:nvSpPr>
          <p:cNvPr id="4" name="Текст 3"/>
          <p:cNvSpPr>
            <a:spLocks noGrp="1"/>
          </p:cNvSpPr>
          <p:nvPr>
            <p:ph type="body" sz="half" idx="2"/>
          </p:nvPr>
        </p:nvSpPr>
        <p:spPr>
          <a:xfrm>
            <a:off x="214282" y="285728"/>
            <a:ext cx="4143404" cy="6357982"/>
          </a:xfrm>
        </p:spPr>
        <p:txBody>
          <a:bodyPr>
            <a:normAutofit/>
          </a:bodyPr>
          <a:lstStyle/>
          <a:p>
            <a:r>
              <a:rPr lang="en-US" sz="2400" dirty="0" smtClean="0">
                <a:latin typeface="Times New Roman" pitchFamily="18" charset="0"/>
                <a:cs typeface="Times New Roman" pitchFamily="18" charset="0"/>
              </a:rPr>
              <a:t>In France, the decrees of Napoleon in 1803 categorized those who could practice medicine into doctors of medicine, doctors of surgery, and health officer doctors, each division with its own educational prerequisites and licensing examinations. Schools for apothecaries were built and a system ordered for inspecting the shops of apothecaries, druggists, and </a:t>
            </a:r>
            <a:r>
              <a:rPr lang="en-US" sz="2400" dirty="0" err="1" smtClean="0">
                <a:latin typeface="Times New Roman" pitchFamily="18" charset="0"/>
                <a:cs typeface="Times New Roman" pitchFamily="18" charset="0"/>
              </a:rPr>
              <a:t>spicers</a:t>
            </a:r>
            <a:r>
              <a:rPr lang="en-US" sz="2400" dirty="0" smtClean="0">
                <a:latin typeface="Times New Roman" pitchFamily="18" charset="0"/>
                <a:cs typeface="Times New Roman" pitchFamily="18" charset="0"/>
              </a:rPr>
              <a:t>. Tuition at all of the four state medical schools was kept low to permit students of limited means to enter the medical profession.</a:t>
            </a:r>
            <a:endParaRPr lang="ru-RU" sz="2400" dirty="0">
              <a:latin typeface="Times New Roman" pitchFamily="18" charset="0"/>
              <a:cs typeface="Times New Roman"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9).jpg"/>
          <p:cNvPicPr>
            <a:picLocks noGrp="1" noChangeAspect="1"/>
          </p:cNvPicPr>
          <p:nvPr>
            <p:ph idx="1"/>
          </p:nvPr>
        </p:nvPicPr>
        <p:blipFill>
          <a:blip r:embed="rId2" cstate="print"/>
          <a:stretch>
            <a:fillRect/>
          </a:stretch>
        </p:blipFill>
        <p:spPr>
          <a:xfrm>
            <a:off x="5143504" y="500042"/>
            <a:ext cx="3786214" cy="5857916"/>
          </a:xfrm>
        </p:spPr>
      </p:pic>
      <p:sp>
        <p:nvSpPr>
          <p:cNvPr id="4" name="Текст 3"/>
          <p:cNvSpPr>
            <a:spLocks noGrp="1"/>
          </p:cNvSpPr>
          <p:nvPr>
            <p:ph type="body" sz="half" idx="2"/>
          </p:nvPr>
        </p:nvSpPr>
        <p:spPr>
          <a:xfrm>
            <a:off x="142844" y="285728"/>
            <a:ext cx="4786346" cy="6286544"/>
          </a:xfrm>
        </p:spPr>
        <p:txBody>
          <a:bodyPr>
            <a:noAutofit/>
          </a:bodyPr>
          <a:lstStyle/>
          <a:p>
            <a:r>
              <a:rPr lang="en-US" sz="2000" dirty="0" smtClean="0">
                <a:latin typeface="Times New Roman" pitchFamily="18" charset="0"/>
                <a:cs typeface="Times New Roman" pitchFamily="18" charset="0"/>
              </a:rPr>
              <a:t>In Germany, the regulations varied in the different principalities. In the Duchy of Nassau, for instance, before it was taken over and surgeons were in one body under by Prussia, the physicians the state, and although strict examinations had to be passed to practice medicine a university degree was not essential. In Prussia, in 1825, three classes of licensed doctors were recognized: graduate physicians (who had to spend four years at a university and pass rigorous state examinations—including an additional test for those who entered surgery); wound doctors, first class (with fewer years of schooling and less difficult examinations); and wound doctors, second class (with even less education and less rigorous examinations). Obstetricians, ophthalmologists, and public health doctors also had separate requirements.</a:t>
            </a:r>
            <a:endParaRPr lang="ru-RU" sz="2000" dirty="0">
              <a:latin typeface="Times New Roman" pitchFamily="18" charset="0"/>
              <a:cs typeface="Times New Roman"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10).jpg"/>
          <p:cNvPicPr>
            <a:picLocks noGrp="1" noChangeAspect="1"/>
          </p:cNvPicPr>
          <p:nvPr>
            <p:ph idx="1"/>
          </p:nvPr>
        </p:nvPicPr>
        <p:blipFill>
          <a:blip r:embed="rId2" cstate="print"/>
          <a:stretch>
            <a:fillRect/>
          </a:stretch>
        </p:blipFill>
        <p:spPr>
          <a:xfrm>
            <a:off x="4786314" y="428604"/>
            <a:ext cx="4143404" cy="6000792"/>
          </a:xfrm>
        </p:spPr>
      </p:pic>
      <p:sp>
        <p:nvSpPr>
          <p:cNvPr id="4" name="Текст 3"/>
          <p:cNvSpPr>
            <a:spLocks noGrp="1"/>
          </p:cNvSpPr>
          <p:nvPr>
            <p:ph type="body" sz="half" idx="2"/>
          </p:nvPr>
        </p:nvSpPr>
        <p:spPr>
          <a:xfrm>
            <a:off x="214282" y="285728"/>
            <a:ext cx="4071966" cy="6072230"/>
          </a:xfrm>
        </p:spPr>
        <p:txBody>
          <a:bodyPr>
            <a:noAutofit/>
          </a:bodyPr>
          <a:lstStyle/>
          <a:p>
            <a:r>
              <a:rPr lang="en-US" sz="2400" dirty="0" smtClean="0">
                <a:latin typeface="Times New Roman" pitchFamily="18" charset="0"/>
                <a:cs typeface="Times New Roman" pitchFamily="18" charset="0"/>
              </a:rPr>
              <a:t>State practice of medicine and social insurance were also seen in the German principalities, where the physicians were paid by the state but were also permitted some private practice. In Prussia, the proportion of doctors who depended on state stipends became less and less. Bismarck finally turned to medical and social insurance as a means of receiving the support of the general populace in his aim of unifying Germany.</a:t>
            </a:r>
            <a:endParaRPr lang="ru-RU" sz="2400" dirty="0">
              <a:latin typeface="Times New Roman" pitchFamily="18" charset="0"/>
              <a:cs typeface="Times New Roman"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sergeevpi.jpg"/>
          <p:cNvPicPr>
            <a:picLocks noGrp="1" noChangeAspect="1"/>
          </p:cNvPicPr>
          <p:nvPr>
            <p:ph idx="1"/>
          </p:nvPr>
        </p:nvPicPr>
        <p:blipFill>
          <a:blip r:embed="rId2" cstate="print"/>
          <a:stretch>
            <a:fillRect/>
          </a:stretch>
        </p:blipFill>
        <p:spPr>
          <a:xfrm>
            <a:off x="4143372" y="642918"/>
            <a:ext cx="4786345" cy="5572163"/>
          </a:xfrm>
        </p:spPr>
      </p:pic>
      <p:sp>
        <p:nvSpPr>
          <p:cNvPr id="4" name="Текст 3"/>
          <p:cNvSpPr>
            <a:spLocks noGrp="1"/>
          </p:cNvSpPr>
          <p:nvPr>
            <p:ph type="body" sz="half" idx="2"/>
          </p:nvPr>
        </p:nvSpPr>
        <p:spPr>
          <a:xfrm>
            <a:off x="457200" y="285728"/>
            <a:ext cx="3328982" cy="5840435"/>
          </a:xfrm>
        </p:spPr>
        <p:txBody>
          <a:bodyPr>
            <a:noAutofit/>
          </a:bodyPr>
          <a:lstStyle/>
          <a:p>
            <a:r>
              <a:rPr lang="en-US" sz="2400" dirty="0" smtClean="0">
                <a:latin typeface="Times New Roman" pitchFamily="18" charset="0"/>
                <a:cs typeface="Times New Roman" pitchFamily="18" charset="0"/>
              </a:rPr>
              <a:t>In Russia, after 1864, local governmental organizations, the </a:t>
            </a:r>
            <a:r>
              <a:rPr lang="en-US" sz="2400" dirty="0" err="1" smtClean="0">
                <a:latin typeface="Times New Roman" pitchFamily="18" charset="0"/>
                <a:cs typeface="Times New Roman" pitchFamily="18" charset="0"/>
              </a:rPr>
              <a:t>zemstvo</a:t>
            </a:r>
            <a:r>
              <a:rPr lang="en-US" sz="2400" dirty="0" smtClean="0">
                <a:latin typeface="Times New Roman" pitchFamily="18" charset="0"/>
                <a:cs typeface="Times New Roman" pitchFamily="18" charset="0"/>
              </a:rPr>
              <a:t>, were responsible for medical service to the poor and mentally ill and acted as public health overseers. The </a:t>
            </a:r>
            <a:r>
              <a:rPr lang="en-US" sz="2400" dirty="0" err="1" smtClean="0">
                <a:latin typeface="Times New Roman" pitchFamily="18" charset="0"/>
                <a:cs typeface="Times New Roman" pitchFamily="18" charset="0"/>
              </a:rPr>
              <a:t>feldsher</a:t>
            </a:r>
            <a:r>
              <a:rPr lang="en-US" sz="2400" dirty="0" smtClean="0">
                <a:latin typeface="Times New Roman" pitchFamily="18" charset="0"/>
                <a:cs typeface="Times New Roman" pitchFamily="18" charset="0"/>
              </a:rPr>
              <a:t>, a combination of male trained nurse and pharmacist who went out into the countryside, was also a provider of health care. Regular physicians continued to be trained in the large city universities.</a:t>
            </a:r>
            <a:endParaRPr lang="ru-RU" sz="2400" dirty="0">
              <a:latin typeface="Times New Roman" pitchFamily="18" charset="0"/>
              <a:cs typeface="Times New Roman"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5940444"/>
          </a:xfrm>
        </p:spPr>
        <p:txBody>
          <a:bodyPr>
            <a:normAutofit/>
          </a:bodyPr>
          <a:lstStyle/>
          <a:p>
            <a:r>
              <a:rPr lang="en-US" sz="8800" i="1" dirty="0" smtClean="0">
                <a:solidFill>
                  <a:srgbClr val="7030A0"/>
                </a:solidFill>
              </a:rPr>
              <a:t>THANK</a:t>
            </a:r>
            <a:br>
              <a:rPr lang="en-US" sz="8800" i="1" dirty="0" smtClean="0">
                <a:solidFill>
                  <a:srgbClr val="7030A0"/>
                </a:solidFill>
              </a:rPr>
            </a:br>
            <a:r>
              <a:rPr lang="en-US" sz="8800" i="1" dirty="0" smtClean="0">
                <a:solidFill>
                  <a:srgbClr val="7030A0"/>
                </a:solidFill>
              </a:rPr>
              <a:t>YOU FOR YOUR ATTENTION!</a:t>
            </a:r>
            <a:r>
              <a:rPr lang="en-US" sz="6600" dirty="0" smtClean="0"/>
              <a:t/>
            </a:r>
            <a:br>
              <a:rPr lang="en-US" sz="6600" dirty="0" smtClean="0"/>
            </a:br>
            <a:endParaRPr lang="ru-RU" sz="6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Filariasis_01.png"/>
          <p:cNvPicPr>
            <a:picLocks noGrp="1" noChangeAspect="1"/>
          </p:cNvPicPr>
          <p:nvPr>
            <p:ph idx="1"/>
          </p:nvPr>
        </p:nvPicPr>
        <p:blipFill>
          <a:blip r:embed="rId2" cstate="print"/>
          <a:stretch>
            <a:fillRect/>
          </a:stretch>
        </p:blipFill>
        <p:spPr>
          <a:xfrm>
            <a:off x="3563888" y="260648"/>
            <a:ext cx="5400600" cy="6192688"/>
          </a:xfrm>
        </p:spPr>
      </p:pic>
      <p:sp>
        <p:nvSpPr>
          <p:cNvPr id="4" name="Текст 3"/>
          <p:cNvSpPr>
            <a:spLocks noGrp="1"/>
          </p:cNvSpPr>
          <p:nvPr>
            <p:ph type="body" sz="half" idx="2"/>
          </p:nvPr>
        </p:nvSpPr>
        <p:spPr>
          <a:xfrm>
            <a:off x="179512" y="260648"/>
            <a:ext cx="3312368" cy="6408712"/>
          </a:xfrm>
        </p:spPr>
        <p:style>
          <a:lnRef idx="1">
            <a:schemeClr val="accent1"/>
          </a:lnRef>
          <a:fillRef idx="2">
            <a:schemeClr val="accent1"/>
          </a:fillRef>
          <a:effectRef idx="1">
            <a:schemeClr val="accent1"/>
          </a:effectRef>
          <a:fontRef idx="minor">
            <a:schemeClr val="dk1"/>
          </a:fontRef>
        </p:style>
        <p:txBody>
          <a:bodyPr>
            <a:noAutofit/>
          </a:bodyPr>
          <a:lstStyle/>
          <a:p>
            <a:r>
              <a:rPr lang="en-US" sz="2400" b="1" dirty="0" smtClean="0">
                <a:latin typeface="Times New Roman" pitchFamily="18" charset="0"/>
                <a:cs typeface="Times New Roman" pitchFamily="18" charset="0"/>
              </a:rPr>
              <a:t>Patrick Manson</a:t>
            </a:r>
            <a:r>
              <a:rPr lang="en-US" sz="2400" dirty="0" smtClean="0">
                <a:latin typeface="Times New Roman" pitchFamily="18" charset="0"/>
                <a:cs typeface="Times New Roman" pitchFamily="18" charset="0"/>
              </a:rPr>
              <a:t> (Britain: 1876) discovered that elephantiasis was caused by a nematode worm, and that mosquitoes were the vector (carrier). This was a</a:t>
            </a:r>
            <a:r>
              <a:rPr lang="ru-RU"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breakthrough discovery</a:t>
            </a:r>
            <a:r>
              <a:rPr lang="en-US" sz="2400" dirty="0" smtClean="0">
                <a:latin typeface="Times New Roman" pitchFamily="18" charset="0"/>
                <a:cs typeface="Times New Roman" pitchFamily="18" charset="0"/>
              </a:rPr>
              <a:t>, because researchers soon found out that other tropical diseases were transmitted by vectors such as mosquitoes (malaria and yellow fever) or tsetse flies (sleeping sickness).</a:t>
            </a:r>
            <a:endParaRPr lang="ru-RU" sz="24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300px-Phage_injecting_its_genome_into_bacteria.svg.png"/>
          <p:cNvPicPr>
            <a:picLocks noGrp="1" noChangeAspect="1"/>
          </p:cNvPicPr>
          <p:nvPr>
            <p:ph idx="1"/>
          </p:nvPr>
        </p:nvPicPr>
        <p:blipFill>
          <a:blip r:embed="rId2" cstate="print"/>
          <a:stretch>
            <a:fillRect/>
          </a:stretch>
        </p:blipFill>
        <p:spPr>
          <a:xfrm>
            <a:off x="4702174" y="404664"/>
            <a:ext cx="4118297" cy="6120680"/>
          </a:xfrm>
        </p:spPr>
      </p:pic>
      <p:sp>
        <p:nvSpPr>
          <p:cNvPr id="4" name="Текст 3"/>
          <p:cNvSpPr>
            <a:spLocks noGrp="1"/>
          </p:cNvSpPr>
          <p:nvPr>
            <p:ph type="body" sz="half" idx="2"/>
          </p:nvPr>
        </p:nvSpPr>
        <p:spPr>
          <a:xfrm>
            <a:off x="323528" y="260648"/>
            <a:ext cx="3816424" cy="6336704"/>
          </a:xfrm>
        </p:spPr>
        <p:style>
          <a:lnRef idx="1">
            <a:schemeClr val="accent1"/>
          </a:lnRef>
          <a:fillRef idx="2">
            <a:schemeClr val="accent1"/>
          </a:fillRef>
          <a:effectRef idx="1">
            <a:schemeClr val="accent1"/>
          </a:effectRef>
          <a:fontRef idx="minor">
            <a:schemeClr val="dk1"/>
          </a:fontRef>
        </p:style>
        <p:txBody>
          <a:bodyPr>
            <a:normAutofit/>
          </a:bodyPr>
          <a:lstStyle/>
          <a:p>
            <a:endParaRPr lang="ru-RU" sz="3200" b="1" dirty="0" smtClean="0">
              <a:latin typeface="Times New Roman" pitchFamily="18" charset="0"/>
              <a:cs typeface="Times New Roman" pitchFamily="18" charset="0"/>
            </a:endParaRPr>
          </a:p>
          <a:p>
            <a:r>
              <a:rPr lang="en-US" sz="3200" b="1" dirty="0" smtClean="0">
                <a:latin typeface="Times New Roman" pitchFamily="18" charset="0"/>
                <a:cs typeface="Times New Roman" pitchFamily="18" charset="0"/>
              </a:rPr>
              <a:t>Charles </a:t>
            </a:r>
            <a:r>
              <a:rPr lang="en-US" sz="3200" b="1" dirty="0" err="1" smtClean="0">
                <a:latin typeface="Times New Roman" pitchFamily="18" charset="0"/>
                <a:cs typeface="Times New Roman" pitchFamily="18" charset="0"/>
              </a:rPr>
              <a:t>Chamberland</a:t>
            </a:r>
            <a:r>
              <a:rPr lang="en-US" sz="3200" dirty="0" smtClean="0">
                <a:latin typeface="Times New Roman" pitchFamily="18" charset="0"/>
                <a:cs typeface="Times New Roman" pitchFamily="18" charset="0"/>
              </a:rPr>
              <a:t> </a:t>
            </a:r>
            <a:endParaRPr lang="ru-RU"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(France: 1884) found that there are organisms even smaller than bacteria that also cause disease - he had discovered </a:t>
            </a:r>
            <a:r>
              <a:rPr lang="en-US" sz="3200" b="1" dirty="0" smtClean="0">
                <a:latin typeface="Times New Roman" pitchFamily="18" charset="0"/>
                <a:cs typeface="Times New Roman" pitchFamily="18" charset="0"/>
              </a:rPr>
              <a:t>viruses</a:t>
            </a:r>
            <a:r>
              <a:rPr lang="en-US" sz="3200" dirty="0" smtClean="0">
                <a:latin typeface="Times New Roman" pitchFamily="18" charset="0"/>
                <a:cs typeface="Times New Roman" pitchFamily="18" charset="0"/>
              </a:rPr>
              <a:t>.</a:t>
            </a:r>
            <a:endParaRPr lang="ru-RU" sz="32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3050"/>
            <a:ext cx="8424936" cy="563662"/>
          </a:xfrm>
        </p:spPr>
        <p:style>
          <a:lnRef idx="1">
            <a:schemeClr val="accent5"/>
          </a:lnRef>
          <a:fillRef idx="2">
            <a:schemeClr val="accent5"/>
          </a:fillRef>
          <a:effectRef idx="1">
            <a:schemeClr val="accent5"/>
          </a:effectRef>
          <a:fontRef idx="minor">
            <a:schemeClr val="dk1"/>
          </a:fontRef>
        </p:style>
        <p:txBody>
          <a:bodyPr>
            <a:normAutofit/>
          </a:bodyPr>
          <a:lstStyle/>
          <a:p>
            <a:pPr algn="ctr"/>
            <a:r>
              <a:rPr lang="en-US" sz="2800" dirty="0" smtClean="0">
                <a:latin typeface="Times New Roman" pitchFamily="18" charset="0"/>
                <a:cs typeface="Times New Roman" pitchFamily="18" charset="0"/>
              </a:rPr>
              <a:t>Public Health</a:t>
            </a:r>
            <a:endParaRPr lang="ru-RU" sz="2800" dirty="0">
              <a:latin typeface="Times New Roman" pitchFamily="18" charset="0"/>
              <a:cs typeface="Times New Roman" pitchFamily="18" charset="0"/>
            </a:endParaRPr>
          </a:p>
        </p:txBody>
      </p:sp>
      <p:pic>
        <p:nvPicPr>
          <p:cNvPr id="5" name="Содержимое 4" descr="20006576-r copy.jpg"/>
          <p:cNvPicPr>
            <a:picLocks noGrp="1" noChangeAspect="1"/>
          </p:cNvPicPr>
          <p:nvPr>
            <p:ph idx="1"/>
          </p:nvPr>
        </p:nvPicPr>
        <p:blipFill>
          <a:blip r:embed="rId3" cstate="print"/>
          <a:stretch>
            <a:fillRect/>
          </a:stretch>
        </p:blipFill>
        <p:spPr>
          <a:xfrm>
            <a:off x="4572000" y="1052736"/>
            <a:ext cx="4392487" cy="5472608"/>
          </a:xfrm>
        </p:spPr>
      </p:pic>
      <p:sp>
        <p:nvSpPr>
          <p:cNvPr id="4" name="Текст 3"/>
          <p:cNvSpPr>
            <a:spLocks noGrp="1"/>
          </p:cNvSpPr>
          <p:nvPr>
            <p:ph type="body" sz="half" idx="2"/>
          </p:nvPr>
        </p:nvSpPr>
        <p:spPr>
          <a:xfrm>
            <a:off x="251520" y="908720"/>
            <a:ext cx="4392488" cy="5616624"/>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4400" dirty="0" smtClean="0">
                <a:latin typeface="Times New Roman" pitchFamily="18" charset="0"/>
                <a:cs typeface="Times New Roman" pitchFamily="18" charset="0"/>
              </a:rPr>
              <a:t>The </a:t>
            </a:r>
            <a:r>
              <a:rPr lang="en-US" sz="4400" dirty="0" smtClean="0">
                <a:latin typeface="Times New Roman" pitchFamily="18" charset="0"/>
                <a:cs typeface="Times New Roman" pitchFamily="18" charset="0"/>
              </a:rPr>
              <a:t>conditions of factory workers, the spread of slums, and the interdependence of communities and nations also affected medical practice.</a:t>
            </a:r>
            <a:endParaRPr lang="ru-RU" sz="44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845</TotalTime>
  <Words>7560</Words>
  <Application>Microsoft Office PowerPoint</Application>
  <PresentationFormat>Экран (4:3)</PresentationFormat>
  <Paragraphs>198</Paragraphs>
  <Slides>65</Slides>
  <Notes>31</Notes>
  <HiddenSlides>0</HiddenSlides>
  <MMClips>0</MMClips>
  <ScaleCrop>false</ScaleCrop>
  <HeadingPairs>
    <vt:vector size="4" baseType="variant">
      <vt:variant>
        <vt:lpstr>Тема</vt:lpstr>
      </vt:variant>
      <vt:variant>
        <vt:i4>1</vt:i4>
      </vt:variant>
      <vt:variant>
        <vt:lpstr>Заголовки слайдов</vt:lpstr>
      </vt:variant>
      <vt:variant>
        <vt:i4>65</vt:i4>
      </vt:variant>
    </vt:vector>
  </HeadingPairs>
  <TitlesOfParts>
    <vt:vector size="66" baseType="lpstr">
      <vt:lpstr>Тема Office</vt:lpstr>
      <vt:lpstr>The Nineteenth Century — The Beginnings of Modern Medicine</vt:lpstr>
      <vt:lpstr>PLAN.</vt:lpstr>
      <vt:lpstr>The Industrial Revolution / inventions</vt:lpstr>
      <vt:lpstr>Слайд 4</vt:lpstr>
      <vt:lpstr>Слайд 5</vt:lpstr>
      <vt:lpstr>Слайд 6</vt:lpstr>
      <vt:lpstr>Слайд 7</vt:lpstr>
      <vt:lpstr>Слайд 8</vt:lpstr>
      <vt:lpstr>Public Health</vt:lpstr>
      <vt:lpstr>Слайд 10</vt:lpstr>
      <vt:lpstr>Слайд 11</vt:lpstr>
      <vt:lpstr>Physiology</vt:lpstr>
      <vt:lpstr>Слайд 13</vt:lpstr>
      <vt:lpstr>Слайд 14</vt:lpstr>
      <vt:lpstr>Слайд 15</vt:lpstr>
      <vt:lpstr>Слайд 16</vt:lpstr>
      <vt:lpstr>Chemistry and Pharmacology</vt:lpstr>
      <vt:lpstr>Слайд 18</vt:lpstr>
      <vt:lpstr>Слайд 19</vt:lpstr>
      <vt:lpstr>Слайд 20</vt:lpstr>
      <vt:lpstr>Cell Theory</vt:lpstr>
      <vt:lpstr>Слайд 22</vt:lpstr>
      <vt:lpstr>Microscopic Anatomy and Embryology</vt:lpstr>
      <vt:lpstr>Pathology</vt:lpstr>
      <vt:lpstr>CLINICAL  SCHOOLS  AND  THE CLINICIANS</vt:lpstr>
      <vt:lpstr>Paris</vt:lpstr>
      <vt:lpstr>Слайд 27</vt:lpstr>
      <vt:lpstr>Dublin</vt:lpstr>
      <vt:lpstr>Слайд 29</vt:lpstr>
      <vt:lpstr>London and Edinburgh</vt:lpstr>
      <vt:lpstr>Слайд 31</vt:lpstr>
      <vt:lpstr>Слайд 32</vt:lpstr>
      <vt:lpstr>Слайд 33</vt:lpstr>
      <vt:lpstr>More causes for improvements in surgery </vt:lpstr>
      <vt:lpstr>More causes for improvements in surgery </vt:lpstr>
      <vt:lpstr>Слайд 36</vt:lpstr>
      <vt:lpstr>Germany</vt:lpstr>
      <vt:lpstr>METHODS OF TREATMENT</vt:lpstr>
      <vt:lpstr>METHODS OF TREATMENT</vt:lpstr>
      <vt:lpstr>Medical Systems</vt:lpstr>
      <vt:lpstr>Слайд 41</vt:lpstr>
      <vt:lpstr>Слайд 42</vt:lpstr>
      <vt:lpstr>Слайд 43</vt:lpstr>
      <vt:lpstr>Слайд 44</vt:lpstr>
      <vt:lpstr>Anesthesia</vt:lpstr>
      <vt:lpstr>Слайд 46</vt:lpstr>
      <vt:lpstr>Слайд 47</vt:lpstr>
      <vt:lpstr>Слайд 48</vt:lpstr>
      <vt:lpstr>Слайд 49</vt:lpstr>
      <vt:lpstr>Слайд 50</vt:lpstr>
      <vt:lpstr>Слайд 51</vt:lpstr>
      <vt:lpstr>Слайд 52</vt:lpstr>
      <vt:lpstr>Surgery</vt:lpstr>
      <vt:lpstr>Joseph Lister</vt:lpstr>
      <vt:lpstr>Слайд 55</vt:lpstr>
      <vt:lpstr>Слайд 56</vt:lpstr>
      <vt:lpstr>Слайд 57</vt:lpstr>
      <vt:lpstr>THE PROFESSION</vt:lpstr>
      <vt:lpstr>Education and Licensure</vt:lpstr>
      <vt:lpstr>Слайд 60</vt:lpstr>
      <vt:lpstr>Слайд 61</vt:lpstr>
      <vt:lpstr>Слайд 62</vt:lpstr>
      <vt:lpstr>Слайд 63</vt:lpstr>
      <vt:lpstr>Слайд 64</vt:lpstr>
      <vt:lpstr>THANK YOU FOR YOUR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Nineteenth Century — The Beginnings of Modern Medicine</dc:title>
  <dc:creator>EdBas</dc:creator>
  <cp:lastModifiedBy>Edward</cp:lastModifiedBy>
  <cp:revision>89</cp:revision>
  <dcterms:created xsi:type="dcterms:W3CDTF">2013-04-11T17:22:48Z</dcterms:created>
  <dcterms:modified xsi:type="dcterms:W3CDTF">2016-01-10T17:06:31Z</dcterms:modified>
</cp:coreProperties>
</file>