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86" r:id="rId2"/>
    <p:sldId id="271" r:id="rId3"/>
    <p:sldId id="257" r:id="rId4"/>
    <p:sldId id="258" r:id="rId5"/>
    <p:sldId id="287" r:id="rId6"/>
    <p:sldId id="288" r:id="rId7"/>
    <p:sldId id="261" r:id="rId8"/>
    <p:sldId id="262" r:id="rId9"/>
    <p:sldId id="297" r:id="rId10"/>
    <p:sldId id="264" r:id="rId11"/>
    <p:sldId id="265" r:id="rId12"/>
    <p:sldId id="266" r:id="rId13"/>
    <p:sldId id="267" r:id="rId14"/>
    <p:sldId id="268" r:id="rId15"/>
    <p:sldId id="270" r:id="rId16"/>
    <p:sldId id="273" r:id="rId17"/>
    <p:sldId id="274" r:id="rId18"/>
    <p:sldId id="275" r:id="rId19"/>
    <p:sldId id="276" r:id="rId20"/>
    <p:sldId id="277" r:id="rId21"/>
    <p:sldId id="278" r:id="rId22"/>
    <p:sldId id="279" r:id="rId23"/>
    <p:sldId id="280" r:id="rId24"/>
    <p:sldId id="289" r:id="rId25"/>
    <p:sldId id="281" r:id="rId26"/>
    <p:sldId id="282" r:id="rId27"/>
    <p:sldId id="290" r:id="rId28"/>
    <p:sldId id="283" r:id="rId29"/>
    <p:sldId id="284" r:id="rId30"/>
    <p:sldId id="291" r:id="rId31"/>
    <p:sldId id="292" r:id="rId32"/>
    <p:sldId id="293" r:id="rId33"/>
    <p:sldId id="294" r:id="rId34"/>
    <p:sldId id="295" r:id="rId35"/>
    <p:sldId id="296" r:id="rId36"/>
    <p:sldId id="299" r:id="rId37"/>
    <p:sldId id="300" r:id="rId38"/>
    <p:sldId id="301" r:id="rId39"/>
    <p:sldId id="302" r:id="rId40"/>
    <p:sldId id="303" r:id="rId41"/>
    <p:sldId id="304" r:id="rId42"/>
    <p:sldId id="306" r:id="rId43"/>
    <p:sldId id="305" r:id="rId44"/>
    <p:sldId id="307" r:id="rId45"/>
    <p:sldId id="308" r:id="rId46"/>
    <p:sldId id="309" r:id="rId47"/>
    <p:sldId id="310" r:id="rId48"/>
    <p:sldId id="311" r:id="rId49"/>
    <p:sldId id="312" r:id="rId50"/>
    <p:sldId id="314" r:id="rId51"/>
    <p:sldId id="313" r:id="rId52"/>
    <p:sldId id="315" r:id="rId53"/>
    <p:sldId id="316" r:id="rId54"/>
    <p:sldId id="317" r:id="rId55"/>
    <p:sldId id="319" r:id="rId56"/>
    <p:sldId id="320" r:id="rId57"/>
    <p:sldId id="321" r:id="rId58"/>
    <p:sldId id="322" r:id="rId59"/>
    <p:sldId id="323" r:id="rId60"/>
    <p:sldId id="324" r:id="rId61"/>
    <p:sldId id="298" r:id="rId6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627" autoAdjust="0"/>
  </p:normalViewPr>
  <p:slideViewPr>
    <p:cSldViewPr snapToGrid="0">
      <p:cViewPr varScale="1">
        <p:scale>
          <a:sx n="75" d="100"/>
          <a:sy n="75" d="100"/>
        </p:scale>
        <p:origin x="-28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9/25/2020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9/25/2020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51936" y="131806"/>
            <a:ext cx="10396150" cy="1917236"/>
          </a:xfrm>
        </p:spPr>
        <p:txBody>
          <a:bodyPr/>
          <a:lstStyle/>
          <a:p>
            <a:pPr algn="ctr"/>
            <a:r>
              <a:rPr lang="en-US" sz="3200" b="1" dirty="0" smtClean="0">
                <a:latin typeface="Times New Roman" panose="02020603050405020304" pitchFamily="18" charset="0"/>
                <a:cs typeface="Times New Roman" panose="02020603050405020304" pitchFamily="18" charset="0"/>
              </a:rPr>
              <a:t/>
            </a:r>
            <a:br>
              <a:rPr lang="en-US" sz="3200" b="1" dirty="0" smtClean="0">
                <a:latin typeface="Times New Roman" panose="02020603050405020304" pitchFamily="18" charset="0"/>
                <a:cs typeface="Times New Roman" panose="02020603050405020304" pitchFamily="18" charset="0"/>
              </a:rPr>
            </a:br>
            <a:r>
              <a:rPr lang="en-US" sz="3200" b="1" dirty="0">
                <a:latin typeface="Times New Roman" panose="02020603050405020304" pitchFamily="18" charset="0"/>
                <a:cs typeface="Times New Roman" panose="02020603050405020304" pitchFamily="18" charset="0"/>
              </a:rPr>
              <a:t/>
            </a:r>
            <a:br>
              <a:rPr lang="en-US" sz="3200" b="1" dirty="0">
                <a:latin typeface="Times New Roman" panose="02020603050405020304" pitchFamily="18" charset="0"/>
                <a:cs typeface="Times New Roman" panose="02020603050405020304" pitchFamily="18" charset="0"/>
              </a:rPr>
            </a:br>
            <a:r>
              <a:rPr lang="en-US" sz="3200" b="1" dirty="0" smtClean="0">
                <a:latin typeface="Times New Roman" panose="02020603050405020304" pitchFamily="18" charset="0"/>
                <a:cs typeface="Times New Roman" panose="02020603050405020304" pitchFamily="18" charset="0"/>
              </a:rPr>
              <a:t/>
            </a:r>
            <a:br>
              <a:rPr lang="en-US" sz="3200" b="1" dirty="0" smtClean="0">
                <a:latin typeface="Times New Roman" panose="02020603050405020304" pitchFamily="18" charset="0"/>
                <a:cs typeface="Times New Roman" panose="02020603050405020304" pitchFamily="18" charset="0"/>
              </a:rPr>
            </a:br>
            <a:r>
              <a:rPr lang="ru-RU" dirty="0"/>
              <a:t/>
            </a:r>
            <a:br>
              <a:rPr lang="ru-RU" dirty="0"/>
            </a:br>
            <a:r>
              <a:rPr lang="en-US" dirty="0" smtClean="0"/>
              <a:t/>
            </a:r>
            <a:br>
              <a:rPr lang="en-US" dirty="0" smtClean="0"/>
            </a:br>
            <a:r>
              <a:rPr lang="en-US" dirty="0"/>
              <a:t/>
            </a:r>
            <a:br>
              <a:rPr lang="en-US" dirty="0"/>
            </a:br>
            <a:r>
              <a:rPr lang="en-US" dirty="0" smtClean="0"/>
              <a:t/>
            </a:r>
            <a:br>
              <a:rPr lang="en-US" dirty="0" smtClean="0"/>
            </a:br>
            <a:r>
              <a:rPr lang="uk-UA" sz="2800" dirty="0" smtClean="0">
                <a:latin typeface="Times New Roman" panose="02020603050405020304" pitchFamily="18" charset="0"/>
                <a:cs typeface="Times New Roman" panose="02020603050405020304" pitchFamily="18" charset="0"/>
              </a:rPr>
              <a:t>ЗАПОРІЗЬКИЙ ДЕРЖАВНИЙ МЕДИЧНИЙ УНІВЕРСИТЕТ </a:t>
            </a:r>
            <a:br>
              <a:rPr lang="uk-UA" sz="2800" dirty="0" smtClean="0">
                <a:latin typeface="Times New Roman" panose="02020603050405020304" pitchFamily="18" charset="0"/>
                <a:cs typeface="Times New Roman" panose="02020603050405020304" pitchFamily="18" charset="0"/>
              </a:rPr>
            </a:br>
            <a:r>
              <a:rPr lang="uk-UA" sz="2800" dirty="0" smtClean="0">
                <a:latin typeface="Times New Roman" panose="02020603050405020304" pitchFamily="18" charset="0"/>
                <a:cs typeface="Times New Roman" panose="02020603050405020304" pitchFamily="18" charset="0"/>
              </a:rPr>
              <a:t>кафедра фізичної реабілітації, спортивної медицини, фізичного виховання та здоров’я</a:t>
            </a:r>
            <a:endParaRPr lang="ru-RU" sz="3600" dirty="0"/>
          </a:p>
        </p:txBody>
      </p:sp>
      <p:sp>
        <p:nvSpPr>
          <p:cNvPr id="3" name="Подзаголовок 2"/>
          <p:cNvSpPr>
            <a:spLocks noGrp="1"/>
          </p:cNvSpPr>
          <p:nvPr>
            <p:ph type="subTitle" idx="1"/>
          </p:nvPr>
        </p:nvSpPr>
        <p:spPr>
          <a:xfrm>
            <a:off x="1037968" y="2496063"/>
            <a:ext cx="10132540" cy="3908821"/>
          </a:xfrm>
        </p:spPr>
        <p:txBody>
          <a:bodyPr>
            <a:normAutofit fontScale="70000" lnSpcReduction="20000"/>
          </a:bodyPr>
          <a:lstStyle/>
          <a:p>
            <a:pPr algn="just"/>
            <a:r>
              <a:rPr lang="uk-UA" sz="4000" b="1" dirty="0" smtClean="0">
                <a:solidFill>
                  <a:schemeClr val="accent1"/>
                </a:solidFill>
                <a:latin typeface="Times New Roman" panose="02020603050405020304" pitchFamily="18" charset="0"/>
                <a:cs typeface="Times New Roman" panose="02020603050405020304" pitchFamily="18" charset="0"/>
              </a:rPr>
              <a:t>Лекція2: </a:t>
            </a:r>
            <a:r>
              <a:rPr lang="en-US" sz="4000" b="1" dirty="0">
                <a:solidFill>
                  <a:schemeClr val="accent1"/>
                </a:solidFill>
                <a:latin typeface="Times New Roman" panose="02020603050405020304" pitchFamily="18" charset="0"/>
                <a:cs typeface="Times New Roman" panose="02020603050405020304" pitchFamily="18" charset="0"/>
              </a:rPr>
              <a:t/>
            </a:r>
            <a:br>
              <a:rPr lang="en-US" sz="4000" b="1" dirty="0">
                <a:solidFill>
                  <a:schemeClr val="accent1"/>
                </a:solidFill>
                <a:latin typeface="Times New Roman" panose="02020603050405020304" pitchFamily="18" charset="0"/>
                <a:cs typeface="Times New Roman" panose="02020603050405020304" pitchFamily="18" charset="0"/>
              </a:rPr>
            </a:br>
            <a:r>
              <a:rPr lang="uk-UA" sz="4000" b="1" dirty="0">
                <a:solidFill>
                  <a:schemeClr val="accent1"/>
                </a:solidFill>
                <a:latin typeface="Times New Roman" panose="02020603050405020304" pitchFamily="18" charset="0"/>
                <a:cs typeface="Times New Roman" panose="02020603050405020304" pitchFamily="18" charset="0"/>
              </a:rPr>
              <a:t>Тема: </a:t>
            </a:r>
            <a:r>
              <a:rPr lang="uk-UA" sz="4000" dirty="0">
                <a:solidFill>
                  <a:schemeClr val="accent1"/>
                </a:solidFill>
                <a:latin typeface="Times New Roman" panose="02020603050405020304" pitchFamily="18" charset="0"/>
                <a:cs typeface="Times New Roman" panose="02020603050405020304" pitchFamily="18" charset="0"/>
              </a:rPr>
              <a:t>ФІЗІОЛОГІЧНИЙ ВПЛИВ МАСАЖУ НА ОРГАНІЗМ.</a:t>
            </a:r>
            <a:br>
              <a:rPr lang="uk-UA" sz="4000" dirty="0">
                <a:solidFill>
                  <a:schemeClr val="accent1"/>
                </a:solidFill>
                <a:latin typeface="Times New Roman" panose="02020603050405020304" pitchFamily="18" charset="0"/>
                <a:cs typeface="Times New Roman" panose="02020603050405020304" pitchFamily="18" charset="0"/>
              </a:rPr>
            </a:br>
            <a:r>
              <a:rPr lang="uk-UA" sz="4000" dirty="0">
                <a:solidFill>
                  <a:schemeClr val="accent1"/>
                </a:solidFill>
                <a:latin typeface="Times New Roman" panose="02020603050405020304" pitchFamily="18" charset="0"/>
                <a:cs typeface="Times New Roman" panose="02020603050405020304" pitchFamily="18" charset="0"/>
              </a:rPr>
              <a:t>ГІГІЄНІЧНІ ВИМОГИ, ПОКАЗАННЯ І ПРОТИПОКАЗАННЯ </a:t>
            </a:r>
            <a:r>
              <a:rPr lang="uk-UA" sz="4000" dirty="0" smtClean="0">
                <a:solidFill>
                  <a:schemeClr val="accent1"/>
                </a:solidFill>
                <a:latin typeface="Times New Roman" panose="02020603050405020304" pitchFamily="18" charset="0"/>
                <a:cs typeface="Times New Roman" panose="02020603050405020304" pitchFamily="18" charset="0"/>
              </a:rPr>
              <a:t>ДО ВИКОНАННЯ </a:t>
            </a:r>
            <a:r>
              <a:rPr lang="uk-UA" sz="4000" dirty="0">
                <a:solidFill>
                  <a:schemeClr val="accent1"/>
                </a:solidFill>
                <a:latin typeface="Times New Roman" panose="02020603050405020304" pitchFamily="18" charset="0"/>
                <a:cs typeface="Times New Roman" panose="02020603050405020304" pitchFamily="18" charset="0"/>
              </a:rPr>
              <a:t>КЛАСИЧНОГО МАСАЖУ</a:t>
            </a:r>
          </a:p>
          <a:p>
            <a:pPr algn="ctr"/>
            <a:endParaRPr lang="uk-UA" sz="4000" b="1" dirty="0">
              <a:solidFill>
                <a:schemeClr val="accent1"/>
              </a:solidFill>
              <a:latin typeface="Times New Roman" panose="02020603050405020304" pitchFamily="18" charset="0"/>
              <a:cs typeface="Times New Roman" panose="02020603050405020304" pitchFamily="18" charset="0"/>
            </a:endParaRPr>
          </a:p>
          <a:p>
            <a:pPr algn="ctr"/>
            <a:r>
              <a:rPr lang="uk-UA" sz="2800" dirty="0" err="1" smtClean="0">
                <a:solidFill>
                  <a:schemeClr val="accent1"/>
                </a:solidFill>
                <a:latin typeface="Times New Roman" panose="02020603050405020304" pitchFamily="18" charset="0"/>
                <a:cs typeface="Times New Roman" panose="02020603050405020304" pitchFamily="18" charset="0"/>
              </a:rPr>
              <a:t>Шаповалова</a:t>
            </a:r>
            <a:r>
              <a:rPr lang="uk-UA" sz="2800" dirty="0" smtClean="0">
                <a:solidFill>
                  <a:schemeClr val="accent1"/>
                </a:solidFill>
                <a:latin typeface="Times New Roman" panose="02020603050405020304" pitchFamily="18" charset="0"/>
                <a:cs typeface="Times New Roman" panose="02020603050405020304" pitchFamily="18" charset="0"/>
              </a:rPr>
              <a:t> І. В. </a:t>
            </a:r>
            <a:r>
              <a:rPr lang="uk-UA" sz="2800" dirty="0" err="1" smtClean="0">
                <a:solidFill>
                  <a:schemeClr val="accent1"/>
                </a:solidFill>
                <a:latin typeface="Times New Roman" panose="02020603050405020304" pitchFamily="18" charset="0"/>
                <a:cs typeface="Times New Roman" panose="02020603050405020304" pitchFamily="18" charset="0"/>
              </a:rPr>
              <a:t>канд</a:t>
            </a:r>
            <a:r>
              <a:rPr lang="uk-UA" sz="2800" dirty="0" smtClean="0">
                <a:solidFill>
                  <a:schemeClr val="accent1"/>
                </a:solidFill>
                <a:latin typeface="Times New Roman" panose="02020603050405020304" pitchFamily="18" charset="0"/>
                <a:cs typeface="Times New Roman" panose="02020603050405020304" pitchFamily="18" charset="0"/>
              </a:rPr>
              <a:t>. пед. </a:t>
            </a:r>
            <a:r>
              <a:rPr lang="uk-UA" sz="2800" dirty="0">
                <a:solidFill>
                  <a:schemeClr val="accent1"/>
                </a:solidFill>
                <a:latin typeface="Times New Roman" panose="02020603050405020304" pitchFamily="18" charset="0"/>
                <a:cs typeface="Times New Roman" panose="02020603050405020304" pitchFamily="18" charset="0"/>
              </a:rPr>
              <a:t>н</a:t>
            </a:r>
            <a:r>
              <a:rPr lang="uk-UA" sz="2800" dirty="0" smtClean="0">
                <a:solidFill>
                  <a:schemeClr val="accent1"/>
                </a:solidFill>
                <a:latin typeface="Times New Roman" panose="02020603050405020304" pitchFamily="18" charset="0"/>
                <a:cs typeface="Times New Roman" panose="02020603050405020304" pitchFamily="18" charset="0"/>
              </a:rPr>
              <a:t>., доц.</a:t>
            </a:r>
          </a:p>
          <a:p>
            <a:pPr algn="ctr"/>
            <a:endParaRPr lang="uk-UA" sz="2800" dirty="0" smtClean="0">
              <a:solidFill>
                <a:schemeClr val="accent1"/>
              </a:solidFill>
              <a:latin typeface="Times New Roman" panose="02020603050405020304" pitchFamily="18" charset="0"/>
              <a:cs typeface="Times New Roman" panose="02020603050405020304" pitchFamily="18" charset="0"/>
            </a:endParaRPr>
          </a:p>
          <a:p>
            <a:pPr algn="ctr"/>
            <a:r>
              <a:rPr lang="uk-UA" sz="4300" dirty="0" smtClean="0">
                <a:solidFill>
                  <a:schemeClr val="accent1"/>
                </a:solidFill>
                <a:latin typeface="Times New Roman" panose="02020603050405020304" pitchFamily="18" charset="0"/>
                <a:cs typeface="Times New Roman" panose="02020603050405020304" pitchFamily="18" charset="0"/>
              </a:rPr>
              <a:t>2020</a:t>
            </a:r>
          </a:p>
          <a:p>
            <a:pPr algn="ctr"/>
            <a:endParaRPr lang="ru-RU" sz="4300" dirty="0">
              <a:solidFill>
                <a:schemeClr val="accent1"/>
              </a:solidFill>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615" y="4106836"/>
            <a:ext cx="2148965" cy="2298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Рисунок 4"/>
          <p:cNvPicPr>
            <a:picLocks noChangeAspect="1"/>
          </p:cNvPicPr>
          <p:nvPr/>
        </p:nvPicPr>
        <p:blipFill>
          <a:blip r:embed="rId3"/>
          <a:stretch>
            <a:fillRect/>
          </a:stretch>
        </p:blipFill>
        <p:spPr>
          <a:xfrm>
            <a:off x="9246458" y="4269645"/>
            <a:ext cx="1924050" cy="2371725"/>
          </a:xfrm>
          <a:prstGeom prst="rect">
            <a:avLst/>
          </a:prstGeom>
        </p:spPr>
      </p:pic>
    </p:spTree>
    <p:extLst>
      <p:ext uri="{BB962C8B-B14F-4D97-AF65-F5344CB8AC3E}">
        <p14:creationId xmlns:p14="http://schemas.microsoft.com/office/powerpoint/2010/main" val="376320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7221" y="304800"/>
            <a:ext cx="9671222" cy="6211330"/>
          </a:xfrm>
        </p:spPr>
        <p:txBody>
          <a:bodyPr>
            <a:noAutofit/>
          </a:bodyPr>
          <a:lstStyle/>
          <a:p>
            <a:pPr marL="0" indent="0" algn="just">
              <a:buNone/>
            </a:pPr>
            <a:r>
              <a:rPr lang="ru-RU" sz="2000" dirty="0" smtClean="0">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До таких речовин як </a:t>
            </a:r>
            <a:r>
              <a:rPr lang="uk-UA" sz="2800" dirty="0" err="1">
                <a:solidFill>
                  <a:schemeClr val="tx1"/>
                </a:solidFill>
                <a:latin typeface="Times New Roman" panose="02020603050405020304" pitchFamily="18" charset="0"/>
                <a:cs typeface="Times New Roman" panose="02020603050405020304" pitchFamily="18" charset="0"/>
              </a:rPr>
              <a:t>гістамін</a:t>
            </a:r>
            <a:r>
              <a:rPr lang="uk-UA" sz="2800" dirty="0">
                <a:solidFill>
                  <a:schemeClr val="tx1"/>
                </a:solidFill>
                <a:latin typeface="Times New Roman" panose="02020603050405020304" pitchFamily="18" charset="0"/>
                <a:cs typeface="Times New Roman" panose="02020603050405020304" pitchFamily="18" charset="0"/>
              </a:rPr>
              <a:t>, що викликає розширення капілярів уже в концентрації 0,001 мг на 1 кг маси тіла, і ацетилхолін, що утворюється в закінченнях судинорозширювальних нервів, який збільшує просвіт артеріол і викликає зниження кров'яного тиску. </a:t>
            </a:r>
            <a:r>
              <a:rPr lang="uk-UA" sz="2800" dirty="0" err="1">
                <a:solidFill>
                  <a:schemeClr val="tx1"/>
                </a:solidFill>
                <a:latin typeface="Times New Roman" panose="02020603050405020304" pitchFamily="18" charset="0"/>
                <a:cs typeface="Times New Roman" panose="02020603050405020304" pitchFamily="18" charset="0"/>
              </a:rPr>
              <a:t>Гістамін</a:t>
            </a:r>
            <a:r>
              <a:rPr lang="uk-UA" sz="2800" dirty="0">
                <a:solidFill>
                  <a:schemeClr val="tx1"/>
                </a:solidFill>
                <a:latin typeface="Times New Roman" panose="02020603050405020304" pitchFamily="18" charset="0"/>
                <a:cs typeface="Times New Roman" panose="02020603050405020304" pitchFamily="18" charset="0"/>
              </a:rPr>
              <a:t>, будучи тканинним гормоном і міститься в клітинах у вигляді неактивних </a:t>
            </a:r>
            <a:r>
              <a:rPr lang="uk-UA" sz="2800" dirty="0" err="1">
                <a:solidFill>
                  <a:schemeClr val="tx1"/>
                </a:solidFill>
                <a:latin typeface="Times New Roman" panose="02020603050405020304" pitchFamily="18" charset="0"/>
                <a:cs typeface="Times New Roman" panose="02020603050405020304" pitchFamily="18" charset="0"/>
              </a:rPr>
              <a:t>сполук</a:t>
            </a:r>
            <a:r>
              <a:rPr lang="uk-UA" sz="2800" dirty="0">
                <a:solidFill>
                  <a:schemeClr val="tx1"/>
                </a:solidFill>
                <a:latin typeface="Times New Roman" panose="02020603050405020304" pitchFamily="18" charset="0"/>
                <a:cs typeface="Times New Roman" panose="02020603050405020304" pitchFamily="18" charset="0"/>
              </a:rPr>
              <a:t> з білками, під впливом масажу в результаті розпаду клітин стає вільним і переходить в активну форму. </a:t>
            </a:r>
            <a:r>
              <a:rPr lang="uk-UA" sz="2800" dirty="0" err="1">
                <a:solidFill>
                  <a:schemeClr val="tx1"/>
                </a:solidFill>
                <a:latin typeface="Times New Roman" panose="02020603050405020304" pitchFamily="18" charset="0"/>
                <a:cs typeface="Times New Roman" panose="02020603050405020304" pitchFamily="18" charset="0"/>
              </a:rPr>
              <a:t>Гістамін</a:t>
            </a:r>
            <a:r>
              <a:rPr lang="uk-UA" sz="2800" dirty="0">
                <a:solidFill>
                  <a:schemeClr val="tx1"/>
                </a:solidFill>
                <a:latin typeface="Times New Roman" panose="02020603050405020304" pitchFamily="18" charset="0"/>
                <a:cs typeface="Times New Roman" panose="02020603050405020304" pitchFamily="18" charset="0"/>
              </a:rPr>
              <a:t> і </a:t>
            </a:r>
            <a:r>
              <a:rPr lang="uk-UA" sz="2800" dirty="0" err="1">
                <a:solidFill>
                  <a:schemeClr val="tx1"/>
                </a:solidFill>
                <a:latin typeface="Times New Roman" panose="02020603050405020304" pitchFamily="18" charset="0"/>
                <a:cs typeface="Times New Roman" panose="02020603050405020304" pitchFamily="18" charset="0"/>
              </a:rPr>
              <a:t>гістаміноподібні</a:t>
            </a:r>
            <a:r>
              <a:rPr lang="uk-UA" sz="2800" dirty="0">
                <a:solidFill>
                  <a:schemeClr val="tx1"/>
                </a:solidFill>
                <a:latin typeface="Times New Roman" panose="02020603050405020304" pitchFamily="18" charset="0"/>
                <a:cs typeface="Times New Roman" panose="02020603050405020304" pitchFamily="18" charset="0"/>
              </a:rPr>
              <a:t> речовини разом з продуктами білкового розпаду - амінокислотами і поліпептидами - розносяться з током лімфи і крові і є подразниками хеморецепторів нервової системи судин і інших тканин внутрішніх органів. </a:t>
            </a:r>
            <a:r>
              <a:rPr lang="ru-RU" sz="2800" dirty="0" smtClean="0">
                <a:solidFill>
                  <a:schemeClr val="tx1"/>
                </a:solidFill>
                <a:latin typeface="Times New Roman" panose="02020603050405020304" pitchFamily="18" charset="0"/>
                <a:cs typeface="Times New Roman" panose="02020603050405020304" pitchFamily="18" charset="0"/>
              </a:rPr>
              <a:t> </a:t>
            </a:r>
            <a:endParaRPr lang="uk-UA" sz="2800" dirty="0">
              <a:solidFill>
                <a:schemeClr val="tx1"/>
              </a:solidFill>
              <a:latin typeface="Times New Roman" panose="02020603050405020304" pitchFamily="18" charset="0"/>
              <a:cs typeface="Times New Roman" panose="02020603050405020304" pitchFamily="18" charset="0"/>
            </a:endParaRPr>
          </a:p>
          <a:p>
            <a:endParaRPr lang="ru-RU" sz="2000" dirty="0" smtClean="0"/>
          </a:p>
          <a:p>
            <a:endParaRPr lang="ru-RU" sz="2000" dirty="0"/>
          </a:p>
          <a:p>
            <a:endParaRPr lang="ru-RU" sz="2000" dirty="0" smtClean="0"/>
          </a:p>
          <a:p>
            <a:endParaRPr lang="ru-RU" sz="2000" dirty="0"/>
          </a:p>
          <a:p>
            <a:endParaRPr lang="ru-RU" sz="2000" dirty="0" smtClean="0"/>
          </a:p>
        </p:txBody>
      </p:sp>
    </p:spTree>
    <p:extLst>
      <p:ext uri="{BB962C8B-B14F-4D97-AF65-F5344CB8AC3E}">
        <p14:creationId xmlns:p14="http://schemas.microsoft.com/office/powerpoint/2010/main" val="38158950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98500" y="457201"/>
            <a:ext cx="9994900" cy="5994399"/>
          </a:xfrm>
        </p:spPr>
        <p:txBody>
          <a:bodyPr>
            <a:normAutofit lnSpcReduction="10000"/>
          </a:bodyPr>
          <a:lstStyle/>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Наприклад, </a:t>
            </a:r>
            <a:r>
              <a:rPr lang="uk-UA" sz="2800" dirty="0" err="1">
                <a:solidFill>
                  <a:schemeClr val="tx1"/>
                </a:solidFill>
                <a:latin typeface="Times New Roman" panose="02020603050405020304" pitchFamily="18" charset="0"/>
                <a:cs typeface="Times New Roman" panose="02020603050405020304" pitchFamily="18" charset="0"/>
              </a:rPr>
              <a:t>гістамін</a:t>
            </a:r>
            <a:r>
              <a:rPr lang="uk-UA" sz="2800" dirty="0">
                <a:solidFill>
                  <a:schemeClr val="tx1"/>
                </a:solidFill>
                <a:latin typeface="Times New Roman" panose="02020603050405020304" pitchFamily="18" charset="0"/>
                <a:cs typeface="Times New Roman" panose="02020603050405020304" pitchFamily="18" charset="0"/>
              </a:rPr>
              <a:t>, діючи на </a:t>
            </a:r>
            <a:r>
              <a:rPr lang="uk-UA" sz="2800" dirty="0" err="1">
                <a:solidFill>
                  <a:schemeClr val="tx1"/>
                </a:solidFill>
                <a:latin typeface="Times New Roman" panose="02020603050405020304" pitchFamily="18" charset="0"/>
                <a:cs typeface="Times New Roman" panose="02020603050405020304" pitchFamily="18" charset="0"/>
              </a:rPr>
              <a:t>наднирники</a:t>
            </a:r>
            <a:r>
              <a:rPr lang="uk-UA" sz="2800" dirty="0">
                <a:solidFill>
                  <a:schemeClr val="tx1"/>
                </a:solidFill>
                <a:latin typeface="Times New Roman" panose="02020603050405020304" pitchFamily="18" charset="0"/>
                <a:cs typeface="Times New Roman" panose="02020603050405020304" pitchFamily="18" charset="0"/>
              </a:rPr>
              <a:t>, викликає підвищення вмісту адреналіну в крові, що грає важливу роль в мобілізації адаптивних захисних сил організму. Ацетилхолін, також зазвичай знаходиться в клітинах в </a:t>
            </a:r>
            <a:r>
              <a:rPr lang="uk-UA" sz="2800" dirty="0" err="1">
                <a:solidFill>
                  <a:schemeClr val="tx1"/>
                </a:solidFill>
                <a:latin typeface="Times New Roman" panose="02020603050405020304" pitchFamily="18" charset="0"/>
                <a:cs typeface="Times New Roman" panose="02020603050405020304" pitchFamily="18" charset="0"/>
              </a:rPr>
              <a:t>колоїдно</a:t>
            </a:r>
            <a:r>
              <a:rPr lang="uk-UA" sz="2800" dirty="0">
                <a:solidFill>
                  <a:schemeClr val="tx1"/>
                </a:solidFill>
                <a:latin typeface="Times New Roman" panose="02020603050405020304" pitchFamily="18" charset="0"/>
                <a:cs typeface="Times New Roman" panose="02020603050405020304" pitchFamily="18" charset="0"/>
              </a:rPr>
              <a:t> зв'язаному стані, під впливом масажу переходить в активний стан, забезпечуючи </a:t>
            </a:r>
            <a:r>
              <a:rPr lang="uk-UA" sz="2800" dirty="0" err="1">
                <a:solidFill>
                  <a:schemeClr val="tx1"/>
                </a:solidFill>
                <a:latin typeface="Times New Roman" panose="02020603050405020304" pitchFamily="18" charset="0"/>
                <a:cs typeface="Times New Roman" panose="02020603050405020304" pitchFamily="18" charset="0"/>
              </a:rPr>
              <a:t>медіаторну</a:t>
            </a:r>
            <a:r>
              <a:rPr lang="uk-UA" sz="2800" dirty="0">
                <a:solidFill>
                  <a:schemeClr val="tx1"/>
                </a:solidFill>
                <a:latin typeface="Times New Roman" panose="02020603050405020304" pitchFamily="18" charset="0"/>
                <a:cs typeface="Times New Roman" panose="02020603050405020304" pitchFamily="18" charset="0"/>
              </a:rPr>
              <a:t> функцію.  Накопичення під час масажу в м’язах активного ацетилхоліну стимулює м’язову діяльність, так як сприяє збільшенню швидкості передачі нервового збудження з однієї нервової клітини на іншу та з нервових клітин на м’язові (Макаров В.А).</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Прямий механічний вплив масажу позначається на функції м'язових капілярів. Стінки капілярів мають самостійну </a:t>
            </a:r>
            <a:r>
              <a:rPr lang="uk-UA" sz="2800" dirty="0" err="1">
                <a:solidFill>
                  <a:schemeClr val="tx1"/>
                </a:solidFill>
                <a:latin typeface="Times New Roman" panose="02020603050405020304" pitchFamily="18" charset="0"/>
                <a:cs typeface="Times New Roman" panose="02020603050405020304" pitchFamily="18" charset="0"/>
              </a:rPr>
              <a:t>сократимість</a:t>
            </a:r>
            <a:r>
              <a:rPr lang="uk-UA" sz="2800" dirty="0">
                <a:solidFill>
                  <a:schemeClr val="tx1"/>
                </a:solidFill>
                <a:latin typeface="Times New Roman" panose="02020603050405020304" pitchFamily="18" charset="0"/>
                <a:cs typeface="Times New Roman" panose="02020603050405020304" pitchFamily="18" charset="0"/>
              </a:rPr>
              <a:t> за рахунок так званих клітин Руже, розташованих в їх стінках. </a:t>
            </a:r>
            <a:endParaRPr lang="uk-UA" sz="2800" dirty="0">
              <a:solidFill>
                <a:schemeClr val="tx1"/>
              </a:solidFill>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31535757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34999" y="230659"/>
            <a:ext cx="9481065" cy="5751041"/>
          </a:xfrm>
        </p:spPr>
        <p:txBody>
          <a:bodyPr>
            <a:normAutofit fontScale="92500"/>
          </a:bodyPr>
          <a:lstStyle/>
          <a:p>
            <a:pPr marL="0" indent="0" algn="just">
              <a:lnSpc>
                <a:spcPct val="110000"/>
              </a:lnSpc>
              <a:spcBef>
                <a:spcPts val="0"/>
              </a:spcBef>
              <a:spcAft>
                <a:spcPts val="1000"/>
              </a:spcAft>
              <a:buNone/>
            </a:pPr>
            <a:r>
              <a:rPr lang="uk-UA" sz="2800" dirty="0">
                <a:solidFill>
                  <a:schemeClr val="tx1"/>
                </a:solidFill>
                <a:latin typeface="Times New Roman" panose="02020603050405020304" pitchFamily="18" charset="0"/>
                <a:cs typeface="Times New Roman" panose="02020603050405020304" pitchFamily="18" charset="0"/>
              </a:rPr>
              <a:t>Скорочуючи і набухаючи, клітини Руже здатні змінювати просвіт капілярів, завдяки чому капіляри можуть або повністю закриватися, або звужуватися і розширюватися. Розширення капілярів відбувається в результаті впливу на клітини Руже хімічних продуктів розпаду енергетичних речовин. </a:t>
            </a:r>
            <a:endParaRPr lang="uk-UA" sz="2800" dirty="0" smtClean="0">
              <a:solidFill>
                <a:schemeClr val="tx1"/>
              </a:solidFill>
              <a:latin typeface="Times New Roman" panose="02020603050405020304" pitchFamily="18" charset="0"/>
              <a:cs typeface="Times New Roman" panose="02020603050405020304" pitchFamily="18" charset="0"/>
            </a:endParaRPr>
          </a:p>
          <a:p>
            <a:pPr marL="0" indent="0" algn="just">
              <a:lnSpc>
                <a:spcPct val="110000"/>
              </a:lnSpc>
              <a:spcBef>
                <a:spcPts val="0"/>
              </a:spcBef>
              <a:spcAft>
                <a:spcPts val="1000"/>
              </a:spcAft>
              <a:buNone/>
            </a:pPr>
            <a:r>
              <a:rPr lang="uk-UA" sz="2800" dirty="0">
                <a:solidFill>
                  <a:schemeClr val="tx1"/>
                </a:solidFill>
                <a:latin typeface="Times New Roman" panose="02020603050405020304" pitchFamily="18" charset="0"/>
                <a:cs typeface="Times New Roman" panose="02020603050405020304" pitchFamily="18" charset="0"/>
              </a:rPr>
              <a:t>	</a:t>
            </a:r>
            <a:r>
              <a:rPr lang="uk-UA" sz="2800" dirty="0" smtClean="0">
                <a:solidFill>
                  <a:schemeClr val="tx1"/>
                </a:solidFill>
                <a:latin typeface="Times New Roman" panose="02020603050405020304" pitchFamily="18" charset="0"/>
                <a:cs typeface="Times New Roman" panose="02020603050405020304" pitchFamily="18" charset="0"/>
              </a:rPr>
              <a:t>Поштовхом </a:t>
            </a:r>
            <a:r>
              <a:rPr lang="uk-UA" sz="2800" dirty="0">
                <a:solidFill>
                  <a:schemeClr val="tx1"/>
                </a:solidFill>
                <a:latin typeface="Times New Roman" panose="02020603050405020304" pitchFamily="18" charset="0"/>
                <a:cs typeface="Times New Roman" panose="02020603050405020304" pitchFamily="18" charset="0"/>
              </a:rPr>
              <a:t>до розпаду енергетичних речовин, що містяться в м'язі, є збудження м'язу, викликане механічним впливом масажу і особливо прийомами глибокого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На стан судинних стінок впливають і інші хімічні речовини, що містяться в крові: гормони надниркової залози - </a:t>
            </a:r>
            <a:r>
              <a:rPr lang="uk-UA" sz="2800" dirty="0" err="1">
                <a:solidFill>
                  <a:schemeClr val="tx1"/>
                </a:solidFill>
                <a:latin typeface="Times New Roman" panose="02020603050405020304" pitchFamily="18" charset="0"/>
                <a:cs typeface="Times New Roman" panose="02020603050405020304" pitchFamily="18" charset="0"/>
              </a:rPr>
              <a:t>норадреналін</a:t>
            </a:r>
            <a:r>
              <a:rPr lang="uk-UA" sz="2800" dirty="0">
                <a:solidFill>
                  <a:schemeClr val="tx1"/>
                </a:solidFill>
                <a:latin typeface="Times New Roman" panose="02020603050405020304" pitchFamily="18" charset="0"/>
                <a:cs typeface="Times New Roman" panose="02020603050405020304" pitchFamily="18" charset="0"/>
              </a:rPr>
              <a:t> і адреналін, молочна кислота і </a:t>
            </a:r>
            <a:r>
              <a:rPr lang="uk-UA" sz="2800" dirty="0" err="1">
                <a:solidFill>
                  <a:schemeClr val="tx1"/>
                </a:solidFill>
                <a:latin typeface="Times New Roman" panose="02020603050405020304" pitchFamily="18" charset="0"/>
                <a:cs typeface="Times New Roman" panose="02020603050405020304" pitchFamily="18" charset="0"/>
              </a:rPr>
              <a:t>аденозинтрифосфорна</a:t>
            </a:r>
            <a:r>
              <a:rPr lang="uk-UA" sz="2800" dirty="0">
                <a:solidFill>
                  <a:schemeClr val="tx1"/>
                </a:solidFill>
                <a:latin typeface="Times New Roman" panose="02020603050405020304" pitchFamily="18" charset="0"/>
                <a:cs typeface="Times New Roman" panose="02020603050405020304" pitchFamily="18" charset="0"/>
              </a:rPr>
              <a:t> кислота. </a:t>
            </a: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7882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23900" y="723901"/>
            <a:ext cx="9601200" cy="5587999"/>
          </a:xfrm>
        </p:spPr>
        <p:txBody>
          <a:bodyPr>
            <a:normAutofit/>
          </a:bodyPr>
          <a:lstStyle/>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Весь цей складний комплекс процесів, що впливає на кровообіг в капілярах і судинах, координується </a:t>
            </a:r>
            <a:r>
              <a:rPr lang="uk-UA" sz="2800" dirty="0" err="1">
                <a:solidFill>
                  <a:schemeClr val="tx1"/>
                </a:solidFill>
                <a:latin typeface="Times New Roman" panose="02020603050405020304" pitchFamily="18" charset="0"/>
                <a:cs typeface="Times New Roman" panose="02020603050405020304" pitchFamily="18" charset="0"/>
              </a:rPr>
              <a:t>центральной</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нервовой</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системой</a:t>
            </a:r>
            <a:r>
              <a:rPr lang="uk-UA" sz="2800" dirty="0">
                <a:solidFill>
                  <a:schemeClr val="tx1"/>
                </a:solidFill>
                <a:latin typeface="Times New Roman" panose="02020603050405020304" pitchFamily="18" charset="0"/>
                <a:cs typeface="Times New Roman" panose="02020603050405020304" pitchFamily="18" charset="0"/>
              </a:rPr>
              <a:t>, яка регулює не тільки величину просвіту судин, а й проникність стінок капілярів, змінюючи обмін між кров’ю та тканинами.</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Масаж </a:t>
            </a:r>
            <a:r>
              <a:rPr lang="uk-UA" sz="2800" dirty="0">
                <a:solidFill>
                  <a:schemeClr val="tx1"/>
                </a:solidFill>
                <a:latin typeface="Times New Roman" panose="02020603050405020304" pitchFamily="18" charset="0"/>
                <a:cs typeface="Times New Roman" panose="02020603050405020304" pitchFamily="18" charset="0"/>
              </a:rPr>
              <a:t>надає різносторонній вплив на організм і перш за все на нервову систему. Загальновідомо, що при впливі масажу може підвищуватися або знижуватися збудливість нервової системи в залежності від функціонального її стану і методики впливу [Біла Н. А., 1974]. Зокрема, суб'єктивні відчуття при доторканні зазвичай проявляються позитивними емоціями приємного стану спокою, свіжості і легкості.</a:t>
            </a: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89334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98499" y="280087"/>
            <a:ext cx="10375901" cy="3504514"/>
          </a:xfrm>
        </p:spPr>
        <p:txBody>
          <a:bodyPr>
            <a:noAutofit/>
          </a:bodyPr>
          <a:lstStyle/>
          <a:p>
            <a:pPr marL="0" indent="0" algn="just">
              <a:buNone/>
            </a:pPr>
            <a:r>
              <a:rPr lang="ru-RU" sz="2800" dirty="0" smtClean="0">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У той же час масаж може надавати і збуджуючу дію на </a:t>
            </a:r>
            <a:r>
              <a:rPr lang="uk-UA" sz="2800" dirty="0" err="1">
                <a:solidFill>
                  <a:schemeClr val="tx1"/>
                </a:solidFill>
                <a:latin typeface="Times New Roman" panose="02020603050405020304" pitchFamily="18" charset="0"/>
                <a:cs typeface="Times New Roman" panose="02020603050405020304" pitchFamily="18" charset="0"/>
              </a:rPr>
              <a:t>центральную</a:t>
            </a:r>
            <a:r>
              <a:rPr lang="uk-UA" sz="2800" dirty="0">
                <a:solidFill>
                  <a:schemeClr val="tx1"/>
                </a:solidFill>
                <a:latin typeface="Times New Roman" panose="02020603050405020304" pitchFamily="18" charset="0"/>
                <a:cs typeface="Times New Roman" panose="02020603050405020304" pitchFamily="18" charset="0"/>
              </a:rPr>
              <a:t> нервову систему. Однак тут слід пам'ятати про те, що, застосовуючи енергійні прийоми масажу, не можна допускати больових </a:t>
            </a:r>
            <a:r>
              <a:rPr lang="uk-UA" sz="2800" dirty="0" err="1">
                <a:solidFill>
                  <a:schemeClr val="tx1"/>
                </a:solidFill>
                <a:latin typeface="Times New Roman" panose="02020603050405020304" pitchFamily="18" charset="0"/>
                <a:cs typeface="Times New Roman" panose="02020603050405020304" pitchFamily="18" charset="0"/>
              </a:rPr>
              <a:t>відчуттів</a:t>
            </a:r>
            <a:r>
              <a:rPr lang="uk-UA" sz="2800" dirty="0">
                <a:solidFill>
                  <a:schemeClr val="tx1"/>
                </a:solidFill>
                <a:latin typeface="Times New Roman" panose="02020603050405020304" pitchFamily="18" charset="0"/>
                <a:cs typeface="Times New Roman" panose="02020603050405020304" pitchFamily="18" charset="0"/>
              </a:rPr>
              <a:t>, так як больові подразники рефлекторно викликають несприятливі вегетативні реакції, які можуть супроводжуватися підвищенням вмісту адреналіну і цукру в крові, підвищенням артеріального тиску і згортання крові.</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Дослідженнями </a:t>
            </a:r>
            <a:r>
              <a:rPr lang="uk-UA" sz="2800" dirty="0">
                <a:solidFill>
                  <a:schemeClr val="tx1"/>
                </a:solidFill>
                <a:latin typeface="Times New Roman" panose="02020603050405020304" pitchFamily="18" charset="0"/>
                <a:cs typeface="Times New Roman" panose="02020603050405020304" pitchFamily="18" charset="0"/>
              </a:rPr>
              <a:t>І. П. Павлова доведено, що провідна роль з формуванні почуття болю належить корі головного мозку і що реакція на болюче подразнення може бути пригнічена умовним подразником. Таким подразником може бути масаж, якщо він застосовується диференційовано, за показаннями, з урахуванням стану реактивності організму хворого, форми і стадії захворювання.</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4389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896496" y="469557"/>
            <a:ext cx="6853882" cy="646331"/>
          </a:xfrm>
          <a:prstGeom prst="rect">
            <a:avLst/>
          </a:prstGeom>
        </p:spPr>
        <p:txBody>
          <a:bodyPr wrap="square">
            <a:spAutoFit/>
          </a:bodyPr>
          <a:lstStyle/>
          <a:p>
            <a:endParaRPr lang="ru-RU" dirty="0" smtClean="0"/>
          </a:p>
          <a:p>
            <a:endParaRPr lang="ru-RU" dirty="0"/>
          </a:p>
        </p:txBody>
      </p:sp>
      <p:sp>
        <p:nvSpPr>
          <p:cNvPr id="7" name="Прямоугольник 6"/>
          <p:cNvSpPr/>
          <p:nvPr/>
        </p:nvSpPr>
        <p:spPr>
          <a:xfrm>
            <a:off x="622300" y="469557"/>
            <a:ext cx="11328400" cy="5324535"/>
          </a:xfrm>
          <a:prstGeom prst="rect">
            <a:avLst/>
          </a:prstGeom>
        </p:spPr>
        <p:txBody>
          <a:bodyPr wrap="square">
            <a:spAutoFit/>
          </a:bodyPr>
          <a:lstStyle/>
          <a:p>
            <a:pPr algn="just"/>
            <a:r>
              <a:rPr lang="ru-RU" sz="2000" dirty="0" smtClean="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Адекватна реакція на процедуру масажу проявляється приємним відчуттям зігрівання тканин, ослабленням їх напруги, зменшенням болю, поліпшенням загального самопочуття. Якщо масаж підсилює больові відчуття, викликає несприятливі реакції серцево-судинної та інших систем, супроводжується появою загальної слабкості, погіршенням самопочуття хворого, - такі процедури протипоказані. </a:t>
            </a:r>
            <a:r>
              <a:rPr lang="uk-UA" sz="2400" dirty="0" smtClean="0">
                <a:latin typeface="Times New Roman" panose="02020603050405020304" pitchFamily="18" charset="0"/>
                <a:cs typeface="Times New Roman" panose="02020603050405020304" pitchFamily="18" charset="0"/>
              </a:rPr>
              <a:t>	Необхідно </a:t>
            </a:r>
            <a:r>
              <a:rPr lang="uk-UA" sz="2400" dirty="0">
                <a:latin typeface="Times New Roman" panose="02020603050405020304" pitchFamily="18" charset="0"/>
                <a:cs typeface="Times New Roman" panose="02020603050405020304" pitchFamily="18" charset="0"/>
              </a:rPr>
              <a:t>більш диференційовано переглянути методику і дозування. На прояв негативних реакцій у осіб похилого віку вказує А. Ф. </a:t>
            </a:r>
            <a:r>
              <a:rPr lang="uk-UA" sz="2400" dirty="0" err="1">
                <a:latin typeface="Times New Roman" panose="02020603050405020304" pitchFamily="18" charset="0"/>
                <a:cs typeface="Times New Roman" panose="02020603050405020304" pitchFamily="18" charset="0"/>
              </a:rPr>
              <a:t>Вербів</a:t>
            </a:r>
            <a:r>
              <a:rPr lang="uk-UA" sz="2400" dirty="0">
                <a:latin typeface="Times New Roman" panose="02020603050405020304" pitchFamily="18" charset="0"/>
                <a:cs typeface="Times New Roman" panose="02020603050405020304" pitchFamily="18" charset="0"/>
              </a:rPr>
              <a:t> (1966), який при передозуванні масажу спостерігав появу болю, крововиливу в шкіру, спазми судин, підвищення тонусу м'язів. Н. А. Біла (1974) описує парадоксальні реакції при призначенні масажу хворим в гострому періоді захворювання граничного симпатичного стовбура, що виражаються в посиленні болів, скутості, погіршенні функції міокарда і периферичного кровообігу в кінцівках, зниження електричної активності м’язів.</a:t>
            </a:r>
          </a:p>
          <a:p>
            <a:pPr algn="just"/>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25084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03300" y="428368"/>
            <a:ext cx="9812981" cy="5612996"/>
          </a:xfrm>
        </p:spPr>
        <p:txBody>
          <a:bodyPr/>
          <a:lstStyle/>
          <a:p>
            <a:pPr marL="0" indent="0" algn="just">
              <a:spcBef>
                <a:spcPts val="0"/>
              </a:spcBef>
              <a:buNone/>
            </a:pPr>
            <a:r>
              <a:rPr lang="ru-RU" sz="2000" dirty="0"/>
              <a:t>	</a:t>
            </a:r>
            <a:r>
              <a:rPr lang="uk-UA" sz="2800" i="1" dirty="0">
                <a:solidFill>
                  <a:schemeClr val="tx1"/>
                </a:solidFill>
                <a:latin typeface="Times New Roman" panose="02020603050405020304" pitchFamily="18" charset="0"/>
                <a:cs typeface="Times New Roman" panose="02020603050405020304" pitchFamily="18" charset="0"/>
              </a:rPr>
              <a:t>Масаж покращує трофічні процеси в шкірі, </a:t>
            </a:r>
            <a:r>
              <a:rPr lang="uk-UA" sz="2800" dirty="0">
                <a:solidFill>
                  <a:schemeClr val="tx1"/>
                </a:solidFill>
                <a:latin typeface="Times New Roman" panose="02020603050405020304" pitchFamily="18" charset="0"/>
                <a:cs typeface="Times New Roman" panose="02020603050405020304" pitchFamily="18" charset="0"/>
              </a:rPr>
              <a:t>очищає шкіру від </a:t>
            </a:r>
            <a:r>
              <a:rPr lang="uk-UA" sz="2800" dirty="0" err="1">
                <a:solidFill>
                  <a:schemeClr val="tx1"/>
                </a:solidFill>
                <a:latin typeface="Times New Roman" panose="02020603050405020304" pitchFamily="18" charset="0"/>
                <a:cs typeface="Times New Roman" panose="02020603050405020304" pitchFamily="18" charset="0"/>
              </a:rPr>
              <a:t>слущених</a:t>
            </a:r>
            <a:r>
              <a:rPr lang="uk-UA" sz="2800" dirty="0">
                <a:solidFill>
                  <a:schemeClr val="tx1"/>
                </a:solidFill>
                <a:latin typeface="Times New Roman" panose="02020603050405020304" pitchFamily="18" charset="0"/>
                <a:cs typeface="Times New Roman" panose="02020603050405020304" pitchFamily="18" charset="0"/>
              </a:rPr>
              <a:t> клітин епідермісу, стимулює функцію потових і сальних залоз. Благотворно впливає масаж на шкірно-м'язовий тонус. </a:t>
            </a:r>
            <a:r>
              <a:rPr lang="uk-UA" sz="2800" dirty="0" err="1">
                <a:solidFill>
                  <a:schemeClr val="tx1"/>
                </a:solidFill>
                <a:latin typeface="Times New Roman" panose="02020603050405020304" pitchFamily="18" charset="0"/>
                <a:cs typeface="Times New Roman" panose="02020603050405020304" pitchFamily="18" charset="0"/>
              </a:rPr>
              <a:t>Погладжування</a:t>
            </a:r>
            <a:r>
              <a:rPr lang="uk-UA" sz="2800" dirty="0">
                <a:solidFill>
                  <a:schemeClr val="tx1"/>
                </a:solidFill>
                <a:latin typeface="Times New Roman" panose="02020603050405020304" pitchFamily="18" charset="0"/>
                <a:cs typeface="Times New Roman" panose="02020603050405020304" pitchFamily="18" charset="0"/>
              </a:rPr>
              <a:t> і інші прийоми масажу поліпшують скоротливу функцію шкірних м'язів, сприяючи еластичності і пружності шкіри.</a:t>
            </a:r>
          </a:p>
          <a:p>
            <a:pPr marL="0" indent="0" algn="just">
              <a:spcBef>
                <a:spcPts val="0"/>
              </a:spcBef>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uk-UA" sz="2800" i="1" dirty="0">
                <a:solidFill>
                  <a:schemeClr val="tx1"/>
                </a:solidFill>
                <a:latin typeface="Times New Roman" panose="02020603050405020304" pitchFamily="18" charset="0"/>
                <a:cs typeface="Times New Roman" panose="02020603050405020304" pitchFamily="18" charset="0"/>
              </a:rPr>
              <a:t>На м'язову систему </a:t>
            </a:r>
            <a:r>
              <a:rPr lang="uk-UA" sz="2800" dirty="0">
                <a:solidFill>
                  <a:schemeClr val="tx1"/>
                </a:solidFill>
                <a:latin typeface="Times New Roman" panose="02020603050405020304" pitchFamily="18" charset="0"/>
                <a:cs typeface="Times New Roman" panose="02020603050405020304" pitchFamily="18" charset="0"/>
              </a:rPr>
              <a:t>масаж надає </a:t>
            </a:r>
            <a:r>
              <a:rPr lang="uk-UA" sz="2800" dirty="0" err="1">
                <a:solidFill>
                  <a:schemeClr val="tx1"/>
                </a:solidFill>
                <a:latin typeface="Times New Roman" panose="02020603050405020304" pitchFamily="18" charset="0"/>
                <a:cs typeface="Times New Roman" panose="02020603050405020304" pitchFamily="18" charset="0"/>
              </a:rPr>
              <a:t>загальнозміцнюючу</a:t>
            </a:r>
            <a:r>
              <a:rPr lang="uk-UA" sz="2800" dirty="0">
                <a:solidFill>
                  <a:schemeClr val="tx1"/>
                </a:solidFill>
                <a:latin typeface="Times New Roman" panose="02020603050405020304" pitchFamily="18" charset="0"/>
                <a:cs typeface="Times New Roman" panose="02020603050405020304" pitchFamily="18" charset="0"/>
              </a:rPr>
              <a:t> дію. Під впливом масажу підвищується тонус і еластичність м'язів, поліпшується їхня скорочувальна функція, зростає сила, підвищується працездатність. Особливо велика роль у впливі на м'язову систему прийомів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a:t>
            </a:r>
          </a:p>
          <a:p>
            <a:pPr marL="0" indent="0" algn="just">
              <a:spcBef>
                <a:spcPts val="0"/>
              </a:spcBef>
              <a:buNone/>
            </a:pP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7089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03300" y="596900"/>
            <a:ext cx="10032999" cy="5898791"/>
          </a:xfrm>
        </p:spPr>
        <p:txBody>
          <a:bodyPr>
            <a:noAutofit/>
          </a:bodyPr>
          <a:lstStyle/>
          <a:p>
            <a:pPr marL="0" indent="0" algn="just">
              <a:buNone/>
            </a:pPr>
            <a:r>
              <a:rPr lang="ru-RU" sz="2000" dirty="0">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 І. М. </a:t>
            </a:r>
            <a:r>
              <a:rPr lang="uk-UA" sz="2800" dirty="0" err="1">
                <a:solidFill>
                  <a:schemeClr val="tx1"/>
                </a:solidFill>
                <a:latin typeface="Times New Roman" panose="02020603050405020304" pitchFamily="18" charset="0"/>
                <a:cs typeface="Times New Roman" panose="02020603050405020304" pitchFamily="18" charset="0"/>
              </a:rPr>
              <a:t>Саркизов-Серазини</a:t>
            </a:r>
            <a:r>
              <a:rPr lang="uk-UA" sz="2800" dirty="0">
                <a:solidFill>
                  <a:schemeClr val="tx1"/>
                </a:solidFill>
                <a:latin typeface="Times New Roman" panose="02020603050405020304" pitchFamily="18" charset="0"/>
                <a:cs typeface="Times New Roman" panose="02020603050405020304" pitchFamily="18" charset="0"/>
              </a:rPr>
              <a:t> і М. І. </a:t>
            </a:r>
            <a:r>
              <a:rPr lang="uk-UA" sz="2800" dirty="0" err="1">
                <a:solidFill>
                  <a:schemeClr val="tx1"/>
                </a:solidFill>
                <a:latin typeface="Times New Roman" panose="02020603050405020304" pitchFamily="18" charset="0"/>
                <a:cs typeface="Times New Roman" panose="02020603050405020304" pitchFamily="18" charset="0"/>
              </a:rPr>
              <a:t>Лейкін</a:t>
            </a:r>
            <a:r>
              <a:rPr lang="uk-UA" sz="2800" dirty="0">
                <a:solidFill>
                  <a:schemeClr val="tx1"/>
                </a:solidFill>
                <a:latin typeface="Times New Roman" panose="02020603050405020304" pitchFamily="18" charset="0"/>
                <a:cs typeface="Times New Roman" panose="02020603050405020304" pitchFamily="18" charset="0"/>
              </a:rPr>
              <a:t> (1953), вивчаючи вплив масажу на підвищення і відновлення працездатності стомлених м'язів, прийшли до висновку, що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є активним подразником і сприяє максимальному підвищенню працездатності утомлених м'язів. Тому автори розглядають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як пасивну гімнастику для м'язових волокон. Підвищення працездатності стомлених м'язів спостерігається і при масажі м'язів, які не брали участі у фізичній роботі. Це пояснюється виникненням під впливом масажу в непрацюючих м'язах аферентних (доцентрових) імпульсів, які, потрапляючи в центральну нервову систему, підвищують збудливість нервової тканини. Тому при втомі окремих м'язових груп доцільно масажувати втомлені м'язи, а також м'язи, які не брали участі в роботі.</a:t>
            </a:r>
          </a:p>
          <a:p>
            <a:pPr marL="0" indent="0" algn="just">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8854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69343" y="388188"/>
            <a:ext cx="10060557" cy="5987211"/>
          </a:xfrm>
        </p:spPr>
        <p:txBody>
          <a:bodyPr>
            <a:normAutofit/>
          </a:bodyPr>
          <a:lstStyle/>
          <a:p>
            <a:pPr marL="0" indent="0" algn="just">
              <a:spcBef>
                <a:spcPts val="0"/>
              </a:spcBef>
              <a:buNone/>
            </a:pPr>
            <a:r>
              <a:rPr lang="ru-RU" sz="2000" dirty="0" smtClean="0"/>
              <a:t>	</a:t>
            </a:r>
            <a:r>
              <a:rPr lang="uk-UA" sz="2800" dirty="0">
                <a:solidFill>
                  <a:schemeClr val="tx1"/>
                </a:solidFill>
                <a:latin typeface="Times New Roman" panose="02020603050405020304" pitchFamily="18" charset="0"/>
                <a:cs typeface="Times New Roman" panose="02020603050405020304" pitchFamily="18" charset="0"/>
              </a:rPr>
              <a:t> Під впливом масажу, особливо </a:t>
            </a:r>
            <a:r>
              <a:rPr lang="uk-UA" sz="2800" dirty="0" err="1">
                <a:solidFill>
                  <a:schemeClr val="tx1"/>
                </a:solidFill>
                <a:latin typeface="Times New Roman" panose="02020603050405020304" pitchFamily="18" charset="0"/>
                <a:cs typeface="Times New Roman" panose="02020603050405020304" pitchFamily="18" charset="0"/>
              </a:rPr>
              <a:t>розминання</a:t>
            </a:r>
            <a:r>
              <a:rPr lang="uk-UA" sz="2800" dirty="0">
                <a:solidFill>
                  <a:schemeClr val="tx1"/>
                </a:solidFill>
                <a:latin typeface="Times New Roman" panose="02020603050405020304" pitchFamily="18" charset="0"/>
                <a:cs typeface="Times New Roman" panose="02020603050405020304" pitchFamily="18" charset="0"/>
              </a:rPr>
              <a:t>, в </a:t>
            </a:r>
            <a:r>
              <a:rPr lang="uk-UA" sz="2800" dirty="0" err="1">
                <a:solidFill>
                  <a:schemeClr val="tx1"/>
                </a:solidFill>
                <a:latin typeface="Times New Roman" panose="02020603050405020304" pitchFamily="18" charset="0"/>
                <a:cs typeface="Times New Roman" panose="02020603050405020304" pitchFamily="18" charset="0"/>
              </a:rPr>
              <a:t>масажованому</a:t>
            </a:r>
            <a:r>
              <a:rPr lang="uk-UA" sz="2800" dirty="0">
                <a:solidFill>
                  <a:schemeClr val="tx1"/>
                </a:solidFill>
                <a:latin typeface="Times New Roman" panose="02020603050405020304" pitchFamily="18" charset="0"/>
                <a:cs typeface="Times New Roman" panose="02020603050405020304" pitchFamily="18" charset="0"/>
              </a:rPr>
              <a:t> м'язі число розкритих капілярів і ширина їх сильно зростають. Кількість функціонуючих капілярів, </a:t>
            </a:r>
            <a:r>
              <a:rPr lang="uk-UA" sz="2800" dirty="0" err="1">
                <a:solidFill>
                  <a:schemeClr val="tx1"/>
                </a:solidFill>
                <a:latin typeface="Times New Roman" panose="02020603050405020304" pitchFamily="18" charset="0"/>
                <a:cs typeface="Times New Roman" panose="02020603050405020304" pitchFamily="18" charset="0"/>
              </a:rPr>
              <a:t>т.е</a:t>
            </a:r>
            <a:r>
              <a:rPr lang="uk-UA" sz="2800" dirty="0">
                <a:solidFill>
                  <a:schemeClr val="tx1"/>
                </a:solidFill>
                <a:latin typeface="Times New Roman" panose="02020603050405020304" pitchFamily="18" charset="0"/>
                <a:cs typeface="Times New Roman" panose="02020603050405020304" pitchFamily="18" charset="0"/>
              </a:rPr>
              <a:t>. тих, що пропускають через себе кров, варіює залежно від інтенсивності обмінних процесів, що протікають в м'язі. При цьому чим вище обмін тканини, тим більше в ній функціонуючих капілярів. Було доведено, що під впливом масажу число розкритих капілярів в м'язі досягає 1400 на 1 мм</a:t>
            </a:r>
            <a:r>
              <a:rPr lang="uk-UA" sz="2800" baseline="30000" dirty="0">
                <a:solidFill>
                  <a:schemeClr val="tx1"/>
                </a:solidFill>
                <a:latin typeface="Times New Roman" panose="02020603050405020304" pitchFamily="18" charset="0"/>
                <a:cs typeface="Times New Roman" panose="02020603050405020304" pitchFamily="18" charset="0"/>
              </a:rPr>
              <a:t>2</a:t>
            </a:r>
            <a:r>
              <a:rPr lang="uk-UA" sz="2800" dirty="0">
                <a:solidFill>
                  <a:schemeClr val="tx1"/>
                </a:solidFill>
                <a:latin typeface="Times New Roman" panose="02020603050405020304" pitchFamily="18" charset="0"/>
                <a:cs typeface="Times New Roman" panose="02020603050405020304" pitchFamily="18" charset="0"/>
              </a:rPr>
              <a:t> поперечного перерізу м'яза, а кровопостачання її збільшується в 9-140 разів. Масаж не викликає розвитку ацидозу в тканинах, а, навпаки, сприяє зменшенню вмісту молочної кислоти в м'язах і виведенню органічних кислот, що робить благотворний вплив на стомлені після фізичних навантажень м'язи</a:t>
            </a:r>
            <a:r>
              <a:rPr lang="uk-UA" sz="2800" dirty="0" smtClean="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48687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86596" y="546100"/>
            <a:ext cx="9842740" cy="5994400"/>
          </a:xfrm>
        </p:spPr>
        <p:txBody>
          <a:bodyPr>
            <a:normAutofit fontScale="92500" lnSpcReduction="10000"/>
          </a:bodyPr>
          <a:lstStyle/>
          <a:p>
            <a:pPr marL="0" indent="0" algn="just">
              <a:spcBef>
                <a:spcPts val="0"/>
              </a:spcBef>
              <a:buNone/>
            </a:pPr>
            <a:r>
              <a:rPr lang="ru-RU" sz="2400" dirty="0" smtClean="0">
                <a:latin typeface="Times New Roman" panose="02020603050405020304" pitchFamily="18" charset="0"/>
                <a:cs typeface="Times New Roman" panose="02020603050405020304" pitchFamily="18" charset="0"/>
              </a:rPr>
              <a:t>	</a:t>
            </a:r>
            <a:r>
              <a:rPr lang="uk-UA" sz="3000" dirty="0">
                <a:solidFill>
                  <a:schemeClr val="tx1"/>
                </a:solidFill>
                <a:latin typeface="Times New Roman" panose="02020603050405020304" pitchFamily="18" charset="0"/>
                <a:cs typeface="Times New Roman" panose="02020603050405020304" pitchFamily="18" charset="0"/>
              </a:rPr>
              <a:t> Благотворно позначається масаж на функції суглобів і </a:t>
            </a:r>
            <a:r>
              <a:rPr lang="uk-UA" sz="3000" dirty="0" err="1">
                <a:solidFill>
                  <a:schemeClr val="tx1"/>
                </a:solidFill>
                <a:latin typeface="Times New Roman" panose="02020603050405020304" pitchFamily="18" charset="0"/>
                <a:cs typeface="Times New Roman" panose="02020603050405020304" pitchFamily="18" charset="0"/>
              </a:rPr>
              <a:t>сухожилко</a:t>
            </a:r>
            <a:r>
              <a:rPr lang="uk-UA" sz="3000" dirty="0">
                <a:solidFill>
                  <a:schemeClr val="tx1"/>
                </a:solidFill>
                <a:latin typeface="Times New Roman" panose="02020603050405020304" pitchFamily="18" charset="0"/>
                <a:cs typeface="Times New Roman" panose="02020603050405020304" pitchFamily="18" charset="0"/>
              </a:rPr>
              <a:t>-зв'язкового апарату. Під впливом масажу збільшуються еластичність і рухливість зв'язкового апарату. При відновному лікуванні суглобів прийоми розтирання є найбільш ефективним методом. Масаж активізує секрецію синовіальної рідини, сприяє розсмоктуванню набряків, випотів і патологічних </a:t>
            </a:r>
            <a:r>
              <a:rPr lang="uk-UA" sz="3000" dirty="0" err="1">
                <a:solidFill>
                  <a:schemeClr val="tx1"/>
                </a:solidFill>
                <a:latin typeface="Times New Roman" panose="02020603050405020304" pitchFamily="18" charset="0"/>
                <a:cs typeface="Times New Roman" panose="02020603050405020304" pitchFamily="18" charset="0"/>
              </a:rPr>
              <a:t>відкладень</a:t>
            </a:r>
            <a:r>
              <a:rPr lang="uk-UA" sz="3000" dirty="0">
                <a:solidFill>
                  <a:schemeClr val="tx1"/>
                </a:solidFill>
                <a:latin typeface="Times New Roman" panose="02020603050405020304" pitchFamily="18" charset="0"/>
                <a:cs typeface="Times New Roman" panose="02020603050405020304" pitchFamily="18" charset="0"/>
              </a:rPr>
              <a:t> в суглобах. Викликаного їм перерозподіл крові і лімфи в організмі сприяє припливу кисню і поживних речовин, активізує місцевий кровообіг і підсилює окислювально-відновні процеси. Під впливом розтирання в тканинах швидко розвивається відчуття тепла. Тому там, де потрібно розігріти тканини перед спортивним виступом або після переохолодження, це вдається досягти найкраще прийомами розтирання.</a:t>
            </a:r>
          </a:p>
          <a:p>
            <a:pPr marL="0" indent="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a:t>
            </a:r>
            <a:endParaRPr lang="ru-RU"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1785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dirty="0">
                <a:latin typeface="Times New Roman" panose="02020603050405020304" pitchFamily="18" charset="0"/>
                <a:cs typeface="Times New Roman" panose="02020603050405020304" pitchFamily="18" charset="0"/>
              </a:rPr>
              <a:t>План</a:t>
            </a:r>
            <a:br>
              <a:rPr lang="ru-RU" sz="3200" dirty="0">
                <a:latin typeface="Times New Roman" panose="02020603050405020304" pitchFamily="18" charset="0"/>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84200" y="1130301"/>
            <a:ext cx="10264902" cy="3784600"/>
          </a:xfrm>
        </p:spPr>
        <p:txBody>
          <a:bodyPr>
            <a:normAutofit/>
          </a:bodyPr>
          <a:lstStyle/>
          <a:p>
            <a:pPr marL="0" lvl="0" indent="0">
              <a:buNone/>
            </a:pPr>
            <a:r>
              <a:rPr lang="uk-UA" sz="3200" dirty="0">
                <a:solidFill>
                  <a:schemeClr val="tx1"/>
                </a:solidFill>
                <a:latin typeface="Times New Roman" panose="02020603050405020304" pitchFamily="18" charset="0"/>
                <a:cs typeface="Times New Roman" panose="02020603050405020304" pitchFamily="18" charset="0"/>
              </a:rPr>
              <a:t>1</a:t>
            </a:r>
            <a:r>
              <a:rPr lang="uk-UA" sz="3200" dirty="0" smtClean="0">
                <a:solidFill>
                  <a:schemeClr val="tx1"/>
                </a:solidFill>
                <a:latin typeface="Times New Roman" panose="02020603050405020304" pitchFamily="18" charset="0"/>
                <a:cs typeface="Times New Roman" panose="02020603050405020304" pitchFamily="18" charset="0"/>
              </a:rPr>
              <a:t>.</a:t>
            </a:r>
            <a:r>
              <a:rPr lang="uk-UA" sz="3200" dirty="0">
                <a:latin typeface="Times New Roman" panose="02020603050405020304" pitchFamily="18" charset="0"/>
                <a:cs typeface="Times New Roman" panose="02020603050405020304" pitchFamily="18" charset="0"/>
              </a:rPr>
              <a:t> Ф</a:t>
            </a:r>
            <a:r>
              <a:rPr lang="ru-RU" sz="3200" dirty="0" err="1">
                <a:latin typeface="Times New Roman" panose="02020603050405020304" pitchFamily="18" charset="0"/>
                <a:cs typeface="Times New Roman" panose="02020603050405020304" pitchFamily="18" charset="0"/>
              </a:rPr>
              <a:t>ізіологічний</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вплив</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масажу</a:t>
            </a:r>
            <a:r>
              <a:rPr lang="ru-RU" sz="3200" dirty="0">
                <a:latin typeface="Times New Roman" panose="02020603050405020304" pitchFamily="18" charset="0"/>
                <a:cs typeface="Times New Roman" panose="02020603050405020304" pitchFamily="18" charset="0"/>
              </a:rPr>
              <a:t> на </a:t>
            </a:r>
            <a:r>
              <a:rPr lang="ru-RU" sz="3200" dirty="0" err="1">
                <a:latin typeface="Times New Roman" panose="02020603050405020304" pitchFamily="18" charset="0"/>
                <a:cs typeface="Times New Roman" panose="02020603050405020304" pitchFamily="18" charset="0"/>
              </a:rPr>
              <a:t>організм</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людини</a:t>
            </a:r>
            <a:endParaRPr lang="uk-UA" sz="3200" dirty="0">
              <a:latin typeface="Times New Roman" panose="02020603050405020304" pitchFamily="18" charset="0"/>
              <a:cs typeface="Times New Roman" panose="02020603050405020304" pitchFamily="18" charset="0"/>
            </a:endParaRPr>
          </a:p>
          <a:p>
            <a:pPr marL="0" lvl="0" indent="0">
              <a:buNone/>
            </a:pPr>
            <a:r>
              <a:rPr lang="uk-UA" sz="3200" dirty="0">
                <a:latin typeface="Times New Roman" panose="02020603050405020304" pitchFamily="18" charset="0"/>
                <a:cs typeface="Times New Roman" panose="02020603050405020304" pitchFamily="18" charset="0"/>
              </a:rPr>
              <a:t>М</a:t>
            </a:r>
            <a:r>
              <a:rPr lang="ru-RU" sz="3200" dirty="0" err="1">
                <a:latin typeface="Times New Roman" panose="02020603050405020304" pitchFamily="18" charset="0"/>
                <a:cs typeface="Times New Roman" panose="02020603050405020304" pitchFamily="18" charset="0"/>
              </a:rPr>
              <a:t>еханізм</a:t>
            </a:r>
            <a:r>
              <a:rPr lang="uk-UA" sz="3200" dirty="0">
                <a:latin typeface="Times New Roman" panose="02020603050405020304" pitchFamily="18" charset="0"/>
                <a:cs typeface="Times New Roman" panose="02020603050405020304" pitchFamily="18" charset="0"/>
              </a:rPr>
              <a:t>и</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дії</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масажу</a:t>
            </a:r>
            <a:r>
              <a:rPr lang="ru-RU" sz="3200" dirty="0">
                <a:latin typeface="Times New Roman" panose="02020603050405020304" pitchFamily="18" charset="0"/>
                <a:cs typeface="Times New Roman" panose="02020603050405020304" pitchFamily="18" charset="0"/>
              </a:rPr>
              <a:t> на </a:t>
            </a:r>
            <a:r>
              <a:rPr lang="ru-RU" sz="3200" dirty="0" err="1">
                <a:latin typeface="Times New Roman" panose="02020603050405020304" pitchFamily="18" charset="0"/>
                <a:cs typeface="Times New Roman" panose="02020603050405020304" pitchFamily="18" charset="0"/>
              </a:rPr>
              <a:t>організм</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людини</a:t>
            </a:r>
            <a:endParaRPr lang="uk-UA" sz="3200" dirty="0">
              <a:latin typeface="Times New Roman" panose="02020603050405020304" pitchFamily="18" charset="0"/>
              <a:cs typeface="Times New Roman" panose="02020603050405020304" pitchFamily="18" charset="0"/>
            </a:endParaRPr>
          </a:p>
          <a:p>
            <a:pPr marL="0" lvl="0" indent="0">
              <a:buNone/>
            </a:pPr>
            <a:r>
              <a:rPr lang="uk-UA" sz="3200" dirty="0">
                <a:latin typeface="Times New Roman" panose="02020603050405020304" pitchFamily="18" charset="0"/>
                <a:cs typeface="Times New Roman" panose="02020603050405020304" pitchFamily="18" charset="0"/>
              </a:rPr>
              <a:t>П</a:t>
            </a:r>
            <a:r>
              <a:rPr lang="ru-RU" sz="3200" dirty="0" err="1">
                <a:latin typeface="Times New Roman" panose="02020603050405020304" pitchFamily="18" charset="0"/>
                <a:cs typeface="Times New Roman" panose="02020603050405020304" pitchFamily="18" charset="0"/>
              </a:rPr>
              <a:t>оказання</a:t>
            </a:r>
            <a:r>
              <a:rPr lang="ru-RU" sz="3200" dirty="0">
                <a:latin typeface="Times New Roman" panose="02020603050405020304" pitchFamily="18" charset="0"/>
                <a:cs typeface="Times New Roman" panose="02020603050405020304" pitchFamily="18" charset="0"/>
              </a:rPr>
              <a:t> та </a:t>
            </a:r>
            <a:r>
              <a:rPr lang="ru-RU" sz="3200" dirty="0" err="1">
                <a:latin typeface="Times New Roman" panose="02020603050405020304" pitchFamily="18" charset="0"/>
                <a:cs typeface="Times New Roman" panose="02020603050405020304" pitchFamily="18" charset="0"/>
              </a:rPr>
              <a:t>протипоказання</a:t>
            </a:r>
            <a:r>
              <a:rPr lang="ru-RU" sz="3200" dirty="0">
                <a:latin typeface="Times New Roman" panose="02020603050405020304" pitchFamily="18" charset="0"/>
                <a:cs typeface="Times New Roman" panose="02020603050405020304" pitchFamily="18" charset="0"/>
              </a:rPr>
              <a:t> до </a:t>
            </a:r>
            <a:r>
              <a:rPr lang="ru-RU" sz="3200" dirty="0" err="1">
                <a:latin typeface="Times New Roman" panose="02020603050405020304" pitchFamily="18" charset="0"/>
                <a:cs typeface="Times New Roman" panose="02020603050405020304" pitchFamily="18" charset="0"/>
              </a:rPr>
              <a:t>застосування</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масажу</a:t>
            </a:r>
            <a:endParaRPr lang="uk-UA" sz="3200" dirty="0">
              <a:latin typeface="Times New Roman" panose="02020603050405020304" pitchFamily="18" charset="0"/>
              <a:cs typeface="Times New Roman" panose="02020603050405020304" pitchFamily="18" charset="0"/>
            </a:endParaRPr>
          </a:p>
          <a:p>
            <a:pPr marL="0" indent="0">
              <a:buNone/>
            </a:pPr>
            <a:r>
              <a:rPr lang="uk-UA" sz="3200" dirty="0">
                <a:latin typeface="Times New Roman" panose="02020603050405020304" pitchFamily="18" charset="0"/>
                <a:cs typeface="Times New Roman" panose="02020603050405020304" pitchFamily="18" charset="0"/>
              </a:rPr>
              <a:t>4. Організація лікувального </a:t>
            </a:r>
            <a:r>
              <a:rPr lang="uk-UA" sz="3200" dirty="0" err="1">
                <a:latin typeface="Times New Roman" panose="02020603050405020304" pitchFamily="18" charset="0"/>
                <a:cs typeface="Times New Roman" panose="02020603050405020304" pitchFamily="18" charset="0"/>
              </a:rPr>
              <a:t>кабінета</a:t>
            </a:r>
            <a:r>
              <a:rPr lang="uk-UA" sz="3200" dirty="0">
                <a:latin typeface="Times New Roman" panose="02020603050405020304" pitchFamily="18" charset="0"/>
                <a:cs typeface="Times New Roman" panose="02020603050405020304" pitchFamily="18" charset="0"/>
              </a:rPr>
              <a:t> масажу і  праці масажиста</a:t>
            </a:r>
          </a:p>
          <a:p>
            <a:pPr marL="0" indent="0">
              <a:buNone/>
            </a:pPr>
            <a:r>
              <a:rPr lang="uk-UA" sz="3200" dirty="0">
                <a:latin typeface="Times New Roman" panose="02020603050405020304" pitchFamily="18" charset="0"/>
                <a:cs typeface="Times New Roman" panose="02020603050405020304" pitchFamily="18" charset="0"/>
              </a:rPr>
              <a:t>5. Організація праці масажиста</a:t>
            </a:r>
          </a:p>
        </p:txBody>
      </p:sp>
      <p:pic>
        <p:nvPicPr>
          <p:cNvPr id="5" name="Picture 2"/>
          <p:cNvPicPr>
            <a:picLocks noChangeAspect="1" noChangeArrowheads="1"/>
          </p:cNvPicPr>
          <p:nvPr/>
        </p:nvPicPr>
        <p:blipFill>
          <a:blip r:embed="rId2" cstate="print"/>
          <a:srcRect/>
          <a:stretch>
            <a:fillRect/>
          </a:stretch>
        </p:blipFill>
        <p:spPr bwMode="auto">
          <a:xfrm flipH="1">
            <a:off x="7589822" y="3927468"/>
            <a:ext cx="4143407" cy="2714644"/>
          </a:xfrm>
          <a:prstGeom prst="rect">
            <a:avLst/>
          </a:prstGeom>
          <a:noFill/>
          <a:ln w="9525">
            <a:noFill/>
            <a:miter lim="800000"/>
            <a:headEnd/>
            <a:tailEnd/>
          </a:ln>
        </p:spPr>
      </p:pic>
    </p:spTree>
    <p:extLst>
      <p:ext uri="{BB962C8B-B14F-4D97-AF65-F5344CB8AC3E}">
        <p14:creationId xmlns:p14="http://schemas.microsoft.com/office/powerpoint/2010/main" val="164486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32364" y="584201"/>
            <a:ext cx="9908636" cy="5905500"/>
          </a:xfrm>
        </p:spPr>
        <p:txBody>
          <a:bodyPr>
            <a:normAutofit fontScale="92500" lnSpcReduction="20000"/>
          </a:bodyPr>
          <a:lstStyle/>
          <a:p>
            <a:pPr marL="0" indent="0" algn="just">
              <a:buNone/>
            </a:pPr>
            <a:r>
              <a:rPr lang="ru-RU" sz="2000" dirty="0" smtClean="0">
                <a:latin typeface="Times New Roman" panose="02020603050405020304" pitchFamily="18" charset="0"/>
                <a:cs typeface="Times New Roman" panose="02020603050405020304" pitchFamily="18" charset="0"/>
              </a:rPr>
              <a:t>	</a:t>
            </a:r>
            <a:r>
              <a:rPr lang="uk-UA" sz="2000" dirty="0"/>
              <a:t> </a:t>
            </a:r>
            <a:r>
              <a:rPr lang="uk-UA" sz="3000" dirty="0">
                <a:solidFill>
                  <a:schemeClr val="tx1"/>
                </a:solidFill>
                <a:latin typeface="Times New Roman" panose="02020603050405020304" pitchFamily="18" charset="0"/>
                <a:cs typeface="Times New Roman" panose="02020603050405020304" pitchFamily="18" charset="0"/>
              </a:rPr>
              <a:t>Місцева температура тканин під впливом енергійних розтирань може підвищуватися на 0,5-3° С. В результаті рефлекторної дії тепла і продуктів розпаду в тканинах настає активна гіперемія.</a:t>
            </a:r>
          </a:p>
          <a:p>
            <a:pPr marL="0" indent="0" algn="just">
              <a:buNone/>
            </a:pPr>
            <a:r>
              <a:rPr lang="uk-UA" sz="3000" dirty="0">
                <a:solidFill>
                  <a:schemeClr val="tx1"/>
                </a:solidFill>
                <a:latin typeface="Times New Roman" panose="02020603050405020304" pitchFamily="18" charset="0"/>
                <a:cs typeface="Times New Roman" panose="02020603050405020304" pitchFamily="18" charset="0"/>
              </a:rPr>
              <a:t>Масаж сприятливо впливає на серцево-судинну систему. Завдяки масажу кров відволікається від внутрішніх органів до поверхні шкіри і до м'язових пластів, настає помірне розширення периферичних судин, полегшується робота лівого передсердя і лівого шлуночка, підвищується нагнітальна здатність серця, поліпшуються кровопостачання і скорочувальна здатність серцевого м'яза, усуваються застійні явища в малому і великому колі кровообігу, підвищуються обмін в клітинах і поглинання тканинами кисню.</a:t>
            </a:r>
          </a:p>
          <a:p>
            <a:pPr marL="0" indent="0" algn="just">
              <a:buNone/>
            </a:pPr>
            <a:r>
              <a:rPr lang="uk-UA" sz="3000" dirty="0" smtClean="0">
                <a:solidFill>
                  <a:schemeClr val="tx1"/>
                </a:solidFill>
                <a:latin typeface="Times New Roman" panose="02020603050405020304" pitchFamily="18" charset="0"/>
                <a:cs typeface="Times New Roman" panose="02020603050405020304" pitchFamily="18" charset="0"/>
              </a:rPr>
              <a:t>	Масаж </a:t>
            </a:r>
            <a:r>
              <a:rPr lang="uk-UA" sz="3000" dirty="0">
                <a:solidFill>
                  <a:schemeClr val="tx1"/>
                </a:solidFill>
                <a:latin typeface="Times New Roman" panose="02020603050405020304" pitchFamily="18" charset="0"/>
                <a:cs typeface="Times New Roman" panose="02020603050405020304" pitchFamily="18" charset="0"/>
              </a:rPr>
              <a:t>також стимулює кровотворну функцію, сприяючи підвищенню вмісту в крові гемоглобіну і </a:t>
            </a:r>
            <a:r>
              <a:rPr lang="uk-UA" sz="3000" dirty="0" err="1">
                <a:solidFill>
                  <a:schemeClr val="tx1"/>
                </a:solidFill>
                <a:latin typeface="Times New Roman" panose="02020603050405020304" pitchFamily="18" charset="0"/>
                <a:cs typeface="Times New Roman" panose="02020603050405020304" pitchFamily="18" charset="0"/>
              </a:rPr>
              <a:t>еритроцитоз</a:t>
            </a:r>
            <a:r>
              <a:rPr lang="uk-UA" sz="3000" dirty="0">
                <a:solidFill>
                  <a:schemeClr val="tx1"/>
                </a:solidFill>
                <a:latin typeface="Times New Roman" panose="02020603050405020304" pitchFamily="18" charset="0"/>
                <a:cs typeface="Times New Roman" panose="02020603050405020304" pitchFamily="18" charset="0"/>
              </a:rPr>
              <a:t>.</a:t>
            </a:r>
          </a:p>
          <a:p>
            <a:pPr marL="0" indent="0" algn="just">
              <a:spcBef>
                <a:spcPts val="0"/>
              </a:spcBef>
              <a:buNone/>
            </a:pP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24022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46980" y="483079"/>
            <a:ext cx="9881319" cy="6120921"/>
          </a:xfrm>
        </p:spPr>
        <p:txBody>
          <a:bodyPr>
            <a:noAutofit/>
          </a:bodyPr>
          <a:lstStyle/>
          <a:p>
            <a:pPr marL="0" indent="0" algn="just">
              <a:buNone/>
            </a:pPr>
            <a:r>
              <a:rPr lang="ru-RU" sz="2800" dirty="0" smtClean="0">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Великий вплив робить масаж на циркуляцію лімфи. Лімфатична система являє собою систему міжклітинних щілин, які, з'єднуючись, утворюють лімфатичні капіляри, а потім і більш великі судини. Лімфатичні судини проходять через лімфатичні вузли, в яких відбувається утворення лімфоцитів.</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Рух </a:t>
            </a:r>
            <a:r>
              <a:rPr lang="uk-UA" sz="2800" dirty="0">
                <a:solidFill>
                  <a:schemeClr val="tx1"/>
                </a:solidFill>
                <a:latin typeface="Times New Roman" panose="02020603050405020304" pitchFamily="18" charset="0"/>
                <a:cs typeface="Times New Roman" panose="02020603050405020304" pitchFamily="18" charset="0"/>
              </a:rPr>
              <a:t>лімфи в лімфатичній системі відбувається в одному напрямку - від тканин до серця. При утворенні нових кількостей лімфи остання механічно витісняє ту, яка раніше заповнювала лімфатичні капіляри. Завдяки існуючу різницю тиску лімфи, поступово наростаючого до судин грудної порожнини, і присмоктуються дії грудної клітки забезпечується протягом лімфи по судинах від периферії до центру.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38492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25175" y="620383"/>
            <a:ext cx="10461925" cy="5856617"/>
          </a:xfrm>
        </p:spPr>
        <p:txBody>
          <a:bodyPr>
            <a:normAutofit fontScale="40000" lnSpcReduction="20000"/>
          </a:bodyPr>
          <a:lstStyle/>
          <a:p>
            <a:pPr marL="0" indent="0" algn="just">
              <a:spcBef>
                <a:spcPts val="0"/>
              </a:spcBef>
              <a:buNone/>
            </a:pPr>
            <a:r>
              <a:rPr lang="ru-RU" sz="2000" dirty="0" smtClean="0">
                <a:latin typeface="Times New Roman" panose="02020603050405020304" pitchFamily="18" charset="0"/>
                <a:cs typeface="Times New Roman" panose="02020603050405020304" pitchFamily="18" charset="0"/>
              </a:rPr>
              <a:t>	</a:t>
            </a:r>
            <a:r>
              <a:rPr lang="uk-UA" sz="5900" dirty="0">
                <a:solidFill>
                  <a:schemeClr val="tx1"/>
                </a:solidFill>
                <a:latin typeface="Times New Roman" panose="02020603050405020304" pitchFamily="18" charset="0"/>
                <a:cs typeface="Times New Roman" panose="02020603050405020304" pitchFamily="18" charset="0"/>
              </a:rPr>
              <a:t>При скороченні м'язів лімфатичні судини і </a:t>
            </a:r>
            <a:r>
              <a:rPr lang="uk-UA" sz="5900" dirty="0" err="1">
                <a:solidFill>
                  <a:schemeClr val="tx1"/>
                </a:solidFill>
                <a:latin typeface="Times New Roman" panose="02020603050405020304" pitchFamily="18" charset="0"/>
                <a:cs typeface="Times New Roman" panose="02020603050405020304" pitchFamily="18" charset="0"/>
              </a:rPr>
              <a:t>міжтканинні</a:t>
            </a:r>
            <a:r>
              <a:rPr lang="uk-UA" sz="5900" dirty="0">
                <a:solidFill>
                  <a:schemeClr val="tx1"/>
                </a:solidFill>
                <a:latin typeface="Times New Roman" panose="02020603050405020304" pitchFamily="18" charset="0"/>
                <a:cs typeface="Times New Roman" panose="02020603050405020304" pitchFamily="18" charset="0"/>
              </a:rPr>
              <a:t> щілини стискаються, що також сприяє просуванню лімфи. Лімфа здатна також просуватися за рахунок перистальтичних скорочень стінок самих лімфатичних судин. І все ж рух лімфи по тканинах і судинах відбувається вкрай повільно. Вся лімфа проходить через грудну протоку всього шість разів на добу, тоді як повний оборот крові відбувається за </a:t>
            </a:r>
            <a:br>
              <a:rPr lang="uk-UA" sz="5900" dirty="0">
                <a:solidFill>
                  <a:schemeClr val="tx1"/>
                </a:solidFill>
                <a:latin typeface="Times New Roman" panose="02020603050405020304" pitchFamily="18" charset="0"/>
                <a:cs typeface="Times New Roman" panose="02020603050405020304" pitchFamily="18" charset="0"/>
              </a:rPr>
            </a:br>
            <a:r>
              <a:rPr lang="uk-UA" sz="5900" dirty="0">
                <a:solidFill>
                  <a:schemeClr val="tx1"/>
                </a:solidFill>
                <a:latin typeface="Times New Roman" panose="02020603050405020304" pitchFamily="18" charset="0"/>
                <a:cs typeface="Times New Roman" panose="02020603050405020304" pitchFamily="18" charset="0"/>
              </a:rPr>
              <a:t>20-25 с. У людини в великих лімфатичних судинах швидкість </a:t>
            </a:r>
            <a:r>
              <a:rPr lang="uk-UA" sz="5900" dirty="0" err="1">
                <a:solidFill>
                  <a:schemeClr val="tx1"/>
                </a:solidFill>
                <a:latin typeface="Times New Roman" panose="02020603050405020304" pitchFamily="18" charset="0"/>
                <a:cs typeface="Times New Roman" panose="02020603050405020304" pitchFamily="18" charset="0"/>
              </a:rPr>
              <a:t>лімфотоку</a:t>
            </a:r>
            <a:r>
              <a:rPr lang="uk-UA" sz="5900" dirty="0">
                <a:solidFill>
                  <a:schemeClr val="tx1"/>
                </a:solidFill>
                <a:latin typeface="Times New Roman" panose="02020603050405020304" pitchFamily="18" charset="0"/>
                <a:cs typeface="Times New Roman" panose="02020603050405020304" pitchFamily="18" charset="0"/>
              </a:rPr>
              <a:t> ледве сягає 4 мм/с. Масаж, прискорюючи рух лімфи, з одного боку, збільшує приплив поживних речовин до тканин </a:t>
            </a:r>
            <a:r>
              <a:rPr lang="uk-UA" sz="5900" dirty="0" err="1">
                <a:solidFill>
                  <a:schemeClr val="tx1"/>
                </a:solidFill>
                <a:latin typeface="Times New Roman" panose="02020603050405020304" pitchFamily="18" charset="0"/>
                <a:cs typeface="Times New Roman" panose="02020603050405020304" pitchFamily="18" charset="0"/>
              </a:rPr>
              <a:t>масажованої</a:t>
            </a:r>
            <a:r>
              <a:rPr lang="uk-UA" sz="5900" dirty="0">
                <a:solidFill>
                  <a:schemeClr val="tx1"/>
                </a:solidFill>
                <a:latin typeface="Times New Roman" panose="02020603050405020304" pitchFamily="18" charset="0"/>
                <a:cs typeface="Times New Roman" panose="02020603050405020304" pitchFamily="18" charset="0"/>
              </a:rPr>
              <a:t> ділянки, а з іншого - звільняє клітини від продуктів обміну і розпаду.</a:t>
            </a:r>
          </a:p>
          <a:p>
            <a:pPr marL="0" indent="0" algn="just">
              <a:spcBef>
                <a:spcPts val="0"/>
              </a:spcBef>
              <a:buNone/>
            </a:pPr>
            <a:r>
              <a:rPr lang="uk-UA" sz="5900" dirty="0" smtClean="0">
                <a:solidFill>
                  <a:schemeClr val="tx1"/>
                </a:solidFill>
                <a:latin typeface="Times New Roman" panose="02020603050405020304" pitchFamily="18" charset="0"/>
                <a:cs typeface="Times New Roman" panose="02020603050405020304" pitchFamily="18" charset="0"/>
              </a:rPr>
              <a:t>	Масаж </a:t>
            </a:r>
            <a:r>
              <a:rPr lang="uk-UA" sz="5900" dirty="0">
                <a:solidFill>
                  <a:schemeClr val="tx1"/>
                </a:solidFill>
                <a:latin typeface="Times New Roman" panose="02020603050405020304" pitchFamily="18" charset="0"/>
                <a:cs typeface="Times New Roman" panose="02020603050405020304" pitchFamily="18" charset="0"/>
              </a:rPr>
              <a:t>активно впливає на газообмін, мінеральний і білковий обміни, збільшуючи виділення з організму мінеральних солей хлориду натрію, неорганічного фосфору і азотистих органічних речовин сечі - сечовини, </a:t>
            </a:r>
            <a:r>
              <a:rPr lang="uk-UA" sz="6000" dirty="0">
                <a:solidFill>
                  <a:schemeClr val="tx1"/>
                </a:solidFill>
                <a:latin typeface="Times New Roman" panose="02020603050405020304" pitchFamily="18" charset="0"/>
                <a:cs typeface="Times New Roman" panose="02020603050405020304" pitchFamily="18" charset="0"/>
              </a:rPr>
              <a:t>сечової кислоти. </a:t>
            </a:r>
            <a:endParaRPr lang="uk-UA" sz="60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uk-UA" sz="6000" dirty="0" smtClean="0">
                <a:solidFill>
                  <a:schemeClr val="tx1"/>
                </a:solidFill>
                <a:latin typeface="Times New Roman" panose="02020603050405020304" pitchFamily="18" charset="0"/>
                <a:cs typeface="Times New Roman" panose="02020603050405020304" pitchFamily="18" charset="0"/>
              </a:rPr>
              <a:t> 	</a:t>
            </a:r>
            <a:r>
              <a:rPr lang="uk-UA" sz="6000" dirty="0" smtClean="0">
                <a:solidFill>
                  <a:schemeClr val="tx1"/>
                </a:solidFill>
                <a:latin typeface="Times New Roman" panose="02020603050405020304" pitchFamily="18" charset="0"/>
                <a:cs typeface="Times New Roman" panose="02020603050405020304" pitchFamily="18" charset="0"/>
              </a:rPr>
              <a:t>Все </a:t>
            </a:r>
            <a:r>
              <a:rPr lang="uk-UA" sz="6000" dirty="0">
                <a:solidFill>
                  <a:schemeClr val="tx1"/>
                </a:solidFill>
                <a:latin typeface="Times New Roman" panose="02020603050405020304" pitchFamily="18" charset="0"/>
                <a:cs typeface="Times New Roman" panose="02020603050405020304" pitchFamily="18" charset="0"/>
              </a:rPr>
              <a:t>це позитивно позначається на функції внутрішніх органів і життєдіяльності організму. </a:t>
            </a:r>
            <a:endParaRPr lang="ru-RU" sz="6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24684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83079" y="301925"/>
            <a:ext cx="9765821" cy="5120975"/>
          </a:xfrm>
        </p:spPr>
        <p:txBody>
          <a:bodyPr>
            <a:normAutofit lnSpcReduction="10000"/>
          </a:bodyPr>
          <a:lstStyle/>
          <a:p>
            <a:pPr marL="0" indent="0" algn="just">
              <a:spcBef>
                <a:spcPts val="0"/>
              </a:spcBef>
              <a:buNone/>
            </a:pPr>
            <a:r>
              <a:rPr lang="ru-RU" sz="2000" dirty="0" smtClean="0">
                <a:latin typeface="Times New Roman" panose="02020603050405020304" pitchFamily="18" charset="0"/>
                <a:cs typeface="Times New Roman" panose="02020603050405020304" pitchFamily="18" charset="0"/>
              </a:rPr>
              <a:t>	</a:t>
            </a:r>
            <a:r>
              <a:rPr lang="uk-UA" sz="2000" dirty="0"/>
              <a:t>	</a:t>
            </a:r>
            <a:r>
              <a:rPr lang="uk-UA" sz="3000" dirty="0">
                <a:solidFill>
                  <a:schemeClr val="tx1"/>
                </a:solidFill>
                <a:latin typeface="Times New Roman" panose="02020603050405020304" pitchFamily="18" charset="0"/>
                <a:cs typeface="Times New Roman" panose="02020603050405020304" pitchFamily="18" charset="0"/>
              </a:rPr>
              <a:t>Таким чином, в основі механізму дії масажу лежать складні взаємообумовлені рефлекторні </a:t>
            </a:r>
            <a:r>
              <a:rPr lang="uk-UA" sz="3000" dirty="0" err="1">
                <a:solidFill>
                  <a:schemeClr val="tx1"/>
                </a:solidFill>
                <a:latin typeface="Times New Roman" panose="02020603050405020304" pitchFamily="18" charset="0"/>
                <a:cs typeface="Times New Roman" panose="02020603050405020304" pitchFamily="18" charset="0"/>
              </a:rPr>
              <a:t>нейро</a:t>
            </a:r>
            <a:r>
              <a:rPr lang="uk-UA" sz="3000" dirty="0">
                <a:solidFill>
                  <a:schemeClr val="tx1"/>
                </a:solidFill>
                <a:latin typeface="Times New Roman" panose="02020603050405020304" pitchFamily="18" charset="0"/>
                <a:cs typeface="Times New Roman" panose="02020603050405020304" pitchFamily="18" charset="0"/>
              </a:rPr>
              <a:t>-гуморальні та нейроендокринні процеси, регульовані вищими відділами центральної нервової системи. Місцеві прояви реакцій, що виникають в результаті безпосередньої механічної дії масажу на тканини, не є самостійними, а представляють </a:t>
            </a:r>
            <a:r>
              <a:rPr lang="uk-UA" sz="3000" dirty="0" err="1">
                <a:solidFill>
                  <a:schemeClr val="tx1"/>
                </a:solidFill>
                <a:latin typeface="Times New Roman" panose="02020603050405020304" pitchFamily="18" charset="0"/>
                <a:cs typeface="Times New Roman" panose="02020603050405020304" pitchFamily="18" charset="0"/>
              </a:rPr>
              <a:t>генералізовану</a:t>
            </a:r>
            <a:r>
              <a:rPr lang="uk-UA" sz="3000" dirty="0">
                <a:solidFill>
                  <a:schemeClr val="tx1"/>
                </a:solidFill>
                <a:latin typeface="Times New Roman" panose="02020603050405020304" pitchFamily="18" charset="0"/>
                <a:cs typeface="Times New Roman" panose="02020603050405020304" pitchFamily="18" charset="0"/>
              </a:rPr>
              <a:t> реакцію організму рефлекторного характеру. В результаті залучення всіх цих ланок відбувається мобілізація захисно-пристосувальних механізмів організму, що ведуть до нормалізації функції, що викликає ефективну дію масажу при різних захворюваннях.</a:t>
            </a:r>
          </a:p>
          <a:p>
            <a:pPr marL="0" indent="0">
              <a:buNone/>
            </a:pPr>
            <a:endParaRPr lang="ru-RU"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95253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9200" y="126999"/>
            <a:ext cx="9053384" cy="1384301"/>
          </a:xfrm>
        </p:spPr>
        <p:txBody>
          <a:bodyPr/>
          <a:lstStyle/>
          <a:p>
            <a:pPr algn="just"/>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3.</a:t>
            </a:r>
            <a:r>
              <a:rPr lang="uk-UA" sz="2800" dirty="0" smtClean="0">
                <a:latin typeface="Times New Roman" panose="02020603050405020304" pitchFamily="18" charset="0"/>
                <a:cs typeface="Times New Roman" panose="02020603050405020304" pitchFamily="18" charset="0"/>
              </a:rPr>
              <a:t>Показання </a:t>
            </a:r>
            <a:r>
              <a:rPr lang="uk-UA" sz="2800" dirty="0">
                <a:latin typeface="Times New Roman" panose="02020603050405020304" pitchFamily="18" charset="0"/>
                <a:cs typeface="Times New Roman" panose="02020603050405020304" pitchFamily="18" charset="0"/>
              </a:rPr>
              <a:t>щодо застосування масажу</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5" name="Подзаголовок 4"/>
          <p:cNvSpPr>
            <a:spLocks noGrp="1"/>
          </p:cNvSpPr>
          <p:nvPr>
            <p:ph type="subTitle" idx="1"/>
          </p:nvPr>
        </p:nvSpPr>
        <p:spPr>
          <a:xfrm>
            <a:off x="431800" y="1066800"/>
            <a:ext cx="10147300" cy="4470399"/>
          </a:xfrm>
        </p:spPr>
        <p:txBody>
          <a:bodyPr>
            <a:normAutofit fontScale="92500" lnSpcReduction="20000"/>
          </a:bodyPr>
          <a:lstStyle/>
          <a:p>
            <a:pPr algn="just"/>
            <a:r>
              <a:rPr lang="ru-RU" sz="2400" dirty="0" smtClean="0">
                <a:solidFill>
                  <a:schemeClr val="tx1"/>
                </a:solidFill>
                <a:latin typeface="Times New Roman" panose="02020603050405020304" pitchFamily="18" charset="0"/>
                <a:cs typeface="Times New Roman" panose="02020603050405020304" pitchFamily="18" charset="0"/>
              </a:rPr>
              <a:t>	</a:t>
            </a:r>
            <a:r>
              <a:rPr lang="uk-UA" sz="3000" dirty="0">
                <a:solidFill>
                  <a:schemeClr val="tx1"/>
                </a:solidFill>
                <a:latin typeface="Times New Roman" panose="02020603050405020304" pitchFamily="18" charset="0"/>
                <a:cs typeface="Times New Roman" panose="02020603050405020304" pitchFamily="18" charset="0"/>
              </a:rPr>
              <a:t>В</a:t>
            </a:r>
            <a:r>
              <a:rPr lang="uk-UA" sz="3000" b="1" dirty="0">
                <a:solidFill>
                  <a:schemeClr val="tx1"/>
                </a:solidFill>
                <a:latin typeface="Times New Roman" panose="02020603050405020304" pitchFamily="18" charset="0"/>
                <a:cs typeface="Times New Roman" panose="02020603050405020304" pitchFamily="18" charset="0"/>
              </a:rPr>
              <a:t> </a:t>
            </a:r>
            <a:r>
              <a:rPr lang="uk-UA" sz="3000" dirty="0">
                <a:solidFill>
                  <a:schemeClr val="tx1"/>
                </a:solidFill>
                <a:latin typeface="Times New Roman" panose="02020603050405020304" pitchFamily="18" charset="0"/>
                <a:cs typeface="Times New Roman" panose="02020603050405020304" pitchFamily="18" charset="0"/>
              </a:rPr>
              <a:t>наш час масаж як ефективний метод функціональної терапії знаходить широке застосування в самих різних областях клінічної медицини. Його застосовують на всіх етапах медичної реабілітації хворих, в комплексному відновлювальному лікуванні </a:t>
            </a:r>
            <a:r>
              <a:rPr lang="uk-UA" sz="3000" dirty="0" err="1">
                <a:solidFill>
                  <a:schemeClr val="tx1"/>
                </a:solidFill>
                <a:latin typeface="Times New Roman" panose="02020603050405020304" pitchFamily="18" charset="0"/>
                <a:cs typeface="Times New Roman" panose="02020603050405020304" pitchFamily="18" charset="0"/>
              </a:rPr>
              <a:t>підгострих</a:t>
            </a:r>
            <a:r>
              <a:rPr lang="uk-UA" sz="3000" dirty="0">
                <a:solidFill>
                  <a:schemeClr val="tx1"/>
                </a:solidFill>
                <a:latin typeface="Times New Roman" panose="02020603050405020304" pitchFamily="18" charset="0"/>
                <a:cs typeface="Times New Roman" panose="02020603050405020304" pitchFamily="18" charset="0"/>
              </a:rPr>
              <a:t> і хронічних захворювань органів кровообігу, нервової системи, опорно-рухового апарату, внутрішніх органів, шкірних та інших захворювань. </a:t>
            </a:r>
            <a:endParaRPr lang="uk-UA" sz="3000" dirty="0" smtClean="0">
              <a:solidFill>
                <a:schemeClr val="tx1"/>
              </a:solidFill>
              <a:latin typeface="Times New Roman" panose="02020603050405020304" pitchFamily="18" charset="0"/>
              <a:cs typeface="Times New Roman" panose="02020603050405020304" pitchFamily="18" charset="0"/>
            </a:endParaRPr>
          </a:p>
          <a:p>
            <a:pPr algn="just"/>
            <a:r>
              <a:rPr lang="uk-UA" sz="3000" dirty="0">
                <a:solidFill>
                  <a:schemeClr val="tx1"/>
                </a:solidFill>
                <a:latin typeface="Times New Roman" panose="02020603050405020304" pitchFamily="18" charset="0"/>
                <a:cs typeface="Times New Roman" panose="02020603050405020304" pitchFamily="18" charset="0"/>
              </a:rPr>
              <a:t>	</a:t>
            </a:r>
            <a:r>
              <a:rPr lang="uk-UA" sz="3000" dirty="0" smtClean="0">
                <a:solidFill>
                  <a:schemeClr val="tx1"/>
                </a:solidFill>
                <a:latin typeface="Times New Roman" panose="02020603050405020304" pitchFamily="18" charset="0"/>
                <a:cs typeface="Times New Roman" panose="02020603050405020304" pitchFamily="18" charset="0"/>
              </a:rPr>
              <a:t>Масаж </a:t>
            </a:r>
            <a:r>
              <a:rPr lang="uk-UA" sz="3000" dirty="0">
                <a:solidFill>
                  <a:schemeClr val="tx1"/>
                </a:solidFill>
                <a:latin typeface="Times New Roman" panose="02020603050405020304" pitchFamily="18" charset="0"/>
                <a:cs typeface="Times New Roman" panose="02020603050405020304" pitchFamily="18" charset="0"/>
              </a:rPr>
              <a:t>призначають як засіб первинної та вторинної профілактики, для відновлення працездатності при розумовому і фізичному стомленні і боротьби з професійними </a:t>
            </a:r>
            <a:r>
              <a:rPr lang="uk-UA" sz="3000" dirty="0" err="1">
                <a:solidFill>
                  <a:schemeClr val="tx1"/>
                </a:solidFill>
                <a:latin typeface="Times New Roman" panose="02020603050405020304" pitchFamily="18" charset="0"/>
                <a:cs typeface="Times New Roman" panose="02020603050405020304" pitchFamily="18" charset="0"/>
              </a:rPr>
              <a:t>шкідливостями</a:t>
            </a:r>
            <a:r>
              <a:rPr lang="uk-UA" sz="3000" dirty="0">
                <a:solidFill>
                  <a:schemeClr val="tx1"/>
                </a:solidFill>
                <a:latin typeface="Times New Roman" panose="02020603050405020304" pitchFamily="18" charset="0"/>
                <a:cs typeface="Times New Roman" panose="02020603050405020304" pitchFamily="18" charset="0"/>
              </a:rPr>
              <a:t>, як гігієнічний і косметичний засіб і як засіб фізичного вдосконалення.</a:t>
            </a:r>
          </a:p>
          <a:p>
            <a:endParaRPr lang="uk-UA" dirty="0"/>
          </a:p>
        </p:txBody>
      </p:sp>
    </p:spTree>
    <p:extLst>
      <p:ext uri="{BB962C8B-B14F-4D97-AF65-F5344CB8AC3E}">
        <p14:creationId xmlns:p14="http://schemas.microsoft.com/office/powerpoint/2010/main" val="41416607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4838" y="405441"/>
            <a:ext cx="9599762" cy="6173159"/>
          </a:xfrm>
        </p:spPr>
        <p:txBody>
          <a:bodyPr>
            <a:normAutofit fontScale="77500" lnSpcReduction="20000"/>
          </a:bodyPr>
          <a:lstStyle/>
          <a:p>
            <a:pPr marL="0" indent="0">
              <a:buNone/>
            </a:pPr>
            <a:r>
              <a:rPr lang="ru-RU" sz="3100" dirty="0">
                <a:latin typeface="Times New Roman" panose="02020603050405020304" pitchFamily="18" charset="0"/>
                <a:cs typeface="Times New Roman" panose="02020603050405020304" pitchFamily="18" charset="0"/>
              </a:rPr>
              <a:t>	</a:t>
            </a:r>
            <a:r>
              <a:rPr lang="uk-UA" sz="3100" b="1" i="1" dirty="0" smtClean="0">
                <a:solidFill>
                  <a:schemeClr val="accent1"/>
                </a:solidFill>
                <a:latin typeface="Times New Roman" panose="02020603050405020304" pitchFamily="18" charset="0"/>
                <a:cs typeface="Times New Roman" panose="02020603050405020304" pitchFamily="18" charset="0"/>
              </a:rPr>
              <a:t>Захворювання </a:t>
            </a:r>
            <a:r>
              <a:rPr lang="uk-UA" sz="3100" b="1" i="1" dirty="0">
                <a:solidFill>
                  <a:schemeClr val="accent1"/>
                </a:solidFill>
                <a:latin typeface="Times New Roman" panose="02020603050405020304" pitchFamily="18" charset="0"/>
                <a:cs typeface="Times New Roman" panose="02020603050405020304" pitchFamily="18" charset="0"/>
              </a:rPr>
              <a:t>серцево-судинної системи.</a:t>
            </a:r>
            <a:r>
              <a:rPr lang="uk-UA" sz="3100" b="1" dirty="0">
                <a:solidFill>
                  <a:schemeClr val="accent1"/>
                </a:solidFill>
                <a:latin typeface="Times New Roman" panose="02020603050405020304" pitchFamily="18" charset="0"/>
                <a:cs typeface="Times New Roman" panose="02020603050405020304" pitchFamily="18" charset="0"/>
              </a:rPr>
              <a:t> </a:t>
            </a:r>
            <a:endParaRPr lang="uk-UA" sz="3100" dirty="0">
              <a:solidFill>
                <a:schemeClr val="accent1"/>
              </a:solidFill>
              <a:latin typeface="Times New Roman" panose="02020603050405020304" pitchFamily="18" charset="0"/>
              <a:cs typeface="Times New Roman" panose="02020603050405020304" pitchFamily="18" charset="0"/>
            </a:endParaRPr>
          </a:p>
          <a:p>
            <a:pPr marL="0" indent="0">
              <a:buNone/>
            </a:pPr>
            <a:r>
              <a:rPr lang="uk-UA" sz="3100" dirty="0">
                <a:solidFill>
                  <a:schemeClr val="tx1"/>
                </a:solidFill>
                <a:latin typeface="Times New Roman" panose="02020603050405020304" pitchFamily="18" charset="0"/>
                <a:cs typeface="Times New Roman" panose="02020603050405020304" pitchFamily="18" charset="0"/>
              </a:rPr>
              <a:t>Показання: </a:t>
            </a:r>
          </a:p>
          <a:p>
            <a:pPr lvl="0" algn="just">
              <a:buFont typeface="Wingdings" panose="05000000000000000000" pitchFamily="2" charset="2"/>
              <a:buChar char="Ø"/>
            </a:pPr>
            <a:r>
              <a:rPr lang="uk-UA" sz="3100" dirty="0" smtClean="0">
                <a:solidFill>
                  <a:schemeClr val="tx1"/>
                </a:solidFill>
                <a:latin typeface="Times New Roman" panose="02020603050405020304" pitchFamily="18" charset="0"/>
                <a:cs typeface="Times New Roman" panose="02020603050405020304" pitchFamily="18" charset="0"/>
              </a:rPr>
              <a:t>функціональні </a:t>
            </a:r>
            <a:r>
              <a:rPr lang="uk-UA" sz="3100" dirty="0">
                <a:solidFill>
                  <a:schemeClr val="tx1"/>
                </a:solidFill>
                <a:latin typeface="Times New Roman" panose="02020603050405020304" pitchFamily="18" charset="0"/>
                <a:cs typeface="Times New Roman" panose="02020603050405020304" pitchFamily="18" charset="0"/>
              </a:rPr>
              <a:t>(нейрогенні) розлади серцево-судинної системи (неврози серця);</a:t>
            </a:r>
          </a:p>
          <a:p>
            <a:pPr lvl="0" algn="just">
              <a:buFont typeface="Wingdings" panose="05000000000000000000" pitchFamily="2" charset="2"/>
              <a:buChar char="Ø"/>
            </a:pPr>
            <a:r>
              <a:rPr lang="uk-UA" sz="3100" dirty="0" err="1" smtClean="0">
                <a:solidFill>
                  <a:schemeClr val="tx1"/>
                </a:solidFill>
                <a:latin typeface="Times New Roman" panose="02020603050405020304" pitchFamily="18" charset="0"/>
                <a:cs typeface="Times New Roman" panose="02020603050405020304" pitchFamily="18" charset="0"/>
              </a:rPr>
              <a:t>кардіоміопатії</a:t>
            </a:r>
            <a:r>
              <a:rPr lang="uk-UA" sz="3100" dirty="0" smtClean="0">
                <a:solidFill>
                  <a:schemeClr val="tx1"/>
                </a:solidFill>
                <a:latin typeface="Times New Roman" panose="02020603050405020304" pitchFamily="18" charset="0"/>
                <a:cs typeface="Times New Roman" panose="02020603050405020304" pitchFamily="18" charset="0"/>
              </a:rPr>
              <a:t> </a:t>
            </a:r>
            <a:r>
              <a:rPr lang="uk-UA" sz="3100" dirty="0">
                <a:solidFill>
                  <a:schemeClr val="tx1"/>
                </a:solidFill>
                <a:latin typeface="Times New Roman" panose="02020603050405020304" pitchFamily="18" charset="0"/>
                <a:cs typeface="Times New Roman" panose="02020603050405020304" pitchFamily="18" charset="0"/>
              </a:rPr>
              <a:t>з явищами недостатності кровообігу I -II ступеня; </a:t>
            </a:r>
          </a:p>
          <a:p>
            <a:pPr lvl="0" algn="just">
              <a:buFont typeface="Wingdings" panose="05000000000000000000" pitchFamily="2" charset="2"/>
              <a:buChar char="Ø"/>
            </a:pPr>
            <a:r>
              <a:rPr lang="uk-UA" sz="3100" dirty="0" smtClean="0">
                <a:solidFill>
                  <a:schemeClr val="tx1"/>
                </a:solidFill>
                <a:latin typeface="Times New Roman" panose="02020603050405020304" pitchFamily="18" charset="0"/>
                <a:cs typeface="Times New Roman" panose="02020603050405020304" pitchFamily="18" charset="0"/>
              </a:rPr>
              <a:t>ревматичні </a:t>
            </a:r>
            <a:r>
              <a:rPr lang="uk-UA" sz="3100" dirty="0" err="1">
                <a:solidFill>
                  <a:schemeClr val="tx1"/>
                </a:solidFill>
                <a:latin typeface="Times New Roman" panose="02020603050405020304" pitchFamily="18" charset="0"/>
                <a:cs typeface="Times New Roman" panose="02020603050405020304" pitchFamily="18" charset="0"/>
              </a:rPr>
              <a:t>пороки</a:t>
            </a:r>
            <a:r>
              <a:rPr lang="uk-UA" sz="3100" dirty="0">
                <a:solidFill>
                  <a:schemeClr val="tx1"/>
                </a:solidFill>
                <a:latin typeface="Times New Roman" panose="02020603050405020304" pitchFamily="18" charset="0"/>
                <a:cs typeface="Times New Roman" panose="02020603050405020304" pitchFamily="18" charset="0"/>
              </a:rPr>
              <a:t> клапанів серця без декомпенсації; </a:t>
            </a:r>
          </a:p>
          <a:p>
            <a:pPr lvl="0" algn="just">
              <a:buFont typeface="Wingdings" panose="05000000000000000000" pitchFamily="2" charset="2"/>
              <a:buChar char="Ø"/>
            </a:pPr>
            <a:r>
              <a:rPr lang="uk-UA" sz="3100" dirty="0" smtClean="0">
                <a:solidFill>
                  <a:schemeClr val="tx1"/>
                </a:solidFill>
                <a:latin typeface="Times New Roman" panose="02020603050405020304" pitchFamily="18" charset="0"/>
                <a:cs typeface="Times New Roman" panose="02020603050405020304" pitchFamily="18" charset="0"/>
              </a:rPr>
              <a:t>кардіосклероз </a:t>
            </a:r>
            <a:r>
              <a:rPr lang="uk-UA" sz="3100" dirty="0" err="1">
                <a:solidFill>
                  <a:schemeClr val="tx1"/>
                </a:solidFill>
                <a:latin typeface="Times New Roman" panose="02020603050405020304" pitchFamily="18" charset="0"/>
                <a:cs typeface="Times New Roman" panose="02020603050405020304" pitchFamily="18" charset="0"/>
              </a:rPr>
              <a:t>міокардитичний</a:t>
            </a:r>
            <a:r>
              <a:rPr lang="uk-UA" sz="3100" dirty="0">
                <a:solidFill>
                  <a:schemeClr val="tx1"/>
                </a:solidFill>
                <a:latin typeface="Times New Roman" panose="02020603050405020304" pitchFamily="18" charset="0"/>
                <a:cs typeface="Times New Roman" panose="02020603050405020304" pitchFamily="18" charset="0"/>
              </a:rPr>
              <a:t> і атеросклеротичний з явищами недостатності кровообігу I -II ступеня; </a:t>
            </a:r>
          </a:p>
          <a:p>
            <a:pPr lvl="0" algn="just">
              <a:buFont typeface="Wingdings" panose="05000000000000000000" pitchFamily="2" charset="2"/>
              <a:buChar char="Ø"/>
            </a:pPr>
            <a:r>
              <a:rPr lang="uk-UA" sz="3100" dirty="0" smtClean="0">
                <a:solidFill>
                  <a:schemeClr val="tx1"/>
                </a:solidFill>
                <a:latin typeface="Times New Roman" panose="02020603050405020304" pitchFamily="18" charset="0"/>
                <a:cs typeface="Times New Roman" panose="02020603050405020304" pitchFamily="18" charset="0"/>
              </a:rPr>
              <a:t>стенокардія </a:t>
            </a:r>
            <a:r>
              <a:rPr lang="uk-UA" sz="3100" dirty="0">
                <a:solidFill>
                  <a:schemeClr val="tx1"/>
                </a:solidFill>
                <a:latin typeface="Times New Roman" panose="02020603050405020304" pitchFamily="18" charset="0"/>
                <a:cs typeface="Times New Roman" panose="02020603050405020304" pitchFamily="18" charset="0"/>
              </a:rPr>
              <a:t>в період між нападами в поєднанні з остеохондрозом </a:t>
            </a:r>
            <a:r>
              <a:rPr lang="uk-UA" sz="3100" dirty="0" err="1">
                <a:solidFill>
                  <a:schemeClr val="tx1"/>
                </a:solidFill>
                <a:latin typeface="Times New Roman" panose="02020603050405020304" pitchFamily="18" charset="0"/>
                <a:cs typeface="Times New Roman" panose="02020603050405020304" pitchFamily="18" charset="0"/>
              </a:rPr>
              <a:t>шийно</a:t>
            </a:r>
            <a:r>
              <a:rPr lang="uk-UA" sz="3100" dirty="0">
                <a:solidFill>
                  <a:schemeClr val="tx1"/>
                </a:solidFill>
                <a:latin typeface="Times New Roman" panose="02020603050405020304" pitchFamily="18" charset="0"/>
                <a:cs typeface="Times New Roman" panose="02020603050405020304" pitchFamily="18" charset="0"/>
              </a:rPr>
              <a:t>-грудного відділу хребта, зі </a:t>
            </a:r>
            <a:r>
              <a:rPr lang="uk-UA" sz="3100" dirty="0" err="1">
                <a:solidFill>
                  <a:schemeClr val="tx1"/>
                </a:solidFill>
                <a:latin typeface="Times New Roman" panose="02020603050405020304" pitchFamily="18" charset="0"/>
                <a:cs typeface="Times New Roman" panose="02020603050405020304" pitchFamily="18" charset="0"/>
              </a:rPr>
              <a:t>спондилезом</a:t>
            </a:r>
            <a:r>
              <a:rPr lang="uk-UA" sz="3100" dirty="0">
                <a:solidFill>
                  <a:schemeClr val="tx1"/>
                </a:solidFill>
                <a:latin typeface="Times New Roman" panose="02020603050405020304" pitchFamily="18" charset="0"/>
                <a:cs typeface="Times New Roman" panose="02020603050405020304" pitchFamily="18" charset="0"/>
              </a:rPr>
              <a:t>, гіпертонічною хворобою, </a:t>
            </a:r>
            <a:r>
              <a:rPr lang="uk-UA" sz="3100" dirty="0" err="1">
                <a:solidFill>
                  <a:schemeClr val="tx1"/>
                </a:solidFill>
                <a:latin typeface="Times New Roman" panose="02020603050405020304" pitchFamily="18" charset="0"/>
                <a:cs typeface="Times New Roman" panose="02020603050405020304" pitchFamily="18" charset="0"/>
              </a:rPr>
              <a:t>церебросклерозом</a:t>
            </a:r>
            <a:r>
              <a:rPr lang="uk-UA" sz="3100" dirty="0">
                <a:solidFill>
                  <a:schemeClr val="tx1"/>
                </a:solidFill>
                <a:latin typeface="Times New Roman" panose="02020603050405020304" pitchFamily="18" charset="0"/>
                <a:cs typeface="Times New Roman" panose="02020603050405020304" pitchFamily="18" charset="0"/>
              </a:rPr>
              <a:t>, травматичної </a:t>
            </a:r>
            <a:r>
              <a:rPr lang="uk-UA" sz="3100" dirty="0" err="1">
                <a:solidFill>
                  <a:schemeClr val="tx1"/>
                </a:solidFill>
                <a:latin typeface="Times New Roman" panose="02020603050405020304" pitchFamily="18" charset="0"/>
                <a:cs typeface="Times New Roman" panose="02020603050405020304" pitchFamily="18" charset="0"/>
              </a:rPr>
              <a:t>церебропатії</a:t>
            </a:r>
            <a:r>
              <a:rPr lang="uk-UA" sz="3100" dirty="0">
                <a:solidFill>
                  <a:schemeClr val="tx1"/>
                </a:solidFill>
                <a:latin typeface="Times New Roman" panose="02020603050405020304" pitchFamily="18" charset="0"/>
                <a:cs typeface="Times New Roman" panose="02020603050405020304" pitchFamily="18" charset="0"/>
              </a:rPr>
              <a:t> (Н. А. Біла); </a:t>
            </a:r>
          </a:p>
          <a:p>
            <a:pPr lvl="0" algn="just">
              <a:buFont typeface="Wingdings" panose="05000000000000000000" pitchFamily="2" charset="2"/>
              <a:buChar char="Ø"/>
            </a:pPr>
            <a:r>
              <a:rPr lang="uk-UA" sz="3100" dirty="0" smtClean="0">
                <a:solidFill>
                  <a:schemeClr val="tx1"/>
                </a:solidFill>
                <a:latin typeface="Times New Roman" panose="02020603050405020304" pitchFamily="18" charset="0"/>
                <a:cs typeface="Times New Roman" panose="02020603050405020304" pitchFamily="18" charset="0"/>
              </a:rPr>
              <a:t>хронічна </a:t>
            </a:r>
            <a:r>
              <a:rPr lang="uk-UA" sz="3100" dirty="0">
                <a:solidFill>
                  <a:schemeClr val="tx1"/>
                </a:solidFill>
                <a:latin typeface="Times New Roman" panose="02020603050405020304" pitchFamily="18" charset="0"/>
                <a:cs typeface="Times New Roman" panose="02020603050405020304" pitchFamily="18" charset="0"/>
              </a:rPr>
              <a:t>ішемічна хвороба серця </a:t>
            </a:r>
            <a:r>
              <a:rPr lang="uk-UA" sz="3100" dirty="0" err="1">
                <a:solidFill>
                  <a:schemeClr val="tx1"/>
                </a:solidFill>
                <a:latin typeface="Times New Roman" panose="02020603050405020304" pitchFamily="18" charset="0"/>
                <a:cs typeface="Times New Roman" panose="02020603050405020304" pitchFamily="18" charset="0"/>
              </a:rPr>
              <a:t>постінфарктного</a:t>
            </a:r>
            <a:r>
              <a:rPr lang="uk-UA" sz="3100" dirty="0">
                <a:solidFill>
                  <a:schemeClr val="tx1"/>
                </a:solidFill>
                <a:latin typeface="Times New Roman" panose="02020603050405020304" pitchFamily="18" charset="0"/>
                <a:cs typeface="Times New Roman" panose="02020603050405020304" pitchFamily="18" charset="0"/>
              </a:rPr>
              <a:t> кардіосклерозу;</a:t>
            </a:r>
          </a:p>
          <a:p>
            <a:pPr lvl="0" algn="just">
              <a:buFont typeface="Wingdings" panose="05000000000000000000" pitchFamily="2" charset="2"/>
              <a:buChar char="Ø"/>
            </a:pPr>
            <a:r>
              <a:rPr lang="uk-UA" sz="3100" dirty="0">
                <a:solidFill>
                  <a:schemeClr val="tx1"/>
                </a:solidFill>
                <a:latin typeface="Times New Roman" panose="02020603050405020304" pitchFamily="18" charset="0"/>
                <a:cs typeface="Times New Roman" panose="02020603050405020304" pitchFamily="18" charset="0"/>
              </a:rPr>
              <a:t>церебральний атеросклероз (</a:t>
            </a:r>
            <a:r>
              <a:rPr lang="uk-UA" sz="3100" dirty="0" err="1">
                <a:solidFill>
                  <a:schemeClr val="tx1"/>
                </a:solidFill>
                <a:latin typeface="Times New Roman" panose="02020603050405020304" pitchFamily="18" charset="0"/>
                <a:cs typeface="Times New Roman" panose="02020603050405020304" pitchFamily="18" charset="0"/>
              </a:rPr>
              <a:t>дисциркуляторна</a:t>
            </a:r>
            <a:r>
              <a:rPr lang="uk-UA" sz="3100" dirty="0">
                <a:solidFill>
                  <a:schemeClr val="tx1"/>
                </a:solidFill>
                <a:latin typeface="Times New Roman" panose="02020603050405020304" pitchFamily="18" charset="0"/>
                <a:cs typeface="Times New Roman" panose="02020603050405020304" pitchFamily="18" charset="0"/>
              </a:rPr>
              <a:t> </a:t>
            </a:r>
            <a:r>
              <a:rPr lang="uk-UA" sz="3100" dirty="0" err="1">
                <a:solidFill>
                  <a:schemeClr val="tx1"/>
                </a:solidFill>
                <a:latin typeface="Times New Roman" panose="02020603050405020304" pitchFamily="18" charset="0"/>
                <a:cs typeface="Times New Roman" panose="02020603050405020304" pitchFamily="18" charset="0"/>
              </a:rPr>
              <a:t>енцефалопатія</a:t>
            </a:r>
            <a:r>
              <a:rPr lang="uk-UA" sz="3100" dirty="0">
                <a:solidFill>
                  <a:schemeClr val="tx1"/>
                </a:solidFill>
                <a:latin typeface="Times New Roman" panose="02020603050405020304" pitchFamily="18" charset="0"/>
                <a:cs typeface="Times New Roman" panose="02020603050405020304" pitchFamily="18" charset="0"/>
              </a:rPr>
              <a:t>) при хронічній недостатності мозкового кровообігу в I компенсованої, і в II </a:t>
            </a:r>
            <a:r>
              <a:rPr lang="uk-UA" sz="3100" dirty="0" err="1">
                <a:solidFill>
                  <a:schemeClr val="tx1"/>
                </a:solidFill>
                <a:latin typeface="Times New Roman" panose="02020603050405020304" pitchFamily="18" charset="0"/>
                <a:cs typeface="Times New Roman" panose="02020603050405020304" pitchFamily="18" charset="0"/>
              </a:rPr>
              <a:t>субкомпенсованої</a:t>
            </a:r>
            <a:r>
              <a:rPr lang="uk-UA" sz="3100" dirty="0">
                <a:solidFill>
                  <a:schemeClr val="tx1"/>
                </a:solidFill>
                <a:latin typeface="Times New Roman" panose="02020603050405020304" pitchFamily="18" charset="0"/>
                <a:cs typeface="Times New Roman" panose="02020603050405020304" pitchFamily="18" charset="0"/>
              </a:rPr>
              <a:t> стадіях (за Н. К. </a:t>
            </a:r>
            <a:r>
              <a:rPr lang="uk-UA" sz="3100" dirty="0" err="1">
                <a:solidFill>
                  <a:schemeClr val="tx1"/>
                </a:solidFill>
                <a:latin typeface="Times New Roman" panose="02020603050405020304" pitchFamily="18" charset="0"/>
                <a:cs typeface="Times New Roman" panose="02020603050405020304" pitchFamily="18" charset="0"/>
              </a:rPr>
              <a:t>Боголєповим</a:t>
            </a:r>
            <a:r>
              <a:rPr lang="uk-UA" sz="3100" dirty="0">
                <a:solidFill>
                  <a:schemeClr val="tx1"/>
                </a:solidFill>
                <a:latin typeface="Times New Roman" panose="02020603050405020304" pitchFamily="18" charset="0"/>
                <a:cs typeface="Times New Roman" panose="02020603050405020304" pitchFamily="18" charset="0"/>
              </a:rPr>
              <a:t>);</a:t>
            </a:r>
          </a:p>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 </a:t>
            </a:r>
            <a:endParaRPr lang="uk-UA" sz="2400"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buNone/>
            </a:pP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62218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82600" y="293299"/>
            <a:ext cx="8791402" cy="6564701"/>
          </a:xfrm>
        </p:spPr>
        <p:txBody>
          <a:bodyPr>
            <a:normAutofit fontScale="92500" lnSpcReduction="20000"/>
          </a:bodyPr>
          <a:lstStyle/>
          <a:p>
            <a:pPr lvl="0" algn="just">
              <a:buFont typeface="Wingdings" panose="05000000000000000000" pitchFamily="2" charset="2"/>
              <a:buChar char="Ø"/>
            </a:pPr>
            <a:r>
              <a:rPr lang="ru-RU" dirty="0" smtClean="0">
                <a:solidFill>
                  <a:schemeClr val="tx1"/>
                </a:solidFill>
                <a:latin typeface="Times New Roman" panose="02020603050405020304" pitchFamily="18" charset="0"/>
                <a:cs typeface="Times New Roman" panose="02020603050405020304" pitchFamily="18" charset="0"/>
              </a:rPr>
              <a:t>	</a:t>
            </a:r>
            <a:r>
              <a:rPr lang="uk-UA" sz="2400" dirty="0">
                <a:solidFill>
                  <a:schemeClr val="tx1"/>
                </a:solidFill>
                <a:latin typeface="Times New Roman" panose="02020603050405020304" pitchFamily="18" charset="0"/>
                <a:cs typeface="Times New Roman" panose="02020603050405020304" pitchFamily="18" charset="0"/>
              </a:rPr>
              <a:t>гіпертонічна хвороба;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первинна артеріальна (</a:t>
            </a:r>
            <a:r>
              <a:rPr lang="uk-UA" sz="2400" dirty="0" err="1">
                <a:solidFill>
                  <a:schemeClr val="tx1"/>
                </a:solidFill>
                <a:latin typeface="Times New Roman" panose="02020603050405020304" pitchFamily="18" charset="0"/>
                <a:cs typeface="Times New Roman" panose="02020603050405020304" pitchFamily="18" charset="0"/>
              </a:rPr>
              <a:t>нейро-циркуляторна</a:t>
            </a:r>
            <a:r>
              <a:rPr lang="uk-UA" sz="2400" dirty="0">
                <a:solidFill>
                  <a:schemeClr val="tx1"/>
                </a:solidFill>
                <a:latin typeface="Times New Roman" panose="02020603050405020304" pitchFamily="18" charset="0"/>
                <a:cs typeface="Times New Roman" panose="02020603050405020304" pitchFamily="18" charset="0"/>
              </a:rPr>
              <a:t>) гіпотонія; </a:t>
            </a:r>
          </a:p>
          <a:p>
            <a:pPr lvl="0" algn="just">
              <a:buFont typeface="Wingdings" panose="05000000000000000000" pitchFamily="2" charset="2"/>
              <a:buChar char="Ø"/>
            </a:pPr>
            <a:r>
              <a:rPr lang="uk-UA" sz="2400" dirty="0" err="1">
                <a:solidFill>
                  <a:schemeClr val="tx1"/>
                </a:solidFill>
                <a:latin typeface="Times New Roman" panose="02020603050405020304" pitchFamily="18" charset="0"/>
                <a:cs typeface="Times New Roman" panose="02020603050405020304" pitchFamily="18" charset="0"/>
              </a:rPr>
              <a:t>облітеруючі</a:t>
            </a:r>
            <a:r>
              <a:rPr lang="uk-UA" sz="2400" dirty="0">
                <a:solidFill>
                  <a:schemeClr val="tx1"/>
                </a:solidFill>
                <a:latin typeface="Times New Roman" panose="02020603050405020304" pitchFamily="18" charset="0"/>
                <a:cs typeface="Times New Roman" panose="02020603050405020304" pitchFamily="18" charset="0"/>
              </a:rPr>
              <a:t> захворювання артерій кінцівок;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захворювання вен нижніх кінцівок і ін.</a:t>
            </a:r>
          </a:p>
          <a:p>
            <a:pPr marL="0" indent="0" algn="just">
              <a:spcBef>
                <a:spcPts val="0"/>
              </a:spcBef>
              <a:buNone/>
            </a:pPr>
            <a:r>
              <a:rPr lang="ru-RU" sz="2400" dirty="0" smtClean="0">
                <a:solidFill>
                  <a:schemeClr val="tx1"/>
                </a:solidFill>
                <a:latin typeface="Times New Roman" panose="02020603050405020304" pitchFamily="18" charset="0"/>
                <a:cs typeface="Times New Roman" panose="02020603050405020304" pitchFamily="18" charset="0"/>
              </a:rPr>
              <a:t> </a:t>
            </a:r>
            <a:endParaRPr lang="uk-UA" sz="24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uk-UA" sz="2400" i="1" dirty="0" smtClean="0">
                <a:latin typeface="Times New Roman" panose="02020603050405020304" pitchFamily="18" charset="0"/>
                <a:cs typeface="Times New Roman" panose="02020603050405020304" pitchFamily="18" charset="0"/>
              </a:rPr>
              <a:t>  	</a:t>
            </a:r>
            <a:r>
              <a:rPr lang="uk-UA" sz="2400" i="1" dirty="0" smtClean="0">
                <a:solidFill>
                  <a:schemeClr val="tx1"/>
                </a:solidFill>
                <a:latin typeface="Times New Roman" panose="02020603050405020304" pitchFamily="18" charset="0"/>
                <a:cs typeface="Times New Roman" panose="02020603050405020304" pitchFamily="18" charset="0"/>
              </a:rPr>
              <a:t>Протипоказання</a:t>
            </a:r>
            <a:r>
              <a:rPr lang="uk-UA" sz="2400" i="1" dirty="0">
                <a:solidFill>
                  <a:schemeClr val="tx1"/>
                </a:solidFill>
                <a:latin typeface="Times New Roman" panose="02020603050405020304" pitchFamily="18" charset="0"/>
                <a:cs typeface="Times New Roman" panose="02020603050405020304" pitchFamily="18" charset="0"/>
              </a:rPr>
              <a:t>:</a:t>
            </a:r>
            <a:endParaRPr lang="uk-UA" sz="2400" dirty="0">
              <a:solidFill>
                <a:schemeClr val="tx1"/>
              </a:solidFill>
              <a:latin typeface="Times New Roman" panose="02020603050405020304" pitchFamily="18" charset="0"/>
              <a:cs typeface="Times New Roman" panose="02020603050405020304" pitchFamily="18" charset="0"/>
            </a:endParaRP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гострі запальні захворювання міокарда і оболонок серця; </a:t>
            </a: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ревматизм в активній фазі; </a:t>
            </a: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комбіновані </a:t>
            </a:r>
            <a:r>
              <a:rPr lang="uk-UA" sz="2400" dirty="0" err="1">
                <a:solidFill>
                  <a:schemeClr val="tx1"/>
                </a:solidFill>
                <a:latin typeface="Times New Roman" panose="02020603050405020304" pitchFamily="18" charset="0"/>
                <a:cs typeface="Times New Roman" panose="02020603050405020304" pitchFamily="18" charset="0"/>
              </a:rPr>
              <a:t>мітральні</a:t>
            </a:r>
            <a:r>
              <a:rPr lang="uk-UA" sz="2400" dirty="0">
                <a:solidFill>
                  <a:schemeClr val="tx1"/>
                </a:solidFill>
                <a:latin typeface="Times New Roman" panose="02020603050405020304" pitchFamily="18" charset="0"/>
                <a:cs typeface="Times New Roman" panose="02020603050405020304" pitchFamily="18" charset="0"/>
              </a:rPr>
              <a:t> </a:t>
            </a:r>
            <a:r>
              <a:rPr lang="uk-UA" sz="2400" dirty="0" err="1">
                <a:solidFill>
                  <a:schemeClr val="tx1"/>
                </a:solidFill>
                <a:latin typeface="Times New Roman" panose="02020603050405020304" pitchFamily="18" charset="0"/>
                <a:cs typeface="Times New Roman" panose="02020603050405020304" pitchFamily="18" charset="0"/>
              </a:rPr>
              <a:t>пороки</a:t>
            </a:r>
            <a:r>
              <a:rPr lang="uk-UA" sz="2400" dirty="0">
                <a:solidFill>
                  <a:schemeClr val="tx1"/>
                </a:solidFill>
                <a:latin typeface="Times New Roman" panose="02020603050405020304" pitchFamily="18" charset="0"/>
                <a:cs typeface="Times New Roman" panose="02020603050405020304" pitchFamily="18" charset="0"/>
              </a:rPr>
              <a:t> серця з переважанням стенозу лівого венозного отвору зі </a:t>
            </a:r>
            <a:r>
              <a:rPr lang="uk-UA" sz="2400" dirty="0" err="1">
                <a:solidFill>
                  <a:schemeClr val="tx1"/>
                </a:solidFill>
                <a:latin typeface="Times New Roman" panose="02020603050405020304" pitchFamily="18" charset="0"/>
                <a:cs typeface="Times New Roman" panose="02020603050405020304" pitchFamily="18" charset="0"/>
              </a:rPr>
              <a:t>схидбністю</a:t>
            </a:r>
            <a:r>
              <a:rPr lang="uk-UA" sz="2400" dirty="0">
                <a:solidFill>
                  <a:schemeClr val="tx1"/>
                </a:solidFill>
                <a:latin typeface="Times New Roman" panose="02020603050405020304" pitchFamily="18" charset="0"/>
                <a:cs typeface="Times New Roman" panose="02020603050405020304" pitchFamily="18" charset="0"/>
              </a:rPr>
              <a:t> до кровохаркання і миготливої аритмії; </a:t>
            </a:r>
          </a:p>
          <a:p>
            <a:pPr lvl="0" algn="just">
              <a:buFont typeface="Wingdings" panose="05000000000000000000" pitchFamily="2" charset="2"/>
              <a:buChar char="v"/>
            </a:pPr>
            <a:r>
              <a:rPr lang="uk-UA" sz="2400" dirty="0" err="1">
                <a:solidFill>
                  <a:schemeClr val="tx1"/>
                </a:solidFill>
                <a:latin typeface="Times New Roman" panose="02020603050405020304" pitchFamily="18" charset="0"/>
                <a:cs typeface="Times New Roman" panose="02020603050405020304" pitchFamily="18" charset="0"/>
              </a:rPr>
              <a:t>пороки</a:t>
            </a:r>
            <a:r>
              <a:rPr lang="uk-UA" sz="2400" dirty="0">
                <a:solidFill>
                  <a:schemeClr val="tx1"/>
                </a:solidFill>
                <a:latin typeface="Times New Roman" panose="02020603050405020304" pitchFamily="18" charset="0"/>
                <a:cs typeface="Times New Roman" panose="02020603050405020304" pitchFamily="18" charset="0"/>
              </a:rPr>
              <a:t> клапанів серця в стадії декомпенсації і аортальні вади з переважанням стенозу аорти;</a:t>
            </a: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недостатність кровообігу </a:t>
            </a:r>
            <a:r>
              <a:rPr lang="en-US" sz="2400" dirty="0">
                <a:solidFill>
                  <a:schemeClr val="tx1"/>
                </a:solidFill>
                <a:latin typeface="Times New Roman" panose="02020603050405020304" pitchFamily="18" charset="0"/>
                <a:cs typeface="Times New Roman" panose="02020603050405020304" pitchFamily="18" charset="0"/>
              </a:rPr>
              <a:t>I</a:t>
            </a:r>
            <a:r>
              <a:rPr lang="uk-UA" sz="2400" dirty="0">
                <a:solidFill>
                  <a:schemeClr val="tx1"/>
                </a:solidFill>
                <a:latin typeface="Times New Roman" panose="02020603050405020304" pitchFamily="18" charset="0"/>
                <a:cs typeface="Times New Roman" panose="02020603050405020304" pitchFamily="18" charset="0"/>
              </a:rPr>
              <a:t>ІБ і III ступеня; </a:t>
            </a: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коронарна недостатність, що супроводжується частими приступами стенокардії або явищами </a:t>
            </a:r>
            <a:r>
              <a:rPr lang="uk-UA" sz="2400" dirty="0" err="1">
                <a:solidFill>
                  <a:schemeClr val="tx1"/>
                </a:solidFill>
                <a:latin typeface="Times New Roman" panose="02020603050405020304" pitchFamily="18" charset="0"/>
                <a:cs typeface="Times New Roman" panose="02020603050405020304" pitchFamily="18" charset="0"/>
              </a:rPr>
              <a:t>лівошлуночкової</a:t>
            </a:r>
            <a:r>
              <a:rPr lang="uk-UA" sz="2400" dirty="0">
                <a:solidFill>
                  <a:schemeClr val="tx1"/>
                </a:solidFill>
                <a:latin typeface="Times New Roman" panose="02020603050405020304" pitchFamily="18" charset="0"/>
                <a:cs typeface="Times New Roman" panose="02020603050405020304" pitchFamily="18" charset="0"/>
              </a:rPr>
              <a:t> недостатності, серцевою астмою; аритмії - миготлива, пароксизмальна тахікардія, </a:t>
            </a:r>
            <a:r>
              <a:rPr lang="uk-UA" sz="2400" dirty="0" err="1">
                <a:solidFill>
                  <a:schemeClr val="tx1"/>
                </a:solidFill>
                <a:latin typeface="Times New Roman" panose="02020603050405020304" pitchFamily="18" charset="0"/>
                <a:cs typeface="Times New Roman" panose="02020603050405020304" pitchFamily="18" charset="0"/>
              </a:rPr>
              <a:t>атріовентрикулярна</a:t>
            </a:r>
            <a:r>
              <a:rPr lang="uk-UA" sz="2400" dirty="0">
                <a:solidFill>
                  <a:schemeClr val="tx1"/>
                </a:solidFill>
                <a:latin typeface="Times New Roman" panose="02020603050405020304" pitchFamily="18" charset="0"/>
                <a:cs typeface="Times New Roman" panose="02020603050405020304" pitchFamily="18" charset="0"/>
              </a:rPr>
              <a:t> блокада і блокада ніжок пучка </a:t>
            </a:r>
            <a:r>
              <a:rPr lang="uk-UA" sz="2400" dirty="0" err="1">
                <a:solidFill>
                  <a:schemeClr val="tx1"/>
                </a:solidFill>
                <a:latin typeface="Times New Roman" panose="02020603050405020304" pitchFamily="18" charset="0"/>
                <a:cs typeface="Times New Roman" panose="02020603050405020304" pitchFamily="18" charset="0"/>
              </a:rPr>
              <a:t>Гіса</a:t>
            </a:r>
            <a:r>
              <a:rPr lang="uk-UA" sz="2400" dirty="0">
                <a:solidFill>
                  <a:schemeClr val="tx1"/>
                </a:solidFill>
                <a:latin typeface="Times New Roman" panose="02020603050405020304" pitchFamily="18" charset="0"/>
                <a:cs typeface="Times New Roman" panose="02020603050405020304" pitchFamily="18" charset="0"/>
              </a:rPr>
              <a:t>; </a:t>
            </a:r>
          </a:p>
          <a:p>
            <a:pPr marL="0" indent="0">
              <a:buNone/>
            </a:pPr>
            <a:endParaRPr lang="ru-RU" dirty="0"/>
          </a:p>
        </p:txBody>
      </p:sp>
    </p:spTree>
    <p:extLst>
      <p:ext uri="{BB962C8B-B14F-4D97-AF65-F5344CB8AC3E}">
        <p14:creationId xmlns:p14="http://schemas.microsoft.com/office/powerpoint/2010/main" val="37838060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660400" y="571500"/>
            <a:ext cx="10020300" cy="5461000"/>
          </a:xfrm>
        </p:spPr>
        <p:txBody>
          <a:bodyPr>
            <a:noAutofit/>
          </a:bodyPr>
          <a:lstStyle/>
          <a:p>
            <a:pPr marL="457200" lvl="0" indent="-457200" algn="just">
              <a:buFont typeface="Wingdings" panose="05000000000000000000" pitchFamily="2" charset="2"/>
              <a:buChar char="v"/>
            </a:pPr>
            <a:r>
              <a:rPr lang="ru-RU" sz="2800" dirty="0" smtClean="0">
                <a:solidFill>
                  <a:schemeClr val="tx1"/>
                </a:solidFill>
                <a:latin typeface="Times New Roman" panose="02020603050405020304" pitchFamily="18" charset="0"/>
                <a:cs typeface="Times New Roman" panose="02020603050405020304" pitchFamily="18" charset="0"/>
              </a:rPr>
              <a:t>	</a:t>
            </a:r>
            <a:r>
              <a:rPr lang="uk-UA" sz="2800" dirty="0" smtClean="0">
                <a:solidFill>
                  <a:schemeClr val="tx1"/>
                </a:solidFill>
                <a:latin typeface="Times New Roman" panose="02020603050405020304" pitchFamily="18" charset="0"/>
                <a:cs typeface="Times New Roman" panose="02020603050405020304" pitchFamily="18" charset="0"/>
              </a:rPr>
              <a:t>хвороба</a:t>
            </a:r>
            <a:r>
              <a:rPr lang="uk-UA" sz="2800" dirty="0">
                <a:solidFill>
                  <a:schemeClr val="tx1"/>
                </a:solidFill>
                <a:latin typeface="Times New Roman" panose="02020603050405020304" pitchFamily="18" charset="0"/>
                <a:cs typeface="Times New Roman" panose="02020603050405020304" pitchFamily="18" charset="0"/>
              </a:rPr>
              <a:t>;</a:t>
            </a:r>
          </a:p>
          <a:p>
            <a:pPr marL="457200" lvl="0" indent="-457200" algn="just">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аневризми аорти</a:t>
            </a:r>
            <a:r>
              <a:rPr lang="uk-UA" sz="2800" dirty="0" smtClean="0">
                <a:solidFill>
                  <a:schemeClr val="tx1"/>
                </a:solidFill>
                <a:latin typeface="Times New Roman" panose="02020603050405020304" pitchFamily="18" charset="0"/>
                <a:cs typeface="Times New Roman" panose="02020603050405020304" pitchFamily="18" charset="0"/>
              </a:rPr>
              <a:t>,</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тромбооблітеруючі</a:t>
            </a:r>
            <a:r>
              <a:rPr lang="uk-UA" sz="2800" dirty="0">
                <a:solidFill>
                  <a:schemeClr val="tx1"/>
                </a:solidFill>
                <a:latin typeface="Times New Roman" panose="02020603050405020304" pitchFamily="18" charset="0"/>
                <a:cs typeface="Times New Roman" panose="02020603050405020304" pitchFamily="18" charset="0"/>
              </a:rPr>
              <a:t> захворювання периферичних артерій; </a:t>
            </a:r>
          </a:p>
          <a:p>
            <a:pPr marL="457200" lvl="0" indent="-457200" algn="just">
              <a:buFont typeface="Wingdings" panose="05000000000000000000" pitchFamily="2" charset="2"/>
              <a:buChar char="v"/>
            </a:pPr>
            <a:r>
              <a:rPr lang="uk-UA" sz="2800" dirty="0" err="1">
                <a:solidFill>
                  <a:schemeClr val="tx1"/>
                </a:solidFill>
                <a:latin typeface="Times New Roman" panose="02020603050405020304" pitchFamily="18" charset="0"/>
                <a:cs typeface="Times New Roman" panose="02020603050405020304" pitchFamily="18" charset="0"/>
              </a:rPr>
              <a:t>тромбоемболічна</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серця і великих судин;</a:t>
            </a:r>
          </a:p>
          <a:p>
            <a:pPr marL="457200" lvl="0" indent="-457200" algn="just">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гіпертонічна хвороба III стадії; </a:t>
            </a:r>
          </a:p>
          <a:p>
            <a:pPr marL="457200" lvl="0" indent="-457200" algn="just">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пізні стадії атеросклерозу судин головного мозку з явищами хронічної недостатності мозкового кровообігу III стадії (за Н. К. </a:t>
            </a:r>
            <a:r>
              <a:rPr lang="uk-UA" sz="2800" dirty="0" err="1">
                <a:solidFill>
                  <a:schemeClr val="tx1"/>
                </a:solidFill>
                <a:latin typeface="Times New Roman" panose="02020603050405020304" pitchFamily="18" charset="0"/>
                <a:cs typeface="Times New Roman" panose="02020603050405020304" pitchFamily="18" charset="0"/>
              </a:rPr>
              <a:t>Боголєповим</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ендартеріїт</a:t>
            </a:r>
            <a:r>
              <a:rPr lang="uk-UA" sz="2800" dirty="0">
                <a:solidFill>
                  <a:schemeClr val="tx1"/>
                </a:solidFill>
                <a:latin typeface="Times New Roman" panose="02020603050405020304" pitchFamily="18" charset="0"/>
                <a:cs typeface="Times New Roman" panose="02020603050405020304" pitchFamily="18" charset="0"/>
              </a:rPr>
              <a:t>, ускладнений трофічними порушеннями, гангреною; </a:t>
            </a:r>
            <a:r>
              <a:rPr lang="uk-UA" sz="2800" dirty="0" err="1">
                <a:solidFill>
                  <a:schemeClr val="tx1"/>
                </a:solidFill>
                <a:latin typeface="Times New Roman" panose="02020603050405020304" pitchFamily="18" charset="0"/>
                <a:cs typeface="Times New Roman" panose="02020603050405020304" pitchFamily="18" charset="0"/>
              </a:rPr>
              <a:t>ангіїт</a:t>
            </a:r>
            <a:r>
              <a:rPr lang="uk-UA" sz="2800" dirty="0">
                <a:solidFill>
                  <a:schemeClr val="tx1"/>
                </a:solidFill>
                <a:latin typeface="Times New Roman" panose="02020603050405020304" pitchFamily="18" charset="0"/>
                <a:cs typeface="Times New Roman" panose="02020603050405020304" pitchFamily="18" charset="0"/>
              </a:rPr>
              <a:t>; тромбоз, гостре запалення, значне варикозне розширення вен з трофічними порушеннями;</a:t>
            </a:r>
            <a:r>
              <a:rPr lang="uk-UA" sz="2800" dirty="0"/>
              <a:t> </a:t>
            </a:r>
          </a:p>
          <a:p>
            <a:pPr algn="just">
              <a:spcBef>
                <a:spcPts val="0"/>
              </a:spcBef>
            </a:pPr>
            <a:endParaRPr lang="uk-UA" sz="2800" dirty="0" smtClean="0">
              <a:solidFill>
                <a:schemeClr val="tx1"/>
              </a:solidFill>
              <a:latin typeface="Times New Roman" panose="02020603050405020304" pitchFamily="18" charset="0"/>
              <a:cs typeface="Times New Roman" panose="02020603050405020304" pitchFamily="18" charset="0"/>
            </a:endParaRPr>
          </a:p>
          <a:p>
            <a:pPr algn="just"/>
            <a:r>
              <a:rPr lang="uk-UA" sz="2400" dirty="0" smtClean="0">
                <a:solidFill>
                  <a:schemeClr val="tx1"/>
                </a:solidFill>
                <a:latin typeface="Times New Roman" panose="02020603050405020304" pitchFamily="18" charset="0"/>
                <a:cs typeface="Times New Roman" panose="02020603050405020304" pitchFamily="18" charset="0"/>
              </a:rPr>
              <a:t> </a:t>
            </a: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50688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95223" y="435307"/>
            <a:ext cx="8815477" cy="5647994"/>
          </a:xfrm>
        </p:spPr>
        <p:txBody>
          <a:bodyPr>
            <a:normAutofit lnSpcReduction="10000"/>
          </a:bodyPr>
          <a:lstStyle/>
          <a:p>
            <a:pPr lvl="0" algn="just">
              <a:buFont typeface="Wingdings" panose="05000000000000000000" pitchFamily="2" charset="2"/>
              <a:buChar char="v"/>
            </a:pPr>
            <a:r>
              <a:rPr lang="ru-RU" sz="2800" dirty="0" smtClean="0">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тромбангііт</a:t>
            </a:r>
            <a:r>
              <a:rPr lang="uk-UA" sz="2800" dirty="0">
                <a:solidFill>
                  <a:schemeClr val="tx1"/>
                </a:solidFill>
                <a:latin typeface="Times New Roman" panose="02020603050405020304" pitchFamily="18" charset="0"/>
                <a:cs typeface="Times New Roman" panose="02020603050405020304" pitchFamily="18" charset="0"/>
              </a:rPr>
              <a:t> в поєднанні з атеросклерозом мозкових судин, що супроводжуються церебральними кризами; </a:t>
            </a:r>
          </a:p>
          <a:p>
            <a:pPr lvl="0" algn="just">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запалення лімфатичних судин і вузлів - збільшені, болючі лімфатичні вузли, спаяні з шкірою і з підлеглими тканинами; </a:t>
            </a:r>
          </a:p>
          <a:p>
            <a:pPr lvl="0" algn="just">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системні алергічні </a:t>
            </a:r>
            <a:r>
              <a:rPr lang="uk-UA" sz="2800" dirty="0" err="1">
                <a:solidFill>
                  <a:schemeClr val="tx1"/>
                </a:solidFill>
                <a:latin typeface="Times New Roman" panose="02020603050405020304" pitchFamily="18" charset="0"/>
                <a:cs typeface="Times New Roman" panose="02020603050405020304" pitchFamily="18" charset="0"/>
              </a:rPr>
              <a:t>ангіїти</a:t>
            </a:r>
            <a:r>
              <a:rPr lang="uk-UA" sz="2800" dirty="0">
                <a:solidFill>
                  <a:schemeClr val="tx1"/>
                </a:solidFill>
                <a:latin typeface="Times New Roman" panose="02020603050405020304" pitchFamily="18" charset="0"/>
                <a:cs typeface="Times New Roman" panose="02020603050405020304" pitchFamily="18" charset="0"/>
              </a:rPr>
              <a:t>, що протікають з геморагічними і іншими </a:t>
            </a:r>
            <a:r>
              <a:rPr lang="uk-UA" sz="2800" dirty="0" err="1">
                <a:solidFill>
                  <a:schemeClr val="tx1"/>
                </a:solidFill>
                <a:latin typeface="Times New Roman" panose="02020603050405020304" pitchFamily="18" charset="0"/>
                <a:cs typeface="Times New Roman" panose="02020603050405020304" pitchFamily="18" charset="0"/>
              </a:rPr>
              <a:t>висипаннями</a:t>
            </a:r>
            <a:r>
              <a:rPr lang="uk-UA" sz="2800" dirty="0">
                <a:solidFill>
                  <a:schemeClr val="tx1"/>
                </a:solidFill>
                <a:latin typeface="Times New Roman" panose="02020603050405020304" pitchFamily="18" charset="0"/>
                <a:cs typeface="Times New Roman" panose="02020603050405020304" pitchFamily="18" charset="0"/>
              </a:rPr>
              <a:t> і крововиливами в шкіру;</a:t>
            </a:r>
          </a:p>
          <a:p>
            <a:pPr lvl="0" algn="just">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хвороби крові;</a:t>
            </a:r>
          </a:p>
          <a:p>
            <a:pPr lvl="0" algn="just">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гостра серцево-судинна недостатність, які протікають з геморагічними і іншими </a:t>
            </a:r>
            <a:r>
              <a:rPr lang="uk-UA" sz="2800" dirty="0" err="1">
                <a:solidFill>
                  <a:schemeClr val="tx1"/>
                </a:solidFill>
                <a:latin typeface="Times New Roman" panose="02020603050405020304" pitchFamily="18" charset="0"/>
                <a:cs typeface="Times New Roman" panose="02020603050405020304" pitchFamily="18" charset="0"/>
              </a:rPr>
              <a:t>висипаннями</a:t>
            </a:r>
            <a:r>
              <a:rPr lang="uk-UA" sz="2800" dirty="0">
                <a:solidFill>
                  <a:schemeClr val="tx1"/>
                </a:solidFill>
                <a:latin typeface="Times New Roman" panose="02020603050405020304" pitchFamily="18" charset="0"/>
                <a:cs typeface="Times New Roman" panose="02020603050405020304" pitchFamily="18" charset="0"/>
              </a:rPr>
              <a:t> і крововиливами в шкіру.</a:t>
            </a:r>
          </a:p>
          <a:p>
            <a:pPr algn="just">
              <a:spcBef>
                <a:spcPts val="0"/>
              </a:spcBef>
              <a:buFont typeface="Wingdings" panose="05000000000000000000" pitchFamily="2" charset="2"/>
              <a:buChar char="v"/>
            </a:pPr>
            <a:endParaRPr lang="ru-RU"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97020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10071100" cy="5321540"/>
          </a:xfrm>
        </p:spPr>
        <p:txBody>
          <a:bodyPr>
            <a:normAutofit lnSpcReduction="10000"/>
          </a:bodyPr>
          <a:lstStyle/>
          <a:p>
            <a:pPr marL="0" indent="0">
              <a:buNone/>
            </a:pPr>
            <a:r>
              <a:rPr lang="ru-RU" sz="2400" dirty="0">
                <a:latin typeface="Times New Roman" panose="02020603050405020304" pitchFamily="18" charset="0"/>
                <a:cs typeface="Times New Roman" panose="02020603050405020304" pitchFamily="18" charset="0"/>
              </a:rPr>
              <a:t>	</a:t>
            </a:r>
            <a:r>
              <a:rPr lang="uk-UA" sz="2800" b="1" i="1" dirty="0" smtClean="0">
                <a:solidFill>
                  <a:schemeClr val="accent1"/>
                </a:solidFill>
                <a:latin typeface="Times New Roman" panose="02020603050405020304" pitchFamily="18" charset="0"/>
                <a:cs typeface="Times New Roman" panose="02020603050405020304" pitchFamily="18" charset="0"/>
              </a:rPr>
              <a:t>Захворювання </a:t>
            </a:r>
            <a:r>
              <a:rPr lang="uk-UA" sz="2800" b="1" i="1" dirty="0">
                <a:solidFill>
                  <a:schemeClr val="accent1"/>
                </a:solidFill>
                <a:latin typeface="Times New Roman" panose="02020603050405020304" pitchFamily="18" charset="0"/>
                <a:cs typeface="Times New Roman" panose="02020603050405020304" pitchFamily="18" charset="0"/>
              </a:rPr>
              <a:t>центральної і периферичної нервової системи.</a:t>
            </a:r>
            <a:endParaRPr lang="uk-UA" sz="2800" dirty="0">
              <a:solidFill>
                <a:schemeClr val="accent1"/>
              </a:solidFill>
              <a:latin typeface="Times New Roman" panose="02020603050405020304" pitchFamily="18" charset="0"/>
              <a:cs typeface="Times New Roman" panose="02020603050405020304" pitchFamily="18" charset="0"/>
            </a:endParaRPr>
          </a:p>
          <a:p>
            <a:pPr marL="0" indent="0" algn="just">
              <a:buNone/>
            </a:pPr>
            <a:r>
              <a:rPr lang="uk-UA" sz="2800" dirty="0">
                <a:latin typeface="Times New Roman" panose="02020603050405020304" pitchFamily="18" charset="0"/>
                <a:cs typeface="Times New Roman" panose="02020603050405020304" pitchFamily="18" charset="0"/>
              </a:rPr>
              <a:t>	</a:t>
            </a:r>
            <a:r>
              <a:rPr lang="uk-UA" sz="2800" dirty="0" smtClean="0">
                <a:solidFill>
                  <a:schemeClr val="tx1"/>
                </a:solidFill>
                <a:latin typeface="Times New Roman" panose="02020603050405020304" pitchFamily="18" charset="0"/>
                <a:cs typeface="Times New Roman" panose="02020603050405020304" pitchFamily="18" charset="0"/>
              </a:rPr>
              <a:t>Показання</a:t>
            </a:r>
            <a:r>
              <a:rPr lang="uk-UA" sz="2800" dirty="0">
                <a:solidFill>
                  <a:schemeClr val="tx1"/>
                </a:solidFill>
                <a:latin typeface="Times New Roman" panose="02020603050405020304" pitchFamily="18" charset="0"/>
                <a:cs typeface="Times New Roman" panose="02020603050405020304" pitchFamily="18" charset="0"/>
              </a:rPr>
              <a:t>:</a:t>
            </a:r>
          </a:p>
          <a:p>
            <a:pPr lvl="0" algn="just">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атеросклероз церебральних судин; </a:t>
            </a:r>
          </a:p>
          <a:p>
            <a:pPr lvl="0" algn="just">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наслідки порушення мозкового кровообігу; </a:t>
            </a:r>
          </a:p>
          <a:p>
            <a:pPr lvl="0" algn="just">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дитячі церебральні паралічі; </a:t>
            </a:r>
          </a:p>
          <a:p>
            <a:pPr lvl="0" algn="just">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мляві паралічі в результаті перенесеного поліомієліту; </a:t>
            </a:r>
          </a:p>
          <a:p>
            <a:pPr lvl="0" algn="just">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травми периферичної нервової системи; </a:t>
            </a:r>
          </a:p>
          <a:p>
            <a:pPr lvl="0" algn="just">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захворювання периферичної нервової системи - невралгії та неврити посттравматичної, інфекційної, запальної, </a:t>
            </a:r>
            <a:r>
              <a:rPr lang="uk-UA" sz="2800" dirty="0" err="1">
                <a:solidFill>
                  <a:schemeClr val="tx1"/>
                </a:solidFill>
                <a:latin typeface="Times New Roman" panose="02020603050405020304" pitchFamily="18" charset="0"/>
                <a:cs typeface="Times New Roman" panose="02020603050405020304" pitchFamily="18" charset="0"/>
              </a:rPr>
              <a:t>дегенеративно</a:t>
            </a:r>
            <a:r>
              <a:rPr lang="uk-UA" sz="2800" dirty="0">
                <a:solidFill>
                  <a:schemeClr val="tx1"/>
                </a:solidFill>
                <a:latin typeface="Times New Roman" panose="02020603050405020304" pitchFamily="18" charset="0"/>
                <a:cs typeface="Times New Roman" panose="02020603050405020304" pitchFamily="18" charset="0"/>
              </a:rPr>
              <a:t>-дистрофічної та іншої етіології; </a:t>
            </a:r>
          </a:p>
          <a:p>
            <a:pPr algn="just">
              <a:spcBef>
                <a:spcPts val="0"/>
              </a:spcBef>
              <a:buFont typeface="Wingdings" panose="05000000000000000000" pitchFamily="2" charset="2"/>
              <a:buChar char="Ø"/>
            </a:pP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7089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93800" y="-266700"/>
            <a:ext cx="9078784" cy="1765300"/>
          </a:xfrm>
        </p:spPr>
        <p:txBody>
          <a:bodyPr/>
          <a:lstStyle/>
          <a:p>
            <a:pPr lvl="0" algn="just"/>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 </a:t>
            </a:r>
            <a:r>
              <a:rPr lang="uk-UA" sz="3200" b="1" dirty="0" smtClean="0">
                <a:latin typeface="Times New Roman" panose="02020603050405020304" pitchFamily="18" charset="0"/>
                <a:cs typeface="Times New Roman" panose="02020603050405020304" pitchFamily="18" charset="0"/>
              </a:rPr>
              <a:t>Фізіологічний </a:t>
            </a:r>
            <a:r>
              <a:rPr lang="uk-UA" sz="3200" b="1" dirty="0">
                <a:latin typeface="Times New Roman" panose="02020603050405020304" pitchFamily="18" charset="0"/>
                <a:cs typeface="Times New Roman" panose="02020603050405020304" pitchFamily="18" charset="0"/>
              </a:rPr>
              <a:t>вплив масажу на організм </a:t>
            </a:r>
            <a:r>
              <a:rPr lang="uk-UA" sz="3200" b="1" dirty="0" smtClean="0">
                <a:latin typeface="Times New Roman" panose="02020603050405020304" pitchFamily="18" charset="0"/>
                <a:cs typeface="Times New Roman" panose="02020603050405020304" pitchFamily="18" charset="0"/>
              </a:rPr>
              <a:t>людини</a:t>
            </a:r>
            <a:r>
              <a:rPr lang="uk-UA" sz="3200" dirty="0" smtClean="0">
                <a:latin typeface="Times New Roman" panose="02020603050405020304" pitchFamily="18" charset="0"/>
                <a:cs typeface="Times New Roman" panose="02020603050405020304" pitchFamily="18" charset="0"/>
              </a:rPr>
              <a:t/>
            </a:r>
            <a:br>
              <a:rPr lang="uk-UA" sz="3200" dirty="0" smtClean="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381000" y="812800"/>
            <a:ext cx="11137900" cy="5295900"/>
          </a:xfrm>
        </p:spPr>
        <p:txBody>
          <a:bodyPr>
            <a:normAutofit/>
          </a:bodyPr>
          <a:lstStyle/>
          <a:p>
            <a:pPr algn="just">
              <a:lnSpc>
                <a:spcPct val="120000"/>
              </a:lnSpc>
              <a:spcBef>
                <a:spcPts val="0"/>
              </a:spcBef>
              <a:spcAft>
                <a:spcPts val="100"/>
              </a:spcAft>
            </a:pPr>
            <a:r>
              <a:rPr lang="ru-RU" sz="2800" dirty="0" smtClean="0">
                <a:solidFill>
                  <a:schemeClr val="tx1"/>
                </a:solidFill>
                <a:latin typeface="Times New Roman" panose="02020603050405020304" pitchFamily="18" charset="0"/>
                <a:cs typeface="Times New Roman" panose="02020603050405020304" pitchFamily="18" charset="0"/>
              </a:rPr>
              <a:t>	</a:t>
            </a:r>
            <a:r>
              <a:rPr lang="uk-UA" sz="3000" dirty="0">
                <a:solidFill>
                  <a:schemeClr val="tx1"/>
                </a:solidFill>
                <a:latin typeface="Times New Roman" panose="02020603050405020304" pitchFamily="18" charset="0"/>
                <a:cs typeface="Times New Roman" panose="02020603050405020304" pitchFamily="18" charset="0"/>
              </a:rPr>
              <a:t>Чинним моментом впливу масажу на організм є механічні подразнення, що наносяться тканинам спеціальними прийомами </a:t>
            </a:r>
            <a:r>
              <a:rPr lang="uk-UA" sz="3000" dirty="0" err="1">
                <a:solidFill>
                  <a:schemeClr val="tx1"/>
                </a:solidFill>
                <a:latin typeface="Times New Roman" panose="02020603050405020304" pitchFamily="18" charset="0"/>
                <a:cs typeface="Times New Roman" panose="02020603050405020304" pitchFamily="18" charset="0"/>
              </a:rPr>
              <a:t>погладжування</a:t>
            </a:r>
            <a:r>
              <a:rPr lang="uk-UA" sz="3000" dirty="0">
                <a:solidFill>
                  <a:schemeClr val="tx1"/>
                </a:solidFill>
                <a:latin typeface="Times New Roman" panose="02020603050405020304" pitchFamily="18" charset="0"/>
                <a:cs typeface="Times New Roman" panose="02020603050405020304" pitchFamily="18" charset="0"/>
              </a:rPr>
              <a:t>, розтирання, </a:t>
            </a:r>
            <a:r>
              <a:rPr lang="uk-UA" sz="3000" dirty="0" err="1">
                <a:solidFill>
                  <a:schemeClr val="tx1"/>
                </a:solidFill>
                <a:latin typeface="Times New Roman" panose="02020603050405020304" pitchFamily="18" charset="0"/>
                <a:cs typeface="Times New Roman" panose="02020603050405020304" pitchFamily="18" charset="0"/>
              </a:rPr>
              <a:t>розминання</a:t>
            </a:r>
            <a:r>
              <a:rPr lang="uk-UA" sz="3000" dirty="0">
                <a:solidFill>
                  <a:schemeClr val="tx1"/>
                </a:solidFill>
                <a:latin typeface="Times New Roman" panose="02020603050405020304" pitchFamily="18" charset="0"/>
                <a:cs typeface="Times New Roman" panose="02020603050405020304" pitchFamily="18" charset="0"/>
              </a:rPr>
              <a:t>, вібрації. Різноманіття використовуваних в масажі прийомів дозволяє застосовувати впливу в великому діапазоні - від дуже слабких до досить сильних. Прийоми масажу, діючи на тканини, викликають збудження механорецепторів, призначених для перетворення енергії механічних подразнень в специфічну активність нервової системи - в сигнали, які несуть нервовим центрам інформацію. </a:t>
            </a: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74125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321540"/>
          </a:xfrm>
        </p:spPr>
        <p:txBody>
          <a:bodyPr>
            <a:normAutofit/>
          </a:bodyPr>
          <a:lstStyle/>
          <a:p>
            <a:pPr lvl="0" algn="just">
              <a:buFont typeface="Wingdings" panose="05000000000000000000" pitchFamily="2" charset="2"/>
              <a:buChar char="Ø"/>
            </a:pPr>
            <a:r>
              <a:rPr lang="ru-RU" sz="2800" dirty="0" smtClean="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радікуліти</a:t>
            </a:r>
            <a:r>
              <a:rPr lang="uk-UA" sz="2800" dirty="0">
                <a:solidFill>
                  <a:schemeClr val="tx1"/>
                </a:solidFill>
                <a:latin typeface="Times New Roman" panose="02020603050405020304" pitchFamily="18" charset="0"/>
                <a:cs typeface="Times New Roman" panose="02020603050405020304" pitchFamily="18" charset="0"/>
              </a:rPr>
              <a:t> при дегенеративних змінах </a:t>
            </a:r>
            <a:r>
              <a:rPr lang="uk-UA" sz="2800" dirty="0" err="1">
                <a:solidFill>
                  <a:schemeClr val="tx1"/>
                </a:solidFill>
                <a:latin typeface="Times New Roman" panose="02020603050405020304" pitchFamily="18" charset="0"/>
                <a:cs typeface="Times New Roman" panose="02020603050405020304" pitchFamily="18" charset="0"/>
              </a:rPr>
              <a:t>міжхребцевих</a:t>
            </a:r>
            <a:r>
              <a:rPr lang="uk-UA" sz="2800" dirty="0">
                <a:solidFill>
                  <a:schemeClr val="tx1"/>
                </a:solidFill>
                <a:latin typeface="Times New Roman" panose="02020603050405020304" pitchFamily="18" charset="0"/>
                <a:cs typeface="Times New Roman" panose="02020603050405020304" pitchFamily="18" charset="0"/>
              </a:rPr>
              <a:t> дисків, порушення вегетативної іннервації, що супроводжуються </a:t>
            </a:r>
            <a:r>
              <a:rPr lang="uk-UA" sz="2800" dirty="0" err="1">
                <a:solidFill>
                  <a:schemeClr val="tx1"/>
                </a:solidFill>
                <a:latin typeface="Times New Roman" panose="02020603050405020304" pitchFamily="18" charset="0"/>
                <a:cs typeface="Times New Roman" panose="02020603050405020304" pitchFamily="18" charset="0"/>
              </a:rPr>
              <a:t>симпатико</a:t>
            </a:r>
            <a:r>
              <a:rPr lang="uk-UA" sz="2800" dirty="0">
                <a:solidFill>
                  <a:schemeClr val="tx1"/>
                </a:solidFill>
                <a:latin typeface="Times New Roman" panose="02020603050405020304" pitchFamily="18" charset="0"/>
                <a:cs typeface="Times New Roman" panose="02020603050405020304" pitchFamily="18" charset="0"/>
              </a:rPr>
              <a:t>-неврологічними явищами; </a:t>
            </a:r>
          </a:p>
          <a:p>
            <a:pPr lvl="0" algn="just">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тремтливий параліч, хвороба Паркінсона; </a:t>
            </a:r>
          </a:p>
          <a:p>
            <a:pPr lvl="0" algn="just">
              <a:buFont typeface="Wingdings" panose="05000000000000000000" pitchFamily="2" charset="2"/>
              <a:buChar char="Ø"/>
            </a:pPr>
            <a:r>
              <a:rPr lang="uk-UA" sz="2800" dirty="0" err="1">
                <a:solidFill>
                  <a:schemeClr val="tx1"/>
                </a:solidFill>
                <a:latin typeface="Times New Roman" panose="02020603050405020304" pitchFamily="18" charset="0"/>
                <a:cs typeface="Times New Roman" panose="02020603050405020304" pitchFamily="18" charset="0"/>
              </a:rPr>
              <a:t>діенцефальні</a:t>
            </a:r>
            <a:r>
              <a:rPr lang="uk-UA" sz="2800" dirty="0">
                <a:solidFill>
                  <a:schemeClr val="tx1"/>
                </a:solidFill>
                <a:latin typeface="Times New Roman" panose="02020603050405020304" pitchFamily="18" charset="0"/>
                <a:cs typeface="Times New Roman" panose="02020603050405020304" pitchFamily="18" charset="0"/>
              </a:rPr>
              <a:t> синдроми; </a:t>
            </a:r>
          </a:p>
          <a:p>
            <a:pPr lvl="0" algn="just">
              <a:buFont typeface="Wingdings" panose="05000000000000000000" pitchFamily="2" charset="2"/>
              <a:buChar char="Ø"/>
            </a:pPr>
            <a:r>
              <a:rPr lang="uk-UA" sz="2800" dirty="0" err="1">
                <a:solidFill>
                  <a:schemeClr val="tx1"/>
                </a:solidFill>
                <a:latin typeface="Times New Roman" panose="02020603050405020304" pitchFamily="18" charset="0"/>
                <a:cs typeface="Times New Roman" panose="02020603050405020304" pitchFamily="18" charset="0"/>
              </a:rPr>
              <a:t>солярити</a:t>
            </a:r>
            <a:r>
              <a:rPr lang="uk-UA" sz="2800" dirty="0">
                <a:solidFill>
                  <a:schemeClr val="tx1"/>
                </a:solidFill>
                <a:latin typeface="Times New Roman" panose="02020603050405020304" pitchFamily="18" charset="0"/>
                <a:cs typeface="Times New Roman" panose="02020603050405020304" pitchFamily="18" charset="0"/>
              </a:rPr>
              <a:t> на </a:t>
            </a:r>
            <a:r>
              <a:rPr lang="uk-UA" sz="2800" dirty="0" err="1">
                <a:solidFill>
                  <a:schemeClr val="tx1"/>
                </a:solidFill>
                <a:latin typeface="Times New Roman" panose="02020603050405020304" pitchFamily="18" charset="0"/>
                <a:cs typeface="Times New Roman" panose="02020603050405020304" pitchFamily="18" charset="0"/>
              </a:rPr>
              <a:t>грунті</a:t>
            </a:r>
            <a:r>
              <a:rPr lang="uk-UA" sz="2800" dirty="0">
                <a:solidFill>
                  <a:schemeClr val="tx1"/>
                </a:solidFill>
                <a:latin typeface="Times New Roman" panose="02020603050405020304" pitchFamily="18" charset="0"/>
                <a:cs typeface="Times New Roman" panose="02020603050405020304" pitchFamily="18" charset="0"/>
              </a:rPr>
              <a:t> хронічних захворювань органів черевної порожнини та </a:t>
            </a:r>
            <a:r>
              <a:rPr lang="uk-UA" sz="2800" dirty="0" err="1">
                <a:solidFill>
                  <a:schemeClr val="tx1"/>
                </a:solidFill>
                <a:latin typeface="Times New Roman" panose="02020603050405020304" pitchFamily="18" charset="0"/>
                <a:cs typeface="Times New Roman" panose="02020603050405020304" pitchFamily="18" charset="0"/>
              </a:rPr>
              <a:t>ін</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поліневрити</a:t>
            </a:r>
            <a:r>
              <a:rPr lang="uk-UA" sz="2800" dirty="0">
                <a:solidFill>
                  <a:schemeClr val="tx1"/>
                </a:solidFill>
                <a:latin typeface="Times New Roman" panose="02020603050405020304" pitchFamily="18" charset="0"/>
                <a:cs typeface="Times New Roman" panose="02020603050405020304" pitchFamily="18" charset="0"/>
              </a:rPr>
              <a:t> і </a:t>
            </a:r>
            <a:r>
              <a:rPr lang="uk-UA" sz="2800" dirty="0" err="1">
                <a:solidFill>
                  <a:schemeClr val="tx1"/>
                </a:solidFill>
                <a:latin typeface="Times New Roman" panose="02020603050405020304" pitchFamily="18" charset="0"/>
                <a:cs typeface="Times New Roman" panose="02020603050405020304" pitchFamily="18" charset="0"/>
              </a:rPr>
              <a:t>поліневропатії</a:t>
            </a:r>
            <a:r>
              <a:rPr lang="uk-UA" sz="2800" dirty="0">
                <a:solidFill>
                  <a:schemeClr val="tx1"/>
                </a:solidFill>
                <a:latin typeface="Times New Roman" panose="02020603050405020304" pitchFamily="18" charset="0"/>
                <a:cs typeface="Times New Roman" panose="02020603050405020304" pitchFamily="18" charset="0"/>
              </a:rPr>
              <a:t>, що </a:t>
            </a:r>
            <a:r>
              <a:rPr lang="uk-UA" sz="2800" dirty="0" err="1">
                <a:solidFill>
                  <a:schemeClr val="tx1"/>
                </a:solidFill>
                <a:latin typeface="Times New Roman" panose="02020603050405020304" pitchFamily="18" charset="0"/>
                <a:cs typeface="Times New Roman" panose="02020603050405020304" pitchFamily="18" charset="0"/>
              </a:rPr>
              <a:t>розвинулися</a:t>
            </a:r>
            <a:r>
              <a:rPr lang="uk-UA" sz="2800" dirty="0">
                <a:solidFill>
                  <a:schemeClr val="tx1"/>
                </a:solidFill>
                <a:latin typeface="Times New Roman" panose="02020603050405020304" pitchFamily="18" charset="0"/>
                <a:cs typeface="Times New Roman" panose="02020603050405020304" pitchFamily="18" charset="0"/>
              </a:rPr>
              <a:t> в результаті інфекції, виробничої вібрації та ін.</a:t>
            </a:r>
          </a:p>
          <a:p>
            <a:pPr marL="0" indent="0" algn="just">
              <a:buNone/>
            </a:pP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lgn="just">
              <a:spcBef>
                <a:spcPts val="0"/>
              </a:spcBef>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73577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321540"/>
          </a:xfrm>
        </p:spPr>
        <p:txBody>
          <a:bodyPr>
            <a:normAutofit fontScale="92500" lnSpcReduction="20000"/>
          </a:bodyPr>
          <a:lstStyle/>
          <a:p>
            <a:pPr>
              <a:buFont typeface="Wingdings" panose="05000000000000000000" pitchFamily="2" charset="2"/>
              <a:buChar char="v"/>
            </a:pPr>
            <a:r>
              <a:rPr lang="ru-RU" sz="2400" dirty="0">
                <a:latin typeface="Times New Roman" panose="02020603050405020304" pitchFamily="18" charset="0"/>
                <a:cs typeface="Times New Roman" panose="02020603050405020304" pitchFamily="18" charset="0"/>
              </a:rPr>
              <a:t>	</a:t>
            </a:r>
            <a:r>
              <a:rPr lang="uk-UA" sz="2800" i="1" dirty="0" smtClean="0">
                <a:solidFill>
                  <a:schemeClr val="tx1"/>
                </a:solidFill>
                <a:latin typeface="Times New Roman" panose="02020603050405020304" pitchFamily="18" charset="0"/>
                <a:cs typeface="Times New Roman" panose="02020603050405020304" pitchFamily="18" charset="0"/>
              </a:rPr>
              <a:t>Протипоказання</a:t>
            </a:r>
            <a:r>
              <a:rPr lang="uk-UA" sz="2800" i="1"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гострі болі; </a:t>
            </a:r>
          </a:p>
          <a:p>
            <a:pPr lvl="0">
              <a:buFont typeface="Wingdings" panose="05000000000000000000" pitchFamily="2" charset="2"/>
              <a:buChar char="v"/>
            </a:pPr>
            <a:r>
              <a:rPr lang="uk-UA" sz="2800" dirty="0" err="1">
                <a:solidFill>
                  <a:schemeClr val="tx1"/>
                </a:solidFill>
                <a:latin typeface="Times New Roman" panose="02020603050405020304" pitchFamily="18" charset="0"/>
                <a:cs typeface="Times New Roman" panose="02020603050405020304" pitchFamily="18" charset="0"/>
              </a:rPr>
              <a:t>каузалгічний</a:t>
            </a:r>
            <a:r>
              <a:rPr lang="uk-UA" sz="2800" dirty="0">
                <a:solidFill>
                  <a:schemeClr val="tx1"/>
                </a:solidFill>
                <a:latin typeface="Times New Roman" panose="02020603050405020304" pitchFamily="18" charset="0"/>
                <a:cs typeface="Times New Roman" panose="02020603050405020304" pitchFamily="18" charset="0"/>
              </a:rPr>
              <a:t> синдром після травми периферичних нервів;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поєднання </a:t>
            </a:r>
            <a:r>
              <a:rPr lang="uk-UA" sz="2800" dirty="0" err="1">
                <a:solidFill>
                  <a:schemeClr val="tx1"/>
                </a:solidFill>
                <a:latin typeface="Times New Roman" panose="02020603050405020304" pitchFamily="18" charset="0"/>
                <a:cs typeface="Times New Roman" panose="02020603050405020304" pitchFamily="18" charset="0"/>
              </a:rPr>
              <a:t>шийно</a:t>
            </a:r>
            <a:r>
              <a:rPr lang="uk-UA" sz="2800" dirty="0">
                <a:solidFill>
                  <a:schemeClr val="tx1"/>
                </a:solidFill>
                <a:latin typeface="Times New Roman" panose="02020603050405020304" pitchFamily="18" charset="0"/>
                <a:cs typeface="Times New Roman" panose="02020603050405020304" pitchFamily="18" charset="0"/>
              </a:rPr>
              <a:t>-грудного радикуліту з </a:t>
            </a:r>
            <a:r>
              <a:rPr lang="uk-UA" sz="2800" dirty="0" err="1">
                <a:solidFill>
                  <a:schemeClr val="tx1"/>
                </a:solidFill>
                <a:latin typeface="Times New Roman" panose="02020603050405020304" pitchFamily="18" charset="0"/>
                <a:cs typeface="Times New Roman" panose="02020603050405020304" pitchFamily="18" charset="0"/>
              </a:rPr>
              <a:t>гангліонітом</a:t>
            </a:r>
            <a:r>
              <a:rPr lang="uk-UA" sz="2800" dirty="0">
                <a:solidFill>
                  <a:schemeClr val="tx1"/>
                </a:solidFill>
                <a:latin typeface="Times New Roman" panose="02020603050405020304" pitchFamily="18" charset="0"/>
                <a:cs typeface="Times New Roman" panose="02020603050405020304" pitchFamily="18" charset="0"/>
              </a:rPr>
              <a:t> або роздратуванням вузлів граничного симпатичного стовбура (Н. А. Біла), ураження нервів, корінців і сплетінь, в основі яких лежать грубі анатомічні зміни з вираженими трофічними розладами;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запалення спинного мозку і оболонок, ускладнені трофічними порушеннями; підозра на пухлину спинного мозку, пухлини спинного мозку і оболонок; туберкульозні ураження нервової системи;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виражений склероз мозкових судин з схильністю до тромбозів і крововиливів; </a:t>
            </a: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93761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461240"/>
          </a:xfrm>
        </p:spPr>
        <p:txBody>
          <a:bodyPr>
            <a:normAutofit/>
          </a:bodyPr>
          <a:lstStyle/>
          <a:p>
            <a:pPr lvl="0">
              <a:buFont typeface="Wingdings" panose="05000000000000000000" pitchFamily="2" charset="2"/>
              <a:buChar char="v"/>
            </a:pPr>
            <a:r>
              <a:rPr lang="ru-RU" sz="24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захворювання автономного відділу нервової системи в період загострення - </a:t>
            </a:r>
            <a:r>
              <a:rPr lang="uk-UA" sz="2800" dirty="0" err="1">
                <a:solidFill>
                  <a:schemeClr val="tx1"/>
                </a:solidFill>
                <a:latin typeface="Times New Roman" panose="02020603050405020304" pitchFamily="18" charset="0"/>
                <a:cs typeface="Times New Roman" panose="02020603050405020304" pitchFamily="18" charset="0"/>
              </a:rPr>
              <a:t>гангліоніт</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диенцефальний</a:t>
            </a:r>
            <a:r>
              <a:rPr lang="uk-UA" sz="2800" dirty="0">
                <a:solidFill>
                  <a:schemeClr val="tx1"/>
                </a:solidFill>
                <a:latin typeface="Times New Roman" panose="02020603050405020304" pitchFamily="18" charset="0"/>
                <a:cs typeface="Times New Roman" panose="02020603050405020304" pitchFamily="18" charset="0"/>
              </a:rPr>
              <a:t> криз;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вазомоторні порушення, що супроводжуються різкими трофічними порушеннями ендокринного обміну і пов'язані з вираженим тиреотоксикозом;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неврози, що супроводжуються афективними вибухами, нав'язливим станом, судорожними припадками;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сексуальні неврози, статева імпотенція на </a:t>
            </a:r>
            <a:r>
              <a:rPr lang="uk-UA" sz="2800" dirty="0" err="1">
                <a:solidFill>
                  <a:schemeClr val="tx1"/>
                </a:solidFill>
                <a:latin typeface="Times New Roman" panose="02020603050405020304" pitchFamily="18" charset="0"/>
                <a:cs typeface="Times New Roman" panose="02020603050405020304" pitchFamily="18" charset="0"/>
              </a:rPr>
              <a:t>грунті</a:t>
            </a:r>
            <a:r>
              <a:rPr lang="uk-UA" sz="2800" dirty="0">
                <a:solidFill>
                  <a:schemeClr val="tx1"/>
                </a:solidFill>
                <a:latin typeface="Times New Roman" panose="02020603050405020304" pitchFamily="18" charset="0"/>
                <a:cs typeface="Times New Roman" panose="02020603050405020304" pitchFamily="18" charset="0"/>
              </a:rPr>
              <a:t> дратівливої слабкості, яка характеризується підвищеною збудливістю статевих центрів;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надмірна психічна чи фізична втома.</a:t>
            </a:r>
          </a:p>
          <a:p>
            <a:pPr marL="0" indent="0" algn="just">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21595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fontScale="85000" lnSpcReduction="20000"/>
          </a:bodyPr>
          <a:lstStyle/>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	</a:t>
            </a:r>
            <a:r>
              <a:rPr lang="uk-UA" sz="3100" b="1" i="1" dirty="0" smtClean="0">
                <a:solidFill>
                  <a:schemeClr val="accent1"/>
                </a:solidFill>
                <a:latin typeface="Times New Roman" panose="02020603050405020304" pitchFamily="18" charset="0"/>
                <a:cs typeface="Times New Roman" panose="02020603050405020304" pitchFamily="18" charset="0"/>
              </a:rPr>
              <a:t>Травми </a:t>
            </a:r>
            <a:r>
              <a:rPr lang="uk-UA" sz="3100" b="1" i="1" dirty="0">
                <a:solidFill>
                  <a:schemeClr val="accent1"/>
                </a:solidFill>
                <a:latin typeface="Times New Roman" panose="02020603050405020304" pitchFamily="18" charset="0"/>
                <a:cs typeface="Times New Roman" panose="02020603050405020304" pitchFamily="18" charset="0"/>
              </a:rPr>
              <a:t>і захворювання опорно рухового апарату.</a:t>
            </a:r>
            <a:r>
              <a:rPr lang="uk-UA" sz="3100" b="1" dirty="0">
                <a:solidFill>
                  <a:schemeClr val="accent1"/>
                </a:solidFill>
                <a:latin typeface="Times New Roman" panose="02020603050405020304" pitchFamily="18" charset="0"/>
                <a:cs typeface="Times New Roman" panose="02020603050405020304" pitchFamily="18" charset="0"/>
              </a:rPr>
              <a:t> </a:t>
            </a:r>
            <a:endParaRPr lang="uk-UA" sz="3100" dirty="0">
              <a:solidFill>
                <a:schemeClr val="accent1"/>
              </a:solidFill>
              <a:latin typeface="Times New Roman" panose="02020603050405020304" pitchFamily="18" charset="0"/>
              <a:cs typeface="Times New Roman" panose="02020603050405020304" pitchFamily="18" charset="0"/>
            </a:endParaRPr>
          </a:p>
          <a:p>
            <a:pPr marL="0" indent="0" algn="just">
              <a:buNone/>
            </a:pPr>
            <a:r>
              <a:rPr lang="uk-UA" sz="3100" dirty="0" smtClean="0">
                <a:solidFill>
                  <a:schemeClr val="tx1"/>
                </a:solidFill>
                <a:latin typeface="Times New Roman" panose="02020603050405020304" pitchFamily="18" charset="0"/>
                <a:cs typeface="Times New Roman" panose="02020603050405020304" pitchFamily="18" charset="0"/>
              </a:rPr>
              <a:t>	Показання</a:t>
            </a:r>
            <a:r>
              <a:rPr lang="uk-UA" sz="3100" dirty="0">
                <a:solidFill>
                  <a:schemeClr val="tx1"/>
                </a:solidFill>
                <a:latin typeface="Times New Roman" panose="02020603050405020304" pitchFamily="18" charset="0"/>
                <a:cs typeface="Times New Roman" panose="02020603050405020304" pitchFamily="18" charset="0"/>
              </a:rPr>
              <a:t>: </a:t>
            </a:r>
          </a:p>
          <a:p>
            <a:pPr lvl="0" algn="just">
              <a:buFont typeface="Wingdings" panose="05000000000000000000" pitchFamily="2" charset="2"/>
              <a:buChar char="Ø"/>
            </a:pPr>
            <a:r>
              <a:rPr lang="uk-UA" sz="3100" dirty="0">
                <a:solidFill>
                  <a:schemeClr val="tx1"/>
                </a:solidFill>
                <a:latin typeface="Times New Roman" panose="02020603050405020304" pitchFamily="18" charset="0"/>
                <a:cs typeface="Times New Roman" panose="02020603050405020304" pitchFamily="18" charset="0"/>
              </a:rPr>
              <a:t>залишкові явища гострих травм м'яких тканин, пошкодження зв'язкового-сумкового апарату - розтягнення </a:t>
            </a:r>
            <a:r>
              <a:rPr lang="uk-UA" sz="3100" dirty="0" err="1">
                <a:solidFill>
                  <a:schemeClr val="tx1"/>
                </a:solidFill>
                <a:latin typeface="Times New Roman" panose="02020603050405020304" pitchFamily="18" charset="0"/>
                <a:cs typeface="Times New Roman" panose="02020603050405020304" pitchFamily="18" charset="0"/>
              </a:rPr>
              <a:t>сухожиль</a:t>
            </a:r>
            <a:r>
              <a:rPr lang="uk-UA" sz="3100" dirty="0">
                <a:solidFill>
                  <a:schemeClr val="tx1"/>
                </a:solidFill>
                <a:latin typeface="Times New Roman" panose="02020603050405020304" pitchFamily="18" charset="0"/>
                <a:cs typeface="Times New Roman" panose="02020603050405020304" pitchFamily="18" charset="0"/>
              </a:rPr>
              <a:t> і м'язів, розриви зв'язок, забій і </a:t>
            </a:r>
            <a:r>
              <a:rPr lang="uk-UA" sz="3100" dirty="0" err="1">
                <a:solidFill>
                  <a:schemeClr val="tx1"/>
                </a:solidFill>
                <a:latin typeface="Times New Roman" panose="02020603050405020304" pitchFamily="18" charset="0"/>
                <a:cs typeface="Times New Roman" panose="02020603050405020304" pitchFamily="18" charset="0"/>
              </a:rPr>
              <a:t>ін</a:t>
            </a:r>
            <a:r>
              <a:rPr lang="uk-UA" sz="3100" dirty="0">
                <a:solidFill>
                  <a:schemeClr val="tx1"/>
                </a:solidFill>
                <a:latin typeface="Times New Roman" panose="02020603050405020304" pitchFamily="18" charset="0"/>
                <a:cs typeface="Times New Roman" panose="02020603050405020304" pitchFamily="18" charset="0"/>
              </a:rPr>
              <a:t>; контрактури і </a:t>
            </a:r>
            <a:r>
              <a:rPr lang="uk-UA" sz="3100" dirty="0" err="1">
                <a:solidFill>
                  <a:schemeClr val="tx1"/>
                </a:solidFill>
                <a:latin typeface="Times New Roman" panose="02020603050405020304" pitchFamily="18" charset="0"/>
                <a:cs typeface="Times New Roman" panose="02020603050405020304" pitchFamily="18" charset="0"/>
              </a:rPr>
              <a:t>тугорухливість</a:t>
            </a:r>
            <a:r>
              <a:rPr lang="uk-UA" sz="3100" dirty="0">
                <a:solidFill>
                  <a:schemeClr val="tx1"/>
                </a:solidFill>
                <a:latin typeface="Times New Roman" panose="02020603050405020304" pitchFamily="18" charset="0"/>
                <a:cs typeface="Times New Roman" panose="02020603050405020304" pitchFamily="18" charset="0"/>
              </a:rPr>
              <a:t> суглобів, що </a:t>
            </a:r>
            <a:r>
              <a:rPr lang="uk-UA" sz="3100" dirty="0" err="1">
                <a:solidFill>
                  <a:schemeClr val="tx1"/>
                </a:solidFill>
                <a:latin typeface="Times New Roman" panose="02020603050405020304" pitchFamily="18" charset="0"/>
                <a:cs typeface="Times New Roman" panose="02020603050405020304" pitchFamily="18" charset="0"/>
              </a:rPr>
              <a:t>розвинулися</a:t>
            </a:r>
            <a:r>
              <a:rPr lang="uk-UA" sz="3100" dirty="0">
                <a:solidFill>
                  <a:schemeClr val="tx1"/>
                </a:solidFill>
                <a:latin typeface="Times New Roman" panose="02020603050405020304" pitchFamily="18" charset="0"/>
                <a:cs typeface="Times New Roman" panose="02020603050405020304" pitchFamily="18" charset="0"/>
              </a:rPr>
              <a:t> після травм, </a:t>
            </a:r>
            <a:r>
              <a:rPr lang="uk-UA" sz="3100" dirty="0" err="1">
                <a:solidFill>
                  <a:schemeClr val="tx1"/>
                </a:solidFill>
                <a:latin typeface="Times New Roman" panose="02020603050405020304" pitchFamily="18" charset="0"/>
                <a:cs typeface="Times New Roman" panose="02020603050405020304" pitchFamily="18" charset="0"/>
              </a:rPr>
              <a:t>опіків</a:t>
            </a:r>
            <a:r>
              <a:rPr lang="uk-UA" sz="3100" dirty="0">
                <a:solidFill>
                  <a:schemeClr val="tx1"/>
                </a:solidFill>
                <a:latin typeface="Times New Roman" panose="02020603050405020304" pitchFamily="18" charset="0"/>
                <a:cs typeface="Times New Roman" panose="02020603050405020304" pitchFamily="18" charset="0"/>
              </a:rPr>
              <a:t>, запальних процесів і </a:t>
            </a:r>
            <a:r>
              <a:rPr lang="uk-UA" sz="3100" dirty="0" err="1">
                <a:solidFill>
                  <a:schemeClr val="tx1"/>
                </a:solidFill>
                <a:latin typeface="Times New Roman" panose="02020603050405020304" pitchFamily="18" charset="0"/>
                <a:cs typeface="Times New Roman" panose="02020603050405020304" pitchFamily="18" charset="0"/>
              </a:rPr>
              <a:t>ін</a:t>
            </a:r>
            <a:r>
              <a:rPr lang="uk-UA" sz="3100" dirty="0">
                <a:solidFill>
                  <a:schemeClr val="tx1"/>
                </a:solidFill>
                <a:latin typeface="Times New Roman" panose="02020603050405020304" pitchFamily="18" charset="0"/>
                <a:cs typeface="Times New Roman" panose="02020603050405020304" pitchFamily="18" charset="0"/>
              </a:rPr>
              <a:t> ; </a:t>
            </a:r>
          </a:p>
          <a:p>
            <a:pPr lvl="0" algn="just">
              <a:buFont typeface="Wingdings" panose="05000000000000000000" pitchFamily="2" charset="2"/>
              <a:buChar char="Ø"/>
            </a:pPr>
            <a:r>
              <a:rPr lang="uk-UA" sz="3100" dirty="0">
                <a:solidFill>
                  <a:schemeClr val="tx1"/>
                </a:solidFill>
                <a:latin typeface="Times New Roman" panose="02020603050405020304" pitchFamily="18" charset="0"/>
                <a:cs typeface="Times New Roman" panose="02020603050405020304" pitchFamily="18" charset="0"/>
              </a:rPr>
              <a:t>травматичні </a:t>
            </a:r>
            <a:r>
              <a:rPr lang="uk-UA" sz="3100" dirty="0" err="1">
                <a:solidFill>
                  <a:schemeClr val="tx1"/>
                </a:solidFill>
                <a:latin typeface="Times New Roman" panose="02020603050405020304" pitchFamily="18" charset="0"/>
                <a:cs typeface="Times New Roman" panose="02020603050405020304" pitchFamily="18" charset="0"/>
              </a:rPr>
              <a:t>бурсити</a:t>
            </a:r>
            <a:r>
              <a:rPr lang="uk-UA" sz="3100" dirty="0">
                <a:solidFill>
                  <a:schemeClr val="tx1"/>
                </a:solidFill>
                <a:latin typeface="Times New Roman" panose="02020603050405020304" pitchFamily="18" charset="0"/>
                <a:cs typeface="Times New Roman" panose="02020603050405020304" pitchFamily="18" charset="0"/>
              </a:rPr>
              <a:t>; </a:t>
            </a:r>
          </a:p>
          <a:p>
            <a:pPr lvl="0" algn="just">
              <a:buFont typeface="Wingdings" panose="05000000000000000000" pitchFamily="2" charset="2"/>
              <a:buChar char="Ø"/>
            </a:pPr>
            <a:r>
              <a:rPr lang="uk-UA" sz="3100" dirty="0">
                <a:solidFill>
                  <a:schemeClr val="tx1"/>
                </a:solidFill>
                <a:latin typeface="Times New Roman" panose="02020603050405020304" pitchFamily="18" charset="0"/>
                <a:cs typeface="Times New Roman" panose="02020603050405020304" pitchFamily="18" charset="0"/>
              </a:rPr>
              <a:t>залишкові явища після переломів кісток кінцівок; </a:t>
            </a:r>
          </a:p>
          <a:p>
            <a:pPr lvl="0" algn="just">
              <a:buFont typeface="Wingdings" panose="05000000000000000000" pitchFamily="2" charset="2"/>
              <a:buChar char="Ø"/>
            </a:pPr>
            <a:r>
              <a:rPr lang="uk-UA" sz="3100" dirty="0">
                <a:solidFill>
                  <a:schemeClr val="tx1"/>
                </a:solidFill>
                <a:latin typeface="Times New Roman" panose="02020603050405020304" pitchFamily="18" charset="0"/>
                <a:cs typeface="Times New Roman" panose="02020603050405020304" pitchFamily="18" charset="0"/>
              </a:rPr>
              <a:t>артрити і поліартрити - </a:t>
            </a:r>
            <a:r>
              <a:rPr lang="uk-UA" sz="3100" dirty="0" err="1">
                <a:solidFill>
                  <a:schemeClr val="tx1"/>
                </a:solidFill>
                <a:latin typeface="Times New Roman" panose="02020603050405020304" pitchFamily="18" charset="0"/>
                <a:cs typeface="Times New Roman" panose="02020603050405020304" pitchFamily="18" charset="0"/>
              </a:rPr>
              <a:t>ревматоїдний</a:t>
            </a:r>
            <a:r>
              <a:rPr lang="uk-UA" sz="3100" dirty="0">
                <a:solidFill>
                  <a:schemeClr val="tx1"/>
                </a:solidFill>
                <a:latin typeface="Times New Roman" panose="02020603050405020304" pitchFamily="18" charset="0"/>
                <a:cs typeface="Times New Roman" panose="02020603050405020304" pitchFamily="18" charset="0"/>
              </a:rPr>
              <a:t> артрит інфекційної неспецифічної етіології, посттравматичний деформуючий артрит, деформуючий артроз обмінної та іншої етіології та </a:t>
            </a:r>
            <a:r>
              <a:rPr lang="uk-UA" sz="3100" dirty="0" err="1">
                <a:solidFill>
                  <a:schemeClr val="tx1"/>
                </a:solidFill>
                <a:latin typeface="Times New Roman" panose="02020603050405020304" pitchFamily="18" charset="0"/>
                <a:cs typeface="Times New Roman" panose="02020603050405020304" pitchFamily="18" charset="0"/>
              </a:rPr>
              <a:t>ін</a:t>
            </a:r>
            <a:r>
              <a:rPr lang="uk-UA" sz="3100" dirty="0">
                <a:solidFill>
                  <a:schemeClr val="tx1"/>
                </a:solidFill>
                <a:latin typeface="Times New Roman" panose="02020603050405020304" pitchFamily="18" charset="0"/>
                <a:cs typeface="Times New Roman" panose="02020603050405020304" pitchFamily="18" charset="0"/>
              </a:rPr>
              <a:t> ; </a:t>
            </a:r>
          </a:p>
          <a:p>
            <a:pPr lvl="0" algn="just">
              <a:buFont typeface="Wingdings" panose="05000000000000000000" pitchFamily="2" charset="2"/>
              <a:buChar char="Ø"/>
            </a:pPr>
            <a:r>
              <a:rPr lang="uk-UA" sz="3100" dirty="0">
                <a:solidFill>
                  <a:schemeClr val="tx1"/>
                </a:solidFill>
                <a:latin typeface="Times New Roman" panose="02020603050405020304" pitchFamily="18" charset="0"/>
                <a:cs typeface="Times New Roman" panose="02020603050405020304" pitchFamily="18" charset="0"/>
              </a:rPr>
              <a:t>залишкові явища травматичних пошкоджень хребта; </a:t>
            </a:r>
          </a:p>
          <a:p>
            <a:pPr lvl="0" algn="just">
              <a:buFont typeface="Wingdings" panose="05000000000000000000" pitchFamily="2" charset="2"/>
              <a:buChar char="Ø"/>
            </a:pPr>
            <a:r>
              <a:rPr lang="uk-UA" sz="3100" dirty="0">
                <a:solidFill>
                  <a:schemeClr val="tx1"/>
                </a:solidFill>
                <a:latin typeface="Times New Roman" panose="02020603050405020304" pitchFamily="18" charset="0"/>
                <a:cs typeface="Times New Roman" panose="02020603050405020304" pitchFamily="18" charset="0"/>
              </a:rPr>
              <a:t>захворювання хребта - деформуючий спондильоз і остеохондроз хребта, </a:t>
            </a:r>
            <a:r>
              <a:rPr lang="uk-UA" sz="3100" dirty="0" err="1">
                <a:solidFill>
                  <a:schemeClr val="tx1"/>
                </a:solidFill>
                <a:latin typeface="Times New Roman" panose="02020603050405020304" pitchFamily="18" charset="0"/>
                <a:cs typeface="Times New Roman" panose="02020603050405020304" pitchFamily="18" charset="0"/>
              </a:rPr>
              <a:t>анкілозуючий</a:t>
            </a:r>
            <a:r>
              <a:rPr lang="uk-UA" sz="3100" dirty="0">
                <a:solidFill>
                  <a:schemeClr val="tx1"/>
                </a:solidFill>
                <a:latin typeface="Times New Roman" panose="02020603050405020304" pitchFamily="18" charset="0"/>
                <a:cs typeface="Times New Roman" panose="02020603050405020304" pitchFamily="18" charset="0"/>
              </a:rPr>
              <a:t> спондилоартрит і </a:t>
            </a:r>
            <a:r>
              <a:rPr lang="uk-UA" sz="3100" dirty="0" err="1">
                <a:solidFill>
                  <a:schemeClr val="tx1"/>
                </a:solidFill>
                <a:latin typeface="Times New Roman" panose="02020603050405020304" pitchFamily="18" charset="0"/>
                <a:cs typeface="Times New Roman" panose="02020603050405020304" pitchFamily="18" charset="0"/>
              </a:rPr>
              <a:t>ін</a:t>
            </a:r>
            <a:r>
              <a:rPr lang="uk-UA" sz="3100" dirty="0">
                <a:solidFill>
                  <a:schemeClr val="tx1"/>
                </a:solidFill>
                <a:latin typeface="Times New Roman" panose="02020603050405020304" pitchFamily="18" charset="0"/>
                <a:cs typeface="Times New Roman" panose="02020603050405020304" pitchFamily="18" charset="0"/>
              </a:rPr>
              <a:t> .;</a:t>
            </a:r>
          </a:p>
          <a:p>
            <a:pPr marL="0" indent="0" algn="just">
              <a:lnSpc>
                <a:spcPct val="110000"/>
              </a:lnSpc>
              <a:spcBef>
                <a:spcPts val="0"/>
              </a:spcBef>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74101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fontScale="77500" lnSpcReduction="20000"/>
          </a:bodyPr>
          <a:lstStyle/>
          <a:p>
            <a:pPr marL="0" indent="0">
              <a:buNone/>
            </a:pPr>
            <a:r>
              <a:rPr lang="ru-RU" sz="2400" dirty="0" smtClean="0">
                <a:solidFill>
                  <a:schemeClr val="tx1"/>
                </a:solidFill>
                <a:latin typeface="Times New Roman" panose="02020603050405020304" pitchFamily="18" charset="0"/>
                <a:cs typeface="Times New Roman" panose="02020603050405020304" pitchFamily="18" charset="0"/>
              </a:rPr>
              <a:t>	</a:t>
            </a:r>
            <a:r>
              <a:rPr lang="uk-UA" sz="3300" i="1" dirty="0">
                <a:solidFill>
                  <a:schemeClr val="tx1"/>
                </a:solidFill>
                <a:latin typeface="Times New Roman" panose="02020603050405020304" pitchFamily="18" charset="0"/>
                <a:cs typeface="Times New Roman" panose="02020603050405020304" pitchFamily="18" charset="0"/>
              </a:rPr>
              <a:t>Протипоказання: </a:t>
            </a:r>
            <a:endParaRPr lang="uk-UA" sz="3300" dirty="0">
              <a:solidFill>
                <a:schemeClr val="tx1"/>
              </a:solidFill>
              <a:latin typeface="Times New Roman" panose="02020603050405020304" pitchFamily="18" charset="0"/>
              <a:cs typeface="Times New Roman" panose="02020603050405020304" pitchFamily="18" charset="0"/>
            </a:endParaRPr>
          </a:p>
          <a:p>
            <a:pPr lvl="0" algn="just">
              <a:buFont typeface="Wingdings" panose="05000000000000000000" pitchFamily="2" charset="2"/>
              <a:buChar char="v"/>
            </a:pPr>
            <a:r>
              <a:rPr lang="uk-UA" sz="3300" dirty="0">
                <a:solidFill>
                  <a:schemeClr val="tx1"/>
                </a:solidFill>
                <a:latin typeface="Times New Roman" panose="02020603050405020304" pitchFamily="18" charset="0"/>
                <a:cs typeface="Times New Roman" panose="02020603050405020304" pitchFamily="18" charset="0"/>
              </a:rPr>
              <a:t>гострі і </a:t>
            </a:r>
            <a:r>
              <a:rPr lang="uk-UA" sz="3300" dirty="0" err="1">
                <a:solidFill>
                  <a:schemeClr val="tx1"/>
                </a:solidFill>
                <a:latin typeface="Times New Roman" panose="02020603050405020304" pitchFamily="18" charset="0"/>
                <a:cs typeface="Times New Roman" panose="02020603050405020304" pitchFamily="18" charset="0"/>
              </a:rPr>
              <a:t>підгострі</a:t>
            </a:r>
            <a:r>
              <a:rPr lang="uk-UA" sz="3300" dirty="0">
                <a:solidFill>
                  <a:schemeClr val="tx1"/>
                </a:solidFill>
                <a:latin typeface="Times New Roman" panose="02020603050405020304" pitchFamily="18" charset="0"/>
                <a:cs typeface="Times New Roman" panose="02020603050405020304" pitchFamily="18" charset="0"/>
              </a:rPr>
              <a:t> явища, що супроводжуються вираженими загальними і місцевими запальними реакціями - підвищенням температури тіла, ШОЕ, запальним набряком, великим крововиливом, кровоточивістю, тромбозом судин і </a:t>
            </a:r>
            <a:r>
              <a:rPr lang="uk-UA" sz="3300" dirty="0" err="1">
                <a:solidFill>
                  <a:schemeClr val="tx1"/>
                </a:solidFill>
                <a:latin typeface="Times New Roman" panose="02020603050405020304" pitchFamily="18" charset="0"/>
                <a:cs typeface="Times New Roman" panose="02020603050405020304" pitchFamily="18" charset="0"/>
              </a:rPr>
              <a:t>ін</a:t>
            </a:r>
            <a:r>
              <a:rPr lang="uk-UA" sz="3300" dirty="0">
                <a:solidFill>
                  <a:schemeClr val="tx1"/>
                </a:solidFill>
                <a:latin typeface="Times New Roman" panose="02020603050405020304" pitchFamily="18" charset="0"/>
                <a:cs typeface="Times New Roman" panose="02020603050405020304" pitchFamily="18" charset="0"/>
              </a:rPr>
              <a:t> ; </a:t>
            </a:r>
          </a:p>
          <a:p>
            <a:pPr lvl="0" algn="just">
              <a:buFont typeface="Wingdings" panose="05000000000000000000" pitchFamily="2" charset="2"/>
              <a:buChar char="v"/>
            </a:pPr>
            <a:r>
              <a:rPr lang="uk-UA" sz="3300" dirty="0">
                <a:solidFill>
                  <a:schemeClr val="tx1"/>
                </a:solidFill>
                <a:latin typeface="Times New Roman" panose="02020603050405020304" pitchFamily="18" charset="0"/>
                <a:cs typeface="Times New Roman" panose="02020603050405020304" pitchFamily="18" charset="0"/>
              </a:rPr>
              <a:t>гнійні процеси в тканинах і великі гнійничкові висипання шкіри - піодермія; аневризми судин і небезпека кровотечі; </a:t>
            </a:r>
          </a:p>
          <a:p>
            <a:pPr lvl="0" algn="just">
              <a:buFont typeface="Wingdings" panose="05000000000000000000" pitchFamily="2" charset="2"/>
              <a:buChar char="v"/>
            </a:pPr>
            <a:r>
              <a:rPr lang="uk-UA" sz="3300" dirty="0">
                <a:solidFill>
                  <a:schemeClr val="tx1"/>
                </a:solidFill>
                <a:latin typeface="Times New Roman" panose="02020603050405020304" pitchFamily="18" charset="0"/>
                <a:cs typeface="Times New Roman" panose="02020603050405020304" pitchFamily="18" charset="0"/>
              </a:rPr>
              <a:t>гострий остеомієліт; </a:t>
            </a:r>
          </a:p>
          <a:p>
            <a:pPr lvl="0" algn="just">
              <a:buFont typeface="Wingdings" panose="05000000000000000000" pitchFamily="2" charset="2"/>
              <a:buChar char="v"/>
            </a:pPr>
            <a:r>
              <a:rPr lang="uk-UA" sz="3300" dirty="0">
                <a:solidFill>
                  <a:schemeClr val="tx1"/>
                </a:solidFill>
                <a:latin typeface="Times New Roman" panose="02020603050405020304" pitchFamily="18" charset="0"/>
                <a:cs typeface="Times New Roman" panose="02020603050405020304" pitchFamily="18" charset="0"/>
              </a:rPr>
              <a:t>туберкульозні ураження кісток і суглобів в гострій стадії: пухлини кісток і суглобів.</a:t>
            </a:r>
          </a:p>
          <a:p>
            <a:pPr lvl="0" algn="just">
              <a:buFont typeface="Wingdings" panose="05000000000000000000" pitchFamily="2" charset="2"/>
              <a:buChar char="v"/>
            </a:pPr>
            <a:r>
              <a:rPr lang="uk-UA" sz="3300" dirty="0">
                <a:solidFill>
                  <a:schemeClr val="tx1"/>
                </a:solidFill>
                <a:latin typeface="Times New Roman" panose="02020603050405020304" pitchFamily="18" charset="0"/>
                <a:cs typeface="Times New Roman" panose="02020603050405020304" pitchFamily="18" charset="0"/>
              </a:rPr>
              <a:t>В післяопераційному періоді масаж показаний після операцій на черевній порожнині, </a:t>
            </a:r>
            <a:r>
              <a:rPr lang="uk-UA" sz="3300" dirty="0" err="1">
                <a:solidFill>
                  <a:schemeClr val="tx1"/>
                </a:solidFill>
                <a:latin typeface="Times New Roman" panose="02020603050405020304" pitchFamily="18" charset="0"/>
                <a:cs typeface="Times New Roman" panose="02020603050405020304" pitchFamily="18" charset="0"/>
              </a:rPr>
              <a:t>торакальних</a:t>
            </a:r>
            <a:r>
              <a:rPr lang="uk-UA" sz="3300" dirty="0">
                <a:solidFill>
                  <a:schemeClr val="tx1"/>
                </a:solidFill>
                <a:latin typeface="Times New Roman" panose="02020603050405020304" pitchFamily="18" charset="0"/>
                <a:cs typeface="Times New Roman" panose="02020603050405020304" pitchFamily="18" charset="0"/>
              </a:rPr>
              <a:t> операцій, операцій в порожнині малого тазу, при оперативних </a:t>
            </a:r>
            <a:r>
              <a:rPr lang="uk-UA" sz="3300" dirty="0" err="1">
                <a:solidFill>
                  <a:schemeClr val="tx1"/>
                </a:solidFill>
                <a:latin typeface="Times New Roman" panose="02020603050405020304" pitchFamily="18" charset="0"/>
                <a:cs typeface="Times New Roman" panose="02020603050405020304" pitchFamily="18" charset="0"/>
              </a:rPr>
              <a:t>втручаннях</a:t>
            </a:r>
            <a:r>
              <a:rPr lang="uk-UA" sz="3300" dirty="0">
                <a:solidFill>
                  <a:schemeClr val="tx1"/>
                </a:solidFill>
                <a:latin typeface="Times New Roman" panose="02020603050405020304" pitchFamily="18" charset="0"/>
                <a:cs typeface="Times New Roman" panose="02020603050405020304" pitchFamily="18" charset="0"/>
              </a:rPr>
              <a:t> на периферичних нервах, пластичних та інших операціях, при лікуванні </a:t>
            </a:r>
            <a:r>
              <a:rPr lang="uk-UA" sz="3300" dirty="0" err="1">
                <a:solidFill>
                  <a:schemeClr val="tx1"/>
                </a:solidFill>
                <a:latin typeface="Times New Roman" panose="02020603050405020304" pitchFamily="18" charset="0"/>
                <a:cs typeface="Times New Roman" panose="02020603050405020304" pitchFamily="18" charset="0"/>
              </a:rPr>
              <a:t>опіків</a:t>
            </a:r>
            <a:r>
              <a:rPr lang="uk-UA" sz="3300" dirty="0" smtClean="0">
                <a:solidFill>
                  <a:schemeClr val="tx1"/>
                </a:solidFill>
                <a:latin typeface="Times New Roman" panose="02020603050405020304" pitchFamily="18" charset="0"/>
                <a:cs typeface="Times New Roman" panose="02020603050405020304" pitchFamily="18" charset="0"/>
              </a:rPr>
              <a:t>.</a:t>
            </a:r>
            <a:endParaRPr lang="uk-UA" sz="33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28765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a:bodyPr>
          <a:lstStyle/>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	</a:t>
            </a:r>
            <a:r>
              <a:rPr lang="uk-UA" sz="2800" i="1" dirty="0" smtClean="0">
                <a:latin typeface="Times New Roman" panose="02020603050405020304" pitchFamily="18" charset="0"/>
                <a:cs typeface="Times New Roman" panose="02020603050405020304" pitchFamily="18" charset="0"/>
              </a:rPr>
              <a:t>Протипоказання</a:t>
            </a:r>
            <a:r>
              <a:rPr lang="uk-UA" sz="2800" i="1" dirty="0">
                <a:latin typeface="Times New Roman" panose="02020603050405020304" pitchFamily="18" charset="0"/>
                <a:cs typeface="Times New Roman" panose="02020603050405020304" pitchFamily="18" charset="0"/>
              </a:rPr>
              <a:t>: </a:t>
            </a:r>
            <a:endParaRPr lang="uk-UA" sz="2800" dirty="0">
              <a:latin typeface="Times New Roman" panose="02020603050405020304" pitchFamily="18" charset="0"/>
              <a:cs typeface="Times New Roman" panose="02020603050405020304" pitchFamily="18" charset="0"/>
            </a:endParaRPr>
          </a:p>
          <a:p>
            <a:pPr lvl="0" algn="just">
              <a:buFont typeface="Wingdings" panose="05000000000000000000" pitchFamily="2" charset="2"/>
              <a:buChar char="v"/>
            </a:pPr>
            <a:r>
              <a:rPr lang="uk-UA" sz="2800" dirty="0">
                <a:latin typeface="Times New Roman" panose="02020603050405020304" pitchFamily="18" charset="0"/>
                <a:cs typeface="Times New Roman" panose="02020603050405020304" pitchFamily="18" charset="0"/>
              </a:rPr>
              <a:t>гостра серцево-судинна недостатність; </a:t>
            </a:r>
          </a:p>
          <a:p>
            <a:pPr lvl="0" algn="just">
              <a:buFont typeface="Wingdings" panose="05000000000000000000" pitchFamily="2" charset="2"/>
              <a:buChar char="v"/>
            </a:pPr>
            <a:r>
              <a:rPr lang="uk-UA" sz="2800" dirty="0">
                <a:latin typeface="Times New Roman" panose="02020603050405020304" pitchFamily="18" charset="0"/>
                <a:cs typeface="Times New Roman" panose="02020603050405020304" pitchFamily="18" charset="0"/>
              </a:rPr>
              <a:t>набряк </a:t>
            </a:r>
            <a:r>
              <a:rPr lang="uk-UA" sz="2800" dirty="0" err="1">
                <a:latin typeface="Times New Roman" panose="02020603050405020304" pitchFamily="18" charset="0"/>
                <a:cs typeface="Times New Roman" panose="02020603050405020304" pitchFamily="18" charset="0"/>
              </a:rPr>
              <a:t>легенів</a:t>
            </a:r>
            <a:r>
              <a:rPr lang="uk-UA" sz="2800" dirty="0">
                <a:latin typeface="Times New Roman" panose="02020603050405020304" pitchFamily="18" charset="0"/>
                <a:cs typeface="Times New Roman" panose="02020603050405020304" pitchFamily="18" charset="0"/>
              </a:rPr>
              <a:t>; </a:t>
            </a:r>
          </a:p>
          <a:p>
            <a:pPr lvl="0" algn="just">
              <a:buFont typeface="Wingdings" panose="05000000000000000000" pitchFamily="2" charset="2"/>
              <a:buChar char="v"/>
            </a:pPr>
            <a:r>
              <a:rPr lang="uk-UA" sz="2800" dirty="0">
                <a:latin typeface="Times New Roman" panose="02020603050405020304" pitchFamily="18" charset="0"/>
                <a:cs typeface="Times New Roman" panose="02020603050405020304" pitchFamily="18" charset="0"/>
              </a:rPr>
              <a:t>ниркова і печінкова недостатність; </a:t>
            </a:r>
          </a:p>
          <a:p>
            <a:pPr lvl="0" algn="just">
              <a:buFont typeface="Wingdings" panose="05000000000000000000" pitchFamily="2" charset="2"/>
              <a:buChar char="v"/>
            </a:pPr>
            <a:r>
              <a:rPr lang="uk-UA" sz="2800" dirty="0">
                <a:latin typeface="Times New Roman" panose="02020603050405020304" pitchFamily="18" charset="0"/>
                <a:cs typeface="Times New Roman" panose="02020603050405020304" pitchFamily="18" charset="0"/>
              </a:rPr>
              <a:t>кровотеча і кровоточивість; </a:t>
            </a:r>
          </a:p>
          <a:p>
            <a:pPr lvl="0" algn="just">
              <a:buFont typeface="Wingdings" panose="05000000000000000000" pitchFamily="2" charset="2"/>
              <a:buChar char="v"/>
            </a:pPr>
            <a:r>
              <a:rPr lang="uk-UA" sz="2800" dirty="0">
                <a:latin typeface="Times New Roman" panose="02020603050405020304" pitchFamily="18" charset="0"/>
                <a:cs typeface="Times New Roman" panose="02020603050405020304" pitchFamily="18" charset="0"/>
              </a:rPr>
              <a:t>поширені гострі алергічні реакції - кропив'янка і </a:t>
            </a:r>
            <a:r>
              <a:rPr lang="uk-UA" sz="2800" dirty="0" err="1">
                <a:latin typeface="Times New Roman" panose="02020603050405020304" pitchFamily="18" charset="0"/>
                <a:cs typeface="Times New Roman" panose="02020603050405020304" pitchFamily="18" charset="0"/>
              </a:rPr>
              <a:t>ін</a:t>
            </a:r>
            <a:r>
              <a:rPr lang="uk-UA" sz="2800" dirty="0">
                <a:latin typeface="Times New Roman" panose="02020603050405020304" pitchFamily="18" charset="0"/>
                <a:cs typeface="Times New Roman" panose="02020603050405020304" pitchFamily="18" charset="0"/>
              </a:rPr>
              <a:t> (В. І. </a:t>
            </a:r>
            <a:r>
              <a:rPr lang="uk-UA" sz="2800" dirty="0" err="1">
                <a:latin typeface="Times New Roman" panose="02020603050405020304" pitchFamily="18" charset="0"/>
                <a:cs typeface="Times New Roman" panose="02020603050405020304" pitchFamily="18" charset="0"/>
              </a:rPr>
              <a:t>Дубровський</a:t>
            </a:r>
            <a:r>
              <a:rPr lang="uk-UA" sz="2800" dirty="0">
                <a:latin typeface="Times New Roman" panose="02020603050405020304" pitchFamily="18" charset="0"/>
                <a:cs typeface="Times New Roman" panose="02020603050405020304" pitchFamily="18" charset="0"/>
              </a:rPr>
              <a:t>).</a:t>
            </a:r>
          </a:p>
          <a:p>
            <a:pPr marL="0" indent="0" algn="just">
              <a:spcBef>
                <a:spcPts val="0"/>
              </a:spcBef>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71283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fontScale="92500" lnSpcReduction="20000"/>
          </a:bodyPr>
          <a:lstStyle/>
          <a:p>
            <a:pPr marL="0" indent="0">
              <a:buNone/>
            </a:pPr>
            <a:r>
              <a:rPr lang="ru-RU" sz="2400" dirty="0">
                <a:solidFill>
                  <a:schemeClr val="tx1"/>
                </a:solidFill>
                <a:latin typeface="Times New Roman" panose="02020603050405020304" pitchFamily="18" charset="0"/>
                <a:cs typeface="Times New Roman" panose="02020603050405020304" pitchFamily="18" charset="0"/>
              </a:rPr>
              <a:t>	</a:t>
            </a:r>
            <a:r>
              <a:rPr lang="uk-UA" sz="2400" b="1" i="1" dirty="0" smtClean="0">
                <a:solidFill>
                  <a:schemeClr val="accent1"/>
                </a:solidFill>
                <a:latin typeface="Times New Roman" panose="02020603050405020304" pitchFamily="18" charset="0"/>
                <a:cs typeface="Times New Roman" panose="02020603050405020304" pitchFamily="18" charset="0"/>
              </a:rPr>
              <a:t>Захворювання </a:t>
            </a:r>
            <a:r>
              <a:rPr lang="uk-UA" sz="2400" b="1" i="1" dirty="0">
                <a:solidFill>
                  <a:schemeClr val="accent1"/>
                </a:solidFill>
                <a:latin typeface="Times New Roman" panose="02020603050405020304" pitchFamily="18" charset="0"/>
                <a:cs typeface="Times New Roman" panose="02020603050405020304" pitchFamily="18" charset="0"/>
              </a:rPr>
              <a:t>шлунково-кишкового тракту</a:t>
            </a:r>
            <a:r>
              <a:rPr lang="uk-UA" sz="2400" b="1" dirty="0" smtClean="0">
                <a:solidFill>
                  <a:schemeClr val="accent1"/>
                </a:solidFill>
                <a:latin typeface="Times New Roman" panose="02020603050405020304" pitchFamily="18" charset="0"/>
                <a:cs typeface="Times New Roman" panose="02020603050405020304" pitchFamily="18" charset="0"/>
              </a:rPr>
              <a:t>.</a:t>
            </a:r>
            <a:endParaRPr lang="uk-UA" sz="2400" dirty="0">
              <a:solidFill>
                <a:schemeClr val="accent1"/>
              </a:solidFill>
              <a:latin typeface="Times New Roman" panose="02020603050405020304" pitchFamily="18" charset="0"/>
              <a:cs typeface="Times New Roman" panose="02020603050405020304" pitchFamily="18" charset="0"/>
            </a:endParaRPr>
          </a:p>
          <a:p>
            <a:pPr marL="0" indent="0" algn="just">
              <a:buNone/>
            </a:pPr>
            <a:r>
              <a:rPr lang="uk-UA" sz="2400" dirty="0" smtClean="0">
                <a:solidFill>
                  <a:schemeClr val="tx1"/>
                </a:solidFill>
                <a:latin typeface="Times New Roman" panose="02020603050405020304" pitchFamily="18" charset="0"/>
                <a:cs typeface="Times New Roman" panose="02020603050405020304" pitchFamily="18" charset="0"/>
              </a:rPr>
              <a:t>	Показання</a:t>
            </a:r>
            <a:r>
              <a:rPr lang="uk-UA" sz="2400" dirty="0">
                <a:solidFill>
                  <a:schemeClr val="tx1"/>
                </a:solidFill>
                <a:latin typeface="Times New Roman" panose="02020603050405020304" pitchFamily="18" charset="0"/>
                <a:cs typeface="Times New Roman" panose="02020603050405020304" pitchFamily="18" charset="0"/>
              </a:rPr>
              <a:t>: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хронічний гастрит;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хронічні коліти та </a:t>
            </a:r>
            <a:r>
              <a:rPr lang="uk-UA" sz="2400" dirty="0" err="1">
                <a:solidFill>
                  <a:schemeClr val="tx1"/>
                </a:solidFill>
                <a:latin typeface="Times New Roman" panose="02020603050405020304" pitchFamily="18" charset="0"/>
                <a:cs typeface="Times New Roman" panose="02020603050405020304" pitchFamily="18" charset="0"/>
              </a:rPr>
              <a:t>дискінезії</a:t>
            </a:r>
            <a:r>
              <a:rPr lang="uk-UA" sz="2400" dirty="0">
                <a:solidFill>
                  <a:schemeClr val="tx1"/>
                </a:solidFill>
                <a:latin typeface="Times New Roman" panose="02020603050405020304" pitchFamily="18" charset="0"/>
                <a:cs typeface="Times New Roman" panose="02020603050405020304" pitchFamily="18" charset="0"/>
              </a:rPr>
              <a:t> шлунково-кишкового тракту;</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хронічні захворювання печінки і жовчних шляхів;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виразкова хвороба </a:t>
            </a:r>
            <a:r>
              <a:rPr lang="uk-UA" sz="2400" dirty="0" err="1">
                <a:solidFill>
                  <a:schemeClr val="tx1"/>
                </a:solidFill>
                <a:latin typeface="Times New Roman" panose="02020603050405020304" pitchFamily="18" charset="0"/>
                <a:cs typeface="Times New Roman" panose="02020603050405020304" pitchFamily="18" charset="0"/>
              </a:rPr>
              <a:t>шлунка</a:t>
            </a:r>
            <a:r>
              <a:rPr lang="uk-UA" sz="2400" dirty="0">
                <a:solidFill>
                  <a:schemeClr val="tx1"/>
                </a:solidFill>
                <a:latin typeface="Times New Roman" panose="02020603050405020304" pitchFamily="18" charset="0"/>
                <a:cs typeface="Times New Roman" panose="02020603050405020304" pitchFamily="18" charset="0"/>
              </a:rPr>
              <a:t> та дванадцятипалої кишки і ін.</a:t>
            </a:r>
          </a:p>
          <a:p>
            <a:pPr marL="0" indent="0" algn="just">
              <a:buNone/>
            </a:pPr>
            <a:r>
              <a:rPr lang="uk-UA" sz="2400" i="1" dirty="0" smtClean="0">
                <a:solidFill>
                  <a:schemeClr val="tx1"/>
                </a:solidFill>
                <a:latin typeface="Times New Roman" panose="02020603050405020304" pitchFamily="18" charset="0"/>
                <a:cs typeface="Times New Roman" panose="02020603050405020304" pitchFamily="18" charset="0"/>
              </a:rPr>
              <a:t>	Протипоказання</a:t>
            </a:r>
            <a:r>
              <a:rPr lang="uk-UA" sz="2400" i="1" dirty="0">
                <a:solidFill>
                  <a:schemeClr val="tx1"/>
                </a:solidFill>
                <a:latin typeface="Times New Roman" panose="02020603050405020304" pitchFamily="18" charset="0"/>
                <a:cs typeface="Times New Roman" panose="02020603050405020304" pitchFamily="18" charset="0"/>
              </a:rPr>
              <a:t>:</a:t>
            </a:r>
            <a:endParaRPr lang="uk-UA" sz="2400" dirty="0">
              <a:solidFill>
                <a:schemeClr val="tx1"/>
              </a:solidFill>
              <a:latin typeface="Times New Roman" panose="02020603050405020304" pitchFamily="18" charset="0"/>
              <a:cs typeface="Times New Roman" panose="02020603050405020304" pitchFamily="18" charset="0"/>
            </a:endParaRP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болючість при пальпації внутрішніх органів, нудота, блювота і інші симптоми загострення запального процесу; </a:t>
            </a: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схильність до кровотеч і кровоточивості; </a:t>
            </a: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у жінок гострі і </a:t>
            </a:r>
            <a:r>
              <a:rPr lang="uk-UA" sz="2400" dirty="0" err="1">
                <a:solidFill>
                  <a:schemeClr val="tx1"/>
                </a:solidFill>
                <a:latin typeface="Times New Roman" panose="02020603050405020304" pitchFamily="18" charset="0"/>
                <a:cs typeface="Times New Roman" panose="02020603050405020304" pitchFamily="18" charset="0"/>
              </a:rPr>
              <a:t>підгострі</a:t>
            </a:r>
            <a:r>
              <a:rPr lang="uk-UA" sz="2400" dirty="0">
                <a:solidFill>
                  <a:schemeClr val="tx1"/>
                </a:solidFill>
                <a:latin typeface="Times New Roman" panose="02020603050405020304" pitchFamily="18" charset="0"/>
                <a:cs typeface="Times New Roman" panose="02020603050405020304" pitchFamily="18" charset="0"/>
              </a:rPr>
              <a:t> запальні процеси в порожнині малого тазу, при вагітності, в післяпологовому і </a:t>
            </a:r>
            <a:r>
              <a:rPr lang="uk-UA" sz="2400" dirty="0" err="1">
                <a:solidFill>
                  <a:schemeClr val="tx1"/>
                </a:solidFill>
                <a:latin typeface="Times New Roman" panose="02020603050405020304" pitchFamily="18" charset="0"/>
                <a:cs typeface="Times New Roman" panose="02020603050405020304" pitchFamily="18" charset="0"/>
              </a:rPr>
              <a:t>посляабортному</a:t>
            </a:r>
            <a:r>
              <a:rPr lang="uk-UA" sz="2400" dirty="0">
                <a:solidFill>
                  <a:schemeClr val="tx1"/>
                </a:solidFill>
                <a:latin typeface="Times New Roman" panose="02020603050405020304" pitchFamily="18" charset="0"/>
                <a:cs typeface="Times New Roman" panose="02020603050405020304" pitchFamily="18" charset="0"/>
              </a:rPr>
              <a:t> періодах протягом двох місяців; </a:t>
            </a: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туберкульоз очеревини та кишечника; </a:t>
            </a: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пухлини органів черевної порожнини.</a:t>
            </a:r>
          </a:p>
          <a:p>
            <a:pPr marL="0" indent="0" algn="just">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90397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lnSpcReduction="10000"/>
          </a:bodyPr>
          <a:lstStyle/>
          <a:p>
            <a:pPr marL="0" indent="0">
              <a:buNone/>
            </a:pPr>
            <a:r>
              <a:rPr lang="ru-RU" sz="2400" dirty="0">
                <a:solidFill>
                  <a:schemeClr val="tx1"/>
                </a:solidFill>
                <a:latin typeface="Times New Roman" panose="02020603050405020304" pitchFamily="18" charset="0"/>
                <a:cs typeface="Times New Roman" panose="02020603050405020304" pitchFamily="18" charset="0"/>
              </a:rPr>
              <a:t>	</a:t>
            </a:r>
            <a:r>
              <a:rPr lang="uk-UA" sz="2400" b="1" i="1" dirty="0" smtClean="0">
                <a:solidFill>
                  <a:schemeClr val="accent1"/>
                </a:solidFill>
                <a:latin typeface="Times New Roman" panose="02020603050405020304" pitchFamily="18" charset="0"/>
                <a:cs typeface="Times New Roman" panose="02020603050405020304" pitchFamily="18" charset="0"/>
              </a:rPr>
              <a:t>Захворювання </a:t>
            </a:r>
            <a:r>
              <a:rPr lang="uk-UA" sz="2400" b="1" i="1" dirty="0">
                <a:solidFill>
                  <a:schemeClr val="accent1"/>
                </a:solidFill>
                <a:latin typeface="Times New Roman" panose="02020603050405020304" pitchFamily="18" charset="0"/>
                <a:cs typeface="Times New Roman" panose="02020603050405020304" pitchFamily="18" charset="0"/>
              </a:rPr>
              <a:t>органів дихання.</a:t>
            </a:r>
            <a:r>
              <a:rPr lang="uk-UA" sz="2400" b="1" dirty="0">
                <a:solidFill>
                  <a:schemeClr val="accent1"/>
                </a:solidFill>
                <a:latin typeface="Times New Roman" panose="02020603050405020304" pitchFamily="18" charset="0"/>
                <a:cs typeface="Times New Roman" panose="02020603050405020304" pitchFamily="18" charset="0"/>
              </a:rPr>
              <a:t> </a:t>
            </a:r>
            <a:endParaRPr lang="uk-UA" sz="2400" dirty="0">
              <a:solidFill>
                <a:schemeClr val="accent1"/>
              </a:solidFill>
              <a:latin typeface="Times New Roman" panose="02020603050405020304" pitchFamily="18" charset="0"/>
              <a:cs typeface="Times New Roman" panose="02020603050405020304" pitchFamily="18" charset="0"/>
            </a:endParaRPr>
          </a:p>
          <a:p>
            <a:pPr marL="0" indent="0" algn="just">
              <a:buNone/>
            </a:pPr>
            <a:r>
              <a:rPr lang="uk-UA" sz="2400" dirty="0" smtClean="0">
                <a:latin typeface="Times New Roman" panose="02020603050405020304" pitchFamily="18" charset="0"/>
                <a:cs typeface="Times New Roman" panose="02020603050405020304" pitchFamily="18" charset="0"/>
              </a:rPr>
              <a:t>	</a:t>
            </a:r>
            <a:r>
              <a:rPr lang="uk-UA" sz="2400" dirty="0" smtClean="0">
                <a:solidFill>
                  <a:schemeClr val="tx1"/>
                </a:solidFill>
                <a:latin typeface="Times New Roman" panose="02020603050405020304" pitchFamily="18" charset="0"/>
                <a:cs typeface="Times New Roman" panose="02020603050405020304" pitchFamily="18" charset="0"/>
              </a:rPr>
              <a:t>Показання</a:t>
            </a:r>
            <a:r>
              <a:rPr lang="uk-UA" sz="2400" dirty="0">
                <a:solidFill>
                  <a:schemeClr val="tx1"/>
                </a:solidFill>
                <a:latin typeface="Times New Roman" panose="02020603050405020304" pitchFamily="18" charset="0"/>
                <a:cs typeface="Times New Roman" panose="02020603050405020304" pitchFamily="18" charset="0"/>
              </a:rPr>
              <a:t>: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хронічні обструктивні захворювання </a:t>
            </a:r>
            <a:r>
              <a:rPr lang="uk-UA" sz="2400" dirty="0" err="1">
                <a:solidFill>
                  <a:schemeClr val="tx1"/>
                </a:solidFill>
                <a:latin typeface="Times New Roman" panose="02020603050405020304" pitchFamily="18" charset="0"/>
                <a:cs typeface="Times New Roman" panose="02020603050405020304" pitchFamily="18" charset="0"/>
              </a:rPr>
              <a:t>легенів</a:t>
            </a:r>
            <a:r>
              <a:rPr lang="uk-UA" sz="2400" dirty="0">
                <a:solidFill>
                  <a:schemeClr val="tx1"/>
                </a:solidFill>
                <a:latin typeface="Times New Roman" panose="02020603050405020304" pitchFamily="18" charset="0"/>
                <a:cs typeface="Times New Roman" panose="02020603050405020304" pitchFamily="18" charset="0"/>
              </a:rPr>
              <a:t> - емфізема, пневмосклероз, бронхіальна астма в період між нападами при нормальній температурі тіла і ШОЕ.</a:t>
            </a:r>
          </a:p>
          <a:p>
            <a:pPr marL="0" indent="0" algn="just">
              <a:buNone/>
            </a:pPr>
            <a:r>
              <a:rPr lang="uk-UA" sz="2400" i="1" dirty="0" smtClean="0">
                <a:solidFill>
                  <a:schemeClr val="tx1"/>
                </a:solidFill>
                <a:latin typeface="Times New Roman" panose="02020603050405020304" pitchFamily="18" charset="0"/>
                <a:cs typeface="Times New Roman" panose="02020603050405020304" pitchFamily="18" charset="0"/>
              </a:rPr>
              <a:t>	Протипоказання</a:t>
            </a:r>
            <a:r>
              <a:rPr lang="uk-UA" sz="2400" i="1" dirty="0">
                <a:solidFill>
                  <a:schemeClr val="tx1"/>
                </a:solidFill>
                <a:latin typeface="Times New Roman" panose="02020603050405020304" pitchFamily="18" charset="0"/>
                <a:cs typeface="Times New Roman" panose="02020603050405020304" pitchFamily="18" charset="0"/>
              </a:rPr>
              <a:t>: </a:t>
            </a:r>
            <a:endParaRPr lang="uk-UA" sz="2400" dirty="0">
              <a:solidFill>
                <a:schemeClr val="tx1"/>
              </a:solidFill>
              <a:latin typeface="Times New Roman" panose="02020603050405020304" pitchFamily="18" charset="0"/>
              <a:cs typeface="Times New Roman" panose="02020603050405020304" pitchFamily="18" charset="0"/>
            </a:endParaRP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ексудативний плеврит в гострій стадії; </a:t>
            </a: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гострі гарячкові стани; </a:t>
            </a:r>
          </a:p>
          <a:p>
            <a:pPr lvl="0" algn="just">
              <a:buFont typeface="Wingdings" panose="05000000000000000000" pitchFamily="2" charset="2"/>
              <a:buChar char="v"/>
            </a:pPr>
            <a:r>
              <a:rPr lang="uk-UA" sz="2400" dirty="0" err="1">
                <a:solidFill>
                  <a:schemeClr val="tx1"/>
                </a:solidFill>
                <a:latin typeface="Times New Roman" panose="02020603050405020304" pitchFamily="18" charset="0"/>
                <a:cs typeface="Times New Roman" panose="02020603050405020304" pitchFamily="18" charset="0"/>
              </a:rPr>
              <a:t>бронхоектатична</a:t>
            </a:r>
            <a:r>
              <a:rPr lang="uk-UA" sz="2400" dirty="0">
                <a:solidFill>
                  <a:schemeClr val="tx1"/>
                </a:solidFill>
                <a:latin typeface="Times New Roman" panose="02020603050405020304" pitchFamily="18" charset="0"/>
                <a:cs typeface="Times New Roman" panose="02020603050405020304" pitchFamily="18" charset="0"/>
              </a:rPr>
              <a:t> хвороба в стадії тканинного розпаду; </a:t>
            </a:r>
          </a:p>
          <a:p>
            <a:pPr lvl="0" algn="just">
              <a:buFont typeface="Wingdings" panose="05000000000000000000" pitchFamily="2" charset="2"/>
              <a:buChar char="v"/>
            </a:pPr>
            <a:r>
              <a:rPr lang="uk-UA" sz="2400" dirty="0" err="1">
                <a:solidFill>
                  <a:schemeClr val="tx1"/>
                </a:solidFill>
                <a:latin typeface="Times New Roman" panose="02020603050405020304" pitchFamily="18" charset="0"/>
                <a:cs typeface="Times New Roman" panose="02020603050405020304" pitchFamily="18" charset="0"/>
              </a:rPr>
              <a:t>легенево</a:t>
            </a:r>
            <a:r>
              <a:rPr lang="uk-UA" sz="2400" dirty="0">
                <a:solidFill>
                  <a:schemeClr val="tx1"/>
                </a:solidFill>
                <a:latin typeface="Times New Roman" panose="02020603050405020304" pitchFamily="18" charset="0"/>
                <a:cs typeface="Times New Roman" panose="02020603050405020304" pitchFamily="18" charset="0"/>
              </a:rPr>
              <a:t>-серцева недостатність III ступеня; </a:t>
            </a: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активна форма туберкульозу; </a:t>
            </a:r>
          </a:p>
          <a:p>
            <a:pPr lvl="0" algn="just">
              <a:buFont typeface="Wingdings" panose="05000000000000000000" pitchFamily="2" charset="2"/>
              <a:buChar char="v"/>
            </a:pPr>
            <a:r>
              <a:rPr lang="uk-UA" sz="2400" dirty="0">
                <a:solidFill>
                  <a:schemeClr val="tx1"/>
                </a:solidFill>
                <a:latin typeface="Times New Roman" panose="02020603050405020304" pitchFamily="18" charset="0"/>
                <a:cs typeface="Times New Roman" panose="02020603050405020304" pitchFamily="18" charset="0"/>
              </a:rPr>
              <a:t>гнійні захворювання шкіри, новоутворення та інші загальні протипоказання.</a:t>
            </a:r>
          </a:p>
          <a:p>
            <a:pPr>
              <a:buFont typeface="Wingdings" panose="05000000000000000000" pitchFamily="2" charset="2"/>
              <a:buChar char="Ø"/>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23224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a:bodyPr>
          <a:lstStyle/>
          <a:p>
            <a:pPr marL="0" indent="0">
              <a:buNone/>
            </a:pPr>
            <a:r>
              <a:rPr lang="ru-RU" sz="2400" dirty="0">
                <a:solidFill>
                  <a:schemeClr val="tx1"/>
                </a:solidFill>
                <a:latin typeface="Times New Roman" panose="02020603050405020304" pitchFamily="18" charset="0"/>
                <a:cs typeface="Times New Roman" panose="02020603050405020304" pitchFamily="18" charset="0"/>
              </a:rPr>
              <a:t>	</a:t>
            </a:r>
            <a:r>
              <a:rPr lang="uk-UA" sz="2400" b="1" i="1" dirty="0">
                <a:solidFill>
                  <a:schemeClr val="accent1"/>
                </a:solidFill>
                <a:latin typeface="Times New Roman" panose="02020603050405020304" pitchFamily="18" charset="0"/>
                <a:cs typeface="Times New Roman" panose="02020603050405020304" pitchFamily="18" charset="0"/>
              </a:rPr>
              <a:t>Хвороби жіночої статевої сфери.</a:t>
            </a:r>
            <a:r>
              <a:rPr lang="uk-UA" sz="2400" b="1" dirty="0">
                <a:solidFill>
                  <a:schemeClr val="accent1"/>
                </a:solidFill>
                <a:latin typeface="Times New Roman" panose="02020603050405020304" pitchFamily="18" charset="0"/>
                <a:cs typeface="Times New Roman" panose="02020603050405020304" pitchFamily="18" charset="0"/>
              </a:rPr>
              <a:t> </a:t>
            </a:r>
            <a:endParaRPr lang="uk-UA" sz="2400" dirty="0">
              <a:solidFill>
                <a:schemeClr val="accent1"/>
              </a:solidFill>
              <a:latin typeface="Times New Roman" panose="02020603050405020304" pitchFamily="18" charset="0"/>
              <a:cs typeface="Times New Roman" panose="02020603050405020304" pitchFamily="18" charset="0"/>
            </a:endParaRPr>
          </a:p>
          <a:p>
            <a:pPr marL="0" indent="0" algn="just">
              <a:buNone/>
            </a:pPr>
            <a:r>
              <a:rPr lang="uk-UA" sz="2400" dirty="0" smtClean="0">
                <a:latin typeface="Times New Roman" panose="02020603050405020304" pitchFamily="18" charset="0"/>
                <a:cs typeface="Times New Roman" panose="02020603050405020304" pitchFamily="18" charset="0"/>
              </a:rPr>
              <a:t>	</a:t>
            </a:r>
            <a:r>
              <a:rPr lang="uk-UA" sz="2400" dirty="0" smtClean="0">
                <a:solidFill>
                  <a:schemeClr val="tx1"/>
                </a:solidFill>
                <a:latin typeface="Times New Roman" panose="02020603050405020304" pitchFamily="18" charset="0"/>
                <a:cs typeface="Times New Roman" panose="02020603050405020304" pitchFamily="18" charset="0"/>
              </a:rPr>
              <a:t>Показання</a:t>
            </a:r>
            <a:r>
              <a:rPr lang="uk-UA" sz="2400" dirty="0">
                <a:solidFill>
                  <a:schemeClr val="tx1"/>
                </a:solidFill>
                <a:latin typeface="Times New Roman" panose="02020603050405020304" pitchFamily="18" charset="0"/>
                <a:cs typeface="Times New Roman" panose="02020603050405020304" pitchFamily="18" charset="0"/>
              </a:rPr>
              <a:t>: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сполучнотканинні зрощення зв'язкового апарату матки;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хронічні запальні захворювання труб, тазової очеревини і клітковини: патологічні </a:t>
            </a:r>
            <a:r>
              <a:rPr lang="uk-UA" sz="2400" dirty="0" err="1">
                <a:solidFill>
                  <a:schemeClr val="tx1"/>
                </a:solidFill>
                <a:latin typeface="Times New Roman" panose="02020603050405020304" pitchFamily="18" charset="0"/>
                <a:cs typeface="Times New Roman" panose="02020603050405020304" pitchFamily="18" charset="0"/>
              </a:rPr>
              <a:t>девіації</a:t>
            </a:r>
            <a:r>
              <a:rPr lang="uk-UA" sz="2400" dirty="0">
                <a:solidFill>
                  <a:schemeClr val="tx1"/>
                </a:solidFill>
                <a:latin typeface="Times New Roman" panose="02020603050405020304" pitchFamily="18" charset="0"/>
                <a:cs typeface="Times New Roman" panose="02020603050405020304" pitchFamily="18" charset="0"/>
              </a:rPr>
              <a:t> матки - </a:t>
            </a:r>
            <a:r>
              <a:rPr lang="uk-UA" sz="2400" dirty="0" err="1">
                <a:solidFill>
                  <a:schemeClr val="tx1"/>
                </a:solidFill>
                <a:latin typeface="Times New Roman" panose="02020603050405020304" pitchFamily="18" charset="0"/>
                <a:cs typeface="Times New Roman" panose="02020603050405020304" pitchFamily="18" charset="0"/>
              </a:rPr>
              <a:t>гіперантефлексія</a:t>
            </a:r>
            <a:r>
              <a:rPr lang="uk-UA" sz="2400" dirty="0">
                <a:solidFill>
                  <a:schemeClr val="tx1"/>
                </a:solidFill>
                <a:latin typeface="Times New Roman" panose="02020603050405020304" pitchFamily="18" charset="0"/>
                <a:cs typeface="Times New Roman" panose="02020603050405020304" pitchFamily="18" charset="0"/>
              </a:rPr>
              <a:t>. </a:t>
            </a:r>
            <a:r>
              <a:rPr lang="uk-UA" sz="2400" dirty="0" err="1">
                <a:solidFill>
                  <a:schemeClr val="tx1"/>
                </a:solidFill>
                <a:latin typeface="Times New Roman" panose="02020603050405020304" pitchFamily="18" charset="0"/>
                <a:cs typeface="Times New Roman" panose="02020603050405020304" pitchFamily="18" charset="0"/>
              </a:rPr>
              <a:t>ретрофлексия</a:t>
            </a:r>
            <a:r>
              <a:rPr lang="uk-UA" sz="2400" dirty="0">
                <a:solidFill>
                  <a:schemeClr val="tx1"/>
                </a:solidFill>
                <a:latin typeface="Times New Roman" panose="02020603050405020304" pitchFamily="18" charset="0"/>
                <a:cs typeface="Times New Roman" panose="02020603050405020304" pitchFamily="18" charset="0"/>
              </a:rPr>
              <a:t>, </a:t>
            </a:r>
            <a:r>
              <a:rPr lang="uk-UA" sz="2400" dirty="0" err="1">
                <a:solidFill>
                  <a:schemeClr val="tx1"/>
                </a:solidFill>
                <a:latin typeface="Times New Roman" panose="02020603050405020304" pitchFamily="18" charset="0"/>
                <a:cs typeface="Times New Roman" panose="02020603050405020304" pitchFamily="18" charset="0"/>
              </a:rPr>
              <a:t>латерофлексія</a:t>
            </a:r>
            <a:r>
              <a:rPr lang="uk-UA" sz="2400" dirty="0">
                <a:solidFill>
                  <a:schemeClr val="tx1"/>
                </a:solidFill>
                <a:latin typeface="Times New Roman" panose="02020603050405020304" pitchFamily="18" charset="0"/>
                <a:cs typeface="Times New Roman" panose="02020603050405020304" pitchFamily="18" charset="0"/>
              </a:rPr>
              <a:t>, слабкість мускулатури матки; </a:t>
            </a:r>
          </a:p>
          <a:p>
            <a:pPr lvl="0" algn="just">
              <a:buFont typeface="Wingdings" panose="05000000000000000000" pitchFamily="2" charset="2"/>
              <a:buChar char="Ø"/>
            </a:pPr>
            <a:r>
              <a:rPr lang="uk-UA" sz="2400" dirty="0" err="1">
                <a:solidFill>
                  <a:schemeClr val="tx1"/>
                </a:solidFill>
                <a:latin typeface="Times New Roman" panose="02020603050405020304" pitchFamily="18" charset="0"/>
                <a:cs typeface="Times New Roman" panose="02020603050405020304" pitchFamily="18" charset="0"/>
              </a:rPr>
              <a:t>дисменорея</a:t>
            </a:r>
            <a:r>
              <a:rPr lang="uk-UA" sz="2400" dirty="0">
                <a:solidFill>
                  <a:schemeClr val="tx1"/>
                </a:solidFill>
                <a:latin typeface="Times New Roman" panose="02020603050405020304" pitchFamily="18" charset="0"/>
                <a:cs typeface="Times New Roman" panose="02020603050405020304" pitchFamily="18" charset="0"/>
              </a:rPr>
              <a:t> і аменорея;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безпліддя;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після хірургічних </a:t>
            </a:r>
            <a:r>
              <a:rPr lang="uk-UA" sz="2400" dirty="0" err="1">
                <a:solidFill>
                  <a:schemeClr val="tx1"/>
                </a:solidFill>
                <a:latin typeface="Times New Roman" panose="02020603050405020304" pitchFamily="18" charset="0"/>
                <a:cs typeface="Times New Roman" panose="02020603050405020304" pitchFamily="18" charset="0"/>
              </a:rPr>
              <a:t>втручань</a:t>
            </a:r>
            <a:r>
              <a:rPr lang="uk-UA" sz="2400" dirty="0">
                <a:solidFill>
                  <a:schemeClr val="tx1"/>
                </a:solidFill>
                <a:latin typeface="Times New Roman" panose="02020603050405020304" pitchFamily="18" charset="0"/>
                <a:cs typeface="Times New Roman" panose="02020603050405020304" pitchFamily="18" charset="0"/>
              </a:rPr>
              <a:t>; </a:t>
            </a:r>
          </a:p>
          <a:p>
            <a:pPr lvl="0" algn="just">
              <a:buFont typeface="Wingdings" panose="05000000000000000000" pitchFamily="2" charset="2"/>
              <a:buChar char="Ø"/>
            </a:pPr>
            <a:r>
              <a:rPr lang="uk-UA" sz="2400" dirty="0" err="1">
                <a:solidFill>
                  <a:schemeClr val="tx1"/>
                </a:solidFill>
                <a:latin typeface="Times New Roman" panose="02020603050405020304" pitchFamily="18" charset="0"/>
                <a:cs typeface="Times New Roman" panose="02020603050405020304" pitchFamily="18" charset="0"/>
              </a:rPr>
              <a:t>попереково</a:t>
            </a:r>
            <a:r>
              <a:rPr lang="uk-UA" sz="2400" dirty="0">
                <a:solidFill>
                  <a:schemeClr val="tx1"/>
                </a:solidFill>
                <a:latin typeface="Times New Roman" panose="02020603050405020304" pitchFamily="18" charset="0"/>
                <a:cs typeface="Times New Roman" panose="02020603050405020304" pitchFamily="18" charset="0"/>
              </a:rPr>
              <a:t>-крижові болі в результаті функціональних порушень в статевих органах;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клімактеричні неврози та ін.</a:t>
            </a:r>
          </a:p>
          <a:p>
            <a:pPr marL="0" indent="0">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77436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lnSpcReduction="10000"/>
          </a:bodyPr>
          <a:lstStyle/>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	</a:t>
            </a:r>
            <a:r>
              <a:rPr lang="uk-UA" sz="2400" i="1" dirty="0" smtClean="0">
                <a:solidFill>
                  <a:schemeClr val="tx1"/>
                </a:solidFill>
                <a:latin typeface="Times New Roman" panose="02020603050405020304" pitchFamily="18" charset="0"/>
                <a:cs typeface="Times New Roman" panose="02020603050405020304" pitchFamily="18" charset="0"/>
              </a:rPr>
              <a:t>Протипоказання</a:t>
            </a:r>
            <a:r>
              <a:rPr lang="uk-UA" sz="2400" i="1" dirty="0">
                <a:solidFill>
                  <a:schemeClr val="tx1"/>
                </a:solidFill>
                <a:latin typeface="Times New Roman" panose="02020603050405020304" pitchFamily="18" charset="0"/>
                <a:cs typeface="Times New Roman" panose="02020603050405020304" pitchFamily="18" charset="0"/>
              </a:rPr>
              <a:t>:</a:t>
            </a:r>
            <a:endParaRPr lang="uk-UA" sz="2400" dirty="0">
              <a:solidFill>
                <a:schemeClr val="tx1"/>
              </a:solidFill>
              <a:latin typeface="Times New Roman" panose="02020603050405020304" pitchFamily="18" charset="0"/>
              <a:cs typeface="Times New Roman" panose="02020603050405020304" pitchFamily="18" charset="0"/>
            </a:endParaRP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гострі і </a:t>
            </a:r>
            <a:r>
              <a:rPr lang="uk-UA" sz="2400" dirty="0" err="1">
                <a:solidFill>
                  <a:schemeClr val="tx1"/>
                </a:solidFill>
                <a:latin typeface="Times New Roman" panose="02020603050405020304" pitchFamily="18" charset="0"/>
                <a:cs typeface="Times New Roman" panose="02020603050405020304" pitchFamily="18" charset="0"/>
              </a:rPr>
              <a:t>підгострі</a:t>
            </a:r>
            <a:r>
              <a:rPr lang="uk-UA" sz="2400" dirty="0">
                <a:solidFill>
                  <a:schemeClr val="tx1"/>
                </a:solidFill>
                <a:latin typeface="Times New Roman" panose="02020603050405020304" pitchFamily="18" charset="0"/>
                <a:cs typeface="Times New Roman" panose="02020603050405020304" pitchFamily="18" charset="0"/>
              </a:rPr>
              <a:t> форми запалення зовнішніх і внутрішніх статевих органів і очеревини;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гнійні процеси в малому тазі;</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поліпи шийки матки;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маткові кровотечі;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кровоточивість ерозії шийки матки;</a:t>
            </a:r>
          </a:p>
          <a:p>
            <a:pPr lvl="0" algn="just">
              <a:buFont typeface="Wingdings" panose="05000000000000000000" pitchFamily="2" charset="2"/>
              <a:buChar char="Ø"/>
            </a:pPr>
            <a:r>
              <a:rPr lang="uk-UA" sz="2400" dirty="0" err="1">
                <a:solidFill>
                  <a:schemeClr val="tx1"/>
                </a:solidFill>
                <a:latin typeface="Times New Roman" panose="02020603050405020304" pitchFamily="18" charset="0"/>
                <a:cs typeface="Times New Roman" panose="02020603050405020304" pitchFamily="18" charset="0"/>
              </a:rPr>
              <a:t>трихомонадний</a:t>
            </a:r>
            <a:r>
              <a:rPr lang="uk-UA" sz="2400" dirty="0">
                <a:solidFill>
                  <a:schemeClr val="tx1"/>
                </a:solidFill>
                <a:latin typeface="Times New Roman" panose="02020603050405020304" pitchFamily="18" charset="0"/>
                <a:cs typeface="Times New Roman" panose="02020603050405020304" pitchFamily="18" charset="0"/>
              </a:rPr>
              <a:t> </a:t>
            </a:r>
            <a:r>
              <a:rPr lang="uk-UA" sz="2400" dirty="0" err="1">
                <a:solidFill>
                  <a:schemeClr val="tx1"/>
                </a:solidFill>
                <a:latin typeface="Times New Roman" panose="02020603050405020304" pitchFamily="18" charset="0"/>
                <a:cs typeface="Times New Roman" panose="02020603050405020304" pitchFamily="18" charset="0"/>
              </a:rPr>
              <a:t>кольпіт</a:t>
            </a:r>
            <a:r>
              <a:rPr lang="uk-UA" sz="2400" dirty="0">
                <a:solidFill>
                  <a:schemeClr val="tx1"/>
                </a:solidFill>
                <a:latin typeface="Times New Roman" panose="02020603050405020304" pitchFamily="18" charset="0"/>
                <a:cs typeface="Times New Roman" panose="02020603050405020304" pitchFamily="18" charset="0"/>
              </a:rPr>
              <a:t> і уретрит;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наявність гонококів у виділеннях з піхви;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новоутворення матки та її придатків;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туберкульоз жіночих статевих органів і очеревини;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післяпологовий і </a:t>
            </a:r>
            <a:r>
              <a:rPr lang="uk-UA" sz="2400" dirty="0" err="1">
                <a:solidFill>
                  <a:schemeClr val="tx1"/>
                </a:solidFill>
                <a:latin typeface="Times New Roman" panose="02020603050405020304" pitchFamily="18" charset="0"/>
                <a:cs typeface="Times New Roman" panose="02020603050405020304" pitchFamily="18" charset="0"/>
              </a:rPr>
              <a:t>післяабортний</a:t>
            </a:r>
            <a:r>
              <a:rPr lang="uk-UA" sz="2400" dirty="0">
                <a:solidFill>
                  <a:schemeClr val="tx1"/>
                </a:solidFill>
                <a:latin typeface="Times New Roman" panose="02020603050405020304" pitchFamily="18" charset="0"/>
                <a:cs typeface="Times New Roman" panose="02020603050405020304" pitchFamily="18" charset="0"/>
              </a:rPr>
              <a:t> період; </a:t>
            </a:r>
          </a:p>
          <a:p>
            <a:pPr lvl="0" algn="just">
              <a:buFont typeface="Wingdings" panose="05000000000000000000" pitchFamily="2" charset="2"/>
              <a:buChar char="Ø"/>
            </a:pPr>
            <a:r>
              <a:rPr lang="uk-UA" sz="2400" dirty="0">
                <a:solidFill>
                  <a:schemeClr val="tx1"/>
                </a:solidFill>
                <a:latin typeface="Times New Roman" panose="02020603050405020304" pitchFamily="18" charset="0"/>
                <a:cs typeface="Times New Roman" panose="02020603050405020304" pitchFamily="18" charset="0"/>
              </a:rPr>
              <a:t>вагітність у всіх термінах.</a:t>
            </a:r>
          </a:p>
          <a:p>
            <a:pPr marL="0" indent="0">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56549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9400" y="609600"/>
            <a:ext cx="10667999" cy="5892800"/>
          </a:xfrm>
        </p:spPr>
        <p:txBody>
          <a:bodyPr>
            <a:normAutofit/>
          </a:bodyPr>
          <a:lstStyle/>
          <a:p>
            <a:pPr marL="0" indent="0" algn="just">
              <a:buNone/>
            </a:pPr>
            <a:r>
              <a:rPr lang="ru-RU" sz="2000" dirty="0" smtClean="0"/>
              <a:t>	</a:t>
            </a:r>
            <a:r>
              <a:rPr lang="uk-UA" sz="2800" dirty="0">
                <a:solidFill>
                  <a:schemeClr val="tx1"/>
                </a:solidFill>
                <a:latin typeface="Times New Roman" panose="02020603050405020304" pitchFamily="18" charset="0"/>
                <a:cs typeface="Times New Roman" panose="02020603050405020304" pitchFamily="18" charset="0"/>
              </a:rPr>
              <a:t>Механорецептори розподілені по всьому тілу. До них відносяться рецептори шкіри, дратує дотиком, тиском, струсом, ударами і </a:t>
            </a:r>
            <a:r>
              <a:rPr lang="uk-UA" sz="2800" dirty="0" err="1">
                <a:solidFill>
                  <a:schemeClr val="tx1"/>
                </a:solidFill>
                <a:latin typeface="Times New Roman" panose="02020603050405020304" pitchFamily="18" charset="0"/>
                <a:cs typeface="Times New Roman" panose="02020603050405020304" pitchFamily="18" charset="0"/>
              </a:rPr>
              <a:t>т.д</a:t>
            </a:r>
            <a:r>
              <a:rPr lang="uk-UA" sz="2800" dirty="0">
                <a:solidFill>
                  <a:schemeClr val="tx1"/>
                </a:solidFill>
                <a:latin typeface="Times New Roman" panose="02020603050405020304" pitchFamily="18" charset="0"/>
                <a:cs typeface="Times New Roman" panose="02020603050405020304" pitchFamily="18" charset="0"/>
              </a:rPr>
              <a:t>; рецептори м'язово-суглобового відчуття (</a:t>
            </a:r>
            <a:r>
              <a:rPr lang="uk-UA" sz="2800" dirty="0" err="1">
                <a:solidFill>
                  <a:schemeClr val="tx1"/>
                </a:solidFill>
                <a:latin typeface="Times New Roman" panose="02020603050405020304" pitchFamily="18" charset="0"/>
                <a:cs typeface="Times New Roman" panose="02020603050405020304" pitchFamily="18" charset="0"/>
              </a:rPr>
              <a:t>пропріорецептори</a:t>
            </a:r>
            <a:r>
              <a:rPr lang="uk-UA" sz="2800" dirty="0">
                <a:solidFill>
                  <a:schemeClr val="tx1"/>
                </a:solidFill>
                <a:latin typeface="Times New Roman" panose="02020603050405020304" pitchFamily="18" charset="0"/>
                <a:cs typeface="Times New Roman" panose="02020603050405020304" pitchFamily="18" charset="0"/>
              </a:rPr>
              <a:t>) і рецептори внутрішніх органів (</a:t>
            </a:r>
            <a:r>
              <a:rPr lang="uk-UA" sz="2800" dirty="0" err="1">
                <a:solidFill>
                  <a:schemeClr val="tx1"/>
                </a:solidFill>
                <a:latin typeface="Times New Roman" panose="02020603050405020304" pitchFamily="18" charset="0"/>
                <a:cs typeface="Times New Roman" panose="02020603050405020304" pitchFamily="18" charset="0"/>
              </a:rPr>
              <a:t>інтерорецептори</a:t>
            </a:r>
            <a:r>
              <a:rPr lang="uk-UA" sz="2800" dirty="0">
                <a:solidFill>
                  <a:schemeClr val="tx1"/>
                </a:solidFill>
                <a:latin typeface="Times New Roman" panose="02020603050405020304" pitchFamily="18" charset="0"/>
                <a:cs typeface="Times New Roman" panose="02020603050405020304" pitchFamily="18" charset="0"/>
              </a:rPr>
              <a:t>), які приходять в збудження при зміні тиску на органи та стінки судин (барорецептори).</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Пристрій </a:t>
            </a:r>
            <a:r>
              <a:rPr lang="uk-UA" sz="2800" dirty="0">
                <a:solidFill>
                  <a:schemeClr val="tx1"/>
                </a:solidFill>
                <a:latin typeface="Times New Roman" panose="02020603050405020304" pitchFamily="18" charset="0"/>
                <a:cs typeface="Times New Roman" panose="02020603050405020304" pitchFamily="18" charset="0"/>
              </a:rPr>
              <a:t>механорецепторів дуже різноманітний. Вони мають форму волосків, спіралей, сплетінь, пластинок і </a:t>
            </a:r>
            <a:r>
              <a:rPr lang="uk-UA" sz="2800" dirty="0" err="1">
                <a:solidFill>
                  <a:schemeClr val="tx1"/>
                </a:solidFill>
                <a:latin typeface="Times New Roman" panose="02020603050405020304" pitchFamily="18" charset="0"/>
                <a:cs typeface="Times New Roman" panose="02020603050405020304" pitchFamily="18" charset="0"/>
              </a:rPr>
              <a:t>т.п</a:t>
            </a:r>
            <a:r>
              <a:rPr lang="uk-UA" sz="2800" dirty="0">
                <a:solidFill>
                  <a:schemeClr val="tx1"/>
                </a:solidFill>
                <a:latin typeface="Times New Roman" panose="02020603050405020304" pitchFamily="18" charset="0"/>
                <a:cs typeface="Times New Roman" panose="02020603050405020304" pitchFamily="18" charset="0"/>
              </a:rPr>
              <a:t>. Найбільш добре вивчені тільця </a:t>
            </a:r>
            <a:r>
              <a:rPr lang="uk-UA" sz="2800" dirty="0" err="1">
                <a:solidFill>
                  <a:schemeClr val="tx1"/>
                </a:solidFill>
                <a:latin typeface="Times New Roman" panose="02020603050405020304" pitchFamily="18" charset="0"/>
                <a:cs typeface="Times New Roman" panose="02020603050405020304" pitchFamily="18" charset="0"/>
              </a:rPr>
              <a:t>Пачіні</a:t>
            </a:r>
            <a:r>
              <a:rPr lang="uk-UA" sz="2800" dirty="0">
                <a:solidFill>
                  <a:schemeClr val="tx1"/>
                </a:solidFill>
                <a:latin typeface="Times New Roman" panose="02020603050405020304" pitchFamily="18" charset="0"/>
                <a:cs typeface="Times New Roman" panose="02020603050405020304" pitchFamily="18" charset="0"/>
              </a:rPr>
              <a:t>, які складаються з нервового закінчення, оточеного допоміжним апаратом, і нервового волокна, що зв'язує рецептор з центральною нервовою системою. </a:t>
            </a:r>
            <a:r>
              <a:rPr lang="ru-RU" sz="2600" dirty="0" smtClean="0">
                <a:solidFill>
                  <a:schemeClr val="tx1"/>
                </a:solidFill>
                <a:latin typeface="Times New Roman" panose="02020603050405020304" pitchFamily="18" charset="0"/>
                <a:cs typeface="Times New Roman" panose="02020603050405020304" pitchFamily="18" charset="0"/>
              </a:rPr>
              <a:t> </a:t>
            </a:r>
            <a:endParaRPr lang="uk-UA" sz="26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88307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a:bodyPr>
          <a:lstStyle/>
          <a:p>
            <a:pPr marL="0" indent="0">
              <a:buNone/>
            </a:pPr>
            <a:r>
              <a:rPr lang="ru-RU" sz="2400" dirty="0">
                <a:solidFill>
                  <a:schemeClr val="tx1"/>
                </a:solidFill>
                <a:latin typeface="Times New Roman" panose="02020603050405020304" pitchFamily="18" charset="0"/>
                <a:cs typeface="Times New Roman" panose="02020603050405020304" pitchFamily="18" charset="0"/>
              </a:rPr>
              <a:t>	</a:t>
            </a:r>
            <a:r>
              <a:rPr lang="uk-UA" sz="2800" b="1" i="1" dirty="0" smtClean="0">
                <a:solidFill>
                  <a:schemeClr val="accent1"/>
                </a:solidFill>
                <a:latin typeface="Times New Roman" panose="02020603050405020304" pitchFamily="18" charset="0"/>
                <a:cs typeface="Times New Roman" panose="02020603050405020304" pitchFamily="18" charset="0"/>
              </a:rPr>
              <a:t>Захворювання </a:t>
            </a:r>
            <a:r>
              <a:rPr lang="uk-UA" sz="2800" b="1" i="1" dirty="0">
                <a:solidFill>
                  <a:schemeClr val="accent1"/>
                </a:solidFill>
                <a:latin typeface="Times New Roman" panose="02020603050405020304" pitchFamily="18" charset="0"/>
                <a:cs typeface="Times New Roman" panose="02020603050405020304" pitchFamily="18" charset="0"/>
              </a:rPr>
              <a:t>шкіри.</a:t>
            </a:r>
            <a:r>
              <a:rPr lang="uk-UA" sz="2800" b="1" dirty="0">
                <a:solidFill>
                  <a:schemeClr val="accent1"/>
                </a:solidFill>
                <a:latin typeface="Times New Roman" panose="02020603050405020304" pitchFamily="18" charset="0"/>
                <a:cs typeface="Times New Roman" panose="02020603050405020304" pitchFamily="18" charset="0"/>
              </a:rPr>
              <a:t> </a:t>
            </a:r>
            <a:endParaRPr lang="uk-UA" sz="2800" dirty="0">
              <a:solidFill>
                <a:schemeClr val="accent1"/>
              </a:solidFill>
              <a:latin typeface="Times New Roman" panose="02020603050405020304" pitchFamily="18" charset="0"/>
              <a:cs typeface="Times New Roman" panose="02020603050405020304" pitchFamily="18" charset="0"/>
            </a:endParaRPr>
          </a:p>
          <a:p>
            <a:pPr marL="0" indent="0">
              <a:buNone/>
            </a:pPr>
            <a:r>
              <a:rPr lang="uk-UA" sz="2800" dirty="0">
                <a:latin typeface="Times New Roman" panose="02020603050405020304" pitchFamily="18" charset="0"/>
                <a:cs typeface="Times New Roman" panose="02020603050405020304" pitchFamily="18" charset="0"/>
              </a:rPr>
              <a:t>	</a:t>
            </a:r>
            <a:r>
              <a:rPr lang="uk-UA" sz="2800" dirty="0" smtClean="0">
                <a:solidFill>
                  <a:schemeClr val="tx1"/>
                </a:solidFill>
                <a:latin typeface="Times New Roman" panose="02020603050405020304" pitchFamily="18" charset="0"/>
                <a:cs typeface="Times New Roman" panose="02020603050405020304" pitchFamily="18" charset="0"/>
              </a:rPr>
              <a:t>Показання</a:t>
            </a:r>
            <a:r>
              <a:rPr lang="uk-UA" sz="2800" dirty="0">
                <a:solidFill>
                  <a:schemeClr val="tx1"/>
                </a:solidFill>
                <a:latin typeface="Times New Roman" panose="02020603050405020304" pitchFamily="18" charset="0"/>
                <a:cs typeface="Times New Roman" panose="02020603050405020304" pitchFamily="18" charset="0"/>
              </a:rPr>
              <a:t>: </a:t>
            </a:r>
          </a:p>
          <a:p>
            <a:pPr lvl="0">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суха себорея волосистої частини голови; </a:t>
            </a:r>
          </a:p>
          <a:p>
            <a:pPr lvl="0">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вугровий простий висип обличчя і тулуба; </a:t>
            </a:r>
          </a:p>
          <a:p>
            <a:pPr lvl="0">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передчасне випадання волосся голови; </a:t>
            </a:r>
          </a:p>
          <a:p>
            <a:pPr lvl="0">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псоріаз в стадії регресії і ремісії; </a:t>
            </a:r>
          </a:p>
          <a:p>
            <a:pPr lvl="0">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червоний плоский лишай</a:t>
            </a:r>
            <a:r>
              <a:rPr lang="uk-UA" sz="2800" dirty="0">
                <a:latin typeface="Times New Roman" panose="02020603050405020304" pitchFamily="18" charset="0"/>
                <a:cs typeface="Times New Roman" panose="02020603050405020304" pitchFamily="18" charset="0"/>
              </a:rPr>
              <a:t>; </a:t>
            </a:r>
          </a:p>
          <a:p>
            <a:pPr lvl="0">
              <a:buFont typeface="Wingdings" panose="05000000000000000000" pitchFamily="2" charset="2"/>
              <a:buChar char="Ø"/>
            </a:pPr>
            <a:r>
              <a:rPr lang="uk-UA" sz="2800" dirty="0">
                <a:solidFill>
                  <a:schemeClr val="tx1"/>
                </a:solidFill>
                <a:latin typeface="Times New Roman" panose="02020603050405020304" pitchFamily="18" charset="0"/>
                <a:cs typeface="Times New Roman" panose="02020603050405020304" pitchFamily="18" charset="0"/>
              </a:rPr>
              <a:t>склеродермія та ін.</a:t>
            </a:r>
          </a:p>
          <a:p>
            <a:pPr marL="0" indent="0">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21382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550400" cy="5804140"/>
          </a:xfrm>
        </p:spPr>
        <p:txBody>
          <a:bodyPr>
            <a:normAutofit/>
          </a:bodyPr>
          <a:lstStyle/>
          <a:p>
            <a:pPr>
              <a:buFont typeface="Wingdings" panose="05000000000000000000" pitchFamily="2" charset="2"/>
              <a:buChar char="v"/>
            </a:pPr>
            <a:r>
              <a:rPr lang="ru-RU" sz="2400" dirty="0">
                <a:solidFill>
                  <a:schemeClr val="tx1"/>
                </a:solidFill>
                <a:latin typeface="Times New Roman" panose="02020603050405020304" pitchFamily="18" charset="0"/>
                <a:cs typeface="Times New Roman" panose="02020603050405020304" pitchFamily="18" charset="0"/>
              </a:rPr>
              <a:t>	</a:t>
            </a:r>
            <a:r>
              <a:rPr lang="uk-UA" sz="2800" i="1" dirty="0">
                <a:solidFill>
                  <a:schemeClr val="tx1"/>
                </a:solidFill>
                <a:latin typeface="Times New Roman" panose="02020603050405020304" pitchFamily="18" charset="0"/>
                <a:cs typeface="Times New Roman" panose="02020603050405020304" pitchFamily="18" charset="0"/>
              </a:rPr>
              <a:t>Протипоказання: </a:t>
            </a:r>
            <a:endParaRPr lang="uk-UA" sz="2800" dirty="0">
              <a:solidFill>
                <a:schemeClr val="tx1"/>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захворювання шкіри інфекційної, нез'ясованої або грибкової етіології; пошкодження і роздратування шкіри;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грибкові захворювання нігтів, волосистих частин тіла;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грибкові захворювання шкіри - </a:t>
            </a:r>
            <a:r>
              <a:rPr lang="uk-UA" sz="2800" dirty="0" err="1">
                <a:solidFill>
                  <a:schemeClr val="tx1"/>
                </a:solidFill>
                <a:latin typeface="Times New Roman" panose="02020603050405020304" pitchFamily="18" charset="0"/>
                <a:cs typeface="Times New Roman" panose="02020603050405020304" pitchFamily="18" charset="0"/>
              </a:rPr>
              <a:t>кератомікози</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епідермомікози</a:t>
            </a:r>
            <a:r>
              <a:rPr lang="uk-UA" sz="2800" dirty="0">
                <a:solidFill>
                  <a:schemeClr val="tx1"/>
                </a:solidFill>
                <a:latin typeface="Times New Roman" panose="02020603050405020304" pitchFamily="18" charset="0"/>
                <a:cs typeface="Times New Roman" panose="02020603050405020304" pitchFamily="18" charset="0"/>
              </a:rPr>
              <a:t>;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гнійничкові захворювання шкіри - </a:t>
            </a:r>
            <a:r>
              <a:rPr lang="uk-UA" sz="2800" dirty="0" err="1">
                <a:solidFill>
                  <a:schemeClr val="tx1"/>
                </a:solidFill>
                <a:latin typeface="Times New Roman" panose="02020603050405020304" pitchFamily="18" charset="0"/>
                <a:cs typeface="Times New Roman" panose="02020603050405020304" pitchFamily="18" charset="0"/>
              </a:rPr>
              <a:t>піодерміти</a:t>
            </a:r>
            <a:r>
              <a:rPr lang="uk-UA" sz="2800" dirty="0">
                <a:solidFill>
                  <a:schemeClr val="tx1"/>
                </a:solidFill>
                <a:latin typeface="Times New Roman" panose="02020603050405020304" pitchFamily="18" charset="0"/>
                <a:cs typeface="Times New Roman" panose="02020603050405020304" pitchFamily="18" charset="0"/>
              </a:rPr>
              <a:t>;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вірусні дерматози; </a:t>
            </a:r>
          </a:p>
          <a:p>
            <a:pPr lvl="0">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туберкульоз, пухлини шкіри.</a:t>
            </a:r>
          </a:p>
          <a:p>
            <a:pPr>
              <a:buFont typeface="Wingdings" panose="05000000000000000000" pitchFamily="2" charset="2"/>
              <a:buChar char="v"/>
            </a:pPr>
            <a:r>
              <a:rPr lang="uk-UA" sz="2800" dirty="0">
                <a:solidFill>
                  <a:schemeClr val="tx1"/>
                </a:solidFill>
                <a:latin typeface="Times New Roman" panose="02020603050405020304" pitchFamily="18" charset="0"/>
                <a:cs typeface="Times New Roman" panose="02020603050405020304" pitchFamily="18" charset="0"/>
              </a:rPr>
              <a:t>Масаж показаний при хворобах обміну речовин, хворобах очей, хворобах ЛОР-органів і інших захворюваннях.</a:t>
            </a:r>
          </a:p>
          <a:p>
            <a:pPr marL="0" indent="0">
              <a:buNone/>
            </a:pPr>
            <a:endParaRPr lang="uk-U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32873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65200" y="0"/>
            <a:ext cx="9472484" cy="1282700"/>
          </a:xfrm>
        </p:spPr>
        <p:txBody>
          <a:bodyPr/>
          <a:lstStyle/>
          <a:p>
            <a:pPr lvl="0" algn="just"/>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4.</a:t>
            </a:r>
            <a:r>
              <a:rPr lang="uk-UA" sz="3200" b="1" dirty="0" smtClean="0">
                <a:latin typeface="Times New Roman" panose="02020603050405020304" pitchFamily="18" charset="0"/>
                <a:cs typeface="Times New Roman" panose="02020603050405020304" pitchFamily="18" charset="0"/>
              </a:rPr>
              <a:t>Організація </a:t>
            </a:r>
            <a:r>
              <a:rPr lang="uk-UA" sz="2800" b="1" dirty="0" smtClean="0">
                <a:latin typeface="Times New Roman" panose="02020603050405020304" pitchFamily="18" charset="0"/>
                <a:cs typeface="Times New Roman" panose="02020603050405020304" pitchFamily="18" charset="0"/>
              </a:rPr>
              <a:t>лікувального </a:t>
            </a:r>
            <a:r>
              <a:rPr lang="uk-UA" sz="2800" b="1" dirty="0" err="1" smtClean="0">
                <a:latin typeface="Times New Roman" panose="02020603050405020304" pitchFamily="18" charset="0"/>
                <a:cs typeface="Times New Roman" panose="02020603050405020304" pitchFamily="18" charset="0"/>
              </a:rPr>
              <a:t>кабінета</a:t>
            </a:r>
            <a:r>
              <a:rPr lang="uk-UA" sz="2800" b="1" dirty="0" smtClean="0">
                <a:latin typeface="Times New Roman" panose="02020603050405020304" pitchFamily="18" charset="0"/>
                <a:cs typeface="Times New Roman" panose="02020603050405020304" pitchFamily="18" charset="0"/>
              </a:rPr>
              <a:t> масажу і </a:t>
            </a:r>
            <a:r>
              <a:rPr lang="uk-UA" sz="2800" dirty="0" smtClean="0">
                <a:latin typeface="Times New Roman" panose="02020603050405020304" pitchFamily="18" charset="0"/>
                <a:cs typeface="Times New Roman" panose="02020603050405020304" pitchFamily="18" charset="0"/>
              </a:rPr>
              <a:t/>
            </a:r>
            <a:br>
              <a:rPr lang="uk-UA" sz="2800"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праці масажиста</a:t>
            </a:r>
            <a:r>
              <a:rPr lang="uk-UA" sz="2800" dirty="0" smtClean="0">
                <a:latin typeface="Times New Roman" panose="02020603050405020304" pitchFamily="18" charset="0"/>
                <a:cs typeface="Times New Roman" panose="02020603050405020304" pitchFamily="18" charset="0"/>
              </a:rPr>
              <a:t/>
            </a:r>
            <a:br>
              <a:rPr lang="uk-UA" sz="2800" dirty="0" smtClean="0">
                <a:latin typeface="Times New Roman" panose="02020603050405020304" pitchFamily="18" charset="0"/>
                <a:cs typeface="Times New Roman" panose="02020603050405020304" pitchFamily="18" charset="0"/>
              </a:rPr>
            </a:br>
            <a:endParaRPr lang="uk-UA" sz="28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495300" y="1397000"/>
            <a:ext cx="11023600" cy="4851400"/>
          </a:xfrm>
        </p:spPr>
        <p:txBody>
          <a:bodyPr>
            <a:normAutofit fontScale="85000" lnSpcReduction="20000"/>
          </a:bodyPr>
          <a:lstStyle/>
          <a:p>
            <a:pPr algn="just">
              <a:lnSpc>
                <a:spcPct val="120000"/>
              </a:lnSpc>
              <a:spcBef>
                <a:spcPts val="0"/>
              </a:spcBef>
              <a:spcAft>
                <a:spcPts val="100"/>
              </a:spcAft>
            </a:pPr>
            <a:r>
              <a:rPr lang="ru-RU" sz="2800" dirty="0" smtClean="0">
                <a:solidFill>
                  <a:schemeClr val="tx1"/>
                </a:solidFill>
                <a:latin typeface="Times New Roman" panose="02020603050405020304" pitchFamily="18" charset="0"/>
                <a:cs typeface="Times New Roman" panose="02020603050405020304" pitchFamily="18" charset="0"/>
              </a:rPr>
              <a:t>	</a:t>
            </a:r>
            <a:r>
              <a:rPr lang="uk-UA" sz="2800" i="1" dirty="0">
                <a:solidFill>
                  <a:schemeClr val="tx1"/>
                </a:solidFill>
                <a:latin typeface="Times New Roman" panose="02020603050405020304" pitchFamily="18" charset="0"/>
                <a:cs typeface="Times New Roman" panose="02020603050405020304" pitchFamily="18" charset="0"/>
              </a:rPr>
              <a:t>Приміщення</a:t>
            </a:r>
            <a:r>
              <a:rPr lang="uk-UA" sz="2800" dirty="0">
                <a:solidFill>
                  <a:schemeClr val="tx1"/>
                </a:solidFill>
                <a:latin typeface="Times New Roman" panose="02020603050405020304" pitchFamily="18" charset="0"/>
                <a:cs typeface="Times New Roman" panose="02020603050405020304" pitchFamily="18" charset="0"/>
              </a:rPr>
              <a:t>. Для проведення лікувального масажу обладнають окреме приміщення з розрахунку 8 м</a:t>
            </a:r>
            <a:r>
              <a:rPr lang="uk-UA" sz="2800" baseline="30000" dirty="0">
                <a:solidFill>
                  <a:schemeClr val="tx1"/>
                </a:solidFill>
                <a:latin typeface="Times New Roman" panose="02020603050405020304" pitchFamily="18" charset="0"/>
                <a:cs typeface="Times New Roman" panose="02020603050405020304" pitchFamily="18" charset="0"/>
              </a:rPr>
              <a:t>2</a:t>
            </a:r>
            <a:r>
              <a:rPr lang="uk-UA" sz="2800" dirty="0">
                <a:solidFill>
                  <a:schemeClr val="tx1"/>
                </a:solidFill>
                <a:latin typeface="Times New Roman" panose="02020603050405020304" pitchFamily="18" charset="0"/>
                <a:cs typeface="Times New Roman" panose="02020603050405020304" pitchFamily="18" charset="0"/>
              </a:rPr>
              <a:t> на робоче місце, висотою не менше 3 м. Якщо масажист займає окрему кімнату, мінімальна площа її повинна бути 12 м</a:t>
            </a:r>
            <a:r>
              <a:rPr lang="uk-UA" sz="2800" baseline="30000" dirty="0">
                <a:solidFill>
                  <a:schemeClr val="tx1"/>
                </a:solidFill>
                <a:latin typeface="Times New Roman" panose="02020603050405020304" pitchFamily="18" charset="0"/>
                <a:cs typeface="Times New Roman" panose="02020603050405020304" pitchFamily="18" charset="0"/>
              </a:rPr>
              <a:t>2</a:t>
            </a:r>
            <a:r>
              <a:rPr lang="uk-UA" sz="2800" dirty="0">
                <a:solidFill>
                  <a:schemeClr val="tx1"/>
                </a:solidFill>
                <a:latin typeface="Times New Roman" panose="02020603050405020304" pitchFamily="18" charset="0"/>
                <a:cs typeface="Times New Roman" panose="02020603050405020304" pitchFamily="18" charset="0"/>
              </a:rPr>
              <a:t>.  Суміжні масажні кабінети з'єднуються робочим проходом. При роботі в одному приміщенні декількох масажистів робоче місце кожного слід ізолювати. Для цього влаштовують кабіни з легкого драпірувального матеріалу, який на кільцях підвішують до металевих каркасів, вмонтованим в стелі або стінах. Кабіна повинна бути в довжину не менше 3,4 м і завширшки 2,2 м. Це дозволяє встановити масажний стіл так, щоб доступ масажиста до нього був забезпечений з усіх боків, і розмістити в кабіні необхідний інвентар. Кабінет масажу повинен бути забезпечений </a:t>
            </a:r>
            <a:r>
              <a:rPr lang="uk-UA" sz="2800" dirty="0" err="1">
                <a:solidFill>
                  <a:schemeClr val="tx1"/>
                </a:solidFill>
                <a:latin typeface="Times New Roman" panose="02020603050405020304" pitchFamily="18" charset="0"/>
                <a:cs typeface="Times New Roman" panose="02020603050405020304" pitchFamily="18" charset="0"/>
              </a:rPr>
              <a:t>приточно</a:t>
            </a:r>
            <a:r>
              <a:rPr lang="uk-UA" sz="2800" dirty="0">
                <a:solidFill>
                  <a:schemeClr val="tx1"/>
                </a:solidFill>
                <a:latin typeface="Times New Roman" panose="02020603050405020304" pitchFamily="18" charset="0"/>
                <a:cs typeface="Times New Roman" panose="02020603050405020304" pitchFamily="18" charset="0"/>
              </a:rPr>
              <a:t>-витяжною вентиляцією з п'ятикратним обміном повітря на годину. </a:t>
            </a: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41266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855200" cy="580414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Відношення </a:t>
            </a:r>
            <a:r>
              <a:rPr lang="uk-UA" sz="2800" dirty="0">
                <a:solidFill>
                  <a:schemeClr val="tx1"/>
                </a:solidFill>
                <a:latin typeface="Times New Roman" panose="02020603050405020304" pitchFamily="18" charset="0"/>
                <a:cs typeface="Times New Roman" panose="02020603050405020304" pitchFamily="18" charset="0"/>
              </a:rPr>
              <a:t>площі вікон до площі підлоги повинно бути 1:7. Пол - дерев'яний, пофарбований або покритий лінолеумом. Стіни на висоту 2 м пофарбовані масляною фарбою світлих тонів. Температура повітря в приміщенні повинна бути не нижче 20 ° С. Для миття та обробки рук встановлюють раковину з підведенням холодної і гарячої води. Над раковиною монтують настінне дзеркало розміром 60 х 40 см і поличку для мила, крему, дезінфікуючих розчинів, щіток і інструменту для обробки рук.   </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При </a:t>
            </a:r>
            <a:r>
              <a:rPr lang="uk-UA" sz="2800" dirty="0">
                <a:solidFill>
                  <a:schemeClr val="tx1"/>
                </a:solidFill>
                <a:latin typeface="Times New Roman" panose="02020603050405020304" pitchFamily="18" charset="0"/>
                <a:cs typeface="Times New Roman" panose="02020603050405020304" pitchFamily="18" charset="0"/>
              </a:rPr>
              <a:t>одночасній роботі в зміні 4 і більше масажистів в суміжній кімнаті для них обладнають душову установку. Для підключення </a:t>
            </a:r>
            <a:r>
              <a:rPr lang="uk-UA" sz="2800" dirty="0" err="1">
                <a:solidFill>
                  <a:schemeClr val="tx1"/>
                </a:solidFill>
                <a:latin typeface="Times New Roman" panose="02020603050405020304" pitchFamily="18" charset="0"/>
                <a:cs typeface="Times New Roman" panose="02020603050405020304" pitchFamily="18" charset="0"/>
              </a:rPr>
              <a:t>електромассажной</a:t>
            </a:r>
            <a:r>
              <a:rPr lang="uk-UA" sz="2800" dirty="0">
                <a:solidFill>
                  <a:schemeClr val="tx1"/>
                </a:solidFill>
                <a:latin typeface="Times New Roman" panose="02020603050405020304" pitchFamily="18" charset="0"/>
                <a:cs typeface="Times New Roman" panose="02020603050405020304" pitchFamily="18" charset="0"/>
              </a:rPr>
              <a:t> та іншої апаратури кабінет повинен мати самостійну електролінію, прокладену мідними проводами з відповідним перетином.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33985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855200" cy="308634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i="1" dirty="0">
                <a:latin typeface="Times New Roman" panose="02020603050405020304" pitchFamily="18" charset="0"/>
                <a:cs typeface="Times New Roman" panose="02020603050405020304" pitchFamily="18" charset="0"/>
              </a:rPr>
              <a:t>Устаткування.</a:t>
            </a:r>
            <a:r>
              <a:rPr lang="uk-UA" sz="2800" dirty="0">
                <a:latin typeface="Times New Roman" panose="02020603050405020304" pitchFamily="18" charset="0"/>
                <a:cs typeface="Times New Roman" panose="02020603050405020304" pitchFamily="18" charset="0"/>
              </a:rPr>
              <a:t> Для ефективного проведення лікувальних </a:t>
            </a:r>
            <a:r>
              <a:rPr lang="uk-UA" sz="2800" dirty="0" err="1">
                <a:latin typeface="Times New Roman" panose="02020603050405020304" pitchFamily="18" charset="0"/>
                <a:cs typeface="Times New Roman" panose="02020603050405020304" pitchFamily="18" charset="0"/>
              </a:rPr>
              <a:t>методик</a:t>
            </a:r>
            <a:r>
              <a:rPr lang="uk-UA" sz="2800" dirty="0">
                <a:latin typeface="Times New Roman" panose="02020603050405020304" pitchFamily="18" charset="0"/>
                <a:cs typeface="Times New Roman" panose="02020603050405020304" pitchFamily="18" charset="0"/>
              </a:rPr>
              <a:t> масажу з урахуванням </a:t>
            </a:r>
            <a:r>
              <a:rPr lang="uk-UA" sz="2800" dirty="0" err="1">
                <a:latin typeface="Times New Roman" panose="02020603050405020304" pitchFamily="18" charset="0"/>
                <a:cs typeface="Times New Roman" panose="02020603050405020304" pitchFamily="18" charset="0"/>
              </a:rPr>
              <a:t>сегментарно</a:t>
            </a:r>
            <a:r>
              <a:rPr lang="uk-UA" sz="2800" dirty="0">
                <a:latin typeface="Times New Roman" panose="02020603050405020304" pitchFamily="18" charset="0"/>
                <a:cs typeface="Times New Roman" panose="02020603050405020304" pitchFamily="18" charset="0"/>
              </a:rPr>
              <a:t>-рефлекторних впливів рекомендується масажний стелаж (стіл).</a:t>
            </a:r>
          </a:p>
          <a:p>
            <a:pPr marL="0" indent="0" algn="just">
              <a:buNone/>
            </a:pPr>
            <a:r>
              <a:rPr lang="uk-UA" sz="2800" dirty="0">
                <a:latin typeface="Times New Roman" panose="02020603050405020304" pitchFamily="18" charset="0"/>
                <a:cs typeface="Times New Roman" panose="02020603050405020304" pitchFamily="18" charset="0"/>
              </a:rPr>
              <a:t>Масажний стелаж (рис. 1) являє собою металеву конструкцію з рами-стільниці розміром 2100 х 800 мм, звареної з </a:t>
            </a:r>
            <a:r>
              <a:rPr lang="uk-UA" sz="2800" dirty="0" err="1">
                <a:latin typeface="Times New Roman" panose="02020603050405020304" pitchFamily="18" charset="0"/>
                <a:cs typeface="Times New Roman" panose="02020603050405020304" pitchFamily="18" charset="0"/>
              </a:rPr>
              <a:t>уголкового</a:t>
            </a:r>
            <a:r>
              <a:rPr lang="uk-UA" sz="2800" dirty="0">
                <a:latin typeface="Times New Roman" panose="02020603050405020304" pitchFamily="18" charset="0"/>
                <a:cs typeface="Times New Roman" panose="02020603050405020304" pitchFamily="18" charset="0"/>
              </a:rPr>
              <a:t> заліза (40 х 40 мм) і каркаса-підставки, 1600 х 600 х 800 мм. </a:t>
            </a:r>
            <a:r>
              <a:rPr lang="uk-UA" sz="2800" dirty="0" smtClean="0">
                <a:solidFill>
                  <a:schemeClr val="tx1"/>
                </a:solidFill>
                <a:latin typeface="Times New Roman" panose="02020603050405020304" pitchFamily="18" charset="0"/>
                <a:cs typeface="Times New Roman" panose="02020603050405020304" pitchFamily="18" charset="0"/>
              </a:rPr>
              <a:t>. </a:t>
            </a:r>
            <a:endParaRPr lang="uk-UA" sz="2800"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p:cNvPicPr/>
          <p:nvPr/>
        </p:nvPicPr>
        <p:blipFill>
          <a:blip r:embed="rId2">
            <a:extLst>
              <a:ext uri="{28A0092B-C50C-407E-A947-70E740481C1C}">
                <a14:useLocalDpi xmlns:a14="http://schemas.microsoft.com/office/drawing/2010/main" val="0"/>
              </a:ext>
            </a:extLst>
          </a:blip>
          <a:srcRect/>
          <a:stretch>
            <a:fillRect/>
          </a:stretch>
        </p:blipFill>
        <p:spPr bwMode="auto">
          <a:xfrm>
            <a:off x="2159000" y="4495800"/>
            <a:ext cx="5867400" cy="2133600"/>
          </a:xfrm>
          <a:prstGeom prst="rect">
            <a:avLst/>
          </a:prstGeom>
          <a:noFill/>
          <a:ln>
            <a:noFill/>
          </a:ln>
        </p:spPr>
      </p:pic>
    </p:spTree>
    <p:extLst>
      <p:ext uri="{BB962C8B-B14F-4D97-AF65-F5344CB8AC3E}">
        <p14:creationId xmlns:p14="http://schemas.microsoft.com/office/powerpoint/2010/main" val="42620974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0700" y="533160"/>
            <a:ext cx="9855200" cy="552474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До рами знизу, на відстані 800 мм один від одного, приварені дві залізні смуги, за допомогою яких рама з'єднується з каркасом чотирма болтами. Раму зверху покривають тришарової фанерою, а на неї укладають поролоновий матрац (товщиною </a:t>
            </a:r>
            <a:r>
              <a:rPr lang="ru-RU" sz="2800" dirty="0">
                <a:solidFill>
                  <a:schemeClr val="tx1"/>
                </a:solidFill>
                <a:latin typeface="Times New Roman" panose="02020603050405020304" pitchFamily="18" charset="0"/>
                <a:cs typeface="Times New Roman" panose="02020603050405020304" pitchFamily="18" charset="0"/>
              </a:rPr>
              <a:t/>
            </a:r>
            <a:br>
              <a:rPr lang="ru-RU" sz="2800" dirty="0">
                <a:solidFill>
                  <a:schemeClr val="tx1"/>
                </a:solidFill>
                <a:latin typeface="Times New Roman" panose="02020603050405020304" pitchFamily="18" charset="0"/>
                <a:cs typeface="Times New Roman" panose="02020603050405020304" pitchFamily="18" charset="0"/>
              </a:rPr>
            </a:br>
            <a:r>
              <a:rPr lang="uk-UA" sz="2800" dirty="0">
                <a:solidFill>
                  <a:schemeClr val="tx1"/>
                </a:solidFill>
                <a:latin typeface="Times New Roman" panose="02020603050405020304" pitchFamily="18" charset="0"/>
                <a:cs typeface="Times New Roman" panose="02020603050405020304" pitchFamily="18" charset="0"/>
              </a:rPr>
              <a:t>100 мм) розміром 2080 х 780 мм [</a:t>
            </a:r>
            <a:r>
              <a:rPr lang="uk-UA" sz="2800" dirty="0" err="1">
                <a:solidFill>
                  <a:schemeClr val="tx1"/>
                </a:solidFill>
                <a:latin typeface="Times New Roman" panose="02020603050405020304" pitchFamily="18" charset="0"/>
                <a:cs typeface="Times New Roman" panose="02020603050405020304" pitchFamily="18" charset="0"/>
              </a:rPr>
              <a:t>Куничев</a:t>
            </a:r>
            <a:r>
              <a:rPr lang="uk-UA" sz="2800" dirty="0">
                <a:solidFill>
                  <a:schemeClr val="tx1"/>
                </a:solidFill>
                <a:latin typeface="Times New Roman" panose="02020603050405020304" pitchFamily="18" charset="0"/>
                <a:cs typeface="Times New Roman" panose="02020603050405020304" pitchFamily="18" charset="0"/>
              </a:rPr>
              <a:t> Л. А.].</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Раціонально </a:t>
            </a:r>
            <a:r>
              <a:rPr lang="uk-UA" sz="2800" dirty="0">
                <a:solidFill>
                  <a:schemeClr val="tx1"/>
                </a:solidFill>
                <a:latin typeface="Times New Roman" panose="02020603050405020304" pitchFamily="18" charset="0"/>
                <a:cs typeface="Times New Roman" panose="02020603050405020304" pitchFamily="18" charset="0"/>
              </a:rPr>
              <a:t>користуватися підкладним </a:t>
            </a:r>
            <a:r>
              <a:rPr lang="uk-UA" sz="2800" dirty="0" err="1">
                <a:solidFill>
                  <a:schemeClr val="tx1"/>
                </a:solidFill>
                <a:latin typeface="Times New Roman" panose="02020603050405020304" pitchFamily="18" charset="0"/>
                <a:cs typeface="Times New Roman" panose="02020603050405020304" pitchFamily="18" charset="0"/>
              </a:rPr>
              <a:t>підголовником</a:t>
            </a:r>
            <a:r>
              <a:rPr lang="uk-UA" sz="2800" dirty="0">
                <a:solidFill>
                  <a:schemeClr val="tx1"/>
                </a:solidFill>
                <a:latin typeface="Times New Roman" panose="02020603050405020304" pitchFamily="18" charset="0"/>
                <a:cs typeface="Times New Roman" panose="02020603050405020304" pitchFamily="18" charset="0"/>
              </a:rPr>
              <a:t> (300 х 200 х 120 мм) і валиком (діаметром 200 мм, довжиною 600 мм). При положенні </a:t>
            </a:r>
            <a:r>
              <a:rPr lang="uk-UA" sz="2800" dirty="0" err="1">
                <a:solidFill>
                  <a:schemeClr val="tx1"/>
                </a:solidFill>
                <a:latin typeface="Times New Roman" panose="02020603050405020304" pitchFamily="18" charset="0"/>
                <a:cs typeface="Times New Roman" panose="02020603050405020304" pitchFamily="18" charset="0"/>
              </a:rPr>
              <a:t>масажованого</a:t>
            </a:r>
            <a:r>
              <a:rPr lang="uk-UA" sz="2800" dirty="0">
                <a:solidFill>
                  <a:schemeClr val="tx1"/>
                </a:solidFill>
                <a:latin typeface="Times New Roman" panose="02020603050405020304" pitchFamily="18" charset="0"/>
                <a:cs typeface="Times New Roman" panose="02020603050405020304" pitchFamily="18" charset="0"/>
              </a:rPr>
              <a:t> лежачи на спині голову потилицею поміщають на підголівник, при положенні лежачи на животі </a:t>
            </a:r>
            <a:r>
              <a:rPr lang="uk-UA" sz="2800" dirty="0" err="1">
                <a:solidFill>
                  <a:schemeClr val="tx1"/>
                </a:solidFill>
                <a:latin typeface="Times New Roman" panose="02020603050405020304" pitchFamily="18" charset="0"/>
                <a:cs typeface="Times New Roman" panose="02020603050405020304" pitchFamily="18" charset="0"/>
              </a:rPr>
              <a:t>масажована</a:t>
            </a:r>
            <a:r>
              <a:rPr lang="uk-UA" sz="2800" dirty="0">
                <a:solidFill>
                  <a:schemeClr val="tx1"/>
                </a:solidFill>
                <a:latin typeface="Times New Roman" panose="02020603050405020304" pitchFamily="18" charset="0"/>
                <a:cs typeface="Times New Roman" panose="02020603050405020304" pitchFamily="18" charset="0"/>
              </a:rPr>
              <a:t> кладе на нього лоб</a:t>
            </a:r>
            <a:r>
              <a:rPr lang="uk-UA" sz="2800" dirty="0" smtClean="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021140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8800" y="545860"/>
            <a:ext cx="9982200" cy="552474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Валики служать для додання нижніх кінцівок середньо-фізіологічного стану: коли пацієнт лежить на спині, валик поміщають під коліна; при положенні </a:t>
            </a:r>
            <a:r>
              <a:rPr lang="uk-UA" sz="2800" dirty="0" err="1">
                <a:solidFill>
                  <a:schemeClr val="tx1"/>
                </a:solidFill>
                <a:latin typeface="Times New Roman" panose="02020603050405020304" pitchFamily="18" charset="0"/>
                <a:cs typeface="Times New Roman" panose="02020603050405020304" pitchFamily="18" charset="0"/>
              </a:rPr>
              <a:t>масажованого</a:t>
            </a:r>
            <a:r>
              <a:rPr lang="uk-UA" sz="2800" dirty="0">
                <a:solidFill>
                  <a:schemeClr val="tx1"/>
                </a:solidFill>
                <a:latin typeface="Times New Roman" panose="02020603050405020304" pitchFamily="18" charset="0"/>
                <a:cs typeface="Times New Roman" panose="02020603050405020304" pitchFamily="18" charset="0"/>
              </a:rPr>
              <a:t> на животі - валик кладуть під стопи. Масажуючи спину, валик можна помістити хворого під живіт.</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Більшість </a:t>
            </a:r>
            <a:r>
              <a:rPr lang="uk-UA" sz="2800" dirty="0">
                <a:solidFill>
                  <a:schemeClr val="tx1"/>
                </a:solidFill>
                <a:latin typeface="Times New Roman" panose="02020603050405020304" pitchFamily="18" charset="0"/>
                <a:cs typeface="Times New Roman" panose="02020603050405020304" pitchFamily="18" charset="0"/>
              </a:rPr>
              <a:t>лікувальних </a:t>
            </a:r>
            <a:r>
              <a:rPr lang="uk-UA" sz="2800" dirty="0" err="1">
                <a:solidFill>
                  <a:schemeClr val="tx1"/>
                </a:solidFill>
                <a:latin typeface="Times New Roman" panose="02020603050405020304" pitchFamily="18" charset="0"/>
                <a:cs typeface="Times New Roman" panose="02020603050405020304" pitchFamily="18" charset="0"/>
              </a:rPr>
              <a:t>методик</a:t>
            </a:r>
            <a:r>
              <a:rPr lang="uk-UA" sz="2800" dirty="0">
                <a:solidFill>
                  <a:schemeClr val="tx1"/>
                </a:solidFill>
                <a:latin typeface="Times New Roman" panose="02020603050405020304" pitchFamily="18" charset="0"/>
                <a:cs typeface="Times New Roman" panose="02020603050405020304" pitchFamily="18" charset="0"/>
              </a:rPr>
              <a:t> передбачають масаж верхніх кінцівок в положенні лежачи. У такому випадку його виробляють також на стелажі, при цьому хворий розташовується на спині. Пацієнт руці надають безпосередньо на стелажі </a:t>
            </a:r>
            <a:r>
              <a:rPr lang="uk-UA" sz="2800" dirty="0" err="1">
                <a:solidFill>
                  <a:schemeClr val="tx1"/>
                </a:solidFill>
                <a:latin typeface="Times New Roman" panose="02020603050405020304" pitchFamily="18" charset="0"/>
                <a:cs typeface="Times New Roman" panose="02020603050405020304" pitchFamily="18" charset="0"/>
              </a:rPr>
              <a:t>середньофізіологічне</a:t>
            </a:r>
            <a:r>
              <a:rPr lang="uk-UA" sz="2800" dirty="0">
                <a:solidFill>
                  <a:schemeClr val="tx1"/>
                </a:solidFill>
                <a:latin typeface="Times New Roman" panose="02020603050405020304" pitchFamily="18" charset="0"/>
                <a:cs typeface="Times New Roman" panose="02020603050405020304" pitchFamily="18" charset="0"/>
              </a:rPr>
              <a:t> положення (відведення плеча 45°, в ліктьовому суглобі згинання 110°).</a:t>
            </a:r>
            <a:r>
              <a:rPr lang="uk-UA" sz="2800" dirty="0" smtClean="0">
                <a:solidFill>
                  <a:schemeClr val="tx1"/>
                </a:solidFill>
                <a:latin typeface="Times New Roman" panose="02020603050405020304" pitchFamily="18" charset="0"/>
                <a:cs typeface="Times New Roman" panose="02020603050405020304" pitchFamily="18" charset="0"/>
              </a:rPr>
              <a:t>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632789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8800" y="545860"/>
            <a:ext cx="9982200" cy="552474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Коли масажують верхні кінцівки в положенні пацієнта сидячи, стелаж використовують як масажний столик. Підкладні поролонові валики застосовують і для масажу верхніх кінцівок.</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При ряді </a:t>
            </a:r>
            <a:r>
              <a:rPr lang="uk-UA" sz="2800" dirty="0" err="1">
                <a:solidFill>
                  <a:schemeClr val="tx1"/>
                </a:solidFill>
                <a:latin typeface="Times New Roman" panose="02020603050405020304" pitchFamily="18" charset="0"/>
                <a:cs typeface="Times New Roman" panose="02020603050405020304" pitchFamily="18" charset="0"/>
              </a:rPr>
              <a:t>методик</a:t>
            </a:r>
            <a:r>
              <a:rPr lang="uk-UA" sz="2800" dirty="0">
                <a:solidFill>
                  <a:schemeClr val="tx1"/>
                </a:solidFill>
                <a:latin typeface="Times New Roman" panose="02020603050405020304" pitchFamily="18" charset="0"/>
                <a:cs typeface="Times New Roman" panose="02020603050405020304" pitchFamily="18" charset="0"/>
              </a:rPr>
              <a:t> лікувального масажу переважно голови / </a:t>
            </a:r>
            <a:r>
              <a:rPr lang="uk-UA" sz="2800" dirty="0" err="1">
                <a:solidFill>
                  <a:schemeClr val="tx1"/>
                </a:solidFill>
                <a:latin typeface="Times New Roman" panose="02020603050405020304" pitchFamily="18" charset="0"/>
                <a:cs typeface="Times New Roman" panose="02020603050405020304" pitchFamily="18" charset="0"/>
              </a:rPr>
              <a:t>комірцевої</a:t>
            </a:r>
            <a:r>
              <a:rPr lang="uk-UA" sz="2800" dirty="0">
                <a:solidFill>
                  <a:schemeClr val="tx1"/>
                </a:solidFill>
                <a:latin typeface="Times New Roman" panose="02020603050405020304" pitchFamily="18" charset="0"/>
                <a:cs typeface="Times New Roman" panose="02020603050405020304" pitchFamily="18" charset="0"/>
              </a:rPr>
              <a:t> але вихідне положення зони масажу сидячи з опорою голови на руки. таку позу рекомендують для хворих на гіпертонічну хворобу, </a:t>
            </a:r>
            <a:r>
              <a:rPr lang="uk-UA" sz="2800" dirty="0" err="1">
                <a:solidFill>
                  <a:schemeClr val="tx1"/>
                </a:solidFill>
                <a:latin typeface="Times New Roman" panose="02020603050405020304" pitchFamily="18" charset="0"/>
                <a:cs typeface="Times New Roman" panose="02020603050405020304" pitchFamily="18" charset="0"/>
              </a:rPr>
              <a:t>пороками</a:t>
            </a:r>
            <a:r>
              <a:rPr lang="uk-UA" sz="2800" dirty="0">
                <a:solidFill>
                  <a:schemeClr val="tx1"/>
                </a:solidFill>
                <a:latin typeface="Times New Roman" panose="02020603050405020304" pitchFamily="18" charset="0"/>
                <a:cs typeface="Times New Roman" panose="02020603050405020304" pitchFamily="18" charset="0"/>
              </a:rPr>
              <a:t> серця, стенокардією і ін. Взагалі </a:t>
            </a:r>
            <a:r>
              <a:rPr lang="uk-UA" sz="2800" dirty="0" err="1">
                <a:solidFill>
                  <a:schemeClr val="tx1"/>
                </a:solidFill>
                <a:latin typeface="Times New Roman" panose="02020603050405020304" pitchFamily="18" charset="0"/>
                <a:cs typeface="Times New Roman" panose="02020603050405020304" pitchFamily="18" charset="0"/>
              </a:rPr>
              <a:t>сегментарно</a:t>
            </a:r>
            <a:r>
              <a:rPr lang="uk-UA" sz="2800" dirty="0">
                <a:solidFill>
                  <a:schemeClr val="tx1"/>
                </a:solidFill>
                <a:latin typeface="Times New Roman" panose="02020603050405020304" pitchFamily="18" charset="0"/>
                <a:cs typeface="Times New Roman" panose="02020603050405020304" pitchFamily="18" charset="0"/>
              </a:rPr>
              <a:t>-рефлекторні дії в області </a:t>
            </a:r>
            <a:r>
              <a:rPr lang="uk-UA" sz="2800" dirty="0" err="1">
                <a:solidFill>
                  <a:schemeClr val="tx1"/>
                </a:solidFill>
                <a:latin typeface="Times New Roman" panose="02020603050405020304" pitchFamily="18" charset="0"/>
                <a:cs typeface="Times New Roman" panose="02020603050405020304" pitchFamily="18" charset="0"/>
              </a:rPr>
              <a:t>комірцевої</a:t>
            </a:r>
            <a:r>
              <a:rPr lang="uk-UA" sz="2800" dirty="0">
                <a:solidFill>
                  <a:schemeClr val="tx1"/>
                </a:solidFill>
                <a:latin typeface="Times New Roman" panose="02020603050405020304" pitchFamily="18" charset="0"/>
                <a:cs typeface="Times New Roman" panose="02020603050405020304" pitchFamily="18" charset="0"/>
              </a:rPr>
              <a:t> зони, голови і грудної клітини здійснюються більш ефективно в положенні сидячи, коли досягається розслаблення всієї мускулатури плечового </a:t>
            </a:r>
            <a:r>
              <a:rPr lang="uk-UA" sz="2800" dirty="0" err="1">
                <a:solidFill>
                  <a:schemeClr val="tx1"/>
                </a:solidFill>
                <a:latin typeface="Times New Roman" panose="02020603050405020304" pitchFamily="18" charset="0"/>
                <a:cs typeface="Times New Roman" panose="02020603050405020304" pitchFamily="18" charset="0"/>
              </a:rPr>
              <a:t>пояса</a:t>
            </a:r>
            <a:r>
              <a:rPr lang="uk-UA" sz="2800" dirty="0">
                <a:solidFill>
                  <a:schemeClr val="tx1"/>
                </a:solidFill>
                <a:latin typeface="Times New Roman" panose="02020603050405020304" pitchFamily="18" charset="0"/>
                <a:cs typeface="Times New Roman" panose="02020603050405020304" pitchFamily="18" charset="0"/>
              </a:rPr>
              <a:t> і тулуба.</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912255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8800" y="545860"/>
            <a:ext cx="9982200" cy="552474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Для цього застосовують рухомий кронштейн, що фіксує голову пацієнта (рис. 2). Кронштейн зміцнюють на рамі-стільниці за допомогою затискного пристрою, що дозволяє змінювати рівень опори голови в залежності від роста пацієнта. Сидячи на табуреті, пацієнт кладе лоб на кронштейн, а руки в своєму розпорядженні на стелажі.</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Така </a:t>
            </a:r>
            <a:r>
              <a:rPr lang="uk-UA" sz="2800" dirty="0">
                <a:solidFill>
                  <a:schemeClr val="tx1"/>
                </a:solidFill>
                <a:latin typeface="Times New Roman" panose="02020603050405020304" pitchFamily="18" charset="0"/>
                <a:cs typeface="Times New Roman" panose="02020603050405020304" pitchFamily="18" charset="0"/>
              </a:rPr>
              <a:t>поза спокійна, вона виключає побічні струсу тіла, в тому числі голови. Досягається максимальне розслаблення шиї до тулуба, що дозволяє масажисту змінювати техніку, правильно дозуючи прийоми. </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91889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0109200" cy="5715000"/>
          </a:xfrm>
        </p:spPr>
        <p:txBody>
          <a:bodyPr>
            <a:noAutofit/>
          </a:bodyPr>
          <a:lstStyle/>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Обличчя </a:t>
            </a:r>
            <a:r>
              <a:rPr lang="uk-UA" sz="2800" dirty="0">
                <a:solidFill>
                  <a:schemeClr val="tx1"/>
                </a:solidFill>
                <a:latin typeface="Times New Roman" panose="02020603050405020304" pitchFamily="18" charset="0"/>
                <a:cs typeface="Times New Roman" panose="02020603050405020304" pitchFamily="18" charset="0"/>
              </a:rPr>
              <a:t>і волосистої частини голови з </a:t>
            </a:r>
            <a:r>
              <a:rPr lang="uk-UA" sz="2800" dirty="0" err="1">
                <a:solidFill>
                  <a:schemeClr val="tx1"/>
                </a:solidFill>
                <a:latin typeface="Times New Roman" panose="02020603050405020304" pitchFamily="18" charset="0"/>
                <a:cs typeface="Times New Roman" panose="02020603050405020304" pitchFamily="18" charset="0"/>
              </a:rPr>
              <a:t>разділенням</a:t>
            </a:r>
            <a:r>
              <a:rPr lang="uk-UA" sz="2800" dirty="0">
                <a:solidFill>
                  <a:schemeClr val="tx1"/>
                </a:solidFill>
                <a:latin typeface="Times New Roman" panose="02020603050405020304" pitchFamily="18" charset="0"/>
                <a:cs typeface="Times New Roman" panose="02020603050405020304" pitchFamily="18" charset="0"/>
              </a:rPr>
              <a:t> (при хворобах шкіри) за допомогою </a:t>
            </a:r>
            <a:r>
              <a:rPr lang="uk-UA" sz="2800" dirty="0" err="1">
                <a:solidFill>
                  <a:schemeClr val="tx1"/>
                </a:solidFill>
                <a:latin typeface="Times New Roman" panose="02020603050405020304" pitchFamily="18" charset="0"/>
                <a:cs typeface="Times New Roman" panose="02020603050405020304" pitchFamily="18" charset="0"/>
              </a:rPr>
              <a:t>підголовнику</a:t>
            </a:r>
            <a:r>
              <a:rPr lang="uk-UA" sz="2800" dirty="0">
                <a:solidFill>
                  <a:schemeClr val="tx1"/>
                </a:solidFill>
                <a:latin typeface="Times New Roman" panose="02020603050405020304" pitchFamily="18" charset="0"/>
                <a:cs typeface="Times New Roman" panose="02020603050405020304" pitchFamily="18" charset="0"/>
              </a:rPr>
              <a:t>, де тілу надається зручне положення яке виключає напруження м'язів тулуба та зайняти </a:t>
            </a:r>
            <a:r>
              <a:rPr lang="uk-UA" sz="2800" dirty="0" err="1">
                <a:solidFill>
                  <a:schemeClr val="tx1"/>
                </a:solidFill>
                <a:latin typeface="Times New Roman" panose="02020603050405020304" pitchFamily="18" charset="0"/>
                <a:cs typeface="Times New Roman" panose="02020603050405020304" pitchFamily="18" charset="0"/>
              </a:rPr>
              <a:t>середньофізіологічне</a:t>
            </a:r>
            <a:r>
              <a:rPr lang="uk-UA" sz="2800" dirty="0">
                <a:solidFill>
                  <a:schemeClr val="tx1"/>
                </a:solidFill>
                <a:latin typeface="Times New Roman" panose="02020603050405020304" pitchFamily="18" charset="0"/>
                <a:cs typeface="Times New Roman" panose="02020603050405020304" pitchFamily="18" charset="0"/>
              </a:rPr>
              <a:t> положення. На крісла є </a:t>
            </a:r>
            <a:r>
              <a:rPr lang="uk-UA" sz="2800" dirty="0" err="1">
                <a:solidFill>
                  <a:schemeClr val="tx1"/>
                </a:solidFill>
                <a:latin typeface="Times New Roman" panose="02020603050405020304" pitchFamily="18" charset="0"/>
                <a:cs typeface="Times New Roman" panose="02020603050405020304" pitchFamily="18" charset="0"/>
              </a:rPr>
              <a:t>винт</a:t>
            </a:r>
            <a:r>
              <a:rPr lang="uk-UA" sz="2800" dirty="0">
                <a:solidFill>
                  <a:schemeClr val="tx1"/>
                </a:solidFill>
                <a:latin typeface="Times New Roman" panose="02020603050405020304" pitchFamily="18" charset="0"/>
                <a:cs typeface="Times New Roman" panose="02020603050405020304" pitchFamily="18" charset="0"/>
              </a:rPr>
              <a:t> яким регулюють висоту, також регулюють і висоту </a:t>
            </a:r>
            <a:r>
              <a:rPr lang="uk-UA" sz="2800" dirty="0" err="1">
                <a:solidFill>
                  <a:schemeClr val="tx1"/>
                </a:solidFill>
                <a:latin typeface="Times New Roman" panose="02020603050405020304" pitchFamily="18" charset="0"/>
                <a:cs typeface="Times New Roman" panose="02020603050405020304" pitchFamily="18" charset="0"/>
              </a:rPr>
              <a:t>підголовника</a:t>
            </a:r>
            <a:r>
              <a:rPr lang="uk-UA" sz="2800" dirty="0">
                <a:solidFill>
                  <a:schemeClr val="tx1"/>
                </a:solidFill>
                <a:latin typeface="Times New Roman" panose="02020603050405020304" pitchFamily="18" charset="0"/>
                <a:cs typeface="Times New Roman" panose="02020603050405020304" pitchFamily="18" charset="0"/>
              </a:rPr>
              <a:t>.</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Для масажиста і пацієнта необхідно мати два гвинтових стільця або табурета, лавку обтягнуту </a:t>
            </a:r>
            <a:r>
              <a:rPr lang="uk-UA" sz="2800" dirty="0" err="1">
                <a:solidFill>
                  <a:schemeClr val="tx1"/>
                </a:solidFill>
                <a:latin typeface="Times New Roman" panose="02020603050405020304" pitchFamily="18" charset="0"/>
                <a:cs typeface="Times New Roman" panose="02020603050405020304" pitchFamily="18" charset="0"/>
              </a:rPr>
              <a:t>шкірой</a:t>
            </a:r>
            <a:r>
              <a:rPr lang="uk-UA" sz="2800" dirty="0">
                <a:solidFill>
                  <a:schemeClr val="tx1"/>
                </a:solidFill>
                <a:latin typeface="Times New Roman" panose="02020603050405020304" pitchFamily="18" charset="0"/>
                <a:cs typeface="Times New Roman" panose="02020603050405020304" pitchFamily="18" charset="0"/>
              </a:rPr>
              <a:t>, вішалку і крісло для роздягання хворого, шафа для білизни, робочий столик для масажиста, процедурний годинник, журнал реєстрації хворих, картотеку процедурних карток, картотеку лікувальних </a:t>
            </a:r>
            <a:r>
              <a:rPr lang="uk-UA" sz="2800" dirty="0" err="1">
                <a:solidFill>
                  <a:schemeClr val="tx1"/>
                </a:solidFill>
                <a:latin typeface="Times New Roman" panose="02020603050405020304" pitchFamily="18" charset="0"/>
                <a:cs typeface="Times New Roman" panose="02020603050405020304" pitchFamily="18" charset="0"/>
              </a:rPr>
              <a:t>методик</a:t>
            </a:r>
            <a:r>
              <a:rPr lang="uk-UA" sz="2800" dirty="0">
                <a:solidFill>
                  <a:schemeClr val="tx1"/>
                </a:solidFill>
                <a:latin typeface="Times New Roman" panose="02020603050405020304" pitchFamily="18" charset="0"/>
                <a:cs typeface="Times New Roman" panose="02020603050405020304" pitchFamily="18" charset="0"/>
              </a:rPr>
              <a:t> масажу. Короткі схеми лікувальних </a:t>
            </a:r>
            <a:r>
              <a:rPr lang="uk-UA" sz="2800" dirty="0" err="1">
                <a:solidFill>
                  <a:schemeClr val="tx1"/>
                </a:solidFill>
                <a:latin typeface="Times New Roman" panose="02020603050405020304" pitchFamily="18" charset="0"/>
                <a:cs typeface="Times New Roman" panose="02020603050405020304" pitchFamily="18" charset="0"/>
              </a:rPr>
              <a:t>методик</a:t>
            </a:r>
            <a:r>
              <a:rPr lang="uk-UA" sz="2800" dirty="0">
                <a:solidFill>
                  <a:schemeClr val="tx1"/>
                </a:solidFill>
                <a:latin typeface="Times New Roman" panose="02020603050405020304" pitchFamily="18" charset="0"/>
                <a:cs typeface="Times New Roman" panose="02020603050405020304" pitchFamily="18" charset="0"/>
              </a:rPr>
              <a:t> (план масажу) для довідкової інформації можуть бути представлені настінними планшетами у робочого місця масажиста.</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8849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9200" y="126999"/>
            <a:ext cx="9053384" cy="1117601"/>
          </a:xfrm>
        </p:spPr>
        <p:txBody>
          <a:bodyPr/>
          <a:lstStyle/>
          <a:p>
            <a:pPr algn="just"/>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96900" y="292100"/>
            <a:ext cx="10922000" cy="6565900"/>
          </a:xfrm>
        </p:spPr>
        <p:txBody>
          <a:bodyPr>
            <a:normAutofit fontScale="25000" lnSpcReduction="20000"/>
          </a:bodyPr>
          <a:lstStyle/>
          <a:p>
            <a:pPr algn="just">
              <a:spcBef>
                <a:spcPts val="0"/>
              </a:spcBef>
            </a:pPr>
            <a:r>
              <a:rPr lang="ru-RU" sz="2800" dirty="0" smtClean="0">
                <a:solidFill>
                  <a:schemeClr val="tx1"/>
                </a:solidFill>
                <a:latin typeface="Times New Roman" panose="02020603050405020304" pitchFamily="18" charset="0"/>
                <a:cs typeface="Times New Roman" panose="02020603050405020304" pitchFamily="18" charset="0"/>
              </a:rPr>
              <a:t>	</a:t>
            </a:r>
            <a:endParaRPr lang="uk-UA" sz="2800" dirty="0">
              <a:solidFill>
                <a:schemeClr val="tx1"/>
              </a:solidFill>
              <a:latin typeface="Times New Roman" panose="02020603050405020304" pitchFamily="18" charset="0"/>
              <a:cs typeface="Times New Roman" panose="02020603050405020304" pitchFamily="18" charset="0"/>
            </a:endParaRPr>
          </a:p>
          <a:p>
            <a:pPr algn="just">
              <a:lnSpc>
                <a:spcPct val="120000"/>
              </a:lnSpc>
              <a:spcBef>
                <a:spcPts val="0"/>
              </a:spcBef>
              <a:spcAft>
                <a:spcPts val="1000"/>
              </a:spcAft>
            </a:pPr>
            <a:r>
              <a:rPr lang="uk-UA" sz="11200" dirty="0" smtClean="0">
                <a:solidFill>
                  <a:schemeClr val="tx1"/>
                </a:solidFill>
                <a:latin typeface="Times New Roman" panose="02020603050405020304" pitchFamily="18" charset="0"/>
                <a:cs typeface="Times New Roman" panose="02020603050405020304" pitchFamily="18" charset="0"/>
              </a:rPr>
              <a:t>Допоміжний апарат тільця </a:t>
            </a:r>
            <a:r>
              <a:rPr lang="uk-UA" sz="11200" dirty="0" err="1" smtClean="0">
                <a:solidFill>
                  <a:schemeClr val="tx1"/>
                </a:solidFill>
                <a:latin typeface="Times New Roman" panose="02020603050405020304" pitchFamily="18" charset="0"/>
                <a:cs typeface="Times New Roman" panose="02020603050405020304" pitchFamily="18" charset="0"/>
              </a:rPr>
              <a:t>Пачіні</a:t>
            </a:r>
            <a:r>
              <a:rPr lang="uk-UA" sz="11200" dirty="0" smtClean="0">
                <a:solidFill>
                  <a:schemeClr val="tx1"/>
                </a:solidFill>
                <a:latin typeface="Times New Roman" panose="02020603050405020304" pitchFamily="18" charset="0"/>
                <a:cs typeface="Times New Roman" panose="02020603050405020304" pitchFamily="18" charset="0"/>
              </a:rPr>
              <a:t> - капсула - складається з численних, дуже тонких пластин, між якими знаходиться рідина. Механічні подразнення, деформуючи капсулу, викликають деформацію нервового закінчення. Його оболонка розтягується, підвищується її проникність, особливо для іонів натрію, що зумовлює появу рецепторного потенціалу і, в свою чергу, виникнення іонних струмів. Іонні струми і є збудником нервового волокна. Народжені нервові імпульси зі швидкістю до 60 м/с надходять в центральну нервову систему. </a:t>
            </a:r>
            <a:r>
              <a:rPr lang="uk-UA" sz="11000" dirty="0" smtClean="0">
                <a:solidFill>
                  <a:schemeClr val="tx1"/>
                </a:solidFill>
                <a:latin typeface="Times New Roman" panose="02020603050405020304" pitchFamily="18" charset="0"/>
                <a:cs typeface="Times New Roman" panose="02020603050405020304" pitchFamily="18" charset="0"/>
              </a:rPr>
              <a:t>Збудження </a:t>
            </a:r>
            <a:r>
              <a:rPr lang="uk-UA" sz="11000" dirty="0">
                <a:solidFill>
                  <a:schemeClr val="tx1"/>
                </a:solidFill>
                <a:latin typeface="Times New Roman" panose="02020603050405020304" pitchFamily="18" charset="0"/>
                <a:cs typeface="Times New Roman" panose="02020603050405020304" pitchFamily="18" charset="0"/>
              </a:rPr>
              <a:t>рецепторів в формі доцентрових (аферентних) імпульсів передаються по чутливих шляхах в центральну нервову систему (спинний мозок, мозочок, функціональні освіти стовбура головного мозку та ін.), досягають кори великих півкуль головного мозку, де синтезуються в загальну складну реакцію, і викликають різні функціональні зрушення в організмі.</a:t>
            </a:r>
          </a:p>
          <a:p>
            <a:pPr algn="just">
              <a:lnSpc>
                <a:spcPct val="120000"/>
              </a:lnSpc>
              <a:spcBef>
                <a:spcPts val="0"/>
              </a:spcBef>
              <a:spcAft>
                <a:spcPts val="1000"/>
              </a:spcAft>
            </a:pPr>
            <a:endParaRPr lang="ru-RU" sz="11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64123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76300" y="533400"/>
            <a:ext cx="9612184" cy="673100"/>
          </a:xfrm>
        </p:spPr>
        <p:txBody>
          <a:bodyPr/>
          <a:lstStyle/>
          <a:p>
            <a:pPr algn="just"/>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5.</a:t>
            </a:r>
            <a:r>
              <a:rPr lang="uk-UA" sz="2800" b="1" i="1" dirty="0" smtClean="0">
                <a:latin typeface="Times New Roman" panose="02020603050405020304" pitchFamily="18" charset="0"/>
                <a:cs typeface="Times New Roman" panose="02020603050405020304" pitchFamily="18" charset="0"/>
              </a:rPr>
              <a:t>Організація </a:t>
            </a:r>
            <a:r>
              <a:rPr lang="uk-UA" sz="2800" b="1" i="1" dirty="0">
                <a:latin typeface="Times New Roman" panose="02020603050405020304" pitchFamily="18" charset="0"/>
                <a:cs typeface="Times New Roman" panose="02020603050405020304" pitchFamily="18" charset="0"/>
              </a:rPr>
              <a:t>праці масажиста</a:t>
            </a:r>
            <a:r>
              <a:rPr lang="uk-UA" sz="2800" dirty="0"/>
              <a:t/>
            </a:r>
            <a:br>
              <a:rPr lang="uk-UA" sz="2800" dirty="0"/>
            </a:br>
            <a:r>
              <a:rPr lang="uk-UA" sz="2800" dirty="0" smtClean="0">
                <a:latin typeface="Times New Roman" panose="02020603050405020304" pitchFamily="18" charset="0"/>
                <a:cs typeface="Times New Roman" panose="02020603050405020304" pitchFamily="18" charset="0"/>
              </a:rPr>
              <a:t/>
            </a:r>
            <a:br>
              <a:rPr lang="uk-UA" sz="2800" dirty="0" smtClean="0">
                <a:latin typeface="Times New Roman" panose="02020603050405020304" pitchFamily="18" charset="0"/>
                <a:cs typeface="Times New Roman" panose="02020603050405020304" pitchFamily="18" charset="0"/>
              </a:rPr>
            </a:br>
            <a:endParaRPr lang="uk-UA" sz="28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495300" y="1397000"/>
            <a:ext cx="11023600" cy="4851400"/>
          </a:xfrm>
        </p:spPr>
        <p:txBody>
          <a:bodyPr>
            <a:normAutofit/>
          </a:bodyPr>
          <a:lstStyle/>
          <a:p>
            <a:pPr algn="just"/>
            <a:r>
              <a:rPr lang="ru-RU" sz="28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Вимоги до масажиста:</a:t>
            </a:r>
          </a:p>
          <a:p>
            <a:pPr marL="514350" lvl="0" indent="-514350" algn="just">
              <a:buFont typeface="+mj-lt"/>
              <a:buAutoNum type="arabicPeriod"/>
            </a:pPr>
            <a:r>
              <a:rPr lang="uk-UA" sz="2800" dirty="0">
                <a:solidFill>
                  <a:schemeClr val="tx1"/>
                </a:solidFill>
                <a:latin typeface="Times New Roman" panose="02020603050405020304" pitchFamily="18" charset="0"/>
                <a:cs typeface="Times New Roman" panose="02020603050405020304" pitchFamily="18" charset="0"/>
              </a:rPr>
              <a:t>Масаж робити в спеціальному одязі, халаті, костюмі з короткими рукавами.</a:t>
            </a:r>
          </a:p>
          <a:p>
            <a:pPr marL="514350" lvl="0" indent="-514350" algn="just">
              <a:buFont typeface="+mj-lt"/>
              <a:buAutoNum type="arabicPeriod"/>
            </a:pPr>
            <a:r>
              <a:rPr lang="ru-RU" sz="2800" dirty="0">
                <a:solidFill>
                  <a:schemeClr val="tx1"/>
                </a:solidFill>
                <a:latin typeface="Times New Roman" panose="02020603050405020304" pitchFamily="18" charset="0"/>
                <a:cs typeface="Times New Roman" panose="02020603050405020304" pitchFamily="18" charset="0"/>
              </a:rPr>
              <a:t>Перед </a:t>
            </a:r>
            <a:r>
              <a:rPr lang="ru-RU" sz="2800" dirty="0" err="1">
                <a:solidFill>
                  <a:schemeClr val="tx1"/>
                </a:solidFill>
                <a:latin typeface="Times New Roman" panose="02020603050405020304" pitchFamily="18" charset="0"/>
                <a:cs typeface="Times New Roman" panose="02020603050405020304" pitchFamily="18" charset="0"/>
              </a:rPr>
              <a:t>масажам</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знімати</a:t>
            </a:r>
            <a:r>
              <a:rPr lang="ru-RU" sz="2800" dirty="0">
                <a:solidFill>
                  <a:schemeClr val="tx1"/>
                </a:solidFill>
                <a:latin typeface="Times New Roman" panose="02020603050405020304" pitchFamily="18" charset="0"/>
                <a:cs typeface="Times New Roman" panose="02020603050405020304" pitchFamily="18" charset="0"/>
              </a:rPr>
              <a:t> каблучки, </a:t>
            </a:r>
            <a:r>
              <a:rPr lang="ru-RU" sz="2800" dirty="0" err="1">
                <a:solidFill>
                  <a:schemeClr val="tx1"/>
                </a:solidFill>
                <a:latin typeface="Times New Roman" panose="02020603050405020304" pitchFamily="18" charset="0"/>
                <a:cs typeface="Times New Roman" panose="02020603050405020304" pitchFamily="18" charset="0"/>
              </a:rPr>
              <a:t>прикраси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годинники</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514350" lvl="0" indent="-514350" algn="just">
              <a:buFont typeface="+mj-lt"/>
              <a:buAutoNum type="arabicPeriod"/>
            </a:pPr>
            <a:r>
              <a:rPr lang="ru-RU" sz="2800" dirty="0" err="1">
                <a:solidFill>
                  <a:schemeClr val="tx1"/>
                </a:solidFill>
                <a:latin typeface="Times New Roman" panose="02020603050405020304" pitchFamily="18" charset="0"/>
                <a:cs typeface="Times New Roman" panose="02020603050405020304" pitchFamily="18" charset="0"/>
              </a:rPr>
              <a:t>Нігті</a:t>
            </a:r>
            <a:r>
              <a:rPr lang="ru-RU" sz="2800" dirty="0">
                <a:solidFill>
                  <a:schemeClr val="tx1"/>
                </a:solidFill>
                <a:latin typeface="Times New Roman" panose="02020603050405020304" pitchFamily="18" charset="0"/>
                <a:cs typeface="Times New Roman" panose="02020603050405020304" pitchFamily="18" charset="0"/>
              </a:rPr>
              <a:t> на руках </a:t>
            </a:r>
            <a:r>
              <a:rPr lang="ru-RU" sz="2800" dirty="0" err="1">
                <a:solidFill>
                  <a:schemeClr val="tx1"/>
                </a:solidFill>
                <a:latin typeface="Times New Roman" panose="02020603050405020304" pitchFamily="18" charset="0"/>
                <a:cs typeface="Times New Roman" panose="02020603050405020304" pitchFamily="18" charset="0"/>
              </a:rPr>
              <a:t>повинні</a:t>
            </a:r>
            <a:r>
              <a:rPr lang="ru-RU" sz="2800" dirty="0">
                <a:solidFill>
                  <a:schemeClr val="tx1"/>
                </a:solidFill>
                <a:latin typeface="Times New Roman" panose="02020603050405020304" pitchFamily="18" charset="0"/>
                <a:cs typeface="Times New Roman" panose="02020603050405020304" pitchFamily="18" charset="0"/>
              </a:rPr>
              <a:t> бути коротко </a:t>
            </a:r>
            <a:r>
              <a:rPr lang="ru-RU" sz="2800" dirty="0" err="1">
                <a:solidFill>
                  <a:schemeClr val="tx1"/>
                </a:solidFill>
                <a:latin typeface="Times New Roman" panose="02020603050405020304" pitchFamily="18" charset="0"/>
                <a:cs typeface="Times New Roman" panose="02020603050405020304" pitchFamily="18" charset="0"/>
              </a:rPr>
              <a:t>обрізані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підпиляні</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514350" lvl="0" indent="-514350" algn="just">
              <a:buFont typeface="+mj-lt"/>
              <a:buAutoNum type="arabicPeriod"/>
            </a:pPr>
            <a:r>
              <a:rPr lang="ru-RU" sz="2800" dirty="0" err="1">
                <a:solidFill>
                  <a:schemeClr val="tx1"/>
                </a:solidFill>
                <a:latin typeface="Times New Roman" panose="02020603050405020304" pitchFamily="18" charset="0"/>
                <a:cs typeface="Times New Roman" panose="02020603050405020304" pitchFamily="18" charset="0"/>
              </a:rPr>
              <a:t>Слідкувати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щоб</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від</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масажиста</a:t>
            </a:r>
            <a:r>
              <a:rPr lang="ru-RU" sz="2800" dirty="0">
                <a:solidFill>
                  <a:schemeClr val="tx1"/>
                </a:solidFill>
                <a:latin typeface="Times New Roman" panose="02020603050405020304" pitchFamily="18" charset="0"/>
                <a:cs typeface="Times New Roman" panose="02020603050405020304" pitchFamily="18" charset="0"/>
              </a:rPr>
              <a:t> не </a:t>
            </a:r>
            <a:r>
              <a:rPr lang="ru-RU" sz="2800" dirty="0" err="1">
                <a:solidFill>
                  <a:schemeClr val="tx1"/>
                </a:solidFill>
                <a:latin typeface="Times New Roman" panose="02020603050405020304" pitchFamily="18" charset="0"/>
                <a:cs typeface="Times New Roman" panose="02020603050405020304" pitchFamily="18" charset="0"/>
              </a:rPr>
              <a:t>було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неприємних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запахів</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від</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тіла</a:t>
            </a:r>
            <a:r>
              <a:rPr lang="ru-RU" sz="2800" dirty="0">
                <a:solidFill>
                  <a:schemeClr val="tx1"/>
                </a:solidFill>
                <a:latin typeface="Times New Roman" panose="02020603050405020304" pitchFamily="18" charset="0"/>
                <a:cs typeface="Times New Roman" panose="02020603050405020304" pitchFamily="18" charset="0"/>
              </a:rPr>
              <a:t> та з </a:t>
            </a:r>
            <a:r>
              <a:rPr lang="ru-RU" sz="2800" dirty="0" err="1">
                <a:solidFill>
                  <a:schemeClr val="tx1"/>
                </a:solidFill>
                <a:latin typeface="Times New Roman" panose="02020603050405020304" pitchFamily="18" charset="0"/>
                <a:cs typeface="Times New Roman" panose="02020603050405020304" pitchFamily="18" charset="0"/>
              </a:rPr>
              <a:t>ротової</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порожнини</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514350" lvl="0" indent="-514350" algn="just">
              <a:buFont typeface="+mj-lt"/>
              <a:buAutoNum type="arabicPeriod"/>
            </a:pPr>
            <a:r>
              <a:rPr lang="ru-RU" sz="2800" dirty="0">
                <a:solidFill>
                  <a:schemeClr val="tx1"/>
                </a:solidFill>
                <a:latin typeface="Times New Roman" panose="02020603050405020304" pitchFamily="18" charset="0"/>
                <a:cs typeface="Times New Roman" panose="02020603050405020304" pitchFamily="18" charset="0"/>
              </a:rPr>
              <a:t>Руки </a:t>
            </a:r>
            <a:r>
              <a:rPr lang="ru-RU" sz="2800" dirty="0" err="1">
                <a:solidFill>
                  <a:schemeClr val="tx1"/>
                </a:solidFill>
                <a:latin typeface="Times New Roman" panose="02020603050405020304" pitchFamily="18" charset="0"/>
                <a:cs typeface="Times New Roman" panose="02020603050405020304" pitchFamily="18" charset="0"/>
              </a:rPr>
              <a:t>повинні</a:t>
            </a:r>
            <a:r>
              <a:rPr lang="ru-RU" sz="2800" dirty="0">
                <a:solidFill>
                  <a:schemeClr val="tx1"/>
                </a:solidFill>
                <a:latin typeface="Times New Roman" panose="02020603050405020304" pitchFamily="18" charset="0"/>
                <a:cs typeface="Times New Roman" panose="02020603050405020304" pitchFamily="18" charset="0"/>
              </a:rPr>
              <a:t> бути </a:t>
            </a:r>
            <a:r>
              <a:rPr lang="ru-RU" sz="2800" dirty="0" err="1">
                <a:solidFill>
                  <a:schemeClr val="tx1"/>
                </a:solidFill>
                <a:latin typeface="Times New Roman" panose="02020603050405020304" pitchFamily="18" charset="0"/>
                <a:cs typeface="Times New Roman" panose="02020603050405020304" pitchFamily="18" charset="0"/>
              </a:rPr>
              <a:t>чистими</a:t>
            </a:r>
            <a:r>
              <a:rPr lang="ru-RU" sz="2800" dirty="0">
                <a:solidFill>
                  <a:schemeClr val="tx1"/>
                </a:solidFill>
                <a:latin typeface="Times New Roman" panose="02020603050405020304" pitchFamily="18" charset="0"/>
                <a:cs typeface="Times New Roman" panose="02020603050405020304" pitchFamily="18" charset="0"/>
              </a:rPr>
              <a:t> та </a:t>
            </a:r>
            <a:r>
              <a:rPr lang="ru-RU" sz="2800" dirty="0" err="1">
                <a:solidFill>
                  <a:schemeClr val="tx1"/>
                </a:solidFill>
                <a:latin typeface="Times New Roman" panose="02020603050405020304" pitchFamily="18" charset="0"/>
                <a:cs typeface="Times New Roman" panose="02020603050405020304" pitchFamily="18" charset="0"/>
              </a:rPr>
              <a:t>теплими</a:t>
            </a:r>
            <a:r>
              <a:rPr lang="ru-RU" sz="2800" dirty="0">
                <a:solidFill>
                  <a:schemeClr val="tx1"/>
                </a:solidFill>
                <a:latin typeface="Times New Roman" panose="02020603050405020304" pitchFamily="18" charset="0"/>
                <a:cs typeface="Times New Roman" panose="02020603050405020304" pitchFamily="18" charset="0"/>
              </a:rPr>
              <a:t> без </a:t>
            </a:r>
            <a:r>
              <a:rPr lang="ru-RU" sz="2800" dirty="0" err="1">
                <a:solidFill>
                  <a:schemeClr val="tx1"/>
                </a:solidFill>
                <a:latin typeface="Times New Roman" panose="02020603050405020304" pitchFamily="18" charset="0"/>
                <a:cs typeface="Times New Roman" panose="02020603050405020304" pitchFamily="18" charset="0"/>
              </a:rPr>
              <a:t>пошкоджень</a:t>
            </a:r>
            <a:r>
              <a:rPr lang="ru-RU" sz="2800" dirty="0">
                <a:solidFill>
                  <a:schemeClr val="tx1"/>
                </a:solidFill>
                <a:latin typeface="Times New Roman" panose="02020603050405020304" pitchFamily="18" charset="0"/>
                <a:cs typeface="Times New Roman" panose="02020603050405020304" pitchFamily="18" charset="0"/>
              </a:rPr>
              <a:t> та </a:t>
            </a:r>
            <a:r>
              <a:rPr lang="ru-RU" sz="2800" dirty="0" err="1">
                <a:solidFill>
                  <a:schemeClr val="tx1"/>
                </a:solidFill>
                <a:latin typeface="Times New Roman" panose="02020603050405020304" pitchFamily="18" charset="0"/>
                <a:cs typeface="Times New Roman" panose="02020603050405020304" pitchFamily="18" charset="0"/>
              </a:rPr>
              <a:t>мозолів</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algn="just">
              <a:lnSpc>
                <a:spcPct val="120000"/>
              </a:lnSpc>
              <a:spcBef>
                <a:spcPts val="0"/>
              </a:spcBef>
              <a:spcAft>
                <a:spcPts val="100"/>
              </a:spcAft>
            </a:pP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535841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0109200" cy="5715000"/>
          </a:xfrm>
        </p:spPr>
        <p:txBody>
          <a:bodyPr>
            <a:noAutofit/>
          </a:bodyPr>
          <a:lstStyle/>
          <a:p>
            <a:pPr marL="514350" lvl="0" indent="-514350" algn="just">
              <a:buFont typeface="+mj-lt"/>
              <a:buAutoNum type="arabicPeriod" startAt="6"/>
            </a:pPr>
            <a:r>
              <a:rPr lang="ru-RU" sz="2800" dirty="0" err="1" smtClean="0">
                <a:solidFill>
                  <a:schemeClr val="tx1"/>
                </a:solidFill>
                <a:latin typeface="Times New Roman" panose="02020603050405020304" pitchFamily="18" charset="0"/>
                <a:cs typeface="Times New Roman" panose="02020603050405020304" pitchFamily="18" charset="0"/>
              </a:rPr>
              <a:t>Під</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a:solidFill>
                  <a:schemeClr val="tx1"/>
                </a:solidFill>
                <a:latin typeface="Times New Roman" panose="02020603050405020304" pitchFamily="18" charset="0"/>
                <a:cs typeface="Times New Roman" panose="02020603050405020304" pitchFamily="18" charset="0"/>
              </a:rPr>
              <a:t>час </a:t>
            </a:r>
            <a:r>
              <a:rPr lang="ru-RU" sz="2800" dirty="0" err="1">
                <a:solidFill>
                  <a:schemeClr val="tx1"/>
                </a:solidFill>
                <a:latin typeface="Times New Roman" panose="02020603050405020304" pitchFamily="18" charset="0"/>
                <a:cs typeface="Times New Roman" panose="02020603050405020304" pitchFamily="18" charset="0"/>
              </a:rPr>
              <a:t>роботи</a:t>
            </a:r>
            <a:r>
              <a:rPr lang="ru-RU" sz="2800" dirty="0">
                <a:solidFill>
                  <a:schemeClr val="tx1"/>
                </a:solidFill>
                <a:latin typeface="Times New Roman" panose="02020603050405020304" pitchFamily="18" charset="0"/>
                <a:cs typeface="Times New Roman" panose="02020603050405020304" pitchFamily="18" charset="0"/>
              </a:rPr>
              <a:t> не </a:t>
            </a:r>
            <a:r>
              <a:rPr lang="ru-RU" sz="2800" dirty="0" err="1">
                <a:solidFill>
                  <a:schemeClr val="tx1"/>
                </a:solidFill>
                <a:latin typeface="Times New Roman" panose="02020603050405020304" pitchFamily="18" charset="0"/>
                <a:cs typeface="Times New Roman" panose="02020603050405020304" pitchFamily="18" charset="0"/>
              </a:rPr>
              <a:t>розмовляти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слідкувати</a:t>
            </a:r>
            <a:r>
              <a:rPr lang="ru-RU" sz="2800" dirty="0">
                <a:solidFill>
                  <a:schemeClr val="tx1"/>
                </a:solidFill>
                <a:latin typeface="Times New Roman" panose="02020603050405020304" pitchFamily="18" charset="0"/>
                <a:cs typeface="Times New Roman" panose="02020603050405020304" pitchFamily="18" charset="0"/>
              </a:rPr>
              <a:t> за </a:t>
            </a:r>
            <a:r>
              <a:rPr lang="ru-RU" sz="2800" dirty="0" err="1">
                <a:solidFill>
                  <a:schemeClr val="tx1"/>
                </a:solidFill>
                <a:latin typeface="Times New Roman" panose="02020603050405020304" pitchFamily="18" charset="0"/>
                <a:cs typeface="Times New Roman" panose="02020603050405020304" pitchFamily="18" charset="0"/>
              </a:rPr>
              <a:t>правильним</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диханням</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514350" lvl="0" indent="-514350" algn="just">
              <a:buFont typeface="+mj-lt"/>
              <a:buAutoNum type="arabicPeriod" startAt="6"/>
            </a:pPr>
            <a:r>
              <a:rPr lang="ru-RU" sz="2800" dirty="0">
                <a:solidFill>
                  <a:schemeClr val="tx1"/>
                </a:solidFill>
                <a:latin typeface="Times New Roman" panose="02020603050405020304" pitchFamily="18" charset="0"/>
                <a:cs typeface="Times New Roman" panose="02020603050405020304" pitchFamily="18" charset="0"/>
              </a:rPr>
              <a:t>По </a:t>
            </a:r>
            <a:r>
              <a:rPr lang="ru-RU" sz="2800" dirty="0" err="1">
                <a:solidFill>
                  <a:schemeClr val="tx1"/>
                </a:solidFill>
                <a:latin typeface="Times New Roman" panose="02020603050405020304" pitchFamily="18" charset="0"/>
                <a:cs typeface="Times New Roman" panose="02020603050405020304" pitchFamily="18" charset="0"/>
              </a:rPr>
              <a:t>можливості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змінювати</a:t>
            </a:r>
            <a:r>
              <a:rPr lang="ru-RU" sz="2800" dirty="0">
                <a:solidFill>
                  <a:schemeClr val="tx1"/>
                </a:solidFill>
                <a:latin typeface="Times New Roman" panose="02020603050405020304" pitchFamily="18" charset="0"/>
                <a:cs typeface="Times New Roman" panose="02020603050405020304" pitchFamily="18" charset="0"/>
              </a:rPr>
              <a:t> свою </a:t>
            </a:r>
            <a:r>
              <a:rPr lang="ru-RU" sz="2800" dirty="0" err="1">
                <a:solidFill>
                  <a:schemeClr val="tx1"/>
                </a:solidFill>
                <a:latin typeface="Times New Roman" panose="02020603050405020304" pitchFamily="18" charset="0"/>
                <a:cs typeface="Times New Roman" panose="02020603050405020304" pitchFamily="18" charset="0"/>
              </a:rPr>
              <a:t>позицію</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низько</a:t>
            </a:r>
            <a:r>
              <a:rPr lang="ru-RU" sz="2800" dirty="0">
                <a:solidFill>
                  <a:schemeClr val="tx1"/>
                </a:solidFill>
                <a:latin typeface="Times New Roman" panose="02020603050405020304" pitchFamily="18" charset="0"/>
                <a:cs typeface="Times New Roman" panose="02020603050405020304" pitchFamily="18" charset="0"/>
              </a:rPr>
              <a:t> не </a:t>
            </a:r>
            <a:r>
              <a:rPr lang="ru-RU" sz="2800" dirty="0" err="1">
                <a:solidFill>
                  <a:schemeClr val="tx1"/>
                </a:solidFill>
                <a:latin typeface="Times New Roman" panose="02020603050405020304" pitchFamily="18" charset="0"/>
                <a:cs typeface="Times New Roman" panose="02020603050405020304" pitchFamily="18" charset="0"/>
              </a:rPr>
              <a:t>нахилятись</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514350" lvl="0" indent="-514350" algn="just">
              <a:buFont typeface="+mj-lt"/>
              <a:buAutoNum type="arabicPeriod" startAt="6"/>
            </a:pPr>
            <a:r>
              <a:rPr lang="ru-RU" sz="2800" dirty="0">
                <a:solidFill>
                  <a:schemeClr val="tx1"/>
                </a:solidFill>
                <a:latin typeface="Times New Roman" panose="02020603050405020304" pitchFamily="18" charset="0"/>
                <a:cs typeface="Times New Roman" panose="02020603050405020304" pitchFamily="18" charset="0"/>
              </a:rPr>
              <a:t>Добре </a:t>
            </a:r>
            <a:r>
              <a:rPr lang="ru-RU" sz="2800" dirty="0" err="1">
                <a:solidFill>
                  <a:schemeClr val="tx1"/>
                </a:solidFill>
                <a:latin typeface="Times New Roman" panose="02020603050405020304" pitchFamily="18" charset="0"/>
                <a:cs typeface="Times New Roman" panose="02020603050405020304" pitchFamily="18" charset="0"/>
              </a:rPr>
              <a:t>працювати</a:t>
            </a:r>
            <a:r>
              <a:rPr lang="ru-RU" sz="2800" dirty="0">
                <a:solidFill>
                  <a:schemeClr val="tx1"/>
                </a:solidFill>
                <a:latin typeface="Times New Roman" panose="02020603050405020304" pitchFamily="18" charset="0"/>
                <a:cs typeface="Times New Roman" panose="02020603050405020304" pitchFamily="18" charset="0"/>
              </a:rPr>
              <a:t> як </a:t>
            </a:r>
            <a:r>
              <a:rPr lang="ru-RU" sz="2800" dirty="0" err="1">
                <a:solidFill>
                  <a:schemeClr val="tx1"/>
                </a:solidFill>
                <a:latin typeface="Times New Roman" panose="02020603050405020304" pitchFamily="18" charset="0"/>
                <a:cs typeface="Times New Roman" panose="02020603050405020304" pitchFamily="18" charset="0"/>
              </a:rPr>
              <a:t>лівою</a:t>
            </a:r>
            <a:r>
              <a:rPr lang="ru-RU" sz="2800" dirty="0">
                <a:solidFill>
                  <a:schemeClr val="tx1"/>
                </a:solidFill>
                <a:latin typeface="Times New Roman" panose="02020603050405020304" pitchFamily="18" charset="0"/>
                <a:cs typeface="Times New Roman" panose="02020603050405020304" pitchFamily="18" charset="0"/>
              </a:rPr>
              <a:t> так і правою рукою.</a:t>
            </a:r>
            <a:endParaRPr lang="uk-UA" sz="2800" dirty="0">
              <a:solidFill>
                <a:schemeClr val="tx1"/>
              </a:solidFill>
              <a:latin typeface="Times New Roman" panose="02020603050405020304" pitchFamily="18" charset="0"/>
              <a:cs typeface="Times New Roman" panose="02020603050405020304" pitchFamily="18" charset="0"/>
            </a:endParaRPr>
          </a:p>
          <a:p>
            <a:pPr marL="514350" lvl="0" indent="-514350" algn="just">
              <a:buFont typeface="+mj-lt"/>
              <a:buAutoNum type="arabicPeriod" startAt="6"/>
            </a:pPr>
            <a:r>
              <a:rPr lang="ru-RU" sz="2800" dirty="0">
                <a:solidFill>
                  <a:schemeClr val="tx1"/>
                </a:solidFill>
                <a:latin typeface="Times New Roman" panose="02020603050405020304" pitchFamily="18" charset="0"/>
                <a:cs typeface="Times New Roman" panose="02020603050405020304" pitchFamily="18" charset="0"/>
              </a:rPr>
              <a:t>Не </a:t>
            </a:r>
            <a:r>
              <a:rPr lang="ru-RU" sz="2800" dirty="0" err="1">
                <a:solidFill>
                  <a:schemeClr val="tx1"/>
                </a:solidFill>
                <a:latin typeface="Times New Roman" panose="02020603050405020304" pitchFamily="18" charset="0"/>
                <a:cs typeface="Times New Roman" panose="02020603050405020304" pitchFamily="18" charset="0"/>
              </a:rPr>
              <a:t>слід</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розпочинати</a:t>
            </a:r>
            <a:r>
              <a:rPr lang="ru-RU" sz="2800" dirty="0">
                <a:solidFill>
                  <a:schemeClr val="tx1"/>
                </a:solidFill>
                <a:latin typeface="Times New Roman" panose="02020603050405020304" pitchFamily="18" charset="0"/>
                <a:cs typeface="Times New Roman" panose="02020603050405020304" pitchFamily="18" charset="0"/>
              </a:rPr>
              <a:t> роботу зразу </a:t>
            </a:r>
            <a:r>
              <a:rPr lang="ru-RU" sz="2800" dirty="0" err="1">
                <a:solidFill>
                  <a:schemeClr val="tx1"/>
                </a:solidFill>
                <a:latin typeface="Times New Roman" panose="02020603050405020304" pitchFamily="18" charset="0"/>
                <a:cs typeface="Times New Roman" panose="02020603050405020304" pitchFamily="18" charset="0"/>
              </a:rPr>
              <a:t>після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прийому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їжі</a:t>
            </a:r>
            <a:endParaRPr lang="uk-UA" sz="2800" dirty="0">
              <a:solidFill>
                <a:schemeClr val="tx1"/>
              </a:solidFill>
              <a:latin typeface="Times New Roman" panose="02020603050405020304" pitchFamily="18" charset="0"/>
              <a:cs typeface="Times New Roman" panose="02020603050405020304" pitchFamily="18" charset="0"/>
            </a:endParaRPr>
          </a:p>
          <a:p>
            <a:pPr marL="514350" lvl="0" indent="-514350" algn="just">
              <a:buFont typeface="+mj-lt"/>
              <a:buAutoNum type="arabicPeriod" startAt="6"/>
            </a:pPr>
            <a:r>
              <a:rPr lang="ru-RU" sz="2800" dirty="0" err="1">
                <a:solidFill>
                  <a:schemeClr val="tx1"/>
                </a:solidFill>
                <a:latin typeface="Times New Roman" panose="02020603050405020304" pitchFamily="18" charset="0"/>
                <a:cs typeface="Times New Roman" panose="02020603050405020304" pitchFamily="18" charset="0"/>
              </a:rPr>
              <a:t>Під</a:t>
            </a:r>
            <a:r>
              <a:rPr lang="ru-RU" sz="2800" dirty="0">
                <a:solidFill>
                  <a:schemeClr val="tx1"/>
                </a:solidFill>
                <a:latin typeface="Times New Roman" panose="02020603050405020304" pitchFamily="18" charset="0"/>
                <a:cs typeface="Times New Roman" panose="02020603050405020304" pitchFamily="18" charset="0"/>
              </a:rPr>
              <a:t> час </a:t>
            </a:r>
            <a:r>
              <a:rPr lang="ru-RU" sz="2800" dirty="0" err="1">
                <a:solidFill>
                  <a:schemeClr val="tx1"/>
                </a:solidFill>
                <a:latin typeface="Times New Roman" panose="02020603050405020304" pitchFamily="18" charset="0"/>
                <a:cs typeface="Times New Roman" panose="02020603050405020304" pitchFamily="18" charset="0"/>
              </a:rPr>
              <a:t>робочого</a:t>
            </a:r>
            <a:r>
              <a:rPr lang="ru-RU" sz="2800" dirty="0">
                <a:solidFill>
                  <a:schemeClr val="tx1"/>
                </a:solidFill>
                <a:latin typeface="Times New Roman" panose="02020603050405020304" pitchFamily="18" charset="0"/>
                <a:cs typeface="Times New Roman" panose="02020603050405020304" pitchFamily="18" charset="0"/>
              </a:rPr>
              <a:t> дня </a:t>
            </a:r>
            <a:r>
              <a:rPr lang="ru-RU" sz="2800" dirty="0" err="1">
                <a:solidFill>
                  <a:schemeClr val="tx1"/>
                </a:solidFill>
                <a:latin typeface="Times New Roman" panose="02020603050405020304" pitchFamily="18" charset="0"/>
                <a:cs typeface="Times New Roman" panose="02020603050405020304" pitchFamily="18" charset="0"/>
              </a:rPr>
              <a:t>робити</a:t>
            </a:r>
            <a:r>
              <a:rPr lang="ru-RU" sz="2800" dirty="0">
                <a:solidFill>
                  <a:schemeClr val="tx1"/>
                </a:solidFill>
                <a:latin typeface="Times New Roman" panose="02020603050405020304" pitchFamily="18" charset="0"/>
                <a:cs typeface="Times New Roman" panose="02020603050405020304" pitchFamily="18" charset="0"/>
              </a:rPr>
              <a:t> перерви для </a:t>
            </a:r>
            <a:r>
              <a:rPr lang="ru-RU" sz="2800" dirty="0" err="1">
                <a:solidFill>
                  <a:schemeClr val="tx1"/>
                </a:solidFill>
                <a:latin typeface="Times New Roman" panose="02020603050405020304" pitchFamily="18" charset="0"/>
                <a:cs typeface="Times New Roman" panose="02020603050405020304" pitchFamily="18" charset="0"/>
              </a:rPr>
              <a:t>відпочинку</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514350" lvl="0" indent="-514350" algn="just">
              <a:buFont typeface="+mj-lt"/>
              <a:buAutoNum type="arabicPeriod" startAt="6"/>
            </a:pPr>
            <a:r>
              <a:rPr lang="ru-RU" sz="2800" dirty="0" err="1">
                <a:solidFill>
                  <a:schemeClr val="tx1"/>
                </a:solidFill>
                <a:latin typeface="Times New Roman" panose="02020603050405020304" pitchFamily="18" charset="0"/>
                <a:cs typeface="Times New Roman" panose="02020603050405020304" pitchFamily="18" charset="0"/>
              </a:rPr>
              <a:t>Положення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повинно бути таким, </a:t>
            </a:r>
            <a:r>
              <a:rPr lang="ru-RU" sz="2800" dirty="0" err="1">
                <a:solidFill>
                  <a:schemeClr val="tx1"/>
                </a:solidFill>
                <a:latin typeface="Times New Roman" panose="02020603050405020304" pitchFamily="18" charset="0"/>
                <a:cs typeface="Times New Roman" panose="02020603050405020304" pitchFamily="18" charset="0"/>
              </a:rPr>
              <a:t>щоб</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м'язи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були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розслабленні</a:t>
            </a:r>
            <a:r>
              <a:rPr lang="ru-RU" sz="2800" dirty="0">
                <a:solidFill>
                  <a:schemeClr val="tx1"/>
                </a:solidFill>
                <a:latin typeface="Times New Roman" panose="02020603050405020304" pitchFamily="18" charset="0"/>
                <a:cs typeface="Times New Roman" panose="02020603050405020304" pitchFamily="18" charset="0"/>
              </a:rPr>
              <a:t>, а </a:t>
            </a:r>
            <a:r>
              <a:rPr lang="ru-RU" sz="2800" dirty="0" err="1">
                <a:solidFill>
                  <a:schemeClr val="tx1"/>
                </a:solidFill>
                <a:latin typeface="Times New Roman" panose="02020603050405020304" pitchFamily="18" charset="0"/>
                <a:cs typeface="Times New Roman" panose="02020603050405020304" pitchFamily="18" charset="0"/>
              </a:rPr>
              <a:t>масажисту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зручно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працювати</a:t>
            </a:r>
            <a:r>
              <a:rPr lang="ru-RU" sz="2800" dirty="0">
                <a:solidFill>
                  <a:schemeClr val="tx1"/>
                </a:solidFill>
                <a:latin typeface="Times New Roman" panose="02020603050405020304" pitchFamily="18" charset="0"/>
                <a:cs typeface="Times New Roman" panose="02020603050405020304" pitchFamily="18" charset="0"/>
              </a:rPr>
              <a:t> і правильно </a:t>
            </a:r>
            <a:r>
              <a:rPr lang="ru-RU" sz="2800" dirty="0" err="1">
                <a:solidFill>
                  <a:schemeClr val="tx1"/>
                </a:solidFill>
                <a:latin typeface="Times New Roman" panose="02020603050405020304" pitchFamily="18" charset="0"/>
                <a:cs typeface="Times New Roman" panose="02020603050405020304" pitchFamily="18" charset="0"/>
              </a:rPr>
              <a:t>робити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133947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Професіоналізм</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a:solidFill>
                  <a:schemeClr val="tx1"/>
                </a:solidFill>
                <a:latin typeface="Times New Roman" panose="02020603050405020304" pitchFamily="18" charset="0"/>
                <a:cs typeface="Times New Roman" panose="02020603050405020304" pitchFamily="18" charset="0"/>
              </a:rPr>
              <a:t>і </a:t>
            </a:r>
            <a:r>
              <a:rPr lang="ru-RU" sz="2800" dirty="0" err="1">
                <a:solidFill>
                  <a:schemeClr val="tx1"/>
                </a:solidFill>
                <a:latin typeface="Times New Roman" panose="02020603050405020304" pitchFamily="18" charset="0"/>
                <a:cs typeface="Times New Roman" panose="02020603050405020304" pitchFamily="18" charset="0"/>
              </a:rPr>
              <a:t>загальна</a:t>
            </a:r>
            <a:r>
              <a:rPr lang="ru-RU" sz="2800" dirty="0">
                <a:solidFill>
                  <a:schemeClr val="tx1"/>
                </a:solidFill>
                <a:latin typeface="Times New Roman" panose="02020603050405020304" pitchFamily="18" charset="0"/>
                <a:cs typeface="Times New Roman" panose="02020603050405020304" pitchFamily="18" charset="0"/>
              </a:rPr>
              <a:t> культура </a:t>
            </a:r>
            <a:r>
              <a:rPr lang="ru-RU" sz="2800" dirty="0" err="1">
                <a:solidFill>
                  <a:schemeClr val="tx1"/>
                </a:solidFill>
                <a:latin typeface="Times New Roman" panose="02020603050405020304" pitchFamily="18" charset="0"/>
                <a:cs typeface="Times New Roman" panose="02020603050405020304" pitchFamily="18" charset="0"/>
              </a:rPr>
              <a:t>масажиста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грають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важливу</a:t>
            </a:r>
            <a:r>
              <a:rPr lang="ru-RU" sz="2800" dirty="0">
                <a:solidFill>
                  <a:schemeClr val="tx1"/>
                </a:solidFill>
                <a:latin typeface="Times New Roman" panose="02020603050405020304" pitchFamily="18" charset="0"/>
                <a:cs typeface="Times New Roman" panose="02020603050405020304" pitchFamily="18" charset="0"/>
              </a:rPr>
              <a:t> роль по </a:t>
            </a:r>
            <a:r>
              <a:rPr lang="ru-RU" sz="2800" dirty="0" err="1">
                <a:solidFill>
                  <a:schemeClr val="tx1"/>
                </a:solidFill>
                <a:latin typeface="Times New Roman" panose="02020603050405020304" pitchFamily="18" charset="0"/>
                <a:cs typeface="Times New Roman" panose="02020603050405020304" pitchFamily="18" charset="0"/>
              </a:rPr>
              <a:t>відношенню</a:t>
            </a:r>
            <a:r>
              <a:rPr lang="ru-RU" sz="2800" dirty="0">
                <a:solidFill>
                  <a:schemeClr val="tx1"/>
                </a:solidFill>
                <a:latin typeface="Times New Roman" panose="02020603050405020304" pitchFamily="18" charset="0"/>
                <a:cs typeface="Times New Roman" panose="02020603050405020304" pitchFamily="18" charset="0"/>
              </a:rPr>
              <a:t> до </a:t>
            </a:r>
            <a:r>
              <a:rPr lang="ru-RU" sz="2800" dirty="0" err="1">
                <a:solidFill>
                  <a:schemeClr val="tx1"/>
                </a:solidFill>
                <a:latin typeface="Times New Roman" panose="02020603050405020304" pitchFamily="18" charset="0"/>
                <a:cs typeface="Times New Roman" panose="02020603050405020304" pitchFamily="18" charset="0"/>
              </a:rPr>
              <a:t>пацієнтів</a:t>
            </a:r>
            <a:r>
              <a:rPr lang="ru-RU" sz="2800" dirty="0">
                <a:solidFill>
                  <a:schemeClr val="tx1"/>
                </a:solidFill>
                <a:latin typeface="Times New Roman" panose="02020603050405020304" pitchFamily="18" charset="0"/>
                <a:cs typeface="Times New Roman" panose="02020603050405020304" pitchFamily="18" charset="0"/>
              </a:rPr>
              <a:t> до </a:t>
            </a:r>
            <a:r>
              <a:rPr lang="ru-RU" sz="2800" dirty="0" err="1">
                <a:solidFill>
                  <a:schemeClr val="tx1"/>
                </a:solidFill>
                <a:latin typeface="Times New Roman" panose="02020603050405020304" pitchFamily="18" charset="0"/>
                <a:cs typeface="Times New Roman" panose="02020603050405020304" pitchFamily="18" charset="0"/>
              </a:rPr>
              <a:t>проведеної</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процедури</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зв'язку</a:t>
            </a:r>
            <a:r>
              <a:rPr lang="ru-RU" sz="2800" dirty="0">
                <a:solidFill>
                  <a:schemeClr val="tx1"/>
                </a:solidFill>
                <a:latin typeface="Times New Roman" panose="02020603050405020304" pitchFamily="18" charset="0"/>
                <a:cs typeface="Times New Roman" panose="02020603050405020304" pitchFamily="18" charset="0"/>
              </a:rPr>
              <a:t> з </a:t>
            </a:r>
            <a:r>
              <a:rPr lang="ru-RU" sz="2800" dirty="0" err="1">
                <a:solidFill>
                  <a:schemeClr val="tx1"/>
                </a:solidFill>
                <a:latin typeface="Times New Roman" panose="02020603050405020304" pitchFamily="18" charset="0"/>
                <a:cs typeface="Times New Roman" panose="02020603050405020304" pitchFamily="18" charset="0"/>
              </a:rPr>
              <a:t>цим</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взаєминах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масажиста</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масажованого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можна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виділити</a:t>
            </a:r>
            <a:r>
              <a:rPr lang="ru-RU" sz="2800" dirty="0">
                <a:solidFill>
                  <a:schemeClr val="tx1"/>
                </a:solidFill>
                <a:latin typeface="Times New Roman" panose="02020603050405020304" pitchFamily="18" charset="0"/>
                <a:cs typeface="Times New Roman" panose="02020603050405020304" pitchFamily="18" charset="0"/>
              </a:rPr>
              <a:t> два </a:t>
            </a:r>
            <a:r>
              <a:rPr lang="ru-RU" sz="2800" dirty="0" err="1">
                <a:solidFill>
                  <a:schemeClr val="tx1"/>
                </a:solidFill>
                <a:latin typeface="Times New Roman" panose="02020603050405020304" pitchFamily="18" charset="0"/>
                <a:cs typeface="Times New Roman" panose="02020603050405020304" pitchFamily="18" charset="0"/>
              </a:rPr>
              <a:t>аспекти</a:t>
            </a:r>
            <a:r>
              <a:rPr lang="ru-RU" sz="2800" dirty="0">
                <a:solidFill>
                  <a:schemeClr val="tx1"/>
                </a:solidFill>
                <a:latin typeface="Times New Roman" panose="02020603050405020304" pitchFamily="18" charset="0"/>
                <a:cs typeface="Times New Roman" panose="02020603050405020304" pitchFamily="18" charset="0"/>
              </a:rPr>
              <a:t> - </a:t>
            </a:r>
            <a:r>
              <a:rPr lang="ru-RU" sz="2800" dirty="0" err="1">
                <a:solidFill>
                  <a:schemeClr val="tx1"/>
                </a:solidFill>
                <a:latin typeface="Times New Roman" panose="02020603050405020304" pitchFamily="18" charset="0"/>
                <a:cs typeface="Times New Roman" panose="02020603050405020304" pitchFamily="18" charset="0"/>
              </a:rPr>
              <a:t>психологічний</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технічний</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Під</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a:solidFill>
                  <a:schemeClr val="tx1"/>
                </a:solidFill>
                <a:latin typeface="Times New Roman" panose="02020603050405020304" pitchFamily="18" charset="0"/>
                <a:cs typeface="Times New Roman" panose="02020603050405020304" pitchFamily="18" charset="0"/>
              </a:rPr>
              <a:t>першим </a:t>
            </a:r>
            <a:r>
              <a:rPr lang="ru-RU" sz="2800" dirty="0" err="1">
                <a:solidFill>
                  <a:schemeClr val="tx1"/>
                </a:solidFill>
                <a:latin typeface="Times New Roman" panose="02020603050405020304" pitchFamily="18" charset="0"/>
                <a:cs typeface="Times New Roman" panose="02020603050405020304" pitchFamily="18" charset="0"/>
              </a:rPr>
              <a:t>розуміється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вміння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масажиста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розташувати</a:t>
            </a:r>
            <a:r>
              <a:rPr lang="ru-RU" sz="2800" dirty="0">
                <a:solidFill>
                  <a:schemeClr val="tx1"/>
                </a:solidFill>
                <a:latin typeface="Times New Roman" panose="02020603050405020304" pitchFamily="18" charset="0"/>
                <a:cs typeface="Times New Roman" panose="02020603050405020304" pitchFamily="18" charset="0"/>
              </a:rPr>
              <a:t> до себе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проявити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терпіння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дружелюбність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продемонструвати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впевненість</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правильності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виконання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прийомів</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під</a:t>
            </a:r>
            <a:r>
              <a:rPr lang="ru-RU" sz="2800" dirty="0">
                <a:solidFill>
                  <a:schemeClr val="tx1"/>
                </a:solidFill>
                <a:latin typeface="Times New Roman" panose="02020603050405020304" pitchFamily="18" charset="0"/>
                <a:cs typeface="Times New Roman" panose="02020603050405020304" pitchFamily="18" charset="0"/>
              </a:rPr>
              <a:t> другим - </a:t>
            </a:r>
            <a:r>
              <a:rPr lang="ru-RU" sz="2800" dirty="0" err="1">
                <a:solidFill>
                  <a:schemeClr val="tx1"/>
                </a:solidFill>
                <a:latin typeface="Times New Roman" panose="02020603050405020304" pitchFamily="18" charset="0"/>
                <a:cs typeface="Times New Roman" panose="02020603050405020304" pitchFamily="18" charset="0"/>
              </a:rPr>
              <a:t>необхідні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професійні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навички</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Масажист</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a:solidFill>
                  <a:schemeClr val="tx1"/>
                </a:solidFill>
                <a:latin typeface="Times New Roman" panose="02020603050405020304" pitchFamily="18" charset="0"/>
                <a:cs typeface="Times New Roman" panose="02020603050405020304" pitchFamily="18" charset="0"/>
              </a:rPr>
              <a:t>повинен </a:t>
            </a:r>
            <a:r>
              <a:rPr lang="ru-RU" sz="2800" dirty="0" err="1">
                <a:solidFill>
                  <a:schemeClr val="tx1"/>
                </a:solidFill>
                <a:latin typeface="Times New Roman" panose="02020603050405020304" pitchFamily="18" charset="0"/>
                <a:cs typeface="Times New Roman" panose="02020603050405020304" pitchFamily="18" charset="0"/>
              </a:rPr>
              <a:t>мати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такі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риси</a:t>
            </a:r>
            <a:r>
              <a:rPr lang="ru-RU" sz="2800" dirty="0">
                <a:solidFill>
                  <a:schemeClr val="tx1"/>
                </a:solidFill>
                <a:latin typeface="Times New Roman" panose="02020603050405020304" pitchFamily="18" charset="0"/>
                <a:cs typeface="Times New Roman" panose="02020603050405020304" pitchFamily="18" charset="0"/>
              </a:rPr>
              <a:t>, як </a:t>
            </a:r>
            <a:r>
              <a:rPr lang="ru-RU" sz="2800" dirty="0" err="1">
                <a:solidFill>
                  <a:schemeClr val="tx1"/>
                </a:solidFill>
                <a:latin typeface="Times New Roman" panose="02020603050405020304" pitchFamily="18" charset="0"/>
                <a:cs typeface="Times New Roman" panose="02020603050405020304" pitchFamily="18" charset="0"/>
              </a:rPr>
              <a:t>уважність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врівноваженість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тактовність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Змусивши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повірити</a:t>
            </a:r>
            <a:r>
              <a:rPr lang="ru-RU" sz="2800" dirty="0">
                <a:solidFill>
                  <a:schemeClr val="tx1"/>
                </a:solidFill>
                <a:latin typeface="Times New Roman" panose="02020603050405020304" pitchFamily="18" charset="0"/>
                <a:cs typeface="Times New Roman" panose="02020603050405020304" pitchFamily="18" charset="0"/>
              </a:rPr>
              <a:t> в </a:t>
            </a:r>
            <a:r>
              <a:rPr lang="ru-RU" sz="2800" dirty="0" err="1">
                <a:solidFill>
                  <a:schemeClr val="tx1"/>
                </a:solidFill>
                <a:latin typeface="Times New Roman" panose="02020603050405020304" pitchFamily="18" charset="0"/>
                <a:cs typeface="Times New Roman" panose="02020603050405020304" pitchFamily="18" charset="0"/>
              </a:rPr>
              <a:t>благотворну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дію</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масажу</a:t>
            </a:r>
            <a:r>
              <a:rPr lang="ru-RU" sz="2800" dirty="0">
                <a:solidFill>
                  <a:schemeClr val="tx1"/>
                </a:solidFill>
                <a:latin typeface="Times New Roman" panose="02020603050405020304" pitchFamily="18" charset="0"/>
                <a:cs typeface="Times New Roman" panose="02020603050405020304" pitchFamily="18" charset="0"/>
              </a:rPr>
              <a:t> на </a:t>
            </a:r>
            <a:r>
              <a:rPr lang="ru-RU" sz="2800" dirty="0" err="1">
                <a:solidFill>
                  <a:schemeClr val="tx1"/>
                </a:solidFill>
                <a:latin typeface="Times New Roman" panose="02020603050405020304" pitchFamily="18" charset="0"/>
                <a:cs typeface="Times New Roman" panose="02020603050405020304" pitchFamily="18" charset="0"/>
              </a:rPr>
              <a:t>організм</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масажист</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зуміє</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отримати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достовірну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інформацію</a:t>
            </a:r>
            <a:r>
              <a:rPr lang="ru-RU" sz="2800" dirty="0">
                <a:solidFill>
                  <a:schemeClr val="tx1"/>
                </a:solidFill>
                <a:latin typeface="Times New Roman" panose="02020603050405020304" pitchFamily="18" charset="0"/>
                <a:cs typeface="Times New Roman" panose="02020603050405020304" pitchFamily="18" charset="0"/>
              </a:rPr>
              <a:t> про </a:t>
            </a:r>
            <a:r>
              <a:rPr lang="ru-RU" sz="2800" dirty="0" err="1">
                <a:solidFill>
                  <a:schemeClr val="tx1"/>
                </a:solidFill>
                <a:latin typeface="Times New Roman" panose="02020603050405020304" pitchFamily="18" charset="0"/>
                <a:cs typeface="Times New Roman" panose="02020603050405020304" pitchFamily="18" charset="0"/>
              </a:rPr>
              <a:t>фізичному</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психічному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стані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масажованого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що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дуже</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важливо</a:t>
            </a:r>
            <a:r>
              <a:rPr lang="ru-RU" sz="2800" dirty="0">
                <a:solidFill>
                  <a:schemeClr val="tx1"/>
                </a:solidFill>
                <a:latin typeface="Times New Roman" panose="02020603050405020304" pitchFamily="18" charset="0"/>
                <a:cs typeface="Times New Roman" panose="02020603050405020304" pitchFamily="18" charset="0"/>
              </a:rPr>
              <a:t> для </a:t>
            </a:r>
            <a:r>
              <a:rPr lang="ru-RU" sz="2800" dirty="0" err="1">
                <a:solidFill>
                  <a:schemeClr val="tx1"/>
                </a:solidFill>
                <a:latin typeface="Times New Roman" panose="02020603050405020304" pitchFamily="18" charset="0"/>
                <a:cs typeface="Times New Roman" panose="02020603050405020304" pitchFamily="18" charset="0"/>
              </a:rPr>
              <a:t>складання</a:t>
            </a:r>
            <a:r>
              <a:rPr lang="ru-RU" sz="2800" dirty="0">
                <a:solidFill>
                  <a:schemeClr val="tx1"/>
                </a:solidFill>
                <a:latin typeface="Times New Roman" panose="02020603050405020304" pitchFamily="18" charset="0"/>
                <a:cs typeface="Times New Roman" panose="02020603050405020304" pitchFamily="18" charset="0"/>
              </a:rPr>
              <a:t> плану </a:t>
            </a:r>
            <a:r>
              <a:rPr lang="ru-RU" sz="2800" dirty="0" err="1">
                <a:solidFill>
                  <a:schemeClr val="tx1"/>
                </a:solidFill>
                <a:latin typeface="Times New Roman" panose="02020603050405020304" pitchFamily="18" charset="0"/>
                <a:cs typeface="Times New Roman" panose="02020603050405020304" pitchFamily="18" charset="0"/>
              </a:rPr>
              <a:t>проведення</a:t>
            </a:r>
            <a:r>
              <a:rPr lang="ru-RU" sz="2800" dirty="0">
                <a:solidFill>
                  <a:schemeClr val="tx1"/>
                </a:solidFill>
                <a:latin typeface="Times New Roman" panose="02020603050405020304" pitchFamily="18" charset="0"/>
                <a:cs typeface="Times New Roman" panose="02020603050405020304" pitchFamily="18" charset="0"/>
              </a:rPr>
              <a:t> одного сеансу </a:t>
            </a:r>
            <a:r>
              <a:rPr lang="ru-RU" sz="2800" dirty="0" err="1">
                <a:solidFill>
                  <a:schemeClr val="tx1"/>
                </a:solidFill>
                <a:latin typeface="Times New Roman" panose="02020603050405020304" pitchFamily="18" charset="0"/>
                <a:cs typeface="Times New Roman" panose="02020603050405020304" pitchFamily="18" charset="0"/>
              </a:rPr>
              <a:t>масажу</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всього</a:t>
            </a:r>
            <a:r>
              <a:rPr lang="ru-RU" sz="2800" dirty="0">
                <a:solidFill>
                  <a:schemeClr val="tx1"/>
                </a:solidFill>
                <a:latin typeface="Times New Roman" panose="02020603050405020304" pitchFamily="18" charset="0"/>
                <a:cs typeface="Times New Roman" panose="02020603050405020304" pitchFamily="18" charset="0"/>
              </a:rPr>
              <a:t> курсу в </a:t>
            </a:r>
            <a:r>
              <a:rPr lang="ru-RU" sz="2800" dirty="0" err="1">
                <a:solidFill>
                  <a:schemeClr val="tx1"/>
                </a:solidFill>
                <a:latin typeface="Times New Roman" panose="02020603050405020304" pitchFamily="18" charset="0"/>
                <a:cs typeface="Times New Roman" panose="02020603050405020304" pitchFamily="18" charset="0"/>
              </a:rPr>
              <a:t>цілому</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lv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775575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Технічний</a:t>
            </a:r>
            <a:r>
              <a:rPr lang="ru-RU" sz="2800" dirty="0">
                <a:solidFill>
                  <a:schemeClr val="tx1"/>
                </a:solidFill>
                <a:latin typeface="Times New Roman" panose="02020603050405020304" pitchFamily="18" charset="0"/>
                <a:cs typeface="Times New Roman" panose="02020603050405020304" pitchFamily="18" charset="0"/>
              </a:rPr>
              <a:t> аспект </a:t>
            </a:r>
            <a:r>
              <a:rPr lang="ru-RU" sz="2800" dirty="0" err="1">
                <a:solidFill>
                  <a:schemeClr val="tx1"/>
                </a:solidFill>
                <a:latin typeface="Times New Roman" panose="02020603050405020304" pitchFamily="18" charset="0"/>
                <a:cs typeface="Times New Roman" panose="02020603050405020304" pitchFamily="18" charset="0"/>
              </a:rPr>
              <a:t>передбачає</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строге</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проходження</a:t>
            </a:r>
            <a:r>
              <a:rPr lang="ru-RU" sz="2800" dirty="0">
                <a:solidFill>
                  <a:schemeClr val="tx1"/>
                </a:solidFill>
                <a:latin typeface="Times New Roman" panose="02020603050405020304" pitchFamily="18" charset="0"/>
                <a:cs typeface="Times New Roman" panose="02020603050405020304" pitchFamily="18" charset="0"/>
              </a:rPr>
              <a:t> методикою, </a:t>
            </a:r>
            <a:r>
              <a:rPr lang="ru-RU" sz="2800" dirty="0" err="1">
                <a:solidFill>
                  <a:schemeClr val="tx1"/>
                </a:solidFill>
                <a:latin typeface="Times New Roman" panose="02020603050405020304" pitchFamily="18" charset="0"/>
                <a:cs typeface="Times New Roman" panose="02020603050405020304" pitchFamily="18" charset="0"/>
              </a:rPr>
              <a:t>розробленою</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відповідно</a:t>
            </a:r>
            <a:r>
              <a:rPr lang="ru-RU" sz="2800" dirty="0">
                <a:solidFill>
                  <a:schemeClr val="tx1"/>
                </a:solidFill>
                <a:latin typeface="Times New Roman" panose="02020603050405020304" pitchFamily="18" charset="0"/>
                <a:cs typeface="Times New Roman" panose="02020603050405020304" pitchFamily="18" charset="0"/>
              </a:rPr>
              <a:t> до </a:t>
            </a:r>
            <a:r>
              <a:rPr lang="ru-RU" sz="2800" dirty="0" err="1">
                <a:solidFill>
                  <a:schemeClr val="tx1"/>
                </a:solidFill>
                <a:latin typeface="Times New Roman" panose="02020603050405020304" pitchFamily="18" charset="0"/>
                <a:cs typeface="Times New Roman" panose="02020603050405020304" pitchFamily="18" charset="0"/>
              </a:rPr>
              <a:t>діагнозом</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Проте</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професійний</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масажист</a:t>
            </a:r>
            <a:r>
              <a:rPr lang="ru-RU" sz="2800" dirty="0">
                <a:solidFill>
                  <a:schemeClr val="tx1"/>
                </a:solidFill>
                <a:latin typeface="Times New Roman" panose="02020603050405020304" pitchFamily="18" charset="0"/>
                <a:cs typeface="Times New Roman" panose="02020603050405020304" pitchFamily="18" charset="0"/>
              </a:rPr>
              <a:t> повинен </a:t>
            </a:r>
            <a:r>
              <a:rPr lang="ru-RU" sz="2800" dirty="0" err="1">
                <a:solidFill>
                  <a:schemeClr val="tx1"/>
                </a:solidFill>
                <a:latin typeface="Times New Roman" panose="02020603050405020304" pitchFamily="18" charset="0"/>
                <a:cs typeface="Times New Roman" panose="02020603050405020304" pitchFamily="18" charset="0"/>
              </a:rPr>
              <a:t>вміти</a:t>
            </a:r>
            <a:r>
              <a:rPr lang="ru-RU" sz="2800" dirty="0">
                <a:solidFill>
                  <a:schemeClr val="tx1"/>
                </a:solidFill>
                <a:latin typeface="Times New Roman" panose="02020603050405020304" pitchFamily="18" charset="0"/>
                <a:cs typeface="Times New Roman" panose="02020603050405020304" pitchFamily="18" charset="0"/>
              </a:rPr>
              <a:t> не </a:t>
            </a:r>
            <a:r>
              <a:rPr lang="ru-RU" sz="2800" dirty="0" err="1">
                <a:solidFill>
                  <a:schemeClr val="tx1"/>
                </a:solidFill>
                <a:latin typeface="Times New Roman" panose="02020603050405020304" pitchFamily="18" charset="0"/>
                <a:cs typeface="Times New Roman" panose="02020603050405020304" pitchFamily="18" charset="0"/>
              </a:rPr>
              <a:t>тільки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вибирати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найбільш</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ефективні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прийоми</a:t>
            </a:r>
            <a:r>
              <a:rPr lang="ru-RU" sz="2800" dirty="0">
                <a:solidFill>
                  <a:schemeClr val="tx1"/>
                </a:solidFill>
                <a:latin typeface="Times New Roman" panose="02020603050405020304" pitchFamily="18" charset="0"/>
                <a:cs typeface="Times New Roman" panose="02020603050405020304" pitchFamily="18" charset="0"/>
              </a:rPr>
              <a:t>, а й </a:t>
            </a:r>
            <a:r>
              <a:rPr lang="ru-RU" sz="2800" dirty="0" err="1">
                <a:solidFill>
                  <a:schemeClr val="tx1"/>
                </a:solidFill>
                <a:latin typeface="Times New Roman" panose="02020603050405020304" pitchFamily="18" charset="0"/>
                <a:cs typeface="Times New Roman" panose="02020603050405020304" pitchFamily="18" charset="0"/>
              </a:rPr>
              <a:t>використовувати</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своїй</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практиці</a:t>
            </a:r>
            <a:r>
              <a:rPr lang="ru-RU" sz="2800" dirty="0">
                <a:solidFill>
                  <a:schemeClr val="tx1"/>
                </a:solidFill>
                <a:latin typeface="Times New Roman" panose="02020603050405020304" pitchFamily="18" charset="0"/>
                <a:cs typeface="Times New Roman" panose="02020603050405020304" pitchFamily="18" charset="0"/>
              </a:rPr>
              <a:t> будь-</a:t>
            </a:r>
            <a:r>
              <a:rPr lang="ru-RU" sz="2800" dirty="0" err="1">
                <a:solidFill>
                  <a:schemeClr val="tx1"/>
                </a:solidFill>
                <a:latin typeface="Times New Roman" panose="02020603050405020304" pitchFamily="18" charset="0"/>
                <a:cs typeface="Times New Roman" panose="02020603050405020304" pitchFamily="18" charset="0"/>
              </a:rPr>
              <a:t>який</a:t>
            </a:r>
            <a:r>
              <a:rPr lang="ru-RU" sz="2800" dirty="0">
                <a:solidFill>
                  <a:schemeClr val="tx1"/>
                </a:solidFill>
                <a:latin typeface="Times New Roman" panose="02020603050405020304" pitchFamily="18" charset="0"/>
                <a:cs typeface="Times New Roman" panose="02020603050405020304" pitchFamily="18" charset="0"/>
              </a:rPr>
              <a:t> вид </a:t>
            </a:r>
            <a:r>
              <a:rPr lang="ru-RU" sz="2800" dirty="0" err="1">
                <a:solidFill>
                  <a:schemeClr val="tx1"/>
                </a:solidFill>
                <a:latin typeface="Times New Roman" panose="02020603050405020304" pitchFamily="18" charset="0"/>
                <a:cs typeface="Times New Roman" panose="02020603050405020304" pitchFamily="18" charset="0"/>
              </a:rPr>
              <a:t>масажу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наприклад</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лікувальний</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відновлювальний</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період</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після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травми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або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заспокійливий</a:t>
            </a:r>
            <a:r>
              <a:rPr lang="ru-RU" sz="2800" dirty="0">
                <a:solidFill>
                  <a:schemeClr val="tx1"/>
                </a:solidFill>
                <a:latin typeface="Times New Roman" panose="02020603050405020304" pitchFamily="18" charset="0"/>
                <a:cs typeface="Times New Roman" panose="02020603050405020304" pitchFamily="18" charset="0"/>
              </a:rPr>
              <a:t> при </a:t>
            </a:r>
            <a:r>
              <a:rPr lang="ru-RU" sz="2800" dirty="0" err="1">
                <a:solidFill>
                  <a:schemeClr val="tx1"/>
                </a:solidFill>
                <a:latin typeface="Times New Roman" panose="02020603050405020304" pitchFamily="18" charset="0"/>
                <a:cs typeface="Times New Roman" panose="02020603050405020304" pitchFamily="18" charset="0"/>
              </a:rPr>
              <a:t>безсонні</a:t>
            </a:r>
            <a:r>
              <a:rPr lang="ru-RU" sz="2800" dirty="0">
                <a:solidFill>
                  <a:schemeClr val="tx1"/>
                </a:solidFill>
                <a:latin typeface="Times New Roman" panose="02020603050405020304" pitchFamily="18" charset="0"/>
                <a:cs typeface="Times New Roman" panose="02020603050405020304" pitchFamily="18" charset="0"/>
              </a:rPr>
              <a:t>. Робота </a:t>
            </a:r>
            <a:r>
              <a:rPr lang="ru-RU" sz="2800" dirty="0" err="1">
                <a:solidFill>
                  <a:schemeClr val="tx1"/>
                </a:solidFill>
                <a:latin typeface="Times New Roman" panose="02020603050405020304" pitchFamily="18" charset="0"/>
                <a:cs typeface="Times New Roman" panose="02020603050405020304" pitchFamily="18" charset="0"/>
              </a:rPr>
              <a:t>масажиста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передбачає</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тісний</a:t>
            </a:r>
            <a:r>
              <a:rPr lang="ru-RU" sz="2800" dirty="0">
                <a:solidFill>
                  <a:schemeClr val="tx1"/>
                </a:solidFill>
                <a:latin typeface="Times New Roman" panose="02020603050405020304" pitchFamily="18" charset="0"/>
                <a:cs typeface="Times New Roman" panose="02020603050405020304" pitchFamily="18" charset="0"/>
              </a:rPr>
              <a:t> контакт з </a:t>
            </a:r>
            <a:r>
              <a:rPr lang="ru-RU" sz="2800" dirty="0" err="1">
                <a:solidFill>
                  <a:schemeClr val="tx1"/>
                </a:solidFill>
                <a:latin typeface="Times New Roman" panose="02020603050405020304" pitchFamily="18" charset="0"/>
                <a:cs typeface="Times New Roman" panose="02020603050405020304" pitchFamily="18" charset="0"/>
              </a:rPr>
              <a:t>лікуючим</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лікарем</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err="1">
                <a:solidFill>
                  <a:schemeClr val="tx1"/>
                </a:solidFill>
                <a:latin typeface="Times New Roman" panose="02020603050405020304" pitchFamily="18" charset="0"/>
                <a:cs typeface="Times New Roman" panose="02020603050405020304" pitchFamily="18" charset="0"/>
              </a:rPr>
              <a:t>Щоб</a:t>
            </a:r>
            <a:r>
              <a:rPr lang="ru-RU" sz="2800" dirty="0">
                <a:solidFill>
                  <a:schemeClr val="tx1"/>
                </a:solidFill>
                <a:latin typeface="Times New Roman" panose="02020603050405020304" pitchFamily="18" charset="0"/>
                <a:cs typeface="Times New Roman" panose="02020603050405020304" pitchFamily="18" charset="0"/>
              </a:rPr>
              <a:t> правильно </a:t>
            </a:r>
            <a:r>
              <a:rPr lang="ru-RU" sz="2800" dirty="0" err="1">
                <a:solidFill>
                  <a:schemeClr val="tx1"/>
                </a:solidFill>
                <a:latin typeface="Times New Roman" panose="02020603050405020304" pitchFamily="18" charset="0"/>
                <a:cs typeface="Times New Roman" panose="02020603050405020304" pitchFamily="18" charset="0"/>
              </a:rPr>
              <a:t>вибрати</a:t>
            </a:r>
            <a:r>
              <a:rPr lang="ru-RU" sz="2800" dirty="0">
                <a:solidFill>
                  <a:schemeClr val="tx1"/>
                </a:solidFill>
                <a:latin typeface="Times New Roman" panose="02020603050405020304" pitchFamily="18" charset="0"/>
                <a:cs typeface="Times New Roman" panose="02020603050405020304" pitchFamily="18" charset="0"/>
              </a:rPr>
              <a:t> методику </a:t>
            </a:r>
            <a:r>
              <a:rPr lang="ru-RU" sz="2800" dirty="0" err="1">
                <a:solidFill>
                  <a:schemeClr val="tx1"/>
                </a:solidFill>
                <a:latin typeface="Times New Roman" panose="02020603050405020304" pitchFamily="18" charset="0"/>
                <a:cs typeface="Times New Roman" panose="02020603050405020304" pitchFamily="18" charset="0"/>
              </a:rPr>
              <a:t>масажу</a:t>
            </a:r>
            <a:r>
              <a:rPr lang="ru-RU" sz="2800" dirty="0">
                <a:solidFill>
                  <a:schemeClr val="tx1"/>
                </a:solidFill>
                <a:latin typeface="Times New Roman" panose="02020603050405020304" pitchFamily="18" charset="0"/>
                <a:cs typeface="Times New Roman" panose="02020603050405020304" pitchFamily="18" charset="0"/>
              </a:rPr>
              <a:t> для кожного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масажист</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зобов'язаний</a:t>
            </a:r>
            <a:r>
              <a:rPr lang="ru-RU" sz="2800" dirty="0">
                <a:solidFill>
                  <a:schemeClr val="tx1"/>
                </a:solidFill>
                <a:latin typeface="Times New Roman" panose="02020603050405020304" pitchFamily="18" charset="0"/>
                <a:cs typeface="Times New Roman" panose="02020603050405020304" pitchFamily="18" charset="0"/>
              </a:rPr>
              <a:t> перед початком курсу </a:t>
            </a:r>
            <a:r>
              <a:rPr lang="ru-RU" sz="2800" dirty="0" err="1">
                <a:solidFill>
                  <a:schemeClr val="tx1"/>
                </a:solidFill>
                <a:latin typeface="Times New Roman" panose="02020603050405020304" pitchFamily="18" charset="0"/>
                <a:cs typeface="Times New Roman" panose="02020603050405020304" pitchFamily="18" charset="0"/>
              </a:rPr>
              <a:t>визначити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функціональний</a:t>
            </a:r>
            <a:r>
              <a:rPr lang="ru-RU" sz="2800" dirty="0">
                <a:solidFill>
                  <a:schemeClr val="tx1"/>
                </a:solidFill>
                <a:latin typeface="Times New Roman" panose="02020603050405020304" pitchFamily="18" charset="0"/>
                <a:cs typeface="Times New Roman" panose="02020603050405020304" pitchFamily="18" charset="0"/>
              </a:rPr>
              <a:t> стан </a:t>
            </a:r>
            <a:r>
              <a:rPr lang="ru-RU" sz="2800" dirty="0" err="1">
                <a:solidFill>
                  <a:schemeClr val="tx1"/>
                </a:solidFill>
                <a:latin typeface="Times New Roman" panose="02020603050405020304" pitchFamily="18" charset="0"/>
                <a:cs typeface="Times New Roman" panose="02020603050405020304" pitchFamily="18" charset="0"/>
              </a:rPr>
              <a:t>масажованого</a:t>
            </a:r>
            <a:r>
              <a:rPr lang="ru-RU" sz="2800" dirty="0">
                <a:solidFill>
                  <a:schemeClr val="tx1"/>
                </a:solidFill>
                <a:latin typeface="Times New Roman" panose="02020603050405020304" pitchFamily="18" charset="0"/>
                <a:cs typeface="Times New Roman" panose="02020603050405020304" pitchFamily="18" charset="0"/>
              </a:rPr>
              <a:t>, для </a:t>
            </a:r>
            <a:r>
              <a:rPr lang="ru-RU" sz="2800" dirty="0" err="1">
                <a:solidFill>
                  <a:schemeClr val="tx1"/>
                </a:solidFill>
                <a:latin typeface="Times New Roman" panose="02020603050405020304" pitchFamily="18" charset="0"/>
                <a:cs typeface="Times New Roman" panose="02020603050405020304" pitchFamily="18" charset="0"/>
              </a:rPr>
              <a:t>чого</a:t>
            </a:r>
            <a:r>
              <a:rPr lang="ru-RU" sz="2800" dirty="0">
                <a:solidFill>
                  <a:schemeClr val="tx1"/>
                </a:solidFill>
                <a:latin typeface="Times New Roman" panose="02020603050405020304" pitchFamily="18" charset="0"/>
                <a:cs typeface="Times New Roman" panose="02020603050405020304" pitchFamily="18" charset="0"/>
              </a:rPr>
              <a:t> провести </a:t>
            </a:r>
            <a:r>
              <a:rPr lang="ru-RU" sz="2800" dirty="0" err="1">
                <a:solidFill>
                  <a:schemeClr val="tx1"/>
                </a:solidFill>
                <a:latin typeface="Times New Roman" panose="02020603050405020304" pitchFamily="18" charset="0"/>
                <a:cs typeface="Times New Roman" panose="02020603050405020304" pitchFamily="18" charset="0"/>
              </a:rPr>
              <a:t>загальний</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спеціальний</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огляд</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uk-UA" sz="2800" dirty="0" smtClean="0"/>
              <a:t>	</a:t>
            </a:r>
            <a:r>
              <a:rPr lang="uk-UA" sz="2800" dirty="0" smtClean="0">
                <a:solidFill>
                  <a:schemeClr val="tx1"/>
                </a:solidFill>
                <a:latin typeface="Times New Roman" panose="02020603050405020304" pitchFamily="18" charset="0"/>
                <a:cs typeface="Times New Roman" panose="02020603050405020304" pitchFamily="18" charset="0"/>
              </a:rPr>
              <a:t>При </a:t>
            </a:r>
            <a:r>
              <a:rPr lang="uk-UA" sz="2800" dirty="0">
                <a:solidFill>
                  <a:schemeClr val="tx1"/>
                </a:solidFill>
                <a:latin typeface="Times New Roman" panose="02020603050405020304" pitchFamily="18" charset="0"/>
                <a:cs typeface="Times New Roman" panose="02020603050405020304" pitchFamily="18" charset="0"/>
              </a:rPr>
              <a:t>загальному огляді рекомендується звертати увагу в першу чергу на тип конституції і реагування людини та її загальний фізичний стан, при спеціальному - на реагування шкірних покривів і тканин на механічні подразнення.</a:t>
            </a: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97532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Можна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також</a:t>
            </a:r>
            <a:r>
              <a:rPr lang="ru-RU" sz="2800" dirty="0">
                <a:solidFill>
                  <a:schemeClr val="tx1"/>
                </a:solidFill>
                <a:latin typeface="Times New Roman" panose="02020603050405020304" pitchFamily="18" charset="0"/>
                <a:cs typeface="Times New Roman" panose="02020603050405020304" pitchFamily="18" charset="0"/>
              </a:rPr>
              <a:t> провести </a:t>
            </a:r>
            <a:r>
              <a:rPr lang="ru-RU" sz="2800" dirty="0" err="1">
                <a:solidFill>
                  <a:schemeClr val="tx1"/>
                </a:solidFill>
                <a:latin typeface="Times New Roman" panose="02020603050405020304" pitchFamily="18" charset="0"/>
                <a:cs typeface="Times New Roman" panose="02020603050405020304" pitchFamily="18" charset="0"/>
              </a:rPr>
              <a:t>опитування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скористатися</a:t>
            </a:r>
            <a:r>
              <a:rPr lang="ru-RU" sz="2800" dirty="0">
                <a:solidFill>
                  <a:schemeClr val="tx1"/>
                </a:solidFill>
                <a:latin typeface="Times New Roman" panose="02020603050405020304" pitchFamily="18" charset="0"/>
                <a:cs typeface="Times New Roman" panose="02020603050405020304" pitchFamily="18" charset="0"/>
              </a:rPr>
              <a:t> методом </a:t>
            </a:r>
            <a:r>
              <a:rPr lang="ru-RU" sz="2800" dirty="0" err="1">
                <a:solidFill>
                  <a:schemeClr val="tx1"/>
                </a:solidFill>
                <a:latin typeface="Times New Roman" panose="02020603050405020304" pitchFamily="18" charset="0"/>
                <a:cs typeface="Times New Roman" panose="02020603050405020304" pitchFamily="18" charset="0"/>
              </a:rPr>
              <a:t>пальпації</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обмацування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масажованих</a:t>
            </a:r>
            <a:r>
              <a:rPr lang="ru-RU" sz="2800" dirty="0">
                <a:solidFill>
                  <a:schemeClr val="tx1"/>
                </a:solidFill>
                <a:latin typeface="Times New Roman" panose="02020603050405020304" pitchFamily="18" charset="0"/>
                <a:cs typeface="Times New Roman" panose="02020603050405020304" pitchFamily="18" charset="0"/>
              </a:rPr>
              <a:t> тканин.</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a:solidFill>
                  <a:schemeClr val="tx1"/>
                </a:solidFill>
                <a:latin typeface="Times New Roman" panose="02020603050405020304" pitchFamily="18" charset="0"/>
                <a:cs typeface="Times New Roman" panose="02020603050405020304" pitchFamily="18" charset="0"/>
              </a:rPr>
              <a:t>Як </a:t>
            </a:r>
            <a:r>
              <a:rPr lang="ru-RU" sz="2800" dirty="0" err="1">
                <a:solidFill>
                  <a:schemeClr val="tx1"/>
                </a:solidFill>
                <a:latin typeface="Times New Roman" panose="02020603050405020304" pitchFamily="18" charset="0"/>
                <a:cs typeface="Times New Roman" panose="02020603050405020304" pitchFamily="18" charset="0"/>
              </a:rPr>
              <a:t>відомо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шкіра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завжди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подає</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сигнали</a:t>
            </a:r>
            <a:r>
              <a:rPr lang="ru-RU" sz="2800" dirty="0">
                <a:solidFill>
                  <a:schemeClr val="tx1"/>
                </a:solidFill>
                <a:latin typeface="Times New Roman" panose="02020603050405020304" pitchFamily="18" charset="0"/>
                <a:cs typeface="Times New Roman" panose="02020603050405020304" pitchFamily="18" charset="0"/>
              </a:rPr>
              <a:t> про початок </a:t>
            </a:r>
            <a:r>
              <a:rPr lang="ru-RU" sz="2800" dirty="0" err="1">
                <a:solidFill>
                  <a:schemeClr val="tx1"/>
                </a:solidFill>
                <a:latin typeface="Times New Roman" panose="02020603050405020304" pitchFamily="18" charset="0"/>
                <a:cs typeface="Times New Roman" panose="02020603050405020304" pitchFamily="18" charset="0"/>
              </a:rPr>
              <a:t>захворювання</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здорової</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людини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колір</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шкірних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покривів</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залежить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від</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товщини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кількості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пігменту</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глибини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залягання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кровоносних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судин</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Блідість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шкіри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свідчить</a:t>
            </a:r>
            <a:r>
              <a:rPr lang="ru-RU" sz="2800" dirty="0">
                <a:solidFill>
                  <a:schemeClr val="tx1"/>
                </a:solidFill>
                <a:latin typeface="Times New Roman" panose="02020603050405020304" pitchFamily="18" charset="0"/>
                <a:cs typeface="Times New Roman" panose="02020603050405020304" pitchFamily="18" charset="0"/>
              </a:rPr>
              <a:t> про брак </a:t>
            </a:r>
            <a:r>
              <a:rPr lang="ru-RU" sz="2800" dirty="0" err="1">
                <a:solidFill>
                  <a:schemeClr val="tx1"/>
                </a:solidFill>
                <a:latin typeface="Times New Roman" panose="02020603050405020304" pitchFamily="18" charset="0"/>
                <a:cs typeface="Times New Roman" panose="02020603050405020304" pitchFamily="18" charset="0"/>
              </a:rPr>
              <a:t>гемоглобіну</a:t>
            </a:r>
            <a:r>
              <a:rPr lang="ru-RU" sz="2800" dirty="0">
                <a:solidFill>
                  <a:schemeClr val="tx1"/>
                </a:solidFill>
                <a:latin typeface="Times New Roman" panose="02020603050405020304" pitchFamily="18" charset="0"/>
                <a:cs typeface="Times New Roman" panose="02020603050405020304" pitchFamily="18" charset="0"/>
              </a:rPr>
              <a:t> в </a:t>
            </a:r>
            <a:r>
              <a:rPr lang="ru-RU" sz="2800" dirty="0" err="1">
                <a:solidFill>
                  <a:schemeClr val="tx1"/>
                </a:solidFill>
                <a:latin typeface="Times New Roman" panose="02020603050405020304" pitchFamily="18" charset="0"/>
                <a:cs typeface="Times New Roman" panose="02020603050405020304" pitchFamily="18" charset="0"/>
              </a:rPr>
              <a:t>крові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розвитку</a:t>
            </a:r>
            <a:r>
              <a:rPr lang="ru-RU" sz="2800" dirty="0">
                <a:solidFill>
                  <a:schemeClr val="tx1"/>
                </a:solidFill>
                <a:latin typeface="Times New Roman" panose="02020603050405020304" pitchFamily="18" charset="0"/>
                <a:cs typeface="Times New Roman" panose="02020603050405020304" pitchFamily="18" charset="0"/>
              </a:rPr>
              <a:t> будь-</a:t>
            </a:r>
            <a:r>
              <a:rPr lang="ru-RU" sz="2800" dirty="0" err="1">
                <a:solidFill>
                  <a:schemeClr val="tx1"/>
                </a:solidFill>
                <a:latin typeface="Times New Roman" panose="02020603050405020304" pitchFamily="18" charset="0"/>
                <a:cs typeface="Times New Roman" panose="02020603050405020304" pitchFamily="18" charset="0"/>
              </a:rPr>
              <a:t>яких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інфекційних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захворювань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Надмірне</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почервоніння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шкірних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покривів</a:t>
            </a:r>
            <a:r>
              <a:rPr lang="ru-RU" sz="2800" dirty="0">
                <a:solidFill>
                  <a:schemeClr val="tx1"/>
                </a:solidFill>
                <a:latin typeface="Times New Roman" panose="02020603050405020304" pitchFamily="18" charset="0"/>
                <a:cs typeface="Times New Roman" panose="02020603050405020304" pitchFamily="18" charset="0"/>
              </a:rPr>
              <a:t> на </a:t>
            </a:r>
            <a:r>
              <a:rPr lang="ru-RU" sz="2800" dirty="0" err="1">
                <a:solidFill>
                  <a:schemeClr val="tx1"/>
                </a:solidFill>
                <a:latin typeface="Times New Roman" panose="02020603050405020304" pitchFamily="18" charset="0"/>
                <a:cs typeface="Times New Roman" panose="02020603050405020304" pitchFamily="18" charset="0"/>
              </a:rPr>
              <a:t>окремих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ділянках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тіла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може</a:t>
            </a:r>
            <a:r>
              <a:rPr lang="ru-RU" sz="2800" dirty="0">
                <a:solidFill>
                  <a:schemeClr val="tx1"/>
                </a:solidFill>
                <a:latin typeface="Times New Roman" panose="02020603050405020304" pitchFamily="18" charset="0"/>
                <a:cs typeface="Times New Roman" panose="02020603050405020304" pitchFamily="18" charset="0"/>
              </a:rPr>
              <a:t> бути </a:t>
            </a:r>
            <a:r>
              <a:rPr lang="ru-RU" sz="2800" dirty="0" err="1">
                <a:solidFill>
                  <a:schemeClr val="tx1"/>
                </a:solidFill>
                <a:latin typeface="Times New Roman" panose="02020603050405020304" pitchFamily="18" charset="0"/>
                <a:cs typeface="Times New Roman" panose="02020603050405020304" pitchFamily="18" charset="0"/>
              </a:rPr>
              <a:t>викликано</a:t>
            </a:r>
            <a:r>
              <a:rPr lang="ru-RU" sz="2800" dirty="0">
                <a:solidFill>
                  <a:schemeClr val="tx1"/>
                </a:solidFill>
                <a:latin typeface="Times New Roman" panose="02020603050405020304" pitchFamily="18" charset="0"/>
                <a:cs typeface="Times New Roman" panose="02020603050405020304" pitchFamily="18" charset="0"/>
              </a:rPr>
              <a:t> дерматитами, флегмонами та </a:t>
            </a:r>
            <a:r>
              <a:rPr lang="ru-RU" sz="2800" dirty="0" err="1">
                <a:solidFill>
                  <a:schemeClr val="tx1"/>
                </a:solidFill>
                <a:latin typeface="Times New Roman" panose="02020603050405020304" pitchFamily="18" charset="0"/>
                <a:cs typeface="Times New Roman" panose="02020603050405020304" pitchFamily="18" charset="0"/>
              </a:rPr>
              <a:t>іншими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шкірними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захворюваннями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Шкіра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жовтуватого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кольору</a:t>
            </a:r>
            <a:r>
              <a:rPr lang="ru-RU" sz="2800" dirty="0">
                <a:solidFill>
                  <a:schemeClr val="tx1"/>
                </a:solidFill>
                <a:latin typeface="Times New Roman" panose="02020603050405020304" pitchFamily="18" charset="0"/>
                <a:cs typeface="Times New Roman" panose="02020603050405020304" pitchFamily="18" charset="0"/>
              </a:rPr>
              <a:t> характерна для людей, </a:t>
            </a:r>
            <a:r>
              <a:rPr lang="ru-RU" sz="2800" dirty="0" err="1">
                <a:solidFill>
                  <a:schemeClr val="tx1"/>
                </a:solidFill>
                <a:latin typeface="Times New Roman" panose="02020603050405020304" pitchFamily="18" charset="0"/>
                <a:cs typeface="Times New Roman" panose="02020603050405020304" pitchFamily="18" charset="0"/>
              </a:rPr>
              <a:t>хворих</a:t>
            </a:r>
            <a:r>
              <a:rPr lang="ru-RU" sz="2800" dirty="0">
                <a:solidFill>
                  <a:schemeClr val="tx1"/>
                </a:solidFill>
                <a:latin typeface="Times New Roman" panose="02020603050405020304" pitchFamily="18" charset="0"/>
                <a:cs typeface="Times New Roman" panose="02020603050405020304" pitchFamily="18" charset="0"/>
              </a:rPr>
              <a:t> на гепатит і холецистит.</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05145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a:solidFill>
                  <a:schemeClr val="tx1"/>
                </a:solidFill>
                <a:latin typeface="Times New Roman" panose="02020603050405020304" pitchFamily="18" charset="0"/>
                <a:cs typeface="Times New Roman" panose="02020603050405020304" pitchFamily="18" charset="0"/>
              </a:rPr>
              <a:t>При </a:t>
            </a:r>
            <a:r>
              <a:rPr lang="ru-RU" sz="2800" dirty="0" err="1">
                <a:solidFill>
                  <a:schemeClr val="tx1"/>
                </a:solidFill>
                <a:latin typeface="Times New Roman" panose="02020603050405020304" pitchFamily="18" charset="0"/>
                <a:cs typeface="Times New Roman" panose="02020603050405020304" pitchFamily="18" charset="0"/>
              </a:rPr>
              <a:t>огляді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необхідно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також</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звернути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увагу</a:t>
            </a:r>
            <a:r>
              <a:rPr lang="ru-RU" sz="2800" dirty="0">
                <a:solidFill>
                  <a:schemeClr val="tx1"/>
                </a:solidFill>
                <a:latin typeface="Times New Roman" panose="02020603050405020304" pitchFamily="18" charset="0"/>
                <a:cs typeface="Times New Roman" panose="02020603050405020304" pitchFamily="18" charset="0"/>
              </a:rPr>
              <a:t> на </a:t>
            </a:r>
            <a:r>
              <a:rPr lang="ru-RU" sz="2800" dirty="0" err="1">
                <a:solidFill>
                  <a:schemeClr val="tx1"/>
                </a:solidFill>
                <a:latin typeface="Times New Roman" panose="02020603050405020304" pitchFamily="18" charset="0"/>
                <a:cs typeface="Times New Roman" panose="02020603050405020304" pitchFamily="18" charset="0"/>
              </a:rPr>
              <a:t>вологість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шкіри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Надмірне</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потовиділення</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здорової</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людини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може</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спостерігатися</a:t>
            </a:r>
            <a:r>
              <a:rPr lang="ru-RU" sz="2800" dirty="0">
                <a:solidFill>
                  <a:schemeClr val="tx1"/>
                </a:solidFill>
                <a:latin typeface="Times New Roman" panose="02020603050405020304" pitchFamily="18" charset="0"/>
                <a:cs typeface="Times New Roman" panose="02020603050405020304" pitchFamily="18" charset="0"/>
              </a:rPr>
              <a:t> при </a:t>
            </a:r>
            <a:r>
              <a:rPr lang="ru-RU" sz="2800" dirty="0" err="1">
                <a:solidFill>
                  <a:schemeClr val="tx1"/>
                </a:solidFill>
                <a:latin typeface="Times New Roman" panose="02020603050405020304" pitchFamily="18" charset="0"/>
                <a:cs typeface="Times New Roman" panose="02020603050405020304" pitchFamily="18" charset="0"/>
              </a:rPr>
              <a:t>високій</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температурі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навколишнього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середовища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інтенсивному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фізичному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навантаженні</a:t>
            </a:r>
            <a:r>
              <a:rPr lang="ru-RU" sz="2800" dirty="0">
                <a:solidFill>
                  <a:schemeClr val="tx1"/>
                </a:solidFill>
                <a:latin typeface="Times New Roman" panose="02020603050405020304" pitchFamily="18" charset="0"/>
                <a:cs typeface="Times New Roman" panose="02020603050405020304" pitchFamily="18" charset="0"/>
              </a:rPr>
              <a:t>, а </a:t>
            </a:r>
            <a:r>
              <a:rPr lang="ru-RU" sz="2800" dirty="0" err="1">
                <a:solidFill>
                  <a:schemeClr val="tx1"/>
                </a:solidFill>
                <a:latin typeface="Times New Roman" panose="02020603050405020304" pitchFamily="18" charset="0"/>
                <a:cs typeface="Times New Roman" panose="02020603050405020304" pitchFamily="18" charset="0"/>
              </a:rPr>
              <a:t>також</a:t>
            </a:r>
            <a:r>
              <a:rPr lang="ru-RU" sz="2800" dirty="0">
                <a:solidFill>
                  <a:schemeClr val="tx1"/>
                </a:solidFill>
                <a:latin typeface="Times New Roman" panose="02020603050405020304" pitchFamily="18" charset="0"/>
                <a:cs typeface="Times New Roman" panose="02020603050405020304" pitchFamily="18" charset="0"/>
              </a:rPr>
              <a:t> при неврозах і </a:t>
            </a:r>
            <a:r>
              <a:rPr lang="ru-RU" sz="2800" dirty="0" err="1">
                <a:solidFill>
                  <a:schemeClr val="tx1"/>
                </a:solidFill>
                <a:latin typeface="Times New Roman" panose="02020603050405020304" pitchFamily="18" charset="0"/>
                <a:cs typeface="Times New Roman" panose="02020603050405020304" pitchFamily="18" charset="0"/>
              </a:rPr>
              <a:t>деяких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інфекційних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захворюваннях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що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супроводжуються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підвищенням</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температури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тіла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Надмірна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сухість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шкірних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покривів</a:t>
            </a:r>
            <a:r>
              <a:rPr lang="ru-RU" sz="2800" dirty="0">
                <a:solidFill>
                  <a:schemeClr val="tx1"/>
                </a:solidFill>
                <a:latin typeface="Times New Roman" panose="02020603050405020304" pitchFamily="18" charset="0"/>
                <a:cs typeface="Times New Roman" panose="02020603050405020304" pitchFamily="18" charset="0"/>
              </a:rPr>
              <a:t> характерна для </a:t>
            </a:r>
            <a:r>
              <a:rPr lang="ru-RU" sz="2800" dirty="0" err="1">
                <a:solidFill>
                  <a:schemeClr val="tx1"/>
                </a:solidFill>
                <a:latin typeface="Times New Roman" panose="02020603050405020304" pitchFamily="18" charset="0"/>
                <a:cs typeface="Times New Roman" panose="02020603050405020304" pitchFamily="18" charset="0"/>
              </a:rPr>
              <a:t>літніх</a:t>
            </a:r>
            <a:r>
              <a:rPr lang="ru-RU" sz="2800" dirty="0">
                <a:solidFill>
                  <a:schemeClr val="tx1"/>
                </a:solidFill>
                <a:latin typeface="Times New Roman" panose="02020603050405020304" pitchFamily="18" charset="0"/>
                <a:cs typeface="Times New Roman" panose="02020603050405020304" pitchFamily="18" charset="0"/>
              </a:rPr>
              <a:t> людей, а </a:t>
            </a:r>
            <a:r>
              <a:rPr lang="ru-RU" sz="2800" dirty="0" err="1">
                <a:solidFill>
                  <a:schemeClr val="tx1"/>
                </a:solidFill>
                <a:latin typeface="Times New Roman" panose="02020603050405020304" pitchFamily="18" charset="0"/>
                <a:cs typeface="Times New Roman" panose="02020603050405020304" pitchFamily="18" charset="0"/>
              </a:rPr>
              <a:t>також</a:t>
            </a:r>
            <a:r>
              <a:rPr lang="ru-RU" sz="2800" dirty="0">
                <a:solidFill>
                  <a:schemeClr val="tx1"/>
                </a:solidFill>
                <a:latin typeface="Times New Roman" panose="02020603050405020304" pitchFamily="18" charset="0"/>
                <a:cs typeface="Times New Roman" panose="02020603050405020304" pitchFamily="18" charset="0"/>
              </a:rPr>
              <a:t> для </a:t>
            </a:r>
            <a:r>
              <a:rPr lang="ru-RU" sz="2800" dirty="0" err="1">
                <a:solidFill>
                  <a:schemeClr val="tx1"/>
                </a:solidFill>
                <a:latin typeface="Times New Roman" panose="02020603050405020304" pitchFamily="18" charset="0"/>
                <a:cs typeface="Times New Roman" panose="02020603050405020304" pitchFamily="18" charset="0"/>
              </a:rPr>
              <a:t>пацієнтів</a:t>
            </a:r>
            <a:r>
              <a:rPr lang="ru-RU" sz="2800" dirty="0">
                <a:solidFill>
                  <a:schemeClr val="tx1"/>
                </a:solidFill>
                <a:latin typeface="Times New Roman" panose="02020603050405020304" pitchFamily="18" charset="0"/>
                <a:cs typeface="Times New Roman" panose="02020603050405020304" pitchFamily="18" charset="0"/>
              </a:rPr>
              <a:t> з </a:t>
            </a:r>
            <a:r>
              <a:rPr lang="ru-RU" sz="2800" dirty="0" err="1">
                <a:solidFill>
                  <a:schemeClr val="tx1"/>
                </a:solidFill>
                <a:latin typeface="Times New Roman" panose="02020603050405020304" pitchFamily="18" charset="0"/>
                <a:cs typeface="Times New Roman" panose="02020603050405020304" pitchFamily="18" charset="0"/>
              </a:rPr>
              <a:t>пригніченою</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функцією</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потових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залоз</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Здорова </a:t>
            </a:r>
            <a:r>
              <a:rPr lang="uk-UA" sz="2800" dirty="0">
                <a:solidFill>
                  <a:schemeClr val="tx1"/>
                </a:solidFill>
                <a:latin typeface="Times New Roman" panose="02020603050405020304" pitchFamily="18" charset="0"/>
                <a:cs typeface="Times New Roman" panose="02020603050405020304" pitchFamily="18" charset="0"/>
              </a:rPr>
              <a:t>шкіра щільна і досить пружна, вона не відокремлюється від підшкірно-жирової клітковини і швидко розправляється після здавлювання пальцями, в цьому випадку говорять, що шкіра має гарний тургором. </a:t>
            </a: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260079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При </a:t>
            </a:r>
            <a:r>
              <a:rPr lang="ru-RU" sz="2800" dirty="0" err="1">
                <a:solidFill>
                  <a:schemeClr val="tx1"/>
                </a:solidFill>
                <a:latin typeface="Times New Roman" panose="02020603050405020304" pitchFamily="18" charset="0"/>
                <a:cs typeface="Times New Roman" panose="02020603050405020304" pitchFamily="18" charset="0"/>
              </a:rPr>
              <a:t>деяких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захворюваннях</a:t>
            </a:r>
            <a:r>
              <a:rPr lang="ru-RU" sz="2800" dirty="0">
                <a:solidFill>
                  <a:schemeClr val="tx1"/>
                </a:solidFill>
                <a:latin typeface="Times New Roman" panose="02020603050405020304" pitchFamily="18" charset="0"/>
                <a:cs typeface="Times New Roman" panose="02020603050405020304" pitchFamily="18" charset="0"/>
              </a:rPr>
              <a:t>, а </a:t>
            </a:r>
            <a:r>
              <a:rPr lang="ru-RU" sz="2800" dirty="0" err="1">
                <a:solidFill>
                  <a:schemeClr val="tx1"/>
                </a:solidFill>
                <a:latin typeface="Times New Roman" panose="02020603050405020304" pitchFamily="18" charset="0"/>
                <a:cs typeface="Times New Roman" panose="02020603050405020304" pitchFamily="18" charset="0"/>
              </a:rPr>
              <a:t>також</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міру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старіння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організму</a:t>
            </a:r>
            <a:r>
              <a:rPr lang="ru-RU" sz="2800" dirty="0">
                <a:solidFill>
                  <a:schemeClr val="tx1"/>
                </a:solidFill>
                <a:latin typeface="Times New Roman" panose="02020603050405020304" pitchFamily="18" charset="0"/>
                <a:cs typeface="Times New Roman" panose="02020603050405020304" pitchFamily="18" charset="0"/>
              </a:rPr>
              <a:t> тургор </a:t>
            </a:r>
            <a:r>
              <a:rPr lang="ru-RU" sz="2800" dirty="0" err="1">
                <a:solidFill>
                  <a:schemeClr val="tx1"/>
                </a:solidFill>
                <a:latin typeface="Times New Roman" panose="02020603050405020304" pitchFamily="18" charset="0"/>
                <a:cs typeface="Times New Roman" panose="02020603050405020304" pitchFamily="18" charset="0"/>
              </a:rPr>
              <a:t>виявляється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зниженим</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a:solidFill>
                  <a:schemeClr val="tx1"/>
                </a:solidFill>
                <a:latin typeface="Times New Roman" panose="02020603050405020304" pitchFamily="18" charset="0"/>
                <a:cs typeface="Times New Roman" panose="02020603050405020304" pitchFamily="18" charset="0"/>
              </a:rPr>
              <a:t>При </a:t>
            </a:r>
            <a:r>
              <a:rPr lang="ru-RU" sz="2800" dirty="0" err="1">
                <a:solidFill>
                  <a:schemeClr val="tx1"/>
                </a:solidFill>
                <a:latin typeface="Times New Roman" panose="02020603050405020304" pitchFamily="18" charset="0"/>
                <a:cs typeface="Times New Roman" panose="02020603050405020304" pitchFamily="18" charset="0"/>
              </a:rPr>
              <a:t>скупченні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рідини</a:t>
            </a:r>
            <a:r>
              <a:rPr lang="ru-RU" sz="2800" dirty="0">
                <a:solidFill>
                  <a:schemeClr val="tx1"/>
                </a:solidFill>
                <a:latin typeface="Times New Roman" panose="02020603050405020304" pitchFamily="18" charset="0"/>
                <a:cs typeface="Times New Roman" panose="02020603050405020304" pitchFamily="18" charset="0"/>
              </a:rPr>
              <a:t> в тканинах </a:t>
            </a:r>
            <a:r>
              <a:rPr lang="ru-RU" sz="2800" dirty="0" err="1">
                <a:solidFill>
                  <a:schemeClr val="tx1"/>
                </a:solidFill>
                <a:latin typeface="Times New Roman" panose="02020603050405020304" pitchFamily="18" charset="0"/>
                <a:cs typeface="Times New Roman" panose="02020603050405020304" pitchFamily="18" charset="0"/>
              </a:rPr>
              <a:t>спостерігається</a:t>
            </a:r>
            <a:r>
              <a:rPr lang="ru-RU" sz="2800" dirty="0">
                <a:solidFill>
                  <a:schemeClr val="tx1"/>
                </a:solidFill>
                <a:latin typeface="Times New Roman" panose="02020603050405020304" pitchFamily="18" charset="0"/>
                <a:cs typeface="Times New Roman" panose="02020603050405020304" pitchFamily="18" charset="0"/>
              </a:rPr>
              <a:t> набряк. При </a:t>
            </a:r>
            <a:r>
              <a:rPr lang="ru-RU" sz="2800" dirty="0" err="1">
                <a:solidFill>
                  <a:schemeClr val="tx1"/>
                </a:solidFill>
                <a:latin typeface="Times New Roman" panose="02020603050405020304" pitchFamily="18" charset="0"/>
                <a:cs typeface="Times New Roman" panose="02020603050405020304" pitchFamily="18" charset="0"/>
              </a:rPr>
              <a:t>натисканні</a:t>
            </a:r>
            <a:r>
              <a:rPr lang="ru-RU" sz="2800" dirty="0">
                <a:solidFill>
                  <a:schemeClr val="tx1"/>
                </a:solidFill>
                <a:latin typeface="Times New Roman" panose="02020603050405020304" pitchFamily="18" charset="0"/>
                <a:cs typeface="Times New Roman" panose="02020603050405020304" pitchFamily="18" charset="0"/>
              </a:rPr>
              <a:t> на </a:t>
            </a:r>
            <a:r>
              <a:rPr lang="ru-RU" sz="2800" dirty="0" err="1">
                <a:solidFill>
                  <a:schemeClr val="tx1"/>
                </a:solidFill>
                <a:latin typeface="Times New Roman" panose="02020603050405020304" pitchFamily="18" charset="0"/>
                <a:cs typeface="Times New Roman" panose="02020603050405020304" pitchFamily="18" charset="0"/>
              </a:rPr>
              <a:t>набряковому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ділянці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утворюється</a:t>
            </a:r>
            <a:r>
              <a:rPr lang="ru-RU" sz="2800" dirty="0">
                <a:solidFill>
                  <a:schemeClr val="tx1"/>
                </a:solidFill>
                <a:latin typeface="Times New Roman" panose="02020603050405020304" pitchFamily="18" charset="0"/>
                <a:cs typeface="Times New Roman" panose="02020603050405020304" pitchFamily="18" charset="0"/>
              </a:rPr>
              <a:t> ямка, яка </a:t>
            </a:r>
            <a:r>
              <a:rPr lang="ru-RU" sz="2800" dirty="0" err="1">
                <a:solidFill>
                  <a:schemeClr val="tx1"/>
                </a:solidFill>
                <a:latin typeface="Times New Roman" panose="02020603050405020304" pitchFamily="18" charset="0"/>
                <a:cs typeface="Times New Roman" panose="02020603050405020304" pitchFamily="18" charset="0"/>
              </a:rPr>
              <a:t>розправляється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дуже</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повільно</a:t>
            </a:r>
            <a:r>
              <a:rPr lang="ru-RU" sz="2800" dirty="0">
                <a:solidFill>
                  <a:schemeClr val="tx1"/>
                </a:solidFill>
                <a:latin typeface="Times New Roman" panose="02020603050405020304" pitchFamily="18" charset="0"/>
                <a:cs typeface="Times New Roman" panose="02020603050405020304" pitchFamily="18" charset="0"/>
              </a:rPr>
              <a:t>. Набряк </a:t>
            </a:r>
            <a:r>
              <a:rPr lang="ru-RU" sz="2800" dirty="0" err="1">
                <a:solidFill>
                  <a:schemeClr val="tx1"/>
                </a:solidFill>
                <a:latin typeface="Times New Roman" panose="02020603050405020304" pitchFamily="18" charset="0"/>
                <a:cs typeface="Times New Roman" panose="02020603050405020304" pitchFamily="18" charset="0"/>
              </a:rPr>
              <a:t>може</a:t>
            </a:r>
            <a:r>
              <a:rPr lang="ru-RU" sz="2800" dirty="0">
                <a:solidFill>
                  <a:schemeClr val="tx1"/>
                </a:solidFill>
                <a:latin typeface="Times New Roman" panose="02020603050405020304" pitchFamily="18" charset="0"/>
                <a:cs typeface="Times New Roman" panose="02020603050405020304" pitchFamily="18" charset="0"/>
              </a:rPr>
              <a:t> бути </a:t>
            </a:r>
            <a:r>
              <a:rPr lang="ru-RU" sz="2800" dirty="0" err="1">
                <a:solidFill>
                  <a:schemeClr val="tx1"/>
                </a:solidFill>
                <a:latin typeface="Times New Roman" panose="02020603050405020304" pitchFamily="18" charset="0"/>
                <a:cs typeface="Times New Roman" panose="02020603050405020304" pitchFamily="18" charset="0"/>
              </a:rPr>
              <a:t>місцевим</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або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загальним</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першому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випадку</a:t>
            </a:r>
            <a:r>
              <a:rPr lang="ru-RU" sz="2800" dirty="0">
                <a:solidFill>
                  <a:schemeClr val="tx1"/>
                </a:solidFill>
                <a:latin typeface="Times New Roman" panose="02020603050405020304" pitchFamily="18" charset="0"/>
                <a:cs typeface="Times New Roman" panose="02020603050405020304" pitchFamily="18" charset="0"/>
              </a:rPr>
              <a:t> причиною є </a:t>
            </a:r>
            <a:r>
              <a:rPr lang="ru-RU" sz="2800" dirty="0" err="1">
                <a:solidFill>
                  <a:schemeClr val="tx1"/>
                </a:solidFill>
                <a:latin typeface="Times New Roman" panose="02020603050405020304" pitchFamily="18" charset="0"/>
                <a:cs typeface="Times New Roman" panose="02020603050405020304" pitchFamily="18" charset="0"/>
              </a:rPr>
              <a:t>розлад</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крово</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лімфообігу</a:t>
            </a:r>
            <a:r>
              <a:rPr lang="ru-RU" sz="2800" dirty="0">
                <a:solidFill>
                  <a:schemeClr val="tx1"/>
                </a:solidFill>
                <a:latin typeface="Times New Roman" panose="02020603050405020304" pitchFamily="18" charset="0"/>
                <a:cs typeface="Times New Roman" panose="02020603050405020304" pitchFamily="18" charset="0"/>
              </a:rPr>
              <a:t>, а </a:t>
            </a:r>
            <a:r>
              <a:rPr lang="ru-RU" sz="2800" dirty="0" err="1">
                <a:solidFill>
                  <a:schemeClr val="tx1"/>
                </a:solidFill>
                <a:latin typeface="Times New Roman" panose="02020603050405020304" pitchFamily="18" charset="0"/>
                <a:cs typeface="Times New Roman" panose="02020603050405020304" pitchFamily="18" charset="0"/>
              </a:rPr>
              <a:t>також</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запальні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процеси</a:t>
            </a:r>
            <a:r>
              <a:rPr lang="ru-RU" sz="2800" dirty="0">
                <a:solidFill>
                  <a:schemeClr val="tx1"/>
                </a:solidFill>
                <a:latin typeface="Times New Roman" panose="02020603050405020304" pitchFamily="18" charset="0"/>
                <a:cs typeface="Times New Roman" panose="02020603050405020304" pitchFamily="18" charset="0"/>
              </a:rPr>
              <a:t> в тканинах і </a:t>
            </a:r>
            <a:r>
              <a:rPr lang="ru-RU" sz="2800" dirty="0" err="1">
                <a:solidFill>
                  <a:schemeClr val="tx1"/>
                </a:solidFill>
                <a:latin typeface="Times New Roman" panose="02020603050405020304" pitchFamily="18" charset="0"/>
                <a:cs typeface="Times New Roman" panose="02020603050405020304" pitchFamily="18" charset="0"/>
              </a:rPr>
              <a:t>травми</a:t>
            </a:r>
            <a:r>
              <a:rPr lang="ru-RU" sz="2800" dirty="0">
                <a:solidFill>
                  <a:schemeClr val="tx1"/>
                </a:solidFill>
                <a:latin typeface="Times New Roman" panose="02020603050405020304" pitchFamily="18" charset="0"/>
                <a:cs typeface="Times New Roman" panose="02020603050405020304" pitchFamily="18" charset="0"/>
              </a:rPr>
              <a:t>, у другому - </a:t>
            </a:r>
            <a:r>
              <a:rPr lang="ru-RU" sz="2800" dirty="0" err="1">
                <a:solidFill>
                  <a:schemeClr val="tx1"/>
                </a:solidFill>
                <a:latin typeface="Times New Roman" panose="02020603050405020304" pitchFamily="18" charset="0"/>
                <a:cs typeface="Times New Roman" panose="02020603050405020304" pitchFamily="18" charset="0"/>
              </a:rPr>
              <a:t>захворювання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серця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нирок</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деяких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внутрішніх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органів</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Висипання </a:t>
            </a:r>
            <a:r>
              <a:rPr lang="uk-UA" sz="2800" dirty="0">
                <a:solidFill>
                  <a:schemeClr val="tx1"/>
                </a:solidFill>
                <a:latin typeface="Times New Roman" panose="02020603050405020304" pitchFamily="18" charset="0"/>
                <a:cs typeface="Times New Roman" panose="02020603050405020304" pitchFamily="18" charset="0"/>
              </a:rPr>
              <a:t>на шкірі нерідко з'являється внаслідок алергічної реакції на прийом будь-яких медикаментозних препаратів або харчових продуктів. У цьому випадку масаж проводити не можна. </a:t>
            </a:r>
            <a:r>
              <a:rPr lang="uk-UA" sz="2800" dirty="0" smtClean="0">
                <a:solidFill>
                  <a:schemeClr val="tx1"/>
                </a:solidFill>
                <a:latin typeface="Times New Roman" panose="02020603050405020304" pitchFamily="18" charset="0"/>
                <a:cs typeface="Times New Roman" panose="02020603050405020304" pitchFamily="18" charset="0"/>
              </a:rPr>
              <a:t> </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667871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uk-UA" sz="2800" dirty="0" smtClean="0">
                <a:solidFill>
                  <a:schemeClr val="tx1"/>
                </a:solidFill>
                <a:latin typeface="Times New Roman" panose="02020603050405020304" pitchFamily="18" charset="0"/>
                <a:cs typeface="Times New Roman" panose="02020603050405020304" pitchFamily="18" charset="0"/>
              </a:rPr>
              <a:t> </a:t>
            </a:r>
            <a:r>
              <a:rPr lang="ru-RU" sz="2800" dirty="0">
                <a:solidFill>
                  <a:schemeClr val="tx1"/>
                </a:solidFill>
                <a:latin typeface="Times New Roman" panose="02020603050405020304" pitchFamily="18" charset="0"/>
                <a:cs typeface="Times New Roman" panose="02020603050405020304" pitchFamily="18" charset="0"/>
              </a:rPr>
              <a:t>Не </a:t>
            </a:r>
            <a:r>
              <a:rPr lang="ru-RU" sz="2800" dirty="0" err="1">
                <a:solidFill>
                  <a:schemeClr val="tx1"/>
                </a:solidFill>
                <a:latin typeface="Times New Roman" panose="02020603050405020304" pitchFamily="18" charset="0"/>
                <a:cs typeface="Times New Roman" panose="02020603050405020304" pitchFamily="18" charset="0"/>
              </a:rPr>
              <a:t>рекомендується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використання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прийомів</a:t>
            </a:r>
            <a:r>
              <a:rPr lang="ru-RU" sz="2800" dirty="0">
                <a:solidFill>
                  <a:schemeClr val="tx1"/>
                </a:solidFill>
                <a:latin typeface="Times New Roman" panose="02020603050405020304" pitchFamily="18" charset="0"/>
                <a:cs typeface="Times New Roman" panose="02020603050405020304" pitchFamily="18" charset="0"/>
              </a:rPr>
              <a:t> і в тому </a:t>
            </a:r>
            <a:r>
              <a:rPr lang="ru-RU" sz="2800" dirty="0" err="1">
                <a:solidFill>
                  <a:schemeClr val="tx1"/>
                </a:solidFill>
                <a:latin typeface="Times New Roman" panose="02020603050405020304" pitchFamily="18" charset="0"/>
                <a:cs typeface="Times New Roman" panose="02020603050405020304" pitchFamily="18" charset="0"/>
              </a:rPr>
              <a:t>випадку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якщо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мають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місце</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шкірні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крововиливи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викликані</a:t>
            </a:r>
            <a:r>
              <a:rPr lang="ru-RU" sz="2800" dirty="0">
                <a:solidFill>
                  <a:schemeClr val="tx1"/>
                </a:solidFill>
                <a:latin typeface="Times New Roman" panose="02020603050405020304" pitchFamily="18" charset="0"/>
                <a:cs typeface="Times New Roman" panose="02020603050405020304" pitchFamily="18" charset="0"/>
              </a:rPr>
              <a:t> ударами </a:t>
            </a:r>
            <a:r>
              <a:rPr lang="ru-RU" sz="2800" dirty="0" err="1">
                <a:solidFill>
                  <a:schemeClr val="tx1"/>
                </a:solidFill>
                <a:latin typeface="Times New Roman" panose="02020603050405020304" pitchFamily="18" charset="0"/>
                <a:cs typeface="Times New Roman" panose="02020603050405020304" pitchFamily="18" charset="0"/>
              </a:rPr>
              <a:t>або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захворюваннями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що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супроводжуються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поганий</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згортанням</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крові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гемофілія</a:t>
            </a:r>
            <a:r>
              <a:rPr lang="ru-RU" sz="2800" dirty="0">
                <a:solidFill>
                  <a:schemeClr val="tx1"/>
                </a:solidFill>
                <a:latin typeface="Times New Roman" panose="02020603050405020304" pitchFamily="18" charset="0"/>
                <a:cs typeface="Times New Roman" panose="02020603050405020304" pitchFamily="18" charset="0"/>
              </a:rPr>
              <a:t> та </a:t>
            </a:r>
            <a:r>
              <a:rPr lang="ru-RU" sz="2800" dirty="0" err="1">
                <a:solidFill>
                  <a:schemeClr val="tx1"/>
                </a:solidFill>
                <a:latin typeface="Times New Roman" panose="02020603050405020304" pitchFamily="18" charset="0"/>
                <a:cs typeface="Times New Roman" panose="02020603050405020304" pitchFamily="18" charset="0"/>
              </a:rPr>
              <a:t>ін</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За </a:t>
            </a:r>
            <a:r>
              <a:rPr lang="ru-RU" sz="2800" dirty="0" err="1">
                <a:solidFill>
                  <a:schemeClr val="tx1"/>
                </a:solidFill>
                <a:latin typeface="Times New Roman" panose="02020603050405020304" pitchFamily="18" charset="0"/>
                <a:cs typeface="Times New Roman" panose="02020603050405020304" pitchFamily="18" charset="0"/>
              </a:rPr>
              <a:t>наявності</a:t>
            </a:r>
            <a:r>
              <a:rPr lang="ru-RU" sz="2800" dirty="0">
                <a:solidFill>
                  <a:schemeClr val="tx1"/>
                </a:solidFill>
                <a:latin typeface="Times New Roman" panose="02020603050405020304" pitchFamily="18" charset="0"/>
                <a:cs typeface="Times New Roman" panose="02020603050405020304" pitchFamily="18" charset="0"/>
              </a:rPr>
              <a:t> на </a:t>
            </a:r>
            <a:r>
              <a:rPr lang="ru-RU" sz="2800" dirty="0" err="1">
                <a:solidFill>
                  <a:schemeClr val="tx1"/>
                </a:solidFill>
                <a:latin typeface="Times New Roman" panose="02020603050405020304" pitchFamily="18" charset="0"/>
                <a:cs typeface="Times New Roman" panose="02020603050405020304" pitchFamily="18" charset="0"/>
              </a:rPr>
              <a:t>тілі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невеликих </a:t>
            </a:r>
            <a:r>
              <a:rPr lang="ru-RU" sz="2800" dirty="0" err="1">
                <a:solidFill>
                  <a:schemeClr val="tx1"/>
                </a:solidFill>
                <a:latin typeface="Times New Roman" panose="02020603050405020304" pitchFamily="18" charset="0"/>
                <a:cs typeface="Times New Roman" panose="02020603050405020304" pitchFamily="18" charset="0"/>
              </a:rPr>
              <a:t>подряпин</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саден</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проводити</a:t>
            </a:r>
            <a:r>
              <a:rPr lang="ru-RU" sz="2800" dirty="0">
                <a:solidFill>
                  <a:schemeClr val="tx1"/>
                </a:solidFill>
                <a:latin typeface="Times New Roman" panose="02020603050405020304" pitchFamily="18" charset="0"/>
                <a:cs typeface="Times New Roman" panose="02020603050405020304" pitchFamily="18" charset="0"/>
              </a:rPr>
              <a:t> не </a:t>
            </a:r>
            <a:r>
              <a:rPr lang="ru-RU" sz="2800" dirty="0" err="1">
                <a:solidFill>
                  <a:schemeClr val="tx1"/>
                </a:solidFill>
                <a:latin typeface="Times New Roman" panose="02020603050405020304" pitchFamily="18" charset="0"/>
                <a:cs typeface="Times New Roman" panose="02020603050405020304" pitchFamily="18" charset="0"/>
              </a:rPr>
              <a:t>забороняється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однак</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якщо</a:t>
            </a:r>
            <a:r>
              <a:rPr lang="ru-RU" sz="2800" dirty="0">
                <a:solidFill>
                  <a:schemeClr val="tx1"/>
                </a:solidFill>
                <a:latin typeface="Times New Roman" panose="02020603050405020304" pitchFamily="18" charset="0"/>
                <a:cs typeface="Times New Roman" panose="02020603050405020304" pitchFamily="18" charset="0"/>
              </a:rPr>
              <a:t> рани </a:t>
            </a:r>
            <a:r>
              <a:rPr lang="ru-RU" sz="2800" dirty="0" err="1">
                <a:solidFill>
                  <a:schemeClr val="tx1"/>
                </a:solidFill>
                <a:latin typeface="Times New Roman" panose="02020603050405020304" pitchFamily="18" charset="0"/>
                <a:cs typeface="Times New Roman" panose="02020603050405020304" pitchFamily="18" charset="0"/>
              </a:rPr>
              <a:t>великі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що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кровоточать</a:t>
            </a:r>
            <a:r>
              <a:rPr lang="ru-RU" sz="2800" dirty="0">
                <a:solidFill>
                  <a:schemeClr val="tx1"/>
                </a:solidFill>
                <a:latin typeface="Times New Roman" panose="02020603050405020304" pitchFamily="18" charset="0"/>
                <a:cs typeface="Times New Roman" panose="02020603050405020304" pitchFamily="18" charset="0"/>
              </a:rPr>
              <a:t>, процедуру </a:t>
            </a:r>
            <a:r>
              <a:rPr lang="ru-RU" sz="2800" dirty="0" err="1">
                <a:solidFill>
                  <a:schemeClr val="tx1"/>
                </a:solidFill>
                <a:latin typeface="Times New Roman" panose="02020603050405020304" pitchFamily="18" charset="0"/>
                <a:cs typeface="Times New Roman" panose="02020603050405020304" pitchFamily="18" charset="0"/>
              </a:rPr>
              <a:t>слід</a:t>
            </a:r>
            <a:r>
              <a:rPr lang="ru-RU" sz="2800" dirty="0">
                <a:solidFill>
                  <a:schemeClr val="tx1"/>
                </a:solidFill>
                <a:latin typeface="Times New Roman" panose="02020603050405020304" pitchFamily="18" charset="0"/>
                <a:cs typeface="Times New Roman" panose="02020603050405020304" pitchFamily="18" charset="0"/>
              </a:rPr>
              <a:t> на </a:t>
            </a:r>
            <a:r>
              <a:rPr lang="ru-RU" sz="2800" dirty="0" err="1">
                <a:solidFill>
                  <a:schemeClr val="tx1"/>
                </a:solidFill>
                <a:latin typeface="Times New Roman" panose="02020603050405020304" pitchFamily="18" charset="0"/>
                <a:cs typeface="Times New Roman" panose="02020603050405020304" pitchFamily="18" charset="0"/>
              </a:rPr>
              <a:t>якийсь</a:t>
            </a:r>
            <a:r>
              <a:rPr lang="ru-RU" sz="2800" dirty="0">
                <a:solidFill>
                  <a:schemeClr val="tx1"/>
                </a:solidFill>
                <a:latin typeface="Times New Roman" panose="02020603050405020304" pitchFamily="18" charset="0"/>
                <a:cs typeface="Times New Roman" panose="02020603050405020304" pitchFamily="18" charset="0"/>
              </a:rPr>
              <a:t> час </a:t>
            </a:r>
            <a:r>
              <a:rPr lang="ru-RU" sz="2800" dirty="0" err="1">
                <a:solidFill>
                  <a:schemeClr val="tx1"/>
                </a:solidFill>
                <a:latin typeface="Times New Roman" panose="02020603050405020304" pitchFamily="18" charset="0"/>
                <a:cs typeface="Times New Roman" panose="02020603050405020304" pitchFamily="18" charset="0"/>
              </a:rPr>
              <a:t>відкласти</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Як </a:t>
            </a:r>
            <a:r>
              <a:rPr lang="ru-RU" sz="2800" dirty="0">
                <a:solidFill>
                  <a:schemeClr val="tx1"/>
                </a:solidFill>
                <a:latin typeface="Times New Roman" panose="02020603050405020304" pitchFamily="18" charset="0"/>
                <a:cs typeface="Times New Roman" panose="02020603050405020304" pitchFamily="18" charset="0"/>
              </a:rPr>
              <a:t>правило, </a:t>
            </a:r>
            <a:r>
              <a:rPr lang="ru-RU" sz="2800" dirty="0" err="1">
                <a:solidFill>
                  <a:schemeClr val="tx1"/>
                </a:solidFill>
                <a:latin typeface="Times New Roman" panose="02020603050405020304" pitchFamily="18" charset="0"/>
                <a:cs typeface="Times New Roman" panose="02020603050405020304" pitchFamily="18" charset="0"/>
              </a:rPr>
              <a:t>лімфатичні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вузли</a:t>
            </a:r>
            <a:r>
              <a:rPr lang="ru-RU" sz="2800" dirty="0">
                <a:solidFill>
                  <a:schemeClr val="tx1"/>
                </a:solidFill>
                <a:latin typeface="Times New Roman" panose="02020603050405020304" pitchFamily="18" charset="0"/>
                <a:cs typeface="Times New Roman" panose="02020603050405020304" pitchFamily="18" charset="0"/>
              </a:rPr>
              <a:t> на </a:t>
            </a:r>
            <a:r>
              <a:rPr lang="ru-RU" sz="2800" dirty="0" err="1">
                <a:solidFill>
                  <a:schemeClr val="tx1"/>
                </a:solidFill>
                <a:latin typeface="Times New Roman" panose="02020603050405020304" pitchFamily="18" charset="0"/>
                <a:cs typeface="Times New Roman" panose="02020603050405020304" pitchFamily="18" charset="0"/>
              </a:rPr>
              <a:t>тілі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здорової</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людини</a:t>
            </a:r>
            <a:r>
              <a:rPr lang="ru-RU" sz="2800" dirty="0">
                <a:solidFill>
                  <a:schemeClr val="tx1"/>
                </a:solidFill>
                <a:latin typeface="Times New Roman" panose="02020603050405020304" pitchFamily="18" charset="0"/>
                <a:cs typeface="Times New Roman" panose="02020603050405020304" pitchFamily="18" charset="0"/>
              </a:rPr>
              <a:t> не видно і не </a:t>
            </a:r>
            <a:r>
              <a:rPr lang="ru-RU" sz="2800" dirty="0" err="1">
                <a:solidFill>
                  <a:schemeClr val="tx1"/>
                </a:solidFill>
                <a:latin typeface="Times New Roman" panose="02020603050405020304" pitchFamily="18" charset="0"/>
                <a:cs typeface="Times New Roman" panose="02020603050405020304" pitchFamily="18" charset="0"/>
              </a:rPr>
              <a:t>промацуються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Розвиток</a:t>
            </a:r>
            <a:r>
              <a:rPr lang="ru-RU" sz="2800" dirty="0">
                <a:solidFill>
                  <a:schemeClr val="tx1"/>
                </a:solidFill>
                <a:latin typeface="Times New Roman" panose="02020603050405020304" pitchFamily="18" charset="0"/>
                <a:cs typeface="Times New Roman" panose="02020603050405020304" pitchFamily="18" charset="0"/>
              </a:rPr>
              <a:t> запального </a:t>
            </a:r>
            <a:r>
              <a:rPr lang="ru-RU" sz="2800" dirty="0" err="1">
                <a:solidFill>
                  <a:schemeClr val="tx1"/>
                </a:solidFill>
                <a:latin typeface="Times New Roman" panose="02020603050405020304" pitchFamily="18" charset="0"/>
                <a:cs typeface="Times New Roman" panose="02020603050405020304" pitchFamily="18" charset="0"/>
              </a:rPr>
              <a:t>процесу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викликаного</a:t>
            </a:r>
            <a:r>
              <a:rPr lang="ru-RU" sz="2800" dirty="0">
                <a:solidFill>
                  <a:schemeClr val="tx1"/>
                </a:solidFill>
                <a:latin typeface="Times New Roman" panose="02020603050405020304" pitchFamily="18" charset="0"/>
                <a:cs typeface="Times New Roman" panose="02020603050405020304" pitchFamily="18" charset="0"/>
              </a:rPr>
              <a:t> травмами, </a:t>
            </a:r>
            <a:r>
              <a:rPr lang="ru-RU" sz="2800" dirty="0" err="1">
                <a:solidFill>
                  <a:schemeClr val="tx1"/>
                </a:solidFill>
                <a:latin typeface="Times New Roman" panose="02020603050405020304" pitchFamily="18" charset="0"/>
                <a:cs typeface="Times New Roman" panose="02020603050405020304" pitchFamily="18" charset="0"/>
              </a:rPr>
              <a:t>нагноєнням</a:t>
            </a:r>
            <a:r>
              <a:rPr lang="ru-RU" sz="2800" dirty="0">
                <a:solidFill>
                  <a:schemeClr val="tx1"/>
                </a:solidFill>
                <a:latin typeface="Times New Roman" panose="02020603050405020304" pitchFamily="18" charset="0"/>
                <a:cs typeface="Times New Roman" panose="02020603050405020304" pitchFamily="18" charset="0"/>
              </a:rPr>
              <a:t> та </a:t>
            </a:r>
            <a:r>
              <a:rPr lang="ru-RU" sz="2800" dirty="0" err="1">
                <a:solidFill>
                  <a:schemeClr val="tx1"/>
                </a:solidFill>
                <a:latin typeface="Times New Roman" panose="02020603050405020304" pitchFamily="18" charset="0"/>
                <a:cs typeface="Times New Roman" panose="02020603050405020304" pitchFamily="18" charset="0"/>
              </a:rPr>
              <a:t>іншими</a:t>
            </a:r>
            <a:r>
              <a:rPr lang="ru-RU" sz="2800" dirty="0">
                <a:solidFill>
                  <a:schemeClr val="tx1"/>
                </a:solidFill>
                <a:latin typeface="Times New Roman" panose="02020603050405020304" pitchFamily="18" charset="0"/>
                <a:cs typeface="Times New Roman" panose="02020603050405020304" pitchFamily="18" charset="0"/>
              </a:rPr>
              <a:t> причинами, </a:t>
            </a:r>
            <a:r>
              <a:rPr lang="ru-RU" sz="2800" dirty="0" err="1">
                <a:solidFill>
                  <a:schemeClr val="tx1"/>
                </a:solidFill>
                <a:latin typeface="Times New Roman" panose="02020603050405020304" pitchFamily="18" charset="0"/>
                <a:cs typeface="Times New Roman" panose="02020603050405020304" pitchFamily="18" charset="0"/>
              </a:rPr>
              <a:t>призводить</a:t>
            </a:r>
            <a:r>
              <a:rPr lang="ru-RU" sz="2800" dirty="0">
                <a:solidFill>
                  <a:schemeClr val="tx1"/>
                </a:solidFill>
                <a:latin typeface="Times New Roman" panose="02020603050405020304" pitchFamily="18" charset="0"/>
                <a:cs typeface="Times New Roman" panose="02020603050405020304" pitchFamily="18" charset="0"/>
              </a:rPr>
              <a:t> до </a:t>
            </a:r>
            <a:r>
              <a:rPr lang="ru-RU" sz="2800" dirty="0" err="1">
                <a:solidFill>
                  <a:schemeClr val="tx1"/>
                </a:solidFill>
                <a:latin typeface="Times New Roman" panose="02020603050405020304" pitchFamily="18" charset="0"/>
                <a:cs typeface="Times New Roman" panose="02020603050405020304" pitchFamily="18" charset="0"/>
              </a:rPr>
              <a:t>збільшення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шийних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пахових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ліктьових</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надключичних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лімфатичних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вузлів</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877901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uk-UA" sz="2800" dirty="0" smtClean="0">
                <a:solidFill>
                  <a:schemeClr val="tx1"/>
                </a:solidFill>
                <a:latin typeface="Times New Roman" panose="02020603050405020304" pitchFamily="18" charset="0"/>
                <a:cs typeface="Times New Roman" panose="02020603050405020304" pitchFamily="18" charset="0"/>
              </a:rPr>
              <a:t> </a:t>
            </a:r>
            <a:r>
              <a:rPr lang="ru-RU" sz="2800" dirty="0">
                <a:solidFill>
                  <a:schemeClr val="tx1"/>
                </a:solidFill>
                <a:latin typeface="Times New Roman" panose="02020603050405020304" pitchFamily="18" charset="0"/>
                <a:cs typeface="Times New Roman" panose="02020603050405020304" pitchFamily="18" charset="0"/>
              </a:rPr>
              <a:t>При </a:t>
            </a:r>
            <a:r>
              <a:rPr lang="ru-RU" sz="2800" dirty="0" err="1">
                <a:solidFill>
                  <a:schemeClr val="tx1"/>
                </a:solidFill>
                <a:latin typeface="Times New Roman" panose="02020603050405020304" pitchFamily="18" charset="0"/>
                <a:cs typeface="Times New Roman" panose="02020603050405020304" pitchFamily="18" charset="0"/>
              </a:rPr>
              <a:t>огляді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слід</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звернути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увагу</a:t>
            </a:r>
            <a:r>
              <a:rPr lang="ru-RU" sz="2800" dirty="0">
                <a:solidFill>
                  <a:schemeClr val="tx1"/>
                </a:solidFill>
                <a:latin typeface="Times New Roman" panose="02020603050405020304" pitchFamily="18" charset="0"/>
                <a:cs typeface="Times New Roman" panose="02020603050405020304" pitchFamily="18" charset="0"/>
              </a:rPr>
              <a:t> і на </a:t>
            </a:r>
            <a:r>
              <a:rPr lang="ru-RU" sz="2800" dirty="0" err="1">
                <a:solidFill>
                  <a:schemeClr val="tx1"/>
                </a:solidFill>
                <a:latin typeface="Times New Roman" panose="02020603050405020304" pitchFamily="18" charset="0"/>
                <a:cs typeface="Times New Roman" panose="02020603050405020304" pitchFamily="18" charset="0"/>
              </a:rPr>
              <a:t>кровоносні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судини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Виявлені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ущільнення</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болючість</a:t>
            </a:r>
            <a:r>
              <a:rPr lang="ru-RU" sz="2800" dirty="0">
                <a:solidFill>
                  <a:schemeClr val="tx1"/>
                </a:solidFill>
                <a:latin typeface="Times New Roman" panose="02020603050405020304" pitchFamily="18" charset="0"/>
                <a:cs typeface="Times New Roman" panose="02020603050405020304" pitchFamily="18" charset="0"/>
              </a:rPr>
              <a:t> в </a:t>
            </a:r>
            <a:r>
              <a:rPr lang="ru-RU" sz="2800" dirty="0" err="1">
                <a:solidFill>
                  <a:schemeClr val="tx1"/>
                </a:solidFill>
                <a:latin typeface="Times New Roman" panose="02020603050405020304" pitchFamily="18" charset="0"/>
                <a:cs typeface="Times New Roman" panose="02020603050405020304" pitchFamily="18" charset="0"/>
              </a:rPr>
              <a:t>пацієнт</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області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перешкоджають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проведенню</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процедури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масажу</a:t>
            </a:r>
            <a:r>
              <a:rPr lang="ru-RU" sz="2800" dirty="0">
                <a:solidFill>
                  <a:schemeClr val="tx1"/>
                </a:solidFill>
                <a:latin typeface="Times New Roman" panose="02020603050405020304" pitchFamily="18" charset="0"/>
                <a:cs typeface="Times New Roman" panose="02020603050405020304" pitchFamily="18" charset="0"/>
              </a:rPr>
              <a:t>. Не </a:t>
            </a:r>
            <a:r>
              <a:rPr lang="ru-RU" sz="2800" dirty="0" err="1">
                <a:solidFill>
                  <a:schemeClr val="tx1"/>
                </a:solidFill>
                <a:latin typeface="Times New Roman" panose="02020603050405020304" pitchFamily="18" charset="0"/>
                <a:cs typeface="Times New Roman" panose="02020603050405020304" pitchFamily="18" charset="0"/>
              </a:rPr>
              <a:t>слід</a:t>
            </a:r>
            <a:r>
              <a:rPr lang="ru-RU" sz="2800" dirty="0">
                <a:solidFill>
                  <a:schemeClr val="tx1"/>
                </a:solidFill>
                <a:latin typeface="Times New Roman" panose="02020603050405020304" pitchFamily="18" charset="0"/>
                <a:cs typeface="Times New Roman" panose="02020603050405020304" pitchFamily="18" charset="0"/>
              </a:rPr>
              <a:t> активно </a:t>
            </a:r>
            <a:r>
              <a:rPr lang="ru-RU" sz="2800" dirty="0" err="1">
                <a:solidFill>
                  <a:schemeClr val="tx1"/>
                </a:solidFill>
                <a:latin typeface="Times New Roman" panose="02020603050405020304" pitchFamily="18" charset="0"/>
                <a:cs typeface="Times New Roman" panose="02020603050405020304" pitchFamily="18" charset="0"/>
              </a:rPr>
              <a:t>масажувати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підколінну</a:t>
            </a:r>
            <a:r>
              <a:rPr lang="ru-RU" sz="2800" dirty="0">
                <a:solidFill>
                  <a:schemeClr val="tx1"/>
                </a:solidFill>
                <a:latin typeface="Times New Roman" panose="02020603050405020304" pitchFamily="18" charset="0"/>
                <a:cs typeface="Times New Roman" panose="02020603050405020304" pitchFamily="18" charset="0"/>
              </a:rPr>
              <a:t> ямку, </a:t>
            </a:r>
            <a:r>
              <a:rPr lang="ru-RU" sz="2800" dirty="0" err="1">
                <a:solidFill>
                  <a:schemeClr val="tx1"/>
                </a:solidFill>
                <a:latin typeface="Times New Roman" panose="02020603050405020304" pitchFamily="18" charset="0"/>
                <a:cs typeface="Times New Roman" panose="02020603050405020304" pitchFamily="18" charset="0"/>
              </a:rPr>
              <a:t>внутрішню</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поверхню</a:t>
            </a:r>
            <a:r>
              <a:rPr lang="ru-RU" sz="2800" dirty="0">
                <a:solidFill>
                  <a:schemeClr val="tx1"/>
                </a:solidFill>
                <a:latin typeface="Times New Roman" panose="02020603050405020304" pitchFamily="18" charset="0"/>
                <a:cs typeface="Times New Roman" panose="02020603050405020304" pitchFamily="18" charset="0"/>
              </a:rPr>
              <a:t> стегна і плеча, а </a:t>
            </a:r>
            <a:r>
              <a:rPr lang="ru-RU" sz="2800" dirty="0" err="1">
                <a:solidFill>
                  <a:schemeClr val="tx1"/>
                </a:solidFill>
                <a:latin typeface="Times New Roman" panose="02020603050405020304" pitchFamily="18" charset="0"/>
                <a:cs typeface="Times New Roman" panose="02020603050405020304" pitchFamily="18" charset="0"/>
              </a:rPr>
              <a:t>також</a:t>
            </a:r>
            <a:r>
              <a:rPr lang="ru-RU" sz="2800" dirty="0">
                <a:solidFill>
                  <a:schemeClr val="tx1"/>
                </a:solidFill>
                <a:latin typeface="Times New Roman" panose="02020603050405020304" pitchFamily="18" charset="0"/>
                <a:cs typeface="Times New Roman" panose="02020603050405020304" pitchFamily="18" charset="0"/>
              </a:rPr>
              <a:t> область </a:t>
            </a:r>
            <a:r>
              <a:rPr lang="ru-RU" sz="2800" dirty="0" err="1">
                <a:solidFill>
                  <a:schemeClr val="tx1"/>
                </a:solidFill>
                <a:latin typeface="Times New Roman" panose="02020603050405020304" pitchFamily="18" charset="0"/>
                <a:cs typeface="Times New Roman" panose="02020603050405020304" pitchFamily="18" charset="0"/>
              </a:rPr>
              <a:t>шиї</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літніх</a:t>
            </a:r>
            <a:r>
              <a:rPr lang="ru-RU" sz="2800" dirty="0">
                <a:solidFill>
                  <a:schemeClr val="tx1"/>
                </a:solidFill>
                <a:latin typeface="Times New Roman" panose="02020603050405020304" pitchFamily="18" charset="0"/>
                <a:cs typeface="Times New Roman" panose="02020603050405020304" pitchFamily="18" charset="0"/>
              </a:rPr>
              <a:t> людей.</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Пальпацією</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необхідно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визначити</a:t>
            </a:r>
            <a:r>
              <a:rPr lang="ru-RU" sz="2800" dirty="0">
                <a:solidFill>
                  <a:schemeClr val="tx1"/>
                </a:solidFill>
                <a:latin typeface="Times New Roman" panose="02020603050405020304" pitchFamily="18" charset="0"/>
                <a:cs typeface="Times New Roman" panose="02020603050405020304" pitchFamily="18" charset="0"/>
              </a:rPr>
              <a:t> тонус </a:t>
            </a:r>
            <a:r>
              <a:rPr lang="ru-RU" sz="2800" dirty="0" err="1">
                <a:solidFill>
                  <a:schemeClr val="tx1"/>
                </a:solidFill>
                <a:latin typeface="Times New Roman" panose="02020603050405020304" pitchFamily="18" charset="0"/>
                <a:cs typeface="Times New Roman" panose="02020603050405020304" pitchFamily="18" charset="0"/>
              </a:rPr>
              <a:t>м'язів</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їх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рельєфність</a:t>
            </a:r>
            <a:r>
              <a:rPr lang="ru-RU" sz="2800" dirty="0">
                <a:solidFill>
                  <a:schemeClr val="tx1"/>
                </a:solidFill>
                <a:latin typeface="Times New Roman" panose="02020603050405020304" pitchFamily="18" charset="0"/>
                <a:cs typeface="Times New Roman" panose="02020603050405020304" pitchFamily="18" charset="0"/>
              </a:rPr>
              <a:t>, силу, </a:t>
            </a:r>
            <a:r>
              <a:rPr lang="ru-RU" sz="2800" dirty="0" err="1">
                <a:solidFill>
                  <a:schemeClr val="tx1"/>
                </a:solidFill>
                <a:latin typeface="Times New Roman" panose="02020603050405020304" pitchFamily="18" charset="0"/>
                <a:cs typeface="Times New Roman" panose="02020603050405020304" pitchFamily="18" charset="0"/>
              </a:rPr>
              <a:t>щільність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пружність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Здорові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м'язи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відрізняються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м'якістю</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пружністю</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еластичністю</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Деякі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захворювання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міозит</a:t>
            </a:r>
            <a:r>
              <a:rPr lang="ru-RU" sz="2800" dirty="0">
                <a:solidFill>
                  <a:schemeClr val="tx1"/>
                </a:solidFill>
                <a:latin typeface="Times New Roman" panose="02020603050405020304" pitchFamily="18" charset="0"/>
                <a:cs typeface="Times New Roman" panose="02020603050405020304" pitchFamily="18" charset="0"/>
              </a:rPr>
              <a:t>, остеохондроз та </a:t>
            </a:r>
            <a:r>
              <a:rPr lang="ru-RU" sz="2800" dirty="0" err="1">
                <a:solidFill>
                  <a:schemeClr val="tx1"/>
                </a:solidFill>
                <a:latin typeface="Times New Roman" panose="02020603050405020304" pitchFamily="18" charset="0"/>
                <a:cs typeface="Times New Roman" panose="02020603050405020304" pitchFamily="18" charset="0"/>
              </a:rPr>
              <a:t>ін</a:t>
            </a:r>
            <a:r>
              <a:rPr lang="ru-RU" sz="2800" dirty="0">
                <a:solidFill>
                  <a:schemeClr val="tx1"/>
                </a:solidFill>
                <a:latin typeface="Times New Roman" panose="02020603050405020304" pitchFamily="18" charset="0"/>
                <a:cs typeface="Times New Roman" panose="02020603050405020304" pitchFamily="18" charset="0"/>
              </a:rPr>
              <a:t>), а </a:t>
            </a:r>
            <a:r>
              <a:rPr lang="ru-RU" sz="2800" dirty="0" err="1">
                <a:solidFill>
                  <a:schemeClr val="tx1"/>
                </a:solidFill>
                <a:latin typeface="Times New Roman" panose="02020603050405020304" pitchFamily="18" charset="0"/>
                <a:cs typeface="Times New Roman" panose="02020603050405020304" pitchFamily="18" charset="0"/>
              </a:rPr>
              <a:t>також</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надмірні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фізичні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навантаження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що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викликають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перевтома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скелетної</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мускулатури</a:t>
            </a:r>
            <a:r>
              <a:rPr lang="ru-RU" sz="2800" dirty="0">
                <a:solidFill>
                  <a:schemeClr val="tx1"/>
                </a:solidFill>
                <a:latin typeface="Times New Roman" panose="02020603050405020304" pitchFamily="18" charset="0"/>
                <a:cs typeface="Times New Roman" panose="02020603050405020304" pitchFamily="18" charset="0"/>
              </a:rPr>
              <a:t>, є причинами </a:t>
            </a:r>
            <a:r>
              <a:rPr lang="ru-RU" sz="2800" dirty="0" err="1">
                <a:solidFill>
                  <a:schemeClr val="tx1"/>
                </a:solidFill>
                <a:latin typeface="Times New Roman" panose="02020603050405020304" pitchFamily="18" charset="0"/>
                <a:cs typeface="Times New Roman" panose="02020603050405020304" pitchFamily="18" charset="0"/>
              </a:rPr>
              <a:t>хворобливості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м'язів</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порушення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їх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скорочувальної</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здатності</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появи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ущільнень</a:t>
            </a:r>
            <a:r>
              <a:rPr lang="ru-RU" sz="2800" dirty="0" smtClean="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846718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Огляд</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a:solidFill>
                  <a:schemeClr val="tx1"/>
                </a:solidFill>
                <a:latin typeface="Times New Roman" panose="02020603050405020304" pitchFamily="18" charset="0"/>
                <a:cs typeface="Times New Roman" panose="02020603050405020304" pitchFamily="18" charset="0"/>
              </a:rPr>
              <a:t>і </a:t>
            </a:r>
            <a:r>
              <a:rPr lang="ru-RU" sz="2800" dirty="0" err="1">
                <a:solidFill>
                  <a:schemeClr val="tx1"/>
                </a:solidFill>
                <a:latin typeface="Times New Roman" panose="02020603050405020304" pitchFamily="18" charset="0"/>
                <a:cs typeface="Times New Roman" panose="02020603050405020304" pitchFamily="18" charset="0"/>
              </a:rPr>
              <a:t>пальпація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суглобів</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дозволяє</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виявити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наявність</a:t>
            </a:r>
            <a:r>
              <a:rPr lang="ru-RU" sz="2800" dirty="0">
                <a:solidFill>
                  <a:schemeClr val="tx1"/>
                </a:solidFill>
                <a:latin typeface="Times New Roman" panose="02020603050405020304" pitchFamily="18" charset="0"/>
                <a:cs typeface="Times New Roman" panose="02020603050405020304" pitchFamily="18" charset="0"/>
              </a:rPr>
              <a:t> травм і </a:t>
            </a:r>
            <a:r>
              <a:rPr lang="ru-RU" sz="2800" dirty="0" err="1">
                <a:solidFill>
                  <a:schemeClr val="tx1"/>
                </a:solidFill>
                <a:latin typeface="Times New Roman" panose="02020603050405020304" pitchFamily="18" charset="0"/>
                <a:cs typeface="Times New Roman" panose="02020603050405020304" pitchFamily="18" charset="0"/>
              </a:rPr>
              <a:t>запальних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процесів</a:t>
            </a:r>
            <a:r>
              <a:rPr lang="ru-RU" sz="2800" dirty="0">
                <a:solidFill>
                  <a:schemeClr val="tx1"/>
                </a:solidFill>
                <a:latin typeface="Times New Roman" panose="02020603050405020304" pitchFamily="18" charset="0"/>
                <a:cs typeface="Times New Roman" panose="02020603050405020304" pitchFamily="18" charset="0"/>
              </a:rPr>
              <a:t> в </a:t>
            </a:r>
            <a:r>
              <a:rPr lang="ru-RU" sz="2800" dirty="0" err="1">
                <a:solidFill>
                  <a:schemeClr val="tx1"/>
                </a:solidFill>
                <a:latin typeface="Times New Roman" panose="02020603050405020304" pitchFamily="18" charset="0"/>
                <a:cs typeface="Times New Roman" panose="02020603050405020304" pitchFamily="18" charset="0"/>
              </a:rPr>
              <a:t>суглобовій</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сумці</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цьому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випадку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відзначається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припухлість</a:t>
            </a:r>
            <a:r>
              <a:rPr lang="ru-RU" sz="2800" dirty="0">
                <a:solidFill>
                  <a:schemeClr val="tx1"/>
                </a:solidFill>
                <a:latin typeface="Times New Roman" panose="02020603050405020304" pitchFamily="18" charset="0"/>
                <a:cs typeface="Times New Roman" panose="02020603050405020304" pitchFamily="18" charset="0"/>
              </a:rPr>
              <a:t> в </a:t>
            </a:r>
            <a:r>
              <a:rPr lang="ru-RU" sz="2800" dirty="0" err="1">
                <a:solidFill>
                  <a:schemeClr val="tx1"/>
                </a:solidFill>
                <a:latin typeface="Times New Roman" panose="02020603050405020304" pitchFamily="18" charset="0"/>
                <a:cs typeface="Times New Roman" panose="02020603050405020304" pitchFamily="18" charset="0"/>
              </a:rPr>
              <a:t>області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суглоба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болючість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порушення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рухливості</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локальне</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підвищення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температури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що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викликає</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напругу</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почервоніння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шкіри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a:t>
            </a:r>
            <a:r>
              <a:rPr lang="ru-RU" sz="2800" dirty="0">
                <a:solidFill>
                  <a:schemeClr val="tx1"/>
                </a:solidFill>
                <a:latin typeface="Times New Roman" panose="02020603050405020304" pitchFamily="18" charset="0"/>
                <a:cs typeface="Times New Roman" panose="02020603050405020304" pitchFamily="18" charset="0"/>
              </a:rPr>
              <a:t> при </a:t>
            </a:r>
            <a:r>
              <a:rPr lang="ru-RU" sz="2800" dirty="0" err="1">
                <a:solidFill>
                  <a:schemeClr val="tx1"/>
                </a:solidFill>
                <a:latin typeface="Times New Roman" panose="02020603050405020304" pitchFamily="18" charset="0"/>
                <a:cs typeface="Times New Roman" panose="02020603050405020304" pitchFamily="18" charset="0"/>
              </a:rPr>
              <a:t>виявленні</a:t>
            </a:r>
            <a:r>
              <a:rPr lang="ru-RU" sz="2800" dirty="0">
                <a:solidFill>
                  <a:schemeClr val="tx1"/>
                </a:solidFill>
                <a:latin typeface="Times New Roman" panose="02020603050405020304" pitchFamily="18" charset="0"/>
                <a:cs typeface="Times New Roman" panose="02020603050405020304" pitchFamily="18" charset="0"/>
              </a:rPr>
              <a:t> таких </a:t>
            </a:r>
            <a:r>
              <a:rPr lang="ru-RU" sz="2800" dirty="0" err="1">
                <a:solidFill>
                  <a:schemeClr val="tx1"/>
                </a:solidFill>
                <a:latin typeface="Times New Roman" panose="02020603050405020304" pitchFamily="18" charset="0"/>
                <a:cs typeface="Times New Roman" panose="02020603050405020304" pitchFamily="18" charset="0"/>
              </a:rPr>
              <a:t>відхилень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проводити</a:t>
            </a:r>
            <a:r>
              <a:rPr lang="ru-RU" sz="2800" dirty="0">
                <a:solidFill>
                  <a:schemeClr val="tx1"/>
                </a:solidFill>
                <a:latin typeface="Times New Roman" panose="02020603050405020304" pitchFamily="18" charset="0"/>
                <a:cs typeface="Times New Roman" panose="02020603050405020304" pitchFamily="18" charset="0"/>
              </a:rPr>
              <a:t> не </a:t>
            </a:r>
            <a:r>
              <a:rPr lang="ru-RU" sz="2800" dirty="0" err="1">
                <a:solidFill>
                  <a:schemeClr val="tx1"/>
                </a:solidFill>
                <a:latin typeface="Times New Roman" panose="02020603050405020304" pitchFamily="18" charset="0"/>
                <a:cs typeface="Times New Roman" panose="02020603050405020304" pitchFamily="18" charset="0"/>
              </a:rPr>
              <a:t>можна</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При </a:t>
            </a:r>
            <a:r>
              <a:rPr lang="ru-RU" sz="2800" dirty="0" err="1" smtClean="0">
                <a:solidFill>
                  <a:schemeClr val="tx1"/>
                </a:solidFill>
                <a:latin typeface="Times New Roman" panose="02020603050405020304" pitchFamily="18" charset="0"/>
                <a:cs typeface="Times New Roman" panose="02020603050405020304" pitchFamily="18" charset="0"/>
              </a:rPr>
              <a:t>пальпації</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окремих</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ділянок</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тіла</a:t>
            </a:r>
            <a:r>
              <a:rPr lang="ru-RU" sz="2800" dirty="0">
                <a:solidFill>
                  <a:schemeClr val="tx1"/>
                </a:solidFill>
                <a:latin typeface="Times New Roman" panose="02020603050405020304" pitchFamily="18" charset="0"/>
                <a:cs typeface="Times New Roman" panose="02020603050405020304" pitchFamily="18" charset="0"/>
              </a:rPr>
              <a:t> по ходу </a:t>
            </a:r>
            <a:r>
              <a:rPr lang="ru-RU" sz="2800" dirty="0" err="1">
                <a:solidFill>
                  <a:schemeClr val="tx1"/>
                </a:solidFill>
                <a:latin typeface="Times New Roman" panose="02020603050405020304" pitchFamily="18" charset="0"/>
                <a:cs typeface="Times New Roman" panose="02020603050405020304" pitchFamily="18" charset="0"/>
              </a:rPr>
              <a:t>нервових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стовбурів</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масажист</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може</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створити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уявлення</a:t>
            </a:r>
            <a:r>
              <a:rPr lang="ru-RU" sz="2800" dirty="0">
                <a:solidFill>
                  <a:schemeClr val="tx1"/>
                </a:solidFill>
                <a:latin typeface="Times New Roman" panose="02020603050405020304" pitchFamily="18" charset="0"/>
                <a:cs typeface="Times New Roman" panose="02020603050405020304" pitchFamily="18" charset="0"/>
              </a:rPr>
              <a:t> про стан </a:t>
            </a:r>
            <a:r>
              <a:rPr lang="ru-RU" sz="2800" dirty="0" err="1">
                <a:solidFill>
                  <a:schemeClr val="tx1"/>
                </a:solidFill>
                <a:latin typeface="Times New Roman" panose="02020603050405020304" pitchFamily="18" charset="0"/>
                <a:cs typeface="Times New Roman" panose="02020603050405020304" pitchFamily="18" charset="0"/>
              </a:rPr>
              <a:t>нервової</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системи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Хворобливість</a:t>
            </a:r>
            <a:r>
              <a:rPr lang="ru-RU" sz="2800" dirty="0">
                <a:solidFill>
                  <a:schemeClr val="tx1"/>
                </a:solidFill>
                <a:latin typeface="Times New Roman" panose="02020603050405020304" pitchFamily="18" charset="0"/>
                <a:cs typeface="Times New Roman" panose="02020603050405020304" pitchFamily="18" charset="0"/>
              </a:rPr>
              <a:t> в </a:t>
            </a:r>
            <a:r>
              <a:rPr lang="ru-RU" sz="2800" dirty="0" err="1">
                <a:solidFill>
                  <a:schemeClr val="tx1"/>
                </a:solidFill>
                <a:latin typeface="Times New Roman" panose="02020603050405020304" pitchFamily="18" charset="0"/>
                <a:cs typeface="Times New Roman" panose="02020603050405020304" pitchFamily="18" charset="0"/>
              </a:rPr>
              <a:t>деяких</a:t>
            </a:r>
            <a:r>
              <a:rPr lang="ru-RU" sz="2800" dirty="0">
                <a:solidFill>
                  <a:schemeClr val="tx1"/>
                </a:solidFill>
                <a:latin typeface="Times New Roman" panose="02020603050405020304" pitchFamily="18" charset="0"/>
                <a:cs typeface="Times New Roman" panose="02020603050405020304" pitchFamily="18" charset="0"/>
              </a:rPr>
              <a:t> точках, а </a:t>
            </a:r>
            <a:r>
              <a:rPr lang="ru-RU" sz="2800" dirty="0" err="1">
                <a:solidFill>
                  <a:schemeClr val="tx1"/>
                </a:solidFill>
                <a:latin typeface="Times New Roman" panose="02020603050405020304" pitchFamily="18" charset="0"/>
                <a:cs typeface="Times New Roman" panose="02020603050405020304" pitchFamily="18" charset="0"/>
              </a:rPr>
              <a:t>також</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іррадуюча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біль</a:t>
            </a:r>
            <a:r>
              <a:rPr lang="ru-RU" sz="2800" dirty="0">
                <a:solidFill>
                  <a:schemeClr val="tx1"/>
                </a:solidFill>
                <a:latin typeface="Times New Roman" panose="02020603050405020304" pitchFamily="18" charset="0"/>
                <a:cs typeface="Times New Roman" panose="02020603050405020304" pitchFamily="18" charset="0"/>
              </a:rPr>
              <a:t> є </a:t>
            </a:r>
            <a:r>
              <a:rPr lang="ru-RU" sz="2800" dirty="0" err="1">
                <a:solidFill>
                  <a:schemeClr val="tx1"/>
                </a:solidFill>
                <a:latin typeface="Times New Roman" panose="02020603050405020304" pitchFamily="18" charset="0"/>
                <a:cs typeface="Times New Roman" panose="02020603050405020304" pitchFamily="18" charset="0"/>
              </a:rPr>
              <a:t>яскравим</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свідченням</a:t>
            </a:r>
            <a:r>
              <a:rPr lang="ru-RU" sz="2800" dirty="0">
                <a:solidFill>
                  <a:schemeClr val="tx1"/>
                </a:solidFill>
                <a:latin typeface="Times New Roman" panose="02020603050405020304" pitchFamily="18" charset="0"/>
                <a:cs typeface="Times New Roman" panose="02020603050405020304" pitchFamily="18" charset="0"/>
              </a:rPr>
              <a:t> того </a:t>
            </a:r>
            <a:r>
              <a:rPr lang="ru-RU" sz="2800" dirty="0" err="1">
                <a:solidFill>
                  <a:schemeClr val="tx1"/>
                </a:solidFill>
                <a:latin typeface="Times New Roman" panose="02020603050405020304" pitchFamily="18" charset="0"/>
                <a:cs typeface="Times New Roman" panose="02020603050405020304" pitchFamily="18" charset="0"/>
              </a:rPr>
              <a:t>чи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іншого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нервового</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захворювання</a:t>
            </a:r>
            <a:r>
              <a:rPr lang="ru-RU" sz="2800" dirty="0">
                <a:solidFill>
                  <a:schemeClr val="tx1"/>
                </a:solidFill>
                <a:latin typeface="Times New Roman" panose="02020603050405020304" pitchFamily="18" charset="0"/>
                <a:cs typeface="Times New Roman" panose="02020603050405020304" pitchFamily="18" charset="0"/>
              </a:rPr>
              <a:t>. </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6160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17600" y="253999"/>
            <a:ext cx="9053384" cy="1384301"/>
          </a:xfrm>
        </p:spPr>
        <p:txBody>
          <a:bodyPr/>
          <a:lstStyle/>
          <a:p>
            <a:pPr algn="just"/>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5" name="Подзаголовок 4"/>
          <p:cNvSpPr>
            <a:spLocks noGrp="1"/>
          </p:cNvSpPr>
          <p:nvPr>
            <p:ph type="subTitle" idx="1"/>
          </p:nvPr>
        </p:nvSpPr>
        <p:spPr>
          <a:xfrm>
            <a:off x="533400" y="469900"/>
            <a:ext cx="10591800" cy="6019800"/>
          </a:xfrm>
        </p:spPr>
        <p:txBody>
          <a:bodyPr>
            <a:normAutofit/>
          </a:bodyPr>
          <a:lstStyle/>
          <a:p>
            <a:pPr algn="just"/>
            <a:r>
              <a:rPr lang="ru-RU" sz="2400" dirty="0" smtClean="0">
                <a:solidFill>
                  <a:schemeClr val="tx1"/>
                </a:solidFill>
                <a:latin typeface="Times New Roman" panose="02020603050405020304" pitchFamily="18" charset="0"/>
                <a:cs typeface="Times New Roman" panose="02020603050405020304" pitchFamily="18" charset="0"/>
              </a:rPr>
              <a:t>	</a:t>
            </a:r>
            <a:r>
              <a:rPr lang="uk-UA" sz="3000" dirty="0">
                <a:solidFill>
                  <a:schemeClr val="tx1"/>
                </a:solidFill>
                <a:latin typeface="Times New Roman" panose="02020603050405020304" pitchFamily="18" charset="0"/>
                <a:cs typeface="Times New Roman" panose="02020603050405020304" pitchFamily="18" charset="0"/>
              </a:rPr>
              <a:t>Механорецептори називають також тактильними рецепторами. Зовнішня поверхня шкіри являє собою велике рецепторне поле, яке є периферичною частиною шкірного аналізатора. За допомогою аналізатора організм сприймає величезну кількість подразників, що надходять з навколишнього світу. При цьому кожному подразнику відповідає свій специфічний вид шкірної </a:t>
            </a:r>
            <a:r>
              <a:rPr lang="uk-UA" sz="3000" dirty="0" err="1">
                <a:solidFill>
                  <a:schemeClr val="tx1"/>
                </a:solidFill>
                <a:latin typeface="Times New Roman" panose="02020603050405020304" pitchFamily="18" charset="0"/>
                <a:cs typeface="Times New Roman" panose="02020603050405020304" pitchFamily="18" charset="0"/>
              </a:rPr>
              <a:t>рецепці</a:t>
            </a:r>
            <a:r>
              <a:rPr lang="uk-UA" sz="3000" dirty="0">
                <a:solidFill>
                  <a:schemeClr val="tx1"/>
                </a:solidFill>
                <a:latin typeface="Times New Roman" panose="02020603050405020304" pitchFamily="18" charset="0"/>
                <a:cs typeface="Times New Roman" panose="02020603050405020304" pitchFamily="18" charset="0"/>
              </a:rPr>
              <a:t>. Розрізняють чотири види шкірної рецепції: теплову, холодову, больову і тактильну. Тактильна рецепція пов'язана з почуттям дотику, тиску, вібрації.</a:t>
            </a:r>
          </a:p>
          <a:p>
            <a:pPr algn="just"/>
            <a:r>
              <a:rPr lang="uk-UA" sz="3000" dirty="0">
                <a:solidFill>
                  <a:schemeClr val="tx1"/>
                </a:solidFill>
                <a:latin typeface="Times New Roman" panose="02020603050405020304" pitchFamily="18" charset="0"/>
                <a:cs typeface="Times New Roman" panose="02020603050405020304" pitchFamily="18" charset="0"/>
              </a:rPr>
              <a:t>Прийоми масажу, будь то ніжні або сильні тиску, сприймаються організмом як подразник тактильної рецепції. </a:t>
            </a:r>
            <a:endParaRPr lang="uk-UA" sz="3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484655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800" y="355600"/>
            <a:ext cx="11315700" cy="5715000"/>
          </a:xfrm>
        </p:spPr>
        <p:txBody>
          <a:bodyPr>
            <a:no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a:t> </a:t>
            </a:r>
            <a:r>
              <a:rPr lang="ru-RU" sz="2800" dirty="0" err="1">
                <a:solidFill>
                  <a:schemeClr val="tx1"/>
                </a:solidFill>
                <a:latin typeface="Times New Roman" panose="02020603050405020304" pitchFamily="18" charset="0"/>
                <a:cs typeface="Times New Roman" panose="02020603050405020304" pitchFamily="18" charset="0"/>
              </a:rPr>
              <a:t>Щоб</a:t>
            </a:r>
            <a:r>
              <a:rPr lang="ru-RU" sz="2800" dirty="0">
                <a:solidFill>
                  <a:schemeClr val="tx1"/>
                </a:solidFill>
                <a:latin typeface="Times New Roman" panose="02020603050405020304" pitchFamily="18" charset="0"/>
                <a:cs typeface="Times New Roman" panose="02020603050405020304" pitchFamily="18" charset="0"/>
              </a:rPr>
              <a:t> не </a:t>
            </a:r>
            <a:r>
              <a:rPr lang="ru-RU" sz="2800" dirty="0" err="1">
                <a:solidFill>
                  <a:schemeClr val="tx1"/>
                </a:solidFill>
                <a:latin typeface="Times New Roman" panose="02020603050405020304" pitchFamily="18" charset="0"/>
                <a:cs typeface="Times New Roman" panose="02020603050405020304" pitchFamily="18" charset="0"/>
              </a:rPr>
              <a:t>помилитися</a:t>
            </a:r>
            <a:r>
              <a:rPr lang="ru-RU" sz="2800" dirty="0">
                <a:solidFill>
                  <a:schemeClr val="tx1"/>
                </a:solidFill>
                <a:latin typeface="Times New Roman" panose="02020603050405020304" pitchFamily="18" charset="0"/>
                <a:cs typeface="Times New Roman" panose="02020603050405020304" pitchFamily="18" charset="0"/>
              </a:rPr>
              <a:t> у </a:t>
            </a:r>
            <a:r>
              <a:rPr lang="ru-RU" sz="2800" dirty="0" err="1">
                <a:solidFill>
                  <a:schemeClr val="tx1"/>
                </a:solidFill>
                <a:latin typeface="Times New Roman" panose="02020603050405020304" pitchFamily="18" charset="0"/>
                <a:cs typeface="Times New Roman" panose="02020603050405020304" pitchFamily="18" charset="0"/>
              </a:rPr>
              <a:t>виборі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раціональних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методів</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впливу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масажист</a:t>
            </a:r>
            <a:r>
              <a:rPr lang="ru-RU" sz="2800" dirty="0">
                <a:solidFill>
                  <a:schemeClr val="tx1"/>
                </a:solidFill>
                <a:latin typeface="Times New Roman" panose="02020603050405020304" pitchFamily="18" charset="0"/>
                <a:cs typeface="Times New Roman" panose="02020603050405020304" pitchFamily="18" charset="0"/>
              </a:rPr>
              <a:t> повинен добре знати </a:t>
            </a:r>
            <a:r>
              <a:rPr lang="ru-RU" sz="2800" dirty="0" err="1">
                <a:solidFill>
                  <a:schemeClr val="tx1"/>
                </a:solidFill>
                <a:latin typeface="Times New Roman" panose="02020603050405020304" pitchFamily="18" charset="0"/>
                <a:cs typeface="Times New Roman" panose="02020603050405020304" pitchFamily="18" charset="0"/>
              </a:rPr>
              <a:t>анатомію</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розташування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головних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нервових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стовбурів</a:t>
            </a:r>
            <a:r>
              <a:rPr lang="ru-RU" sz="2800" dirty="0">
                <a:solidFill>
                  <a:schemeClr val="tx1"/>
                </a:solidFill>
                <a:latin typeface="Times New Roman" panose="02020603050405020304" pitchFamily="18" charset="0"/>
                <a:cs typeface="Times New Roman" panose="02020603050405020304" pitchFamily="18" charset="0"/>
              </a:rPr>
              <a:t> і </a:t>
            </a:r>
            <a:r>
              <a:rPr lang="ru-RU" sz="2800" dirty="0" err="1">
                <a:solidFill>
                  <a:schemeClr val="tx1"/>
                </a:solidFill>
                <a:latin typeface="Times New Roman" panose="02020603050405020304" pitchFamily="18" charset="0"/>
                <a:cs typeface="Times New Roman" panose="02020603050405020304" pitchFamily="18" charset="0"/>
              </a:rPr>
              <a:t>місця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виходу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окремих</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нервів</a:t>
            </a:r>
            <a:r>
              <a:rPr lang="ru-RU" sz="2800" dirty="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smtClean="0">
                <a:solidFill>
                  <a:schemeClr val="tx1"/>
                </a:solidFill>
                <a:latin typeface="Times New Roman" panose="02020603050405020304" pitchFamily="18" charset="0"/>
                <a:cs typeface="Times New Roman" panose="02020603050405020304" pitchFamily="18" charset="0"/>
              </a:rPr>
              <a:t>Тільки</a:t>
            </a:r>
            <a:r>
              <a:rPr lang="ru-RU" sz="2800" dirty="0" smtClean="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після</a:t>
            </a:r>
            <a:r>
              <a:rPr lang="ru-RU" sz="2800" dirty="0">
                <a:solidFill>
                  <a:schemeClr val="tx1"/>
                </a:solidFill>
                <a:latin typeface="Times New Roman" panose="02020603050405020304" pitchFamily="18" charset="0"/>
                <a:cs typeface="Times New Roman" panose="02020603050405020304" pitchFamily="18" charset="0"/>
              </a:rPr>
              <a:t> того, як </a:t>
            </a:r>
            <a:r>
              <a:rPr lang="ru-RU" sz="2800" dirty="0" err="1">
                <a:solidFill>
                  <a:schemeClr val="tx1"/>
                </a:solidFill>
                <a:latin typeface="Times New Roman" panose="02020603050405020304" pitchFamily="18" charset="0"/>
                <a:cs typeface="Times New Roman" panose="02020603050405020304" pitchFamily="18" charset="0"/>
              </a:rPr>
              <a:t>будуть</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проведені</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обстеження</a:t>
            </a:r>
            <a:r>
              <a:rPr lang="ru-RU" sz="2800" dirty="0">
                <a:solidFill>
                  <a:schemeClr val="tx1"/>
                </a:solidFill>
                <a:latin typeface="Times New Roman" panose="02020603050405020304" pitchFamily="18" charset="0"/>
                <a:cs typeface="Times New Roman" panose="02020603050405020304" pitchFamily="18" charset="0"/>
              </a:rPr>
              <a:t> та </a:t>
            </a:r>
            <a:r>
              <a:rPr lang="ru-RU" sz="2800" dirty="0" err="1">
                <a:solidFill>
                  <a:schemeClr val="tx1"/>
                </a:solidFill>
                <a:latin typeface="Times New Roman" panose="02020603050405020304" pitchFamily="18" charset="0"/>
                <a:cs typeface="Times New Roman" panose="02020603050405020304" pitchFamily="18" charset="0"/>
              </a:rPr>
              <a:t>опитування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масажист</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може</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переходити</a:t>
            </a:r>
            <a:r>
              <a:rPr lang="ru-RU" sz="2800" dirty="0">
                <a:solidFill>
                  <a:schemeClr val="tx1"/>
                </a:solidFill>
                <a:latin typeface="Times New Roman" panose="02020603050405020304" pitchFamily="18" charset="0"/>
                <a:cs typeface="Times New Roman" panose="02020603050405020304" pitchFamily="18" charset="0"/>
              </a:rPr>
              <a:t> до </a:t>
            </a:r>
            <a:r>
              <a:rPr lang="ru-RU" sz="2800" dirty="0" err="1">
                <a:solidFill>
                  <a:schemeClr val="tx1"/>
                </a:solidFill>
                <a:latin typeface="Times New Roman" panose="02020603050405020304" pitchFamily="18" charset="0"/>
                <a:cs typeface="Times New Roman" panose="02020603050405020304" pitchFamily="18" charset="0"/>
              </a:rPr>
              <a:t>виконання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масажної</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процедури</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Дані</a:t>
            </a:r>
            <a:r>
              <a:rPr lang="ru-RU" sz="2800" dirty="0">
                <a:solidFill>
                  <a:schemeClr val="tx1"/>
                </a:solidFill>
                <a:latin typeface="Times New Roman" panose="02020603050405020304" pitchFamily="18" charset="0"/>
                <a:cs typeface="Times New Roman" panose="02020603050405020304" pitchFamily="18" charset="0"/>
              </a:rPr>
              <a:t> про стан </a:t>
            </a:r>
            <a:r>
              <a:rPr lang="ru-RU" sz="2800" dirty="0" err="1">
                <a:solidFill>
                  <a:schemeClr val="tx1"/>
                </a:solidFill>
                <a:latin typeface="Times New Roman" panose="02020603050405020304" pitchFamily="18" charset="0"/>
                <a:cs typeface="Times New Roman" panose="02020603050405020304" pitchFamily="18" charset="0"/>
              </a:rPr>
              <a:t>пацієнта</a:t>
            </a:r>
            <a:r>
              <a:rPr lang="ru-RU" sz="2800" dirty="0">
                <a:solidFill>
                  <a:schemeClr val="tx1"/>
                </a:solidFill>
                <a:latin typeface="Times New Roman" panose="02020603050405020304" pitchFamily="18" charset="0"/>
                <a:cs typeface="Times New Roman" panose="02020603050405020304" pitchFamily="18" charset="0"/>
              </a:rPr>
              <a:t> до і </a:t>
            </a:r>
            <a:r>
              <a:rPr lang="ru-RU" sz="2800" dirty="0" err="1">
                <a:solidFill>
                  <a:schemeClr val="tx1"/>
                </a:solidFill>
                <a:latin typeface="Times New Roman" panose="02020603050405020304" pitchFamily="18" charset="0"/>
                <a:cs typeface="Times New Roman" panose="02020603050405020304" pitchFamily="18" charset="0"/>
              </a:rPr>
              <a:t>після</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масажу</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err="1">
                <a:solidFill>
                  <a:schemeClr val="tx1"/>
                </a:solidFill>
                <a:latin typeface="Times New Roman" panose="02020603050405020304" pitchFamily="18" charset="0"/>
                <a:cs typeface="Times New Roman" panose="02020603050405020304" pitchFamily="18" charset="0"/>
              </a:rPr>
              <a:t>він</a:t>
            </a:r>
            <a:r>
              <a:rPr lang="ru-RU" sz="2800" dirty="0">
                <a:solidFill>
                  <a:schemeClr val="tx1"/>
                </a:solidFill>
                <a:latin typeface="Times New Roman" panose="02020603050405020304" pitchFamily="18" charset="0"/>
                <a:cs typeface="Times New Roman" panose="02020603050405020304" pitchFamily="18" charset="0"/>
              </a:rPr>
              <a:t> повинен </a:t>
            </a:r>
            <a:r>
              <a:rPr lang="ru-RU" sz="2800" dirty="0" err="1">
                <a:solidFill>
                  <a:schemeClr val="tx1"/>
                </a:solidFill>
                <a:latin typeface="Times New Roman" panose="02020603050405020304" pitchFamily="18" charset="0"/>
                <a:cs typeface="Times New Roman" panose="02020603050405020304" pitchFamily="18" charset="0"/>
              </a:rPr>
              <a:t>заносити</a:t>
            </a:r>
            <a:r>
              <a:rPr lang="ru-RU" sz="2800" dirty="0">
                <a:solidFill>
                  <a:schemeClr val="tx1"/>
                </a:solidFill>
                <a:latin typeface="Times New Roman" panose="02020603050405020304" pitchFamily="18" charset="0"/>
                <a:cs typeface="Times New Roman" panose="02020603050405020304" pitchFamily="18" charset="0"/>
              </a:rPr>
              <a:t> в </a:t>
            </a:r>
            <a:r>
              <a:rPr lang="ru-RU" sz="2800" dirty="0" err="1">
                <a:solidFill>
                  <a:schemeClr val="tx1"/>
                </a:solidFill>
                <a:latin typeface="Times New Roman" panose="02020603050405020304" pitchFamily="18" charset="0"/>
                <a:cs typeface="Times New Roman" panose="02020603050405020304" pitchFamily="18" charset="0"/>
              </a:rPr>
              <a:t>спеціальний</a:t>
            </a:r>
            <a:r>
              <a:rPr lang="ru-RU" sz="2800" dirty="0">
                <a:solidFill>
                  <a:schemeClr val="tx1"/>
                </a:solidFill>
                <a:latin typeface="Times New Roman" panose="02020603050405020304" pitchFamily="18" charset="0"/>
                <a:cs typeface="Times New Roman" panose="02020603050405020304" pitchFamily="18" charset="0"/>
              </a:rPr>
              <a:t> журнал.</a:t>
            </a: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207316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9124" y="345057"/>
            <a:ext cx="9506310" cy="5696305"/>
          </a:xfrm>
        </p:spPr>
        <p:txBody>
          <a:bodyPr>
            <a:normAutofit/>
          </a:bodyPr>
          <a:lstStyle/>
          <a:p>
            <a:pPr marL="0" indent="0" algn="ctr">
              <a:buNone/>
            </a:pPr>
            <a:endParaRPr lang="uk-UA" sz="7200" dirty="0">
              <a:solidFill>
                <a:schemeClr val="accent2"/>
              </a:solidFill>
              <a:latin typeface="Times New Roman" panose="02020603050405020304" pitchFamily="18" charset="0"/>
              <a:cs typeface="Times New Roman" panose="02020603050405020304" pitchFamily="18" charset="0"/>
            </a:endParaRPr>
          </a:p>
          <a:p>
            <a:pPr marL="0" indent="0" algn="ctr">
              <a:buNone/>
            </a:pPr>
            <a:r>
              <a:rPr lang="uk-UA" sz="7200" dirty="0" smtClean="0">
                <a:solidFill>
                  <a:schemeClr val="accent2"/>
                </a:solidFill>
                <a:latin typeface="Times New Roman" panose="02020603050405020304" pitchFamily="18" charset="0"/>
                <a:cs typeface="Times New Roman" panose="02020603050405020304" pitchFamily="18" charset="0"/>
              </a:rPr>
              <a:t>Дякую за увагу!</a:t>
            </a:r>
          </a:p>
          <a:p>
            <a:pPr marL="0" indent="0" algn="ctr">
              <a:buNone/>
            </a:pPr>
            <a:endParaRPr lang="ru-RU" sz="7200" dirty="0">
              <a:solidFill>
                <a:schemeClr val="accent2"/>
              </a:solidFill>
              <a:latin typeface="Times New Roman" panose="02020603050405020304" pitchFamily="18" charset="0"/>
              <a:cs typeface="Times New Roman" panose="02020603050405020304" pitchFamily="18" charset="0"/>
            </a:endParaRPr>
          </a:p>
        </p:txBody>
      </p:sp>
      <p:pic>
        <p:nvPicPr>
          <p:cNvPr id="6146" name="Picture 2" descr="C:\Users\Irina\Desktop\Мои лекции_Масаж\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971800"/>
            <a:ext cx="6096000" cy="309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70977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6300" y="469900"/>
            <a:ext cx="9099722" cy="6029753"/>
          </a:xfrm>
        </p:spPr>
        <p:txBody>
          <a:bodyPr>
            <a:normAutofit fontScale="92500"/>
          </a:bodyPr>
          <a:lstStyle/>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Тактильні відчуття виникають тому, що масаж викликає деформацію шкірної поверхні і збуджує механорецептори шкірного аналізатора. Виник в них збудження передається по доцентрових нервах і викликає відчуття дотику, тиску або вібрації.</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Яскравість тактильних </a:t>
            </a:r>
            <a:r>
              <a:rPr lang="uk-UA" sz="2800" dirty="0" err="1">
                <a:solidFill>
                  <a:schemeClr val="tx1"/>
                </a:solidFill>
                <a:latin typeface="Times New Roman" panose="02020603050405020304" pitchFamily="18" charset="0"/>
                <a:cs typeface="Times New Roman" panose="02020603050405020304" pitchFamily="18" charset="0"/>
              </a:rPr>
              <a:t>відчуттів</a:t>
            </a:r>
            <a:r>
              <a:rPr lang="uk-UA" sz="2800" dirty="0">
                <a:solidFill>
                  <a:schemeClr val="tx1"/>
                </a:solidFill>
                <a:latin typeface="Times New Roman" panose="02020603050405020304" pitchFamily="18" charset="0"/>
                <a:cs typeface="Times New Roman" panose="02020603050405020304" pitchFamily="18" charset="0"/>
              </a:rPr>
              <a:t> і їх якісні відмінності обумовлюються силою впливу масажного прийому. Чим сильніше роздратування, то більший рецепторний потенціал, тим більше число імпульсів надходить в нервову систему. Чим більше швидкість, з якою відбувається деформація шкіри, тим більша сила відчуття тиску.</a:t>
            </a:r>
          </a:p>
          <a:p>
            <a:pPr marL="0" indent="0" algn="just">
              <a:buNone/>
            </a:pPr>
            <a:r>
              <a:rPr lang="uk-UA" sz="2800" dirty="0">
                <a:solidFill>
                  <a:schemeClr val="tx1"/>
                </a:solidFill>
                <a:latin typeface="Times New Roman" panose="02020603050405020304" pitchFamily="18" charset="0"/>
                <a:cs typeface="Times New Roman" panose="02020603050405020304" pitchFamily="18" charset="0"/>
              </a:rPr>
              <a:t>Масаж, викликаючи деформацію шкіри і зміну ступеня натягу м'язів, служить джерелом і так званого м'язово-суглобового відчуття. </a:t>
            </a: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1984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84885" y="280086"/>
            <a:ext cx="10553015" cy="6128952"/>
          </a:xfrm>
        </p:spPr>
        <p:txBody>
          <a:bodyPr>
            <a:normAutofit/>
          </a:bodyPr>
          <a:lstStyle/>
          <a:p>
            <a:pPr marL="0" indent="0" algn="just">
              <a:buNone/>
            </a:pPr>
            <a:r>
              <a:rPr lang="uk-UA" sz="2400" dirty="0" smtClean="0">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Закладені в глибоких тканинах механорецептори, сприймаючи тиск на м'язи, органи, сигналізують центральній нервовій системі про стан м'язового тонусу, кровонаповнення капілярів, тиску крові в м'язових судинах і </a:t>
            </a:r>
            <a:r>
              <a:rPr lang="uk-UA" sz="2800" dirty="0" err="1">
                <a:solidFill>
                  <a:schemeClr val="tx1"/>
                </a:solidFill>
                <a:latin typeface="Times New Roman" panose="02020603050405020304" pitchFamily="18" charset="0"/>
                <a:cs typeface="Times New Roman" panose="02020603050405020304" pitchFamily="18" charset="0"/>
              </a:rPr>
              <a:t>т.п</a:t>
            </a:r>
            <a:r>
              <a:rPr lang="uk-UA" sz="2800" dirty="0">
                <a:solidFill>
                  <a:schemeClr val="tx1"/>
                </a:solidFill>
                <a:latin typeface="Times New Roman" panose="02020603050405020304" pitchFamily="18" charset="0"/>
                <a:cs typeface="Times New Roman" panose="02020603050405020304" pitchFamily="18" charset="0"/>
              </a:rPr>
              <a:t>. Ці сигнали і викликають різні відчуття.</a:t>
            </a:r>
          </a:p>
          <a:p>
            <a:pPr marL="0" indent="0" algn="just">
              <a:buNone/>
            </a:pPr>
            <a:r>
              <a:rPr lang="uk-UA" sz="2800" dirty="0" smtClean="0">
                <a:solidFill>
                  <a:schemeClr val="tx1"/>
                </a:solidFill>
                <a:latin typeface="Times New Roman" panose="02020603050405020304" pitchFamily="18" charset="0"/>
                <a:cs typeface="Times New Roman" panose="02020603050405020304" pitchFamily="18" charset="0"/>
              </a:rPr>
              <a:t>	На </a:t>
            </a:r>
            <a:r>
              <a:rPr lang="uk-UA" sz="2800" dirty="0">
                <a:solidFill>
                  <a:schemeClr val="tx1"/>
                </a:solidFill>
                <a:latin typeface="Times New Roman" panose="02020603050405020304" pitchFamily="18" charset="0"/>
                <a:cs typeface="Times New Roman" panose="02020603050405020304" pitchFamily="18" charset="0"/>
              </a:rPr>
              <a:t>подразнення механорецепторів в результаті складних фізіологічних процесів в центральній нервовій системі формуються відповідні реакції. Всі прийоми масажу діють на основі рефлексів. Виникаючі різноманітні рефлекси, як безумовні, так і умовні, викликають зміну функціонального стану різних відділів центральної нервової системи. При впливі </a:t>
            </a:r>
            <a:r>
              <a:rPr lang="uk-UA" sz="2800" dirty="0" err="1">
                <a:solidFill>
                  <a:schemeClr val="tx1"/>
                </a:solidFill>
                <a:latin typeface="Times New Roman" panose="02020603050405020304" pitchFamily="18" charset="0"/>
                <a:cs typeface="Times New Roman" panose="02020603050405020304" pitchFamily="18" charset="0"/>
              </a:rPr>
              <a:t>методично</a:t>
            </a:r>
            <a:r>
              <a:rPr lang="uk-UA" sz="2800" dirty="0">
                <a:solidFill>
                  <a:schemeClr val="tx1"/>
                </a:solidFill>
                <a:latin typeface="Times New Roman" panose="02020603050405020304" pitchFamily="18" charset="0"/>
                <a:cs typeface="Times New Roman" panose="02020603050405020304" pitchFamily="18" charset="0"/>
              </a:rPr>
              <a:t> дозованих масажних прийомів на організм в ньому розгортається комплекс пристосувальних реакцій</a:t>
            </a:r>
            <a:r>
              <a:rPr lang="uk-UA" sz="2800" dirty="0" smtClean="0">
                <a:solidFill>
                  <a:schemeClr val="tx1"/>
                </a:solidFill>
                <a:latin typeface="Times New Roman" panose="02020603050405020304" pitchFamily="18" charset="0"/>
                <a:cs typeface="Times New Roman" panose="02020603050405020304" pitchFamily="18" charset="0"/>
              </a:rPr>
              <a:t>.</a:t>
            </a:r>
            <a:endParaRPr lang="uk-UA"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1251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93800" y="-266700"/>
            <a:ext cx="9078784" cy="1765300"/>
          </a:xfrm>
        </p:spPr>
        <p:txBody>
          <a:bodyPr/>
          <a:lstStyle/>
          <a:p>
            <a:pPr algn="just"/>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uk-UA" sz="2800" b="1" dirty="0" smtClean="0">
                <a:latin typeface="Times New Roman" panose="02020603050405020304" pitchFamily="18" charset="0"/>
                <a:cs typeface="Times New Roman" panose="02020603050405020304" pitchFamily="18" charset="0"/>
              </a:rPr>
              <a:t/>
            </a:r>
            <a:br>
              <a:rPr lang="uk-UA" sz="28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uk-UA" sz="2800" dirty="0">
                <a:latin typeface="Times New Roman" panose="02020603050405020304" pitchFamily="18" charset="0"/>
                <a:cs typeface="Times New Roman" panose="02020603050405020304" pitchFamily="18" charset="0"/>
              </a:rPr>
              <a:t>2. 	</a:t>
            </a:r>
            <a:r>
              <a:rPr lang="ru-RU" sz="2800" b="1" dirty="0" err="1">
                <a:latin typeface="Times New Roman" panose="02020603050405020304" pitchFamily="18" charset="0"/>
                <a:cs typeface="Times New Roman" panose="02020603050405020304" pitchFamily="18" charset="0"/>
              </a:rPr>
              <a:t>Механізм</a:t>
            </a:r>
            <a:r>
              <a:rPr lang="uk-UA" sz="2800" b="1" dirty="0">
                <a:latin typeface="Times New Roman" panose="02020603050405020304" pitchFamily="18" charset="0"/>
                <a:cs typeface="Times New Roman" panose="02020603050405020304" pitchFamily="18" charset="0"/>
              </a:rPr>
              <a:t>и</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дії</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масажу</a:t>
            </a:r>
            <a:r>
              <a:rPr lang="ru-RU" sz="2800" b="1" dirty="0">
                <a:latin typeface="Times New Roman" panose="02020603050405020304" pitchFamily="18" charset="0"/>
                <a:cs typeface="Times New Roman" panose="02020603050405020304" pitchFamily="18" charset="0"/>
              </a:rPr>
              <a:t> на </a:t>
            </a:r>
            <a:r>
              <a:rPr lang="ru-RU" sz="2800" b="1" dirty="0" err="1">
                <a:latin typeface="Times New Roman" panose="02020603050405020304" pitchFamily="18" charset="0"/>
                <a:cs typeface="Times New Roman" panose="02020603050405020304" pitchFamily="18" charset="0"/>
              </a:rPr>
              <a:t>організм</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людини</a:t>
            </a:r>
            <a:r>
              <a:rPr lang="uk-UA" sz="2800" dirty="0">
                <a:latin typeface="Times New Roman" panose="02020603050405020304" pitchFamily="18" charset="0"/>
                <a:cs typeface="Times New Roman" panose="02020603050405020304" pitchFamily="18" charset="0"/>
              </a:rPr>
              <a:t/>
            </a:r>
            <a:br>
              <a:rPr lang="uk-UA"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uk-UA" sz="32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381000" y="812800"/>
            <a:ext cx="11137900" cy="5715000"/>
          </a:xfrm>
        </p:spPr>
        <p:txBody>
          <a:bodyPr>
            <a:normAutofit/>
          </a:bodyPr>
          <a:lstStyle/>
          <a:p>
            <a:pPr algn="just">
              <a:lnSpc>
                <a:spcPct val="120000"/>
              </a:lnSpc>
              <a:spcBef>
                <a:spcPts val="0"/>
              </a:spcBef>
              <a:spcAft>
                <a:spcPts val="100"/>
              </a:spcAft>
            </a:pPr>
            <a:r>
              <a:rPr lang="ru-RU" sz="2800" dirty="0" smtClean="0">
                <a:solidFill>
                  <a:schemeClr val="tx1"/>
                </a:solidFill>
                <a:latin typeface="Times New Roman" panose="02020603050405020304" pitchFamily="18" charset="0"/>
                <a:cs typeface="Times New Roman" panose="02020603050405020304" pitchFamily="18" charset="0"/>
              </a:rPr>
              <a:t>	</a:t>
            </a:r>
            <a:r>
              <a:rPr lang="uk-UA" sz="3000" dirty="0" smtClean="0">
                <a:solidFill>
                  <a:schemeClr val="tx1"/>
                </a:solidFill>
                <a:latin typeface="Times New Roman" panose="02020603050405020304" pitchFamily="18" charset="0"/>
                <a:cs typeface="Times New Roman" panose="02020603050405020304" pitchFamily="18" charset="0"/>
              </a:rPr>
              <a:t> </a:t>
            </a:r>
            <a:r>
              <a:rPr lang="uk-UA" sz="2800" dirty="0">
                <a:solidFill>
                  <a:schemeClr val="tx1"/>
                </a:solidFill>
                <a:latin typeface="Times New Roman" panose="02020603050405020304" pitchFamily="18" charset="0"/>
                <a:cs typeface="Times New Roman" panose="02020603050405020304" pitchFamily="18" charset="0"/>
              </a:rPr>
              <a:t>У механізмі дії масажу на організм грає роль також гуморальний фактор (</a:t>
            </a:r>
            <a:r>
              <a:rPr lang="uk-UA" sz="2800" dirty="0" err="1">
                <a:solidFill>
                  <a:schemeClr val="tx1"/>
                </a:solidFill>
                <a:latin typeface="Times New Roman" panose="02020603050405020304" pitchFamily="18" charset="0"/>
                <a:cs typeface="Times New Roman" panose="02020603050405020304" pitchFamily="18" charset="0"/>
              </a:rPr>
              <a:t>грец</a:t>
            </a:r>
            <a:r>
              <a:rPr lang="uk-UA" sz="2800" dirty="0">
                <a:solidFill>
                  <a:schemeClr val="tx1"/>
                </a:solidFill>
                <a:latin typeface="Times New Roman" panose="02020603050405020304" pitchFamily="18" charset="0"/>
                <a:cs typeface="Times New Roman" panose="02020603050405020304" pitchFamily="18" charset="0"/>
              </a:rPr>
              <a:t>. </a:t>
            </a:r>
            <a:r>
              <a:rPr lang="uk-UA" sz="2800" dirty="0" err="1">
                <a:solidFill>
                  <a:schemeClr val="tx1"/>
                </a:solidFill>
                <a:latin typeface="Times New Roman" panose="02020603050405020304" pitchFamily="18" charset="0"/>
                <a:cs typeface="Times New Roman" panose="02020603050405020304" pitchFamily="18" charset="0"/>
              </a:rPr>
              <a:t>Humor</a:t>
            </a:r>
            <a:r>
              <a:rPr lang="uk-UA" sz="2800" dirty="0">
                <a:solidFill>
                  <a:schemeClr val="tx1"/>
                </a:solidFill>
                <a:latin typeface="Times New Roman" panose="02020603050405020304" pitchFamily="18" charset="0"/>
                <a:cs typeface="Times New Roman" panose="02020603050405020304" pitchFamily="18" charset="0"/>
              </a:rPr>
              <a:t> - рідина). Викликаючи утворення тепла в тканинах, масаж діє як термічний подразник і збуджує теплову рецепторну систему. Виник порушення передається регулюючим судинного центру, закладеним в довгастому мозку, а потім, переходячи на симпатичні судинозвужувальні і парасимпатичні судинорозширювальні нерви, викликає рефлекторну зміну просвіту судин. Надаючи прямий безпосередній механічний вплив на тканини, масаж сприяє утворенню в шкірі хімічних продуктів розпаду речовин</a:t>
            </a:r>
            <a:r>
              <a:rPr lang="uk-UA" sz="2800" dirty="0" smtClean="0">
                <a:solidFill>
                  <a:schemeClr val="tx1"/>
                </a:solidFill>
                <a:latin typeface="Times New Roman" panose="02020603050405020304" pitchFamily="18" charset="0"/>
                <a:cs typeface="Times New Roman" panose="02020603050405020304" pitchFamily="18" charset="0"/>
              </a:rPr>
              <a:t>. </a:t>
            </a:r>
            <a:endParaRPr lang="uk-UA" sz="2800" dirty="0">
              <a:solidFill>
                <a:schemeClr val="tx1"/>
              </a:solidFill>
              <a:latin typeface="Times New Roman" panose="02020603050405020304" pitchFamily="18" charset="0"/>
              <a:cs typeface="Times New Roman" panose="02020603050405020304" pitchFamily="18" charset="0"/>
            </a:endParaRPr>
          </a:p>
          <a:p>
            <a:pPr algn="just">
              <a:lnSpc>
                <a:spcPct val="120000"/>
              </a:lnSpc>
              <a:spcBef>
                <a:spcPts val="0"/>
              </a:spcBef>
              <a:spcAft>
                <a:spcPts val="100"/>
              </a:spcAft>
            </a:pP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6529466"/>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363</TotalTime>
  <Words>141</Words>
  <Application>Microsoft Office PowerPoint</Application>
  <PresentationFormat>Произвольный</PresentationFormat>
  <Paragraphs>253</Paragraphs>
  <Slides>61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61</vt:i4>
      </vt:variant>
    </vt:vector>
  </HeadingPairs>
  <TitlesOfParts>
    <vt:vector size="62" baseType="lpstr">
      <vt:lpstr>Грань</vt:lpstr>
      <vt:lpstr>       ЗАПОРІЗЬКИЙ ДЕРЖАВНИЙ МЕДИЧНИЙ УНІВЕРСИТЕТ  кафедра фізичної реабілітації, спортивної медицини, фізичного виховання та здоров’я</vt:lpstr>
      <vt:lpstr>План </vt:lpstr>
      <vt:lpstr>                     1. Фізіологічний вплив масажу на організм людини </vt:lpstr>
      <vt:lpstr>Презентация PowerPoint</vt:lpstr>
      <vt:lpstr>                 </vt:lpstr>
      <vt:lpstr>                      </vt:lpstr>
      <vt:lpstr>Презентация PowerPoint</vt:lpstr>
      <vt:lpstr>Презентация PowerPoint</vt:lpstr>
      <vt:lpstr>                    2.  Механізми дії масажу на організм людини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3.Показання щодо застосування масажу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4.Організація лікувального кабінета масажу і  праці масажиста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5.Організація праці масажиста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Лекція 1.  Основи здорового способу життя – запорука здоров`я</dc:title>
  <dc:creator>Пользователь Windows</dc:creator>
  <cp:lastModifiedBy>Irina</cp:lastModifiedBy>
  <cp:revision>39</cp:revision>
  <dcterms:created xsi:type="dcterms:W3CDTF">2020-02-17T07:01:55Z</dcterms:created>
  <dcterms:modified xsi:type="dcterms:W3CDTF">2020-09-25T13:41:16Z</dcterms:modified>
</cp:coreProperties>
</file>