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9"/>
  </p:notesMasterIdLst>
  <p:sldIdLst>
    <p:sldId id="313" r:id="rId2"/>
    <p:sldId id="257" r:id="rId3"/>
    <p:sldId id="258" r:id="rId4"/>
    <p:sldId id="259" r:id="rId5"/>
    <p:sldId id="292" r:id="rId6"/>
    <p:sldId id="262" r:id="rId7"/>
    <p:sldId id="263" r:id="rId8"/>
    <p:sldId id="280" r:id="rId9"/>
    <p:sldId id="293" r:id="rId10"/>
    <p:sldId id="279" r:id="rId11"/>
    <p:sldId id="260" r:id="rId12"/>
    <p:sldId id="266" r:id="rId13"/>
    <p:sldId id="288" r:id="rId14"/>
    <p:sldId id="265" r:id="rId15"/>
    <p:sldId id="271" r:id="rId16"/>
    <p:sldId id="290" r:id="rId17"/>
    <p:sldId id="282" r:id="rId18"/>
    <p:sldId id="281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294" r:id="rId3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99CC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60" autoAdjust="0"/>
    <p:restoredTop sz="94660"/>
  </p:normalViewPr>
  <p:slideViewPr>
    <p:cSldViewPr>
      <p:cViewPr varScale="1">
        <p:scale>
          <a:sx n="84" d="100"/>
          <a:sy n="84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ru-RU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D2E7080-9074-4CF1-9186-5CFF06C37DD9}" type="datetimeFigureOut">
              <a:rPr lang="ru-RU"/>
              <a:pPr/>
              <a:t>26.01.2016</a:t>
            </a:fld>
            <a:endParaRPr lang="ru-RU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ru-RU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A36DC94-2A21-4FEF-9F85-9DD1C1B0924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4198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774F2319-B201-482C-B189-116ADA036E12}" type="slidenum">
              <a:rPr lang="ru-RU" sz="1200">
                <a:cs typeface="Arial" charset="0"/>
              </a:rPr>
              <a:pPr algn="r" eaLnBrk="1" hangingPunct="1"/>
              <a:t>26</a:t>
            </a:fld>
            <a:endParaRPr lang="ru-RU" sz="120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791D9-AD8A-4AD3-B09C-C6DEC90B0B1B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28C01-6D78-4597-AE64-24159DCB48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A7748-15C7-4978-8F55-07678CCB9BB7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C848A-23C6-4D2E-A3B6-0C58C55F9A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24506-3E1C-47C2-AF9F-F0FE374977CC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32346-C6BF-44EC-B58C-EDA0E6CFA4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3A5A3-201D-453A-82CC-34C12697608A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C6740-68FF-4813-A75D-6B2CD2C383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F3110-390E-4619-99BC-15E556223C19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E2506-47A3-4F9F-9DCA-161D8B9237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842B5-2F1F-46CA-8134-E9A97D7C7512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0837B-5F7E-4C0D-BFC5-767B8E4881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C2158-BD07-4A16-BB80-0525447A9BBC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6C7FF-23BF-4FD5-A250-2B3B09073F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C1DFF-A12F-490F-9E00-8209474F0E54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CEAC8-34B9-4077-BFFD-F3711A8F39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0D1C2-D21B-4DEB-9DC3-F975EF90D357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E975C-61FE-4407-8ECE-114FC6A718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F50F1-6A3C-433A-9C40-C41BABD99B8E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BE4A2-F780-4C30-BC53-D10F49979D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F14A3-59AA-4C04-960E-5369E74134E8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C8463-D4CC-4A91-B830-3CC491AA88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499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28536D1-4C58-41BB-88F3-D5F56ACE86EE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A9AD23-159C-4A83-AB8F-0E0CDCC621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1%D0%BE%D0%B9%D0%BB%D1%8C,_%D0%A0%D0%BE%D0%B1%D0%B5%D1%80%D1%82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71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Запорізький державний медичний університет</a:t>
            </a:r>
            <a:b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142984"/>
            <a:ext cx="8215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Лекція</a:t>
            </a:r>
            <a:r>
              <a:rPr lang="uk-UA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uk-UA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643183"/>
            <a:ext cx="83582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Історія становлення та розвитку лабораторної діагностики</a:t>
            </a:r>
            <a:endParaRPr lang="uk-UA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57818" y="5199832"/>
            <a:ext cx="3643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ст. преп. 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Петрихін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Валерій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Петрович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2"/>
          <p:cNvSpPr txBox="1">
            <a:spLocks noChangeArrowheads="1"/>
          </p:cNvSpPr>
          <p:nvPr/>
        </p:nvSpPr>
        <p:spPr bwMode="auto">
          <a:xfrm>
            <a:off x="468313" y="188913"/>
            <a:ext cx="8174037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000"/>
              <a:t>Можна сказати, що основоположниками клінічної хімії слід вважати </a:t>
            </a:r>
          </a:p>
          <a:p>
            <a:pPr eaLnBrk="1" hangingPunct="1"/>
            <a:r>
              <a:rPr lang="ru-RU" sz="2000" b="1"/>
              <a:t>Р. Бойля.</a:t>
            </a:r>
            <a:r>
              <a:rPr lang="ru-RU" sz="2000"/>
              <a:t> Він у 1684 р. опублікував статтю про дослідження крові                                       </a:t>
            </a:r>
          </a:p>
          <a:p>
            <a:pPr eaLnBrk="1" hangingPunct="1"/>
            <a:r>
              <a:rPr lang="ru-RU" sz="2000"/>
              <a:t>людини. </a:t>
            </a:r>
            <a:r>
              <a:rPr lang="ru-RU" sz="2000" b="1"/>
              <a:t>Лангриш </a:t>
            </a:r>
            <a:r>
              <a:rPr lang="ru-RU" sz="2000"/>
              <a:t>надав результати хімічного и фізичного аналізу крові хворих з різними різновидами лихоманки.</a:t>
            </a:r>
          </a:p>
        </p:txBody>
      </p:sp>
      <p:pic>
        <p:nvPicPr>
          <p:cNvPr id="22530" name="Picture 3" descr="473px-Robert_Boyle_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916113"/>
            <a:ext cx="3784600" cy="480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4427538" y="2708275"/>
            <a:ext cx="45370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000">
                <a:hlinkClick r:id="rId3" tooltip="Бойль, Роберт"/>
              </a:rPr>
              <a:t>Р. Бойль</a:t>
            </a:r>
            <a:r>
              <a:rPr lang="ru-RU" sz="2000"/>
              <a:t> вказував, що хімія має самостійне завдання «визначення складу речовин, шо дозволить збагатити й медицину». </a:t>
            </a:r>
          </a:p>
          <a:p>
            <a:pPr eaLnBrk="1" hangingPunct="1"/>
            <a:endParaRPr 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14313" y="179388"/>
            <a:ext cx="857250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endParaRPr lang="ru-RU" sz="21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2100" b="1">
                <a:solidFill>
                  <a:schemeClr val="bg1"/>
                </a:solidFill>
                <a:latin typeface="Times New Roman" pitchFamily="18" charset="0"/>
              </a:rPr>
              <a:t>Однак, медицина так і залишалася «сліпой». </a:t>
            </a:r>
          </a:p>
          <a:p>
            <a:pPr algn="ctr" eaLnBrk="1" hangingPunct="1"/>
            <a:r>
              <a:rPr lang="ru-RU" sz="2100" b="1">
                <a:solidFill>
                  <a:schemeClr val="bg1"/>
                </a:solidFill>
                <a:latin typeface="Times New Roman" pitchFamily="18" charset="0"/>
              </a:rPr>
              <a:t>Так тривало, доки медичний світ не розбурхав Антоні Ван Левенгук. </a:t>
            </a:r>
          </a:p>
          <a:p>
            <a:pPr algn="ctr" eaLnBrk="1" hangingPunct="1"/>
            <a:r>
              <a:rPr lang="ru-RU" sz="2100" b="1">
                <a:solidFill>
                  <a:schemeClr val="bg1"/>
                </a:solidFill>
                <a:latin typeface="Times New Roman" pitchFamily="18" charset="0"/>
              </a:rPr>
              <a:t>Антоні Ван Левенгук (1632—1723)перший, хто зумів залучити увагу біологів до мікроскопу, не зважаючи на те, що прості збільшувальні лінзи вже вироблялися з 1500-х років, а збільшувальні властивості наповнених водою скляних посудів згадувалися ще древніми римлянами (Сенека).</a:t>
            </a:r>
            <a:r>
              <a:rPr lang="ru-RU" sz="2000" b="1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23554" name="Picture 3" descr="360px-Leeuwenhoek_Microscop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3213100"/>
            <a:ext cx="2001837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4" descr="389px-Hooke_Microscope-03000276-FIG-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938" y="3213100"/>
            <a:ext cx="2181225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 descr="0e807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4888" y="3213100"/>
            <a:ext cx="2727325" cy="334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2"/>
          <p:cNvSpPr txBox="1">
            <a:spLocks noChangeArrowheads="1"/>
          </p:cNvSpPr>
          <p:nvPr/>
        </p:nvSpPr>
        <p:spPr bwMode="auto">
          <a:xfrm>
            <a:off x="357188" y="285750"/>
            <a:ext cx="85010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ru-RU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Text Box 5"/>
          <p:cNvSpPr txBox="1">
            <a:spLocks noChangeArrowheads="1"/>
          </p:cNvSpPr>
          <p:nvPr/>
        </p:nvSpPr>
        <p:spPr bwMode="auto">
          <a:xfrm>
            <a:off x="468313" y="404813"/>
            <a:ext cx="78486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000"/>
              <a:t>Ініціатором створення в Россії нової клініки, заснованої на даних фізіології і спирається на лабораторно-експериментальні дослідження, став найбільший вітчизняний вчений, основоположник петербурзької терапевтичної школи С. П. Боткін.  Велике значення він придавав клінічним лабораторним дослідженням для підтвердження діагнозу захворювання і спостереження за перебігом хвороби. </a:t>
            </a:r>
          </a:p>
          <a:p>
            <a:pPr eaLnBrk="1" hangingPunct="1"/>
            <a:r>
              <a:rPr lang="ru-RU" sz="2000"/>
              <a:t>Він перший </a:t>
            </a:r>
            <a:r>
              <a:rPr lang="ru-RU" sz="2000">
                <a:solidFill>
                  <a:srgbClr val="FFFF00"/>
                </a:solidFill>
              </a:rPr>
              <a:t>створив лабораторію</a:t>
            </a:r>
            <a:r>
              <a:rPr lang="ru-RU" sz="2000"/>
              <a:t> при терапевтичній клініці Військово-медичної академії.</a:t>
            </a:r>
          </a:p>
        </p:txBody>
      </p:sp>
      <p:pic>
        <p:nvPicPr>
          <p:cNvPr id="24579" name="Picture 6" descr="Botk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213100"/>
            <a:ext cx="3255963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7" descr="Copy-of-vma_kirova_fasad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0200" y="3132138"/>
            <a:ext cx="4752975" cy="337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2800">
                <a:solidFill>
                  <a:srgbClr val="FFFF00"/>
                </a:solidFill>
                <a:latin typeface="Times New Roman" pitchFamily="18" charset="0"/>
              </a:rPr>
              <a:t>    Для вивчення проблем научної медицини і фізіології </a:t>
            </a:r>
            <a:r>
              <a:rPr lang="ru-RU" sz="2800">
                <a:solidFill>
                  <a:srgbClr val="FF0000"/>
                </a:solidFill>
                <a:latin typeface="Times New Roman" pitchFamily="18" charset="0"/>
              </a:rPr>
              <a:t>Боткін </a:t>
            </a:r>
            <a:r>
              <a:rPr lang="ru-RU" sz="2800">
                <a:solidFill>
                  <a:srgbClr val="FFFF00"/>
                </a:solidFill>
                <a:latin typeface="Times New Roman" pitchFamily="18" charset="0"/>
              </a:rPr>
              <a:t>створив при своїй клініці у 1860- 1861 рр. першу в Росії експериментальну лабораторію.Тут проводились різні аналізи, вивчалась дія ліків на організм, велися спостереження за тваринами.</a:t>
            </a:r>
            <a:br>
              <a:rPr lang="ru-RU" sz="2800">
                <a:solidFill>
                  <a:srgbClr val="FFFF00"/>
                </a:solidFill>
                <a:latin typeface="Times New Roman" pitchFamily="18" charset="0"/>
              </a:rPr>
            </a:br>
            <a:endParaRPr lang="ru-RU" sz="280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Box 2"/>
          <p:cNvSpPr txBox="1">
            <a:spLocks noChangeArrowheads="1"/>
          </p:cNvSpPr>
          <p:nvPr/>
        </p:nvSpPr>
        <p:spPr bwMode="auto">
          <a:xfrm>
            <a:off x="285750" y="214313"/>
            <a:ext cx="8429625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000"/>
              <a:t>Величезний внесок у розвиток лабораторної справи вніс вітчизняний вчений Д. Л. Романовський. Запропанований їм метод забарвлення крові дозволил виявити структуру різних частин клітини. Підбираючи фарби для фарбування малярійних плазмодієв і клітин крові, Д. Л. Романовський з</a:t>
            </a:r>
            <a:r>
              <a:rPr lang="en-US" sz="2000"/>
              <a:t>`</a:t>
            </a:r>
            <a:r>
              <a:rPr lang="uk-UA" sz="2000"/>
              <a:t>ясував</a:t>
            </a:r>
            <a:r>
              <a:rPr lang="ru-RU" sz="2000"/>
              <a:t>, що по-різному фарбуються не тільки різні клітини, але і ядро, цитоплазма і зернистість.</a:t>
            </a:r>
            <a:r>
              <a:rPr lang="ru-RU" sz="2000">
                <a:solidFill>
                  <a:srgbClr val="FFFF00"/>
                </a:solidFill>
              </a:rPr>
              <a:t> Він запропонував використовувати комбінацію основної фарби— метиленової синьої і кислої — еозину, яка давала барвистий ефект, що отримав назву «принципу або ефекту Романовского». Цей принцип використовується більшістю лабораторій для фарбування мазків крові </a:t>
            </a:r>
            <a:r>
              <a:rPr lang="uk-UA" sz="2000">
                <a:solidFill>
                  <a:srgbClr val="FFFF00"/>
                </a:solidFill>
              </a:rPr>
              <a:t>і тепер</a:t>
            </a:r>
            <a:r>
              <a:rPr lang="ru-RU" sz="2000">
                <a:solidFill>
                  <a:srgbClr val="FFFF00"/>
                </a:solidFill>
              </a:rPr>
              <a:t>.</a:t>
            </a:r>
          </a:p>
        </p:txBody>
      </p:sp>
      <p:pic>
        <p:nvPicPr>
          <p:cNvPr id="26626" name="Picture 4" descr="Romanowsky_D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3716338"/>
            <a:ext cx="2103437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5" descr="BLOOD0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1275" y="3644900"/>
            <a:ext cx="4679950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0150" y="314325"/>
            <a:ext cx="4203700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>
                <a:latin typeface="Arial" charset="0"/>
              </a:rPr>
              <a:t>   </a:t>
            </a:r>
            <a:r>
              <a:rPr lang="ru-RU" sz="2400"/>
              <a:t> Професор Лейденс</a:t>
            </a:r>
            <a:r>
              <a:rPr lang="ru-RU" sz="2400">
                <a:latin typeface="Arial" charset="0"/>
              </a:rPr>
              <a:t>ь</a:t>
            </a:r>
            <a:r>
              <a:rPr lang="ru-RU" sz="2400"/>
              <a:t>кого ун</a:t>
            </a:r>
            <a:r>
              <a:rPr lang="ru-RU" sz="2400">
                <a:latin typeface="Arial" charset="0"/>
              </a:rPr>
              <a:t>і</a:t>
            </a:r>
            <a:r>
              <a:rPr lang="ru-RU" sz="2400"/>
              <a:t>верситет</a:t>
            </a:r>
            <a:r>
              <a:rPr lang="ru-RU" sz="2400">
                <a:latin typeface="Arial" charset="0"/>
              </a:rPr>
              <a:t>у</a:t>
            </a:r>
            <a:r>
              <a:rPr lang="ru-RU" sz="2400"/>
              <a:t> Франциска С</a:t>
            </a:r>
            <a:r>
              <a:rPr lang="ru-RU" sz="2400">
                <a:latin typeface="Arial" charset="0"/>
              </a:rPr>
              <a:t>і</a:t>
            </a:r>
            <a:r>
              <a:rPr lang="ru-RU" sz="2400"/>
              <a:t>льв</a:t>
            </a:r>
            <a:r>
              <a:rPr lang="ru-RU" sz="2400">
                <a:latin typeface="Arial" charset="0"/>
              </a:rPr>
              <a:t>ій</a:t>
            </a:r>
            <a:r>
              <a:rPr lang="ru-RU" sz="2400"/>
              <a:t> (1614 -1672),</a:t>
            </a:r>
            <a:r>
              <a:rPr lang="ru-RU" sz="2400">
                <a:latin typeface="Arial" charset="0"/>
              </a:rPr>
              <a:t> </a:t>
            </a:r>
            <a:r>
              <a:rPr lang="ru-RU" sz="2400"/>
              <a:t> анатом и х</a:t>
            </a:r>
            <a:r>
              <a:rPr lang="ru-RU" sz="2400">
                <a:latin typeface="Arial" charset="0"/>
              </a:rPr>
              <a:t>і</a:t>
            </a:r>
            <a:r>
              <a:rPr lang="ru-RU" sz="2400"/>
              <a:t>м</a:t>
            </a:r>
            <a:r>
              <a:rPr lang="ru-RU" sz="2400">
                <a:latin typeface="Arial" charset="0"/>
              </a:rPr>
              <a:t>і</a:t>
            </a:r>
            <a:r>
              <a:rPr lang="ru-RU" sz="2400"/>
              <a:t>к,  б</a:t>
            </a:r>
            <a:r>
              <a:rPr lang="ru-RU" sz="2400">
                <a:latin typeface="Arial" charset="0"/>
              </a:rPr>
              <a:t>ув</a:t>
            </a:r>
            <a:r>
              <a:rPr lang="ru-RU" sz="2400"/>
              <a:t> представ</a:t>
            </a:r>
            <a:r>
              <a:rPr lang="ru-RU" sz="2400">
                <a:latin typeface="Arial" charset="0"/>
              </a:rPr>
              <a:t>ником</a:t>
            </a:r>
            <a:r>
              <a:rPr lang="ru-RU" sz="2400"/>
              <a:t> школ</a:t>
            </a:r>
            <a:r>
              <a:rPr lang="ru-RU" sz="2400">
                <a:latin typeface="Arial" charset="0"/>
              </a:rPr>
              <a:t>и</a:t>
            </a:r>
            <a:r>
              <a:rPr lang="ru-RU" sz="2400"/>
              <a:t> ятрох</a:t>
            </a:r>
            <a:r>
              <a:rPr lang="ru-RU" sz="2400">
                <a:latin typeface="Arial" charset="0"/>
              </a:rPr>
              <a:t>і</a:t>
            </a:r>
            <a:r>
              <a:rPr lang="ru-RU" sz="2400"/>
              <a:t>м</a:t>
            </a:r>
            <a:r>
              <a:rPr lang="ru-RU" sz="2400">
                <a:latin typeface="Arial" charset="0"/>
              </a:rPr>
              <a:t>і</a:t>
            </a:r>
            <a:r>
              <a:rPr lang="ru-RU" sz="2400"/>
              <a:t>ков. </a:t>
            </a:r>
            <a:r>
              <a:rPr lang="ru-RU" sz="2400">
                <a:latin typeface="Arial" charset="0"/>
              </a:rPr>
              <a:t>Ві</a:t>
            </a:r>
            <a:r>
              <a:rPr lang="ru-RU" sz="2400"/>
              <a:t>н пр</a:t>
            </a:r>
            <a:r>
              <a:rPr lang="ru-RU" sz="2400">
                <a:latin typeface="Arial" charset="0"/>
              </a:rPr>
              <a:t>иймає</a:t>
            </a:r>
            <a:r>
              <a:rPr lang="ru-RU" sz="2400"/>
              <a:t> </a:t>
            </a:r>
            <a:r>
              <a:rPr lang="ru-RU" sz="2400">
                <a:latin typeface="Arial" charset="0"/>
              </a:rPr>
              <a:t>вчення </a:t>
            </a:r>
            <a:r>
              <a:rPr lang="ru-RU" sz="2400"/>
              <a:t>Ван Гельмонта </a:t>
            </a:r>
            <a:r>
              <a:rPr lang="ru-RU" sz="2400">
                <a:latin typeface="Arial" charset="0"/>
              </a:rPr>
              <a:t>про</a:t>
            </a:r>
            <a:r>
              <a:rPr lang="ru-RU" sz="2400"/>
              <a:t> архе</a:t>
            </a:r>
            <a:r>
              <a:rPr lang="ru-RU" sz="2400">
                <a:latin typeface="Arial" charset="0"/>
              </a:rPr>
              <a:t>ях</a:t>
            </a:r>
            <a:r>
              <a:rPr lang="ru-RU" sz="2400"/>
              <a:t> </a:t>
            </a:r>
            <a:r>
              <a:rPr lang="ru-RU" sz="2400">
                <a:latin typeface="Arial" charset="0"/>
              </a:rPr>
              <a:t>і</a:t>
            </a:r>
            <a:r>
              <a:rPr lang="ru-RU" sz="2400"/>
              <a:t> ферментах, </a:t>
            </a:r>
            <a:r>
              <a:rPr lang="ru-RU" sz="2400">
                <a:latin typeface="Arial" charset="0"/>
              </a:rPr>
              <a:t>але дещо змінює його</a:t>
            </a:r>
            <a:r>
              <a:rPr lang="ru-RU" sz="2400"/>
              <a:t>, </a:t>
            </a:r>
            <a:r>
              <a:rPr lang="ru-RU" sz="2400">
                <a:latin typeface="Arial" charset="0"/>
              </a:rPr>
              <a:t>з метою зробити більш зрозумілим</a:t>
            </a:r>
            <a:r>
              <a:rPr lang="ru-RU" sz="2400"/>
              <a:t>: </a:t>
            </a:r>
            <a:r>
              <a:rPr lang="ru-RU" sz="2400">
                <a:latin typeface="Arial" charset="0"/>
              </a:rPr>
              <a:t>отруєння </a:t>
            </a:r>
            <a:r>
              <a:rPr lang="ru-RU" sz="2400"/>
              <a:t>в</a:t>
            </a:r>
            <a:r>
              <a:rPr lang="ru-RU" sz="2400">
                <a:latin typeface="Arial" charset="0"/>
              </a:rPr>
              <a:t>икликаються</a:t>
            </a:r>
            <a:r>
              <a:rPr lang="ru-RU" sz="2400"/>
              <a:t> х</a:t>
            </a:r>
            <a:r>
              <a:rPr lang="ru-RU" sz="2400">
                <a:latin typeface="Arial" charset="0"/>
              </a:rPr>
              <a:t>і</a:t>
            </a:r>
            <a:r>
              <a:rPr lang="ru-RU" sz="2400"/>
              <a:t>м</a:t>
            </a:r>
            <a:r>
              <a:rPr lang="ru-RU" sz="2400">
                <a:latin typeface="Arial" charset="0"/>
              </a:rPr>
              <a:t>і</a:t>
            </a:r>
            <a:r>
              <a:rPr lang="ru-RU" sz="2400"/>
              <a:t>ч</a:t>
            </a:r>
            <a:r>
              <a:rPr lang="ru-RU" sz="2400">
                <a:latin typeface="Arial" charset="0"/>
              </a:rPr>
              <a:t>ни</a:t>
            </a:r>
            <a:r>
              <a:rPr lang="ru-RU" sz="2400"/>
              <a:t>ми </a:t>
            </a:r>
            <a:r>
              <a:rPr lang="ru-RU" sz="2400">
                <a:latin typeface="Arial" charset="0"/>
              </a:rPr>
              <a:t>речовинами</a:t>
            </a:r>
            <a:r>
              <a:rPr lang="ru-RU" sz="2400"/>
              <a:t> — </a:t>
            </a:r>
            <a:r>
              <a:rPr lang="ru-RU" sz="2400">
                <a:latin typeface="Arial" charset="0"/>
              </a:rPr>
              <a:t>лугами і </a:t>
            </a:r>
            <a:r>
              <a:rPr lang="ru-RU" sz="2400"/>
              <a:t>кислотами. </a:t>
            </a:r>
            <a:r>
              <a:rPr lang="ru-RU" sz="2400">
                <a:latin typeface="Arial" charset="0"/>
              </a:rPr>
              <a:t>Лужні чи кислотні властивості рідин</a:t>
            </a:r>
            <a:r>
              <a:rPr lang="ru-RU" sz="2400"/>
              <a:t> </a:t>
            </a:r>
            <a:r>
              <a:rPr lang="ru-RU" sz="2400">
                <a:latin typeface="Arial" charset="0"/>
              </a:rPr>
              <a:t>становлять </a:t>
            </a:r>
            <a:r>
              <a:rPr lang="ru-RU" sz="2400"/>
              <a:t>причин</a:t>
            </a:r>
            <a:r>
              <a:rPr lang="ru-RU" sz="2400">
                <a:latin typeface="Arial" charset="0"/>
              </a:rPr>
              <a:t>и розладів</a:t>
            </a:r>
            <a:r>
              <a:rPr lang="ru-RU" sz="2400"/>
              <a:t>, </a:t>
            </a:r>
            <a:r>
              <a:rPr lang="ru-RU" sz="2400">
                <a:latin typeface="Arial" charset="0"/>
              </a:rPr>
              <a:t>які можуть розвиватися </a:t>
            </a:r>
            <a:r>
              <a:rPr lang="ru-RU" sz="2400"/>
              <a:t>в</a:t>
            </a:r>
            <a:r>
              <a:rPr lang="ru-RU" sz="2400">
                <a:latin typeface="Arial" charset="0"/>
              </a:rPr>
              <a:t> щільних частинах, рідинах</a:t>
            </a:r>
            <a:r>
              <a:rPr lang="ru-RU" sz="2400"/>
              <a:t>. Л</a:t>
            </a:r>
            <a:r>
              <a:rPr lang="ru-RU" sz="2400">
                <a:latin typeface="Arial" charset="0"/>
              </a:rPr>
              <a:t>іки</a:t>
            </a:r>
            <a:r>
              <a:rPr lang="ru-RU" sz="2400"/>
              <a:t> Ф. С</a:t>
            </a:r>
            <a:r>
              <a:rPr lang="ru-RU" sz="2400">
                <a:latin typeface="Arial" charset="0"/>
              </a:rPr>
              <a:t>і</a:t>
            </a:r>
            <a:r>
              <a:rPr lang="ru-RU" sz="2400"/>
              <a:t>льв</a:t>
            </a:r>
            <a:r>
              <a:rPr lang="ru-RU" sz="2400">
                <a:latin typeface="Arial" charset="0"/>
              </a:rPr>
              <a:t>іє</a:t>
            </a:r>
            <a:r>
              <a:rPr lang="ru-RU" sz="2400"/>
              <a:t>м </a:t>
            </a:r>
            <a:r>
              <a:rPr lang="ru-RU" sz="2400">
                <a:latin typeface="Arial" charset="0"/>
              </a:rPr>
              <a:t>при</a:t>
            </a:r>
            <a:r>
              <a:rPr lang="ru-RU" sz="2400"/>
              <a:t>значалис</a:t>
            </a:r>
            <a:r>
              <a:rPr lang="ru-RU" sz="2400">
                <a:latin typeface="Arial" charset="0"/>
              </a:rPr>
              <a:t>я</a:t>
            </a:r>
            <a:r>
              <a:rPr lang="ru-RU" sz="2400"/>
              <a:t> </a:t>
            </a:r>
            <a:r>
              <a:rPr lang="ru-RU" sz="2400">
                <a:latin typeface="Arial" charset="0"/>
              </a:rPr>
              <a:t>з метою змінити </a:t>
            </a:r>
            <a:r>
              <a:rPr lang="ru-RU" sz="2400"/>
              <a:t>кисл</a:t>
            </a:r>
            <a:r>
              <a:rPr lang="ru-RU" sz="2400">
                <a:latin typeface="Arial" charset="0"/>
              </a:rPr>
              <a:t>і</a:t>
            </a:r>
            <a:r>
              <a:rPr lang="ru-RU" sz="2400"/>
              <a:t> </a:t>
            </a:r>
            <a:r>
              <a:rPr lang="ru-RU" sz="2400">
                <a:latin typeface="Arial" charset="0"/>
              </a:rPr>
              <a:t>або лужні </a:t>
            </a:r>
            <a:r>
              <a:rPr lang="ru-RU" sz="2400"/>
              <a:t>особ</a:t>
            </a:r>
            <a:r>
              <a:rPr lang="ru-RU" sz="2400">
                <a:latin typeface="Arial" charset="0"/>
              </a:rPr>
              <a:t>ливості рідин</a:t>
            </a:r>
            <a:r>
              <a:rPr lang="ru-RU" sz="2400"/>
              <a:t>. </a:t>
            </a:r>
            <a:r>
              <a:rPr lang="ru-RU" sz="2400">
                <a:latin typeface="Arial" charset="0"/>
              </a:rPr>
              <a:t>Це вчення швидко поширилося у</a:t>
            </a:r>
            <a:r>
              <a:rPr lang="ru-RU" sz="2400"/>
              <a:t> </a:t>
            </a:r>
            <a:r>
              <a:rPr lang="ru-RU" sz="2400">
                <a:latin typeface="Arial" charset="0"/>
              </a:rPr>
              <a:t>Є</a:t>
            </a:r>
            <a:r>
              <a:rPr lang="ru-RU" sz="2400"/>
              <a:t>вроп</a:t>
            </a:r>
            <a:r>
              <a:rPr lang="ru-RU" sz="2400">
                <a:latin typeface="Arial" charset="0"/>
              </a:rPr>
              <a:t>і</a:t>
            </a:r>
            <a:r>
              <a:rPr lang="ru-RU" sz="2400"/>
              <a:t>, </a:t>
            </a:r>
            <a:r>
              <a:rPr lang="ru-RU" sz="2400">
                <a:latin typeface="Arial" charset="0"/>
              </a:rPr>
              <a:t>особливо у</a:t>
            </a:r>
            <a:r>
              <a:rPr lang="ru-RU" sz="2400"/>
              <a:t> Великобритан</a:t>
            </a:r>
            <a:r>
              <a:rPr lang="ru-RU" sz="2400">
                <a:latin typeface="Arial" charset="0"/>
              </a:rPr>
              <a:t>ії</a:t>
            </a:r>
            <a:r>
              <a:rPr lang="ru-RU" sz="2400"/>
              <a:t> </a:t>
            </a:r>
            <a:r>
              <a:rPr lang="ru-RU" sz="2400">
                <a:latin typeface="Arial" charset="0"/>
              </a:rPr>
              <a:t>і Німеччини.</a:t>
            </a:r>
            <a:endParaRPr lang="ru-RU" sz="2400"/>
          </a:p>
          <a:p>
            <a:pPr>
              <a:lnSpc>
                <a:spcPct val="90000"/>
              </a:lnSpc>
            </a:pPr>
            <a:endParaRPr lang="ru-RU" sz="2400">
              <a:latin typeface="Arial" charset="0"/>
            </a:endParaRPr>
          </a:p>
        </p:txBody>
      </p:sp>
      <p:pic>
        <p:nvPicPr>
          <p:cNvPr id="28674" name="Picture 3" descr="загруженно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4076700"/>
            <a:ext cx="612140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1"/>
          <p:cNvSpPr txBox="1">
            <a:spLocks noChangeArrowheads="1"/>
          </p:cNvSpPr>
          <p:nvPr/>
        </p:nvSpPr>
        <p:spPr bwMode="auto">
          <a:xfrm>
            <a:off x="215900" y="0"/>
            <a:ext cx="89281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ru-RU" sz="320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3200">
                <a:latin typeface="Times New Roman" pitchFamily="18" charset="0"/>
                <a:cs typeface="Times New Roman" pitchFamily="18" charset="0"/>
              </a:rPr>
              <a:t>У 1684 році Ван – Гельмонт(1577-1644) </a:t>
            </a:r>
            <a:r>
              <a:rPr lang="uk-UA" sz="3200">
                <a:latin typeface="Times New Roman" pitchFamily="18" charset="0"/>
                <a:cs typeface="Times New Roman" pitchFamily="18" charset="0"/>
              </a:rPr>
              <a:t>і   </a:t>
            </a:r>
            <a:r>
              <a:rPr lang="ru-RU" sz="3200"/>
              <a:t>Професор Лейденського університету</a:t>
            </a:r>
          </a:p>
          <a:p>
            <a:pPr eaLnBrk="1" hangingPunct="1"/>
            <a:r>
              <a:rPr lang="ru-RU" sz="3200"/>
              <a:t>Франциска Сільвія (1614 -1672) 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опублікували  </a:t>
            </a:r>
            <a:r>
              <a:rPr lang="ru-RU" sz="3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«Програму дослідження людської крові».</a:t>
            </a:r>
          </a:p>
        </p:txBody>
      </p:sp>
      <p:pic>
        <p:nvPicPr>
          <p:cNvPr id="29698" name="Picture 3" descr="Гельмон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852738"/>
            <a:ext cx="2784475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4" descr="франциска сильв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2781300"/>
            <a:ext cx="2720975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Box 1"/>
          <p:cNvSpPr txBox="1">
            <a:spLocks noChangeArrowheads="1"/>
          </p:cNvSpPr>
          <p:nvPr/>
        </p:nvSpPr>
        <p:spPr bwMode="auto">
          <a:xfrm>
            <a:off x="107950" y="115888"/>
            <a:ext cx="6048375" cy="668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Мікроскопія у медико – лабораторних дослідженнях з</a:t>
            </a:r>
            <a:r>
              <a:rPr lang="en-US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`</a:t>
            </a:r>
            <a:r>
              <a:rPr lang="ru-RU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явилась тільки </a:t>
            </a:r>
          </a:p>
          <a:p>
            <a:pPr eaLnBrk="1" hangingPunct="1"/>
            <a:r>
              <a:rPr lang="ru-RU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 1838 році.</a:t>
            </a:r>
          </a:p>
          <a:p>
            <a:pPr eaLnBrk="1" hangingPunct="1"/>
            <a:r>
              <a:rPr lang="ru-RU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 1843 році выйшло перше керівництво </a:t>
            </a:r>
            <a:r>
              <a:rPr lang="ru-RU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ШЕРЕРА </a:t>
            </a:r>
            <a:r>
              <a:rPr lang="ru-RU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«Хімічні і мікроскопічні дослідження при патології»</a:t>
            </a:r>
          </a:p>
          <a:p>
            <a:pPr eaLnBrk="1" hangingPunct="1"/>
            <a:r>
              <a:rPr lang="ru-RU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 1851 році выйшла робота </a:t>
            </a:r>
            <a:r>
              <a:rPr lang="ru-RU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С.А. Смірнова </a:t>
            </a:r>
            <a:r>
              <a:rPr lang="ru-RU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«Про сечову кислоту» а роком пізніше  «Уроскопія».</a:t>
            </a:r>
          </a:p>
        </p:txBody>
      </p:sp>
      <p:pic>
        <p:nvPicPr>
          <p:cNvPr id="30722" name="Picture 3" descr="микроско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260350"/>
            <a:ext cx="25923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ChangeArrowheads="1"/>
          </p:cNvSpPr>
          <p:nvPr/>
        </p:nvSpPr>
        <p:spPr bwMode="auto">
          <a:xfrm>
            <a:off x="214313" y="357188"/>
            <a:ext cx="8786812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Власне  історичний період</a:t>
            </a:r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endParaRPr lang="ru-RU" sz="36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30 – 40 рр. ХХ століття – період появи власної  історії лабораторної медицини. Свідченням цього  з</a:t>
            </a:r>
            <a:r>
              <a:rPr lang="en-US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`</a:t>
            </a:r>
            <a:r>
              <a:rPr lang="uk-UA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являються </a:t>
            </a:r>
            <a:r>
              <a:rPr lang="ru-RU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перші спеціалізованні  публікації, засновуються  перші діагностичні лабораторії, відкриваються кафедри для п</a:t>
            </a:r>
            <a:r>
              <a:rPr lang="uk-UA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дготовки спеціалістів з лабораторної справи.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 rot="10800000" flipV="1">
            <a:off x="249238" y="274191"/>
            <a:ext cx="8791575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tabLst>
                <a:tab pos="457200" algn="l"/>
              </a:tabLst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tabLst>
                <a:tab pos="457200" algn="l"/>
              </a:tabLst>
            </a:pP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57200" algn="l"/>
              </a:tabLst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Періодизація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хронологія.</a:t>
            </a:r>
          </a:p>
          <a:p>
            <a:pPr algn="ctr">
              <a:buFontTx/>
              <a:buChar char="•"/>
              <a:tabLst>
                <a:tab pos="457200" algn="l"/>
              </a:tabLst>
            </a:pP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57200" algn="l"/>
              </a:tabLst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Період доісторичний.</a:t>
            </a:r>
          </a:p>
          <a:p>
            <a:pPr>
              <a:buFontTx/>
              <a:buChar char="•"/>
              <a:tabLst>
                <a:tab pos="457200" algn="l"/>
              </a:tabLst>
            </a:pP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57200" algn="l"/>
              </a:tabLst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історичний  </a:t>
            </a:r>
          </a:p>
          <a:p>
            <a:pPr>
              <a:tabLst>
                <a:tab pos="457200" algn="l"/>
              </a:tabLst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(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середні століття, епоха Відродження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57200" algn="l"/>
              </a:tabLst>
            </a:pP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57200" algn="l"/>
              </a:tabLst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Власне історичний період</a:t>
            </a:r>
          </a:p>
          <a:p>
            <a:pPr>
              <a:tabLst>
                <a:tab pos="457200" algn="l"/>
              </a:tabLst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(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новий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час).</a:t>
            </a:r>
          </a:p>
          <a:p>
            <a:pPr>
              <a:tabLst>
                <a:tab pos="457200" algn="l"/>
              </a:tabLst>
            </a:pP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1"/>
          <p:cNvSpPr txBox="1">
            <a:spLocks noChangeArrowheads="1"/>
          </p:cNvSpPr>
          <p:nvPr/>
        </p:nvSpPr>
        <p:spPr bwMode="auto">
          <a:xfrm>
            <a:off x="214313" y="500063"/>
            <a:ext cx="8786812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44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Основоположником  клінічної медицини вважається   професор Лейденського університета</a:t>
            </a:r>
          </a:p>
          <a:p>
            <a:pPr algn="ctr" eaLnBrk="1" hangingPunct="1"/>
            <a:r>
              <a:rPr lang="ru-RU" sz="44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Герман Бургава </a:t>
            </a:r>
            <a:r>
              <a:rPr lang="ru-RU" sz="44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(1668 – 1738).</a:t>
            </a:r>
          </a:p>
          <a:p>
            <a:pPr algn="ctr" eaLnBrk="1" hangingPunct="1"/>
            <a:r>
              <a:rPr lang="ru-RU" sz="44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Зміст  свого вчення він виклав у книзі «Вступ до клінічної практики».</a:t>
            </a:r>
            <a:endParaRPr lang="ru-RU" sz="440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196975"/>
            <a:ext cx="3929062" cy="510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Box 2"/>
          <p:cNvSpPr txBox="1">
            <a:spLocks noChangeArrowheads="1"/>
          </p:cNvSpPr>
          <p:nvPr/>
        </p:nvSpPr>
        <p:spPr bwMode="auto">
          <a:xfrm>
            <a:off x="571500" y="285750"/>
            <a:ext cx="82153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Герман Бургав (1668-1738)</a:t>
            </a:r>
          </a:p>
          <a:p>
            <a:pPr algn="ctr" eaLnBrk="1" hangingPunct="1"/>
            <a:endParaRPr lang="ru-RU" sz="36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20" name="Picture 4" descr="history_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1773238"/>
            <a:ext cx="4176713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ChangeArrowheads="1"/>
          </p:cNvSpPr>
          <p:nvPr/>
        </p:nvSpPr>
        <p:spPr bwMode="auto">
          <a:xfrm>
            <a:off x="214313" y="214313"/>
            <a:ext cx="8715375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ru-RU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 А. Захар</a:t>
            </a:r>
            <a:r>
              <a:rPr lang="en-US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`</a:t>
            </a:r>
            <a:r>
              <a:rPr lang="uk-UA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ї</a:t>
            </a:r>
            <a:r>
              <a:rPr lang="ru-RU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 </a:t>
            </a:r>
            <a:endParaRPr lang="en-US" sz="4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44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належить велика заслуга в справі організації лабораторій при клініках Московского університета. Ним  разроблений оригінальний метод дослідження елементів крові, який він рекомендував лікарям.</a:t>
            </a:r>
            <a:endParaRPr lang="ru-RU" sz="440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6238" y="1765300"/>
            <a:ext cx="3941762" cy="487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Rectangle 1"/>
          <p:cNvSpPr>
            <a:spLocks noChangeArrowheads="1"/>
          </p:cNvSpPr>
          <p:nvPr/>
        </p:nvSpPr>
        <p:spPr bwMode="auto">
          <a:xfrm>
            <a:off x="285750" y="68263"/>
            <a:ext cx="860742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Григор</a:t>
            </a:r>
            <a:r>
              <a:rPr lang="uk-UA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 Антонович Захар`</a:t>
            </a:r>
            <a:r>
              <a:rPr lang="uk-UA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ї</a:t>
            </a:r>
            <a:r>
              <a:rPr lang="en-US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uk-UA" sz="4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4000">
                <a:solidFill>
                  <a:srgbClr val="FF0000"/>
                </a:solidFill>
                <a:cs typeface="Arial" charset="0"/>
              </a:rPr>
              <a:t> </a:t>
            </a:r>
            <a:r>
              <a:rPr lang="ru-RU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(1829 - 1897)</a:t>
            </a:r>
            <a:endParaRPr lang="uk-UA" sz="4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uk-UA" sz="4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en-US" sz="400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36868" name="Прямоугольник 3"/>
          <p:cNvSpPr>
            <a:spLocks noChangeArrowheads="1"/>
          </p:cNvSpPr>
          <p:nvPr/>
        </p:nvSpPr>
        <p:spPr bwMode="auto">
          <a:xfrm>
            <a:off x="3276600" y="908050"/>
            <a:ext cx="247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>
                <a:cs typeface="Arial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ChangeArrowheads="1"/>
          </p:cNvSpPr>
          <p:nvPr/>
        </p:nvSpPr>
        <p:spPr bwMode="auto">
          <a:xfrm>
            <a:off x="142875" y="285750"/>
            <a:ext cx="878681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ru-RU" sz="4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Великий внесок у лабораторну справу запровадив </a:t>
            </a:r>
            <a:endParaRPr lang="en-US" sz="40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В. Є. Предтеченский</a:t>
            </a:r>
            <a:endParaRPr lang="en-US" sz="4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4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який вперше російською мовою видрукував оригінальне керівництво по клінічним лабораторним дослідженням, не втративши значення і  в теперішній час.</a:t>
            </a:r>
            <a:endParaRPr lang="ru-RU" sz="400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1431925"/>
            <a:ext cx="3586163" cy="52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Заголовок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3200" b="1">
                <a:solidFill>
                  <a:srgbClr val="FF0000"/>
                </a:solidFill>
              </a:rPr>
              <a:t>Василь Єфимович Предтеченський</a:t>
            </a:r>
            <a:endParaRPr lang="ru-RU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1"/>
          <p:cNvSpPr txBox="1">
            <a:spLocks noChangeArrowheads="1"/>
          </p:cNvSpPr>
          <p:nvPr/>
        </p:nvSpPr>
        <p:spPr bwMode="auto">
          <a:xfrm>
            <a:off x="214313" y="357188"/>
            <a:ext cx="8786812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3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Велику   роль у развитку лабораторної діагностики, особливо у развитку морфологічної гематології вііграли наступні  вчені:</a:t>
            </a:r>
          </a:p>
          <a:p>
            <a:pPr algn="ctr" eaLnBrk="1" hangingPunct="1"/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А.Н.Крюков</a:t>
            </a:r>
          </a:p>
          <a:p>
            <a:pPr algn="ctr" eaLnBrk="1" hangingPunct="1"/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М.І.Аринкін</a:t>
            </a:r>
          </a:p>
          <a:p>
            <a:pPr algn="ctr" eaLnBrk="1" hangingPunct="1"/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Й.А.Кассирский</a:t>
            </a:r>
          </a:p>
          <a:p>
            <a:pPr algn="ctr" eaLnBrk="1" hangingPunct="1"/>
            <a:r>
              <a:rPr lang="uk-UA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С.П.Ерліх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заснував першу школу лабораторної діагностики у Харкові.</a:t>
            </a:r>
          </a:p>
          <a:p>
            <a:pPr algn="ctr" eaLnBrk="1" hangingPunct="1"/>
            <a:r>
              <a:rPr lang="ru-RU" sz="3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Його учень </a:t>
            </a:r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А.Я.Альтгаузер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написав керівництво для фельдшерів </a:t>
            </a:r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«Лабораторні  клінічні дослідження»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uk-UA">
                <a:solidFill>
                  <a:srgbClr val="FF0000"/>
                </a:solidFill>
              </a:rPr>
              <a:t>Крюков Олександр Миколайович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43011" name="Picture 2" descr="C:\Users\ПК\Desktop\Віка\krukov-a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1916113"/>
            <a:ext cx="3240087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2"/>
          <p:cNvSpPr>
            <a:spLocks noGrp="1"/>
          </p:cNvSpPr>
          <p:nvPr>
            <p:ph type="ctrTitle" idx="4294967295"/>
          </p:nvPr>
        </p:nvSpPr>
        <p:spPr>
          <a:xfrm>
            <a:off x="611188" y="476250"/>
            <a:ext cx="7772400" cy="1470025"/>
          </a:xfrm>
        </p:spPr>
        <p:txBody>
          <a:bodyPr/>
          <a:lstStyle/>
          <a:p>
            <a:r>
              <a:rPr lang="uk-UA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Крюков О.М.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5" name="Подзаголовок 3"/>
          <p:cNvSpPr>
            <a:spLocks noGrp="1"/>
          </p:cNvSpPr>
          <p:nvPr>
            <p:ph type="subTitle" idx="4294967295"/>
          </p:nvPr>
        </p:nvSpPr>
        <p:spPr>
          <a:xfrm>
            <a:off x="395288" y="2276475"/>
            <a:ext cx="8353425" cy="2570163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4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Дослідив, що утворення лейкоцитів відбувається у кістковому мозку та у свою чергу засвідчує, що захворювання крові спровоковані ураженням кісткового мозку. Автор гематологічного атласа.</a:t>
            </a:r>
            <a:endParaRPr lang="ru-RU" sz="40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uk-UA">
                <a:solidFill>
                  <a:srgbClr val="FF0000"/>
                </a:solidFill>
              </a:rPr>
              <a:t>Аринкін Михайло Інокєнтійович</a:t>
            </a:r>
            <a:br>
              <a:rPr lang="uk-UA">
                <a:solidFill>
                  <a:srgbClr val="FF0000"/>
                </a:solidFill>
              </a:rPr>
            </a:br>
            <a:r>
              <a:rPr lang="ru-RU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(1876—1948)</a:t>
            </a:r>
          </a:p>
        </p:txBody>
      </p:sp>
      <p:pic>
        <p:nvPicPr>
          <p:cNvPr id="45059" name="Picture 2" descr="C:\Users\ПК\Desktop\Віка\arinkin-m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1631950"/>
            <a:ext cx="3008312" cy="475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1"/>
          <p:cNvSpPr>
            <a:spLocks noChangeArrowheads="1"/>
          </p:cNvSpPr>
          <p:nvPr/>
        </p:nvSpPr>
        <p:spPr bwMode="auto">
          <a:xfrm>
            <a:off x="107950" y="0"/>
            <a:ext cx="5903913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3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історії становлення лабораторної д</a:t>
            </a:r>
            <a:r>
              <a:rPr lang="uk-UA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агностики можна виділити три періода:  </a:t>
            </a:r>
          </a:p>
          <a:p>
            <a:pPr eaLnBrk="1" hangingPunct="1"/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доісторичний,</a:t>
            </a:r>
            <a:endParaRPr lang="en-US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пред</a:t>
            </a:r>
            <a:r>
              <a:rPr lang="en-US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історичний, </a:t>
            </a:r>
          </a:p>
          <a:p>
            <a:pPr eaLnBrk="1" hangingPunct="1"/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власне історичний</a:t>
            </a:r>
            <a:r>
              <a:rPr lang="ru-RU" sz="4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ru-RU" sz="44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(За В.В.Меньшиковим)</a:t>
            </a:r>
          </a:p>
        </p:txBody>
      </p:sp>
      <p:pic>
        <p:nvPicPr>
          <p:cNvPr id="15362" name="Picture 4" descr="Menshiko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1341438"/>
            <a:ext cx="2963862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2"/>
          <p:cNvSpPr>
            <a:spLocks noGrp="1"/>
          </p:cNvSpPr>
          <p:nvPr>
            <p:ph type="ctrTitle" idx="4294967295"/>
          </p:nvPr>
        </p:nvSpPr>
        <p:spPr>
          <a:xfrm>
            <a:off x="755650" y="549275"/>
            <a:ext cx="7772400" cy="1470025"/>
          </a:xfrm>
        </p:spPr>
        <p:txBody>
          <a:bodyPr/>
          <a:lstStyle/>
          <a:p>
            <a:r>
              <a:rPr lang="uk-UA">
                <a:solidFill>
                  <a:srgbClr val="FF0000"/>
                </a:solidFill>
              </a:rPr>
              <a:t>Аринкін М. І.</a:t>
            </a:r>
            <a:endParaRPr lang="ru-RU"/>
          </a:p>
        </p:txBody>
      </p:sp>
      <p:sp>
        <p:nvSpPr>
          <p:cNvPr id="46083" name="Подзаголовок 3"/>
          <p:cNvSpPr>
            <a:spLocks noGrp="1"/>
          </p:cNvSpPr>
          <p:nvPr>
            <p:ph type="subTitle" idx="4294967295"/>
          </p:nvPr>
        </p:nvSpPr>
        <p:spPr>
          <a:xfrm>
            <a:off x="539750" y="2347913"/>
            <a:ext cx="7705725" cy="295275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4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Розробив метод прижиттєвого дослідження кісткового мозку, досліджував ретикулоендотеліальну систему.</a:t>
            </a:r>
            <a:endParaRPr lang="ru-RU" sz="40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88" y="1285875"/>
            <a:ext cx="3516312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TextBox 2"/>
          <p:cNvSpPr txBox="1">
            <a:spLocks noChangeArrowheads="1"/>
          </p:cNvSpPr>
          <p:nvPr/>
        </p:nvSpPr>
        <p:spPr bwMode="auto">
          <a:xfrm>
            <a:off x="500063" y="142875"/>
            <a:ext cx="84296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КАССИРСКИЙ</a:t>
            </a:r>
            <a:r>
              <a: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ЙОСИФ АБРАМОВИЧ. </a:t>
            </a:r>
          </a:p>
          <a:p>
            <a:pPr algn="ctr" eaLnBrk="1" hangingPunct="1"/>
            <a:r>
              <a: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(1898 - 1971)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11188" y="333375"/>
            <a:ext cx="7772400" cy="1470025"/>
          </a:xfrm>
        </p:spPr>
        <p:txBody>
          <a:bodyPr/>
          <a:lstStyle/>
          <a:p>
            <a:r>
              <a:rPr lang="uk-UA">
                <a:solidFill>
                  <a:srgbClr val="FF0000"/>
                </a:solidFill>
              </a:rPr>
              <a:t>Й.А.  Касирський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4813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50825" y="1557338"/>
            <a:ext cx="8713788" cy="2951162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4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Розробив голку для стернальної пункції кісткового мозку, данна голка за міжнародною номенклатурою відома як голка Касирського.</a:t>
            </a:r>
            <a:endParaRPr lang="ru-RU" sz="40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5"/>
          <p:cNvSpPr>
            <a:spLocks noGrp="1"/>
          </p:cNvSpPr>
          <p:nvPr>
            <p:ph type="title" idx="4294967295"/>
          </p:nvPr>
        </p:nvSpPr>
        <p:spPr>
          <a:xfrm>
            <a:off x="539750" y="3500438"/>
            <a:ext cx="8229600" cy="1143000"/>
          </a:xfrm>
        </p:spPr>
        <p:txBody>
          <a:bodyPr/>
          <a:lstStyle/>
          <a:p>
            <a:r>
              <a:rPr lang="uk-UA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С.П.Ерліх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заснував першу школу лабораторної діагностики у Харкові.</a:t>
            </a:r>
            <a:b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Його учень </a:t>
            </a:r>
            <a:r>
              <a:rPr lang="ru-RU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А.Я.Альтгаузер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написав керівництво для фельдшерів </a:t>
            </a:r>
            <a:r>
              <a:rPr lang="ru-RU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«Лабораторні  клінічні дослідження»</a:t>
            </a:r>
            <a:br>
              <a:rPr lang="ru-RU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Прямоугольник 4"/>
          <p:cNvSpPr>
            <a:spLocks noChangeArrowheads="1"/>
          </p:cNvSpPr>
          <p:nvPr/>
        </p:nvSpPr>
        <p:spPr bwMode="auto">
          <a:xfrm>
            <a:off x="468313" y="396875"/>
            <a:ext cx="84613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Кост Катерина Андріївна</a:t>
            </a:r>
          </a:p>
          <a:p>
            <a:pPr algn="ctr" eaLnBrk="1" hangingPunct="1"/>
            <a:endParaRPr lang="ru-RU" sz="4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>
              <a:solidFill>
                <a:srgbClr val="FF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0179" name="Прямоугольник 6"/>
          <p:cNvSpPr>
            <a:spLocks noChangeArrowheads="1"/>
          </p:cNvSpPr>
          <p:nvPr/>
        </p:nvSpPr>
        <p:spPr bwMode="auto">
          <a:xfrm>
            <a:off x="395288" y="2349500"/>
            <a:ext cx="8501062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ru-RU" sz="2400">
              <a:solidFill>
                <a:srgbClr val="FFFF00"/>
              </a:solidFill>
              <a:latin typeface="Times New Roman" pitchFamily="18" charset="0"/>
              <a:cs typeface="Arial" charset="0"/>
            </a:endParaRPr>
          </a:p>
          <a:p>
            <a:pPr algn="ctr" eaLnBrk="1" hangingPunct="1"/>
            <a:r>
              <a:rPr lang="ru-RU" sz="4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Являється організатором Всесоюзного наукового  товариства лікарів-лаборантів і журнала </a:t>
            </a:r>
            <a:r>
              <a:rPr lang="ru-RU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«Лабораторна справа».</a:t>
            </a:r>
          </a:p>
          <a:p>
            <a:pPr algn="ctr" eaLnBrk="1" hangingPunct="1"/>
            <a:endParaRPr lang="ru-RU" sz="24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981075"/>
            <a:ext cx="8229600" cy="1143000"/>
          </a:xfrm>
        </p:spPr>
        <p:txBody>
          <a:bodyPr/>
          <a:lstStyle/>
          <a:p>
            <a:r>
              <a:rPr lang="ru-RU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Кост Катерина Андріївна</a:t>
            </a:r>
            <a:br>
              <a:rPr lang="ru-RU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(1888 – 1975)</a:t>
            </a:r>
            <a:r>
              <a:rPr lang="ru-RU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endParaRPr lang="ru-RU"/>
          </a:p>
        </p:txBody>
      </p:sp>
      <p:pic>
        <p:nvPicPr>
          <p:cNvPr id="51203" name="Picture 2" descr="C:\Users\ПК\Desktop\Віка\1386849839_0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2205038"/>
            <a:ext cx="595312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/>
          </p:cNvSpPr>
          <p:nvPr>
            <p:ph type="body" idx="4294967295"/>
          </p:nvPr>
        </p:nvSpPr>
        <p:spPr>
          <a:xfrm>
            <a:off x="0" y="476250"/>
            <a:ext cx="9144000" cy="2376488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Краще  ніякий аналіз, ніж неправильний!</a:t>
            </a:r>
            <a:br>
              <a:rPr lang="ru-RU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Якщо  діагноз основується на </a:t>
            </a:r>
            <a: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лабораторних данних, </a:t>
            </a:r>
            <a:b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лікар повинен  бути впевнений у надійності метода </a:t>
            </a:r>
            <a:b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та якості виконання дослідження.</a:t>
            </a:r>
            <a:b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7" name="Picture 3" descr="3070_1324715461_310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573463"/>
            <a:ext cx="3024187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4" descr="sa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3500438"/>
            <a:ext cx="254952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r>
              <a:rPr lang="ru-RU" sz="6000">
                <a:solidFill>
                  <a:srgbClr val="99CC00"/>
                </a:solidFill>
                <a:latin typeface="Arial" charset="0"/>
              </a:rPr>
              <a:t>Дякую </a:t>
            </a:r>
            <a:r>
              <a:rPr lang="uk-UA" sz="6000">
                <a:solidFill>
                  <a:srgbClr val="99CC00"/>
                </a:solidFill>
                <a:latin typeface="Arial" charset="0"/>
              </a:rPr>
              <a:t> за увагу!</a:t>
            </a:r>
            <a:endParaRPr lang="ru-RU" sz="6000">
              <a:solidFill>
                <a:srgbClr val="99CC00"/>
              </a:solidFill>
              <a:latin typeface="Arial" charset="0"/>
            </a:endParaRPr>
          </a:p>
        </p:txBody>
      </p:sp>
      <p:pic>
        <p:nvPicPr>
          <p:cNvPr id="31746" name="Picture 4" descr="33815_html_7fb1fc3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2205038"/>
            <a:ext cx="3455987" cy="332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50825" y="327025"/>
            <a:ext cx="8642350" cy="398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just" eaLnBrk="1" hangingPunct="1">
              <a:buFontTx/>
              <a:buAutoNum type="arabicPeriod"/>
            </a:pPr>
            <a:r>
              <a:rPr lang="ru-RU" sz="24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Доісторичний період.</a:t>
            </a:r>
            <a:r>
              <a:rPr lang="ru-RU" sz="2100" b="1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>
                <a:latin typeface="Times New Roman" pitchFamily="18" charset="0"/>
              </a:rPr>
              <a:t>(40 тис. років до н.е.</a:t>
            </a:r>
            <a:r>
              <a:rPr lang="en-US" sz="2100" b="1">
                <a:latin typeface="Times New Roman" pitchFamily="18" charset="0"/>
              </a:rPr>
              <a:t> - </a:t>
            </a:r>
            <a:r>
              <a:rPr lang="ru-RU" sz="2100" b="1">
                <a:latin typeface="Times New Roman" pitchFamily="18" charset="0"/>
              </a:rPr>
              <a:t>10 тис. років до н.е.)</a:t>
            </a:r>
            <a:r>
              <a:rPr lang="ru-RU" sz="2100">
                <a:latin typeface="Times New Roman" pitchFamily="18" charset="0"/>
              </a:rPr>
              <a:t> </a:t>
            </a:r>
          </a:p>
          <a:p>
            <a:pPr marL="342900" indent="-342900" algn="just" eaLnBrk="1" hangingPunct="1"/>
            <a:r>
              <a:rPr lang="ru-RU" sz="2100" b="1">
                <a:latin typeface="Times New Roman" pitchFamily="18" charset="0"/>
              </a:rPr>
              <a:t>     Основні хвороби первісної людини —розлади харчування,хвороби шкіри,заразні хвороби,пошкодження, отриманні на полюванні або в бою. Людина льодовикового періоду, живучи в печерах, страждала частіше, подібно печерним тваринам, хворобами кісток. </a:t>
            </a:r>
          </a:p>
          <a:p>
            <a:pPr marL="342900" indent="-342900" algn="just" eaLnBrk="1" hangingPunct="1"/>
            <a:r>
              <a:rPr lang="ru-RU" sz="2100" b="1">
                <a:latin typeface="Times New Roman" pitchFamily="18" charset="0"/>
              </a:rPr>
              <a:t>     В області лікування в цей період закреплювались и развивались традиційні навички і прийоми, розширювалось коло лікарських засобів, виготовлялися інструменти для лікування з металу (мідь, бронза, залізо), розвивалась допомога пораненим общинникам під час частих війн.</a:t>
            </a:r>
            <a:endParaRPr lang="ru-RU" sz="2100" b="1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1" hangingPunct="1"/>
            <a:endParaRPr lang="ru-RU" sz="21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3" descr="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4149725"/>
            <a:ext cx="26638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4" descr="1366e3d161c81aa67297be552b507f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4076700"/>
            <a:ext cx="3671888" cy="261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188913"/>
            <a:ext cx="8229600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 Доісторичний - період, коли лікарі стародавніх цивілізацій ( Китай, Індія, Єгипет, Греція) поступово накопичували засоби обстеження хворого,  судили за кількістю сечі, особливостю її кольору, запаху, смаку, осаду і органолептичної оцінки сечі. </a:t>
            </a:r>
          </a:p>
          <a:p>
            <a:pPr>
              <a:buFont typeface="Arial" charset="0"/>
              <a:buNone/>
            </a:pPr>
            <a:endParaRPr lang="ru-RU"/>
          </a:p>
        </p:txBody>
      </p:sp>
      <p:pic>
        <p:nvPicPr>
          <p:cNvPr id="17410" name="Picture 4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3860800"/>
            <a:ext cx="4608513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4"/>
          <p:cNvSpPr txBox="1">
            <a:spLocks noChangeArrowheads="1"/>
          </p:cNvSpPr>
          <p:nvPr/>
        </p:nvSpPr>
        <p:spPr bwMode="auto">
          <a:xfrm>
            <a:off x="3276600" y="2349500"/>
            <a:ext cx="55800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200"/>
              <a:t>Перша письмова згадка про дослідження сечі на смак при хворобі, яку </a:t>
            </a:r>
            <a:r>
              <a:rPr lang="ru-RU" sz="2200">
                <a:latin typeface="Times New Roman" pitchFamily="18" charset="0"/>
              </a:rPr>
              <a:t>зараз</a:t>
            </a:r>
            <a:r>
              <a:rPr lang="ru-RU" sz="2200"/>
              <a:t> називають цукровий діабет, містеться в індійському медичному трактаті «Аюрведа» (10 століття до нашої ери). </a:t>
            </a:r>
          </a:p>
          <a:p>
            <a:pPr eaLnBrk="1" hangingPunct="1"/>
            <a:endParaRPr lang="ru-RU" sz="2200"/>
          </a:p>
          <a:p>
            <a:pPr eaLnBrk="1" hangingPunct="1"/>
            <a:endParaRPr lang="ru-RU" sz="2200"/>
          </a:p>
          <a:p>
            <a:pPr eaLnBrk="1" hangingPunct="1"/>
            <a:endParaRPr lang="ru-RU"/>
          </a:p>
          <a:p>
            <a:pPr eaLnBrk="1" hangingPunct="1"/>
            <a:endParaRPr lang="ru-RU"/>
          </a:p>
          <a:p>
            <a:pPr eaLnBrk="1" hangingPunct="1"/>
            <a:endParaRPr lang="ru-RU"/>
          </a:p>
          <a:p>
            <a:pPr eaLnBrk="1" hangingPunct="1"/>
            <a:endParaRPr lang="ru-RU"/>
          </a:p>
          <a:p>
            <a:pPr eaLnBrk="1" hangingPunct="1"/>
            <a:endParaRPr lang="ru-RU"/>
          </a:p>
          <a:p>
            <a:pPr eaLnBrk="1" hangingPunct="1"/>
            <a:endParaRPr lang="ru-RU"/>
          </a:p>
          <a:p>
            <a:pPr eaLnBrk="1" hangingPunct="1"/>
            <a:endParaRPr lang="ru-RU"/>
          </a:p>
        </p:txBody>
      </p:sp>
      <p:pic>
        <p:nvPicPr>
          <p:cNvPr id="18434" name="Picture 4" descr="аюрве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052513"/>
            <a:ext cx="3024187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25" y="285750"/>
            <a:ext cx="4486275" cy="522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3"/>
          <p:cNvSpPr>
            <a:spLocks noChangeArrowheads="1"/>
          </p:cNvSpPr>
          <p:nvPr/>
        </p:nvSpPr>
        <p:spPr bwMode="auto">
          <a:xfrm>
            <a:off x="428625" y="5715000"/>
            <a:ext cx="84296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3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Процедура збору сечі. Малюнок зі «Збірника Гіппократа».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1"/>
          <p:cNvSpPr txBox="1">
            <a:spLocks noChangeArrowheads="1"/>
          </p:cNvSpPr>
          <p:nvPr/>
        </p:nvSpPr>
        <p:spPr bwMode="auto">
          <a:xfrm>
            <a:off x="357188" y="500063"/>
            <a:ext cx="8572500" cy="402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40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Розвитку лабораторної діагностики сприяли:</a:t>
            </a:r>
          </a:p>
          <a:p>
            <a:pPr eaLnBrk="1" hangingPunct="1"/>
            <a:endParaRPr lang="ru-RU" b="1" i="1">
              <a:solidFill>
                <a:srgbClr val="FFFF00"/>
              </a:solidFill>
              <a:latin typeface="Calibri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ru-RU" sz="4000">
                <a:latin typeface="Times New Roman" pitchFamily="18" charset="0"/>
              </a:rPr>
              <a:t>Успіхи хімії, біохімії. </a:t>
            </a:r>
          </a:p>
          <a:p>
            <a:pPr eaLnBrk="1" hangingPunct="1">
              <a:buFontTx/>
              <a:buAutoNum type="arabicPeriod"/>
            </a:pPr>
            <a:r>
              <a:rPr lang="ru-RU" sz="4000">
                <a:latin typeface="Times New Roman" pitchFamily="18" charset="0"/>
                <a:cs typeface="Times New Roman" pitchFamily="18" charset="0"/>
              </a:rPr>
              <a:t>Винахід мікроскопа і колориметра.</a:t>
            </a:r>
          </a:p>
          <a:p>
            <a:pPr eaLnBrk="1" hangingPunct="1">
              <a:buFontTx/>
              <a:buAutoNum type="arabicPeriod"/>
            </a:pPr>
            <a:r>
              <a:rPr lang="ru-RU" sz="4000">
                <a:latin typeface="Times New Roman" pitchFamily="18" charset="0"/>
                <a:cs typeface="Times New Roman" pitchFamily="18" charset="0"/>
              </a:rPr>
              <a:t>Відкриття будови клітини. </a:t>
            </a:r>
          </a:p>
          <a:p>
            <a:pPr eaLnBrk="1" hangingPunct="1">
              <a:buFontTx/>
              <a:buAutoNum type="arabicPeriod"/>
            </a:pPr>
            <a:r>
              <a:rPr lang="ru-RU" sz="4000">
                <a:latin typeface="Times New Roman" pitchFamily="18" charset="0"/>
                <a:cs typeface="Times New Roman" pitchFamily="18" charset="0"/>
              </a:rPr>
              <a:t>Розвиток клінічної медицини.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uk-UA" sz="2000" b="1" i="1">
                <a:solidFill>
                  <a:srgbClr val="FFFF00"/>
                </a:solidFill>
                <a:latin typeface="Times New Roman" pitchFamily="18" charset="0"/>
              </a:rPr>
              <a:t>     </a:t>
            </a:r>
            <a:r>
              <a:rPr lang="en-US" sz="2400" b="1" i="1">
                <a:solidFill>
                  <a:srgbClr val="FFFF00"/>
                </a:solidFill>
                <a:latin typeface="Times New Roman" pitchFamily="18" charset="0"/>
              </a:rPr>
              <a:t>2.</a:t>
            </a:r>
            <a:r>
              <a:rPr lang="uk-UA" sz="2400" b="1" i="1">
                <a:solidFill>
                  <a:srgbClr val="FFFF00"/>
                </a:solidFill>
                <a:latin typeface="Times New Roman" pitchFamily="18" charset="0"/>
              </a:rPr>
              <a:t> Предісторичний період</a:t>
            </a:r>
            <a:r>
              <a:rPr lang="ru-RU" sz="2000" b="1" i="1">
                <a:latin typeface="Times New Roman" pitchFamily="18" charset="0"/>
              </a:rPr>
              <a:t>  </a:t>
            </a:r>
            <a:r>
              <a:rPr lang="ru-RU" sz="2000" b="1">
                <a:latin typeface="Times New Roman" pitchFamily="18" charset="0"/>
              </a:rPr>
              <a:t>почався з другої половини 17 століття</a:t>
            </a:r>
            <a:r>
              <a:rPr lang="ru-RU" sz="2000" b="1" i="1">
                <a:latin typeface="Times New Roman" pitchFamily="18" charset="0"/>
              </a:rPr>
              <a:t>                           </a:t>
            </a:r>
          </a:p>
          <a:p>
            <a:pPr>
              <a:buFont typeface="Arial" charset="0"/>
              <a:buNone/>
            </a:pPr>
            <a:r>
              <a:rPr lang="ru-RU" sz="2000" b="1" i="1">
                <a:latin typeface="Times New Roman" pitchFamily="18" charset="0"/>
              </a:rPr>
              <a:t>                                           Ван Гельмонт</a:t>
            </a:r>
            <a:br>
              <a:rPr lang="ru-RU" sz="2000" b="1" i="1">
                <a:latin typeface="Times New Roman" pitchFamily="18" charset="0"/>
              </a:rPr>
            </a:br>
            <a:r>
              <a:rPr lang="ru-RU" sz="2000" b="1">
                <a:latin typeface="Times New Roman" pitchFamily="18" charset="0"/>
              </a:rPr>
              <a:t>Його власна думка полягала в тому, що травлення —це йдуть всередені тіла,наприклад, всередені шлунка, хімічні реакції, важливішу роль у яких відіграє хімічний реагент, названный їм «ферментом» (від лат. </a:t>
            </a:r>
            <a:r>
              <a:rPr lang="ru-RU" sz="2000" b="1" i="1">
                <a:latin typeface="Times New Roman" pitchFamily="18" charset="0"/>
              </a:rPr>
              <a:t>fermentum</a:t>
            </a:r>
            <a:r>
              <a:rPr lang="ru-RU" sz="2000" b="1">
                <a:latin typeface="Times New Roman" pitchFamily="18" charset="0"/>
              </a:rPr>
              <a:t> «бродіння»). Таким чином, Ван Гельмонт підійшов близько до сучасного розуміння ролі ферментів при травленні.  Також запропоновано і описано шість різних стадій травлення.</a:t>
            </a:r>
          </a:p>
        </p:txBody>
      </p:sp>
      <p:pic>
        <p:nvPicPr>
          <p:cNvPr id="21506" name="Picture 4" descr="Ван Гельмонт portra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3644900"/>
            <a:ext cx="2655887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3995738" y="3716338"/>
            <a:ext cx="500380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/>
              <a:t>Зачинателем майбутньої науки біологічної хімії і нового напрямку в исторії медицини </a:t>
            </a:r>
            <a:r>
              <a:rPr lang="ru-RU">
                <a:solidFill>
                  <a:srgbClr val="FFFF00"/>
                </a:solidFill>
              </a:rPr>
              <a:t>«ЯДРОХІМІЇ»вважається</a:t>
            </a:r>
            <a:endParaRPr lang="ru-RU"/>
          </a:p>
          <a:p>
            <a:pPr eaLnBrk="1" hangingPunct="1"/>
            <a:r>
              <a:rPr lang="ru-RU"/>
              <a:t> Ван – Гельмонт (1577 – 1644)</a:t>
            </a:r>
          </a:p>
          <a:p>
            <a:pPr eaLnBrk="1" hangingPunct="1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1F497D"/>
      </a:dk1>
      <a:lt1>
        <a:srgbClr val="FFFFFF"/>
      </a:lt1>
      <a:dk2>
        <a:srgbClr val="000000"/>
      </a:dk2>
      <a:lt2>
        <a:srgbClr val="EEECE1"/>
      </a:lt2>
      <a:accent1>
        <a:srgbClr val="4F81BD"/>
      </a:accent1>
      <a:accent2>
        <a:srgbClr val="C0504D"/>
      </a:accent2>
      <a:accent3>
        <a:srgbClr val="AAAAAA"/>
      </a:accent3>
      <a:accent4>
        <a:srgbClr val="DADADA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Тема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1F497D"/>
        </a:dk1>
        <a:lt1>
          <a:srgbClr val="FFFFFF"/>
        </a:lt1>
        <a:dk2>
          <a:srgbClr val="000000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AAAAAA"/>
        </a:accent3>
        <a:accent4>
          <a:srgbClr val="DADADA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1041</TotalTime>
  <Words>974</Words>
  <PresentationFormat>Экран (4:3)</PresentationFormat>
  <Paragraphs>108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Василь Єфимович Предтеченський</vt:lpstr>
      <vt:lpstr>Слайд 26</vt:lpstr>
      <vt:lpstr>Крюков Олександр Миколайович</vt:lpstr>
      <vt:lpstr>Крюков О.М.</vt:lpstr>
      <vt:lpstr>Аринкін Михайло Інокєнтійович (1876—1948)</vt:lpstr>
      <vt:lpstr>Аринкін М. І.</vt:lpstr>
      <vt:lpstr>Слайд 31</vt:lpstr>
      <vt:lpstr>Й.А.  Касирський</vt:lpstr>
      <vt:lpstr>С.П.Ерліх заснував першу школу лабораторної діагностики у Харкові. Його учень А.Я.Альтгаузер написав керівництво для фельдшерів «Лабораторні  клінічні дослідження» </vt:lpstr>
      <vt:lpstr>Слайд 34</vt:lpstr>
      <vt:lpstr>Кост Катерина Андріївна  (1888 – 1975)  </vt:lpstr>
      <vt:lpstr>Слайд 36</vt:lpstr>
      <vt:lpstr>Дякую 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Запорожский государственный медицинский университет  Лекция:   история лабораторного дела. </dc:title>
  <cp:lastModifiedBy>user</cp:lastModifiedBy>
  <cp:revision>70</cp:revision>
  <dcterms:modified xsi:type="dcterms:W3CDTF">2016-01-26T09:00:11Z</dcterms:modified>
</cp:coreProperties>
</file>