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  <p:sldMasterId id="2147483732" r:id="rId3"/>
    <p:sldMasterId id="2147483744" r:id="rId4"/>
  </p:sldMasterIdLst>
  <p:notesMasterIdLst>
    <p:notesMasterId r:id="rId90"/>
  </p:notesMasterIdLst>
  <p:sldIdLst>
    <p:sldId id="303" r:id="rId5"/>
    <p:sldId id="305" r:id="rId6"/>
    <p:sldId id="306" r:id="rId7"/>
    <p:sldId id="307" r:id="rId8"/>
    <p:sldId id="308" r:id="rId9"/>
    <p:sldId id="309" r:id="rId10"/>
    <p:sldId id="310" r:id="rId11"/>
    <p:sldId id="341" r:id="rId12"/>
    <p:sldId id="257" r:id="rId13"/>
    <p:sldId id="342" r:id="rId14"/>
    <p:sldId id="258" r:id="rId15"/>
    <p:sldId id="296" r:id="rId16"/>
    <p:sldId id="343" r:id="rId17"/>
    <p:sldId id="344" r:id="rId18"/>
    <p:sldId id="345" r:id="rId19"/>
    <p:sldId id="346" r:id="rId20"/>
    <p:sldId id="381" r:id="rId21"/>
    <p:sldId id="382" r:id="rId22"/>
    <p:sldId id="383" r:id="rId23"/>
    <p:sldId id="390" r:id="rId24"/>
    <p:sldId id="391" r:id="rId25"/>
    <p:sldId id="392" r:id="rId26"/>
    <p:sldId id="384" r:id="rId27"/>
    <p:sldId id="385" r:id="rId28"/>
    <p:sldId id="386" r:id="rId29"/>
    <p:sldId id="396" r:id="rId30"/>
    <p:sldId id="393" r:id="rId31"/>
    <p:sldId id="394" r:id="rId32"/>
    <p:sldId id="395" r:id="rId33"/>
    <p:sldId id="379" r:id="rId34"/>
    <p:sldId id="321" r:id="rId35"/>
    <p:sldId id="350" r:id="rId36"/>
    <p:sldId id="351" r:id="rId37"/>
    <p:sldId id="352" r:id="rId38"/>
    <p:sldId id="267" r:id="rId39"/>
    <p:sldId id="262" r:id="rId40"/>
    <p:sldId id="324" r:id="rId41"/>
    <p:sldId id="265" r:id="rId42"/>
    <p:sldId id="353" r:id="rId43"/>
    <p:sldId id="356" r:id="rId44"/>
    <p:sldId id="354" r:id="rId45"/>
    <p:sldId id="355" r:id="rId46"/>
    <p:sldId id="357" r:id="rId47"/>
    <p:sldId id="325" r:id="rId48"/>
    <p:sldId id="326" r:id="rId49"/>
    <p:sldId id="358" r:id="rId50"/>
    <p:sldId id="327" r:id="rId51"/>
    <p:sldId id="361" r:id="rId52"/>
    <p:sldId id="360" r:id="rId53"/>
    <p:sldId id="362" r:id="rId54"/>
    <p:sldId id="359" r:id="rId55"/>
    <p:sldId id="363" r:id="rId56"/>
    <p:sldId id="364" r:id="rId57"/>
    <p:sldId id="365" r:id="rId58"/>
    <p:sldId id="366" r:id="rId59"/>
    <p:sldId id="329" r:id="rId60"/>
    <p:sldId id="330" r:id="rId61"/>
    <p:sldId id="328" r:id="rId62"/>
    <p:sldId id="331" r:id="rId63"/>
    <p:sldId id="333" r:id="rId64"/>
    <p:sldId id="334" r:id="rId65"/>
    <p:sldId id="397" r:id="rId66"/>
    <p:sldId id="266" r:id="rId67"/>
    <p:sldId id="271" r:id="rId68"/>
    <p:sldId id="264" r:id="rId69"/>
    <p:sldId id="398" r:id="rId70"/>
    <p:sldId id="269" r:id="rId71"/>
    <p:sldId id="270" r:id="rId72"/>
    <p:sldId id="399" r:id="rId73"/>
    <p:sldId id="367" r:id="rId74"/>
    <p:sldId id="369" r:id="rId75"/>
    <p:sldId id="370" r:id="rId76"/>
    <p:sldId id="401" r:id="rId77"/>
    <p:sldId id="400" r:id="rId78"/>
    <p:sldId id="372" r:id="rId79"/>
    <p:sldId id="275" r:id="rId80"/>
    <p:sldId id="335" r:id="rId81"/>
    <p:sldId id="336" r:id="rId82"/>
    <p:sldId id="373" r:id="rId83"/>
    <p:sldId id="375" r:id="rId84"/>
    <p:sldId id="380" r:id="rId85"/>
    <p:sldId id="374" r:id="rId86"/>
    <p:sldId id="376" r:id="rId87"/>
    <p:sldId id="377" r:id="rId88"/>
    <p:sldId id="339" r:id="rId8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5392"/>
    <a:srgbClr val="FF99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47" autoAdjust="0"/>
  </p:normalViewPr>
  <p:slideViewPr>
    <p:cSldViewPr>
      <p:cViewPr varScale="1">
        <p:scale>
          <a:sx n="72" d="100"/>
          <a:sy n="72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E7395-735C-4130-BE5D-FB489956A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11D04-8E50-49D2-8399-4FAD9133B0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895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85996" y="8687297"/>
            <a:ext cx="2972004" cy="45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 anchor="b"/>
          <a:lstStyle/>
          <a:p>
            <a:pPr algn="r" defTabSz="914423"/>
            <a:fld id="{5007F146-14BA-452C-BAC9-12572B0CA05C}" type="slidenum">
              <a:rPr lang="en-GB" sz="1200"/>
              <a:pPr algn="r" defTabSz="914423"/>
              <a:t>1</a:t>
            </a:fld>
            <a:endParaRPr lang="en-GB" sz="1200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52409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11D04-8E50-49D2-8399-4FAD9133B0E2}" type="slidenum">
              <a:rPr lang="ru-RU" smtClean="0"/>
              <a:pPr/>
              <a:t>76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654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D624F1-5391-4CE3-859A-CF876E225B5A}" type="slidenum">
              <a:rPr lang="ru-RU" smtClean="0"/>
              <a:pPr eaLnBrk="1" hangingPunct="1"/>
              <a:t>85</a:t>
            </a:fld>
            <a:endParaRPr lang="ru-RU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smtClean="0"/>
              <a:t>Если информация о недостатках, преимуществах и альтернативах обычному способу родовспоможения останется главным направлением большого числа дородовых курсов, можно ожидать увеличения в обществе числа влиятельных и хорошо информированных людей, вовлеченных в совершенствование практик родовспоможения.</a:t>
            </a:r>
          </a:p>
        </p:txBody>
      </p:sp>
    </p:spTree>
    <p:extLst>
      <p:ext uri="{BB962C8B-B14F-4D97-AF65-F5344CB8AC3E}">
        <p14:creationId xmlns:p14="http://schemas.microsoft.com/office/powerpoint/2010/main" val="1032185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880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11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821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882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1463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2221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867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177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451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235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15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9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9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microsoft.com/office/2007/relationships/hdphoto" Target="../media/hdphoto6.wdp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4581128"/>
            <a:ext cx="7416824" cy="1717675"/>
          </a:xfrm>
          <a:noFill/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          Лектор: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ru-RU" sz="2400" b="1" dirty="0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зав. кафедрою акушерства та </a:t>
            </a:r>
            <a:r>
              <a:rPr lang="ru-RU" sz="2400" b="1" dirty="0" err="1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гінекології</a:t>
            </a:r>
            <a:endParaRPr lang="ru-RU" sz="2400" b="1" dirty="0" smtClean="0"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                </a:t>
            </a:r>
            <a:r>
              <a:rPr lang="ru-RU" sz="2400" b="1" dirty="0" err="1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професор</a:t>
            </a:r>
            <a:r>
              <a:rPr lang="ru-RU" sz="2400" b="1" dirty="0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Круть</a:t>
            </a:r>
            <a:r>
              <a:rPr lang="ru-RU" sz="2400" b="1" dirty="0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Юрій</a:t>
            </a:r>
            <a:r>
              <a:rPr lang="ru-RU" sz="2400" b="1" dirty="0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 Я</a:t>
            </a: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ковлевич</a:t>
            </a:r>
            <a:endParaRPr lang="en-US" sz="2400" b="1" dirty="0" smtClean="0"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94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520" y="1214422"/>
            <a:ext cx="8568952" cy="2070562"/>
          </a:xfrm>
        </p:spPr>
        <p:txBody>
          <a:bodyPr anchor="t">
            <a:normAutofit/>
          </a:bodyPr>
          <a:lstStyle/>
          <a:p>
            <a:pPr marL="182880" indent="0" algn="ctr" eaLnBrk="1" hangingPunct="1">
              <a:buNone/>
              <a:defRPr/>
            </a:pP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ru-RU" sz="2800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Багатоплідна</a:t>
            </a:r>
            <a:r>
              <a:rPr lang="ru-RU" b="1" dirty="0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вагітність</a:t>
            </a:r>
            <a:endParaRPr lang="en-GB" b="1" dirty="0" smtClean="0"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Двояйцева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(дизиготна) 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двійня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7232"/>
            <a:ext cx="8858280" cy="5812128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Дизиготні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завжди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характеризуються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дихоріальним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диамніотичним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типом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плацентації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цьому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завжди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будуть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автономні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можуть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щільно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прилягати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але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їх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можна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розділити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Кожна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запліднена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яйцеклітина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яка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проникає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децидуальну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оболонку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утворює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власні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амніотичну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хоріальну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оболонки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з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яких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подальшому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утворюється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своя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окрема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плацента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Якщо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яйцеклітини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проникли в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децидуальну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оболонку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близько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одна до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іншої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то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краї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обох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плацент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тісно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прилягають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створює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враження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єдиного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утворення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дійсності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кожна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плацента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має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свою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судинну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сітку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кожен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плодовий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міхур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має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свою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амніотичну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хоріальну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оболонки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Перегородка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між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двома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плодовими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мішками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складається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чотирьох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оболонок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двох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амніотичних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двох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хориальних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децидуальна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оболонка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загальна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дихориальні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близнюки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24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713" y="1182354"/>
            <a:ext cx="648072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88640"/>
            <a:ext cx="8003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Дихоріальна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диамніотична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двійня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4499992" y="980728"/>
            <a:ext cx="2160239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Два </a:t>
            </a:r>
            <a:r>
              <a:rPr lang="ru-RU" b="1" dirty="0" err="1" smtClean="0">
                <a:solidFill>
                  <a:schemeClr val="tx1"/>
                </a:solidFill>
              </a:rPr>
              <a:t>хоріона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948264" y="1052736"/>
            <a:ext cx="1440160" cy="432048"/>
          </a:xfrm>
          <a:prstGeom prst="ellipse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амніон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87624" y="1052736"/>
            <a:ext cx="1440160" cy="432048"/>
          </a:xfrm>
          <a:prstGeom prst="ellipse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амніон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6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0"/>
            <a:ext cx="8568952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Двояйцева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двійня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200" dirty="0" err="1">
                <a:latin typeface="Arial" pitchFamily="34" charset="0"/>
                <a:cs typeface="Arial" pitchFamily="34" charset="0"/>
              </a:rPr>
              <a:t>Якщо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ж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запліднені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яйцеклітини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проникли на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значну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відстань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то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розвиваються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як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окремі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утворення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кожне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плодове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яйце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має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власну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окрему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децидуальну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оболонку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2" r="10606"/>
          <a:stretch/>
        </p:blipFill>
        <p:spPr bwMode="auto">
          <a:xfrm>
            <a:off x="500034" y="2571744"/>
            <a:ext cx="792088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796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Двояйцева</a:t>
            </a:r>
            <a:r>
              <a:rPr lang="ru-RU" sz="2800" b="1" dirty="0" smtClean="0">
                <a:solidFill>
                  <a:srgbClr val="FF0000"/>
                </a:solidFill>
              </a:rPr>
              <a:t> (дизиготна) </a:t>
            </a:r>
            <a:r>
              <a:rPr lang="ru-RU" sz="2800" b="1" dirty="0" err="1" smtClean="0">
                <a:solidFill>
                  <a:srgbClr val="FF0000"/>
                </a:solidFill>
              </a:rPr>
              <a:t>двійня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57232"/>
            <a:ext cx="8401080" cy="581212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err="1">
                <a:latin typeface="Arial" pitchFamily="34" charset="0"/>
                <a:cs typeface="Arial" pitchFamily="34" charset="0"/>
              </a:rPr>
              <a:t>Однією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основних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причин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утворення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дизиготних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є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потужна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гормональна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стимуляція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яєчників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Високий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рівень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ФСГ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може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викликати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дозрівання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овуляцію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одночасно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декількох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фолікулів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одному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обох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яєчниках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формування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одному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фолікулі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двох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яйцеклітин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Найчастіше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яйцеклітини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виходять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 одного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фолікула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Подібна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картина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поліовуляції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тлі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підвищеного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рівня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ФСГ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може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розвиватися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і при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проведенні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стимуляції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овуляції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кломифенцитратом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клостильбегитом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хоріонічним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гонадотропіном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Двояйцева</a:t>
            </a:r>
            <a:r>
              <a:rPr lang="ru-RU" sz="2800" b="1" dirty="0" smtClean="0">
                <a:solidFill>
                  <a:srgbClr val="FF0000"/>
                </a:solidFill>
              </a:rPr>
              <a:t> (дизиготна) </a:t>
            </a:r>
            <a:r>
              <a:rPr lang="ru-RU" sz="2800" b="1" dirty="0" err="1" smtClean="0">
                <a:solidFill>
                  <a:srgbClr val="FF0000"/>
                </a:solidFill>
              </a:rPr>
              <a:t>двійня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57232"/>
            <a:ext cx="8401080" cy="5812128"/>
          </a:xfrm>
        </p:spPr>
        <p:txBody>
          <a:bodyPr>
            <a:normAutofit fontScale="92500"/>
          </a:bodyPr>
          <a:lstStyle/>
          <a:p>
            <a:r>
              <a:rPr lang="ru-RU" sz="2400" dirty="0" err="1">
                <a:latin typeface="Arial" pitchFamily="34" charset="0"/>
                <a:cs typeface="Arial" pitchFamily="34" charset="0"/>
              </a:rPr>
              <a:t>Відзначена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певна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залежність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між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низкою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факторів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та частотою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виникнення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дизиготной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Так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серед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жінок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багатоплідною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вагітністю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частіше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зустрічаються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пацієнтки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віці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35 до 39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років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Серед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цих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жінок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переважають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повторновагітні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відносно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великою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масою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тіла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й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зростом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 тих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жінок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яких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вже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була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дизиготна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є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більший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шанс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виникнення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її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знову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Найімовірніше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схильність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дизиготних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може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успадковуватися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материнській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лінії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рецесивним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типом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Відзначається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більш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висока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частота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двійнят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аномаліях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матки (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дворога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матка, перегородка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матці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). При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роздвоєнні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матки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частіше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ніж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нормальній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її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будові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відбувається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дозрівання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одночасно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двох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яйцеклітин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які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можуть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бути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запліднені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Однояйцева</a:t>
            </a:r>
            <a:r>
              <a:rPr lang="ru-RU" sz="2800" b="1" dirty="0" smtClean="0">
                <a:solidFill>
                  <a:srgbClr val="FF0000"/>
                </a:solidFill>
              </a:rPr>
              <a:t> (</a:t>
            </a:r>
            <a:r>
              <a:rPr lang="ru-RU" sz="2800" b="1" dirty="0" err="1" smtClean="0">
                <a:solidFill>
                  <a:srgbClr val="FF0000"/>
                </a:solidFill>
              </a:rPr>
              <a:t>монозиготна</a:t>
            </a:r>
            <a:r>
              <a:rPr lang="ru-RU" sz="2800" b="1" dirty="0" smtClean="0">
                <a:solidFill>
                  <a:srgbClr val="FF0000"/>
                </a:solidFill>
              </a:rPr>
              <a:t>) </a:t>
            </a:r>
            <a:r>
              <a:rPr lang="ru-RU" sz="2800" b="1" dirty="0" err="1" smtClean="0">
                <a:solidFill>
                  <a:srgbClr val="FF0000"/>
                </a:solidFill>
              </a:rPr>
              <a:t>двійня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214398"/>
            <a:ext cx="8615394" cy="564360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Монозиготні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формуються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внаслідок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поділу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одного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плідного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яйця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різних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стадіях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його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становлять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1/3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всіх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двійнят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відміну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дизиготних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частота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поширеності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монозиготних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є величиною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постійною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складає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3-5 на 1000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відміну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дизиготних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поширеність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монозиготних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не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залежить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етнічної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приналежності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віку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матері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паритету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Однояйцева</a:t>
            </a:r>
            <a:r>
              <a:rPr lang="ru-RU" sz="2800" b="1" dirty="0" smtClean="0">
                <a:solidFill>
                  <a:srgbClr val="FF0000"/>
                </a:solidFill>
              </a:rPr>
              <a:t> (</a:t>
            </a:r>
            <a:r>
              <a:rPr lang="ru-RU" sz="2800" b="1" dirty="0" err="1" smtClean="0">
                <a:solidFill>
                  <a:srgbClr val="FF0000"/>
                </a:solidFill>
              </a:rPr>
              <a:t>монозиготна</a:t>
            </a:r>
            <a:r>
              <a:rPr lang="ru-RU" sz="2800" b="1" dirty="0" smtClean="0">
                <a:solidFill>
                  <a:srgbClr val="FF0000"/>
                </a:solidFill>
              </a:rPr>
              <a:t>) </a:t>
            </a:r>
            <a:r>
              <a:rPr lang="ru-RU" sz="2800" b="1" dirty="0" err="1" smtClean="0">
                <a:solidFill>
                  <a:srgbClr val="FF0000"/>
                </a:solidFill>
              </a:rPr>
              <a:t>двійня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785794"/>
            <a:ext cx="8643998" cy="631219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Поділ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заплідненої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яйцеклітини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може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відбуватися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результаті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затримки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імплантації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дефіциту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кисневої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насиченості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Причиною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поліембрионії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може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бути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механічне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роз'єднання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бластомерів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(на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ранніх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стадіях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дріблення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),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виникає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результаті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охолодження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порушення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кислотності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2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іонного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складу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середовища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впливу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токсичних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інших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факторів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Ця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теорія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дозволяє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також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пояснити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більш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високу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частоту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аномалій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серед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монозиготних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порівнянні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дизиготними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Виникнення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монозиготної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пов'язують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також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з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заплідненням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яйцеклітини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мала два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ядра.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Кожне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ядро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з'єднується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ядерною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речовиною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сперматозоїда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результаті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чого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утворюються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зародкові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зачатки.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5392"/>
                </a:solidFill>
              </a:rPr>
              <a:t/>
            </a:r>
            <a:br>
              <a:rPr lang="ru-RU" sz="3100" b="1" dirty="0" smtClean="0">
                <a:solidFill>
                  <a:srgbClr val="005392"/>
                </a:solidFill>
              </a:rPr>
            </a:b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Основні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тапи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ембріогенеза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людини</a:t>
            </a:r>
            <a:endParaRPr lang="ru-RU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err="1">
                <a:solidFill>
                  <a:srgbClr val="0000CC"/>
                </a:solidFill>
              </a:rPr>
              <a:t>Гамети</a:t>
            </a:r>
            <a:r>
              <a:rPr lang="ru-RU" b="1" dirty="0">
                <a:solidFill>
                  <a:srgbClr val="0000CC"/>
                </a:solidFill>
              </a:rPr>
              <a:t> (</a:t>
            </a:r>
            <a:r>
              <a:rPr lang="ru-RU" b="1" dirty="0" err="1">
                <a:solidFill>
                  <a:srgbClr val="0000CC"/>
                </a:solidFill>
              </a:rPr>
              <a:t>від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грец</a:t>
            </a:r>
            <a:r>
              <a:rPr lang="ru-RU" b="1" dirty="0">
                <a:solidFill>
                  <a:srgbClr val="0000CC"/>
                </a:solidFill>
              </a:rPr>
              <a:t>. </a:t>
            </a:r>
            <a:r>
              <a:rPr lang="el-GR" b="1" dirty="0">
                <a:solidFill>
                  <a:srgbClr val="0000CC"/>
                </a:solidFill>
              </a:rPr>
              <a:t>γᾰμετή — </a:t>
            </a:r>
            <a:r>
              <a:rPr lang="ru-RU" b="1" dirty="0">
                <a:solidFill>
                  <a:srgbClr val="0000CC"/>
                </a:solidFill>
              </a:rPr>
              <a:t>дружина, </a:t>
            </a:r>
            <a:r>
              <a:rPr lang="el-GR" b="1" dirty="0">
                <a:solidFill>
                  <a:srgbClr val="0000CC"/>
                </a:solidFill>
              </a:rPr>
              <a:t>γᾰμέτης — </a:t>
            </a:r>
            <a:r>
              <a:rPr lang="ru-RU" b="1" dirty="0" err="1">
                <a:solidFill>
                  <a:srgbClr val="0000CC"/>
                </a:solidFill>
              </a:rPr>
              <a:t>чоловік</a:t>
            </a:r>
            <a:r>
              <a:rPr lang="ru-RU" b="1" dirty="0">
                <a:solidFill>
                  <a:srgbClr val="0000CC"/>
                </a:solidFill>
              </a:rPr>
              <a:t>) </a:t>
            </a:r>
            <a:r>
              <a:rPr lang="ru-RU" b="1" dirty="0"/>
              <a:t>— </a:t>
            </a:r>
            <a:r>
              <a:rPr lang="ru-RU" b="1" dirty="0" err="1"/>
              <a:t>репродуктивні</a:t>
            </a:r>
            <a:r>
              <a:rPr lang="ru-RU" b="1" dirty="0"/>
              <a:t> (</a:t>
            </a:r>
            <a:r>
              <a:rPr lang="ru-RU" b="1" dirty="0" err="1"/>
              <a:t>статеві</a:t>
            </a:r>
            <a:r>
              <a:rPr lang="ru-RU" b="1" dirty="0"/>
              <a:t>) </a:t>
            </a:r>
            <a:r>
              <a:rPr lang="ru-RU" b="1" dirty="0" err="1"/>
              <a:t>клітини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мають</a:t>
            </a:r>
            <a:r>
              <a:rPr lang="ru-RU" b="1" dirty="0"/>
              <a:t> </a:t>
            </a:r>
            <a:r>
              <a:rPr lang="ru-RU" b="1" dirty="0" err="1"/>
              <a:t>гаплоїдний</a:t>
            </a:r>
            <a:r>
              <a:rPr lang="ru-RU" b="1" dirty="0"/>
              <a:t> (</a:t>
            </a:r>
            <a:r>
              <a:rPr lang="ru-RU" b="1" dirty="0" err="1"/>
              <a:t>одинарний</a:t>
            </a:r>
            <a:r>
              <a:rPr lang="ru-RU" b="1" dirty="0"/>
              <a:t>) </a:t>
            </a:r>
            <a:r>
              <a:rPr lang="ru-RU" b="1" dirty="0" err="1"/>
              <a:t>набір</a:t>
            </a:r>
            <a:r>
              <a:rPr lang="ru-RU" b="1" dirty="0"/>
              <a:t> хромосом і </a:t>
            </a:r>
            <a:r>
              <a:rPr lang="ru-RU" b="1" dirty="0" err="1"/>
              <a:t>беруть</a:t>
            </a:r>
            <a:r>
              <a:rPr lang="ru-RU" b="1" dirty="0"/>
              <a:t> участь у </a:t>
            </a:r>
            <a:r>
              <a:rPr lang="ru-RU" b="1" dirty="0" err="1"/>
              <a:t>гаметном</a:t>
            </a:r>
            <a:r>
              <a:rPr lang="ru-RU" b="1" dirty="0"/>
              <a:t>, </a:t>
            </a:r>
            <a:r>
              <a:rPr lang="ru-RU" b="1" dirty="0" err="1"/>
              <a:t>зокрема</a:t>
            </a:r>
            <a:r>
              <a:rPr lang="ru-RU" b="1" dirty="0"/>
              <a:t>, </a:t>
            </a:r>
            <a:r>
              <a:rPr lang="ru-RU" b="1" dirty="0" err="1"/>
              <a:t>статевому</a:t>
            </a:r>
            <a:r>
              <a:rPr lang="ru-RU" b="1" dirty="0"/>
              <a:t> </a:t>
            </a:r>
            <a:r>
              <a:rPr lang="ru-RU" b="1" dirty="0" err="1"/>
              <a:t>розмноженні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 </a:t>
            </a:r>
            <a:r>
              <a:rPr lang="ru-RU" b="1" dirty="0">
                <a:solidFill>
                  <a:srgbClr val="0000CC"/>
                </a:solidFill>
              </a:rPr>
              <a:t>При </a:t>
            </a:r>
            <a:r>
              <a:rPr lang="ru-RU" b="1" dirty="0" err="1" smtClean="0">
                <a:solidFill>
                  <a:srgbClr val="0000CC"/>
                </a:solidFill>
              </a:rPr>
              <a:t>злитті</a:t>
            </a:r>
            <a:r>
              <a:rPr lang="ru-RU" b="1" dirty="0" smtClean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двох</a:t>
            </a:r>
            <a:r>
              <a:rPr lang="ru-RU" b="1" dirty="0">
                <a:solidFill>
                  <a:srgbClr val="0000CC"/>
                </a:solidFill>
              </a:rPr>
              <a:t> гамет </a:t>
            </a:r>
            <a:r>
              <a:rPr lang="ru-RU" b="1" dirty="0" err="1"/>
              <a:t>утворюється</a:t>
            </a:r>
            <a:r>
              <a:rPr lang="ru-RU" b="1" dirty="0"/>
              <a:t> зигота, яка </a:t>
            </a:r>
            <a:r>
              <a:rPr lang="ru-RU" b="1" dirty="0" err="1"/>
              <a:t>розвивається</a:t>
            </a:r>
            <a:r>
              <a:rPr lang="ru-RU" b="1" dirty="0"/>
              <a:t> в </a:t>
            </a:r>
            <a:r>
              <a:rPr lang="ru-RU" b="1" dirty="0" err="1" smtClean="0"/>
              <a:t>особину</a:t>
            </a:r>
            <a:r>
              <a:rPr lang="ru-RU" b="1" dirty="0" smtClean="0"/>
              <a:t> </a:t>
            </a:r>
            <a:r>
              <a:rPr lang="ru-RU" b="1" dirty="0"/>
              <a:t>(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групу</a:t>
            </a:r>
            <a:r>
              <a:rPr lang="ru-RU" b="1" dirty="0"/>
              <a:t> </a:t>
            </a:r>
            <a:r>
              <a:rPr lang="ru-RU" b="1" dirty="0" err="1"/>
              <a:t>особин</a:t>
            </a:r>
            <a:r>
              <a:rPr lang="ru-RU" b="1" dirty="0"/>
              <a:t>) з </a:t>
            </a:r>
            <a:r>
              <a:rPr lang="ru-RU" b="1" dirty="0" err="1"/>
              <a:t>спадковими</a:t>
            </a:r>
            <a:r>
              <a:rPr lang="ru-RU" b="1" dirty="0"/>
              <a:t> </a:t>
            </a:r>
            <a:r>
              <a:rPr lang="ru-RU" b="1" dirty="0" err="1"/>
              <a:t>ознаками</a:t>
            </a:r>
            <a:r>
              <a:rPr lang="ru-RU" b="1" dirty="0"/>
              <a:t> </a:t>
            </a:r>
            <a:r>
              <a:rPr lang="ru-RU" b="1" dirty="0" err="1"/>
              <a:t>обох</a:t>
            </a:r>
            <a:r>
              <a:rPr lang="ru-RU" b="1" dirty="0"/>
              <a:t> </a:t>
            </a:r>
            <a:r>
              <a:rPr lang="ru-RU" b="1" dirty="0" err="1"/>
              <a:t>батьківських</a:t>
            </a:r>
            <a:r>
              <a:rPr lang="ru-RU" b="1" dirty="0"/>
              <a:t> </a:t>
            </a:r>
            <a:r>
              <a:rPr lang="ru-RU" b="1" dirty="0" err="1"/>
              <a:t>організмів</a:t>
            </a:r>
            <a:r>
              <a:rPr lang="ru-RU" b="1" dirty="0"/>
              <a:t>, </a:t>
            </a:r>
            <a:r>
              <a:rPr lang="ru-RU" b="1" dirty="0" err="1" smtClean="0"/>
              <a:t>продукуючих</a:t>
            </a:r>
            <a:r>
              <a:rPr lang="ru-RU" b="1" dirty="0" smtClean="0"/>
              <a:t> </a:t>
            </a:r>
            <a:r>
              <a:rPr lang="ru-RU" b="1" dirty="0" err="1"/>
              <a:t>гамети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00CC"/>
                </a:solidFill>
              </a:rPr>
              <a:t>Зигота </a:t>
            </a:r>
            <a:r>
              <a:rPr lang="ru-RU" b="1" dirty="0">
                <a:solidFill>
                  <a:srgbClr val="0000CC"/>
                </a:solidFill>
              </a:rPr>
              <a:t>(</a:t>
            </a:r>
            <a:r>
              <a:rPr lang="ru-RU" b="1" dirty="0" err="1">
                <a:solidFill>
                  <a:srgbClr val="0000CC"/>
                </a:solidFill>
              </a:rPr>
              <a:t>від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ін-грец</a:t>
            </a:r>
            <a:r>
              <a:rPr lang="ru-RU" b="1" dirty="0">
                <a:solidFill>
                  <a:srgbClr val="0000CC"/>
                </a:solidFill>
              </a:rPr>
              <a:t>. </a:t>
            </a:r>
            <a:r>
              <a:rPr lang="el-GR" b="1" dirty="0">
                <a:solidFill>
                  <a:srgbClr val="0000CC"/>
                </a:solidFill>
              </a:rPr>
              <a:t>ζυγωτός — </a:t>
            </a:r>
            <a:r>
              <a:rPr lang="ru-RU" b="1" dirty="0" err="1">
                <a:solidFill>
                  <a:srgbClr val="0000CC"/>
                </a:solidFill>
              </a:rPr>
              <a:t>спарений</a:t>
            </a:r>
            <a:r>
              <a:rPr lang="ru-RU" b="1" dirty="0">
                <a:solidFill>
                  <a:srgbClr val="0000CC"/>
                </a:solidFill>
              </a:rPr>
              <a:t>, </a:t>
            </a:r>
            <a:r>
              <a:rPr lang="ru-RU" b="1" dirty="0" err="1">
                <a:solidFill>
                  <a:srgbClr val="0000CC"/>
                </a:solidFill>
              </a:rPr>
              <a:t>подвоєний</a:t>
            </a:r>
            <a:r>
              <a:rPr lang="ru-RU" b="1" dirty="0">
                <a:solidFill>
                  <a:srgbClr val="0000CC"/>
                </a:solidFill>
              </a:rPr>
              <a:t>) </a:t>
            </a:r>
            <a:r>
              <a:rPr lang="ru-RU" b="1" dirty="0"/>
              <a:t>— </a:t>
            </a:r>
            <a:r>
              <a:rPr lang="ru-RU" b="1" dirty="0" err="1" smtClean="0"/>
              <a:t>диплоїдна</a:t>
            </a:r>
            <a:r>
              <a:rPr lang="ru-RU" b="1" dirty="0" smtClean="0"/>
              <a:t> </a:t>
            </a:r>
            <a:r>
              <a:rPr lang="ru-RU" b="1" dirty="0"/>
              <a:t>(</a:t>
            </a:r>
            <a:r>
              <a:rPr lang="ru-RU" b="1" dirty="0" err="1"/>
              <a:t>містить</a:t>
            </a:r>
            <a:r>
              <a:rPr lang="ru-RU" b="1" dirty="0"/>
              <a:t> </a:t>
            </a:r>
            <a:r>
              <a:rPr lang="ru-RU" b="1" dirty="0" err="1"/>
              <a:t>повний</a:t>
            </a:r>
            <a:r>
              <a:rPr lang="ru-RU" b="1" dirty="0"/>
              <a:t> </a:t>
            </a:r>
            <a:r>
              <a:rPr lang="ru-RU" b="1" dirty="0" err="1"/>
              <a:t>подвійний</a:t>
            </a:r>
            <a:r>
              <a:rPr lang="ru-RU" b="1" dirty="0"/>
              <a:t> </a:t>
            </a:r>
            <a:r>
              <a:rPr lang="ru-RU" b="1" dirty="0" err="1"/>
              <a:t>набір</a:t>
            </a:r>
            <a:r>
              <a:rPr lang="ru-RU" b="1" dirty="0"/>
              <a:t> хромосом) </a:t>
            </a:r>
            <a:r>
              <a:rPr lang="ru-RU" b="1" dirty="0" err="1"/>
              <a:t>клітина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утворюється</a:t>
            </a:r>
            <a:r>
              <a:rPr lang="ru-RU" b="1" dirty="0"/>
              <a:t> в </a:t>
            </a:r>
            <a:r>
              <a:rPr lang="ru-RU" b="1" dirty="0" err="1"/>
              <a:t>результаті</a:t>
            </a:r>
            <a:r>
              <a:rPr lang="ru-RU" b="1" dirty="0"/>
              <a:t> </a:t>
            </a:r>
            <a:r>
              <a:rPr lang="ru-RU" b="1" dirty="0" err="1"/>
              <a:t>запліднення</a:t>
            </a:r>
            <a:r>
              <a:rPr lang="ru-RU" b="1" dirty="0"/>
              <a:t> (</a:t>
            </a:r>
            <a:r>
              <a:rPr lang="ru-RU" b="1" dirty="0" err="1"/>
              <a:t>злиття</a:t>
            </a:r>
            <a:r>
              <a:rPr lang="ru-RU" b="1" dirty="0"/>
              <a:t> </a:t>
            </a:r>
            <a:r>
              <a:rPr lang="ru-RU" b="1" dirty="0" err="1"/>
              <a:t>яйцеклітини</a:t>
            </a:r>
            <a:r>
              <a:rPr lang="ru-RU" b="1" dirty="0"/>
              <a:t> і </a:t>
            </a:r>
            <a:r>
              <a:rPr lang="ru-RU" b="1" dirty="0" err="1"/>
              <a:t>сперматозоїда</a:t>
            </a:r>
            <a:r>
              <a:rPr lang="ru-RU" b="1" dirty="0"/>
              <a:t>).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25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5392"/>
                </a:solidFill>
              </a:rPr>
              <a:t/>
            </a:r>
            <a:br>
              <a:rPr lang="ru-RU" sz="3100" b="1" dirty="0" smtClean="0">
                <a:solidFill>
                  <a:srgbClr val="005392"/>
                </a:solidFill>
              </a:rPr>
            </a:b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Основні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етапи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ембріогенеза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людини</a:t>
            </a:r>
            <a:endParaRPr lang="ru-RU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42984"/>
            <a:ext cx="8892480" cy="5286412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err="1">
                <a:solidFill>
                  <a:srgbClr val="FF0000"/>
                </a:solidFill>
              </a:rPr>
              <a:t>Дроблення</a:t>
            </a:r>
            <a:r>
              <a:rPr lang="ru-RU" b="1" dirty="0">
                <a:solidFill>
                  <a:srgbClr val="FF0000"/>
                </a:solidFill>
              </a:rPr>
              <a:t> — </a:t>
            </a:r>
            <a:r>
              <a:rPr lang="ru-RU" b="1" dirty="0"/>
              <a:t>ряд </a:t>
            </a:r>
            <a:r>
              <a:rPr lang="ru-RU" b="1" dirty="0" err="1"/>
              <a:t>послідовних</a:t>
            </a:r>
            <a:r>
              <a:rPr lang="ru-RU" b="1" dirty="0"/>
              <a:t> </a:t>
            </a:r>
            <a:r>
              <a:rPr lang="ru-RU" b="1" dirty="0" err="1"/>
              <a:t>мітотичних</a:t>
            </a:r>
            <a:r>
              <a:rPr lang="ru-RU" b="1" dirty="0"/>
              <a:t> </a:t>
            </a:r>
            <a:r>
              <a:rPr lang="ru-RU" b="1" dirty="0" err="1"/>
              <a:t>поділів</a:t>
            </a:r>
            <a:r>
              <a:rPr lang="ru-RU" b="1" dirty="0"/>
              <a:t> </a:t>
            </a:r>
            <a:r>
              <a:rPr lang="ru-RU" b="1" dirty="0" err="1"/>
              <a:t>заплідненого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ініційованого</a:t>
            </a:r>
            <a:r>
              <a:rPr lang="ru-RU" b="1" dirty="0"/>
              <a:t> до </a:t>
            </a:r>
            <a:r>
              <a:rPr lang="ru-RU" b="1" dirty="0" err="1"/>
              <a:t>розвитку</a:t>
            </a:r>
            <a:r>
              <a:rPr lang="ru-RU" b="1" dirty="0"/>
              <a:t> </a:t>
            </a:r>
            <a:r>
              <a:rPr lang="ru-RU" b="1" dirty="0" err="1"/>
              <a:t>яйця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Дроблення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/>
              <a:t>являє</a:t>
            </a:r>
            <a:r>
              <a:rPr lang="ru-RU" b="1" dirty="0"/>
              <a:t> собою перший </a:t>
            </a:r>
            <a:r>
              <a:rPr lang="ru-RU" b="1" dirty="0" err="1"/>
              <a:t>період</a:t>
            </a:r>
            <a:r>
              <a:rPr lang="ru-RU" b="1" dirty="0"/>
              <a:t> </a:t>
            </a:r>
            <a:r>
              <a:rPr lang="ru-RU" b="1" dirty="0" err="1"/>
              <a:t>ембріонального</a:t>
            </a:r>
            <a:r>
              <a:rPr lang="ru-RU" b="1" dirty="0"/>
              <a:t> </a:t>
            </a:r>
            <a:r>
              <a:rPr lang="ru-RU" b="1" dirty="0" err="1"/>
              <a:t>розвитку</a:t>
            </a:r>
            <a:r>
              <a:rPr lang="ru-RU" b="1" dirty="0"/>
              <a:t> 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присутній</a:t>
            </a:r>
            <a:r>
              <a:rPr lang="ru-RU" b="1" dirty="0"/>
              <a:t> в </a:t>
            </a:r>
            <a:r>
              <a:rPr lang="ru-RU" b="1" dirty="0" err="1"/>
              <a:t>онтогенезі</a:t>
            </a:r>
            <a:r>
              <a:rPr lang="ru-RU" b="1" dirty="0"/>
              <a:t> </a:t>
            </a:r>
            <a:r>
              <a:rPr lang="ru-RU" b="1" dirty="0" err="1"/>
              <a:t>всіх</a:t>
            </a:r>
            <a:r>
              <a:rPr lang="ru-RU" b="1" dirty="0"/>
              <a:t> </a:t>
            </a:r>
            <a:r>
              <a:rPr lang="ru-RU" b="1" dirty="0" err="1"/>
              <a:t>багатоклітинних</a:t>
            </a:r>
            <a:r>
              <a:rPr lang="ru-RU" b="1" dirty="0"/>
              <a:t> </a:t>
            </a:r>
            <a:r>
              <a:rPr lang="ru-RU" b="1" dirty="0" err="1"/>
              <a:t>тварин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Яйце </a:t>
            </a:r>
            <a:r>
              <a:rPr lang="ru-RU" b="1" dirty="0" err="1"/>
              <a:t>поділяється</a:t>
            </a:r>
            <a:r>
              <a:rPr lang="ru-RU" b="1" dirty="0"/>
              <a:t> на все </a:t>
            </a:r>
            <a:r>
              <a:rPr lang="ru-RU" b="1" dirty="0" err="1"/>
              <a:t>більш</a:t>
            </a:r>
            <a:r>
              <a:rPr lang="ru-RU" b="1" dirty="0"/>
              <a:t> </a:t>
            </a:r>
            <a:r>
              <a:rPr lang="ru-RU" b="1" dirty="0" err="1"/>
              <a:t>дрібні</a:t>
            </a:r>
            <a:r>
              <a:rPr lang="ru-RU" b="1" dirty="0"/>
              <a:t> </a:t>
            </a:r>
            <a:r>
              <a:rPr lang="ru-RU" b="1" dirty="0" err="1"/>
              <a:t>клітини</a:t>
            </a:r>
            <a:r>
              <a:rPr lang="ru-RU" b="1" dirty="0"/>
              <a:t> —</a:t>
            </a:r>
            <a:r>
              <a:rPr lang="ru-RU" b="1" dirty="0">
                <a:solidFill>
                  <a:srgbClr val="FF0000"/>
                </a:solidFill>
              </a:rPr>
              <a:t>бластомеры. 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Морула </a:t>
            </a:r>
            <a:r>
              <a:rPr lang="ru-RU" b="1" dirty="0">
                <a:solidFill>
                  <a:srgbClr val="FF0000"/>
                </a:solidFill>
              </a:rPr>
              <a:t>(лат. </a:t>
            </a:r>
            <a:r>
              <a:rPr lang="en-US" b="1" dirty="0">
                <a:solidFill>
                  <a:srgbClr val="FF0000"/>
                </a:solidFill>
              </a:rPr>
              <a:t>morula — </a:t>
            </a:r>
            <a:r>
              <a:rPr lang="ru-RU" b="1" dirty="0" err="1">
                <a:solidFill>
                  <a:srgbClr val="FF0000"/>
                </a:solidFill>
              </a:rPr>
              <a:t>шовковиця</a:t>
            </a:r>
            <a:r>
              <a:rPr lang="ru-RU" b="1" dirty="0">
                <a:solidFill>
                  <a:srgbClr val="FF0000"/>
                </a:solidFill>
              </a:rPr>
              <a:t>) —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стадія</a:t>
            </a:r>
            <a:r>
              <a:rPr lang="ru-RU" b="1" dirty="0"/>
              <a:t> </a:t>
            </a:r>
            <a:r>
              <a:rPr lang="ru-RU" b="1" dirty="0" err="1"/>
              <a:t>раннього</a:t>
            </a:r>
            <a:r>
              <a:rPr lang="ru-RU" b="1" dirty="0"/>
              <a:t> </a:t>
            </a:r>
            <a:r>
              <a:rPr lang="ru-RU" b="1" dirty="0" err="1"/>
              <a:t>ембріонального</a:t>
            </a:r>
            <a:r>
              <a:rPr lang="ru-RU" b="1" dirty="0"/>
              <a:t> </a:t>
            </a:r>
            <a:r>
              <a:rPr lang="ru-RU" b="1" dirty="0" err="1"/>
              <a:t>розвитку</a:t>
            </a:r>
            <a:r>
              <a:rPr lang="ru-RU" b="1" dirty="0"/>
              <a:t> </a:t>
            </a:r>
            <a:r>
              <a:rPr lang="ru-RU" b="1" dirty="0" err="1"/>
              <a:t>зародка</a:t>
            </a:r>
            <a:r>
              <a:rPr lang="ru-RU" b="1" dirty="0"/>
              <a:t>, яка </a:t>
            </a:r>
            <a:r>
              <a:rPr lang="ru-RU" b="1" dirty="0" err="1"/>
              <a:t>починається</a:t>
            </a:r>
            <a:r>
              <a:rPr lang="ru-RU" b="1" dirty="0"/>
              <a:t> з </a:t>
            </a:r>
            <a:r>
              <a:rPr lang="ru-RU" b="1" dirty="0" err="1"/>
              <a:t>завершенням</a:t>
            </a:r>
            <a:r>
              <a:rPr lang="ru-RU" b="1" dirty="0"/>
              <a:t> </a:t>
            </a:r>
            <a:r>
              <a:rPr lang="ru-RU" b="1" dirty="0" err="1"/>
              <a:t>дроблення</a:t>
            </a:r>
            <a:r>
              <a:rPr lang="ru-RU" b="1" dirty="0"/>
              <a:t> </a:t>
            </a:r>
            <a:r>
              <a:rPr lang="ru-RU" b="1" dirty="0" err="1"/>
              <a:t>зиготи</a:t>
            </a:r>
            <a:r>
              <a:rPr lang="ru-RU" b="1" dirty="0"/>
              <a:t>. </a:t>
            </a:r>
            <a:r>
              <a:rPr lang="ru-RU" b="1" dirty="0" err="1"/>
              <a:t>Клітини</a:t>
            </a:r>
            <a:r>
              <a:rPr lang="ru-RU" b="1" dirty="0"/>
              <a:t> </a:t>
            </a:r>
            <a:r>
              <a:rPr lang="ru-RU" b="1" dirty="0" err="1" smtClean="0"/>
              <a:t>морули</a:t>
            </a:r>
            <a:r>
              <a:rPr lang="ru-RU" b="1" dirty="0" smtClean="0"/>
              <a:t> </a:t>
            </a:r>
            <a:r>
              <a:rPr lang="ru-RU" b="1" dirty="0" err="1"/>
              <a:t>діляться</a:t>
            </a:r>
            <a:r>
              <a:rPr lang="ru-RU" b="1" dirty="0"/>
              <a:t> </a:t>
            </a:r>
            <a:r>
              <a:rPr lang="ru-RU" b="1" dirty="0" err="1" smtClean="0"/>
              <a:t>гомобластично</a:t>
            </a:r>
            <a:r>
              <a:rPr lang="ru-RU" b="1" dirty="0" smtClean="0"/>
              <a:t>.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кількох</a:t>
            </a:r>
            <a:r>
              <a:rPr lang="ru-RU" b="1" dirty="0"/>
              <a:t> </a:t>
            </a:r>
            <a:r>
              <a:rPr lang="ru-RU" b="1" dirty="0" err="1"/>
              <a:t>поділів</a:t>
            </a:r>
            <a:r>
              <a:rPr lang="ru-RU" b="1" dirty="0"/>
              <a:t> </a:t>
            </a:r>
            <a:r>
              <a:rPr lang="ru-RU" b="1" dirty="0" err="1"/>
              <a:t>клітини</a:t>
            </a:r>
            <a:r>
              <a:rPr lang="ru-RU" b="1" dirty="0"/>
              <a:t> </a:t>
            </a:r>
            <a:r>
              <a:rPr lang="ru-RU" b="1" dirty="0" err="1"/>
              <a:t>зародка</a:t>
            </a:r>
            <a:r>
              <a:rPr lang="ru-RU" b="1" dirty="0"/>
              <a:t> </a:t>
            </a:r>
            <a:r>
              <a:rPr lang="ru-RU" b="1" dirty="0" err="1"/>
              <a:t>формують</a:t>
            </a:r>
            <a:r>
              <a:rPr lang="ru-RU" b="1" dirty="0"/>
              <a:t> </a:t>
            </a:r>
            <a:r>
              <a:rPr lang="ru-RU" b="1" dirty="0" err="1"/>
              <a:t>кулясту</a:t>
            </a:r>
            <a:r>
              <a:rPr lang="ru-RU" b="1" dirty="0"/>
              <a:t> структуру,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нагадує</a:t>
            </a:r>
            <a:r>
              <a:rPr lang="ru-RU" b="1" dirty="0"/>
              <a:t> ягоду </a:t>
            </a:r>
            <a:r>
              <a:rPr lang="ru-RU" b="1" dirty="0" err="1"/>
              <a:t>шовковиці</a:t>
            </a:r>
            <a:r>
              <a:rPr lang="ru-RU" b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566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5392"/>
                </a:solidFill>
              </a:rPr>
              <a:t/>
            </a:r>
            <a:br>
              <a:rPr lang="ru-RU" sz="3100" b="1" dirty="0" smtClean="0">
                <a:solidFill>
                  <a:srgbClr val="005392"/>
                </a:solidFill>
              </a:rPr>
            </a:br>
            <a:endParaRPr lang="ru-RU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lnSpcReduction="10000"/>
          </a:bodyPr>
          <a:lstStyle/>
          <a:p>
            <a:r>
              <a:rPr lang="ru-RU" sz="2400" b="1" dirty="0" err="1"/>
              <a:t>Надалі</a:t>
            </a:r>
            <a:r>
              <a:rPr lang="ru-RU" sz="2400" b="1" dirty="0"/>
              <a:t> </a:t>
            </a:r>
            <a:r>
              <a:rPr lang="ru-RU" sz="2400" b="1" dirty="0" err="1"/>
              <a:t>всередині</a:t>
            </a:r>
            <a:r>
              <a:rPr lang="ru-RU" sz="2400" b="1" dirty="0"/>
              <a:t> </a:t>
            </a:r>
            <a:r>
              <a:rPr lang="ru-RU" sz="2400" b="1" dirty="0" err="1"/>
              <a:t>зародка</a:t>
            </a:r>
            <a:r>
              <a:rPr lang="ru-RU" sz="2400" b="1" dirty="0"/>
              <a:t> </a:t>
            </a:r>
            <a:r>
              <a:rPr lang="ru-RU" sz="2400" b="1" dirty="0" err="1"/>
              <a:t>з'являється</a:t>
            </a:r>
            <a:r>
              <a:rPr lang="ru-RU" sz="2400" b="1" dirty="0"/>
              <a:t> </a:t>
            </a:r>
            <a:r>
              <a:rPr lang="ru-RU" sz="2400" b="1" dirty="0" err="1"/>
              <a:t>порожнина</a:t>
            </a:r>
            <a:r>
              <a:rPr lang="ru-RU" sz="2400" b="1" dirty="0"/>
              <a:t> — бластоцель. </a:t>
            </a:r>
            <a:r>
              <a:rPr lang="ru-RU" sz="2400" b="1" dirty="0" err="1"/>
              <a:t>Цей</a:t>
            </a:r>
            <a:r>
              <a:rPr lang="ru-RU" sz="2400" b="1" dirty="0"/>
              <a:t> </a:t>
            </a:r>
            <a:r>
              <a:rPr lang="ru-RU" sz="2400" b="1" dirty="0" err="1"/>
              <a:t>етап</a:t>
            </a:r>
            <a:r>
              <a:rPr lang="ru-RU" sz="2400" b="1" dirty="0"/>
              <a:t> </a:t>
            </a:r>
            <a:r>
              <a:rPr lang="ru-RU" sz="2400" b="1" dirty="0" err="1"/>
              <a:t>розвитку</a:t>
            </a:r>
            <a:r>
              <a:rPr lang="ru-RU" sz="2400" b="1" dirty="0"/>
              <a:t> </a:t>
            </a:r>
            <a:r>
              <a:rPr lang="ru-RU" sz="2400" b="1" dirty="0" err="1"/>
              <a:t>називається</a:t>
            </a:r>
            <a:r>
              <a:rPr lang="ru-RU" sz="2400" b="1" dirty="0"/>
              <a:t> бластула. </a:t>
            </a:r>
            <a:r>
              <a:rPr lang="ru-RU" sz="2400" b="1" dirty="0" err="1"/>
              <a:t>Утворюється</a:t>
            </a:r>
            <a:r>
              <a:rPr lang="ru-RU" sz="2400" b="1" dirty="0"/>
              <a:t> бластула в </a:t>
            </a:r>
            <a:r>
              <a:rPr lang="ru-RU" sz="2400" b="1" dirty="0" err="1"/>
              <a:t>перші</a:t>
            </a:r>
            <a:r>
              <a:rPr lang="ru-RU" sz="2400" b="1" dirty="0"/>
              <a:t> 3 </a:t>
            </a:r>
            <a:r>
              <a:rPr lang="ru-RU" sz="2400" b="1" dirty="0" err="1"/>
              <a:t>дні</a:t>
            </a:r>
            <a:r>
              <a:rPr lang="ru-RU" sz="2400" b="1" dirty="0"/>
              <a:t> </a:t>
            </a:r>
            <a:r>
              <a:rPr lang="ru-RU" sz="2400" b="1" dirty="0" err="1"/>
              <a:t>після</a:t>
            </a:r>
            <a:r>
              <a:rPr lang="ru-RU" sz="2400" b="1" dirty="0"/>
              <a:t> </a:t>
            </a:r>
            <a:r>
              <a:rPr lang="ru-RU" sz="2400" b="1" dirty="0" err="1"/>
              <a:t>запліднення</a:t>
            </a:r>
            <a:r>
              <a:rPr lang="ru-RU" sz="2400" b="1" dirty="0"/>
              <a:t>.</a:t>
            </a:r>
            <a:endParaRPr lang="ru-RU" sz="24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                                                </a:t>
            </a:r>
          </a:p>
          <a:p>
            <a:pPr marL="0" indent="0"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                                    </a:t>
            </a:r>
          </a:p>
          <a:p>
            <a:pPr marL="0" indent="0"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                                      1 - морула,           2 - бластула.</a:t>
            </a:r>
          </a:p>
          <a:p>
            <a:endParaRPr lang="ru-RU" sz="2000" b="1" dirty="0" smtClean="0"/>
          </a:p>
          <a:p>
            <a:r>
              <a:rPr lang="ru-RU" sz="2400" b="1" dirty="0">
                <a:solidFill>
                  <a:srgbClr val="FF0000"/>
                </a:solidFill>
              </a:rPr>
              <a:t>На </a:t>
            </a:r>
            <a:r>
              <a:rPr lang="ru-RU" sz="2400" b="1" dirty="0" smtClean="0">
                <a:solidFill>
                  <a:srgbClr val="FF0000"/>
                </a:solidFill>
              </a:rPr>
              <a:t>4-8-у </a:t>
            </a:r>
            <a:r>
              <a:rPr lang="ru-RU" sz="2400" b="1" dirty="0" err="1" smtClean="0">
                <a:solidFill>
                  <a:srgbClr val="FF0000"/>
                </a:solidFill>
              </a:rPr>
              <a:t>добу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після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запліднення</a:t>
            </a:r>
            <a:r>
              <a:rPr lang="ru-RU" sz="2400" b="1" dirty="0">
                <a:solidFill>
                  <a:srgbClr val="FF0000"/>
                </a:solidFill>
              </a:rPr>
              <a:t> на </a:t>
            </a:r>
            <a:r>
              <a:rPr lang="ru-RU" sz="2400" b="1" dirty="0" err="1">
                <a:solidFill>
                  <a:srgbClr val="FF0000"/>
                </a:solidFill>
              </a:rPr>
              <a:t>стадії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бластоцисти</a:t>
            </a:r>
            <a:r>
              <a:rPr lang="ru-RU" sz="2400" b="1" dirty="0">
                <a:solidFill>
                  <a:srgbClr val="FF0000"/>
                </a:solidFill>
              </a:rPr>
              <a:t>, </a:t>
            </a:r>
            <a:r>
              <a:rPr lang="ru-RU" sz="2400" b="1" dirty="0" err="1">
                <a:solidFill>
                  <a:srgbClr val="FF0000"/>
                </a:solidFill>
              </a:rPr>
              <a:t>відбувається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формування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внутрішнього</a:t>
            </a:r>
            <a:r>
              <a:rPr lang="ru-RU" sz="2400" b="1" dirty="0">
                <a:solidFill>
                  <a:srgbClr val="FF0000"/>
                </a:solidFill>
              </a:rPr>
              <a:t> шару </a:t>
            </a:r>
            <a:r>
              <a:rPr lang="ru-RU" sz="2400" b="1" dirty="0" err="1">
                <a:solidFill>
                  <a:srgbClr val="FF0000"/>
                </a:solidFill>
              </a:rPr>
              <a:t>клітин</a:t>
            </a:r>
            <a:r>
              <a:rPr lang="ru-RU" sz="2400" b="1" dirty="0">
                <a:solidFill>
                  <a:srgbClr val="FF0000"/>
                </a:solidFill>
              </a:rPr>
              <a:t> - </a:t>
            </a:r>
            <a:r>
              <a:rPr lang="ru-RU" sz="2400" b="1" dirty="0" err="1" smtClean="0">
                <a:solidFill>
                  <a:srgbClr val="FF0000"/>
                </a:solidFill>
              </a:rPr>
              <a:t>ембріобласта</a:t>
            </a:r>
            <a:r>
              <a:rPr lang="ru-RU" sz="2400" b="1" dirty="0">
                <a:solidFill>
                  <a:srgbClr val="FF0000"/>
                </a:solidFill>
              </a:rPr>
              <a:t>, а </a:t>
            </a:r>
            <a:r>
              <a:rPr lang="ru-RU" sz="2400" b="1" dirty="0" err="1">
                <a:solidFill>
                  <a:srgbClr val="FF0000"/>
                </a:solidFill>
              </a:rPr>
              <a:t>також</a:t>
            </a:r>
            <a:r>
              <a:rPr lang="ru-RU" sz="2400" b="1" dirty="0">
                <a:solidFill>
                  <a:srgbClr val="FF0000"/>
                </a:solidFill>
              </a:rPr>
              <a:t> закладка </a:t>
            </a:r>
            <a:r>
              <a:rPr lang="ru-RU" sz="2400" b="1" dirty="0" err="1">
                <a:solidFill>
                  <a:srgbClr val="FF0000"/>
                </a:solidFill>
              </a:rPr>
              <a:t>хоріона</a:t>
            </a:r>
            <a:r>
              <a:rPr lang="ru-RU" sz="2400" b="1" dirty="0">
                <a:solidFill>
                  <a:srgbClr val="FF0000"/>
                </a:solidFill>
              </a:rPr>
              <a:t> з </a:t>
            </a:r>
            <a:r>
              <a:rPr lang="ru-RU" sz="2400" b="1" dirty="0" err="1">
                <a:solidFill>
                  <a:srgbClr val="FF0000"/>
                </a:solidFill>
              </a:rPr>
              <a:t>зовнішнього</a:t>
            </a:r>
            <a:r>
              <a:rPr lang="ru-RU" sz="2400" b="1" dirty="0">
                <a:solidFill>
                  <a:srgbClr val="FF0000"/>
                </a:solidFill>
              </a:rPr>
              <a:t> шару </a:t>
            </a:r>
            <a:r>
              <a:rPr lang="ru-RU" sz="2400" b="1" dirty="0" err="1">
                <a:solidFill>
                  <a:srgbClr val="FF0000"/>
                </a:solidFill>
              </a:rPr>
              <a:t>трофобласта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Blastulation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5090" y="2348880"/>
            <a:ext cx="38338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0"/>
            <a:ext cx="8229600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100" b="1" smtClean="0">
                <a:solidFill>
                  <a:srgbClr val="005392"/>
                </a:solidFill>
              </a:rPr>
              <a:t/>
            </a:r>
            <a:br>
              <a:rPr lang="ru-RU" sz="3100" b="1" smtClean="0">
                <a:solidFill>
                  <a:srgbClr val="005392"/>
                </a:solidFill>
              </a:rPr>
            </a:br>
            <a:r>
              <a:rPr lang="ru-RU" sz="2800" b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Основні етапи ембріогенеза людини</a:t>
            </a:r>
            <a:endParaRPr lang="ru-RU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18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Багатоплідною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називають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вагітність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при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якій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організмі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жінки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розвивається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два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err="1">
                <a:latin typeface="Arial" pitchFamily="34" charset="0"/>
                <a:cs typeface="Arial" pitchFamily="34" charset="0"/>
              </a:rPr>
              <a:t>Народження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двох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дітей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називають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багатоплідними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пологами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Багатоплідною</a:t>
            </a:r>
            <a:r>
              <a:rPr lang="ru-RU" sz="28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вагітністю</a:t>
            </a:r>
            <a:r>
              <a:rPr lang="ru-RU" sz="28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називається</a:t>
            </a:r>
            <a:r>
              <a:rPr lang="ru-RU" sz="28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вагітність</a:t>
            </a:r>
            <a:r>
              <a:rPr lang="ru-RU" sz="28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при </a:t>
            </a:r>
            <a:r>
              <a:rPr lang="ru-RU" sz="28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якій</a:t>
            </a:r>
            <a:r>
              <a:rPr lang="ru-RU" sz="28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8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порожнині</a:t>
            </a:r>
            <a:r>
              <a:rPr lang="ru-RU" sz="28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матки </a:t>
            </a:r>
            <a:r>
              <a:rPr lang="ru-RU" sz="28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розвиваються</a:t>
            </a:r>
            <a:r>
              <a:rPr lang="ru-RU" sz="28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більш</a:t>
            </a:r>
            <a:r>
              <a:rPr lang="ru-RU" sz="28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одного </a:t>
            </a:r>
            <a:r>
              <a:rPr lang="ru-RU" sz="28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ембріона</a:t>
            </a:r>
            <a:r>
              <a:rPr lang="ru-RU" sz="28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Однояйцева</a:t>
            </a:r>
            <a:r>
              <a:rPr lang="ru-RU" sz="2800" b="1" dirty="0" smtClean="0">
                <a:solidFill>
                  <a:srgbClr val="FF0000"/>
                </a:solidFill>
              </a:rPr>
              <a:t> (</a:t>
            </a:r>
            <a:r>
              <a:rPr lang="ru-RU" sz="2800" b="1" dirty="0" err="1" smtClean="0">
                <a:solidFill>
                  <a:srgbClr val="FF0000"/>
                </a:solidFill>
              </a:rPr>
              <a:t>монозиготна</a:t>
            </a:r>
            <a:r>
              <a:rPr lang="ru-RU" sz="2800" b="1" dirty="0" smtClean="0">
                <a:solidFill>
                  <a:srgbClr val="FF0000"/>
                </a:solidFill>
              </a:rPr>
              <a:t>) </a:t>
            </a:r>
            <a:r>
              <a:rPr lang="ru-RU" sz="2800" b="1" dirty="0" err="1" smtClean="0">
                <a:solidFill>
                  <a:srgbClr val="FF0000"/>
                </a:solidFill>
              </a:rPr>
              <a:t>двійня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785794"/>
            <a:ext cx="8401080" cy="588359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процесі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плодового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яйця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спочатку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закладається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хоріон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потім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амніон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і,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власне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зародок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4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Тому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характер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плацентації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утворенні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монозиготної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залежить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етапу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плідного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яйця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на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якому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відбувся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його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поділ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Якщо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поділ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плодового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яйця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настає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перші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3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запліднення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тобто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формування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внутрішнього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шару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клітин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мбріобласта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стадії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бластоцисти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 і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перетворення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зовнішнього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шару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клітин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бластоцисти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трофобласт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то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монозиготні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мають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два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хоріона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і два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амніона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 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цьому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випадку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монозиготна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двійня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буде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диамніотичною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і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дихоріальною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Цей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варіант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зустрічається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у 20-30%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всіх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монозиготних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026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Однояйцева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(</a:t>
            </a:r>
            <a:r>
              <a:rPr lang="ru-RU" sz="2800" b="1" dirty="0" err="1" smtClean="0">
                <a:solidFill>
                  <a:srgbClr val="FF0000"/>
                </a:solidFill>
              </a:rPr>
              <a:t>монозиготна</a:t>
            </a:r>
            <a:r>
              <a:rPr lang="ru-RU" sz="2800" b="1" dirty="0" smtClean="0">
                <a:solidFill>
                  <a:srgbClr val="FF0000"/>
                </a:solidFill>
              </a:rPr>
              <a:t>) </a:t>
            </a:r>
            <a:r>
              <a:rPr lang="ru-RU" sz="2800" b="1" dirty="0" err="1" smtClean="0">
                <a:solidFill>
                  <a:srgbClr val="FF0000"/>
                </a:solidFill>
              </a:rPr>
              <a:t>двійня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785794"/>
            <a:ext cx="9001156" cy="631219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Якщо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поділ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плодового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яйця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відбувається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між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4-8-м днем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запліднення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стадії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бластоцисти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коли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закінчено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формування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внутрішнього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шару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клітин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ембріобласта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відбулася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закладка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хоріона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із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зовнішнього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шару, але до закладки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амніотичних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клітин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сформуються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два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ембріона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кожен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окремому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амніотичному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мішку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Два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амніотичних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мішка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будуть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оточені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загальною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хоріальною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оболонкою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Така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монозиготна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двійня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буде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монохоріальною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і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диамніотичною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Font typeface="Wingdings" pitchFamily="2" charset="2"/>
              <a:buChar char="Ø"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Більшість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монозиготних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(70-80%)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представлені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саме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цим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типом.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82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1136569"/>
            <a:ext cx="6511785" cy="554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59832" y="936514"/>
            <a:ext cx="36543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отсутствует ткань хориона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Монохоріальна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диамніотична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двійня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6876256" y="1084596"/>
            <a:ext cx="1512168" cy="504056"/>
          </a:xfrm>
          <a:prstGeom prst="ellipse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амніон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87624" y="1084596"/>
            <a:ext cx="1512168" cy="504056"/>
          </a:xfrm>
          <a:prstGeom prst="ellipse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амніон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47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5392"/>
                </a:solidFill>
              </a:rPr>
              <a:t/>
            </a:r>
            <a:br>
              <a:rPr lang="ru-RU" sz="3100" b="1" dirty="0" smtClean="0">
                <a:solidFill>
                  <a:srgbClr val="005392"/>
                </a:solidFill>
              </a:rPr>
            </a:b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Основні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етапи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ембріогенезу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людини</a:t>
            </a:r>
            <a:endParaRPr lang="ru-RU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FF0000"/>
                </a:solidFill>
              </a:rPr>
              <a:t>Гаструла (лат. </a:t>
            </a:r>
            <a:r>
              <a:rPr lang="en-US" b="1" dirty="0">
                <a:solidFill>
                  <a:srgbClr val="FF0000"/>
                </a:solidFill>
              </a:rPr>
              <a:t>gastrula) </a:t>
            </a:r>
            <a:r>
              <a:rPr lang="en-US" b="1" dirty="0"/>
              <a:t>— </a:t>
            </a:r>
            <a:r>
              <a:rPr lang="ru-RU" b="1" dirty="0" err="1"/>
              <a:t>стадія</a:t>
            </a:r>
            <a:r>
              <a:rPr lang="ru-RU" b="1" dirty="0"/>
              <a:t> </a:t>
            </a:r>
            <a:r>
              <a:rPr lang="ru-RU" b="1" dirty="0" err="1"/>
              <a:t>зародкового</a:t>
            </a:r>
            <a:r>
              <a:rPr lang="ru-RU" b="1" dirty="0"/>
              <a:t> </a:t>
            </a:r>
            <a:r>
              <a:rPr lang="ru-RU" b="1" dirty="0" err="1"/>
              <a:t>розвитку</a:t>
            </a:r>
            <a:r>
              <a:rPr lang="ru-RU" b="1" dirty="0"/>
              <a:t> </a:t>
            </a:r>
            <a:r>
              <a:rPr lang="ru-RU" b="1" dirty="0" err="1"/>
              <a:t>багатоклітинних</a:t>
            </a:r>
            <a:r>
              <a:rPr lang="ru-RU" b="1" dirty="0"/>
              <a:t> </a:t>
            </a:r>
            <a:r>
              <a:rPr lang="ru-RU" b="1" dirty="0" err="1"/>
              <a:t>тварин</a:t>
            </a:r>
            <a:r>
              <a:rPr lang="ru-RU" b="1" dirty="0"/>
              <a:t>, </a:t>
            </a:r>
            <a:r>
              <a:rPr lang="ru-RU" b="1" dirty="0" err="1"/>
              <a:t>наступна</a:t>
            </a:r>
            <a:r>
              <a:rPr lang="ru-RU" b="1" dirty="0"/>
              <a:t> за бластулой. </a:t>
            </a:r>
            <a:r>
              <a:rPr lang="ru-RU" b="1" dirty="0" err="1"/>
              <a:t>Відмінною</a:t>
            </a:r>
            <a:r>
              <a:rPr lang="ru-RU" b="1" dirty="0"/>
              <a:t> </a:t>
            </a:r>
            <a:r>
              <a:rPr lang="ru-RU" b="1" dirty="0" err="1"/>
              <a:t>особливістю</a:t>
            </a:r>
            <a:r>
              <a:rPr lang="ru-RU" b="1" dirty="0"/>
              <a:t> </a:t>
            </a:r>
            <a:r>
              <a:rPr lang="ru-RU" b="1" dirty="0" err="1" smtClean="0"/>
              <a:t>гаструли</a:t>
            </a:r>
            <a:r>
              <a:rPr lang="ru-RU" b="1" dirty="0" smtClean="0"/>
              <a:t> </a:t>
            </a:r>
            <a:r>
              <a:rPr lang="ru-RU" b="1" dirty="0"/>
              <a:t>є </a:t>
            </a:r>
            <a:r>
              <a:rPr lang="ru-RU" b="1" dirty="0" err="1"/>
              <a:t>утворення</a:t>
            </a:r>
            <a:r>
              <a:rPr lang="ru-RU" b="1" dirty="0"/>
              <a:t> так </a:t>
            </a:r>
            <a:r>
              <a:rPr lang="ru-RU" b="1" dirty="0" err="1"/>
              <a:t>званих</a:t>
            </a:r>
            <a:r>
              <a:rPr lang="ru-RU" b="1" dirty="0"/>
              <a:t> </a:t>
            </a:r>
            <a:r>
              <a:rPr lang="ru-RU" b="1" dirty="0" err="1"/>
              <a:t>зародкових</a:t>
            </a:r>
            <a:r>
              <a:rPr lang="ru-RU" b="1" dirty="0"/>
              <a:t> </a:t>
            </a:r>
            <a:r>
              <a:rPr lang="ru-RU" b="1" dirty="0" err="1"/>
              <a:t>листків</a:t>
            </a:r>
            <a:r>
              <a:rPr lang="ru-RU" b="1" dirty="0"/>
              <a:t> — </a:t>
            </a:r>
            <a:r>
              <a:rPr lang="ru-RU" b="1" dirty="0" err="1"/>
              <a:t>пластів</a:t>
            </a:r>
            <a:r>
              <a:rPr lang="ru-RU" b="1" dirty="0"/>
              <a:t> (</a:t>
            </a:r>
            <a:r>
              <a:rPr lang="ru-RU" b="1" dirty="0" err="1"/>
              <a:t>шарів</a:t>
            </a:r>
            <a:r>
              <a:rPr lang="ru-RU" b="1" dirty="0"/>
              <a:t>) </a:t>
            </a:r>
            <a:r>
              <a:rPr lang="ru-RU" b="1" dirty="0" err="1"/>
              <a:t>клітин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У </a:t>
            </a:r>
            <a:r>
              <a:rPr lang="ru-RU" b="1" dirty="0" err="1">
                <a:solidFill>
                  <a:srgbClr val="FF0000"/>
                </a:solidFill>
              </a:rPr>
              <a:t>багатоклітинних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тварин</a:t>
            </a:r>
            <a:r>
              <a:rPr lang="ru-RU" b="1" dirty="0">
                <a:solidFill>
                  <a:srgbClr val="FF0000"/>
                </a:solidFill>
              </a:rPr>
              <a:t> на </a:t>
            </a:r>
            <a:r>
              <a:rPr lang="ru-RU" b="1" dirty="0" err="1">
                <a:solidFill>
                  <a:srgbClr val="FF0000"/>
                </a:solidFill>
              </a:rPr>
              <a:t>стадії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гаструли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формується</a:t>
            </a:r>
            <a:r>
              <a:rPr lang="ru-RU" b="1" dirty="0">
                <a:solidFill>
                  <a:srgbClr val="FF0000"/>
                </a:solidFill>
              </a:rPr>
              <a:t> три </a:t>
            </a:r>
            <a:r>
              <a:rPr lang="ru-RU" b="1" dirty="0" err="1">
                <a:solidFill>
                  <a:srgbClr val="FF0000"/>
                </a:solidFill>
              </a:rPr>
              <a:t>зародкових</a:t>
            </a:r>
            <a:r>
              <a:rPr lang="ru-RU" b="1" dirty="0">
                <a:solidFill>
                  <a:srgbClr val="FF0000"/>
                </a:solidFill>
              </a:rPr>
              <a:t> листки: </a:t>
            </a:r>
            <a:r>
              <a:rPr lang="ru-RU" b="1" dirty="0" err="1"/>
              <a:t>зовнішній</a:t>
            </a:r>
            <a:r>
              <a:rPr lang="ru-RU" b="1" dirty="0"/>
              <a:t> </a:t>
            </a:r>
            <a:r>
              <a:rPr lang="ru-RU" b="1" dirty="0" smtClean="0"/>
              <a:t>—</a:t>
            </a:r>
            <a:r>
              <a:rPr lang="ru-RU" b="1" dirty="0" err="1" smtClean="0"/>
              <a:t>ектодерма</a:t>
            </a:r>
            <a:r>
              <a:rPr lang="ru-RU" b="1" dirty="0"/>
              <a:t>, </a:t>
            </a:r>
            <a:r>
              <a:rPr lang="ru-RU" b="1" dirty="0" err="1"/>
              <a:t>внутрішній</a:t>
            </a:r>
            <a:r>
              <a:rPr lang="ru-RU" b="1" dirty="0"/>
              <a:t> — </a:t>
            </a:r>
            <a:r>
              <a:rPr lang="ru-RU" b="1" dirty="0" err="1" smtClean="0"/>
              <a:t>ентодерма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/>
              <a:t>середній</a:t>
            </a:r>
            <a:r>
              <a:rPr lang="ru-RU" b="1" dirty="0"/>
              <a:t>, мезодерма. </a:t>
            </a:r>
            <a:r>
              <a:rPr lang="ru-RU" b="1" dirty="0" err="1">
                <a:solidFill>
                  <a:srgbClr val="FF0000"/>
                </a:solidFill>
              </a:rPr>
              <a:t>Процес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розвитку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гаструли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називають</a:t>
            </a:r>
            <a:r>
              <a:rPr lang="ru-RU" b="1" dirty="0">
                <a:solidFill>
                  <a:srgbClr val="FF0000"/>
                </a:solidFill>
              </a:rPr>
              <a:t> гаструляция.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05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5392"/>
                </a:solidFill>
              </a:rPr>
              <a:t/>
            </a:r>
            <a:br>
              <a:rPr lang="ru-RU" sz="3100" b="1" dirty="0" smtClean="0">
                <a:solidFill>
                  <a:srgbClr val="005392"/>
                </a:solidFill>
              </a:rPr>
            </a:b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Основні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етапи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ембріогенезу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людини</a:t>
            </a:r>
            <a:endParaRPr lang="ru-RU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14974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sz="31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sz="31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Один 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з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механізмів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гаструляції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 —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інвагінація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3100" dirty="0" err="1" smtClean="0">
                <a:latin typeface="Arial" pitchFamily="34" charset="0"/>
                <a:cs typeface="Arial" pitchFamily="34" charset="0"/>
              </a:rPr>
              <a:t>випинання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частини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стінки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err="1" smtClean="0">
                <a:latin typeface="Arial" pitchFamily="34" charset="0"/>
                <a:cs typeface="Arial" pitchFamily="34" charset="0"/>
              </a:rPr>
              <a:t>бластули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всередину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зародка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1 — бластула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2 — гаструла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31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9-10-й день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після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запліднення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завершується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 закладка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амніона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формується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err="1">
                <a:latin typeface="Arial" pitchFamily="34" charset="0"/>
                <a:cs typeface="Arial" pitchFamily="34" charset="0"/>
              </a:rPr>
              <a:t>ембріон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3100" dirty="0" err="1" smtClean="0">
                <a:latin typeface="Arial" pitchFamily="34" charset="0"/>
                <a:cs typeface="Arial" pitchFamily="34" charset="0"/>
              </a:rPr>
              <a:t>амніотичним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err="1" smtClean="0">
                <a:latin typeface="Arial" pitchFamily="34" charset="0"/>
                <a:cs typeface="Arial" pitchFamily="34" charset="0"/>
              </a:rPr>
              <a:t>міхуром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/>
          </a:p>
        </p:txBody>
      </p:sp>
      <p:pic>
        <p:nvPicPr>
          <p:cNvPr id="4" name="Рисунок 3" descr="http://upload.wikimedia.org/wikipedia/commons/thumb/3/31/Gastrulation.png/200px-Gastrulation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121956"/>
            <a:ext cx="414340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129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5392"/>
                </a:solidFill>
              </a:rPr>
              <a:t/>
            </a:r>
            <a:br>
              <a:rPr lang="ru-RU" sz="3100" b="1" dirty="0" smtClean="0">
                <a:solidFill>
                  <a:srgbClr val="005392"/>
                </a:solidFill>
              </a:rPr>
            </a:b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Основні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етапи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ембріогенезу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людини</a:t>
            </a:r>
            <a:endParaRPr lang="ru-RU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00CC"/>
                </a:solidFill>
              </a:rPr>
              <a:t>На 13-15-й день </a:t>
            </a:r>
            <a:r>
              <a:rPr lang="ru-RU" dirty="0" err="1">
                <a:solidFill>
                  <a:srgbClr val="0000CC"/>
                </a:solidFill>
              </a:rPr>
              <a:t>після</a:t>
            </a:r>
            <a:r>
              <a:rPr lang="ru-RU" dirty="0">
                <a:solidFill>
                  <a:srgbClr val="0000CC"/>
                </a:solidFill>
              </a:rPr>
              <a:t> </a:t>
            </a:r>
            <a:r>
              <a:rPr lang="ru-RU" dirty="0" err="1">
                <a:solidFill>
                  <a:srgbClr val="0000CC"/>
                </a:solidFill>
              </a:rPr>
              <a:t>зачаття</a:t>
            </a:r>
            <a:r>
              <a:rPr lang="ru-RU" dirty="0">
                <a:solidFill>
                  <a:srgbClr val="0000CC"/>
                </a:solidFill>
              </a:rPr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ембріонального</a:t>
            </a:r>
            <a:r>
              <a:rPr lang="ru-RU" dirty="0"/>
              <a:t> диска – </a:t>
            </a:r>
            <a:r>
              <a:rPr lang="ru-RU" dirty="0" err="1" smtClean="0"/>
              <a:t>нейруляція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стадія</a:t>
            </a:r>
            <a:r>
              <a:rPr lang="ru-RU" dirty="0"/>
              <a:t> нейрулы, яка </a:t>
            </a:r>
            <a:r>
              <a:rPr lang="ru-RU" dirty="0" err="1"/>
              <a:t>слідує</a:t>
            </a:r>
            <a:r>
              <a:rPr lang="ru-RU" dirty="0"/>
              <a:t> за гаструлой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CC"/>
                </a:solidFill>
              </a:rPr>
              <a:t>На </a:t>
            </a:r>
            <a:r>
              <a:rPr lang="ru-RU" dirty="0" err="1">
                <a:solidFill>
                  <a:srgbClr val="0000CC"/>
                </a:solidFill>
              </a:rPr>
              <a:t>даній</a:t>
            </a:r>
            <a:r>
              <a:rPr lang="ru-RU" dirty="0">
                <a:solidFill>
                  <a:srgbClr val="0000CC"/>
                </a:solidFill>
              </a:rPr>
              <a:t> </a:t>
            </a:r>
            <a:r>
              <a:rPr lang="ru-RU" dirty="0" err="1">
                <a:solidFill>
                  <a:srgbClr val="0000CC"/>
                </a:solidFill>
              </a:rPr>
              <a:t>стадії</a:t>
            </a:r>
            <a:r>
              <a:rPr lang="ru-RU" dirty="0">
                <a:solidFill>
                  <a:srgbClr val="0000CC"/>
                </a:solidFill>
              </a:rPr>
              <a:t> </a:t>
            </a:r>
            <a:r>
              <a:rPr lang="ru-RU" dirty="0" err="1">
                <a:solidFill>
                  <a:srgbClr val="0000CC"/>
                </a:solidFill>
              </a:rPr>
              <a:t>зародкового</a:t>
            </a:r>
            <a:r>
              <a:rPr lang="ru-RU" dirty="0">
                <a:solidFill>
                  <a:srgbClr val="0000CC"/>
                </a:solidFill>
              </a:rPr>
              <a:t> </a:t>
            </a:r>
            <a:r>
              <a:rPr lang="ru-RU" dirty="0" err="1">
                <a:solidFill>
                  <a:srgbClr val="0000CC"/>
                </a:solidFill>
              </a:rPr>
              <a:t>розвитку</a:t>
            </a:r>
            <a:r>
              <a:rPr lang="ru-RU" dirty="0">
                <a:solidFill>
                  <a:srgbClr val="0000CC"/>
                </a:solidFill>
              </a:rPr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утворення</a:t>
            </a:r>
            <a:r>
              <a:rPr lang="ru-RU" dirty="0"/>
              <a:t> </a:t>
            </a:r>
            <a:r>
              <a:rPr lang="ru-RU" dirty="0" err="1"/>
              <a:t>нервової</a:t>
            </a:r>
            <a:r>
              <a:rPr lang="ru-RU" dirty="0"/>
              <a:t> пластинки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замикання</a:t>
            </a:r>
            <a:r>
              <a:rPr lang="ru-RU" dirty="0"/>
              <a:t> в </a:t>
            </a:r>
            <a:r>
              <a:rPr lang="ru-RU" dirty="0" err="1"/>
              <a:t>нервову</a:t>
            </a:r>
            <a:r>
              <a:rPr lang="ru-RU" dirty="0"/>
              <a:t> трубку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solidFill>
                  <a:srgbClr val="0000CC"/>
                </a:solidFill>
              </a:rPr>
              <a:t>Рання</a:t>
            </a:r>
            <a:r>
              <a:rPr lang="ru-RU" dirty="0" smtClean="0">
                <a:solidFill>
                  <a:srgbClr val="0000CC"/>
                </a:solidFill>
              </a:rPr>
              <a:t> </a:t>
            </a:r>
            <a:r>
              <a:rPr lang="ru-RU" dirty="0">
                <a:solidFill>
                  <a:srgbClr val="0000CC"/>
                </a:solidFill>
              </a:rPr>
              <a:t>нейрула </a:t>
            </a:r>
            <a:r>
              <a:rPr lang="ru-RU" dirty="0" err="1">
                <a:solidFill>
                  <a:srgbClr val="0000CC"/>
                </a:solidFill>
              </a:rPr>
              <a:t>утворюється</a:t>
            </a:r>
            <a:r>
              <a:rPr lang="ru-RU" dirty="0">
                <a:solidFill>
                  <a:srgbClr val="0000CC"/>
                </a:solidFill>
              </a:rPr>
              <a:t> в </a:t>
            </a:r>
            <a:r>
              <a:rPr lang="ru-RU" dirty="0" err="1">
                <a:solidFill>
                  <a:srgbClr val="0000CC"/>
                </a:solidFill>
              </a:rPr>
              <a:t>результаті</a:t>
            </a:r>
            <a:r>
              <a:rPr lang="ru-RU" dirty="0">
                <a:solidFill>
                  <a:srgbClr val="0000CC"/>
                </a:solidFill>
              </a:rPr>
              <a:t> </a:t>
            </a:r>
            <a:r>
              <a:rPr lang="ru-RU" dirty="0" err="1"/>
              <a:t>гаструляції</a:t>
            </a:r>
            <a:r>
              <a:rPr lang="ru-RU" dirty="0"/>
              <a:t> і </a:t>
            </a:r>
            <a:r>
              <a:rPr lang="ru-RU" dirty="0" err="1"/>
              <a:t>являє</a:t>
            </a:r>
            <a:r>
              <a:rPr lang="ru-RU" dirty="0"/>
              <a:t> собою </a:t>
            </a:r>
            <a:r>
              <a:rPr lang="ru-RU" dirty="0" err="1"/>
              <a:t>тришаровий</a:t>
            </a:r>
            <a:r>
              <a:rPr lang="ru-RU" dirty="0"/>
              <a:t> </a:t>
            </a:r>
            <a:r>
              <a:rPr lang="ru-RU" dirty="0" err="1"/>
              <a:t>зародок</a:t>
            </a:r>
            <a:r>
              <a:rPr lang="ru-RU" dirty="0"/>
              <a:t>, з </a:t>
            </a:r>
            <a:r>
              <a:rPr lang="ru-RU" dirty="0" err="1"/>
              <a:t>шарів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починають</a:t>
            </a:r>
            <a:r>
              <a:rPr lang="ru-RU" dirty="0"/>
              <a:t> </a:t>
            </a:r>
            <a:r>
              <a:rPr lang="ru-RU" dirty="0" err="1"/>
              <a:t>утворюватися</a:t>
            </a:r>
            <a:r>
              <a:rPr lang="ru-RU" dirty="0"/>
              <a:t> </a:t>
            </a:r>
            <a:r>
              <a:rPr lang="ru-RU" dirty="0" err="1"/>
              <a:t>внутрішні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>
                <a:solidFill>
                  <a:srgbClr val="FF0000"/>
                </a:solidFill>
              </a:rPr>
              <a:t>Е</a:t>
            </a:r>
            <a:r>
              <a:rPr lang="ru-RU" dirty="0" err="1" smtClean="0">
                <a:solidFill>
                  <a:srgbClr val="FF0000"/>
                </a:solidFill>
              </a:rPr>
              <a:t>ктодерма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нервову</a:t>
            </a:r>
            <a:r>
              <a:rPr lang="ru-RU" dirty="0"/>
              <a:t> пластинку і </a:t>
            </a:r>
            <a:r>
              <a:rPr lang="ru-RU" dirty="0" err="1"/>
              <a:t>покривний</a:t>
            </a:r>
            <a:r>
              <a:rPr lang="ru-RU" dirty="0"/>
              <a:t> </a:t>
            </a:r>
            <a:r>
              <a:rPr lang="ru-RU" dirty="0" err="1"/>
              <a:t>епітелій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Мезодерма</a:t>
            </a:r>
            <a:r>
              <a:rPr lang="ru-RU" dirty="0" smtClean="0"/>
              <a:t> </a:t>
            </a:r>
            <a:r>
              <a:rPr lang="ru-RU" dirty="0" err="1"/>
              <a:t>утворює</a:t>
            </a:r>
            <a:r>
              <a:rPr lang="ru-RU" dirty="0"/>
              <a:t> зачаток </a:t>
            </a:r>
            <a:r>
              <a:rPr lang="ru-RU" dirty="0" err="1"/>
              <a:t>хорди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>
                <a:solidFill>
                  <a:srgbClr val="FF0000"/>
                </a:solidFill>
              </a:rPr>
              <a:t>Е</a:t>
            </a:r>
            <a:r>
              <a:rPr lang="ru-RU" dirty="0" err="1" smtClean="0">
                <a:solidFill>
                  <a:srgbClr val="FF0000"/>
                </a:solidFill>
              </a:rPr>
              <a:t>нтодерма</a:t>
            </a:r>
            <a:r>
              <a:rPr lang="ru-RU" dirty="0" smtClean="0"/>
              <a:t> </a:t>
            </a:r>
            <a:r>
              <a:rPr lang="ru-RU" dirty="0" err="1"/>
              <a:t>підростає</a:t>
            </a:r>
            <a:r>
              <a:rPr lang="ru-RU" dirty="0"/>
              <a:t> до </a:t>
            </a:r>
            <a:r>
              <a:rPr lang="ru-RU" dirty="0" smtClean="0"/>
              <a:t>спинного боку </a:t>
            </a:r>
            <a:r>
              <a:rPr lang="ru-RU" dirty="0" err="1"/>
              <a:t>зародка</a:t>
            </a:r>
            <a:r>
              <a:rPr lang="ru-RU" dirty="0"/>
              <a:t> і </a:t>
            </a:r>
            <a:r>
              <a:rPr lang="ru-RU" dirty="0" err="1"/>
              <a:t>оточуючи</a:t>
            </a:r>
            <a:r>
              <a:rPr lang="ru-RU" dirty="0"/>
              <a:t> гастроцель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 smtClean="0"/>
              <a:t>кишківник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76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5392"/>
                </a:solidFill>
              </a:rPr>
              <a:t/>
            </a:r>
            <a:br>
              <a:rPr lang="ru-RU" sz="3100" b="1" dirty="0" smtClean="0">
                <a:solidFill>
                  <a:srgbClr val="005392"/>
                </a:solidFill>
              </a:rPr>
            </a:b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Основні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етапи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ембріогенезу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людини</a:t>
            </a:r>
            <a:endParaRPr lang="ru-RU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FF0000"/>
                </a:solidFill>
              </a:rPr>
              <a:t>Органогенез — </a:t>
            </a:r>
            <a:r>
              <a:rPr lang="ru-RU" b="1" dirty="0" err="1"/>
              <a:t>останній</a:t>
            </a:r>
            <a:r>
              <a:rPr lang="ru-RU" b="1" dirty="0"/>
              <a:t> </a:t>
            </a:r>
            <a:r>
              <a:rPr lang="ru-RU" b="1" dirty="0" err="1"/>
              <a:t>ембріональний</a:t>
            </a:r>
            <a:r>
              <a:rPr lang="ru-RU" b="1" dirty="0"/>
              <a:t> </a:t>
            </a:r>
            <a:r>
              <a:rPr lang="ru-RU" b="1" dirty="0" err="1"/>
              <a:t>етап</a:t>
            </a:r>
            <a:r>
              <a:rPr lang="ru-RU" b="1" dirty="0"/>
              <a:t> </a:t>
            </a:r>
            <a:r>
              <a:rPr lang="ru-RU" b="1" dirty="0" err="1"/>
              <a:t>індивідуального</a:t>
            </a:r>
            <a:r>
              <a:rPr lang="ru-RU" b="1" dirty="0"/>
              <a:t> </a:t>
            </a:r>
            <a:r>
              <a:rPr lang="ru-RU" b="1" dirty="0" err="1" smtClean="0"/>
              <a:t>розвитку</a:t>
            </a:r>
            <a:r>
              <a:rPr lang="ru-RU" b="1" dirty="0" smtClean="0"/>
              <a:t>, </a:t>
            </a:r>
            <a:r>
              <a:rPr lang="ru-RU" b="1" dirty="0" err="1"/>
              <a:t>починається</a:t>
            </a:r>
            <a:r>
              <a:rPr lang="ru-RU" b="1" dirty="0"/>
              <a:t> через 2-3 </a:t>
            </a:r>
            <a:r>
              <a:rPr lang="ru-RU" b="1" dirty="0" err="1"/>
              <a:t>тижні</a:t>
            </a:r>
            <a:r>
              <a:rPr lang="ru-RU" b="1" dirty="0"/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запліднення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У </a:t>
            </a:r>
            <a:r>
              <a:rPr lang="ru-RU" b="1" dirty="0" err="1">
                <a:solidFill>
                  <a:srgbClr val="FF0000"/>
                </a:solidFill>
              </a:rPr>
              <a:t>процесі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гістогенезу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утворюються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тканини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організму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З </a:t>
            </a:r>
            <a:r>
              <a:rPr lang="ru-RU" b="1" dirty="0" err="1">
                <a:solidFill>
                  <a:srgbClr val="FF0000"/>
                </a:solidFill>
              </a:rPr>
              <a:t>ектодерми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/>
              <a:t>утворюються</a:t>
            </a:r>
            <a:r>
              <a:rPr lang="ru-RU" b="1" dirty="0"/>
              <a:t> </a:t>
            </a:r>
            <a:r>
              <a:rPr lang="ru-RU" b="1" dirty="0" err="1"/>
              <a:t>нервова</a:t>
            </a:r>
            <a:r>
              <a:rPr lang="ru-RU" b="1" dirty="0"/>
              <a:t> тканина і </a:t>
            </a:r>
            <a:r>
              <a:rPr lang="ru-RU" b="1" dirty="0" err="1"/>
              <a:t>епідерміс</a:t>
            </a:r>
            <a:r>
              <a:rPr lang="ru-RU" b="1" dirty="0"/>
              <a:t> </a:t>
            </a:r>
            <a:r>
              <a:rPr lang="ru-RU" b="1" dirty="0" err="1"/>
              <a:t>шкіри</a:t>
            </a:r>
            <a:r>
              <a:rPr lang="ru-RU" b="1" dirty="0"/>
              <a:t> з </a:t>
            </a:r>
            <a:r>
              <a:rPr lang="ru-RU" b="1" dirty="0" err="1"/>
              <a:t>шкірними</a:t>
            </a:r>
            <a:r>
              <a:rPr lang="ru-RU" b="1" dirty="0"/>
              <a:t> </a:t>
            </a:r>
            <a:r>
              <a:rPr lang="ru-RU" b="1" dirty="0" err="1"/>
              <a:t>залозами</a:t>
            </a:r>
            <a:r>
              <a:rPr lang="ru-RU" b="1" dirty="0"/>
              <a:t>, з </a:t>
            </a:r>
            <a:r>
              <a:rPr lang="ru-RU" b="1" dirty="0" err="1"/>
              <a:t>яких</a:t>
            </a:r>
            <a:r>
              <a:rPr lang="ru-RU" b="1" dirty="0"/>
              <a:t> </a:t>
            </a:r>
            <a:r>
              <a:rPr lang="ru-RU" b="1" dirty="0" err="1"/>
              <a:t>згодом</a:t>
            </a:r>
            <a:r>
              <a:rPr lang="ru-RU" b="1" dirty="0"/>
              <a:t> </a:t>
            </a:r>
            <a:r>
              <a:rPr lang="ru-RU" b="1" dirty="0" err="1"/>
              <a:t>розвивається</a:t>
            </a:r>
            <a:r>
              <a:rPr lang="ru-RU" b="1" dirty="0"/>
              <a:t> </a:t>
            </a:r>
            <a:r>
              <a:rPr lang="ru-RU" b="1" dirty="0" err="1"/>
              <a:t>нервова</a:t>
            </a:r>
            <a:r>
              <a:rPr lang="ru-RU" b="1" dirty="0"/>
              <a:t> система, </a:t>
            </a:r>
            <a:r>
              <a:rPr lang="ru-RU" b="1" dirty="0" err="1"/>
              <a:t>органи</a:t>
            </a:r>
            <a:r>
              <a:rPr lang="ru-RU" b="1" dirty="0"/>
              <a:t> </a:t>
            </a:r>
            <a:r>
              <a:rPr lang="ru-RU" b="1" dirty="0" err="1"/>
              <a:t>чуття</a:t>
            </a:r>
            <a:r>
              <a:rPr lang="ru-RU" b="1" dirty="0"/>
              <a:t> та </a:t>
            </a:r>
            <a:r>
              <a:rPr lang="ru-RU" b="1" dirty="0" err="1"/>
              <a:t>епідерміс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З </a:t>
            </a:r>
            <a:r>
              <a:rPr lang="ru-RU" b="1" dirty="0" err="1" smtClean="0">
                <a:solidFill>
                  <a:srgbClr val="FF0000"/>
                </a:solidFill>
              </a:rPr>
              <a:t>ентодермы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/>
              <a:t>утворюються</a:t>
            </a:r>
            <a:r>
              <a:rPr lang="ru-RU" b="1" dirty="0"/>
              <a:t> хорда і </a:t>
            </a:r>
            <a:r>
              <a:rPr lang="ru-RU" b="1" dirty="0" err="1"/>
              <a:t>епітеліальна</a:t>
            </a:r>
            <a:r>
              <a:rPr lang="ru-RU" b="1" dirty="0"/>
              <a:t> тканина, з </a:t>
            </a:r>
            <a:r>
              <a:rPr lang="ru-RU" b="1" dirty="0" err="1"/>
              <a:t>якої</a:t>
            </a:r>
            <a:r>
              <a:rPr lang="ru-RU" b="1" dirty="0"/>
              <a:t> </a:t>
            </a:r>
            <a:r>
              <a:rPr lang="ru-RU" b="1" dirty="0" err="1"/>
              <a:t>згодом</a:t>
            </a:r>
            <a:r>
              <a:rPr lang="ru-RU" b="1" dirty="0"/>
              <a:t> </a:t>
            </a:r>
            <a:r>
              <a:rPr lang="ru-RU" b="1" dirty="0" err="1"/>
              <a:t>утворюються</a:t>
            </a:r>
            <a:r>
              <a:rPr lang="ru-RU" b="1" dirty="0"/>
              <a:t> </a:t>
            </a:r>
            <a:r>
              <a:rPr lang="ru-RU" b="1" dirty="0" err="1"/>
              <a:t>слизові</a:t>
            </a:r>
            <a:r>
              <a:rPr lang="ru-RU" b="1" dirty="0"/>
              <a:t>, </a:t>
            </a:r>
            <a:r>
              <a:rPr lang="ru-RU" b="1" dirty="0" err="1" smtClean="0"/>
              <a:t>легені</a:t>
            </a:r>
            <a:r>
              <a:rPr lang="ru-RU" b="1" dirty="0" smtClean="0"/>
              <a:t>, </a:t>
            </a:r>
            <a:r>
              <a:rPr lang="ru-RU" b="1" dirty="0" err="1" smtClean="0"/>
              <a:t>капіляри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/>
              <a:t>залози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статевих</a:t>
            </a:r>
            <a:r>
              <a:rPr lang="ru-RU" b="1" dirty="0"/>
              <a:t> і </a:t>
            </a:r>
            <a:r>
              <a:rPr lang="ru-RU" b="1" dirty="0" err="1"/>
              <a:t>шкірних</a:t>
            </a:r>
            <a:r>
              <a:rPr lang="ru-RU" b="1" dirty="0" smtClean="0"/>
              <a:t>).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З </a:t>
            </a:r>
            <a:r>
              <a:rPr lang="ru-RU" b="1" dirty="0" err="1">
                <a:solidFill>
                  <a:srgbClr val="FF0000"/>
                </a:solidFill>
              </a:rPr>
              <a:t>мезодерми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/>
              <a:t>утворюються</a:t>
            </a:r>
            <a:r>
              <a:rPr lang="ru-RU" b="1" dirty="0"/>
              <a:t> </a:t>
            </a:r>
            <a:r>
              <a:rPr lang="ru-RU" b="1" dirty="0" err="1"/>
              <a:t>м'язова</a:t>
            </a:r>
            <a:r>
              <a:rPr lang="ru-RU" b="1" dirty="0"/>
              <a:t> і </a:t>
            </a:r>
            <a:r>
              <a:rPr lang="ru-RU" b="1" dirty="0" err="1"/>
              <a:t>сполучна</a:t>
            </a:r>
            <a:r>
              <a:rPr lang="ru-RU" b="1" dirty="0"/>
              <a:t> тканина. </a:t>
            </a:r>
            <a:endParaRPr lang="ru-RU" b="1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З </a:t>
            </a:r>
            <a:r>
              <a:rPr lang="ru-RU" b="1" dirty="0" err="1">
                <a:solidFill>
                  <a:srgbClr val="FF0000"/>
                </a:solidFill>
              </a:rPr>
              <a:t>м'язової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тканини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/>
              <a:t>утворюються</a:t>
            </a:r>
            <a:r>
              <a:rPr lang="ru-RU" b="1" dirty="0"/>
              <a:t> опорно-</a:t>
            </a:r>
            <a:r>
              <a:rPr lang="ru-RU" b="1" dirty="0" err="1"/>
              <a:t>рухова</a:t>
            </a:r>
            <a:r>
              <a:rPr lang="ru-RU" b="1" dirty="0"/>
              <a:t> система, кров, </a:t>
            </a:r>
            <a:r>
              <a:rPr lang="ru-RU" b="1" dirty="0" err="1"/>
              <a:t>серце</a:t>
            </a:r>
            <a:r>
              <a:rPr lang="ru-RU" b="1" dirty="0"/>
              <a:t>, </a:t>
            </a:r>
            <a:r>
              <a:rPr lang="ru-RU" b="1" dirty="0" err="1"/>
              <a:t>нирки</a:t>
            </a:r>
            <a:r>
              <a:rPr lang="ru-RU" b="1" dirty="0"/>
              <a:t> і </a:t>
            </a:r>
            <a:r>
              <a:rPr lang="ru-RU" b="1" dirty="0" err="1"/>
              <a:t>статеві</a:t>
            </a:r>
            <a:r>
              <a:rPr lang="ru-RU" b="1" dirty="0"/>
              <a:t> </a:t>
            </a:r>
            <a:r>
              <a:rPr lang="ru-RU" b="1" dirty="0" err="1"/>
              <a:t>залози</a:t>
            </a:r>
            <a:r>
              <a:rPr lang="ru-RU" b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087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Однояйцева</a:t>
            </a:r>
            <a:r>
              <a:rPr lang="ru-RU" sz="2800" b="1" dirty="0" smtClean="0">
                <a:solidFill>
                  <a:srgbClr val="FF0000"/>
                </a:solidFill>
              </a:rPr>
              <a:t> (</a:t>
            </a:r>
            <a:r>
              <a:rPr lang="ru-RU" sz="2800" b="1" dirty="0" err="1" smtClean="0">
                <a:solidFill>
                  <a:srgbClr val="FF0000"/>
                </a:solidFill>
              </a:rPr>
              <a:t>монозиготна</a:t>
            </a:r>
            <a:r>
              <a:rPr lang="ru-RU" sz="2800" b="1" dirty="0" smtClean="0">
                <a:solidFill>
                  <a:srgbClr val="FF0000"/>
                </a:solidFill>
              </a:rPr>
              <a:t>) </a:t>
            </a:r>
            <a:r>
              <a:rPr lang="ru-RU" sz="2800" b="1" dirty="0" err="1" smtClean="0">
                <a:solidFill>
                  <a:srgbClr val="FF0000"/>
                </a:solidFill>
              </a:rPr>
              <a:t>двійня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785794"/>
            <a:ext cx="9001156" cy="631219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Якщо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розділення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відбувається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на 9-10-й день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запліднення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до часу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завершення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закладки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амніона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то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формуються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два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ембріона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загальним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амніотичним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міхуром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Така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монозиготна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двійня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буде </a:t>
            </a:r>
            <a:r>
              <a:rPr lang="ru-RU" sz="22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моноамніотичною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ru-RU" sz="22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монохоріальною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Серед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монозиготних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це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найбільш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рідкісний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тип,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зустрічається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приблизно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1%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всіх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монозиготних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і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представляє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собою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найбільш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високий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ступінь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ризику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 точки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зору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перебігу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поділі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яйцеклітини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більш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пізні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терміни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 13-15-й день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зачаття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формування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ембріонального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диска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поділ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буде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неповним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призведе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неповного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розщеплення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зрощення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близнят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сіамські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близнюки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).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Такий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тип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зустрічається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досить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рідко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приблизно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1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спостереження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на 1500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багатоплідних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вагітностей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1:50 000-100 000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новонароджених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553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16"/>
          <a:stretch/>
        </p:blipFill>
        <p:spPr bwMode="auto">
          <a:xfrm rot="10800000">
            <a:off x="1187623" y="1268760"/>
            <a:ext cx="6224539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Монохоріальна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моноамніотична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двійня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55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28693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нерозділеної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двійні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03201"/>
            <a:ext cx="792088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9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3100" dirty="0" err="1">
                <a:solidFill>
                  <a:srgbClr val="FF0000"/>
                </a:solidFill>
              </a:rPr>
              <a:t>Якщо</a:t>
            </a:r>
            <a:r>
              <a:rPr lang="ru-RU" sz="3100" dirty="0">
                <a:solidFill>
                  <a:srgbClr val="FF0000"/>
                </a:solidFill>
              </a:rPr>
              <a:t> </a:t>
            </a:r>
            <a:r>
              <a:rPr lang="ru-RU" sz="3100" dirty="0" err="1">
                <a:solidFill>
                  <a:srgbClr val="FF0000"/>
                </a:solidFill>
              </a:rPr>
              <a:t>жінка</a:t>
            </a:r>
            <a:r>
              <a:rPr lang="ru-RU" sz="3100" dirty="0">
                <a:solidFill>
                  <a:srgbClr val="FF0000"/>
                </a:solidFill>
              </a:rPr>
              <a:t> </a:t>
            </a:r>
            <a:r>
              <a:rPr lang="ru-RU" sz="3100" dirty="0" err="1">
                <a:solidFill>
                  <a:srgbClr val="FF0000"/>
                </a:solidFill>
              </a:rPr>
              <a:t>вагітна</a:t>
            </a:r>
            <a:r>
              <a:rPr lang="ru-RU" sz="3100" dirty="0">
                <a:solidFill>
                  <a:srgbClr val="FF0000"/>
                </a:solidFill>
              </a:rPr>
              <a:t> </a:t>
            </a:r>
            <a:r>
              <a:rPr lang="ru-RU" sz="3100" dirty="0" err="1">
                <a:solidFill>
                  <a:srgbClr val="FF0000"/>
                </a:solidFill>
              </a:rPr>
              <a:t>двома</a:t>
            </a:r>
            <a:r>
              <a:rPr lang="ru-RU" sz="3100" dirty="0">
                <a:solidFill>
                  <a:srgbClr val="FF0000"/>
                </a:solidFill>
              </a:rPr>
              <a:t> плодами, </a:t>
            </a:r>
            <a:r>
              <a:rPr lang="ru-RU" sz="3100" dirty="0" err="1">
                <a:solidFill>
                  <a:srgbClr val="FF0000"/>
                </a:solidFill>
              </a:rPr>
              <a:t>говорять</a:t>
            </a:r>
            <a:r>
              <a:rPr lang="ru-RU" sz="3100" dirty="0">
                <a:solidFill>
                  <a:srgbClr val="FF0000"/>
                </a:solidFill>
              </a:rPr>
              <a:t> про </a:t>
            </a:r>
            <a:r>
              <a:rPr lang="ru-RU" sz="3100" dirty="0" err="1">
                <a:solidFill>
                  <a:srgbClr val="FF0000"/>
                </a:solidFill>
              </a:rPr>
              <a:t>двійню</a:t>
            </a:r>
            <a:r>
              <a:rPr lang="ru-RU" sz="3100" dirty="0">
                <a:solidFill>
                  <a:srgbClr val="FF0000"/>
                </a:solidFill>
              </a:rPr>
              <a:t>, </a:t>
            </a:r>
            <a:r>
              <a:rPr lang="ru-RU" sz="3100" dirty="0" err="1">
                <a:solidFill>
                  <a:srgbClr val="FF0000"/>
                </a:solidFill>
              </a:rPr>
              <a:t>трьома</a:t>
            </a:r>
            <a:r>
              <a:rPr lang="ru-RU" sz="3100" dirty="0">
                <a:solidFill>
                  <a:srgbClr val="FF0000"/>
                </a:solidFill>
              </a:rPr>
              <a:t> плодами — про </a:t>
            </a:r>
            <a:r>
              <a:rPr lang="ru-RU" sz="3100" dirty="0" err="1" smtClean="0">
                <a:solidFill>
                  <a:srgbClr val="FF0000"/>
                </a:solidFill>
              </a:rPr>
              <a:t>трійню</a:t>
            </a:r>
            <a:r>
              <a:rPr lang="ru-RU" sz="3100" dirty="0" smtClean="0">
                <a:solidFill>
                  <a:srgbClr val="FF0000"/>
                </a:solidFill>
              </a:rPr>
              <a:t> </a:t>
            </a:r>
            <a:r>
              <a:rPr lang="ru-RU" sz="3100" dirty="0">
                <a:solidFill>
                  <a:srgbClr val="FF0000"/>
                </a:solidFill>
              </a:rPr>
              <a:t>і т. д. </a:t>
            </a:r>
            <a:r>
              <a:rPr lang="ru-RU" sz="3100" dirty="0" err="1"/>
              <a:t>Діти</a:t>
            </a:r>
            <a:r>
              <a:rPr lang="ru-RU" sz="3100" dirty="0"/>
              <a:t>, </a:t>
            </a:r>
            <a:r>
              <a:rPr lang="ru-RU" sz="3100" dirty="0" err="1"/>
              <a:t>що</a:t>
            </a:r>
            <a:r>
              <a:rPr lang="ru-RU" sz="3100" dirty="0"/>
              <a:t> </a:t>
            </a:r>
            <a:r>
              <a:rPr lang="ru-RU" sz="3100" dirty="0" err="1"/>
              <a:t>народилися</a:t>
            </a:r>
            <a:r>
              <a:rPr lang="ru-RU" sz="3100" dirty="0"/>
              <a:t> </a:t>
            </a:r>
            <a:r>
              <a:rPr lang="ru-RU" sz="3100" dirty="0" err="1"/>
              <a:t>від</a:t>
            </a:r>
            <a:r>
              <a:rPr lang="ru-RU" sz="3100" dirty="0"/>
              <a:t> </a:t>
            </a:r>
            <a:r>
              <a:rPr lang="ru-RU" sz="3100" dirty="0" err="1"/>
              <a:t>багатоплідної</a:t>
            </a:r>
            <a:r>
              <a:rPr lang="ru-RU" sz="3100" dirty="0"/>
              <a:t> </a:t>
            </a:r>
            <a:r>
              <a:rPr lang="ru-RU" sz="3100" dirty="0" err="1"/>
              <a:t>вагітності</a:t>
            </a:r>
            <a:r>
              <a:rPr lang="ru-RU" sz="3100" dirty="0"/>
              <a:t>, </a:t>
            </a:r>
            <a:r>
              <a:rPr lang="ru-RU" sz="3100" dirty="0" err="1"/>
              <a:t>називаються</a:t>
            </a:r>
            <a:r>
              <a:rPr lang="ru-RU" sz="3100" dirty="0"/>
              <a:t> </a:t>
            </a:r>
            <a:r>
              <a:rPr lang="ru-RU" sz="3100" dirty="0" err="1">
                <a:solidFill>
                  <a:srgbClr val="FF0000"/>
                </a:solidFill>
              </a:rPr>
              <a:t>близнюками</a:t>
            </a:r>
            <a:r>
              <a:rPr lang="ru-RU" sz="3100" dirty="0">
                <a:solidFill>
                  <a:srgbClr val="FF0000"/>
                </a:solidFill>
              </a:rPr>
              <a:t>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4340237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2800" dirty="0" err="1" smtClean="0">
                <a:solidFill>
                  <a:srgbClr val="0000CC"/>
                </a:solidFill>
              </a:rPr>
              <a:t>Багатоплідна</a:t>
            </a:r>
            <a:r>
              <a:rPr lang="ru-RU" sz="2800" dirty="0" smtClean="0">
                <a:solidFill>
                  <a:srgbClr val="0000CC"/>
                </a:solidFill>
              </a:rPr>
              <a:t> </a:t>
            </a:r>
            <a:r>
              <a:rPr lang="ru-RU" sz="2800" dirty="0" err="1" smtClean="0">
                <a:solidFill>
                  <a:srgbClr val="0000CC"/>
                </a:solidFill>
              </a:rPr>
              <a:t>вагітність</a:t>
            </a:r>
            <a:r>
              <a:rPr lang="ru-RU" sz="2800" dirty="0" smtClean="0">
                <a:solidFill>
                  <a:srgbClr val="0000CC"/>
                </a:solidFill>
              </a:rPr>
              <a:t> </a:t>
            </a:r>
            <a:r>
              <a:rPr lang="ru-RU" sz="2800" dirty="0" err="1" smtClean="0">
                <a:solidFill>
                  <a:srgbClr val="0000CC"/>
                </a:solidFill>
              </a:rPr>
              <a:t>зустрічається</a:t>
            </a:r>
            <a:r>
              <a:rPr lang="ru-RU" sz="2800" dirty="0" smtClean="0">
                <a:solidFill>
                  <a:srgbClr val="0000CC"/>
                </a:solidFill>
              </a:rPr>
              <a:t> у 0,7—1,5 % </a:t>
            </a:r>
            <a:r>
              <a:rPr lang="ru-RU" sz="2800" dirty="0" err="1" smtClean="0">
                <a:solidFill>
                  <a:srgbClr val="0000CC"/>
                </a:solidFill>
              </a:rPr>
              <a:t>випадків</a:t>
            </a:r>
            <a:r>
              <a:rPr lang="ru-RU" sz="2800" dirty="0" smtClean="0">
                <a:solidFill>
                  <a:srgbClr val="0000CC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Частота </a:t>
            </a:r>
            <a:r>
              <a:rPr lang="ru-RU" sz="2800" dirty="0" err="1">
                <a:solidFill>
                  <a:srgbClr val="FF0000"/>
                </a:solidFill>
              </a:rPr>
              <a:t>самовільного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настання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вагітності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0000CC"/>
                </a:solidFill>
              </a:rPr>
              <a:t>з великою </a:t>
            </a:r>
            <a:r>
              <a:rPr lang="ru-RU" sz="2800" dirty="0" err="1">
                <a:solidFill>
                  <a:srgbClr val="0000CC"/>
                </a:solidFill>
              </a:rPr>
              <a:t>кількістю</a:t>
            </a:r>
            <a:r>
              <a:rPr lang="ru-RU" sz="2800" dirty="0">
                <a:solidFill>
                  <a:srgbClr val="0000CC"/>
                </a:solidFill>
              </a:rPr>
              <a:t> </a:t>
            </a:r>
            <a:r>
              <a:rPr lang="ru-RU" sz="2800" dirty="0" err="1">
                <a:solidFill>
                  <a:srgbClr val="0000CC"/>
                </a:solidFill>
              </a:rPr>
              <a:t>плодів</a:t>
            </a:r>
            <a:r>
              <a:rPr lang="ru-RU" sz="2800" dirty="0">
                <a:solidFill>
                  <a:srgbClr val="0000CC"/>
                </a:solidFill>
              </a:rPr>
              <a:t> </a:t>
            </a:r>
            <a:r>
              <a:rPr lang="ru-RU" sz="2800" dirty="0" err="1">
                <a:solidFill>
                  <a:srgbClr val="0000CC"/>
                </a:solidFill>
              </a:rPr>
              <a:t>вкрай</a:t>
            </a:r>
            <a:r>
              <a:rPr lang="ru-RU" sz="2800" dirty="0">
                <a:solidFill>
                  <a:srgbClr val="0000CC"/>
                </a:solidFill>
              </a:rPr>
              <a:t> мала</a:t>
            </a:r>
            <a:r>
              <a:rPr lang="ru-RU" sz="2800" dirty="0" smtClean="0">
                <a:solidFill>
                  <a:srgbClr val="0000CC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Для </a:t>
            </a:r>
            <a:r>
              <a:rPr lang="ru-RU" sz="2800" dirty="0" err="1"/>
              <a:t>розрахунку</a:t>
            </a:r>
            <a:r>
              <a:rPr lang="ru-RU" sz="2800" dirty="0"/>
              <a:t> </a:t>
            </a:r>
            <a:r>
              <a:rPr lang="ru-RU" sz="2800" dirty="0" err="1">
                <a:solidFill>
                  <a:srgbClr val="0000CC"/>
                </a:solidFill>
              </a:rPr>
              <a:t>частоти</a:t>
            </a:r>
            <a:r>
              <a:rPr lang="ru-RU" sz="2800" dirty="0">
                <a:solidFill>
                  <a:srgbClr val="0000CC"/>
                </a:solidFill>
              </a:rPr>
              <a:t> </a:t>
            </a:r>
            <a:r>
              <a:rPr lang="ru-RU" sz="2800" dirty="0" err="1">
                <a:solidFill>
                  <a:srgbClr val="0000CC"/>
                </a:solidFill>
              </a:rPr>
              <a:t>самовільного</a:t>
            </a:r>
            <a:r>
              <a:rPr lang="ru-RU" sz="2800" dirty="0">
                <a:solidFill>
                  <a:srgbClr val="0000CC"/>
                </a:solidFill>
              </a:rPr>
              <a:t> </a:t>
            </a:r>
            <a:r>
              <a:rPr lang="ru-RU" sz="2800" dirty="0" err="1">
                <a:solidFill>
                  <a:srgbClr val="0000CC"/>
                </a:solidFill>
              </a:rPr>
              <a:t>настання</a:t>
            </a:r>
            <a:r>
              <a:rPr lang="ru-RU" sz="2800" dirty="0">
                <a:solidFill>
                  <a:srgbClr val="0000CC"/>
                </a:solidFill>
              </a:rPr>
              <a:t> </a:t>
            </a:r>
            <a:r>
              <a:rPr lang="ru-RU" sz="2800" dirty="0" err="1">
                <a:solidFill>
                  <a:srgbClr val="0000CC"/>
                </a:solidFill>
              </a:rPr>
              <a:t>багатоплідної</a:t>
            </a:r>
            <a:r>
              <a:rPr lang="ru-RU" sz="2800" dirty="0">
                <a:solidFill>
                  <a:srgbClr val="0000CC"/>
                </a:solidFill>
              </a:rPr>
              <a:t> </a:t>
            </a:r>
            <a:r>
              <a:rPr lang="ru-RU" sz="2800" dirty="0" err="1">
                <a:solidFill>
                  <a:srgbClr val="0000CC"/>
                </a:solidFill>
              </a:rPr>
              <a:t>вагітності</a:t>
            </a:r>
            <a:r>
              <a:rPr lang="ru-RU" sz="2800" dirty="0"/>
              <a:t>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скористатися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FF0000"/>
                </a:solidFill>
              </a:rPr>
              <a:t>правилом </a:t>
            </a:r>
            <a:r>
              <a:rPr lang="ru-RU" sz="2800" dirty="0" err="1">
                <a:solidFill>
                  <a:srgbClr val="FF0000"/>
                </a:solidFill>
              </a:rPr>
              <a:t>Хейлина</a:t>
            </a:r>
            <a:r>
              <a:rPr lang="ru-RU" sz="2800" dirty="0"/>
              <a:t>: </a:t>
            </a:r>
            <a:r>
              <a:rPr lang="ru-RU" sz="2800" dirty="0" err="1"/>
              <a:t>двійні</a:t>
            </a:r>
            <a:r>
              <a:rPr lang="ru-RU" sz="2800" dirty="0"/>
              <a:t> </a:t>
            </a:r>
            <a:r>
              <a:rPr lang="ru-RU" sz="2800" dirty="0" err="1"/>
              <a:t>зустрічаються</a:t>
            </a:r>
            <a:r>
              <a:rPr lang="ru-RU" sz="2800" dirty="0"/>
              <a:t> з частотою 1:80 </a:t>
            </a:r>
            <a:r>
              <a:rPr lang="ru-RU" sz="2800" dirty="0" err="1"/>
              <a:t>пологів</a:t>
            </a:r>
            <a:r>
              <a:rPr lang="ru-RU" sz="2800" dirty="0"/>
              <a:t>, </a:t>
            </a:r>
            <a:r>
              <a:rPr lang="ru-RU" sz="2800" dirty="0" err="1"/>
              <a:t>трійні</a:t>
            </a:r>
            <a:r>
              <a:rPr lang="ru-RU" sz="2800" dirty="0"/>
              <a:t> — 1:802 (6400) </a:t>
            </a:r>
            <a:r>
              <a:rPr lang="ru-RU" sz="2800" dirty="0" err="1"/>
              <a:t>пологів</a:t>
            </a:r>
            <a:r>
              <a:rPr lang="ru-RU" sz="2800" dirty="0"/>
              <a:t>, </a:t>
            </a:r>
            <a:r>
              <a:rPr lang="ru-RU" sz="2800" dirty="0" err="1"/>
              <a:t>четверні</a:t>
            </a:r>
            <a:r>
              <a:rPr lang="ru-RU" sz="2800" dirty="0"/>
              <a:t> — 1:803 (512000) </a:t>
            </a:r>
            <a:r>
              <a:rPr lang="ru-RU" sz="2800" dirty="0" err="1"/>
              <a:t>пологів</a:t>
            </a:r>
            <a:r>
              <a:rPr lang="ru-RU" sz="2800" dirty="0"/>
              <a:t>, </a:t>
            </a:r>
            <a:r>
              <a:rPr lang="ru-RU" sz="2800" dirty="0" err="1"/>
              <a:t>п'ятірні</a:t>
            </a:r>
            <a:r>
              <a:rPr lang="ru-RU" sz="2800" dirty="0"/>
              <a:t> — 1:804 </a:t>
            </a:r>
            <a:r>
              <a:rPr lang="ru-RU" sz="2800" dirty="0" err="1"/>
              <a:t>пологів</a:t>
            </a:r>
            <a:r>
              <a:rPr lang="ru-RU" sz="2800" dirty="0"/>
              <a:t>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5" t="33142" r="23991" b="15551"/>
          <a:stretch/>
        </p:blipFill>
        <p:spPr bwMode="auto">
          <a:xfrm>
            <a:off x="539552" y="1412776"/>
            <a:ext cx="8136904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4389" y="328300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Типи</a:t>
            </a:r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двійні</a:t>
            </a:r>
            <a:endParaRPr lang="ru-RU" sz="32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92395" y="1628801"/>
            <a:ext cx="1728192" cy="364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Дизиготні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36478" y="1628801"/>
            <a:ext cx="1951745" cy="3643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Монозиготні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5556" y="3555920"/>
            <a:ext cx="1668278" cy="7582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Дихоріальна</a:t>
            </a:r>
          </a:p>
          <a:p>
            <a:pPr algn="ctr"/>
            <a:r>
              <a:rPr lang="ru-RU" sz="1600" b="1" dirty="0" err="1" smtClean="0">
                <a:solidFill>
                  <a:schemeClr val="tx1"/>
                </a:solidFill>
              </a:rPr>
              <a:t>Диамніотична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08054" y="3589748"/>
            <a:ext cx="1629397" cy="724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>
                <a:solidFill>
                  <a:prstClr val="black"/>
                </a:solidFill>
              </a:rPr>
              <a:t>Дихоріальна</a:t>
            </a:r>
          </a:p>
          <a:p>
            <a:pPr lvl="0" algn="ctr"/>
            <a:r>
              <a:rPr lang="ru-RU" sz="1600" b="1" dirty="0" err="1">
                <a:solidFill>
                  <a:prstClr val="black"/>
                </a:solidFill>
              </a:rPr>
              <a:t>Диамніотична</a:t>
            </a: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37451" y="3555918"/>
            <a:ext cx="1845548" cy="7582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/>
                </a:solidFill>
              </a:rPr>
              <a:t>Монохоріальна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600" b="1" dirty="0" err="1" smtClean="0">
                <a:solidFill>
                  <a:schemeClr val="tx1"/>
                </a:solidFill>
              </a:rPr>
              <a:t>Диамніотична</a:t>
            </a:r>
            <a:endParaRPr lang="ru-RU" sz="1600" b="1" dirty="0" smtClean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96135" y="3576530"/>
            <a:ext cx="1728192" cy="7376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err="1" smtClean="0">
                <a:solidFill>
                  <a:schemeClr val="tx1"/>
                </a:solidFill>
              </a:rPr>
              <a:t>Монохоріальна</a:t>
            </a:r>
            <a:endParaRPr lang="ru-RU" sz="15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500" b="1" dirty="0" err="1" smtClean="0">
                <a:solidFill>
                  <a:schemeClr val="tx1"/>
                </a:solidFill>
              </a:rPr>
              <a:t>Моноамніотична</a:t>
            </a:r>
            <a:endParaRPr lang="ru-RU" sz="15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24327" y="3589747"/>
            <a:ext cx="1152129" cy="724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/>
                </a:solidFill>
              </a:rPr>
              <a:t>Нерозділе</a:t>
            </a:r>
            <a:r>
              <a:rPr lang="ru-RU" sz="1600" b="1" dirty="0" smtClean="0">
                <a:solidFill>
                  <a:schemeClr val="tx1"/>
                </a:solidFill>
              </a:rPr>
              <a:t>-на </a:t>
            </a:r>
            <a:r>
              <a:rPr lang="ru-RU" sz="1600" b="1" dirty="0" err="1" smtClean="0">
                <a:solidFill>
                  <a:schemeClr val="tx1"/>
                </a:solidFill>
              </a:rPr>
              <a:t>двійня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37451" y="2812547"/>
            <a:ext cx="309634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Час </a:t>
            </a:r>
            <a:r>
              <a:rPr lang="ru-RU" b="1" dirty="0" err="1" smtClean="0">
                <a:solidFill>
                  <a:schemeClr val="tx1"/>
                </a:solidFill>
              </a:rPr>
              <a:t>поділу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клітини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46688" y="4405297"/>
            <a:ext cx="1152128" cy="234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30%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90491" y="4362693"/>
            <a:ext cx="1152128" cy="319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66%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6837" y="4362693"/>
            <a:ext cx="1224136" cy="256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1-2% 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24327" y="4383112"/>
            <a:ext cx="1224136" cy="470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0,3% </a:t>
            </a:r>
          </a:p>
          <a:p>
            <a:pPr algn="ctr"/>
            <a:endParaRPr lang="ru-RU" sz="1600" b="1" dirty="0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8676456" y="2812547"/>
            <a:ext cx="0" cy="7639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546688" y="3236882"/>
            <a:ext cx="1008112" cy="1726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˂3 </a:t>
            </a:r>
            <a:r>
              <a:rPr lang="ru-RU" b="1" dirty="0" err="1" smtClean="0">
                <a:solidFill>
                  <a:schemeClr val="tx1"/>
                </a:solidFill>
              </a:rPr>
              <a:t>доби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90868" y="3237668"/>
            <a:ext cx="1008112" cy="2138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&gt;13 </a:t>
            </a:r>
            <a:r>
              <a:rPr lang="ru-RU" sz="1600" b="1" dirty="0" err="1" smtClean="0">
                <a:solidFill>
                  <a:schemeClr val="tx1"/>
                </a:solidFill>
              </a:rPr>
              <a:t>діб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90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6450406"/>
              </p:ext>
            </p:extLst>
          </p:nvPr>
        </p:nvGraphicFramePr>
        <p:xfrm>
          <a:off x="273866" y="1265858"/>
          <a:ext cx="8640960" cy="5403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4" name="Диаграмма" r:id="rId3" imgW="4200604" imgH="2724170" progId="Excel.Sheet.8">
                  <p:embed/>
                </p:oleObj>
              </mc:Choice>
              <mc:Fallback>
                <p:oleObj name="Диаграмма" r:id="rId3" imgW="4200604" imgH="2724170" progId="Excel.Sheet.8">
                  <p:embed/>
                  <p:pic>
                    <p:nvPicPr>
                      <p:cNvPr id="0" name="Picture 2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866" y="1265858"/>
                        <a:ext cx="8640960" cy="54035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733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411761" y="2494316"/>
            <a:ext cx="1592402" cy="4299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169227" y="3043576"/>
            <a:ext cx="1400596" cy="417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14" idx="1"/>
          </p:cNvCxnSpPr>
          <p:nvPr/>
        </p:nvCxnSpPr>
        <p:spPr>
          <a:xfrm flipV="1">
            <a:off x="5131767" y="4456809"/>
            <a:ext cx="1817455" cy="7679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14" idx="1"/>
          </p:cNvCxnSpPr>
          <p:nvPr/>
        </p:nvCxnSpPr>
        <p:spPr>
          <a:xfrm>
            <a:off x="5617075" y="3947104"/>
            <a:ext cx="1332147" cy="5097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39551" y="2804240"/>
            <a:ext cx="1650613" cy="23933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49222" y="4260481"/>
            <a:ext cx="1443651" cy="39265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9672" y="177281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ддд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5536" y="1657406"/>
            <a:ext cx="2739947" cy="70698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Дихоріальна </a:t>
            </a:r>
            <a:r>
              <a:rPr lang="ru-RU" b="1" dirty="0" err="1" smtClean="0">
                <a:solidFill>
                  <a:schemeClr val="tx1"/>
                </a:solidFill>
              </a:rPr>
              <a:t>двійня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однакова</a:t>
            </a:r>
            <a:r>
              <a:rPr lang="ru-RU" b="1" dirty="0" smtClean="0">
                <a:solidFill>
                  <a:schemeClr val="tx1"/>
                </a:solidFill>
              </a:rPr>
              <a:t> стать </a:t>
            </a:r>
            <a:r>
              <a:rPr lang="ru-RU" b="1" dirty="0" err="1" smtClean="0">
                <a:solidFill>
                  <a:schemeClr val="tx1"/>
                </a:solidFill>
              </a:rPr>
              <a:t>плодів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4" name="Стрелка углом 23"/>
          <p:cNvSpPr/>
          <p:nvPr/>
        </p:nvSpPr>
        <p:spPr>
          <a:xfrm rot="5400000">
            <a:off x="3162915" y="1653068"/>
            <a:ext cx="813816" cy="868680"/>
          </a:xfrm>
          <a:prstGeom prst="ben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95536" y="3461556"/>
            <a:ext cx="2016223" cy="10801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Монохоріальна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двійня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Однакова</a:t>
            </a:r>
            <a:r>
              <a:rPr lang="ru-RU" b="1" dirty="0" smtClean="0">
                <a:solidFill>
                  <a:schemeClr val="tx1"/>
                </a:solidFill>
              </a:rPr>
              <a:t> стать </a:t>
            </a:r>
            <a:r>
              <a:rPr lang="ru-RU" b="1" dirty="0" err="1" smtClean="0">
                <a:solidFill>
                  <a:schemeClr val="tx1"/>
                </a:solidFill>
              </a:rPr>
              <a:t>плодів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Стрелка вправо 29"/>
          <p:cNvSpPr/>
          <p:nvPr/>
        </p:nvSpPr>
        <p:spPr>
          <a:xfrm>
            <a:off x="2411760" y="3759300"/>
            <a:ext cx="634050" cy="484632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40152" y="1659761"/>
            <a:ext cx="2664296" cy="77619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Дихоріальна </a:t>
            </a:r>
            <a:r>
              <a:rPr lang="ru-RU" b="1" dirty="0" err="1">
                <a:solidFill>
                  <a:schemeClr val="tx1"/>
                </a:solidFill>
              </a:rPr>
              <a:t>двійня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r>
              <a:rPr lang="ru-RU" b="1" dirty="0" err="1">
                <a:solidFill>
                  <a:schemeClr val="tx1"/>
                </a:solidFill>
              </a:rPr>
              <a:t>однакова</a:t>
            </a:r>
            <a:r>
              <a:rPr lang="ru-RU" b="1" dirty="0">
                <a:solidFill>
                  <a:schemeClr val="tx1"/>
                </a:solidFill>
              </a:rPr>
              <a:t> стать </a:t>
            </a:r>
            <a:r>
              <a:rPr lang="ru-RU" b="1" dirty="0" err="1">
                <a:solidFill>
                  <a:schemeClr val="tx1"/>
                </a:solidFill>
              </a:rPr>
              <a:t>плодів</a:t>
            </a:r>
            <a:r>
              <a:rPr lang="ru-RU" dirty="0"/>
              <a:t> </a:t>
            </a:r>
          </a:p>
        </p:txBody>
      </p:sp>
      <p:sp>
        <p:nvSpPr>
          <p:cNvPr id="35" name="Стрелка углом 34"/>
          <p:cNvSpPr/>
          <p:nvPr/>
        </p:nvSpPr>
        <p:spPr>
          <a:xfrm rot="16200000" flipH="1">
            <a:off x="5058289" y="1648233"/>
            <a:ext cx="868444" cy="895282"/>
          </a:xfrm>
          <a:prstGeom prst="ben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121663" y="5589240"/>
            <a:ext cx="2482785" cy="7200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Дихоріальна </a:t>
            </a:r>
            <a:r>
              <a:rPr lang="ru-RU" b="1" dirty="0" err="1">
                <a:solidFill>
                  <a:schemeClr val="tx1"/>
                </a:solidFill>
              </a:rPr>
              <a:t>двійня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різна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стать </a:t>
            </a:r>
            <a:r>
              <a:rPr lang="ru-RU" b="1" dirty="0" err="1">
                <a:solidFill>
                  <a:schemeClr val="tx1"/>
                </a:solidFill>
              </a:rPr>
              <a:t>плодів</a:t>
            </a:r>
            <a:r>
              <a:rPr lang="ru-RU" dirty="0"/>
              <a:t> </a:t>
            </a:r>
          </a:p>
        </p:txBody>
      </p:sp>
      <p:sp>
        <p:nvSpPr>
          <p:cNvPr id="37" name="Стрелка углом 36"/>
          <p:cNvSpPr/>
          <p:nvPr/>
        </p:nvSpPr>
        <p:spPr>
          <a:xfrm rot="16200000">
            <a:off x="4955432" y="5133801"/>
            <a:ext cx="998825" cy="133364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542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1520" y="188640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Співвідношення</a:t>
            </a:r>
            <a:r>
              <a:rPr lang="ru-RU" sz="28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зиготност</a:t>
            </a:r>
            <a:r>
              <a:rPr lang="uk-UA" sz="28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28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хоріальності</a:t>
            </a:r>
            <a:r>
              <a:rPr lang="ru-RU" sz="28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</a:t>
            </a:r>
          </a:p>
          <a:p>
            <a:pPr algn="ctr"/>
            <a:r>
              <a:rPr lang="ru-RU" sz="2800" b="1" dirty="0" err="1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статі</a:t>
            </a:r>
            <a:r>
              <a:rPr lang="ru-RU" sz="28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плода</a:t>
            </a:r>
          </a:p>
        </p:txBody>
      </p:sp>
      <p:sp>
        <p:nvSpPr>
          <p:cNvPr id="7" name="Овал 6"/>
          <p:cNvSpPr/>
          <p:nvPr/>
        </p:nvSpPr>
        <p:spPr>
          <a:xfrm>
            <a:off x="6804248" y="4063369"/>
            <a:ext cx="2088232" cy="786880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Дизиготна </a:t>
            </a:r>
            <a:r>
              <a:rPr lang="ru-RU" b="1" dirty="0" err="1" smtClean="0">
                <a:solidFill>
                  <a:schemeClr val="bg1"/>
                </a:solidFill>
              </a:rPr>
              <a:t>двійня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05218" y="2554623"/>
            <a:ext cx="2376264" cy="738569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Монозиготна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двійня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40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Діагностика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багатоплідної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вагітності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545806"/>
            <a:ext cx="9001156" cy="6312194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До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впровадження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УЗД в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акушерську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практику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діагноз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багатоплідної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нерідко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встановлювали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пізніх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термінах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навіть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під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час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Font typeface="Wingdings" pitchFamily="2" charset="2"/>
              <a:buChar char="Ø"/>
            </a:pPr>
            <a:endParaRPr lang="ru-RU" sz="22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200" dirty="0" err="1">
                <a:latin typeface="Arial" pitchFamily="34" charset="0"/>
                <a:cs typeface="Arial" pitchFamily="34" charset="0"/>
              </a:rPr>
              <a:t>Припустити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наявність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багатоплідної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можливо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пацієнток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яких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розміри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матки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перевищують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гестаційну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норму як при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піхвовому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дослідженні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(на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ранніх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термінах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так і при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зовнішньому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акушерському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дослідженні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(на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пізніх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строках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lvl="0">
              <a:buFont typeface="Wingdings" pitchFamily="2" charset="2"/>
              <a:buChar char="Ø"/>
            </a:pP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другій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половині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іноді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вдається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пальпувати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багато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дрібних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частин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плода і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великі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частини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(головки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 lvl="0">
              <a:buFont typeface="Wingdings" pitchFamily="2" charset="2"/>
              <a:buChar char="Ø"/>
            </a:pPr>
            <a:endParaRPr lang="ru-RU" sz="22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Аускультативно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вислуховуємо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різних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відділах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матки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серцеві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тони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Серцеву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діяльність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можна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реєструвати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одночасно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спеціальних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кардіомоніторах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sz="2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Діагностика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багатоплідної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Найбільш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точним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методом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діагностики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багатоплідної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є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ультразвукове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дослідження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- УЗД.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Ультразвукова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діагностика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багатоплідної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ранні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строки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грунтується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візуалізації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3-4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тижні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порожнині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матки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декількох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плодових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яєць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а з 5-6-го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тижня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—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двох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ембріонів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вироблення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правильної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тактики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ведення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багатоплідній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вирішальне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значення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має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раннє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(у </a:t>
            </a:r>
            <a:r>
              <a:rPr lang="en-US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триместрі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визначення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хоріальності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кількості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плацент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).                                                                       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Саме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хоріальність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(а не 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зиготність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визначає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перебіг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її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наслідки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перинатальну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захворюваність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смертність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Найбільш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несприятлива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плані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перинатальних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ускладнень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монохоріальна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вагітність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яку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спостерігають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у 65%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випадків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однояйцевої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ПС при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монохоріальної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3-4 рази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перевищує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таку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дихоріальній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2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УЗД диагностика 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хоріальности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14356"/>
            <a:ext cx="9001156" cy="614364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Наявність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двох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окремо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розташованих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плацент,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товстої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міжплодової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перетинки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 мм)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служать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достовірним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критерієм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дихоріальної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200" b="1" i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виявленні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єдиної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«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плацентарної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маси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потрібно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диференціювати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«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єдину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плаценту» 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монохоріальна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двійня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двох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злитих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дихоріальна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двійня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). </a:t>
            </a:r>
            <a:endParaRPr lang="ru-RU" sz="2200" b="1" i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Наявність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специфічних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ультразвукових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критеріїв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         Т 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- і </a:t>
            </a:r>
            <a:r>
              <a:rPr lang="el-GR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λ-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ознак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які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формуються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підставі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міжплодової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перетинки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високою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вірогідністю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дозволяють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поставити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діагноз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моно -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ихоріальної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Виявлення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λ-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ознаки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свідчить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про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дихоріальном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тип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плацентації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Т-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ознака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вказує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монохоріальність</a:t>
            </a: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Слід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враховувати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16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λ-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ознака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стає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менш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доступним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дослідження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Тому УЗД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слід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проводити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терміни</a:t>
            </a:r>
            <a:r>
              <a:rPr lang="ru-RU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10-13 </a:t>
            </a:r>
            <a:r>
              <a:rPr lang="ru-RU" sz="2200" b="1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200" b="1" i="1" dirty="0">
                <a:latin typeface="Arial" pitchFamily="34" charset="0"/>
                <a:cs typeface="Arial" pitchFamily="34" charset="0"/>
              </a:rPr>
              <a:t>.</a:t>
            </a:r>
            <a:endParaRPr lang="ru-RU" sz="2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0000CC"/>
                </a:solidFill>
              </a:rPr>
              <a:t> </a:t>
            </a:r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3" t="39389" r="22123" b="16766"/>
          <a:stretch/>
        </p:blipFill>
        <p:spPr bwMode="auto">
          <a:xfrm>
            <a:off x="467544" y="1586409"/>
            <a:ext cx="8424936" cy="4794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829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Ознаки</a:t>
            </a:r>
            <a:r>
              <a:rPr lang="ru-RU" sz="2800" b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хоріальності</a:t>
            </a:r>
            <a:endParaRPr lang="ru-RU" sz="2800" b="1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8753" y="1124744"/>
            <a:ext cx="3527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Дихоріальна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двійня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97205" y="1124743"/>
            <a:ext cx="3995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Монохоріальна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двійня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58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3214"/>
            <a:ext cx="91606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Схематичне</a:t>
            </a:r>
            <a: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зображення</a:t>
            </a:r>
            <a: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ознаки</a:t>
            </a:r>
            <a: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«</a:t>
            </a:r>
            <a:r>
              <a:rPr lang="ru-RU" sz="24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лямбди</a:t>
            </a:r>
            <a:r>
              <a:rPr lang="ru-RU" sz="2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 «Т-</a:t>
            </a:r>
            <a:r>
              <a:rPr lang="ru-RU" sz="240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ознаки</a:t>
            </a:r>
            <a: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 при </a:t>
            </a:r>
            <a:r>
              <a:rPr lang="ru-RU" sz="24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дихоріальній</a:t>
            </a:r>
            <a:r>
              <a:rPr lang="ru-RU" sz="2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ru-RU" sz="24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монохріальній</a:t>
            </a:r>
            <a:r>
              <a:rPr lang="ru-RU" sz="2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двійні</a:t>
            </a:r>
            <a:endParaRPr lang="ru-RU" sz="2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68" r="10159"/>
          <a:stretch/>
        </p:blipFill>
        <p:spPr bwMode="auto">
          <a:xfrm>
            <a:off x="971600" y="1412776"/>
            <a:ext cx="7056784" cy="441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89046" y="5824322"/>
            <a:ext cx="31349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Дихоріальна</a:t>
            </a:r>
          </a:p>
          <a:p>
            <a:pPr algn="ctr"/>
            <a:r>
              <a:rPr lang="ru-RU" sz="24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диамніотична</a:t>
            </a:r>
            <a:r>
              <a:rPr lang="ru-RU" sz="24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двійня</a:t>
            </a:r>
            <a:endParaRPr lang="ru-RU" sz="2400" b="1" dirty="0">
              <a:ln w="18000">
                <a:solidFill>
                  <a:schemeClr val="accent4">
                    <a:lumMod val="5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02005" y="5824320"/>
            <a:ext cx="32119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Монохоріальна</a:t>
            </a:r>
            <a:endParaRPr lang="ru-RU" sz="2400" b="1" dirty="0" smtClean="0">
              <a:ln w="18000">
                <a:solidFill>
                  <a:schemeClr val="accent4">
                    <a:lumMod val="5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диамніотична</a:t>
            </a:r>
            <a:r>
              <a:rPr lang="ru-RU" sz="24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двійня</a:t>
            </a:r>
            <a:endParaRPr lang="ru-RU" sz="2400" b="1" dirty="0">
              <a:ln w="18000">
                <a:solidFill>
                  <a:schemeClr val="accent4">
                    <a:lumMod val="5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68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862121"/>
              </p:ext>
            </p:extLst>
          </p:nvPr>
        </p:nvGraphicFramePr>
        <p:xfrm>
          <a:off x="323529" y="1124744"/>
          <a:ext cx="8640960" cy="5274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2521"/>
                <a:gridCol w="3298119"/>
                <a:gridCol w="2880320"/>
              </a:tblGrid>
              <a:tr h="129614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Ознака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Монохоріальна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двійня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Дихоріальна </a:t>
                      </a:r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двійня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55948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Визначення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λ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і Т-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ознаки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Т-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ознака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λ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ознака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Підрахунок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плацент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плацента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1 , 2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плаценти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Визначення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статі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плодів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Однієї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статі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Однієї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статі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чи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різних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2016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Визначення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товщини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міжамніотичної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мембрани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˂ 2 мм (2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слої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 два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амніотичні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&gt; 2 мм ( 4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слої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: 2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хоріальних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 2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амніотичних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3528" y="154234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err="1" smtClean="0">
                <a:ln w="18000">
                  <a:solidFill>
                    <a:schemeClr val="accent4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Діагностика</a:t>
            </a:r>
            <a:r>
              <a:rPr lang="ru-RU" sz="3600" dirty="0" smtClean="0">
                <a:ln w="18000">
                  <a:solidFill>
                    <a:schemeClr val="accent4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ln w="18000">
                  <a:solidFill>
                    <a:schemeClr val="accent4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хоріальности</a:t>
            </a:r>
            <a:endParaRPr lang="ru-RU" sz="3600" dirty="0">
              <a:ln w="18000">
                <a:solidFill>
                  <a:schemeClr val="accent4">
                    <a:lumMod val="7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21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3" t="37466" r="22261" b="17384"/>
          <a:stretch/>
        </p:blipFill>
        <p:spPr bwMode="auto">
          <a:xfrm>
            <a:off x="323528" y="1661393"/>
            <a:ext cx="8496943" cy="5038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1663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Визначення</a:t>
            </a:r>
            <a:r>
              <a:rPr lang="ru-RU" sz="2800" dirty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товщини</a:t>
            </a:r>
            <a:r>
              <a:rPr lang="ru-RU" sz="2800" dirty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міжамніотичної</a:t>
            </a:r>
            <a:r>
              <a:rPr lang="ru-RU" sz="2800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мембрани</a:t>
            </a:r>
            <a:endParaRPr lang="ru-RU" sz="2800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199727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Дихоріальна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1199727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Монохоріальна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45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Ультразвукове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дослідження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0120"/>
            <a:ext cx="9001156" cy="60978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dirty="0" err="1">
                <a:latin typeface="Arial" pitchFamily="34" charset="0"/>
                <a:cs typeface="Arial" pitchFamily="34" charset="0"/>
              </a:rPr>
              <a:t>Необхідно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також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починаючи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ранніх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термінів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проводити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порівняльну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ультразвукову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фетометрію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прогнозування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ЗРП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більш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пізні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терміни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даними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ультразвукової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фетометрії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багатоплідній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виділяють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фізіологічний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розвиток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обох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;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диссоційований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дискордантний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розвиток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різниця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масі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20% і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);                                                            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затримку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росту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обох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(ЗРП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Крім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фетометрії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як і при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одноплідній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необхідно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приділяти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увагу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оцінці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структури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ступеня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зрілості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/плацент,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кількості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ІВ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обох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амніонах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Особливу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увагу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звертають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оцінку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анатомії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для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виключення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ВВР, а при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моноамніотичній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— для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виключення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зрощених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600" dirty="0" err="1">
                <a:latin typeface="Arial" pitchFamily="34" charset="0"/>
                <a:cs typeface="Arial" pitchFamily="34" charset="0"/>
              </a:rPr>
              <a:t>Однак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6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останні</a:t>
            </a:r>
            <a:r>
              <a:rPr lang="ru-RU" sz="2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десятиліття</a:t>
            </a:r>
            <a:r>
              <a:rPr lang="ru-RU" sz="2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це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правило перестало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працювати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, так як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суттєво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збільшилася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частота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настання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багатоплідної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пов'язано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активним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застосуванням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методів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допоміжних</a:t>
            </a:r>
            <a:r>
              <a:rPr lang="ru-RU" sz="2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репродуктивних</a:t>
            </a:r>
            <a:r>
              <a:rPr lang="ru-RU" sz="2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технологій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гіперстимуляція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овуляції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ЕКЗ у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жінок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безпліддям</a:t>
            </a:r>
            <a:r>
              <a:rPr lang="ru-RU" sz="2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ru-RU" sz="26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зв'язку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високою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частотою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невиношування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іншими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ускладненнями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багатоплідної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більшості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країн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Західної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Європи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даний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час введений закон,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згідно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яким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заборонено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вводити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порожнину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матки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більш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двох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а в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деяких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країнах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одного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ембріона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Однак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нерідкі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випадки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коли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ембріон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ділиться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вже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підсадки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порожнину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матки,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призводить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виникнення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трійні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четверні</a:t>
            </a:r>
            <a:r>
              <a:rPr lang="ru-RU" sz="2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Ультразвукове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дослідження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0120"/>
            <a:ext cx="9001156" cy="60978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Одним з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важливих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моментів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вибору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оптимальної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тактики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розродження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багатоплідній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є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визначення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положення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передлежання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плоду до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кінця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Найчастіше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обидва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плоди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знаходяться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поздовжньому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положенні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(80%); головне-головне,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тазове-тазове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головне-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тазове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тазове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-головне.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Рідше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зустрічаються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наступні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варіанти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положення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: один у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поздовжньому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положенні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другий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— в поперечному;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обидва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— в поперечному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положенні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оцінки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стану 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плода 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багатоплідній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використовують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загальноприйняті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методи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функціональної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діагностики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: КТГ, </a:t>
            </a: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допплерометрію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кровотоку в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судинах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системи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мати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-плацента-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плід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516" y="198550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Варіанти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плодів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матці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1784970" cy="216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643" y="1052736"/>
            <a:ext cx="175247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677" y="1052736"/>
            <a:ext cx="1696739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05065"/>
            <a:ext cx="1784969" cy="202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" r="7799" b="21760"/>
          <a:stretch/>
        </p:blipFill>
        <p:spPr bwMode="auto">
          <a:xfrm>
            <a:off x="3707904" y="4005065"/>
            <a:ext cx="2088232" cy="191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678" y="4023701"/>
            <a:ext cx="2082892" cy="178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1343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2257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28991" y="3140968"/>
            <a:ext cx="77316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45%                        37%                       10%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447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5467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0" y="6034415"/>
            <a:ext cx="81740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5%                        2%  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0,5%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5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44" t="34207" r="18312" b="20601"/>
          <a:stretch/>
        </p:blipFill>
        <p:spPr bwMode="auto">
          <a:xfrm>
            <a:off x="207400" y="1538048"/>
            <a:ext cx="8856984" cy="51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88640"/>
            <a:ext cx="9036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Arial" pitchFamily="34" charset="0"/>
                <a:cs typeface="Arial" pitchFamily="34" charset="0"/>
              </a:rPr>
              <a:t>Частота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різних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варіантів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передлежання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положення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плодів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2124" y="2978170"/>
            <a:ext cx="255222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Головне/Головне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65944" y="3694826"/>
            <a:ext cx="2538400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Головне/</a:t>
            </a:r>
            <a:r>
              <a:rPr lang="ru-RU" b="1" dirty="0" err="1" smtClean="0">
                <a:solidFill>
                  <a:schemeClr val="bg1"/>
                </a:solidFill>
              </a:rPr>
              <a:t>тазове</a:t>
            </a:r>
            <a:r>
              <a:rPr lang="ru-RU" b="1" dirty="0" smtClean="0">
                <a:solidFill>
                  <a:schemeClr val="bg1"/>
                </a:solidFill>
              </a:rPr>
              <a:t>,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Косе </a:t>
            </a:r>
            <a:r>
              <a:rPr lang="ru-RU" b="1" dirty="0" err="1" smtClean="0">
                <a:solidFill>
                  <a:schemeClr val="bg1"/>
                </a:solidFill>
              </a:rPr>
              <a:t>чи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Поперечне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65944" y="4372558"/>
            <a:ext cx="253840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Інші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варіанти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27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Перебіг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0120"/>
            <a:ext cx="9001156" cy="60978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разі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багатоплідної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значно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зростає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ризик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таких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ускладнень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Передчасні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пологи (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30 до 60%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багатоплідних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вагітностей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None/>
            </a:pP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Прееклампсія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різних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ступенів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тяжкості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Анемія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Затримка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росту одного з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Передчасний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розрив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плодових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оболонок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Передчасне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відшарування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нормально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розташованої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Гестаційний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діабет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Пієлонефрит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та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інші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  <a:endParaRPr lang="ru-RU" sz="28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03" t="36309" r="24337" b="16488"/>
          <a:stretch/>
        </p:blipFill>
        <p:spPr bwMode="auto">
          <a:xfrm>
            <a:off x="395536" y="1719618"/>
            <a:ext cx="8417033" cy="45897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9024" y="230112"/>
            <a:ext cx="8784976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Arial" pitchFamily="34" charset="0"/>
                <a:cs typeface="Arial" pitchFamily="34" charset="0"/>
              </a:rPr>
              <a:t>Частота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передчасних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середній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гестаційний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термін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БВ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0726" y="2201292"/>
            <a:ext cx="1494598" cy="5099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Одноплодная                                                        беременность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2424481"/>
            <a:ext cx="79208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двойня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3754" y="1412776"/>
            <a:ext cx="8568952" cy="15448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30903" y="2279378"/>
            <a:ext cx="193025" cy="19591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4639" y="2260326"/>
            <a:ext cx="193025" cy="195918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296285" y="2201292"/>
            <a:ext cx="242072" cy="2059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292691" y="2128036"/>
            <a:ext cx="530669" cy="296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2229221"/>
            <a:ext cx="93610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трійня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38357" y="2229221"/>
            <a:ext cx="1138099" cy="195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четверня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5805264"/>
            <a:ext cx="295232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Передчасні</a:t>
            </a:r>
            <a:r>
              <a:rPr lang="ru-RU" sz="1600" dirty="0" smtClean="0">
                <a:solidFill>
                  <a:schemeClr val="tx1"/>
                </a:solidFill>
              </a:rPr>
              <a:t> пологи (%)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004" y="5739443"/>
            <a:ext cx="3708412" cy="37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Середній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гестаційний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термін</a:t>
            </a:r>
            <a:r>
              <a:rPr lang="ru-RU" sz="1600" dirty="0" smtClean="0">
                <a:solidFill>
                  <a:schemeClr val="tx1"/>
                </a:solidFill>
              </a:rPr>
              <a:t> (</a:t>
            </a:r>
            <a:r>
              <a:rPr lang="ru-RU" sz="1600" dirty="0" err="1" smtClean="0">
                <a:solidFill>
                  <a:schemeClr val="tx1"/>
                </a:solidFill>
              </a:rPr>
              <a:t>тиж</a:t>
            </a:r>
            <a:r>
              <a:rPr lang="ru-RU" sz="1600" dirty="0" smtClean="0">
                <a:solidFill>
                  <a:schemeClr val="tx1"/>
                </a:solidFill>
              </a:rPr>
              <a:t>.)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93099" y="2214586"/>
            <a:ext cx="242072" cy="2059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36687" y="2240220"/>
            <a:ext cx="967361" cy="184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двійня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84181" y="2176731"/>
            <a:ext cx="1440160" cy="461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Одноплідна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вагітність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69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3" t="34166" r="27246" b="15459"/>
          <a:stretch/>
        </p:blipFill>
        <p:spPr bwMode="auto">
          <a:xfrm>
            <a:off x="827584" y="1196752"/>
            <a:ext cx="7704856" cy="518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7" y="339195"/>
            <a:ext cx="8572203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Вага при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народженні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23970"/>
            <a:ext cx="9144000" cy="1496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899592" y="1334641"/>
            <a:ext cx="288032" cy="21602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3072713" y="1316626"/>
            <a:ext cx="288032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4860032" y="1344055"/>
            <a:ext cx="288032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6516216" y="1370181"/>
            <a:ext cx="288032" cy="2160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34928" y="1237275"/>
            <a:ext cx="1800200" cy="532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Одноплідна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вагітність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47884" y="1248417"/>
            <a:ext cx="1197214" cy="352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двійня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1266432"/>
            <a:ext cx="1152128" cy="35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трійня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1266432"/>
            <a:ext cx="1368152" cy="35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четверня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00505" y="5852685"/>
            <a:ext cx="2160240" cy="505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Низький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(˂2500г)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48064" y="5802720"/>
            <a:ext cx="280831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низький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(˂1500г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2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Перебіг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71546"/>
            <a:ext cx="9001156" cy="60978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err="1"/>
              <a:t>Протягом</a:t>
            </a:r>
            <a:r>
              <a:rPr lang="ru-RU" sz="2800" dirty="0"/>
              <a:t> </a:t>
            </a:r>
            <a:r>
              <a:rPr lang="ru-RU" sz="2800" dirty="0" err="1"/>
              <a:t>багатоплідної</a:t>
            </a:r>
            <a:r>
              <a:rPr lang="ru-RU" sz="2800" dirty="0"/>
              <a:t> </a:t>
            </a:r>
            <a:r>
              <a:rPr lang="ru-RU" sz="2800" dirty="0" err="1"/>
              <a:t>вагітності</a:t>
            </a:r>
            <a:r>
              <a:rPr lang="ru-RU" sz="2800" dirty="0"/>
              <a:t> </a:t>
            </a:r>
            <a:r>
              <a:rPr lang="ru-RU" sz="2800" dirty="0" err="1"/>
              <a:t>нерідко</a:t>
            </a:r>
            <a:r>
              <a:rPr lang="ru-RU" sz="2800" dirty="0"/>
              <a:t> </a:t>
            </a:r>
            <a:r>
              <a:rPr lang="ru-RU" sz="2800" dirty="0" err="1"/>
              <a:t>ускладнюється</a:t>
            </a:r>
            <a:r>
              <a:rPr lang="ru-RU" sz="2800" dirty="0"/>
              <a:t> </a:t>
            </a:r>
            <a:r>
              <a:rPr lang="ru-RU" sz="2800" dirty="0" err="1"/>
              <a:t>затримкою</a:t>
            </a:r>
            <a:r>
              <a:rPr lang="ru-RU" sz="2800" dirty="0"/>
              <a:t> росту одного з </a:t>
            </a:r>
            <a:r>
              <a:rPr lang="ru-RU" sz="2800" dirty="0" err="1"/>
              <a:t>плодів</a:t>
            </a:r>
            <a:r>
              <a:rPr lang="ru-RU" sz="2800" dirty="0"/>
              <a:t> (ЗРП), частота </a:t>
            </a:r>
            <a:r>
              <a:rPr lang="ru-RU" sz="2800" dirty="0" err="1"/>
              <a:t>якої</a:t>
            </a:r>
            <a:r>
              <a:rPr lang="ru-RU" sz="2800" dirty="0"/>
              <a:t> в 10 </a:t>
            </a:r>
            <a:r>
              <a:rPr lang="ru-RU" sz="2800" dirty="0" err="1"/>
              <a:t>разів</a:t>
            </a:r>
            <a:r>
              <a:rPr lang="ru-RU" sz="2800" dirty="0"/>
              <a:t> </a:t>
            </a:r>
            <a:r>
              <a:rPr lang="ru-RU" sz="2800" dirty="0" err="1"/>
              <a:t>вища</a:t>
            </a:r>
            <a:r>
              <a:rPr lang="ru-RU" sz="2800" dirty="0"/>
              <a:t>, </a:t>
            </a:r>
            <a:r>
              <a:rPr lang="ru-RU" sz="2800" dirty="0" err="1"/>
              <a:t>ніж</a:t>
            </a:r>
            <a:r>
              <a:rPr lang="ru-RU" sz="2800" dirty="0"/>
              <a:t> при </a:t>
            </a:r>
            <a:r>
              <a:rPr lang="ru-RU" sz="2800" dirty="0" err="1" smtClean="0"/>
              <a:t>одноплідній</a:t>
            </a:r>
            <a:r>
              <a:rPr lang="ru-RU" sz="2800" dirty="0" smtClean="0"/>
              <a:t> </a:t>
            </a:r>
            <a:r>
              <a:rPr lang="ru-RU" sz="2800" dirty="0" err="1"/>
              <a:t>вагітності</a:t>
            </a:r>
            <a:r>
              <a:rPr lang="ru-RU" sz="2800" dirty="0"/>
              <a:t> і становить при моно - і </a:t>
            </a:r>
            <a:r>
              <a:rPr lang="ru-RU" sz="2800" dirty="0" err="1" smtClean="0"/>
              <a:t>бихоріальній</a:t>
            </a:r>
            <a:r>
              <a:rPr lang="ru-RU" sz="2800" dirty="0" smtClean="0"/>
              <a:t> </a:t>
            </a:r>
            <a:r>
              <a:rPr lang="ru-RU" sz="2800" dirty="0" err="1"/>
              <a:t>двійні</a:t>
            </a:r>
            <a:r>
              <a:rPr lang="ru-RU" sz="2800" dirty="0"/>
              <a:t> 34 і 23% </a:t>
            </a:r>
            <a:r>
              <a:rPr lang="ru-RU" sz="2800" dirty="0" err="1"/>
              <a:t>відповідно</a:t>
            </a:r>
            <a:r>
              <a:rPr lang="ru-RU" sz="2800" dirty="0" smtClean="0"/>
              <a:t>.</a:t>
            </a:r>
          </a:p>
          <a:p>
            <a:pPr>
              <a:buFont typeface="Wingdings" pitchFamily="2" charset="2"/>
              <a:buChar char="v"/>
            </a:pPr>
            <a:endParaRPr lang="ru-RU" sz="2800" dirty="0"/>
          </a:p>
          <a:p>
            <a:pPr>
              <a:buFont typeface="Wingdings" pitchFamily="2" charset="2"/>
              <a:buChar char="v"/>
            </a:pPr>
            <a:r>
              <a:rPr lang="ru-RU" sz="2800" dirty="0" err="1" smtClean="0"/>
              <a:t>Більш</a:t>
            </a:r>
            <a:r>
              <a:rPr lang="ru-RU" sz="2800" dirty="0" smtClean="0"/>
              <a:t> </a:t>
            </a:r>
            <a:r>
              <a:rPr lang="ru-RU" sz="2800" dirty="0" err="1"/>
              <a:t>виражена</a:t>
            </a:r>
            <a:r>
              <a:rPr lang="ru-RU" sz="2800" dirty="0"/>
              <a:t> </a:t>
            </a:r>
            <a:r>
              <a:rPr lang="ru-RU" sz="2800" dirty="0" err="1"/>
              <a:t>залежність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типу </a:t>
            </a:r>
            <a:r>
              <a:rPr lang="ru-RU" sz="2800" dirty="0" err="1"/>
              <a:t>плацентації</a:t>
            </a:r>
            <a:r>
              <a:rPr lang="ru-RU" sz="2800" dirty="0"/>
              <a:t> частота </a:t>
            </a:r>
            <a:r>
              <a:rPr lang="ru-RU" sz="2800" dirty="0" err="1"/>
              <a:t>затримки</a:t>
            </a:r>
            <a:r>
              <a:rPr lang="ru-RU" sz="2800" dirty="0"/>
              <a:t> росту </a:t>
            </a:r>
            <a:r>
              <a:rPr lang="ru-RU" sz="2800" dirty="0" err="1"/>
              <a:t>обох</a:t>
            </a:r>
            <a:r>
              <a:rPr lang="ru-RU" sz="2800" dirty="0"/>
              <a:t> </a:t>
            </a:r>
            <a:r>
              <a:rPr lang="ru-RU" sz="2800" dirty="0" err="1"/>
              <a:t>плодів</a:t>
            </a:r>
            <a:r>
              <a:rPr lang="ru-RU" sz="2800" dirty="0"/>
              <a:t>: 7,5% при </a:t>
            </a:r>
            <a:r>
              <a:rPr lang="ru-RU" sz="2800" dirty="0" err="1" smtClean="0"/>
              <a:t>монохоріальной</a:t>
            </a:r>
            <a:r>
              <a:rPr lang="ru-RU" sz="2800" dirty="0" smtClean="0"/>
              <a:t> </a:t>
            </a:r>
            <a:r>
              <a:rPr lang="ru-RU" sz="2800" dirty="0"/>
              <a:t>і 1,7% при </a:t>
            </a:r>
            <a:r>
              <a:rPr lang="ru-RU" sz="2800" dirty="0" err="1" smtClean="0"/>
              <a:t>бихоріальній</a:t>
            </a:r>
            <a:r>
              <a:rPr lang="ru-RU" sz="2800" dirty="0" smtClean="0"/>
              <a:t> </a:t>
            </a:r>
            <a:r>
              <a:rPr lang="ru-RU" sz="2800" dirty="0" err="1"/>
              <a:t>двійні</a:t>
            </a:r>
            <a:r>
              <a:rPr lang="ru-RU" sz="2800" dirty="0"/>
              <a:t>.</a:t>
            </a:r>
            <a:endParaRPr lang="ru-RU" sz="28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9" t="27093" r="12797" b="12312"/>
          <a:stretch/>
        </p:blipFill>
        <p:spPr bwMode="auto">
          <a:xfrm>
            <a:off x="107504" y="1268760"/>
            <a:ext cx="9036496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8807" y="4149080"/>
            <a:ext cx="4489343" cy="93610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Дискордантна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двійня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32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тиж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гестації.Маса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народженні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1550,0 і 450,0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8374" y="5178870"/>
            <a:ext cx="3935593" cy="504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сама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двійня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віці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2,5 роки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3" y="191542"/>
            <a:ext cx="9036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Затримка</a:t>
            </a:r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(ЗРП) при </a:t>
            </a:r>
            <a:r>
              <a:rPr lang="ru-RU" sz="2800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багатоплідній</a:t>
            </a:r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endParaRPr lang="ru-RU" sz="2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33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2571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ПЕРЕБІГ ВАГІТНОСТІ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85794"/>
            <a:ext cx="9001156" cy="6383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Найбільш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несприятливою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плані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перинатальних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ускладнень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є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одноторочкова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вагітність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Перинатальна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смертність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монохоріальної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незалежно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зиготности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в 3-4 рази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перевищує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таку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дихориальной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>
              <a:buNone/>
            </a:pP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Монохоріальна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порівняно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дихоріальною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супроводжується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більш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високим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ризиком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Перинатальної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смерті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(11.6% при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монохоріальної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і 5.0% при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дихоріальній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).</a:t>
            </a:r>
          </a:p>
          <a:p>
            <a:pPr>
              <a:buNone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Внутрішньоутробної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загибелі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плоду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32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Важкого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дискордантного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нерівномірного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дискордантність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&gt;20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%).</a:t>
            </a:r>
          </a:p>
          <a:p>
            <a:pPr>
              <a:buNone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Некротизуючого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ентероколіту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ВЕДЕННЯ ВАГІТНОСТІ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71546"/>
            <a:ext cx="9001156" cy="60978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err="1">
                <a:latin typeface="Arial" pitchFamily="34" charset="0"/>
                <a:cs typeface="Arial" pitchFamily="34" charset="0"/>
              </a:rPr>
              <a:t>Пацієнтки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багатоплідною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вагітністю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повинні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відвідувати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жіночу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консультацію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частіше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ніж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одноплідній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: 2 рази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місяць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до 28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28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— один раз в 7-10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днів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пацієнтки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три рази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повинні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відвідати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терапевта.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Враховуючи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підвищену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потребу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калорійності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білках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мінералах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вітамінах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багатоплідній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особливу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увагу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необхідно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приділяти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питанням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повноцінного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збалансованого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харчування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вагітної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Оптимальна при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багатоплідній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відміну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одноплідній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загальна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надбавка 20-22кг.</a:t>
            </a:r>
            <a:endParaRPr lang="ru-RU" sz="28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58829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000" b="1" dirty="0">
                <a:solidFill>
                  <a:srgbClr val="0000CC"/>
                </a:solidFill>
              </a:rPr>
              <a:t>До </a:t>
            </a:r>
            <a:r>
              <a:rPr lang="ru-RU" sz="3000" b="1" dirty="0" err="1">
                <a:solidFill>
                  <a:srgbClr val="0000CC"/>
                </a:solidFill>
              </a:rPr>
              <a:t>основних</a:t>
            </a:r>
            <a:r>
              <a:rPr lang="ru-RU" sz="3000" b="1" dirty="0">
                <a:solidFill>
                  <a:srgbClr val="0000CC"/>
                </a:solidFill>
              </a:rPr>
              <a:t> </a:t>
            </a:r>
            <a:r>
              <a:rPr lang="ru-RU" sz="3000" b="1" dirty="0" err="1">
                <a:solidFill>
                  <a:srgbClr val="0000CC"/>
                </a:solidFill>
              </a:rPr>
              <a:t>факторів</a:t>
            </a:r>
            <a:r>
              <a:rPr lang="ru-RU" sz="3000" b="1" dirty="0">
                <a:solidFill>
                  <a:srgbClr val="0000CC"/>
                </a:solidFill>
              </a:rPr>
              <a:t>, </a:t>
            </a:r>
            <a:r>
              <a:rPr lang="ru-RU" sz="3000" b="1" dirty="0" err="1">
                <a:solidFill>
                  <a:srgbClr val="0000CC"/>
                </a:solidFill>
              </a:rPr>
              <a:t>що</a:t>
            </a:r>
            <a:r>
              <a:rPr lang="ru-RU" sz="3000" b="1" dirty="0">
                <a:solidFill>
                  <a:srgbClr val="0000CC"/>
                </a:solidFill>
              </a:rPr>
              <a:t> </a:t>
            </a:r>
            <a:r>
              <a:rPr lang="ru-RU" sz="3000" b="1" dirty="0" err="1">
                <a:solidFill>
                  <a:srgbClr val="0000CC"/>
                </a:solidFill>
              </a:rPr>
              <a:t>сприяють</a:t>
            </a:r>
            <a:r>
              <a:rPr lang="ru-RU" sz="3000" b="1" dirty="0">
                <a:solidFill>
                  <a:srgbClr val="0000CC"/>
                </a:solidFill>
              </a:rPr>
              <a:t> </a:t>
            </a:r>
            <a:r>
              <a:rPr lang="ru-RU" sz="3000" b="1" dirty="0" err="1">
                <a:solidFill>
                  <a:srgbClr val="0000CC"/>
                </a:solidFill>
              </a:rPr>
              <a:t>багатоплідної</a:t>
            </a:r>
            <a:r>
              <a:rPr lang="ru-RU" sz="3000" b="1" dirty="0">
                <a:solidFill>
                  <a:srgbClr val="0000CC"/>
                </a:solidFill>
              </a:rPr>
              <a:t> </a:t>
            </a:r>
            <a:r>
              <a:rPr lang="ru-RU" sz="3000" b="1" dirty="0" err="1">
                <a:solidFill>
                  <a:srgbClr val="0000CC"/>
                </a:solidFill>
              </a:rPr>
              <a:t>вагітності</a:t>
            </a:r>
            <a:r>
              <a:rPr lang="ru-RU" sz="3000" b="1" dirty="0">
                <a:solidFill>
                  <a:srgbClr val="0000CC"/>
                </a:solidFill>
              </a:rPr>
              <a:t>, </a:t>
            </a:r>
            <a:r>
              <a:rPr lang="ru-RU" sz="3000" b="1" dirty="0" err="1" smtClean="0">
                <a:solidFill>
                  <a:srgbClr val="0000CC"/>
                </a:solidFill>
              </a:rPr>
              <a:t>відносять</a:t>
            </a:r>
            <a:r>
              <a:rPr lang="ru-RU" sz="3000" b="1" dirty="0" smtClean="0">
                <a:solidFill>
                  <a:srgbClr val="0000CC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вік</a:t>
            </a: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матері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старше 30-35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років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sz="26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спадковий</a:t>
            </a: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фактор (по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материнській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лінії</a:t>
            </a: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високий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паритет </a:t>
            </a: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багатонароджуючі</a:t>
            </a: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аномалії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матки (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подвоєння</a:t>
            </a: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настання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відразу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припинення</a:t>
            </a: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використання</a:t>
            </a: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оральних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контрацептивів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sz="26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тлі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використання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засобів</a:t>
            </a:r>
            <a:r>
              <a:rPr lang="ru-RU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стимуляції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овуляції</a:t>
            </a:r>
            <a:r>
              <a:rPr lang="ru-RU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при ЕКЗ.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26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sz="2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багатоплідності</a:t>
            </a:r>
            <a:r>
              <a:rPr lang="ru-RU" sz="2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можлива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лише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використанні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допоміжних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репродуктивних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технологій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полягає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обмеженні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числа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перенесених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ембріонів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ВЕДЕННЯ ВАГІТНОСТІ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312194"/>
          </a:xfrm>
        </p:spPr>
        <p:txBody>
          <a:bodyPr>
            <a:noAutofit/>
          </a:bodyPr>
          <a:lstStyle/>
          <a:p>
            <a:pPr lvl="0"/>
            <a:r>
              <a:rPr lang="ru-RU" sz="2200" dirty="0" err="1">
                <a:latin typeface="Arial" pitchFamily="34" charset="0"/>
                <a:cs typeface="Arial" pitchFamily="34" charset="0"/>
              </a:rPr>
              <a:t>Слід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використовувати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гравідограму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розроблену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саме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для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БВ.</a:t>
            </a:r>
          </a:p>
          <a:p>
            <a:pPr lvl="0"/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Скринінгові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ультразвукові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дослідження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При БВ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рекомендуються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стандартні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скринінгові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ультразвукові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дослідження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терміни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10-13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20-21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тиждень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дефектів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невральної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трубки</a:t>
            </a:r>
          </a:p>
          <a:p>
            <a:pPr lvl="0"/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Всім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жінкам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БВ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повинен бути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запропоновано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вживання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фолієвої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кислоти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1 мг/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добу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перших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трьох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місяців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для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профілактики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дефектів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невральної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трубки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анемії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астосування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заліза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якості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харчової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добавки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дозі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60-100 мг/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добу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починаючи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 12-22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знижує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на 74% частоту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виявлення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рівня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гемоглобіну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&lt;110 г/л і на 66% частоту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виявлення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дефіциту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заліза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пізніх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термінах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ВЕДЕННЯ ВАГІТНОСТІ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71546"/>
            <a:ext cx="9001156" cy="60978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прееклампсії</a:t>
            </a:r>
            <a:endParaRPr lang="ru-RU" sz="24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4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err="1">
                <a:latin typeface="Arial" pitchFamily="34" charset="0"/>
                <a:cs typeface="Arial" pitchFamily="34" charset="0"/>
              </a:rPr>
              <a:t>Всім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жінкам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БВ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повинно бути рекомендовано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вживання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кальцію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якості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харчової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добавки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дозі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1 г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елементарного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кальцію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добу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починаючи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 16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групі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високого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ризику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ГХ,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ожиріння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і так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далі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 - частота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прееклампсії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знижується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на 80%.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Показник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материнської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захворюваності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смертності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достовірно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знижується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на 20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%.</a:t>
            </a:r>
          </a:p>
          <a:p>
            <a:pPr>
              <a:buFont typeface="Wingdings" pitchFamily="2" charset="2"/>
              <a:buChar char="Ø"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Прийом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низьких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доз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аспірину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(50-150 мг/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добу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 з 20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достовірно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знижує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частоту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прееклампсії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на 13%.</a:t>
            </a:r>
            <a:endParaRPr lang="ru-RU" sz="28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ВЕДЕННЯ ВАГІТНОСТІ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31219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sz="22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передчасних</a:t>
            </a:r>
            <a:r>
              <a:rPr lang="ru-RU" sz="22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при БВ</a:t>
            </a:r>
            <a:endParaRPr lang="ru-RU" sz="22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200" dirty="0" err="1">
                <a:latin typeface="Arial" pitchFamily="34" charset="0"/>
                <a:cs typeface="Arial" pitchFamily="34" charset="0"/>
              </a:rPr>
              <a:t>Виявлення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бактеріального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вагінозу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трихомоніазу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та кандидозу,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включаючи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безсимптомні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випадки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знижує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частоту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передчасних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на 45%, частоту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народження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дітей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 малою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масою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тіла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менше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2500 г - на 52%,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менше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1500 г - на 66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%.</a:t>
            </a:r>
          </a:p>
          <a:p>
            <a:pPr lvl="0"/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Пренатальний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скринінг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довжини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шийки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матки (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трансвагінальна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цервікометрія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)показаний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вагітним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які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мають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високий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ризик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передчасних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зокрема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жінкам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БВ).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Вкорочення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шийки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матки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супроводжується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підвищенням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ризику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передчасних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Трансвагінальна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цервікометрія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сама по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собі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не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знижує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частоту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передчасних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але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дає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можливість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своєчасно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направити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належний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заклад для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розродження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провести курс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профілактики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РДС.</a:t>
            </a:r>
            <a:endParaRPr lang="ru-RU" sz="2400" dirty="0" smtClean="0"/>
          </a:p>
          <a:p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ВЕДЕННЯ ВАГІТНОСТІ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7232"/>
            <a:ext cx="9001156" cy="631219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На додачу до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стандартних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скринінгових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досліджень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першому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триместрі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в 16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рекомендовано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проведення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УЗД в 20, 26, З0, 33, 36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Метою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кожного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дослідження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є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проведення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ретельної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фетометрії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для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своєчасного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виявлення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дискордантного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росту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ЗВУР.</a:t>
            </a:r>
          </a:p>
          <a:p>
            <a:pPr>
              <a:buFont typeface="Wingdings" pitchFamily="2" charset="2"/>
              <a:buChar char="Ø"/>
            </a:pP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вироблення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тактики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ведення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крім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фетометрії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при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багатоплідді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так само, як і при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одноплідній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велике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значення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має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оцінка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стану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(КТГ,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доплерометрія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кровотоку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системі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мати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-плацента-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плід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біофізичний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профіль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Істотне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значення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набуває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визначення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кількості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навколоплідних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вод (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багато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- і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маловоддя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) в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обох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амніонах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</a:t>
            </a:r>
            <a:endParaRPr lang="ru-RU" sz="2200" dirty="0" smtClean="0"/>
          </a:p>
          <a:p>
            <a:endParaRPr lang="ru-RU" sz="22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Специфічні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ускладнення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багатоплідної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61693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багатоплідній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можливий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розвиток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специфічних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, не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характерних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для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одноплідної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ускладнень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:</a:t>
            </a:r>
            <a:endParaRPr lang="ru-RU" sz="2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Синдром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фето-фетальної</a:t>
            </a: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гемотрансфузії</a:t>
            </a: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(СФФГ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),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зворотня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артеріальна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перфузія</a:t>
            </a: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sz="2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внутрішньоутробна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загибель</a:t>
            </a: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одного з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вроджені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вади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одного з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зрощені</a:t>
            </a: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близнюки</a:t>
            </a: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хромосомна</a:t>
            </a: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патологія</a:t>
            </a: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одного з </a:t>
            </a:r>
            <a:r>
              <a:rPr lang="ru-RU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/>
          </a:p>
          <a:p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Синдром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фето-фетальної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гемотрансфузії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(СФФГ)</a:t>
            </a:r>
            <a:endParaRPr lang="ru-RU" sz="28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616931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Синдром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фето-фетальної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гемотрансфузії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(СФФГ),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вперше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описаний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Schatz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в 1982 р.,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ускладнює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5-25%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багатоплідних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однояйцевих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вагітностей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 Перинатальна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смертність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при СФФГ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сягає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60-100%випадків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Морфологічний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субстрат СФФГ —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анастомозуючі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судини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між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двома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фетальными системами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кровообігу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—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специфічне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ускладнення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для монозиготной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монохориальным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тип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плацентації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який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спостерігають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у 63-74%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випадків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однояйцевой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багатоплідної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Імовірність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же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виникнення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анастомозів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у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монозиготних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двійнят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біхоріальним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типом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плацентації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не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ніж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у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дизиготних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двійнят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/>
          </a:p>
          <a:p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5" t="36797" r="18117" b="6251"/>
          <a:stretch/>
        </p:blipFill>
        <p:spPr bwMode="auto">
          <a:xfrm>
            <a:off x="611560" y="1439357"/>
            <a:ext cx="8377510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36" y="0"/>
            <a:ext cx="8979834" cy="1844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атогенез 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СФФТ</a:t>
            </a:r>
          </a:p>
          <a:p>
            <a:pPr algn="ctr"/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Для СФФГ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характерні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артеріовенозні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анастомози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розташовані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не на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поверхні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а в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товщі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плаценти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31100" y="4802743"/>
            <a:ext cx="1728192" cy="4680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Котиледон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99600" y="1965278"/>
            <a:ext cx="2476655" cy="383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Артерия плода </a:t>
            </a:r>
            <a:r>
              <a:rPr lang="uk-UA" sz="2400" b="1" dirty="0" smtClean="0">
                <a:solidFill>
                  <a:schemeClr val="tx1"/>
                </a:solidFill>
              </a:rPr>
              <a:t>ІІ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36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7" t="19808" r="18009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52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1" t="19231" r="18226" b="6250"/>
          <a:stretch/>
        </p:blipFill>
        <p:spPr bwMode="auto">
          <a:xfrm>
            <a:off x="107504" y="116632"/>
            <a:ext cx="8852045" cy="662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3768" y="3140968"/>
            <a:ext cx="2283961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Поверхневі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анастоми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99476" y="3708643"/>
            <a:ext cx="122413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Реципієнт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4869160"/>
            <a:ext cx="187220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Глибокі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анастоми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1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8" t="32824" r="20705" b="6250"/>
          <a:stretch/>
        </p:blipFill>
        <p:spPr bwMode="auto">
          <a:xfrm>
            <a:off x="181852" y="1052736"/>
            <a:ext cx="8964488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576" y="188640"/>
            <a:ext cx="91347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err="1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Клінична</a:t>
            </a:r>
            <a:r>
              <a:rPr lang="uk-UA" sz="3200" b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картина СФФТ</a:t>
            </a:r>
            <a:endParaRPr lang="ru-RU" sz="3200" b="1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268760"/>
            <a:ext cx="1944216" cy="381642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гіповолемія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анемія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олігурія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маловоддя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затримка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росту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Здавлення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плоду-«донора»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1252156"/>
            <a:ext cx="2376264" cy="383302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гиперволемія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поліцитемія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поліурія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багатоводдя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гиперосмолярність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Серцева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недостатність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набряки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5229200"/>
            <a:ext cx="352839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Скидання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донора до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реципієнта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Поглинання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рідини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материнської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25214" y="2924944"/>
            <a:ext cx="1656184" cy="5040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err="1" smtClean="0">
                <a:solidFill>
                  <a:schemeClr val="bg1"/>
                </a:solidFill>
              </a:rPr>
              <a:t>реципіент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0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КЛАСИФІКАЦІЯ</a:t>
            </a:r>
            <a:br>
              <a:rPr lang="ru-RU" sz="31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929718" cy="578647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залежності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кількості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багатоплідній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говорять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про </a:t>
            </a:r>
            <a:r>
              <a:rPr lang="ru-RU" sz="20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двійню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трійню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четверню 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 т. д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Виділяють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два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різновиди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двояйцеву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дизиготну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однояйцеву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монозиготну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Дітей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народжених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двояйцевої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називають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«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двійнятами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» (у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зарубіжній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літературі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— «</a:t>
            </a:r>
            <a:r>
              <a:rPr lang="en-US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not identical»), 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дітей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однояйцевої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—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близнюками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(у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зарубіжній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літературі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— «</a:t>
            </a:r>
            <a:r>
              <a:rPr lang="en-US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identical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»).</a:t>
            </a:r>
            <a:endParaRPr lang="uk-UA" sz="20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Діти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двояйцевої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дизиготної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можуть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бути як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однієї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так і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різних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статей,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тоді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як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однояйцева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монозиготна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двійня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—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тільки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одностатевими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Двояйцева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двійня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— результат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запліднення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двох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яйцеклітин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дозрівання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яких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як правило,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відбувається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одного овуляторного циклу як в одному, так і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можливо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обох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яєчниках</a:t>
            </a:r>
            <a:r>
              <a:rPr lang="ru-RU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403662"/>
              </p:ext>
            </p:extLst>
          </p:nvPr>
        </p:nvGraphicFramePr>
        <p:xfrm>
          <a:off x="187301" y="1052736"/>
          <a:ext cx="8856982" cy="5466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397"/>
                <a:gridCol w="1628897"/>
                <a:gridCol w="1499780"/>
                <a:gridCol w="1976171"/>
                <a:gridCol w="1058663"/>
                <a:gridCol w="1658074"/>
              </a:tblGrid>
              <a:tr h="1224134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Стадія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Маловоддя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і </a:t>
                      </a:r>
                      <a:r>
                        <a:rPr lang="ru-RU" sz="1800" b="0" i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багатоводдя</a:t>
                      </a:r>
                      <a:endParaRPr lang="ru-RU" sz="18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Сечовий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міхур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донора не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візуалізується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термінальний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кровотік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набряки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Загибель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одного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декількох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плодів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70246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/>
                        <a:t>І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―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―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―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―</a:t>
                      </a:r>
                      <a:endParaRPr lang="ru-RU" sz="3200" b="1" dirty="0"/>
                    </a:p>
                  </a:txBody>
                  <a:tcPr/>
                </a:tc>
              </a:tr>
              <a:tr h="770246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/>
                        <a:t>ІІ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―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―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―</a:t>
                      </a:r>
                      <a:endParaRPr lang="ru-RU" sz="3200" b="1" dirty="0"/>
                    </a:p>
                  </a:txBody>
                  <a:tcPr/>
                </a:tc>
              </a:tr>
              <a:tr h="770246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/>
                        <a:t>ІІІ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―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―</a:t>
                      </a:r>
                      <a:endParaRPr lang="ru-RU" sz="3200" b="1" dirty="0"/>
                    </a:p>
                  </a:txBody>
                  <a:tcPr/>
                </a:tc>
              </a:tr>
              <a:tr h="770246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/>
                        <a:t>І</a:t>
                      </a:r>
                      <a:r>
                        <a:rPr lang="en-US" sz="3200" b="1" dirty="0" smtClean="0"/>
                        <a:t>V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―</a:t>
                      </a:r>
                      <a:endParaRPr lang="ru-RU" sz="3200" b="1" dirty="0"/>
                    </a:p>
                  </a:txBody>
                  <a:tcPr/>
                </a:tc>
              </a:tr>
              <a:tr h="770246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V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7504" y="260648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Класифікація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СФФТ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ступеню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важкості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9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0" t="26762" r="12905" b="12127"/>
          <a:stretch/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92" y="260648"/>
            <a:ext cx="9138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Фето</a:t>
            </a:r>
            <a:r>
              <a:rPr lang="uk-UA" sz="32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-фетальна трансфузія</a:t>
            </a:r>
            <a:endParaRPr lang="ru-RU" sz="3200" b="1" dirty="0">
              <a:ln w="18000">
                <a:solidFill>
                  <a:schemeClr val="accent4">
                    <a:lumMod val="5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70176" y="1244752"/>
            <a:ext cx="1887642" cy="3982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Дитина-донор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581128"/>
            <a:ext cx="2452005" cy="6232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Дитина-реципієнт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589240"/>
            <a:ext cx="122413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Анемія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35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400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Лазерна</a:t>
            </a:r>
            <a:r>
              <a:rPr lang="ru-RU" sz="2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коагуляція</a:t>
            </a:r>
            <a:r>
              <a:rPr lang="ru-RU" sz="2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анастомозуючих</a:t>
            </a:r>
            <a:r>
              <a:rPr lang="ru-RU" sz="2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судин</a:t>
            </a:r>
            <a:r>
              <a:rPr lang="ru-RU" sz="2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плаценти</a:t>
            </a:r>
            <a:endParaRPr lang="ru-RU" sz="24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28670"/>
            <a:ext cx="8640960" cy="616931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Метод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вибору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лікуванні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СФФГ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важкого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ступеня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лазерна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коагуляція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анастомозуючих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судин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під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ехографіческім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контролем, так звана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соноендокопіческая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техніка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q"/>
            </a:pPr>
            <a:r>
              <a:rPr lang="ru-RU" sz="2000" i="1" dirty="0" err="1">
                <a:latin typeface="Arial" pitchFamily="34" charset="0"/>
                <a:cs typeface="Arial" pitchFamily="34" charset="0"/>
              </a:rPr>
              <a:t>Ефективність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ендоскопічної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лазеркоагуляціонной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СФФГ (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народження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хоча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б одного живого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дитини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) становить 70%.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Цей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метод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передбачає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трансабдоминальное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фетоскопа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амніотичну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порожнину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плода-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реципієнта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Комбінація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ультразвукового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спостереження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безпосереднього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візуального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огляду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через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фетоскоп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дозволяє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здійснювати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обстеження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хоріонічний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пластини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вздовж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всієї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межплодовой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перегородки,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виявити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і провести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коагуляцію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анастомозуючих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судин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q"/>
            </a:pPr>
            <a:r>
              <a:rPr lang="ru-RU" sz="2000" i="1" dirty="0" err="1">
                <a:latin typeface="Arial" pitchFamily="34" charset="0"/>
                <a:cs typeface="Arial" pitchFamily="34" charset="0"/>
              </a:rPr>
              <a:t>Оперативне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втручання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закінчують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дренуванням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ОВ до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нормалізації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їх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кількості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. За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допомогою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ендоскопічної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лазерної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коагуляції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можливо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пролонгування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середньому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на 14нед,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призводить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зниження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внутрішньоутробної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загибелі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з 90 до 29%.</a:t>
            </a:r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26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992888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Біполярні</a:t>
            </a: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щипці</a:t>
            </a: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sz="28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коагуляції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 </a:t>
            </a:r>
            <a:r>
              <a:rPr lang="ru-RU" sz="28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пуповини</a:t>
            </a: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плода</a:t>
            </a:r>
          </a:p>
        </p:txBody>
      </p:sp>
    </p:spTree>
    <p:extLst>
      <p:ext uri="{BB962C8B-B14F-4D97-AF65-F5344CB8AC3E}">
        <p14:creationId xmlns:p14="http://schemas.microsoft.com/office/powerpoint/2010/main" val="166503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7" t="37164" r="30637" b="15634"/>
          <a:stretch/>
        </p:blipFill>
        <p:spPr bwMode="auto">
          <a:xfrm>
            <a:off x="1349642" y="1601154"/>
            <a:ext cx="6588732" cy="499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31494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Лазерна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коагуляція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артеріовенозних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анастомозів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плаценті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важкій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СФФТ</a:t>
            </a:r>
          </a:p>
        </p:txBody>
      </p:sp>
    </p:spTree>
    <p:extLst>
      <p:ext uri="{BB962C8B-B14F-4D97-AF65-F5344CB8AC3E}">
        <p14:creationId xmlns:p14="http://schemas.microsoft.com/office/powerpoint/2010/main" val="371910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41" r="2936" b="-1041"/>
          <a:stretch/>
        </p:blipFill>
        <p:spPr bwMode="auto">
          <a:xfrm rot="10800000">
            <a:off x="802628" y="1484784"/>
            <a:ext cx="7488831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7140" y="179348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Лазерна</a:t>
            </a: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коагуляція</a:t>
            </a: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пуповини</a:t>
            </a: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плоду за </a:t>
            </a:r>
            <a:r>
              <a:rPr lang="ru-RU" sz="28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допомогою</a:t>
            </a: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біполярних</a:t>
            </a: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щипців</a:t>
            </a:r>
            <a:endParaRPr lang="ru-RU" sz="2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50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Дренування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надмірної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кількості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АР 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амніотичної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порожнини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плода-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реципієнта</a:t>
            </a:r>
            <a:endParaRPr lang="ru-RU" sz="24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896" y="1196752"/>
            <a:ext cx="8206560" cy="538065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i="1" dirty="0" err="1">
                <a:latin typeface="Arial" pitchFamily="34" charset="0"/>
                <a:cs typeface="Arial" pitchFamily="34" charset="0"/>
              </a:rPr>
              <a:t>Цей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паліативний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метод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який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можна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застосовувати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неодноразово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динаміці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, не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усуває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причину СФФГ,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однак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сприяє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зниженню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внутрішньоамніотичного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тиску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тим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самим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компресії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певною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мірою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поліпшує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стан плода-донора, так і плоду-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реципієнта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. 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До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позитивних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ефектів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амніодренування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слід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віднести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пролонгування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як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наслідок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зниження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внутрішньоматкового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обсягу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Ефективність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амніодренажу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проводиться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під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контролем УЗД, становить 30-83%.</a:t>
            </a:r>
            <a:endParaRPr lang="ru-RU" sz="24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87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3" t="37629" r="29058" b="15169"/>
          <a:stretch/>
        </p:blipFill>
        <p:spPr bwMode="auto">
          <a:xfrm>
            <a:off x="935596" y="1484784"/>
            <a:ext cx="7344816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209413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Амніодренування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важкій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формі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СФФТ</a:t>
            </a:r>
          </a:p>
        </p:txBody>
      </p:sp>
    </p:spTree>
    <p:extLst>
      <p:ext uri="{BB962C8B-B14F-4D97-AF65-F5344CB8AC3E}">
        <p14:creationId xmlns:p14="http://schemas.microsoft.com/office/powerpoint/2010/main" val="250883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24" t="37072" r="30423" b="15354"/>
          <a:stretch/>
        </p:blipFill>
        <p:spPr bwMode="auto">
          <a:xfrm>
            <a:off x="899592" y="1052736"/>
            <a:ext cx="7488832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332656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Септостомія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важкій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СФФТ 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61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008112"/>
          </a:xfrm>
        </p:spPr>
        <p:txBody>
          <a:bodyPr>
            <a:noAutofit/>
          </a:bodyPr>
          <a:lstStyle/>
          <a:p>
            <a:r>
              <a:rPr lang="uk-UA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Зворотня</a:t>
            </a:r>
            <a:r>
              <a:rPr lang="uk-UA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артеріальна перфузія у двійнят — патологія, притаманна тільки </a:t>
            </a:r>
            <a:r>
              <a:rPr lang="uk-UA" sz="2200" b="1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монохоріальній</a:t>
            </a:r>
            <a:r>
              <a:rPr lang="uk-UA" sz="2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 (найбільш виражений прояв СФФГ).</a:t>
            </a:r>
            <a:endParaRPr lang="ru-RU" sz="22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06560" cy="511256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200" i="1" dirty="0">
                <a:latin typeface="Arial" pitchFamily="34" charset="0"/>
                <a:cs typeface="Arial" pitchFamily="34" charset="0"/>
              </a:rPr>
              <a:t>В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основі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цієї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патології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лежить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порушення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судинної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перфузії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, в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результаті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чого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один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плід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реципієнт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розвивається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за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рахунок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плоду-донора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внаслідок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наявності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пупкових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артеріо-артеріальних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анастомозів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. </a:t>
            </a:r>
            <a:endParaRPr lang="ru-RU" sz="2200" i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цьому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у плода-донора («насоса»), як правило, не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буває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структурних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аномалій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, але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можуть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бути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ознаки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водянки.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Плід-реципієнт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(«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паразитує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»)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завжди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множинними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аномаліями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несумісними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життям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можуть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бути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відсутні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голова і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серце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200" i="1" dirty="0" err="1" smtClean="0">
                <a:latin typeface="Arial" pitchFamily="34" charset="0"/>
                <a:cs typeface="Arial" pitchFamily="34" charset="0"/>
              </a:rPr>
              <a:t>акардія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).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Прогноз 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для плоду-донора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також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несприятливий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: при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відсутності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корекції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 smtClean="0">
                <a:latin typeface="Arial" pitchFamily="34" charset="0"/>
                <a:cs typeface="Arial" pitchFamily="34" charset="0"/>
              </a:rPr>
              <a:t>внутрішньоутробна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смертність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досягає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50%.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Єдина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можливість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зберегти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життя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плоду-донору —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селективний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фетоцид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плоду-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реципієнта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лігування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пуповини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).</a:t>
            </a:r>
            <a:endParaRPr lang="ru-RU" sz="2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23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86544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літературі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описують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випадки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суперфетації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superfetation),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чи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вагітність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під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час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інтервал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між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заплідненнями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двох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яйцеклітин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становить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одного менструального циклу,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тобто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відбувається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запліднення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двох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яйцеклітин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різних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овуляційних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періодів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суперфекундация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superfecundation)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запліднення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двох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яйцеклітин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одного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овуляційного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періоду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сперматозоїдами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різних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чоловічих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особин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Суперфетація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суперфекундація</a:t>
            </a:r>
            <a:r>
              <a:rPr lang="ru-RU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тварин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є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нормальним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явищем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У людей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дуже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рідкісне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явище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так як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плід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зачатий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 другу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чергу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має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мало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шансів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закріпитися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матці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якщо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це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відбувається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то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він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отримає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набагато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менше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шансів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нормальний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розвиток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і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може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статися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викидень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При такому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зачатті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ймовірність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виживання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народження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здорових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дітей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мізерно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мала і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оцінюється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як один шанс на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мільйон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випадків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0364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Синдром </a:t>
            </a:r>
            <a:r>
              <a:rPr lang="ru-RU" sz="32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акардії</a:t>
            </a:r>
            <a:r>
              <a:rPr lang="ru-RU" sz="32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2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монохоріальній</a:t>
            </a:r>
            <a:r>
              <a:rPr lang="ru-RU" sz="32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диамніотичній</a:t>
            </a:r>
            <a:r>
              <a:rPr lang="ru-RU" sz="32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двійні</a:t>
            </a:r>
            <a:r>
              <a:rPr lang="ru-RU" sz="32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8000">
                <a:solidFill>
                  <a:schemeClr val="accent4">
                    <a:lumMod val="50000"/>
                  </a:schemeClr>
                </a:solidFill>
                <a:prstDash val="solid"/>
                <a:miter lim="800000"/>
              </a:ln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887" y="1412776"/>
            <a:ext cx="6480720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97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Внутрішньоутробна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загибель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одного з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багатоплідній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endParaRPr lang="ru-RU" sz="24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616931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err="1">
                <a:latin typeface="Arial" pitchFamily="34" charset="0"/>
                <a:cs typeface="Arial" pitchFamily="34" charset="0"/>
              </a:rPr>
              <a:t>Може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спостерігатися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будь-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якому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терміні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гестації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результатом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цього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може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бути «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відмирання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» одного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плідного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яйця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I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триместрі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відзначають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у 20%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спостережень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і «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паперовий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плід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» у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II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триместрі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Середня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частота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загибелі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одного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обох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ранніх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термінах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гестації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становить 5% (2% при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одноплідній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).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Частота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пізньої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(в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II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і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III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триместрах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внутрішньоутробної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загибелі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одного з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становить 0,5-6,8% при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та 11,0-17,0% при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трійні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Основні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причини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пізньої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внутрішньоутробної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загибелі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монохоріальній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плацентації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— СФФГ, а при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дихоріальній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— ЗРП і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оболонкове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прикріплення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пуповини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цьому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частота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внутрішньоутробної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загибелі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плода при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монохоріальній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2 рази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перевищує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таку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дихоріальній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/>
          </a:p>
          <a:p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422"/>
            <a:ext cx="8229600" cy="668592"/>
          </a:xfrm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rgbClr val="0000CC"/>
                </a:solidFill>
              </a:rPr>
              <a:t>Внутрішньоутробна</a:t>
            </a:r>
            <a:r>
              <a:rPr lang="ru-RU" sz="2400" b="1" dirty="0">
                <a:solidFill>
                  <a:srgbClr val="0000CC"/>
                </a:solidFill>
              </a:rPr>
              <a:t> </a:t>
            </a:r>
            <a:r>
              <a:rPr lang="ru-RU" sz="2400" b="1" dirty="0" err="1">
                <a:solidFill>
                  <a:srgbClr val="0000CC"/>
                </a:solidFill>
              </a:rPr>
              <a:t>загибель</a:t>
            </a:r>
            <a:r>
              <a:rPr lang="ru-RU" sz="2400" b="1" dirty="0">
                <a:solidFill>
                  <a:srgbClr val="0000CC"/>
                </a:solidFill>
              </a:rPr>
              <a:t> одного з </a:t>
            </a:r>
            <a:r>
              <a:rPr lang="ru-RU" sz="2400" b="1" dirty="0" err="1">
                <a:solidFill>
                  <a:srgbClr val="0000CC"/>
                </a:solidFill>
              </a:rPr>
              <a:t>плодів</a:t>
            </a:r>
            <a:r>
              <a:rPr lang="ru-RU" sz="2400" b="1" dirty="0">
                <a:solidFill>
                  <a:srgbClr val="0000CC"/>
                </a:solidFill>
              </a:rPr>
              <a:t> при </a:t>
            </a:r>
            <a:r>
              <a:rPr lang="ru-RU" sz="2400" b="1" dirty="0" err="1">
                <a:solidFill>
                  <a:srgbClr val="0000CC"/>
                </a:solidFill>
              </a:rPr>
              <a:t>багатоплідній</a:t>
            </a:r>
            <a:r>
              <a:rPr lang="ru-RU" sz="2400" b="1" dirty="0">
                <a:solidFill>
                  <a:srgbClr val="0000CC"/>
                </a:solidFill>
              </a:rPr>
              <a:t> </a:t>
            </a:r>
            <a:r>
              <a:rPr lang="ru-RU" sz="2400" b="1" dirty="0" err="1">
                <a:solidFill>
                  <a:srgbClr val="0000CC"/>
                </a:solidFill>
              </a:rPr>
              <a:t>вагітності</a:t>
            </a:r>
            <a:endParaRPr lang="ru-RU" sz="2400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928670"/>
            <a:ext cx="9001156" cy="616931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внутрішньоутробної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загибелі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одного з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дихоріальній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оптимальним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вважають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пролонгування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. 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монохоріальному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типі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плацентації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єдиний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вихід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для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порятунку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життєздатного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плоду —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кесарів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розтин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зроблений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як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омога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швидше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загибелі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одного з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, коли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ще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не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сталося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пошкодження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головного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мозку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вижившего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плода. 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внутрішньоутробній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загибелі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одного з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монохоріальної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більш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ранніх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термінах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(до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досягнення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життєздатності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) методом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вибору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служить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негайна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оклюзія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пуповини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мертвого плоду.</a:t>
            </a:r>
            <a:endParaRPr lang="ru-RU" sz="2400" dirty="0" smtClean="0"/>
          </a:p>
          <a:p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584176"/>
          </a:xfrm>
        </p:spPr>
        <p:txBody>
          <a:bodyPr>
            <a:noAutofit/>
          </a:bodyPr>
          <a:lstStyle/>
          <a:p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Зрощені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близнюки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—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специфічний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порок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характерний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монохоріальної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моноамніотичної</a:t>
            </a:r>
            <a:r>
              <a:rPr lang="ru-RU" sz="2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рідкісна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патологія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частота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якої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становить 1% </a:t>
            </a:r>
            <a:r>
              <a:rPr lang="ru-RU" sz="2200" b="1" i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монохоріальних</a:t>
            </a:r>
            <a:r>
              <a:rPr lang="ru-RU" sz="2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двійнят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2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57" y="2204864"/>
            <a:ext cx="9001156" cy="439248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Прогноз для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зрощених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залежить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місця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ступеня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з'єднання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наявності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супутніх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вад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 У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зв'язку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цим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для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більш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точного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встановлення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потенційної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можливості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виживання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дітей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їх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поділу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крім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УЗД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необхідні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такі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додаткові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методи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дослідження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як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ехокардіографія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та МРТ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q"/>
            </a:pP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внутрішньоутробно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діагностованою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ранні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терміни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),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зрослася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вагітність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переривають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 При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можливості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хірургічного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розділення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новонароджених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згодою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матері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вибирають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вичікувальну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тактику при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веденні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такої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</a:t>
            </a:r>
            <a:endParaRPr lang="ru-RU" sz="1800" dirty="0" smtClean="0"/>
          </a:p>
          <a:p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24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28693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нерозділеної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двійні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03201"/>
            <a:ext cx="792088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195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22" y="260648"/>
            <a:ext cx="8229600" cy="66859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00CC"/>
                </a:solidFill>
              </a:rPr>
              <a:t>ПЕРЕБІГ І ВЕДЕННЯ ПОЛОГІВ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781016"/>
            <a:ext cx="9001156" cy="6169318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Перебіг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багатоплідді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характеризується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високою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частотою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ускладнень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первинна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вторинна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слабкість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пологової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діяльності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передчасне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вилиття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навколоплідних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вод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випадання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петель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пуповини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дрібних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частин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плода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buNone/>
            </a:pP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Одне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серйозних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ускладнень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інтранатального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періоду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—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ПВНРП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першого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другого плода. 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Причиною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відшарування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народження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першого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плода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може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бути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швидке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зменшення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об'єму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матки і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зниження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внутрішньоматкового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тиску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представляє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особливу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небезпеку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монохоріальній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040" y="332655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Колізія</a:t>
            </a:r>
            <a:r>
              <a:rPr lang="ru-RU" sz="2800" b="1" dirty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800" b="1" dirty="0" err="1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зчеплення</a:t>
            </a:r>
            <a:r>
              <a:rPr lang="ru-RU" sz="2800" b="1" dirty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800" b="1" dirty="0" err="1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голівок</a:t>
            </a:r>
            <a:r>
              <a:rPr lang="ru-RU" sz="2800" b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плодів</a:t>
            </a:r>
            <a:endParaRPr lang="ru-RU" sz="2800" b="1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688"/>
          <a:stretch/>
        </p:blipFill>
        <p:spPr bwMode="auto">
          <a:xfrm>
            <a:off x="5076056" y="1539929"/>
            <a:ext cx="3841897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639"/>
          <a:stretch/>
        </p:blipFill>
        <p:spPr bwMode="auto">
          <a:xfrm>
            <a:off x="323528" y="1539929"/>
            <a:ext cx="4283306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0719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489492"/>
              </p:ext>
            </p:extLst>
          </p:nvPr>
        </p:nvGraphicFramePr>
        <p:xfrm>
          <a:off x="107505" y="116632"/>
          <a:ext cx="8856982" cy="6552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3"/>
                <a:gridCol w="2448272"/>
                <a:gridCol w="2736304"/>
                <a:gridCol w="1656183"/>
              </a:tblGrid>
              <a:tr h="1563247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Оптимальні</a:t>
                      </a:r>
                      <a:r>
                        <a:rPr lang="ru-RU" sz="3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3200" b="1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терміни</a:t>
                      </a:r>
                      <a:r>
                        <a:rPr lang="ru-RU" sz="3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3200" b="1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планових</a:t>
                      </a:r>
                      <a:r>
                        <a:rPr lang="ru-RU" sz="3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3200" b="1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пологів</a:t>
                      </a:r>
                      <a:r>
                        <a:rPr lang="ru-RU" sz="3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при БВ</a:t>
                      </a:r>
                      <a:endParaRPr lang="ru-RU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89081">
                <a:tc gridSpan="3">
                  <a:txBody>
                    <a:bodyPr/>
                    <a:lstStyle/>
                    <a:p>
                      <a:pPr algn="ctr"/>
                      <a:r>
                        <a:rPr lang="ru-RU" sz="3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Двійня</a:t>
                      </a:r>
                      <a:endParaRPr lang="ru-RU" sz="3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ru-RU" sz="3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3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Трійня</a:t>
                      </a:r>
                      <a:endParaRPr lang="ru-RU" sz="3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ru-RU" sz="2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Дихоріальна</a:t>
                      </a:r>
                      <a:endParaRPr lang="ru-RU" sz="2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1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Монохоріальна</a:t>
                      </a:r>
                      <a:r>
                        <a:rPr lang="ru-RU" sz="2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1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диамніотична</a:t>
                      </a:r>
                      <a:endParaRPr lang="ru-RU" sz="2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1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Монохоріальна</a:t>
                      </a:r>
                      <a:endParaRPr lang="ru-RU" sz="2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1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моноамніотична</a:t>
                      </a:r>
                      <a:endParaRPr lang="ru-RU" sz="2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2028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 – 38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тиж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 – 37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тиж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тиж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тиж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052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6" t="31271" r="18279" b="21970"/>
          <a:stretch/>
        </p:blipFill>
        <p:spPr bwMode="auto">
          <a:xfrm>
            <a:off x="467544" y="1484784"/>
            <a:ext cx="8352928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8864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методу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пологів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кесарів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розтин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вагінальні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пологи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765350"/>
            <a:ext cx="244827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Плід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 головне /</a:t>
            </a:r>
          </a:p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Плід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 головне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04084" y="1765350"/>
            <a:ext cx="230425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Плід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 - </a:t>
            </a:r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трохи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головне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085184"/>
            <a:ext cx="25202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Вагінальні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пологи для </a:t>
            </a:r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обох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плодів</a:t>
            </a:r>
            <a:endParaRPr lang="ru-RU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27884" y="5085184"/>
            <a:ext cx="486054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Кесарів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розтин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обох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плодів</a:t>
            </a:r>
            <a:endParaRPr lang="ru-RU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1765350"/>
            <a:ext cx="2232248" cy="2743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Моноамніоті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чна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двійня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Трійня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Нерозділене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двійня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Рубець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матці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Акушерські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показання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590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00CC"/>
                </a:solidFill>
              </a:rPr>
              <a:t>ВЕДЕННЯ ПОЛОГІВ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1000108"/>
            <a:ext cx="9001156" cy="6169318"/>
          </a:xfrm>
        </p:spPr>
        <p:txBody>
          <a:bodyPr>
            <a:noAutofit/>
          </a:bodyPr>
          <a:lstStyle/>
          <a:p>
            <a:r>
              <a:rPr lang="ru-RU" sz="2800" dirty="0" err="1">
                <a:solidFill>
                  <a:srgbClr val="FF0000"/>
                </a:solidFill>
              </a:rPr>
              <a:t>Важливе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значення</a:t>
            </a:r>
            <a:r>
              <a:rPr lang="ru-RU" sz="2800" dirty="0">
                <a:solidFill>
                  <a:srgbClr val="FF0000"/>
                </a:solidFill>
              </a:rPr>
              <a:t> для </a:t>
            </a:r>
            <a:r>
              <a:rPr lang="ru-RU" sz="2800" dirty="0" err="1">
                <a:solidFill>
                  <a:srgbClr val="FF0000"/>
                </a:solidFill>
              </a:rPr>
              <a:t>визначення</a:t>
            </a:r>
            <a:r>
              <a:rPr lang="ru-RU" sz="2800" dirty="0">
                <a:solidFill>
                  <a:srgbClr val="FF0000"/>
                </a:solidFill>
              </a:rPr>
              <a:t> тактики </a:t>
            </a:r>
            <a:r>
              <a:rPr lang="ru-RU" sz="2800" dirty="0" err="1">
                <a:solidFill>
                  <a:srgbClr val="FF0000"/>
                </a:solidFill>
              </a:rPr>
              <a:t>ведення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пологів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має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чітке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знання</a:t>
            </a:r>
            <a:r>
              <a:rPr lang="ru-RU" sz="2800" dirty="0">
                <a:solidFill>
                  <a:srgbClr val="FF0000"/>
                </a:solidFill>
              </a:rPr>
              <a:t> типу </a:t>
            </a:r>
            <a:r>
              <a:rPr lang="ru-RU" sz="2800" dirty="0" err="1">
                <a:solidFill>
                  <a:srgbClr val="FF0000"/>
                </a:solidFill>
              </a:rPr>
              <a:t>плацентації</a:t>
            </a:r>
            <a:r>
              <a:rPr lang="ru-RU" sz="2800" dirty="0">
                <a:solidFill>
                  <a:srgbClr val="FF0000"/>
                </a:solidFill>
              </a:rPr>
              <a:t>, так як при </a:t>
            </a:r>
            <a:r>
              <a:rPr lang="ru-RU" sz="2800" dirty="0" err="1">
                <a:solidFill>
                  <a:srgbClr val="FF0000"/>
                </a:solidFill>
              </a:rPr>
              <a:t>монохоріальний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двійні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поряд</a:t>
            </a:r>
            <a:r>
              <a:rPr lang="ru-RU" sz="2800" dirty="0">
                <a:solidFill>
                  <a:srgbClr val="FF0000"/>
                </a:solidFill>
              </a:rPr>
              <a:t> з </a:t>
            </a:r>
            <a:r>
              <a:rPr lang="ru-RU" sz="2800" dirty="0" err="1">
                <a:solidFill>
                  <a:srgbClr val="FF0000"/>
                </a:solidFill>
              </a:rPr>
              <a:t>високою</a:t>
            </a:r>
            <a:r>
              <a:rPr lang="ru-RU" sz="2800" dirty="0">
                <a:solidFill>
                  <a:srgbClr val="FF0000"/>
                </a:solidFill>
              </a:rPr>
              <a:t> частотою СФФГ </a:t>
            </a:r>
            <a:r>
              <a:rPr lang="ru-RU" sz="2800" dirty="0" err="1">
                <a:solidFill>
                  <a:srgbClr val="FF0000"/>
                </a:solidFill>
              </a:rPr>
              <a:t>існує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високий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ризик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гострої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інтранатальної</a:t>
            </a:r>
            <a:r>
              <a:rPr lang="ru-RU" sz="2800" dirty="0">
                <a:solidFill>
                  <a:srgbClr val="FF0000"/>
                </a:solidFill>
              </a:rPr>
              <a:t> трансфузии, яка </a:t>
            </a:r>
            <a:r>
              <a:rPr lang="ru-RU" sz="2800" dirty="0" err="1">
                <a:solidFill>
                  <a:srgbClr val="FF0000"/>
                </a:solidFill>
              </a:rPr>
              <a:t>може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виявитися</a:t>
            </a:r>
            <a:r>
              <a:rPr lang="ru-RU" sz="2800" dirty="0">
                <a:solidFill>
                  <a:srgbClr val="FF0000"/>
                </a:solidFill>
              </a:rPr>
              <a:t> фатальною для другого плода (</a:t>
            </a:r>
            <a:r>
              <a:rPr lang="ru-RU" sz="2800" dirty="0" err="1">
                <a:solidFill>
                  <a:srgbClr val="FF0000"/>
                </a:solidFill>
              </a:rPr>
              <a:t>виражена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гостра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гіповолемія</a:t>
            </a:r>
            <a:r>
              <a:rPr lang="ru-RU" sz="2800" dirty="0">
                <a:solidFill>
                  <a:srgbClr val="FF0000"/>
                </a:solidFill>
              </a:rPr>
              <a:t> з </a:t>
            </a:r>
            <a:r>
              <a:rPr lang="ru-RU" sz="2800" dirty="0" err="1">
                <a:solidFill>
                  <a:srgbClr val="FF0000"/>
                </a:solidFill>
              </a:rPr>
              <a:t>наступним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пошкодженням</a:t>
            </a:r>
            <a:r>
              <a:rPr lang="ru-RU" sz="2800" dirty="0">
                <a:solidFill>
                  <a:srgbClr val="FF0000"/>
                </a:solidFill>
              </a:rPr>
              <a:t> головного </a:t>
            </a:r>
            <a:r>
              <a:rPr lang="ru-RU" sz="2800" dirty="0" err="1">
                <a:solidFill>
                  <a:srgbClr val="FF0000"/>
                </a:solidFill>
              </a:rPr>
              <a:t>мозку</a:t>
            </a:r>
            <a:r>
              <a:rPr lang="ru-RU" sz="2800" dirty="0">
                <a:solidFill>
                  <a:srgbClr val="FF0000"/>
                </a:solidFill>
              </a:rPr>
              <a:t>, </a:t>
            </a:r>
            <a:r>
              <a:rPr lang="ru-RU" sz="2800" dirty="0" err="1">
                <a:solidFill>
                  <a:srgbClr val="FF0000"/>
                </a:solidFill>
              </a:rPr>
              <a:t>анемія</a:t>
            </a:r>
            <a:r>
              <a:rPr lang="ru-RU" sz="2800" dirty="0">
                <a:solidFill>
                  <a:srgbClr val="FF0000"/>
                </a:solidFill>
              </a:rPr>
              <a:t>, </a:t>
            </a:r>
            <a:r>
              <a:rPr lang="ru-RU" sz="2800" dirty="0" err="1">
                <a:solidFill>
                  <a:srgbClr val="FF0000"/>
                </a:solidFill>
              </a:rPr>
              <a:t>интранатальная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загибель</a:t>
            </a:r>
            <a:r>
              <a:rPr lang="ru-RU" sz="2800" dirty="0">
                <a:solidFill>
                  <a:srgbClr val="FF0000"/>
                </a:solidFill>
              </a:rPr>
              <a:t>), тому не </a:t>
            </a:r>
            <a:r>
              <a:rPr lang="ru-RU" sz="2800" dirty="0" err="1">
                <a:solidFill>
                  <a:srgbClr val="FF0000"/>
                </a:solidFill>
              </a:rPr>
              <a:t>можна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виключати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можливість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розродження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пацієнток</a:t>
            </a:r>
            <a:r>
              <a:rPr lang="ru-RU" sz="2800" dirty="0">
                <a:solidFill>
                  <a:srgbClr val="FF0000"/>
                </a:solidFill>
              </a:rPr>
              <a:t> з </a:t>
            </a:r>
            <a:r>
              <a:rPr lang="ru-RU" sz="2800" dirty="0" err="1">
                <a:solidFill>
                  <a:srgbClr val="FF0000"/>
                </a:solidFill>
              </a:rPr>
              <a:t>монохоріальний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двійнятами</a:t>
            </a:r>
            <a:r>
              <a:rPr lang="ru-RU" sz="2800" dirty="0">
                <a:solidFill>
                  <a:srgbClr val="FF0000"/>
                </a:solidFill>
              </a:rPr>
              <a:t> шляхом </a:t>
            </a:r>
            <a:r>
              <a:rPr lang="ru-RU" sz="2800" dirty="0" err="1">
                <a:solidFill>
                  <a:srgbClr val="FF0000"/>
                </a:solidFill>
              </a:rPr>
              <a:t>кесаревого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розтину</a:t>
            </a:r>
            <a:r>
              <a:rPr lang="ru-RU" sz="2800" dirty="0">
                <a:solidFill>
                  <a:srgbClr val="FF0000"/>
                </a:solidFill>
              </a:rPr>
              <a:t>.</a:t>
            </a:r>
            <a:endParaRPr lang="ru-RU" sz="2400" dirty="0" smtClean="0"/>
          </a:p>
          <a:p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Типи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Причини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їх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утворення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8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Розрізняють</a:t>
            </a:r>
            <a:r>
              <a:rPr lang="ru-RU" dirty="0"/>
              <a:t> два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типи</a:t>
            </a:r>
            <a:r>
              <a:rPr lang="ru-RU" dirty="0"/>
              <a:t> </a:t>
            </a:r>
            <a:r>
              <a:rPr lang="ru-RU" dirty="0" err="1"/>
              <a:t>близнят</a:t>
            </a:r>
            <a:r>
              <a:rPr lang="ru-RU" dirty="0"/>
              <a:t>: </a:t>
            </a:r>
            <a:r>
              <a:rPr lang="ru-RU" dirty="0" err="1" smtClean="0">
                <a:solidFill>
                  <a:srgbClr val="FF0000"/>
                </a:solidFill>
              </a:rPr>
              <a:t>двояйцеві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 smtClean="0"/>
              <a:t>дизиготні</a:t>
            </a:r>
            <a:r>
              <a:rPr lang="ru-RU" dirty="0" smtClean="0"/>
              <a:t>, </a:t>
            </a:r>
            <a:r>
              <a:rPr lang="ru-RU" dirty="0" err="1" smtClean="0"/>
              <a:t>гетерологічні</a:t>
            </a:r>
            <a:r>
              <a:rPr lang="ru-RU" dirty="0" smtClean="0"/>
              <a:t>) </a:t>
            </a:r>
            <a:r>
              <a:rPr lang="ru-RU" dirty="0"/>
              <a:t>і </a:t>
            </a:r>
            <a:r>
              <a:rPr lang="ru-RU" dirty="0" err="1">
                <a:solidFill>
                  <a:srgbClr val="FF0000"/>
                </a:solidFill>
              </a:rPr>
              <a:t>однояйцеві</a:t>
            </a:r>
            <a:r>
              <a:rPr lang="ru-RU" dirty="0"/>
              <a:t> (</a:t>
            </a:r>
            <a:r>
              <a:rPr lang="ru-RU" dirty="0" err="1" smtClean="0"/>
              <a:t>монозиготні</a:t>
            </a:r>
            <a:r>
              <a:rPr lang="ru-RU" dirty="0" smtClean="0"/>
              <a:t>, </a:t>
            </a:r>
            <a:r>
              <a:rPr lang="ru-RU" dirty="0" err="1"/>
              <a:t>гомологічні</a:t>
            </a:r>
            <a:r>
              <a:rPr lang="ru-RU" dirty="0"/>
              <a:t>, </a:t>
            </a:r>
            <a:r>
              <a:rPr lang="ru-RU" dirty="0" err="1"/>
              <a:t>ідентичні</a:t>
            </a:r>
            <a:r>
              <a:rPr lang="ru-RU" dirty="0" smtClean="0"/>
              <a:t>).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Двояйцева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дизиготна) </a:t>
            </a:r>
            <a:r>
              <a:rPr lang="ru-RU" dirty="0" err="1">
                <a:solidFill>
                  <a:srgbClr val="FF0000"/>
                </a:solidFill>
              </a:rPr>
              <a:t>двійня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err="1" smtClean="0">
                <a:solidFill>
                  <a:srgbClr val="FF0000"/>
                </a:solidFill>
              </a:rPr>
              <a:t>Дизиготні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близнюки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виникають</a:t>
            </a:r>
            <a:r>
              <a:rPr lang="ru-RU" dirty="0"/>
              <a:t> при </a:t>
            </a:r>
            <a:r>
              <a:rPr lang="ru-RU" dirty="0" smtClean="0"/>
              <a:t>        </a:t>
            </a:r>
            <a:r>
              <a:rPr lang="ru-RU" dirty="0" err="1" smtClean="0"/>
              <a:t>заплідненні</a:t>
            </a:r>
            <a:r>
              <a:rPr lang="ru-RU" dirty="0" smtClean="0"/>
              <a:t>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яйцеклітин</a:t>
            </a:r>
            <a:r>
              <a:rPr lang="ru-RU" dirty="0"/>
              <a:t>. </a:t>
            </a:r>
            <a:r>
              <a:rPr lang="ru-RU" dirty="0" err="1"/>
              <a:t>Дозрівання</a:t>
            </a:r>
            <a:r>
              <a:rPr lang="ru-RU" dirty="0"/>
              <a:t> </a:t>
            </a:r>
            <a:r>
              <a:rPr lang="ru-RU" dirty="0" err="1"/>
              <a:t>двох</a:t>
            </a:r>
            <a:r>
              <a:rPr lang="ru-RU" dirty="0"/>
              <a:t> і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яйцеклітин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відбуватися</a:t>
            </a:r>
            <a:r>
              <a:rPr lang="ru-RU" dirty="0"/>
              <a:t> як в одному </a:t>
            </a:r>
            <a:r>
              <a:rPr lang="ru-RU" dirty="0" err="1"/>
              <a:t>яєчнику</a:t>
            </a:r>
            <a:r>
              <a:rPr lang="ru-RU" dirty="0"/>
              <a:t>, так і в </a:t>
            </a:r>
            <a:r>
              <a:rPr lang="ru-RU" dirty="0" err="1"/>
              <a:t>двох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>
                <a:solidFill>
                  <a:srgbClr val="FF0000"/>
                </a:solidFill>
              </a:rPr>
              <a:t>Дизиготні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близнюки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/>
              <a:t>можуть</a:t>
            </a:r>
            <a:r>
              <a:rPr lang="ru-RU" dirty="0"/>
              <a:t> бути як одно-, так і </a:t>
            </a:r>
            <a:r>
              <a:rPr lang="ru-RU" dirty="0" err="1"/>
              <a:t>різностатевими</a:t>
            </a:r>
            <a:r>
              <a:rPr lang="ru-RU" dirty="0"/>
              <a:t> і </a:t>
            </a:r>
            <a:r>
              <a:rPr lang="ru-RU" dirty="0" err="1" smtClean="0"/>
              <a:t>знаходитись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тій</a:t>
            </a:r>
            <a:r>
              <a:rPr lang="ru-RU" dirty="0"/>
              <a:t> </a:t>
            </a:r>
            <a:r>
              <a:rPr lang="ru-RU" dirty="0" err="1"/>
              <a:t>самій</a:t>
            </a:r>
            <a:r>
              <a:rPr lang="ru-RU" dirty="0"/>
              <a:t> </a:t>
            </a:r>
            <a:r>
              <a:rPr lang="ru-RU" dirty="0" err="1"/>
              <a:t>генетичній</a:t>
            </a:r>
            <a:r>
              <a:rPr lang="ru-RU" dirty="0"/>
              <a:t> </a:t>
            </a:r>
            <a:r>
              <a:rPr lang="ru-RU" dirty="0" err="1"/>
              <a:t>залежності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і </a:t>
            </a:r>
            <a:r>
              <a:rPr lang="ru-RU" dirty="0" err="1"/>
              <a:t>рідні</a:t>
            </a:r>
            <a:r>
              <a:rPr lang="ru-RU" dirty="0"/>
              <a:t> </a:t>
            </a:r>
            <a:r>
              <a:rPr lang="ru-RU" dirty="0" err="1"/>
              <a:t>брати</a:t>
            </a:r>
            <a:r>
              <a:rPr lang="ru-RU" dirty="0"/>
              <a:t> і </a:t>
            </a:r>
            <a:r>
              <a:rPr lang="ru-RU" dirty="0" err="1"/>
              <a:t>сестри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859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00CC"/>
                </a:solidFill>
              </a:rPr>
              <a:t>ВЕДЕННЯ ПОЛОГІВ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47673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Найбільший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ризик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щодо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являє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собою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вагітність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монохоріальний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моноамніотіческая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яка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вимагає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особливо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ретельного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ультразвукового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моніторингу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за ростом і станом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при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якій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крім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специфічних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ускладнень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властивих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монохоріальний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подвійного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часто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спостерігають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перекручування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пуповини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може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привести до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интранатальной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загибелі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дітей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Оптимальним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методом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розродження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цьому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типі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многоплодия (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монохоріальний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моноамніотіческая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є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кесарів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розтин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(КС) в 32-33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16"/>
          <a:stretch/>
        </p:blipFill>
        <p:spPr bwMode="auto">
          <a:xfrm rot="10800000">
            <a:off x="1187623" y="1268760"/>
            <a:ext cx="6224539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Монохоріальний</a:t>
            </a: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моноамніотична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двійня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58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1140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00CC"/>
                </a:solidFill>
              </a:rPr>
              <a:t>ВЕДЕННЯ ПОЛОГІВ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001156" cy="5904656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err="1">
                <a:latin typeface="Arial" pitchFamily="34" charset="0"/>
                <a:cs typeface="Arial" pitchFamily="34" charset="0"/>
              </a:rPr>
              <a:t>Крім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цього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показанням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до планового КС при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вважають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виражене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перерозтягнення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матки за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рахунок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великих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дітей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сумарна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маса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6 кг і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).</a:t>
            </a:r>
          </a:p>
          <a:p>
            <a:pPr algn="just">
              <a:buFont typeface="Wingdings" pitchFamily="2" charset="2"/>
              <a:buChar char="Ø"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  При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трьома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плодами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також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показано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розродження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шляхом КС в 34-35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Шляхом КС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проводять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також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пологи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зрощенні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близнюків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якщо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дане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ускладнення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було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діагностовано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пізні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терміни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).</a:t>
            </a:r>
          </a:p>
          <a:p>
            <a:pPr algn="just">
              <a:buFont typeface="Wingdings" pitchFamily="2" charset="2"/>
              <a:buChar char="Ø"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діагностиці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зрощеної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двійні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ранні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терміни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до 12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тижнів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показано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переривання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медичними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показаннями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  <a:endParaRPr lang="ru-RU" sz="2600" dirty="0">
              <a:solidFill>
                <a:srgbClr val="0000CC"/>
              </a:solidFill>
            </a:endParaRPr>
          </a:p>
          <a:p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45427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00CC"/>
                </a:solidFill>
              </a:rPr>
              <a:t>ВЕДЕННЯ ПОЛОГІВ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571480"/>
            <a:ext cx="9001156" cy="62865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веденні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через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природні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родові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шляхи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необхідно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здійснювати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ретельне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спостереження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за станом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породіллі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постійно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контролювати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серцеву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діяльність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обох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ru-RU" sz="2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Пологи при многоплодии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переважно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вести в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положенні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породіллі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боці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щоб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уникнути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синдрому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здавлення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нижньої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порожнистої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вени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ru-RU" sz="2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народження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першої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дитини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проводять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зовнішнє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акушерське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вагінальне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дослідження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уточнення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акушерської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ситуації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положення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другого плода.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Доцільно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також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проведення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УЗД.</a:t>
            </a:r>
          </a:p>
          <a:p>
            <a:pPr>
              <a:buFont typeface="Wingdings" pitchFamily="2" charset="2"/>
              <a:buChar char="v"/>
            </a:pPr>
            <a:endParaRPr lang="ru-RU" sz="2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поздовжньому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положенні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другого плода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розкривають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плодовий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міхур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повільно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випускаючи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навколоплідні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води: в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подальшому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пологи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ведуть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через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природні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родові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шляхи.</a:t>
            </a:r>
            <a:endParaRPr lang="ru-RU" sz="2400" dirty="0" smtClean="0"/>
          </a:p>
          <a:p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5427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00CC"/>
                </a:solidFill>
              </a:rPr>
              <a:t>ВЕДЕННЯ ПОЛОГІВ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485" y="688682"/>
            <a:ext cx="9001156" cy="61693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Питання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про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кесарів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розтин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під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час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багатоплідній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можуть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стати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наступні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причини:</a:t>
            </a:r>
          </a:p>
          <a:p>
            <a:pPr>
              <a:buNone/>
            </a:pP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стійка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слабкість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пологової</a:t>
            </a:r>
            <a:r>
              <a:rPr lang="ru-RU" sz="2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діяльності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ru-RU" sz="22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випадіння</a:t>
            </a:r>
            <a:r>
              <a:rPr lang="ru-RU" sz="2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дрібних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частин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плода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петель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пуповини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головному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передлежанні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симптоми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гострої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гіпоксії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дистресу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одного з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плодів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поперечне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положення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другого плода,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самостійного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народження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першої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дитини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відшарування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інші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22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  У </a:t>
            </a:r>
            <a:r>
              <a:rPr lang="ru-RU" sz="22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послідовому</a:t>
            </a:r>
            <a:r>
              <a:rPr lang="ru-RU" sz="2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ранньому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післяпологовому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періоді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через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перерозтягнення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матки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можливо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гіпотонічна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кровотеча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Під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час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багатоплідних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обов'язково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проводять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профілактику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послідовно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післяпологовому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періодах</a:t>
            </a:r>
            <a:r>
              <a:rPr lang="ru-RU" sz="2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/>
          </a:p>
          <a:p>
            <a:endParaRPr lang="ru-RU" sz="24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15888"/>
            <a:ext cx="3679825" cy="4437062"/>
          </a:xfrm>
          <a:noFill/>
        </p:spPr>
      </p:pic>
      <p:pic>
        <p:nvPicPr>
          <p:cNvPr id="62467" name="Picture 3" descr="Fath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141663"/>
            <a:ext cx="4645025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4859337" y="1196752"/>
            <a:ext cx="38877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b="1" i="1" dirty="0" err="1">
                <a:solidFill>
                  <a:srgbClr val="D90528"/>
                </a:solidFill>
              </a:rPr>
              <a:t>Дякуємо</a:t>
            </a:r>
            <a:r>
              <a:rPr lang="ru-RU" sz="3600" b="1" i="1" dirty="0">
                <a:solidFill>
                  <a:srgbClr val="D90528"/>
                </a:solidFill>
              </a:rPr>
              <a:t> за </a:t>
            </a:r>
            <a:r>
              <a:rPr lang="ru-RU" sz="3600" b="1" i="1" dirty="0" err="1">
                <a:solidFill>
                  <a:srgbClr val="D90528"/>
                </a:solidFill>
              </a:rPr>
              <a:t>увагу</a:t>
            </a:r>
            <a:endParaRPr lang="ru-RU" sz="3600" b="1" i="1" dirty="0">
              <a:solidFill>
                <a:srgbClr val="D905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7386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79711" y="188640"/>
            <a:ext cx="4896545" cy="734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88640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Схематичне</a:t>
            </a: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зображення</a:t>
            </a:r>
            <a:r>
              <a:rPr lang="ru-RU" sz="28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утворення</a:t>
            </a:r>
            <a:r>
              <a:rPr lang="ru-RU" sz="28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дизиготної</a:t>
            </a: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двійні</a:t>
            </a:r>
            <a:endParaRPr lang="ru-RU" sz="2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2267744" y="3643059"/>
            <a:ext cx="792088" cy="961456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7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2480</TotalTime>
  <Words>4763</Words>
  <Application>Microsoft Office PowerPoint</Application>
  <PresentationFormat>Экран (4:3)</PresentationFormat>
  <Paragraphs>520</Paragraphs>
  <Slides>85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85</vt:i4>
      </vt:variant>
    </vt:vector>
  </HeadingPairs>
  <TitlesOfParts>
    <vt:vector size="99" baseType="lpstr">
      <vt:lpstr>Arial</vt:lpstr>
      <vt:lpstr>Calibri</vt:lpstr>
      <vt:lpstr>Corbel</vt:lpstr>
      <vt:lpstr>Georgia</vt:lpstr>
      <vt:lpstr>Tahoma</vt:lpstr>
      <vt:lpstr>Times New Roman</vt:lpstr>
      <vt:lpstr>Trebuchet MS</vt:lpstr>
      <vt:lpstr>Tunga</vt:lpstr>
      <vt:lpstr>Wingdings</vt:lpstr>
      <vt:lpstr>Тема Office</vt:lpstr>
      <vt:lpstr>Mylar</vt:lpstr>
      <vt:lpstr>1_Тема Office</vt:lpstr>
      <vt:lpstr>Воздушный поток</vt:lpstr>
      <vt:lpstr>Диаграмма</vt:lpstr>
      <vt:lpstr>  Багатоплідна вагітність</vt:lpstr>
      <vt:lpstr>Презентация PowerPoint</vt:lpstr>
      <vt:lpstr> Якщо жінка вагітна двома плодами, говорять про двійню, трьома плодами — про трійню і т. д. Діти, що народилися від багатоплідної вагітності, називаються близнюками. </vt:lpstr>
      <vt:lpstr>Презентация PowerPoint</vt:lpstr>
      <vt:lpstr>Презентация PowerPoint</vt:lpstr>
      <vt:lpstr>  КЛАСИФІКАЦІЯ  </vt:lpstr>
      <vt:lpstr>Презентация PowerPoint</vt:lpstr>
      <vt:lpstr>Типи близнюків.  Причини їх утворення. </vt:lpstr>
      <vt:lpstr>Презентация PowerPoint</vt:lpstr>
      <vt:lpstr>Двояйцева (дизиготна) двійня.</vt:lpstr>
      <vt:lpstr>Презентация PowerPoint</vt:lpstr>
      <vt:lpstr>Презентация PowerPoint</vt:lpstr>
      <vt:lpstr>Двояйцева (дизиготна) двійня.</vt:lpstr>
      <vt:lpstr>Двояйцева (дизиготна) двійня.</vt:lpstr>
      <vt:lpstr>Однояйцева (монозиготна) двійня.</vt:lpstr>
      <vt:lpstr>Однояйцева (монозиготна) двійня.</vt:lpstr>
      <vt:lpstr> Основні етапи ембріогенеза людини</vt:lpstr>
      <vt:lpstr> Основні етапи ембріогенеза людини</vt:lpstr>
      <vt:lpstr> </vt:lpstr>
      <vt:lpstr>Однояйцева (монозиготна) двійня.</vt:lpstr>
      <vt:lpstr>Однояйцева (монозиготна) двійня.</vt:lpstr>
      <vt:lpstr>Презентация PowerPoint</vt:lpstr>
      <vt:lpstr> Основні етапи ембріогенезу людини</vt:lpstr>
      <vt:lpstr> Основні етапи ембріогенезу людини</vt:lpstr>
      <vt:lpstr> Основні етапи ембріогенезу людини</vt:lpstr>
      <vt:lpstr> Основні етапи ембріогенезу людини</vt:lpstr>
      <vt:lpstr>Однояйцева (монозиготна) двійня.</vt:lpstr>
      <vt:lpstr>Презентация PowerPoint</vt:lpstr>
      <vt:lpstr>Презентация PowerPoint</vt:lpstr>
      <vt:lpstr>Презентация PowerPoint</vt:lpstr>
      <vt:lpstr>Презентация PowerPoint</vt:lpstr>
      <vt:lpstr>Діагностика багатоплідної вагітності.</vt:lpstr>
      <vt:lpstr>Діагностика багатоплідної вагітності.</vt:lpstr>
      <vt:lpstr>УЗД диагностика хоріальности.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Ультразвукове дослідження</vt:lpstr>
      <vt:lpstr>Ультразвукове дослідження</vt:lpstr>
      <vt:lpstr>Презентация PowerPoint</vt:lpstr>
      <vt:lpstr>Презентация PowerPoint</vt:lpstr>
      <vt:lpstr>Перебіг вагітності</vt:lpstr>
      <vt:lpstr>Презентация PowerPoint</vt:lpstr>
      <vt:lpstr>Презентация PowerPoint</vt:lpstr>
      <vt:lpstr>Перебіг вагітності</vt:lpstr>
      <vt:lpstr>Презентация PowerPoint</vt:lpstr>
      <vt:lpstr>ПЕРЕБІГ ВАГІТНОСТІ</vt:lpstr>
      <vt:lpstr>ВЕДЕННЯ ВАГІТНОСТІ</vt:lpstr>
      <vt:lpstr>ВЕДЕННЯ ВАГІТНОСТІ</vt:lpstr>
      <vt:lpstr>ВЕДЕННЯ ВАГІТНОСТІ</vt:lpstr>
      <vt:lpstr>ВЕДЕННЯ ВАГІТНОСТІ</vt:lpstr>
      <vt:lpstr>ВЕДЕННЯ ВАГІТНОСТІ</vt:lpstr>
      <vt:lpstr>Специфічні ускладнення багатоплідної вагітності</vt:lpstr>
      <vt:lpstr>Синдром фето-фетальної гемотрансфузії (СФФГ)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Лазерна коагуляція анастомозуючих судин плаценти</vt:lpstr>
      <vt:lpstr>Презентация PowerPoint</vt:lpstr>
      <vt:lpstr>Презентация PowerPoint</vt:lpstr>
      <vt:lpstr>Презентация PowerPoint</vt:lpstr>
      <vt:lpstr>Дренування надмірної кількості АР з амніотичної порожнини плода-реципієнта</vt:lpstr>
      <vt:lpstr>Презентация PowerPoint</vt:lpstr>
      <vt:lpstr>Презентация PowerPoint</vt:lpstr>
      <vt:lpstr>Зворотня артеріальна перфузія у двійнят — патологія, притаманна тільки монохоріальній вагітності (найбільш виражений прояв СФФГ).</vt:lpstr>
      <vt:lpstr>Презентация PowerPoint</vt:lpstr>
      <vt:lpstr>Внутрішньоутробна загибель одного з плодів при багатоплідній вагітності</vt:lpstr>
      <vt:lpstr>Внутрішньоутробна загибель одного з плодів при багатоплідній вагітності</vt:lpstr>
      <vt:lpstr>Зрощені близнюки — специфічний порок розвитку, характерний для монохоріальної моноамніотичної вагітності. Це рідкісна патологія, частота якої становить 1% монохоріальних двійнят.</vt:lpstr>
      <vt:lpstr>Презентация PowerPoint</vt:lpstr>
      <vt:lpstr>ПЕРЕБІГ І ВЕДЕННЯ ПОЛОГІВ</vt:lpstr>
      <vt:lpstr>Презентация PowerPoint</vt:lpstr>
      <vt:lpstr>Презентация PowerPoint</vt:lpstr>
      <vt:lpstr>Презентация PowerPoint</vt:lpstr>
      <vt:lpstr>ВЕДЕННЯ ПОЛОГІВ</vt:lpstr>
      <vt:lpstr>ВЕДЕННЯ ПОЛОГІВ</vt:lpstr>
      <vt:lpstr>Презентация PowerPoint</vt:lpstr>
      <vt:lpstr>ВЕДЕННЯ ПОЛОГІВ</vt:lpstr>
      <vt:lpstr>ВЕДЕННЯ ПОЛОГІВ</vt:lpstr>
      <vt:lpstr>ВЕДЕННЯ ПОЛОГІВ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Я. Круть</dc:creator>
  <cp:lastModifiedBy>User</cp:lastModifiedBy>
  <cp:revision>217</cp:revision>
  <dcterms:created xsi:type="dcterms:W3CDTF">2012-12-19T07:06:00Z</dcterms:created>
  <dcterms:modified xsi:type="dcterms:W3CDTF">2017-02-27T22:17:54Z</dcterms:modified>
</cp:coreProperties>
</file>