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7" r:id="rId1"/>
  </p:sldMasterIdLst>
  <p:sldIdLst>
    <p:sldId id="321" r:id="rId2"/>
    <p:sldId id="257" r:id="rId3"/>
    <p:sldId id="319" r:id="rId4"/>
    <p:sldId id="315" r:id="rId5"/>
    <p:sldId id="316" r:id="rId6"/>
    <p:sldId id="317" r:id="rId7"/>
    <p:sldId id="258" r:id="rId8"/>
    <p:sldId id="259" r:id="rId9"/>
    <p:sldId id="260" r:id="rId10"/>
    <p:sldId id="320" r:id="rId11"/>
    <p:sldId id="261" r:id="rId12"/>
    <p:sldId id="311" r:id="rId13"/>
    <p:sldId id="262" r:id="rId14"/>
    <p:sldId id="263" r:id="rId15"/>
    <p:sldId id="264" r:id="rId16"/>
    <p:sldId id="270" r:id="rId17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3049" autoAdjust="0"/>
    <p:restoredTop sz="94660"/>
  </p:normalViewPr>
  <p:slideViewPr>
    <p:cSldViewPr>
      <p:cViewPr>
        <p:scale>
          <a:sx n="73" d="100"/>
          <a:sy n="73" d="100"/>
        </p:scale>
        <p:origin x="-1398" y="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25F5E6DD-5F0A-4C11-BC11-CC8486631FCD}" type="datetimeFigureOut">
              <a:rPr lang="ru-RU" smtClean="0"/>
              <a:pPr>
                <a:defRPr/>
              </a:pPr>
              <a:t>12.02.2016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4B36AB93-5ACD-487F-995B-594305C8F83E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998673E-EBB0-4554-9080-57124F6A2597}" type="datetimeFigureOut">
              <a:rPr lang="ru-RU" smtClean="0"/>
              <a:pPr>
                <a:defRPr/>
              </a:pPr>
              <a:t>12.02.2016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8CDAFD0-D1A7-4321-8359-E733C136001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pPr>
              <a:defRPr/>
            </a:pPr>
            <a:fld id="{CCC83CEE-A0E5-4CBD-A1C9-0AF94047584C}" type="datetimeFigureOut">
              <a:rPr lang="ru-RU" smtClean="0"/>
              <a:pPr>
                <a:defRPr/>
              </a:pPr>
              <a:t>12.02.2016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Прямоугольник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pPr>
              <a:defRPr/>
            </a:pPr>
            <a:fld id="{F02FEB40-4274-4F55-931A-090F797E4182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BA4E380-F048-498E-A7CC-BCF2A0A97188}" type="datetimeFigureOut">
              <a:rPr lang="ru-RU" smtClean="0"/>
              <a:pPr>
                <a:defRPr/>
              </a:pPr>
              <a:t>12.02.2016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C5A862BF-69C8-4046-A08C-E3BE8CBBD140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Прямоугольник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781045F-DD0C-4EFD-9CEF-3F82A529134D}" type="datetimeFigureOut">
              <a:rPr lang="ru-RU" smtClean="0"/>
              <a:pPr>
                <a:defRPr/>
              </a:pPr>
              <a:t>12.02.2016</a:t>
            </a:fld>
            <a:endParaRPr lang="ru-RU"/>
          </a:p>
        </p:txBody>
      </p:sp>
      <p:sp>
        <p:nvSpPr>
          <p:cNvPr id="13" name="Номер слайда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E406CBD4-8609-470D-968C-7FEB1473B4C0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14" name="Нижний колонтитул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pPr>
              <a:defRPr/>
            </a:pPr>
            <a:fld id="{453AA96B-FDE8-46F8-8945-605AB2066329}" type="datetimeFigureOut">
              <a:rPr lang="ru-RU" smtClean="0"/>
              <a:pPr>
                <a:defRPr/>
              </a:pPr>
              <a:t>12.02.2016</a:t>
            </a:fld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pPr>
              <a:defRPr/>
            </a:pPr>
            <a:fld id="{445092A9-B432-4AAB-84CB-0118493C3C8E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12" name="Нижний колонтитул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pPr>
              <a:defRPr/>
            </a:pPr>
            <a:fld id="{556BAE72-1852-41FB-981B-D37EE358C154}" type="datetimeFigureOut">
              <a:rPr lang="ru-RU" smtClean="0"/>
              <a:pPr>
                <a:defRPr/>
              </a:pPr>
              <a:t>12.02.2016</a:t>
            </a:fld>
            <a:endParaRPr lang="ru-RU"/>
          </a:p>
        </p:txBody>
      </p:sp>
      <p:sp>
        <p:nvSpPr>
          <p:cNvPr id="12" name="Номер слайда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pPr>
              <a:defRPr/>
            </a:pPr>
            <a:fld id="{8B043E25-B139-4BED-8D87-3A687F017B88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14" name="Нижний колонтитул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pPr>
              <a:defRPr/>
            </a:pPr>
            <a:endParaRPr lang="ru-RU"/>
          </a:p>
        </p:txBody>
      </p:sp>
      <p:sp>
        <p:nvSpPr>
          <p:cNvPr id="16" name="Текст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5" name="Текст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CE95881-342C-4CFF-BA9B-DA5F274E5ECA}" type="datetimeFigureOut">
              <a:rPr lang="ru-RU" smtClean="0"/>
              <a:pPr>
                <a:defRPr/>
              </a:pPr>
              <a:t>12.02.2016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4C59E26B-8F20-4B98-B839-1E59148624FA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8584020-B029-4315-ACE9-14B6F7F53A7A}" type="datetimeFigureOut">
              <a:rPr lang="ru-RU" smtClean="0"/>
              <a:pPr>
                <a:defRPr/>
              </a:pPr>
              <a:t>12.02.2016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E929FC81-A0FB-4D5C-BBD5-8CCEB8C7CE4E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7A06BCC-FEE3-4DAD-A53C-6EDFD50CB86B}" type="datetimeFigureOut">
              <a:rPr lang="ru-RU" smtClean="0"/>
              <a:pPr>
                <a:defRPr/>
              </a:pPr>
              <a:t>12.02.2016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B74B1CA8-4D2D-4CD9-AD05-6F21980913C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оугольник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pPr>
              <a:defRPr/>
            </a:pPr>
            <a:fld id="{477B63B3-0E61-4276-9912-2803BA8C9271}" type="datetimeFigureOut">
              <a:rPr lang="ru-RU" smtClean="0"/>
              <a:pPr>
                <a:defRPr/>
              </a:pPr>
              <a:t>12.02.2016</a:t>
            </a:fld>
            <a:endParaRPr lang="ru-RU"/>
          </a:p>
        </p:txBody>
      </p:sp>
      <p:sp>
        <p:nvSpPr>
          <p:cNvPr id="13" name="Номер слайда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pPr>
              <a:defRPr/>
            </a:pPr>
            <a:fld id="{2AC1900A-18E0-49D2-9879-30812F4A7FD9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14" name="Нижний колонтитул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pPr>
              <a:defRPr/>
            </a:pP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BFB7E883-29CC-404C-A9F0-6113BCEC3384}" type="datetimeFigureOut">
              <a:rPr lang="ru-RU" smtClean="0"/>
              <a:pPr>
                <a:defRPr/>
              </a:pPr>
              <a:t>12.02.2016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Прямоугольник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D6869A0F-0612-4EFD-9C8B-2BA3B83786CE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116013" y="1557338"/>
            <a:ext cx="7037387" cy="4081462"/>
          </a:xfrm>
        </p:spPr>
        <p:txBody>
          <a:bodyPr rtlCol="0">
            <a:normAutofit fontScale="77500" lnSpcReduction="20000"/>
          </a:bodyPr>
          <a:lstStyle/>
          <a:p>
            <a:pPr algn="l" eaLnBrk="1" fontAlgn="auto" hangingPunct="1">
              <a:lnSpc>
                <a:spcPct val="80000"/>
              </a:lnSpc>
              <a:spcAft>
                <a:spcPts val="0"/>
              </a:spcAft>
              <a:defRPr/>
            </a:pPr>
            <a:endParaRPr lang="ru-RU" dirty="0" smtClean="0"/>
          </a:p>
          <a:p>
            <a:pPr algn="l" eaLnBrk="1" fontAlgn="auto" hangingPunct="1">
              <a:lnSpc>
                <a:spcPct val="80000"/>
              </a:lnSpc>
              <a:spcAft>
                <a:spcPts val="0"/>
              </a:spcAft>
              <a:defRPr/>
            </a:pPr>
            <a:endParaRPr lang="ru-RU" dirty="0"/>
          </a:p>
          <a:p>
            <a:pPr algn="l" eaLnBrk="1" fontAlgn="auto" hangingPunct="1">
              <a:lnSpc>
                <a:spcPct val="120000"/>
              </a:lnSpc>
              <a:spcAft>
                <a:spcPts val="0"/>
              </a:spcAft>
              <a:defRPr/>
            </a:pPr>
            <a:r>
              <a:rPr lang="ru-RU" sz="3600" dirty="0" smtClean="0"/>
              <a:t>Организация различных видов лечебно-профилактической помощи населению. Амбулаторно-поликлиническая помощь, стационарная и скорая помощь.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defRPr/>
            </a:pPr>
            <a:endParaRPr lang="ru-RU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defRPr/>
            </a:pPr>
            <a:endParaRPr lang="ru-RU" dirty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defRPr/>
            </a:pPr>
            <a:endParaRPr lang="ru-RU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defRPr/>
            </a:pPr>
            <a:endParaRPr lang="ru-RU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defRPr/>
            </a:pPr>
            <a:r>
              <a:rPr lang="uk-UA" b="1" dirty="0" smtClean="0"/>
              <a:t>Лектор: </a:t>
            </a:r>
            <a:r>
              <a:rPr lang="ru-RU" dirty="0" err="1" smtClean="0">
                <a:latin typeface="Tahoma" pitchFamily="34" charset="0"/>
              </a:rPr>
              <a:t>к.мед.н</a:t>
            </a:r>
            <a:r>
              <a:rPr lang="ru-RU" dirty="0" smtClean="0">
                <a:latin typeface="Tahoma" pitchFamily="34" charset="0"/>
              </a:rPr>
              <a:t>., </a:t>
            </a:r>
            <a:r>
              <a:rPr lang="ru-RU" dirty="0" smtClean="0"/>
              <a:t>доцент </a:t>
            </a:r>
            <a:r>
              <a:rPr lang="ru-RU" dirty="0" smtClean="0"/>
              <a:t>Таранов Владимир Владимирович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857224" y="0"/>
            <a:ext cx="828677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ЗАПОРОЖСКИЙ ГОСУДАРСТВЕННЫЙ МЕДИЦИНСКИЙ УНИВЕРСИТЕТ</a:t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Кафедра здравоохранения, социальной медицины и врачебно-трудовой экспертизы 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1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39033"/>
            <a:ext cx="1479550" cy="1367771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ru-RU" sz="4000" dirty="0" smtClean="0"/>
              <a:t>Лечебно-профилактическая помощь</a:t>
            </a:r>
            <a:endParaRPr lang="ru-RU" sz="4000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r">
              <a:buNone/>
            </a:pPr>
            <a:r>
              <a:rPr lang="ru-RU" dirty="0" smtClean="0"/>
              <a:t>- это комплекс мероприятий, направленных на предотвращение заболеваний, раннюю диагностику, медицинскую помощь лицам с острыми и хроническими заболеваниями, на реабилитацию больных и инвалидов с целью продолжения их активного долголетия</a:t>
            </a:r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Виды лечебно-профилактической помощи </a:t>
            </a:r>
            <a:endParaRPr lang="ru-RU" dirty="0"/>
          </a:p>
        </p:txBody>
      </p:sp>
      <p:sp>
        <p:nvSpPr>
          <p:cNvPr id="18434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eaLnBrk="1" hangingPunct="1"/>
            <a:r>
              <a:rPr lang="ru-RU" smtClean="0"/>
              <a:t>амбулаторно-поликлиническая;</a:t>
            </a:r>
          </a:p>
          <a:p>
            <a:pPr eaLnBrk="1" hangingPunct="1"/>
            <a:r>
              <a:rPr lang="ru-RU" smtClean="0"/>
              <a:t>стационарная;</a:t>
            </a:r>
          </a:p>
          <a:p>
            <a:pPr eaLnBrk="1" hangingPunct="1"/>
            <a:r>
              <a:rPr lang="ru-RU" smtClean="0"/>
              <a:t>санаторно-курортная;</a:t>
            </a:r>
          </a:p>
          <a:p>
            <a:pPr eaLnBrk="1" hangingPunct="1"/>
            <a:r>
              <a:rPr lang="ru-RU" smtClean="0"/>
              <a:t>скорая.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3200" smtClean="0"/>
              <a:t>Виды лечебно-профилактических учреждений</a:t>
            </a:r>
            <a:r>
              <a:rPr lang="ru-RU" sz="4000" smtClean="0"/>
              <a:t> </a:t>
            </a:r>
          </a:p>
        </p:txBody>
      </p:sp>
      <p:sp>
        <p:nvSpPr>
          <p:cNvPr id="19458" name="Rectangle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eaLnBrk="1" hangingPunct="1"/>
            <a:r>
              <a:rPr lang="ru-RU" sz="2000" smtClean="0"/>
              <a:t>- больничные учреждения;</a:t>
            </a:r>
          </a:p>
          <a:p>
            <a:pPr eaLnBrk="1" hangingPunct="1"/>
            <a:r>
              <a:rPr lang="ru-RU" sz="2000" smtClean="0"/>
              <a:t>- специализированные больницы ;</a:t>
            </a:r>
          </a:p>
          <a:p>
            <a:pPr eaLnBrk="1" hangingPunct="1"/>
            <a:r>
              <a:rPr lang="ru-RU" sz="2000" smtClean="0"/>
              <a:t>- диспансеры ;</a:t>
            </a:r>
          </a:p>
          <a:p>
            <a:pPr eaLnBrk="1" hangingPunct="1"/>
            <a:r>
              <a:rPr lang="ru-RU" sz="2000" smtClean="0"/>
              <a:t>- амбулаторно-поликлинические учреждения;</a:t>
            </a:r>
          </a:p>
          <a:p>
            <a:pPr eaLnBrk="1" hangingPunct="1"/>
            <a:r>
              <a:rPr lang="ru-RU" sz="2000" smtClean="0"/>
              <a:t>- учреждения скорой и неотложной медицинской помощи и переливания крови;</a:t>
            </a:r>
          </a:p>
          <a:p>
            <a:pPr eaLnBrk="1" hangingPunct="1"/>
            <a:r>
              <a:rPr lang="ru-RU" sz="2000" smtClean="0"/>
              <a:t>- учреждения охраны материнства и детства;</a:t>
            </a:r>
          </a:p>
          <a:p>
            <a:pPr eaLnBrk="1" hangingPunct="1"/>
            <a:r>
              <a:rPr lang="ru-RU" sz="2000" smtClean="0"/>
              <a:t>- санаторно-курортные учреждения.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Лечебно-профилактическая помощь предоставляется:</a:t>
            </a:r>
            <a:endParaRPr lang="ru-RU" dirty="0"/>
          </a:p>
        </p:txBody>
      </p:sp>
      <p:sp>
        <p:nvSpPr>
          <p:cNvPr id="20482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eaLnBrk="1" hangingPunct="1"/>
            <a:r>
              <a:rPr lang="ru-RU" smtClean="0"/>
              <a:t>лечебно-профилактическими аккредитованными учреждениями;</a:t>
            </a:r>
          </a:p>
          <a:p>
            <a:pPr eaLnBrk="1" hangingPunct="1"/>
            <a:r>
              <a:rPr lang="ru-RU" smtClean="0"/>
              <a:t>службой скорой медицинской помощи;</a:t>
            </a:r>
          </a:p>
          <a:p>
            <a:pPr eaLnBrk="1" hangingPunct="1"/>
            <a:r>
              <a:rPr lang="ru-RU" smtClean="0"/>
              <a:t>отдельными медработниками, получившими лицензию.</a:t>
            </a:r>
          </a:p>
          <a:p>
            <a:pPr eaLnBrk="1" hangingPunct="1"/>
            <a:endParaRPr lang="ru-RU" smtClean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4000" dirty="0" smtClean="0"/>
              <a:t>Лечебно-профилактическая помощь в зависимости от степени сложности</a:t>
            </a:r>
            <a:r>
              <a:rPr lang="ru-RU" dirty="0" smtClean="0"/>
              <a:t>: </a:t>
            </a:r>
            <a:endParaRPr lang="ru-RU" dirty="0"/>
          </a:p>
        </p:txBody>
      </p:sp>
      <p:sp>
        <p:nvSpPr>
          <p:cNvPr id="21506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eaLnBrk="1" hangingPunct="1"/>
            <a:r>
              <a:rPr lang="ru-RU" smtClean="0"/>
              <a:t>Первичная</a:t>
            </a:r>
          </a:p>
          <a:p>
            <a:pPr eaLnBrk="1" hangingPunct="1"/>
            <a:r>
              <a:rPr lang="ru-RU" smtClean="0"/>
              <a:t>Вторичная (специализированная)</a:t>
            </a:r>
          </a:p>
          <a:p>
            <a:pPr eaLnBrk="1" hangingPunct="1"/>
            <a:r>
              <a:rPr lang="ru-RU" smtClean="0"/>
              <a:t>Третичная (узкоспециализированная).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100" dirty="0" smtClean="0"/>
              <a:t>Первичная лечебно-профилактическая помощь включает в себя</a:t>
            </a:r>
            <a:r>
              <a:rPr lang="ru-RU" dirty="0" smtClean="0"/>
              <a:t>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 rtlCol="0">
            <a:normAutofit/>
          </a:bodyPr>
          <a:lstStyle/>
          <a:p>
            <a:pPr marL="274320" indent="-274320" eaLnBrk="1" fontAlgn="auto" hangingPunct="1">
              <a:spcAft>
                <a:spcPts val="0"/>
              </a:spcAft>
              <a:defRPr/>
            </a:pPr>
            <a:r>
              <a:rPr lang="ru-RU" dirty="0" smtClean="0"/>
              <a:t>консультацию участкового врача или врача общей практики (семейного врача);</a:t>
            </a:r>
          </a:p>
          <a:p>
            <a:pPr marL="274320" indent="-274320" eaLnBrk="1" fontAlgn="auto" hangingPunct="1">
              <a:spcAft>
                <a:spcPts val="0"/>
              </a:spcAft>
              <a:defRPr/>
            </a:pPr>
            <a:r>
              <a:rPr lang="ru-RU" dirty="0" smtClean="0"/>
              <a:t>простую диагностику;</a:t>
            </a:r>
          </a:p>
          <a:p>
            <a:pPr marL="274320" indent="-274320" eaLnBrk="1" fontAlgn="auto" hangingPunct="1">
              <a:spcAft>
                <a:spcPts val="0"/>
              </a:spcAft>
              <a:defRPr/>
            </a:pPr>
            <a:r>
              <a:rPr lang="ru-RU" dirty="0" smtClean="0"/>
              <a:t>лечение основных, наиболее распространённых заболеваний;</a:t>
            </a:r>
          </a:p>
          <a:p>
            <a:pPr marL="274320" indent="-274320" eaLnBrk="1" fontAlgn="auto" hangingPunct="1">
              <a:spcAft>
                <a:spcPts val="0"/>
              </a:spcAft>
              <a:defRPr/>
            </a:pPr>
            <a:r>
              <a:rPr lang="ru-RU" dirty="0" smtClean="0"/>
              <a:t>направление больного для предоставления специализированной помощи и высокоспециализированной помощи</a:t>
            </a:r>
            <a:endParaRPr lang="ru-RU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Структура объединённой городской больницы</a:t>
            </a:r>
            <a:endParaRPr lang="ru-RU" dirty="0"/>
          </a:p>
        </p:txBody>
      </p:sp>
      <p:sp>
        <p:nvSpPr>
          <p:cNvPr id="29698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eaLnBrk="1" hangingPunct="1"/>
            <a:r>
              <a:rPr lang="ru-RU" smtClean="0"/>
              <a:t>Управление (главный врач, его заместители по медицинской части, врачебно-трудовой экспертизе, АХЧ, канцелярия, мед. архив, бухгалтерия, библиотека и др.  );</a:t>
            </a:r>
          </a:p>
          <a:p>
            <a:pPr eaLnBrk="1" hangingPunct="1"/>
            <a:r>
              <a:rPr lang="ru-RU" smtClean="0"/>
              <a:t>Кабинет учёта и мед. статистики;</a:t>
            </a:r>
          </a:p>
          <a:p>
            <a:pPr eaLnBrk="1" hangingPunct="1"/>
            <a:r>
              <a:rPr lang="ru-RU" smtClean="0"/>
              <a:t>Поликлиника;</a:t>
            </a:r>
          </a:p>
          <a:p>
            <a:pPr eaLnBrk="1" hangingPunct="1"/>
            <a:r>
              <a:rPr lang="ru-RU" smtClean="0"/>
              <a:t>Стационар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План лекции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463675" y="1714489"/>
            <a:ext cx="6196013" cy="4008450"/>
          </a:xfrm>
        </p:spPr>
        <p:txBody>
          <a:bodyPr rtlCol="0">
            <a:normAutofit fontScale="62500" lnSpcReduction="20000"/>
          </a:bodyPr>
          <a:lstStyle/>
          <a:p>
            <a:pPr marL="274320" indent="-274320" eaLnBrk="1" fontAlgn="auto" hangingPunct="1">
              <a:spcAft>
                <a:spcPts val="0"/>
              </a:spcAft>
              <a:defRPr/>
            </a:pPr>
            <a:r>
              <a:rPr lang="ru-RU" dirty="0" smtClean="0"/>
              <a:t>1. Место лечебно-профилактических учреждений в системе медицинской помощи населению.</a:t>
            </a:r>
          </a:p>
          <a:p>
            <a:pPr marL="274320" indent="-274320" eaLnBrk="1" fontAlgn="auto" hangingPunct="1">
              <a:spcAft>
                <a:spcPts val="0"/>
              </a:spcAft>
              <a:defRPr/>
            </a:pPr>
            <a:r>
              <a:rPr lang="ru-RU" dirty="0" smtClean="0"/>
              <a:t>2. Основные принципы организации лечебно-профилактической помощи.</a:t>
            </a:r>
          </a:p>
          <a:p>
            <a:pPr marL="274320" indent="-274320" eaLnBrk="1" fontAlgn="auto" hangingPunct="1">
              <a:spcAft>
                <a:spcPts val="0"/>
              </a:spcAft>
              <a:defRPr/>
            </a:pPr>
            <a:r>
              <a:rPr lang="ru-RU" dirty="0" smtClean="0"/>
              <a:t>3. Городская больница как основной вид  лечебно-профилактического учреждения: структура, задачи, функции.</a:t>
            </a:r>
          </a:p>
          <a:p>
            <a:pPr marL="274320" indent="-274320" eaLnBrk="1" fontAlgn="auto" hangingPunct="1">
              <a:spcAft>
                <a:spcPts val="0"/>
              </a:spcAft>
              <a:defRPr/>
            </a:pPr>
            <a:r>
              <a:rPr lang="ru-RU" dirty="0" smtClean="0"/>
              <a:t>4. Амбулаторно-поликлиническая помощь. Диспансеризация как основной вид профилактической деятельности поликлиники.</a:t>
            </a:r>
          </a:p>
          <a:p>
            <a:pPr marL="274320" indent="-274320" eaLnBrk="1" fontAlgn="auto" hangingPunct="1">
              <a:spcAft>
                <a:spcPts val="0"/>
              </a:spcAft>
              <a:defRPr/>
            </a:pPr>
            <a:r>
              <a:rPr lang="ru-RU" dirty="0" smtClean="0"/>
              <a:t>5. Стационарная помощь.</a:t>
            </a:r>
          </a:p>
          <a:p>
            <a:pPr marL="274320" indent="-274320" eaLnBrk="1" fontAlgn="auto" hangingPunct="1">
              <a:spcAft>
                <a:spcPts val="0"/>
              </a:spcAft>
              <a:defRPr/>
            </a:pPr>
            <a:r>
              <a:rPr lang="ru-RU" dirty="0" smtClean="0"/>
              <a:t>6. Скорая медицинская помощь</a:t>
            </a:r>
          </a:p>
          <a:p>
            <a:pPr marL="274320" indent="-274320" eaLnBrk="1" fontAlgn="auto" hangingPunct="1">
              <a:spcAft>
                <a:spcPts val="0"/>
              </a:spcAft>
              <a:defRPr/>
            </a:pPr>
            <a:r>
              <a:rPr lang="ru-RU" dirty="0" smtClean="0"/>
              <a:t>7. Проблемы и перспективы развития лечебно-профилактической помощи</a:t>
            </a: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ru-RU" dirty="0" smtClean="0"/>
              <a:t>Система здравоохранения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r">
              <a:buNone/>
            </a:pPr>
            <a:r>
              <a:rPr lang="ru-RU" dirty="0" smtClean="0"/>
              <a:t>- совокупность организаций, институтов и ресурсов, предназначенных для деятельности в интересах здоровья.</a:t>
            </a:r>
          </a:p>
          <a:p>
            <a:pPr algn="r">
              <a:buNone/>
            </a:pPr>
            <a:r>
              <a:rPr lang="ru-RU" dirty="0" smtClean="0"/>
              <a:t>Охватывает все действия, главная цель которых состоит в укреплении и сохранении здоровья населения.</a:t>
            </a:r>
          </a:p>
          <a:p>
            <a:pPr>
              <a:buNone/>
            </a:pPr>
            <a:endParaRPr lang="ru-RU" dirty="0" smtClean="0"/>
          </a:p>
          <a:p>
            <a:pPr algn="r">
              <a:buNone/>
            </a:pPr>
            <a:r>
              <a:rPr lang="ru-RU" sz="2000" dirty="0" smtClean="0"/>
              <a:t>Доклад ВОЗ о состоянии здоровья в мире (2000)</a:t>
            </a:r>
            <a:endParaRPr lang="ru-RU" sz="2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Grp="1"/>
          </p:cNvSpPr>
          <p:nvPr>
            <p:ph type="title"/>
          </p:nvPr>
        </p:nvSpPr>
        <p:spPr>
          <a:xfrm>
            <a:off x="357158" y="174621"/>
            <a:ext cx="6964363" cy="968363"/>
          </a:xfrm>
        </p:spPr>
        <p:txBody>
          <a:bodyPr/>
          <a:lstStyle/>
          <a:p>
            <a:pPr algn="l"/>
            <a:r>
              <a:rPr lang="ru-RU" dirty="0" smtClean="0"/>
              <a:t>Здравоохранение </a:t>
            </a:r>
          </a:p>
        </p:txBody>
      </p:sp>
      <p:sp>
        <p:nvSpPr>
          <p:cNvPr id="76803" name="Rectangle 3"/>
          <p:cNvSpPr>
            <a:spLocks noGrp="1"/>
          </p:cNvSpPr>
          <p:nvPr>
            <p:ph sz="quarter" idx="1"/>
          </p:nvPr>
        </p:nvSpPr>
        <p:spPr>
          <a:xfrm>
            <a:off x="1463675" y="1785926"/>
            <a:ext cx="6196013" cy="4000528"/>
          </a:xfrm>
        </p:spPr>
        <p:txBody>
          <a:bodyPr>
            <a:normAutofit fontScale="92500" lnSpcReduction="20000"/>
          </a:bodyPr>
          <a:lstStyle/>
          <a:p>
            <a:pPr algn="r">
              <a:buFont typeface="Brush Script MT" pitchFamily="66" charset="0"/>
              <a:buNone/>
            </a:pPr>
            <a:r>
              <a:rPr lang="ru-RU" dirty="0" smtClean="0"/>
              <a:t>– система мер, направленных на обеспечение сохранения и развития физиологических и психологических функций, оптимальной трудоспособности и социальной активности человека при максимальной биологически возможной индивидуальной продолжительности жизни</a:t>
            </a:r>
          </a:p>
          <a:p>
            <a:pPr algn="r">
              <a:buNone/>
            </a:pPr>
            <a:r>
              <a:rPr lang="ru-RU" sz="2000" dirty="0" smtClean="0"/>
              <a:t>«Основы законодательства Украины о здравоохранении» (1992)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000" smtClean="0"/>
              <a:t>Основные принципы здравоохранения в Украине </a:t>
            </a:r>
          </a:p>
        </p:txBody>
      </p:sp>
      <p:sp>
        <p:nvSpPr>
          <p:cNvPr id="77827" name="Rectangle 3"/>
          <p:cNvSpPr>
            <a:spLocks noGrp="1"/>
          </p:cNvSpPr>
          <p:nvPr>
            <p:ph sz="quarter" idx="1"/>
          </p:nvPr>
        </p:nvSpPr>
        <p:spPr>
          <a:xfrm>
            <a:off x="684213" y="2119313"/>
            <a:ext cx="7704137" cy="3603625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ru-RU" sz="1800" smtClean="0"/>
              <a:t>признание здравоохранения приоритетным направлением деятельности общества и государства, одним из главных факторов выживания и развития народов Украины:</a:t>
            </a:r>
          </a:p>
          <a:p>
            <a:pPr>
              <a:lnSpc>
                <a:spcPct val="80000"/>
              </a:lnSpc>
            </a:pPr>
            <a:r>
              <a:rPr lang="ru-RU" sz="1800" smtClean="0"/>
              <a:t>соблюдение прав и свобод человека и гражданина в области здравоохранения и обеспечение связанных с ними гocударственных гарантий:</a:t>
            </a:r>
          </a:p>
          <a:p>
            <a:pPr>
              <a:lnSpc>
                <a:spcPct val="80000"/>
              </a:lnSpc>
            </a:pPr>
            <a:r>
              <a:rPr lang="ru-RU" sz="1800" smtClean="0"/>
              <a:t>гуманистическая направленность, обеспечение приоритета общечеловеческих ценностей над классовыми, национальными, групповыми или индивидуальными интересами, повышенная медико-социальная защита наиболее уязвимых слоев населения;</a:t>
            </a:r>
          </a:p>
          <a:p>
            <a:pPr>
              <a:lnSpc>
                <a:spcPct val="80000"/>
              </a:lnSpc>
            </a:pPr>
            <a:r>
              <a:rPr lang="ru-RU" sz="1800" smtClean="0"/>
              <a:t>равноправие граждан, демократизм и общедоступность медицинской помощи и иных услуг в области здравоохранения</a:t>
            </a:r>
            <a:r>
              <a:rPr lang="ru-RU" sz="1400" smtClean="0"/>
              <a:t>;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smtClean="0"/>
              <a:t>Основные принципы здравоохранения в Украине (продолжение)</a:t>
            </a:r>
          </a:p>
        </p:txBody>
      </p:sp>
      <p:sp>
        <p:nvSpPr>
          <p:cNvPr id="78851" name="Rectangle 3"/>
          <p:cNvSpPr>
            <a:spLocks noGrp="1"/>
          </p:cNvSpPr>
          <p:nvPr>
            <p:ph sz="quarter" idx="1"/>
          </p:nvPr>
        </p:nvSpPr>
        <p:spPr>
          <a:xfrm>
            <a:off x="755650" y="2133600"/>
            <a:ext cx="7632700" cy="3603625"/>
          </a:xfrm>
        </p:spPr>
        <p:txBody>
          <a:bodyPr>
            <a:normAutofit lnSpcReduction="10000"/>
          </a:bodyPr>
          <a:lstStyle/>
          <a:p>
            <a:pPr>
              <a:lnSpc>
                <a:spcPct val="80000"/>
              </a:lnSpc>
            </a:pPr>
            <a:r>
              <a:rPr lang="ru-RU" sz="1800" smtClean="0"/>
              <a:t>соответствие задачам и уровню социально-экономического и культурного развития общества, научная обоснованность, материально-техническая и финансовая обеспеченность;</a:t>
            </a:r>
          </a:p>
          <a:p>
            <a:pPr>
              <a:lnSpc>
                <a:spcPct val="80000"/>
              </a:lnSpc>
            </a:pPr>
            <a:r>
              <a:rPr lang="ru-RU" sz="1800" smtClean="0"/>
              <a:t>ориентации на современные стандарты здоровья и медицинской помощи, сочетание отечественных традиций и достижений с мировым опытом в области здравоохранения.</a:t>
            </a:r>
          </a:p>
          <a:p>
            <a:pPr>
              <a:lnSpc>
                <a:spcPct val="80000"/>
              </a:lnSpc>
            </a:pPr>
            <a:r>
              <a:rPr lang="ru-RU" sz="1800" smtClean="0"/>
              <a:t>предупредительно-профилактический характер, комплексный социальный, экологический и медицинский подход к здравоохранению:</a:t>
            </a:r>
          </a:p>
          <a:p>
            <a:pPr>
              <a:lnSpc>
                <a:spcPct val="80000"/>
              </a:lnSpc>
            </a:pPr>
            <a:r>
              <a:rPr lang="ru-RU" sz="1800" smtClean="0"/>
              <a:t>многоукладность экономики здравоохранения и многоканальность ее финансирования, сочетание государственных гарантий с демонополизацией и поощрением предпринимательства и конкуренции;</a:t>
            </a:r>
          </a:p>
          <a:p>
            <a:pPr>
              <a:lnSpc>
                <a:spcPct val="80000"/>
              </a:lnSpc>
            </a:pPr>
            <a:r>
              <a:rPr lang="ru-RU" sz="1800" smtClean="0"/>
              <a:t>децентрализация государственного управления, развитие самоуправления учреждений и самостоятельности работников здравоохранения на правовой и договорной основе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/>
              <a:t>Отрасли здравоохранения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 rtlCol="0">
            <a:normAutofit fontScale="92500" lnSpcReduction="10000"/>
          </a:bodyPr>
          <a:lstStyle/>
          <a:p>
            <a:pPr marL="274320" indent="-274320" eaLnBrk="1" fontAlgn="auto" hangingPunct="1">
              <a:spcAft>
                <a:spcPts val="0"/>
              </a:spcAft>
              <a:defRPr/>
            </a:pPr>
            <a:r>
              <a:rPr lang="ru-RU" dirty="0" smtClean="0"/>
              <a:t>лечебно-профилактическое дело;</a:t>
            </a:r>
          </a:p>
          <a:p>
            <a:pPr marL="274320" indent="-274320" eaLnBrk="1" fontAlgn="auto" hangingPunct="1">
              <a:spcAft>
                <a:spcPts val="0"/>
              </a:spcAft>
              <a:defRPr/>
            </a:pPr>
            <a:r>
              <a:rPr lang="ru-RU" dirty="0" smtClean="0"/>
              <a:t>охрана материнства и детства;</a:t>
            </a:r>
          </a:p>
          <a:p>
            <a:pPr marL="274320" indent="-274320" eaLnBrk="1" fontAlgn="auto" hangingPunct="1">
              <a:spcAft>
                <a:spcPts val="0"/>
              </a:spcAft>
              <a:defRPr/>
            </a:pPr>
            <a:r>
              <a:rPr lang="ru-RU" dirty="0" smtClean="0"/>
              <a:t>санитарно-противоэпидемическое дело;</a:t>
            </a:r>
          </a:p>
          <a:p>
            <a:pPr marL="274320" indent="-274320" eaLnBrk="1" fontAlgn="auto" hangingPunct="1">
              <a:spcAft>
                <a:spcPts val="0"/>
              </a:spcAft>
              <a:defRPr/>
            </a:pPr>
            <a:r>
              <a:rPr lang="ru-RU" dirty="0" smtClean="0"/>
              <a:t>медицинская и фармацевтическая промышленность, аптечные учреждения и предприятия;</a:t>
            </a:r>
          </a:p>
          <a:p>
            <a:pPr marL="274320" indent="-274320" eaLnBrk="1" fontAlgn="auto" hangingPunct="1">
              <a:spcAft>
                <a:spcPts val="0"/>
              </a:spcAft>
              <a:defRPr/>
            </a:pPr>
            <a:r>
              <a:rPr lang="ru-RU" dirty="0" smtClean="0"/>
              <a:t>медицинское образование и наука;</a:t>
            </a:r>
          </a:p>
          <a:p>
            <a:pPr marL="274320" indent="-274320" eaLnBrk="1" fontAlgn="auto" hangingPunct="1">
              <a:spcAft>
                <a:spcPts val="0"/>
              </a:spcAft>
              <a:defRPr/>
            </a:pPr>
            <a:r>
              <a:rPr lang="ru-RU" dirty="0" smtClean="0"/>
              <a:t>санаторно-курортное дело;</a:t>
            </a:r>
          </a:p>
          <a:p>
            <a:pPr marL="274320" indent="-274320" eaLnBrk="1" fontAlgn="auto" hangingPunct="1">
              <a:spcAft>
                <a:spcPts val="0"/>
              </a:spcAft>
              <a:defRPr/>
            </a:pPr>
            <a:r>
              <a:rPr lang="ru-RU" dirty="0" smtClean="0"/>
              <a:t>патологоанатомическая, судебно-медицинская и судебно-психиатрическая экспертиза.</a:t>
            </a:r>
          </a:p>
          <a:p>
            <a:pPr marL="274320" indent="-274320" eaLnBrk="1" fontAlgn="auto" hangingPunct="1">
              <a:spcAft>
                <a:spcPts val="0"/>
              </a:spcAft>
              <a:defRPr/>
            </a:pPr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/>
              <a:t>Органы здравоохранения</a:t>
            </a:r>
          </a:p>
        </p:txBody>
      </p:sp>
      <p:sp>
        <p:nvSpPr>
          <p:cNvPr id="16386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eaLnBrk="1" hangingPunct="1"/>
            <a:r>
              <a:rPr lang="ru-RU" smtClean="0"/>
              <a:t>Министерство здравоохранения Украины;</a:t>
            </a:r>
          </a:p>
          <a:p>
            <a:pPr eaLnBrk="1" hangingPunct="1"/>
            <a:r>
              <a:rPr lang="ru-RU" smtClean="0"/>
              <a:t> Управления (отделы) здравоохранения при обл- (гор-)госадминистрации;</a:t>
            </a:r>
          </a:p>
          <a:p>
            <a:pPr eaLnBrk="1" hangingPunct="1"/>
            <a:r>
              <a:rPr lang="ru-RU" smtClean="0"/>
              <a:t> В г. Киеве - департамент здравоохранения и социальной защиты населения.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Номенклатура учреждений здравоохранения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 rtlCol="0">
            <a:normAutofit fontScale="92500"/>
          </a:bodyPr>
          <a:lstStyle/>
          <a:p>
            <a:pPr marL="274320" indent="-274320" eaLnBrk="1" fontAlgn="auto" hangingPunct="1">
              <a:spcAft>
                <a:spcPts val="0"/>
              </a:spcAft>
              <a:defRPr/>
            </a:pPr>
            <a:r>
              <a:rPr lang="ru-RU" dirty="0" smtClean="0"/>
              <a:t>лечебно-профилактические учреждения;</a:t>
            </a:r>
          </a:p>
          <a:p>
            <a:pPr marL="274320" indent="-274320" eaLnBrk="1" fontAlgn="auto" hangingPunct="1">
              <a:spcAft>
                <a:spcPts val="0"/>
              </a:spcAft>
              <a:defRPr/>
            </a:pPr>
            <a:r>
              <a:rPr lang="ru-RU" dirty="0" smtClean="0"/>
              <a:t>санитарно- профилактические учреждения;</a:t>
            </a:r>
          </a:p>
          <a:p>
            <a:pPr marL="274320" indent="-274320" eaLnBrk="1" fontAlgn="auto" hangingPunct="1">
              <a:spcAft>
                <a:spcPts val="0"/>
              </a:spcAft>
              <a:defRPr/>
            </a:pPr>
            <a:r>
              <a:rPr lang="ru-RU" dirty="0" smtClean="0"/>
              <a:t>фармацевтические (аптечные) учреждения;</a:t>
            </a:r>
          </a:p>
          <a:p>
            <a:pPr marL="274320" indent="-274320" eaLnBrk="1" fontAlgn="auto" hangingPunct="1">
              <a:spcAft>
                <a:spcPts val="0"/>
              </a:spcAft>
              <a:defRPr/>
            </a:pPr>
            <a:r>
              <a:rPr lang="ru-RU" dirty="0" smtClean="0"/>
              <a:t>учреждения  медико-социальной защиты (бюро или центры медико-социальной экспертизы, дома ребёнка);</a:t>
            </a:r>
          </a:p>
          <a:p>
            <a:pPr marL="274320" indent="-274320" eaLnBrk="1" fontAlgn="auto" hangingPunct="1">
              <a:spcAft>
                <a:spcPts val="0"/>
              </a:spcAft>
              <a:defRPr/>
            </a:pPr>
            <a:r>
              <a:rPr lang="ru-RU" dirty="0" smtClean="0"/>
              <a:t>прочие учреждения (патологоанатомические, судебно-медицинские, статистические и т.д.).</a:t>
            </a:r>
          </a:p>
          <a:p>
            <a:pPr marL="274320" indent="-274320" eaLnBrk="1" fontAlgn="auto" hangingPunct="1">
              <a:spcAft>
                <a:spcPts val="0"/>
              </a:spcAft>
              <a:defRPr/>
            </a:pPr>
            <a:endParaRPr lang="ru-RU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бычная">
  <a:themeElements>
    <a:clrScheme name="Обычная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Обычная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Обычная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1286</TotalTime>
  <Words>629</Words>
  <Application>Microsoft Office PowerPoint</Application>
  <PresentationFormat>Экран (4:3)</PresentationFormat>
  <Paragraphs>87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Обычная</vt:lpstr>
      <vt:lpstr>Слайд 1</vt:lpstr>
      <vt:lpstr>План лекции </vt:lpstr>
      <vt:lpstr>Система здравоохранения</vt:lpstr>
      <vt:lpstr>Здравоохранение </vt:lpstr>
      <vt:lpstr>Основные принципы здравоохранения в Украине </vt:lpstr>
      <vt:lpstr>Основные принципы здравоохранения в Украине (продолжение)</vt:lpstr>
      <vt:lpstr>Отрасли здравоохранения</vt:lpstr>
      <vt:lpstr>Органы здравоохранения</vt:lpstr>
      <vt:lpstr>Номенклатура учреждений здравоохранения</vt:lpstr>
      <vt:lpstr>Лечебно-профилактическая помощь</vt:lpstr>
      <vt:lpstr>Виды лечебно-профилактической помощи </vt:lpstr>
      <vt:lpstr>Виды лечебно-профилактических учреждений </vt:lpstr>
      <vt:lpstr>Лечебно-профилактическая помощь предоставляется:</vt:lpstr>
      <vt:lpstr>Лечебно-профилактическая помощь в зависимости от степени сложности: </vt:lpstr>
      <vt:lpstr>Первичная лечебно-профилактическая помощь включает в себя:</vt:lpstr>
      <vt:lpstr>Структура объединённой городской больницы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Лекция по социальной медицине и организации здравоохранения </dc:title>
  <cp:lastModifiedBy>Саня</cp:lastModifiedBy>
  <cp:revision>100</cp:revision>
  <dcterms:modified xsi:type="dcterms:W3CDTF">2016-02-12T08:04:24Z</dcterms:modified>
</cp:coreProperties>
</file>