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6"/>
  </p:notesMasterIdLst>
  <p:sldIdLst>
    <p:sldId id="256" r:id="rId2"/>
    <p:sldId id="257" r:id="rId3"/>
    <p:sldId id="33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4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3" r:id="rId30"/>
    <p:sldId id="282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4" r:id="rId40"/>
    <p:sldId id="295" r:id="rId41"/>
    <p:sldId id="296" r:id="rId42"/>
    <p:sldId id="318" r:id="rId43"/>
    <p:sldId id="319" r:id="rId44"/>
    <p:sldId id="320" r:id="rId45"/>
    <p:sldId id="321" r:id="rId46"/>
    <p:sldId id="323" r:id="rId47"/>
    <p:sldId id="322" r:id="rId48"/>
    <p:sldId id="324" r:id="rId49"/>
    <p:sldId id="325" r:id="rId50"/>
    <p:sldId id="326" r:id="rId51"/>
    <p:sldId id="327" r:id="rId52"/>
    <p:sldId id="336" r:id="rId53"/>
    <p:sldId id="337" r:id="rId54"/>
    <p:sldId id="338" r:id="rId55"/>
    <p:sldId id="293" r:id="rId56"/>
    <p:sldId id="339" r:id="rId57"/>
    <p:sldId id="340" r:id="rId58"/>
    <p:sldId id="297" r:id="rId59"/>
    <p:sldId id="298" r:id="rId60"/>
    <p:sldId id="299" r:id="rId61"/>
    <p:sldId id="300" r:id="rId62"/>
    <p:sldId id="301" r:id="rId63"/>
    <p:sldId id="302" r:id="rId64"/>
    <p:sldId id="310" r:id="rId65"/>
    <p:sldId id="303" r:id="rId66"/>
    <p:sldId id="311" r:id="rId67"/>
    <p:sldId id="313" r:id="rId68"/>
    <p:sldId id="314" r:id="rId69"/>
    <p:sldId id="315" r:id="rId70"/>
    <p:sldId id="317" r:id="rId71"/>
    <p:sldId id="363" r:id="rId72"/>
    <p:sldId id="364" r:id="rId73"/>
    <p:sldId id="365" r:id="rId74"/>
    <p:sldId id="366" r:id="rId75"/>
    <p:sldId id="341" r:id="rId76"/>
    <p:sldId id="342" r:id="rId77"/>
    <p:sldId id="343" r:id="rId78"/>
    <p:sldId id="344" r:id="rId79"/>
    <p:sldId id="312" r:id="rId80"/>
    <p:sldId id="345" r:id="rId81"/>
    <p:sldId id="346" r:id="rId82"/>
    <p:sldId id="347" r:id="rId83"/>
    <p:sldId id="348" r:id="rId84"/>
    <p:sldId id="349" r:id="rId85"/>
    <p:sldId id="316" r:id="rId86"/>
    <p:sldId id="350" r:id="rId87"/>
    <p:sldId id="351" r:id="rId88"/>
    <p:sldId id="352" r:id="rId89"/>
    <p:sldId id="353" r:id="rId90"/>
    <p:sldId id="354" r:id="rId91"/>
    <p:sldId id="355" r:id="rId92"/>
    <p:sldId id="307" r:id="rId93"/>
    <p:sldId id="356" r:id="rId94"/>
    <p:sldId id="328" r:id="rId95"/>
    <p:sldId id="329" r:id="rId96"/>
    <p:sldId id="330" r:id="rId97"/>
    <p:sldId id="331" r:id="rId98"/>
    <p:sldId id="332" r:id="rId99"/>
    <p:sldId id="357" r:id="rId100"/>
    <p:sldId id="358" r:id="rId101"/>
    <p:sldId id="359" r:id="rId102"/>
    <p:sldId id="360" r:id="rId103"/>
    <p:sldId id="361" r:id="rId104"/>
    <p:sldId id="362" r:id="rId10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63" d="100"/>
          <a:sy n="63" d="100"/>
        </p:scale>
        <p:origin x="17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4BFFF-E09C-4887-BE88-AFC09AF7CA14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CE581-A18F-46EE-BAEB-FDE25515A4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60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CE581-A18F-46EE-BAEB-FDE25515A4F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842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xmlns="" id="{44C7CC97-B291-476A-8A15-146E710E4D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FF50A21-1A29-47AA-A431-0ADCCD305AE5}" type="slidenum">
              <a:rPr lang="ru-RU" altLang="uk-UA" sz="1200"/>
              <a:pPr/>
              <a:t>52</a:t>
            </a:fld>
            <a:endParaRPr lang="ru-RU" altLang="uk-UA" sz="1200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xmlns="" id="{DB43E4D8-CAC8-4798-A262-BC76B5E59B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xmlns="" id="{75A4F0C9-3557-4D13-BC8C-CB3AA84CB3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uk-UA"/>
              <a:t>Синдром не является симптомокомплексом или  сочетанием  случайных или взаимно не связанных симптомов симптомов. Как правило, название синдромов(симптомов) отражает их сущность, но иногда для понимания необходимо привлечение воображения. Например: малиновое желе </a:t>
            </a:r>
          </a:p>
          <a:p>
            <a:pPr eaLnBrk="1" hangingPunct="1"/>
            <a:r>
              <a:rPr lang="ru-RU" altLang="uk-UA"/>
              <a:t>Нередко встречаются эпонимические синдромы. Эпонимизация  означает присвоение фамилии автора, больного, литературного персонажа (синдром </a:t>
            </a:r>
            <a:r>
              <a:rPr lang="en-US" altLang="uk-UA"/>
              <a:t>Pickwick)</a:t>
            </a:r>
            <a:r>
              <a:rPr lang="ru-RU" altLang="uk-UA"/>
              <a:t>, названия местности, явления и т.д.</a:t>
            </a:r>
          </a:p>
        </p:txBody>
      </p:sp>
    </p:spTree>
    <p:extLst>
      <p:ext uri="{BB962C8B-B14F-4D97-AF65-F5344CB8AC3E}">
        <p14:creationId xmlns:p14="http://schemas.microsoft.com/office/powerpoint/2010/main" val="663849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xmlns="" id="{22D05A45-A2D8-40D1-8C50-234F1E9BF6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39802E5-3B48-4723-82C0-6BAD43AF46F8}" type="slidenum">
              <a:rPr lang="ru-RU" altLang="uk-UA" sz="1200"/>
              <a:pPr/>
              <a:t>84</a:t>
            </a:fld>
            <a:endParaRPr lang="ru-RU" altLang="uk-UA" sz="120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xmlns="" id="{A9393A59-709F-4188-ADB3-5D3ED474D1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xmlns="" id="{4AA27D45-04C8-4FF2-8014-61F5185AF5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uk-UA"/>
              <a:t>Внутрибольничная пневмония диагностируется при пребывании пациента в стационаре более 48 часов. Аспирационная развивается как правилоу пациентов с нарушеным созеанием,после инсульта, заболеваниеми пищевода.</a:t>
            </a:r>
          </a:p>
          <a:p>
            <a:pPr eaLnBrk="1" hangingPunct="1"/>
            <a:r>
              <a:rPr lang="ru-RU" altLang="uk-UA"/>
              <a:t>Далее важно уяснить развилась ли пневмония на фоне здоровья или сопутствующего заболевания. На следующем этапе важно оценить тяжесть состояния пациента</a:t>
            </a:r>
          </a:p>
        </p:txBody>
      </p:sp>
    </p:spTree>
    <p:extLst>
      <p:ext uri="{BB962C8B-B14F-4D97-AF65-F5344CB8AC3E}">
        <p14:creationId xmlns:p14="http://schemas.microsoft.com/office/powerpoint/2010/main" val="890288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69988" y="1946275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32388" y="1946275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1169988" y="4079875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32388" y="4079875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5">
            <a:extLst>
              <a:ext uri="{FF2B5EF4-FFF2-40B4-BE49-F238E27FC236}">
                <a16:creationId xmlns:a16="http://schemas.microsoft.com/office/drawing/2014/main" xmlns="" id="{1DCE5F2B-FDE6-4F4B-BD17-0687F43300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6">
            <a:extLst>
              <a:ext uri="{FF2B5EF4-FFF2-40B4-BE49-F238E27FC236}">
                <a16:creationId xmlns:a16="http://schemas.microsoft.com/office/drawing/2014/main" xmlns="" id="{F0B65CB8-C257-44F9-971D-DFEDF35255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7">
            <a:extLst>
              <a:ext uri="{FF2B5EF4-FFF2-40B4-BE49-F238E27FC236}">
                <a16:creationId xmlns:a16="http://schemas.microsoft.com/office/drawing/2014/main" xmlns="" id="{519F25F2-4CA0-4B45-B336-173C112984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CABB4E-D54C-421E-BA72-81223A804875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34767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1576" y="878855"/>
            <a:ext cx="8062912" cy="3702273"/>
          </a:xfrm>
        </p:spPr>
        <p:txBody>
          <a:bodyPr>
            <a:normAutofit fontScale="90000"/>
          </a:bodyPr>
          <a:lstStyle/>
          <a:p>
            <a:r>
              <a:rPr lang="uk-UA" dirty="0">
                <a:effectLst/>
              </a:rPr>
              <a:t>Методи дослідження органів дихальної системи. Основні синдроми при захворюваннях органів дихання.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3504" y="4797152"/>
            <a:ext cx="8062912" cy="1752600"/>
          </a:xfrm>
        </p:spPr>
        <p:txBody>
          <a:bodyPr/>
          <a:lstStyle/>
          <a:p>
            <a:pPr algn="l"/>
            <a:r>
              <a:rPr lang="ru-RU" sz="2800" b="1" dirty="0"/>
              <a:t>Зав. </a:t>
            </a:r>
            <a:r>
              <a:rPr lang="ru-RU" sz="2800" b="1" dirty="0" err="1"/>
              <a:t>кафедри</a:t>
            </a:r>
            <a:r>
              <a:rPr lang="ru-RU" sz="2800" b="1" dirty="0"/>
              <a:t>, </a:t>
            </a:r>
            <a:r>
              <a:rPr lang="ru-RU" sz="2800" b="1" dirty="0" err="1"/>
              <a:t>д.мед.н</a:t>
            </a:r>
            <a:r>
              <a:rPr lang="ru-RU" sz="2800" b="1" dirty="0"/>
              <a:t>. </a:t>
            </a:r>
          </a:p>
          <a:p>
            <a:pPr algn="l"/>
            <a:r>
              <a:rPr lang="ru-RU" sz="2800" b="1" dirty="0" err="1"/>
              <a:t>Михайловська</a:t>
            </a:r>
            <a:r>
              <a:rPr lang="ru-RU" sz="2800" b="1" dirty="0"/>
              <a:t> Н.С.</a:t>
            </a:r>
          </a:p>
          <a:p>
            <a:pPr algn="l"/>
            <a:endParaRPr lang="ru-RU" dirty="0"/>
          </a:p>
        </p:txBody>
      </p:sp>
      <p:pic>
        <p:nvPicPr>
          <p:cNvPr id="5" name="Picture 5" descr="Ге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77" y="71338"/>
            <a:ext cx="1262063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01575" y="-38921"/>
            <a:ext cx="8172847" cy="11398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484632" lvl="0" algn="r">
              <a:spcBef>
                <a:spcPct val="0"/>
              </a:spcBef>
              <a:defRPr/>
            </a:pPr>
            <a:r>
              <a:rPr kumimoji="0" lang="uk-UA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lang="ru-RU" sz="20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0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Запорізький</a:t>
            </a:r>
            <a:r>
              <a:rPr lang="ru-RU" sz="20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0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державний</a:t>
            </a:r>
            <a:r>
              <a:rPr lang="ru-RU" sz="20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0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медичний</a:t>
            </a:r>
            <a:r>
              <a:rPr lang="ru-RU" sz="20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0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університет</a:t>
            </a:r>
            <a:endParaRPr lang="ru-RU" sz="200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rgbClr val="FFFFFF"/>
              </a:solidFill>
              <a:effectLst>
                <a:outerShdw blurRad="38100" dist="38100" dir="2700000" algn="tl">
                  <a:srgbClr val="010199"/>
                </a:outerShdw>
              </a:effectLst>
              <a:latin typeface="+mj-lt"/>
              <a:ea typeface="+mj-ea"/>
              <a:cs typeface="+mj-cs"/>
            </a:endParaRPr>
          </a:p>
          <a:p>
            <a:pPr marL="484632" lvl="0" algn="r">
              <a:spcBef>
                <a:spcPct val="0"/>
              </a:spcBef>
              <a:defRPr/>
            </a:pPr>
            <a:r>
              <a:rPr lang="ru-RU" sz="20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 Кафедра </a:t>
            </a:r>
            <a:r>
              <a:rPr lang="ru-RU" sz="20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загальної</a:t>
            </a:r>
            <a:r>
              <a:rPr lang="ru-RU" sz="20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 практики - </a:t>
            </a:r>
            <a:r>
              <a:rPr lang="ru-RU" sz="20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сімейної</a:t>
            </a:r>
            <a:r>
              <a:rPr lang="ru-RU" sz="20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0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медицини</a:t>
            </a:r>
            <a:r>
              <a:rPr lang="ru-RU" sz="20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 та </a:t>
            </a:r>
            <a:r>
              <a:rPr lang="ru-RU" sz="20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внутрішніх</a:t>
            </a:r>
            <a:r>
              <a:rPr lang="ru-RU" sz="20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</a:rPr>
              <a:t> хвороб</a:t>
            </a:r>
            <a:endParaRPr kumimoji="0" lang="ru-RU" sz="20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rgbClr val="FFFFFF"/>
              </a:solidFill>
              <a:effectLst>
                <a:outerShdw blurRad="38100" dist="38100" dir="2700000" algn="tl">
                  <a:srgbClr val="010199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915517" y="6192441"/>
            <a:ext cx="4144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ru-RU" sz="1800" dirty="0">
                <a:latin typeface="Century Gothic" panose="020B0502020202020204" pitchFamily="34" charset="0"/>
              </a:rPr>
              <a:t>Запоріжжя, </a:t>
            </a:r>
            <a:r>
              <a:rPr lang="uk-UA" altLang="ru-RU" sz="1800" dirty="0" smtClean="0">
                <a:latin typeface="Century Gothic" panose="020B0502020202020204" pitchFamily="34" charset="0"/>
              </a:rPr>
              <a:t>2020-2021 </a:t>
            </a:r>
            <a:r>
              <a:rPr lang="uk-UA" altLang="ru-RU" sz="1800" dirty="0" err="1">
                <a:latin typeface="Century Gothic" panose="020B0502020202020204" pitchFamily="34" charset="0"/>
              </a:rPr>
              <a:t>н.р</a:t>
            </a:r>
            <a:r>
              <a:rPr lang="uk-UA" altLang="ru-RU" sz="1800" dirty="0">
                <a:latin typeface="Century Gothic" panose="020B0502020202020204" pitchFamily="34" charset="0"/>
              </a:rPr>
              <a:t>.</a:t>
            </a:r>
            <a:endParaRPr lang="ru-RU" altLang="ru-RU" sz="18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-171400"/>
            <a:ext cx="8229600" cy="1399032"/>
          </a:xfrm>
        </p:spPr>
        <p:txBody>
          <a:bodyPr/>
          <a:lstStyle/>
          <a:p>
            <a:r>
              <a:rPr lang="ru-RU" b="1" dirty="0" err="1"/>
              <a:t>Неспецифічні</a:t>
            </a:r>
            <a:r>
              <a:rPr lang="ru-RU" b="1" dirty="0"/>
              <a:t> </a:t>
            </a:r>
            <a:r>
              <a:rPr lang="ru-RU" b="1" dirty="0" err="1"/>
              <a:t>скраги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4690864" cy="5186048"/>
          </a:xfrm>
        </p:spPr>
        <p:txBody>
          <a:bodyPr/>
          <a:lstStyle/>
          <a:p>
            <a:pPr>
              <a:defRPr/>
            </a:pPr>
            <a:r>
              <a:rPr lang="ru-RU" dirty="0" err="1"/>
              <a:t>Відчуття</a:t>
            </a:r>
            <a:r>
              <a:rPr lang="ru-RU" dirty="0"/>
              <a:t> жару, озноб (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)</a:t>
            </a:r>
          </a:p>
          <a:p>
            <a:pPr>
              <a:defRPr/>
            </a:pPr>
            <a:r>
              <a:rPr lang="ru-RU" dirty="0" err="1"/>
              <a:t>Головний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, </a:t>
            </a:r>
            <a:r>
              <a:rPr lang="ru-RU" dirty="0" err="1"/>
              <a:t>запаморочення</a:t>
            </a:r>
            <a:endParaRPr lang="ru-RU" dirty="0"/>
          </a:p>
          <a:p>
            <a:pPr>
              <a:defRPr/>
            </a:pPr>
            <a:r>
              <a:rPr lang="ru-RU" dirty="0" err="1"/>
              <a:t>Слабкість</a:t>
            </a:r>
            <a:r>
              <a:rPr lang="ru-RU" dirty="0"/>
              <a:t>, </a:t>
            </a:r>
            <a:r>
              <a:rPr lang="ru-RU" dirty="0" err="1"/>
              <a:t>швидка</a:t>
            </a:r>
            <a:r>
              <a:rPr lang="ru-RU" dirty="0"/>
              <a:t> </a:t>
            </a:r>
            <a:r>
              <a:rPr lang="ru-RU" dirty="0" err="1"/>
              <a:t>стомлюваність</a:t>
            </a:r>
            <a:endParaRPr lang="ru-RU" dirty="0"/>
          </a:p>
          <a:p>
            <a:pPr>
              <a:defRPr/>
            </a:pPr>
            <a:r>
              <a:rPr lang="ru-RU" dirty="0" err="1"/>
              <a:t>Пітливість</a:t>
            </a:r>
            <a:endParaRPr lang="ru-RU" dirty="0"/>
          </a:p>
          <a:p>
            <a:pPr>
              <a:defRPr/>
            </a:pP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апетиту</a:t>
            </a:r>
            <a:endParaRPr lang="ru-RU" dirty="0"/>
          </a:p>
          <a:p>
            <a:pPr>
              <a:defRPr/>
            </a:pPr>
            <a:r>
              <a:rPr lang="ru-RU" dirty="0" err="1"/>
              <a:t>Порушення</a:t>
            </a:r>
            <a:r>
              <a:rPr lang="ru-RU" dirty="0"/>
              <a:t> сну</a:t>
            </a:r>
          </a:p>
        </p:txBody>
      </p:sp>
      <p:pic>
        <p:nvPicPr>
          <p:cNvPr id="23554" name="Picture 2" descr="Картинки по запросу озно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268760"/>
            <a:ext cx="364936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xmlns="" id="{F8C8B158-9AD9-44FE-8C7D-1EFFE71051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8486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uk-UA" sz="2800"/>
              <a:t/>
            </a:r>
            <a:br>
              <a:rPr lang="en-US" altLang="uk-UA" sz="2800"/>
            </a:br>
            <a:r>
              <a:rPr lang="ru-RU" altLang="uk-UA" sz="2800"/>
              <a:t> Методи дослідження при плевритах</a:t>
            </a:r>
          </a:p>
        </p:txBody>
      </p:sp>
      <p:sp>
        <p:nvSpPr>
          <p:cNvPr id="40963" name="Text Box 5">
            <a:extLst>
              <a:ext uri="{FF2B5EF4-FFF2-40B4-BE49-F238E27FC236}">
                <a16:creationId xmlns:a16="http://schemas.microsoft.com/office/drawing/2014/main" xmlns="" id="{8DF38385-42DC-4E5C-BAD1-D6AA9DF14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725" y="5527675"/>
            <a:ext cx="4130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uk-UA"/>
          </a:p>
        </p:txBody>
      </p:sp>
      <p:sp>
        <p:nvSpPr>
          <p:cNvPr id="40964" name="Text Box 6">
            <a:extLst>
              <a:ext uri="{FF2B5EF4-FFF2-40B4-BE49-F238E27FC236}">
                <a16:creationId xmlns:a16="http://schemas.microsoft.com/office/drawing/2014/main" xmlns="" id="{81FD6AA2-6F6F-4985-9D0D-BB17E07FF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867400"/>
            <a:ext cx="838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uk-UA"/>
          </a:p>
        </p:txBody>
      </p:sp>
      <p:pic>
        <p:nvPicPr>
          <p:cNvPr id="40965" name="Picture 8" descr="Панфилова_плеврит 1">
            <a:extLst>
              <a:ext uri="{FF2B5EF4-FFF2-40B4-BE49-F238E27FC236}">
                <a16:creationId xmlns:a16="http://schemas.microsoft.com/office/drawing/2014/main" xmlns="" id="{429DF9A5-19F4-4FAA-9129-73D20C150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0" r="2361"/>
          <a:stretch>
            <a:fillRect/>
          </a:stretch>
        </p:blipFill>
        <p:spPr bwMode="auto">
          <a:xfrm>
            <a:off x="539750" y="1412875"/>
            <a:ext cx="431958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11" descr="Рен-Плеврит2">
            <a:extLst>
              <a:ext uri="{FF2B5EF4-FFF2-40B4-BE49-F238E27FC236}">
                <a16:creationId xmlns:a16="http://schemas.microsoft.com/office/drawing/2014/main" xmlns="" id="{10B79714-5C13-416C-9AF2-9FDDDC16B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484313"/>
            <a:ext cx="3824288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¿Ð»ÐµÐ²ÑÐ°Ð»ÑÐ½Ð° Ð¿ÑÐ½ÐºÑÑÑ">
            <a:extLst>
              <a:ext uri="{FF2B5EF4-FFF2-40B4-BE49-F238E27FC236}">
                <a16:creationId xmlns:a16="http://schemas.microsoft.com/office/drawing/2014/main" xmlns="" id="{C4DB3FC2-BB38-4FE8-B825-42FDF5158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12976"/>
            <a:ext cx="3145507" cy="321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Ð°ÑÑÐ¸Ð½ÐºÐ¸ Ð¿Ð¾ Ð·Ð°Ð¿ÑÐ¾ÑÑ Ð¿Ð»ÐµÐ²ÑÐ°Ð»ÑÐ½Ð° Ð¿ÑÐ½ÐºÑÑÑ">
            <a:extLst>
              <a:ext uri="{FF2B5EF4-FFF2-40B4-BE49-F238E27FC236}">
                <a16:creationId xmlns:a16="http://schemas.microsoft.com/office/drawing/2014/main" xmlns="" id="{9DA6AC91-E449-4987-9B63-F8E3A2ABC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54102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Rectangle 5">
            <a:extLst>
              <a:ext uri="{FF2B5EF4-FFF2-40B4-BE49-F238E27FC236}">
                <a16:creationId xmlns:a16="http://schemas.microsoft.com/office/drawing/2014/main" xmlns="" id="{CBD106B0-CC3F-48DE-97BE-52338578F4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848600" cy="86360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b="1" u="sng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Дослідження</a:t>
            </a:r>
            <a:r>
              <a:rPr lang="ru-RU" sz="3000" b="1" u="sng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плеврального </a:t>
            </a:r>
            <a:r>
              <a:rPr lang="ru-RU" sz="3000" b="1" u="sng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вмісту</a:t>
            </a:r>
            <a:endParaRPr lang="ru-RU" sz="3000" b="1" u="sng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1622" name="Rectangle 6">
            <a:extLst>
              <a:ext uri="{FF2B5EF4-FFF2-40B4-BE49-F238E27FC236}">
                <a16:creationId xmlns:a16="http://schemas.microsoft.com/office/drawing/2014/main" xmlns="" id="{B4F4DF78-BD8B-41DE-B4FB-752152C22C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920037" cy="51530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err="1"/>
              <a:t>Визначення</a:t>
            </a:r>
            <a:r>
              <a:rPr lang="ru-RU" sz="2800" b="1" dirty="0"/>
              <a:t> </a:t>
            </a:r>
            <a:r>
              <a:rPr lang="ru-RU" sz="2800" b="1" dirty="0" err="1"/>
              <a:t>фізико-хімічних</a:t>
            </a:r>
            <a:r>
              <a:rPr lang="ru-RU" sz="2800" b="1" dirty="0"/>
              <a:t> </a:t>
            </a:r>
            <a:r>
              <a:rPr lang="ru-RU" sz="2800" b="1" dirty="0" err="1"/>
              <a:t>властивостей</a:t>
            </a:r>
            <a:r>
              <a:rPr lang="ru-RU" sz="2800" b="1" dirty="0"/>
              <a:t>: </a:t>
            </a:r>
            <a:r>
              <a:rPr lang="ru-RU" sz="2800" b="1" dirty="0" err="1"/>
              <a:t>кількість</a:t>
            </a:r>
            <a:r>
              <a:rPr lang="ru-RU" sz="2800" b="1" dirty="0"/>
              <a:t>, </a:t>
            </a:r>
            <a:r>
              <a:rPr lang="ru-RU" sz="2800" b="1" dirty="0" err="1"/>
              <a:t>колір</a:t>
            </a:r>
            <a:r>
              <a:rPr lang="ru-RU" sz="2800" b="1" dirty="0"/>
              <a:t>, </a:t>
            </a:r>
            <a:r>
              <a:rPr lang="ru-RU" sz="2800" b="1" dirty="0" err="1"/>
              <a:t>прозорість</a:t>
            </a:r>
            <a:r>
              <a:rPr lang="ru-RU" sz="2800" b="1" dirty="0"/>
              <a:t>, </a:t>
            </a:r>
            <a:r>
              <a:rPr lang="ru-RU" sz="2800" b="1" dirty="0" err="1"/>
              <a:t>питома</a:t>
            </a:r>
            <a:r>
              <a:rPr lang="ru-RU" sz="2800" b="1" dirty="0"/>
              <a:t> вага, </a:t>
            </a:r>
            <a:r>
              <a:rPr lang="ru-RU" sz="2800" b="1" dirty="0" err="1"/>
              <a:t>кількість</a:t>
            </a:r>
            <a:r>
              <a:rPr lang="ru-RU" sz="2800" b="1" dirty="0"/>
              <a:t> </a:t>
            </a:r>
            <a:r>
              <a:rPr lang="ru-RU" sz="2800" b="1" dirty="0" err="1"/>
              <a:t>білка</a:t>
            </a:r>
            <a:r>
              <a:rPr lang="ru-RU" sz="2800" b="1" dirty="0"/>
              <a:t>, (проба </a:t>
            </a:r>
            <a:r>
              <a:rPr lang="ru-RU" sz="2800" b="1" dirty="0" err="1"/>
              <a:t>Рівальта</a:t>
            </a:r>
            <a:r>
              <a:rPr lang="ru-RU" sz="2800" b="1" dirty="0"/>
              <a:t>), </a:t>
            </a:r>
            <a:r>
              <a:rPr lang="ru-RU" sz="2800" b="1" dirty="0" err="1"/>
              <a:t>рівень</a:t>
            </a:r>
            <a:r>
              <a:rPr lang="ru-RU" sz="2800" b="1" dirty="0"/>
              <a:t> </a:t>
            </a:r>
            <a:r>
              <a:rPr lang="ru-RU" sz="2800" b="1" dirty="0" err="1"/>
              <a:t>глюкози</a:t>
            </a:r>
            <a:endParaRPr lang="ru-RU" sz="2800" b="1" dirty="0"/>
          </a:p>
          <a:p>
            <a:pPr eaLnBrk="1" hangingPunct="1">
              <a:defRPr/>
            </a:pPr>
            <a:r>
              <a:rPr lang="ru-RU" sz="2800" b="1" dirty="0" err="1"/>
              <a:t>цитологічне</a:t>
            </a:r>
            <a:r>
              <a:rPr lang="ru-RU" sz="2800" b="1" dirty="0"/>
              <a:t> </a:t>
            </a:r>
            <a:r>
              <a:rPr lang="ru-RU" sz="2800" b="1" dirty="0" err="1"/>
              <a:t>дослідження</a:t>
            </a:r>
            <a:endParaRPr lang="ru-RU" sz="2800" b="1" dirty="0"/>
          </a:p>
          <a:p>
            <a:pPr eaLnBrk="1" hangingPunct="1">
              <a:defRPr/>
            </a:pPr>
            <a:r>
              <a:rPr lang="ru-RU" sz="2800" b="1" dirty="0" err="1"/>
              <a:t>імунологічне</a:t>
            </a:r>
            <a:endParaRPr lang="ru-RU" sz="2800" b="1" dirty="0"/>
          </a:p>
          <a:p>
            <a:pPr eaLnBrk="1" hangingPunct="1">
              <a:defRPr/>
            </a:pPr>
            <a:r>
              <a:rPr lang="ru-RU" sz="2800" b="1" dirty="0"/>
              <a:t>При </a:t>
            </a:r>
            <a:r>
              <a:rPr lang="ru-RU" sz="2800" b="1" dirty="0" err="1"/>
              <a:t>необхідності</a:t>
            </a:r>
            <a:r>
              <a:rPr lang="ru-RU" sz="2800" b="1" dirty="0"/>
              <a:t> - </a:t>
            </a:r>
            <a:r>
              <a:rPr lang="ru-RU" sz="2800" b="1" dirty="0" err="1"/>
              <a:t>мікробіологічне</a:t>
            </a:r>
            <a:endParaRPr lang="ru-RU" sz="2800" b="1" dirty="0"/>
          </a:p>
        </p:txBody>
      </p:sp>
      <p:sp>
        <p:nvSpPr>
          <p:cNvPr id="43012" name="Rectangle 8">
            <a:extLst>
              <a:ext uri="{FF2B5EF4-FFF2-40B4-BE49-F238E27FC236}">
                <a16:creationId xmlns:a16="http://schemas.microsoft.com/office/drawing/2014/main" xmlns="" id="{A2923465-B04B-4651-8266-2D461B63E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uk-UA" altLang="uk-UA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>
            <a:extLst>
              <a:ext uri="{FF2B5EF4-FFF2-40B4-BE49-F238E27FC236}">
                <a16:creationId xmlns:a16="http://schemas.microsoft.com/office/drawing/2014/main" xmlns="" id="{473B9501-8AB5-4E0B-8FB3-7293B8D3D2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i="1" u="sng" dirty="0" err="1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Відмінності</a:t>
            </a:r>
            <a:r>
              <a:rPr lang="ru-RU" sz="3600" b="1" i="1" u="sng" dirty="0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транссудата </a:t>
            </a:r>
            <a:r>
              <a:rPr lang="ru-RU" sz="3600" b="1" i="1" u="sng" dirty="0" err="1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від</a:t>
            </a:r>
            <a:r>
              <a:rPr lang="ru-RU" sz="3600" b="1" i="1" u="sng" dirty="0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600" b="1" i="1" u="sng" dirty="0" err="1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ексудату</a:t>
            </a:r>
            <a:r>
              <a:rPr lang="ru-RU" sz="3600" i="1" u="sng" dirty="0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br>
              <a:rPr lang="ru-RU" sz="3600" i="1" u="sng" dirty="0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i="1" u="sng" dirty="0">
              <a:solidFill>
                <a:srgbClr val="FF66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xmlns="" id="{CEDDF01E-3285-4BDE-A61A-575E220910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00125" y="1643063"/>
            <a:ext cx="7772400" cy="4719637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dirty="0">
                <a:solidFill>
                  <a:srgbClr val="FF9999"/>
                </a:solidFill>
              </a:rPr>
              <a:t>1. </a:t>
            </a:r>
            <a:r>
              <a:rPr lang="ru-RU" dirty="0" err="1">
                <a:solidFill>
                  <a:srgbClr val="FF9999"/>
                </a:solidFill>
              </a:rPr>
              <a:t>Питома</a:t>
            </a:r>
            <a:r>
              <a:rPr lang="ru-RU" dirty="0">
                <a:solidFill>
                  <a:srgbClr val="FF9999"/>
                </a:solidFill>
              </a:rPr>
              <a:t> </a:t>
            </a:r>
            <a:r>
              <a:rPr lang="ru-RU" dirty="0" err="1">
                <a:solidFill>
                  <a:srgbClr val="FF9999"/>
                </a:solidFill>
              </a:rPr>
              <a:t>щільність</a:t>
            </a:r>
            <a:r>
              <a:rPr lang="ru-RU" dirty="0">
                <a:solidFill>
                  <a:srgbClr val="FF9999"/>
                </a:solidFill>
              </a:rPr>
              <a:t>: транссудат &lt;1015 - 1020 &lt;</a:t>
            </a:r>
            <a:r>
              <a:rPr lang="ru-RU" dirty="0" err="1">
                <a:solidFill>
                  <a:srgbClr val="FF9999"/>
                </a:solidFill>
              </a:rPr>
              <a:t>ексудат</a:t>
            </a:r>
            <a:r>
              <a:rPr lang="ru-RU" dirty="0">
                <a:solidFill>
                  <a:srgbClr val="FF9999"/>
                </a:solidFill>
              </a:rPr>
              <a:t>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dirty="0">
                <a:solidFill>
                  <a:srgbClr val="FF9999"/>
                </a:solidFill>
              </a:rPr>
              <a:t>2. </a:t>
            </a:r>
            <a:r>
              <a:rPr lang="ru-RU" dirty="0" err="1">
                <a:solidFill>
                  <a:srgbClr val="FF9999"/>
                </a:solidFill>
              </a:rPr>
              <a:t>Білок</a:t>
            </a:r>
            <a:r>
              <a:rPr lang="ru-RU" dirty="0">
                <a:solidFill>
                  <a:srgbClr val="FF9999"/>
                </a:solidFill>
              </a:rPr>
              <a:t>: </a:t>
            </a:r>
            <a:r>
              <a:rPr lang="ru-RU" dirty="0" err="1">
                <a:solidFill>
                  <a:srgbClr val="FF9999"/>
                </a:solidFill>
              </a:rPr>
              <a:t>трассудат</a:t>
            </a:r>
            <a:r>
              <a:rPr lang="ru-RU" dirty="0">
                <a:solidFill>
                  <a:srgbClr val="FF9999"/>
                </a:solidFill>
              </a:rPr>
              <a:t> &lt;2,5 - 3,0% &lt;</a:t>
            </a:r>
            <a:r>
              <a:rPr lang="ru-RU" dirty="0" err="1">
                <a:solidFill>
                  <a:srgbClr val="FF9999"/>
                </a:solidFill>
              </a:rPr>
              <a:t>ексудат</a:t>
            </a:r>
            <a:r>
              <a:rPr lang="ru-RU" dirty="0">
                <a:solidFill>
                  <a:srgbClr val="FF9999"/>
                </a:solidFill>
              </a:rPr>
              <a:t>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dirty="0">
                <a:solidFill>
                  <a:srgbClr val="FF9999"/>
                </a:solidFill>
              </a:rPr>
              <a:t>3. Проба </a:t>
            </a:r>
            <a:r>
              <a:rPr lang="ru-RU" dirty="0" err="1">
                <a:solidFill>
                  <a:srgbClr val="FF9999"/>
                </a:solidFill>
              </a:rPr>
              <a:t>Рівальта</a:t>
            </a:r>
            <a:r>
              <a:rPr lang="ru-RU" dirty="0">
                <a:solidFill>
                  <a:srgbClr val="FF9999"/>
                </a:solidFill>
              </a:rPr>
              <a:t>: в 100 мл </a:t>
            </a:r>
            <a:r>
              <a:rPr lang="ru-RU" dirty="0" err="1">
                <a:solidFill>
                  <a:srgbClr val="FF9999"/>
                </a:solidFill>
              </a:rPr>
              <a:t>дистильованої</a:t>
            </a:r>
            <a:r>
              <a:rPr lang="ru-RU" dirty="0">
                <a:solidFill>
                  <a:srgbClr val="FF9999"/>
                </a:solidFill>
              </a:rPr>
              <a:t> води </a:t>
            </a:r>
            <a:r>
              <a:rPr lang="ru-RU" dirty="0" err="1">
                <a:solidFill>
                  <a:srgbClr val="FF9999"/>
                </a:solidFill>
              </a:rPr>
              <a:t>крапають</a:t>
            </a:r>
            <a:r>
              <a:rPr lang="ru-RU" dirty="0">
                <a:solidFill>
                  <a:srgbClr val="FF9999"/>
                </a:solidFill>
              </a:rPr>
              <a:t> 2-5 </a:t>
            </a:r>
            <a:r>
              <a:rPr lang="ru-RU" dirty="0" err="1">
                <a:solidFill>
                  <a:srgbClr val="FF9999"/>
                </a:solidFill>
              </a:rPr>
              <a:t>крапель</a:t>
            </a:r>
            <a:r>
              <a:rPr lang="ru-RU" dirty="0">
                <a:solidFill>
                  <a:srgbClr val="FF9999"/>
                </a:solidFill>
              </a:rPr>
              <a:t> оцет. </a:t>
            </a:r>
            <a:r>
              <a:rPr lang="ru-RU" dirty="0" err="1">
                <a:solidFill>
                  <a:srgbClr val="FF9999"/>
                </a:solidFill>
              </a:rPr>
              <a:t>к-ти</a:t>
            </a:r>
            <a:r>
              <a:rPr lang="ru-RU" dirty="0">
                <a:solidFill>
                  <a:srgbClr val="FF9999"/>
                </a:solidFill>
              </a:rPr>
              <a:t>. </a:t>
            </a:r>
            <a:r>
              <a:rPr lang="ru-RU" dirty="0" err="1">
                <a:solidFill>
                  <a:srgbClr val="FF9999"/>
                </a:solidFill>
              </a:rPr>
              <a:t>Якщо</a:t>
            </a:r>
            <a:r>
              <a:rPr lang="ru-RU" dirty="0">
                <a:solidFill>
                  <a:srgbClr val="FF9999"/>
                </a:solidFill>
              </a:rPr>
              <a:t> </a:t>
            </a:r>
            <a:r>
              <a:rPr lang="ru-RU" dirty="0" err="1">
                <a:solidFill>
                  <a:srgbClr val="FF9999"/>
                </a:solidFill>
              </a:rPr>
              <a:t>утворюється</a:t>
            </a:r>
            <a:r>
              <a:rPr lang="ru-RU" dirty="0">
                <a:solidFill>
                  <a:srgbClr val="FF9999"/>
                </a:solidFill>
              </a:rPr>
              <a:t> осад - </a:t>
            </a:r>
            <a:r>
              <a:rPr lang="ru-RU" dirty="0" err="1">
                <a:solidFill>
                  <a:srgbClr val="FF9999"/>
                </a:solidFill>
              </a:rPr>
              <a:t>ексудат</a:t>
            </a:r>
            <a:r>
              <a:rPr lang="ru-RU" dirty="0">
                <a:solidFill>
                  <a:srgbClr val="FF9999"/>
                </a:solidFill>
              </a:rPr>
              <a:t>. </a:t>
            </a:r>
            <a:r>
              <a:rPr lang="ru-RU" dirty="0" err="1">
                <a:solidFill>
                  <a:srgbClr val="FF9999"/>
                </a:solidFill>
              </a:rPr>
              <a:t>Ексудат</a:t>
            </a:r>
            <a:r>
              <a:rPr lang="ru-RU" dirty="0">
                <a:solidFill>
                  <a:srgbClr val="FF9999"/>
                </a:solidFill>
              </a:rPr>
              <a:t> </a:t>
            </a:r>
            <a:r>
              <a:rPr lang="ru-RU" dirty="0" err="1">
                <a:solidFill>
                  <a:srgbClr val="FF9999"/>
                </a:solidFill>
              </a:rPr>
              <a:t>більш</a:t>
            </a:r>
            <a:r>
              <a:rPr lang="ru-RU" dirty="0">
                <a:solidFill>
                  <a:srgbClr val="FF9999"/>
                </a:solidFill>
              </a:rPr>
              <a:t> </a:t>
            </a:r>
            <a:r>
              <a:rPr lang="ru-RU" dirty="0" err="1">
                <a:solidFill>
                  <a:srgbClr val="FF9999"/>
                </a:solidFill>
              </a:rPr>
              <a:t>багатий</a:t>
            </a:r>
            <a:r>
              <a:rPr lang="ru-RU" dirty="0">
                <a:solidFill>
                  <a:srgbClr val="FF9999"/>
                </a:solidFill>
              </a:rPr>
              <a:t> </a:t>
            </a:r>
            <a:r>
              <a:rPr lang="ru-RU" dirty="0" err="1">
                <a:solidFill>
                  <a:srgbClr val="FF9999"/>
                </a:solidFill>
              </a:rPr>
              <a:t>клітинами</a:t>
            </a:r>
            <a:r>
              <a:rPr lang="ru-RU" dirty="0">
                <a:solidFill>
                  <a:srgbClr val="FF9999"/>
                </a:solidFill>
              </a:rPr>
              <a:t>, в </a:t>
            </a:r>
            <a:r>
              <a:rPr lang="ru-RU" dirty="0" err="1">
                <a:solidFill>
                  <a:srgbClr val="FF9999"/>
                </a:solidFill>
              </a:rPr>
              <a:t>трассудате</a:t>
            </a:r>
            <a:r>
              <a:rPr lang="ru-RU" dirty="0">
                <a:solidFill>
                  <a:srgbClr val="FF9999"/>
                </a:solidFill>
              </a:rPr>
              <a:t> </a:t>
            </a:r>
            <a:r>
              <a:rPr lang="ru-RU" dirty="0" err="1">
                <a:solidFill>
                  <a:srgbClr val="FF9999"/>
                </a:solidFill>
              </a:rPr>
              <a:t>клітин</a:t>
            </a:r>
            <a:r>
              <a:rPr lang="ru-RU" dirty="0">
                <a:solidFill>
                  <a:srgbClr val="FF9999"/>
                </a:solidFill>
              </a:rPr>
              <a:t> </a:t>
            </a:r>
            <a:r>
              <a:rPr lang="ru-RU" dirty="0" err="1">
                <a:solidFill>
                  <a:srgbClr val="FF9999"/>
                </a:solidFill>
              </a:rPr>
              <a:t>дуже</a:t>
            </a:r>
            <a:r>
              <a:rPr lang="ru-RU" dirty="0">
                <a:solidFill>
                  <a:srgbClr val="FF9999"/>
                </a:solidFill>
              </a:rPr>
              <a:t> мало.</a:t>
            </a:r>
            <a:endParaRPr lang="ru-RU" dirty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949848"/>
            <a:ext cx="7215238" cy="1399032"/>
          </a:xfrm>
        </p:spPr>
        <p:txBody>
          <a:bodyPr/>
          <a:lstStyle/>
          <a:p>
            <a:pPr algn="ctr"/>
            <a:r>
              <a:rPr lang="ru-RU" b="1" dirty="0" err="1"/>
              <a:t>Дякую</a:t>
            </a:r>
            <a:r>
              <a:rPr lang="ru-RU" b="1" dirty="0"/>
              <a:t> за </a:t>
            </a:r>
            <a:r>
              <a:rPr lang="ru-RU" b="1" dirty="0" err="1"/>
              <a:t>увагу</a:t>
            </a:r>
            <a:r>
              <a:rPr lang="ru-RU" b="1" dirty="0"/>
              <a:t>!</a:t>
            </a:r>
          </a:p>
        </p:txBody>
      </p:sp>
      <p:sp>
        <p:nvSpPr>
          <p:cNvPr id="90114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16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18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0120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564904"/>
            <a:ext cx="6526759" cy="3671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-171400"/>
            <a:ext cx="8229600" cy="1399032"/>
          </a:xfrm>
        </p:spPr>
        <p:txBody>
          <a:bodyPr/>
          <a:lstStyle/>
          <a:p>
            <a:r>
              <a:rPr lang="ru-RU" b="1" dirty="0" err="1"/>
              <a:t>Загальний</a:t>
            </a:r>
            <a:r>
              <a:rPr lang="ru-RU" b="1" dirty="0"/>
              <a:t> </a:t>
            </a:r>
            <a:r>
              <a:rPr lang="ru-RU" b="1" dirty="0" err="1"/>
              <a:t>огляд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45232"/>
            <a:ext cx="8748464" cy="45720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3200" b="1" dirty="0"/>
              <a:t>1. </a:t>
            </a:r>
            <a:r>
              <a:rPr lang="ru-RU" sz="3200" b="1" dirty="0" err="1"/>
              <a:t>Положення</a:t>
            </a:r>
            <a:r>
              <a:rPr lang="ru-RU" sz="3200" b="1" dirty="0"/>
              <a:t> хворого </a:t>
            </a:r>
            <a:r>
              <a:rPr lang="ru-RU" sz="2400" dirty="0"/>
              <a:t>(</a:t>
            </a:r>
            <a:r>
              <a:rPr lang="ru-RU" sz="2400" dirty="0" err="1"/>
              <a:t>активне</a:t>
            </a:r>
            <a:r>
              <a:rPr lang="ru-RU" sz="2400" dirty="0"/>
              <a:t>, </a:t>
            </a:r>
            <a:r>
              <a:rPr lang="ru-RU" sz="2400" dirty="0" err="1"/>
              <a:t>пасивне</a:t>
            </a:r>
            <a:r>
              <a:rPr lang="ru-RU" sz="2400" dirty="0"/>
              <a:t>, </a:t>
            </a:r>
            <a:r>
              <a:rPr lang="ru-RU" sz="2400" dirty="0" err="1"/>
              <a:t>вимушене</a:t>
            </a:r>
            <a:r>
              <a:rPr lang="ru-RU" sz="2400" dirty="0"/>
              <a:t>, на хворому </a:t>
            </a:r>
            <a:r>
              <a:rPr lang="ru-RU" sz="2400" dirty="0" err="1"/>
              <a:t>боці</a:t>
            </a:r>
            <a:r>
              <a:rPr lang="ru-RU" sz="2400" dirty="0"/>
              <a:t>, здоровому, </a:t>
            </a:r>
            <a:r>
              <a:rPr lang="ru-RU" sz="2400" dirty="0" err="1"/>
              <a:t>постуральне</a:t>
            </a:r>
            <a:r>
              <a:rPr lang="ru-RU" sz="2400" dirty="0"/>
              <a:t>)</a:t>
            </a:r>
          </a:p>
          <a:p>
            <a:pPr marL="0" indent="0">
              <a:buNone/>
              <a:defRPr/>
            </a:pPr>
            <a:r>
              <a:rPr lang="ru-RU" sz="2400" b="1" dirty="0" err="1"/>
              <a:t>вимушене</a:t>
            </a:r>
            <a:r>
              <a:rPr lang="ru-RU" sz="2400" b="1" dirty="0"/>
              <a:t> </a:t>
            </a:r>
            <a:r>
              <a:rPr lang="ru-RU" sz="2400" b="1" dirty="0" err="1"/>
              <a:t>положення</a:t>
            </a:r>
            <a:r>
              <a:rPr lang="ru-RU" sz="2400" b="1" dirty="0"/>
              <a:t>:</a:t>
            </a:r>
          </a:p>
          <a:p>
            <a:pPr marL="0" indent="0">
              <a:buNone/>
              <a:defRPr/>
            </a:pPr>
            <a:r>
              <a:rPr lang="ru-RU" sz="2400" dirty="0"/>
              <a:t>  - </a:t>
            </a:r>
            <a:r>
              <a:rPr lang="ru-RU" sz="2400" dirty="0" err="1"/>
              <a:t>ортопное</a:t>
            </a:r>
            <a:endParaRPr lang="ru-RU" sz="2400" dirty="0"/>
          </a:p>
          <a:p>
            <a:pPr marL="0" indent="0">
              <a:buNone/>
              <a:defRPr/>
            </a:pPr>
            <a:r>
              <a:rPr lang="ru-RU" sz="2400" dirty="0"/>
              <a:t>- на хворому </a:t>
            </a:r>
            <a:r>
              <a:rPr lang="ru-RU" sz="2400" dirty="0" err="1"/>
              <a:t>боці</a:t>
            </a:r>
            <a:endParaRPr lang="ru-RU" sz="2400" dirty="0"/>
          </a:p>
          <a:p>
            <a:pPr marL="0" indent="0">
              <a:buNone/>
              <a:defRPr/>
            </a:pPr>
            <a:r>
              <a:rPr lang="ru-RU" sz="2400" dirty="0"/>
              <a:t>  - </a:t>
            </a:r>
            <a:r>
              <a:rPr lang="ru-RU" sz="2400" dirty="0" err="1"/>
              <a:t>положення</a:t>
            </a:r>
            <a:r>
              <a:rPr lang="ru-RU" sz="2400" dirty="0"/>
              <a:t> «дренажу»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contrast="36000"/>
            <a:grayscl/>
          </a:blip>
          <a:srcRect/>
          <a:stretch>
            <a:fillRect/>
          </a:stretch>
        </p:blipFill>
        <p:spPr>
          <a:xfrm>
            <a:off x="6012160" y="1988840"/>
            <a:ext cx="2805776" cy="3011795"/>
          </a:xfrm>
          <a:prstGeom prst="rect">
            <a:avLst/>
          </a:prstGeom>
          <a:noFill/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1" y="4221088"/>
            <a:ext cx="4618855" cy="24879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92688" y="5613047"/>
            <a:ext cx="3347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ортопное</a:t>
            </a:r>
            <a:r>
              <a:rPr lang="ru-RU" dirty="0"/>
              <a:t>;</a:t>
            </a:r>
          </a:p>
          <a:p>
            <a:endParaRPr lang="ru-RU" dirty="0"/>
          </a:p>
          <a:p>
            <a:r>
              <a:rPr lang="ru-RU" dirty="0" err="1"/>
              <a:t>Положення</a:t>
            </a:r>
            <a:r>
              <a:rPr lang="ru-RU" dirty="0"/>
              <a:t> на хворому </a:t>
            </a:r>
            <a:r>
              <a:rPr lang="ru-RU" dirty="0" err="1"/>
              <a:t>боці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7596336" y="5085184"/>
            <a:ext cx="0" cy="57606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5508104" y="6381328"/>
            <a:ext cx="656456" cy="838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-171400"/>
            <a:ext cx="8229600" cy="1399032"/>
          </a:xfrm>
        </p:spPr>
        <p:txBody>
          <a:bodyPr/>
          <a:lstStyle/>
          <a:p>
            <a:r>
              <a:rPr lang="ru-RU" b="1" dirty="0" err="1"/>
              <a:t>Загальний</a:t>
            </a:r>
            <a:r>
              <a:rPr lang="ru-RU" b="1" dirty="0"/>
              <a:t> </a:t>
            </a:r>
            <a:r>
              <a:rPr lang="ru-RU" b="1" dirty="0" err="1"/>
              <a:t>огляд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01216"/>
            <a:ext cx="8892480" cy="45720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2800" dirty="0"/>
              <a:t>2. </a:t>
            </a:r>
            <a:r>
              <a:rPr lang="ru-RU" sz="2800" dirty="0" err="1"/>
              <a:t>Обличчя</a:t>
            </a:r>
            <a:r>
              <a:rPr lang="ru-RU" sz="2800" dirty="0"/>
              <a:t> (</a:t>
            </a:r>
            <a:r>
              <a:rPr lang="ru-RU" sz="2800" dirty="0" err="1"/>
              <a:t>рум’янець</a:t>
            </a:r>
            <a:r>
              <a:rPr lang="ru-RU" sz="2800" dirty="0"/>
              <a:t>, </a:t>
            </a:r>
            <a:r>
              <a:rPr lang="en-US" sz="2800" dirty="0"/>
              <a:t>herpes </a:t>
            </a:r>
            <a:r>
              <a:rPr lang="en-US" sz="2800" dirty="0" err="1"/>
              <a:t>labialis</a:t>
            </a:r>
            <a:r>
              <a:rPr lang="en-US" sz="2800" dirty="0"/>
              <a:t>, </a:t>
            </a:r>
            <a:r>
              <a:rPr lang="en-US" sz="2800" dirty="0" err="1"/>
              <a:t>nasalis</a:t>
            </a:r>
            <a:r>
              <a:rPr lang="en-US" sz="2800" dirty="0"/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800" dirty="0"/>
              <a:t>3. </a:t>
            </a:r>
            <a:r>
              <a:rPr lang="ru-RU" sz="2800" dirty="0" err="1"/>
              <a:t>Ціаноз</a:t>
            </a:r>
            <a:r>
              <a:rPr lang="ru-RU" sz="2800" dirty="0"/>
              <a:t> (</a:t>
            </a:r>
            <a:r>
              <a:rPr lang="ru-RU" sz="2800" dirty="0" err="1"/>
              <a:t>дифузний</a:t>
            </a:r>
            <a:r>
              <a:rPr lang="ru-RU" sz="2800" dirty="0"/>
              <a:t> / </a:t>
            </a:r>
            <a:r>
              <a:rPr lang="ru-RU" sz="2800" dirty="0" err="1"/>
              <a:t>центральний</a:t>
            </a:r>
            <a:r>
              <a:rPr lang="ru-RU" sz="2800" dirty="0"/>
              <a:t>, </a:t>
            </a:r>
            <a:r>
              <a:rPr lang="ru-RU" sz="2800" dirty="0" err="1"/>
              <a:t>місцевий</a:t>
            </a:r>
            <a:r>
              <a:rPr lang="ru-RU" sz="2800" dirty="0"/>
              <a:t>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3455938" cy="386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314" y="2132137"/>
            <a:ext cx="3728974" cy="388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15616" y="62280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Дифузний</a:t>
            </a:r>
            <a:r>
              <a:rPr lang="ru-RU" dirty="0"/>
              <a:t> </a:t>
            </a:r>
            <a:r>
              <a:rPr lang="ru-RU" dirty="0" err="1"/>
              <a:t>ціаноз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62373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Локальный </a:t>
            </a:r>
            <a:r>
              <a:rPr lang="ru-RU" dirty="0" err="1"/>
              <a:t>ціаноз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-171400"/>
            <a:ext cx="8229600" cy="1399032"/>
          </a:xfrm>
        </p:spPr>
        <p:txBody>
          <a:bodyPr/>
          <a:lstStyle/>
          <a:p>
            <a:r>
              <a:rPr lang="ru-RU" b="1" dirty="0" err="1"/>
              <a:t>Загальний</a:t>
            </a:r>
            <a:r>
              <a:rPr lang="ru-RU" b="1" dirty="0"/>
              <a:t> </a:t>
            </a:r>
            <a:r>
              <a:rPr lang="ru-RU" b="1" dirty="0" err="1"/>
              <a:t>огляд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2728"/>
            <a:ext cx="8229600" cy="1402176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4. </a:t>
            </a:r>
            <a:r>
              <a:rPr lang="ru-RU" sz="3200" dirty="0" err="1"/>
              <a:t>Пальці</a:t>
            </a:r>
            <a:r>
              <a:rPr lang="ru-RU" sz="3200" dirty="0"/>
              <a:t> (</a:t>
            </a:r>
            <a:r>
              <a:rPr lang="ru-RU" sz="3200" dirty="0" err="1"/>
              <a:t>барабанні</a:t>
            </a:r>
            <a:r>
              <a:rPr lang="ru-RU" sz="3200" dirty="0"/>
              <a:t> </a:t>
            </a:r>
            <a:r>
              <a:rPr lang="ru-RU" sz="3200" dirty="0" err="1"/>
              <a:t>палички</a:t>
            </a:r>
            <a:r>
              <a:rPr lang="ru-RU" sz="3200" dirty="0"/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5. </a:t>
            </a:r>
            <a:r>
              <a:rPr lang="ru-RU" sz="3200" dirty="0" err="1"/>
              <a:t>Нігті</a:t>
            </a:r>
            <a:r>
              <a:rPr lang="ru-RU" sz="3200" dirty="0"/>
              <a:t> (</a:t>
            </a:r>
            <a:r>
              <a:rPr lang="ru-RU" sz="3200" dirty="0" err="1"/>
              <a:t>часові</a:t>
            </a:r>
            <a:r>
              <a:rPr lang="ru-RU" sz="3200" dirty="0"/>
              <a:t> </a:t>
            </a:r>
            <a:r>
              <a:rPr lang="ru-RU" sz="3200" dirty="0" err="1"/>
              <a:t>скла</a:t>
            </a:r>
            <a:r>
              <a:rPr lang="ru-RU" sz="3200" dirty="0"/>
              <a:t>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07952"/>
            <a:ext cx="3956050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852936"/>
            <a:ext cx="4502150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58772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dirty="0" err="1"/>
              <a:t>Барабанні</a:t>
            </a:r>
            <a:r>
              <a:rPr lang="ru-RU" dirty="0"/>
              <a:t> </a:t>
            </a:r>
            <a:r>
              <a:rPr lang="ru-RU" dirty="0" err="1"/>
              <a:t>палички</a:t>
            </a:r>
            <a:r>
              <a:rPr lang="ru-RU" dirty="0"/>
              <a:t>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586798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dirty="0" err="1"/>
              <a:t>Часові</a:t>
            </a:r>
            <a:r>
              <a:rPr lang="ru-RU" dirty="0"/>
              <a:t> </a:t>
            </a:r>
            <a:r>
              <a:rPr lang="ru-RU" dirty="0" err="1"/>
              <a:t>скла</a:t>
            </a:r>
            <a:r>
              <a:rPr lang="ru-RU" dirty="0"/>
              <a:t>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904" y="-202280"/>
            <a:ext cx="8229600" cy="1399032"/>
          </a:xfrm>
        </p:spPr>
        <p:txBody>
          <a:bodyPr/>
          <a:lstStyle/>
          <a:p>
            <a:r>
              <a:rPr lang="ru-RU" b="1" dirty="0" err="1"/>
              <a:t>Огляд</a:t>
            </a:r>
            <a:r>
              <a:rPr lang="ru-RU" b="1" dirty="0"/>
              <a:t> </a:t>
            </a:r>
            <a:r>
              <a:rPr lang="ru-RU" b="1" dirty="0" err="1"/>
              <a:t>грудної</a:t>
            </a:r>
            <a:r>
              <a:rPr lang="ru-RU" b="1" dirty="0"/>
              <a:t> </a:t>
            </a:r>
            <a:r>
              <a:rPr lang="ru-RU" b="1" dirty="0" err="1"/>
              <a:t>клітки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0872" y="1124744"/>
            <a:ext cx="8229600" cy="533006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форма:</a:t>
            </a:r>
          </a:p>
          <a:p>
            <a:pPr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    а /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фізіологічна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нормо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-,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гіпер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-,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астенічна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    б /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патологічна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емфізематозна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паралітична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рахітична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воронкообразна, ладьевидна,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кіфосколіотична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</a:t>
            </a:r>
          </a:p>
          <a:p>
            <a:pPr>
              <a:defRPr/>
            </a:pP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симетричність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/>
              <a:t>над- </a:t>
            </a:r>
            <a:r>
              <a:rPr lang="ru-RU" sz="3200" b="1" dirty="0" err="1"/>
              <a:t>і</a:t>
            </a:r>
            <a:r>
              <a:rPr lang="ru-RU" sz="3200" b="1" dirty="0"/>
              <a:t> </a:t>
            </a:r>
            <a:r>
              <a:rPr lang="ru-RU" sz="3200" b="1" dirty="0" err="1"/>
              <a:t>підключичних</a:t>
            </a:r>
            <a:r>
              <a:rPr lang="ru-RU" sz="3200" b="1" dirty="0"/>
              <a:t> ямок, </a:t>
            </a:r>
            <a:r>
              <a:rPr lang="ru-RU" sz="3200" b="1" dirty="0" err="1"/>
              <a:t>ключиць</a:t>
            </a:r>
            <a:r>
              <a:rPr lang="ru-RU" sz="3200" b="1" dirty="0"/>
              <a:t>, участь </a:t>
            </a:r>
            <a:r>
              <a:rPr lang="ru-RU" sz="3200" b="1" dirty="0" err="1"/>
              <a:t>обох</a:t>
            </a:r>
            <a:r>
              <a:rPr lang="ru-RU" sz="3200" b="1" dirty="0"/>
              <a:t> половин </a:t>
            </a:r>
            <a:r>
              <a:rPr lang="ru-RU" sz="3200" b="1" dirty="0" err="1"/>
              <a:t>грудної</a:t>
            </a:r>
            <a:r>
              <a:rPr lang="ru-RU" sz="3200" b="1" dirty="0"/>
              <a:t> </a:t>
            </a:r>
            <a:r>
              <a:rPr lang="ru-RU" sz="3200" b="1" dirty="0" err="1"/>
              <a:t>клітки</a:t>
            </a:r>
            <a:r>
              <a:rPr lang="ru-RU" sz="3200" b="1" dirty="0"/>
              <a:t> в </a:t>
            </a:r>
            <a:r>
              <a:rPr lang="ru-RU" sz="3200" b="1" dirty="0" err="1"/>
              <a:t>акті</a:t>
            </a:r>
            <a:r>
              <a:rPr lang="ru-RU" sz="3200" b="1" dirty="0"/>
              <a:t> </a:t>
            </a:r>
            <a:r>
              <a:rPr lang="ru-RU" sz="3200" b="1" dirty="0" err="1"/>
              <a:t>дихання</a:t>
            </a:r>
            <a:r>
              <a:rPr lang="ru-RU" sz="3200" b="1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6024" y="-243408"/>
            <a:ext cx="9612560" cy="13990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/>
              <a:t>Фізіологічні</a:t>
            </a:r>
            <a:r>
              <a:rPr lang="ru-RU" sz="3200" b="1" dirty="0"/>
              <a:t> </a:t>
            </a:r>
            <a:r>
              <a:rPr lang="ru-RU" sz="3200" b="1" dirty="0" err="1"/>
              <a:t>форми</a:t>
            </a:r>
            <a:r>
              <a:rPr lang="ru-RU" sz="3200" b="1" dirty="0"/>
              <a:t> </a:t>
            </a:r>
            <a:r>
              <a:rPr lang="ru-RU" sz="3200" b="1" dirty="0" err="1"/>
              <a:t>грудної</a:t>
            </a:r>
            <a:r>
              <a:rPr lang="ru-RU" sz="3200" b="1" dirty="0"/>
              <a:t> </a:t>
            </a:r>
            <a:r>
              <a:rPr lang="ru-RU" sz="3200" b="1" dirty="0" err="1"/>
              <a:t>клітини</a:t>
            </a:r>
            <a:endParaRPr lang="ru-RU" sz="3200" b="1" dirty="0"/>
          </a:p>
        </p:txBody>
      </p:sp>
      <p:pic>
        <p:nvPicPr>
          <p:cNvPr id="41986" name="Picture 2" descr="Картинки по запросу астеническая грудная кле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24136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07706" y="5589240"/>
            <a:ext cx="4816822" cy="1052512"/>
          </a:xfrm>
        </p:spPr>
        <p:txBody>
          <a:bodyPr/>
          <a:lstStyle/>
          <a:p>
            <a:pPr>
              <a:defRPr/>
            </a:pPr>
            <a:r>
              <a:rPr lang="ru-RU" sz="2800" dirty="0"/>
              <a:t>Воронкообразна </a:t>
            </a:r>
            <a:br>
              <a:rPr lang="ru-RU" sz="2800" dirty="0"/>
            </a:br>
            <a:r>
              <a:rPr lang="ru-RU" sz="2800" dirty="0" err="1"/>
              <a:t>грудна</a:t>
            </a:r>
            <a:r>
              <a:rPr lang="ru-RU" sz="2800" dirty="0"/>
              <a:t> </a:t>
            </a:r>
            <a:r>
              <a:rPr lang="ru-RU" sz="2800" dirty="0" err="1"/>
              <a:t>клітина</a:t>
            </a:r>
            <a:endParaRPr lang="ru-RU" sz="2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-108520" y="-387424"/>
            <a:ext cx="10116616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lvl="0">
              <a:spcBef>
                <a:spcPct val="0"/>
              </a:spcBef>
              <a:defRPr/>
            </a:pPr>
            <a:r>
              <a:rPr lang="ru-RU" sz="32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 </a:t>
            </a:r>
            <a:r>
              <a:rPr lang="ru-RU" sz="3200" b="1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Патологічні</a:t>
            </a:r>
            <a:r>
              <a:rPr lang="ru-RU" sz="32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200" b="1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форми</a:t>
            </a:r>
            <a:r>
              <a:rPr lang="ru-RU" sz="32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200" b="1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грудної</a:t>
            </a:r>
            <a:r>
              <a:rPr lang="ru-RU" sz="32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200" b="1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клітини</a:t>
            </a:r>
            <a:endParaRPr kumimoji="0" lang="ru-RU" sz="32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1560" y="786712"/>
            <a:ext cx="3240360" cy="4586504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23528" y="5517232"/>
            <a:ext cx="3816424" cy="105251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lvl="0">
              <a:spcBef>
                <a:spcPct val="0"/>
              </a:spcBef>
              <a:defRPr/>
            </a:pPr>
            <a:r>
              <a:rPr lang="ru-RU" sz="28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Рахітична</a:t>
            </a:r>
            <a:r>
              <a:rPr lang="ru-RU" sz="28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8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грудна</a:t>
            </a:r>
            <a:r>
              <a:rPr lang="ru-RU" sz="28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8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клітина</a:t>
            </a:r>
            <a:endParaRPr kumimoji="0" lang="ru-RU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36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Картинки по запросу воронкообразная грудная клет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764704"/>
            <a:ext cx="3029615" cy="4552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9468544" cy="13990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/>
              <a:t>Патологічні</a:t>
            </a:r>
            <a:r>
              <a:rPr lang="ru-RU" sz="3200" b="1" dirty="0"/>
              <a:t> </a:t>
            </a:r>
            <a:r>
              <a:rPr lang="ru-RU" sz="3200" b="1" dirty="0" err="1"/>
              <a:t>форми</a:t>
            </a:r>
            <a:r>
              <a:rPr lang="ru-RU" sz="3200" b="1" dirty="0"/>
              <a:t> </a:t>
            </a:r>
            <a:r>
              <a:rPr lang="ru-RU" sz="3200" b="1" dirty="0" err="1"/>
              <a:t>грудної</a:t>
            </a:r>
            <a:r>
              <a:rPr lang="ru-RU" sz="3200" b="1" dirty="0"/>
              <a:t> </a:t>
            </a:r>
            <a:r>
              <a:rPr lang="ru-RU" sz="3200" b="1" dirty="0" err="1"/>
              <a:t>клітини</a:t>
            </a:r>
            <a:endParaRPr lang="ru-RU" sz="3200" b="1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4207" y="1123603"/>
            <a:ext cx="3287713" cy="4465637"/>
          </a:xfrm>
          <a:noFill/>
        </p:spPr>
      </p:pic>
      <p:pic>
        <p:nvPicPr>
          <p:cNvPr id="6" name="Picture 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55728" y="1281410"/>
            <a:ext cx="4176712" cy="3587750"/>
          </a:xfr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11560" y="5760864"/>
            <a:ext cx="8136904" cy="105251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lvl="0">
              <a:spcBef>
                <a:spcPct val="0"/>
              </a:spcBef>
              <a:defRPr/>
            </a:pPr>
            <a:r>
              <a:rPr lang="ru-RU" sz="28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Эмфізематозна</a:t>
            </a:r>
            <a:r>
              <a:rPr kumimoji="0" lang="ru-RU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</a:t>
            </a:r>
            <a:r>
              <a:rPr kumimoji="0" lang="ru-RU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28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в</a:t>
            </a:r>
            <a:r>
              <a:rPr kumimoji="0" lang="ru-RU" sz="2800" b="0" i="0" u="none" strike="noStrike" kern="1200" cap="none" spc="0" normalizeH="0" baseline="0" noProof="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оронкообразна</a:t>
            </a:r>
            <a:r>
              <a:rPr kumimoji="0" lang="ru-RU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грудна</a:t>
            </a:r>
            <a:r>
              <a:rPr kumimoji="0" lang="ru-RU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клітина</a:t>
            </a:r>
            <a:r>
              <a:rPr lang="ru-RU" sz="28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(груди </a:t>
            </a:r>
            <a:r>
              <a:rPr lang="ru-RU" sz="280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шевця</a:t>
            </a:r>
            <a:r>
              <a:rPr lang="ru-RU" sz="28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)</a:t>
            </a:r>
            <a:endParaRPr kumimoji="0" lang="ru-RU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338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3744"/>
            <a:ext cx="9144000" cy="13990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/>
              <a:t>Патологічні</a:t>
            </a:r>
            <a:r>
              <a:rPr lang="ru-RU" sz="3200" b="1" dirty="0"/>
              <a:t> </a:t>
            </a:r>
            <a:r>
              <a:rPr lang="ru-RU" sz="3200" b="1" dirty="0" err="1"/>
              <a:t>форми</a:t>
            </a:r>
            <a:r>
              <a:rPr lang="ru-RU" sz="3200" b="1" dirty="0"/>
              <a:t> </a:t>
            </a:r>
            <a:r>
              <a:rPr lang="ru-RU" sz="3200" b="1" dirty="0" err="1"/>
              <a:t>грудної</a:t>
            </a:r>
            <a:r>
              <a:rPr lang="ru-RU" sz="3200" b="1" dirty="0"/>
              <a:t> </a:t>
            </a:r>
            <a:r>
              <a:rPr lang="ru-RU" sz="3200" b="1" dirty="0" err="1"/>
              <a:t>клітини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127" y="1412776"/>
            <a:ext cx="3631772" cy="3528392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66331" y="1615190"/>
            <a:ext cx="4626149" cy="318196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71600" y="5328816"/>
            <a:ext cx="8136904" cy="105251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Бочкообразна</a:t>
            </a:r>
            <a:r>
              <a:rPr kumimoji="0" lang="ru-RU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</a:t>
            </a:r>
            <a:r>
              <a:rPr kumimoji="0" lang="ru-RU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ладьевидна </a:t>
            </a:r>
            <a:br>
              <a:rPr kumimoji="0" lang="ru-RU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грудна</a:t>
            </a:r>
            <a:r>
              <a:rPr kumimoji="0" lang="ru-RU" sz="28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1200" cap="none" spc="0" normalizeH="0" baseline="0" noProof="0" dirty="0" err="1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клітина</a:t>
            </a:r>
            <a:endParaRPr kumimoji="0" lang="ru-RU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Частота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дихання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b="1" dirty="0"/>
              <a:t>Норма - 16-20 </a:t>
            </a:r>
            <a:r>
              <a:rPr lang="ru-RU" sz="3200" b="1" dirty="0" err="1"/>
              <a:t>дихальних</a:t>
            </a:r>
            <a:r>
              <a:rPr lang="ru-RU" sz="3200" b="1" dirty="0"/>
              <a:t> </a:t>
            </a:r>
            <a:r>
              <a:rPr lang="ru-RU" sz="3200" b="1" dirty="0" err="1"/>
              <a:t>рухів</a:t>
            </a:r>
            <a:r>
              <a:rPr lang="ru-RU" sz="3200" b="1" dirty="0"/>
              <a:t>.</a:t>
            </a:r>
          </a:p>
          <a:p>
            <a:pPr>
              <a:buNone/>
              <a:defRPr/>
            </a:pPr>
            <a:r>
              <a:rPr lang="ru-RU" sz="3200" b="1" dirty="0" err="1"/>
              <a:t>Тахіпное</a:t>
            </a:r>
            <a:r>
              <a:rPr lang="ru-RU" sz="3200" b="1" dirty="0"/>
              <a:t> - </a:t>
            </a:r>
            <a:r>
              <a:rPr lang="ru-RU" sz="3200" b="1" dirty="0" err="1"/>
              <a:t>понад</a:t>
            </a:r>
            <a:r>
              <a:rPr lang="ru-RU" sz="3200" b="1" dirty="0"/>
              <a:t> 20 </a:t>
            </a:r>
            <a:r>
              <a:rPr lang="ru-RU" sz="3200" b="1" dirty="0" err="1"/>
              <a:t>дихальних</a:t>
            </a:r>
            <a:r>
              <a:rPr lang="ru-RU" sz="3200" b="1" dirty="0"/>
              <a:t> </a:t>
            </a:r>
            <a:r>
              <a:rPr lang="ru-RU" sz="3200" b="1" dirty="0" err="1"/>
              <a:t>рухів</a:t>
            </a:r>
            <a:r>
              <a:rPr lang="ru-RU" sz="3200" b="1" dirty="0"/>
              <a:t>,</a:t>
            </a:r>
          </a:p>
          <a:p>
            <a:pPr>
              <a:buNone/>
              <a:defRPr/>
            </a:pPr>
            <a:r>
              <a:rPr lang="ru-RU" sz="3200" b="1" dirty="0" err="1"/>
              <a:t>Брадипное</a:t>
            </a:r>
            <a:r>
              <a:rPr lang="ru-RU" sz="3200" b="1" dirty="0"/>
              <a:t> - </a:t>
            </a:r>
            <a:r>
              <a:rPr lang="ru-RU" sz="3200" b="1" dirty="0" err="1"/>
              <a:t>нижче</a:t>
            </a:r>
            <a:r>
              <a:rPr lang="ru-RU" sz="3200" b="1" dirty="0"/>
              <a:t> 16 </a:t>
            </a:r>
            <a:r>
              <a:rPr lang="ru-RU" sz="3200" b="1" dirty="0" err="1"/>
              <a:t>дихальних</a:t>
            </a:r>
            <a:r>
              <a:rPr lang="ru-RU" sz="3200" b="1" dirty="0"/>
              <a:t> </a:t>
            </a:r>
            <a:r>
              <a:rPr lang="ru-RU" sz="3200" b="1" dirty="0" err="1"/>
              <a:t>рухів</a:t>
            </a:r>
            <a:r>
              <a:rPr lang="ru-RU" sz="3200" b="1" dirty="0"/>
              <a:t>.</a:t>
            </a:r>
          </a:p>
          <a:p>
            <a:pPr algn="ctr">
              <a:buNone/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Тип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дихання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 err="1"/>
              <a:t>грудний</a:t>
            </a:r>
            <a:endParaRPr lang="ru-RU" sz="3200" b="1" dirty="0"/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 err="1"/>
              <a:t>черевний</a:t>
            </a:r>
            <a:endParaRPr lang="ru-RU" sz="3200" b="1" dirty="0"/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 err="1"/>
              <a:t>змішаний</a:t>
            </a:r>
            <a:endParaRPr lang="ru-RU" sz="3200" b="1" dirty="0"/>
          </a:p>
          <a:p>
            <a:pPr algn="ctr">
              <a:buNone/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 Ритм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дихання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b="1" dirty="0" err="1"/>
              <a:t>Правильний</a:t>
            </a:r>
            <a:endParaRPr lang="ru-RU" sz="3200" b="1" dirty="0"/>
          </a:p>
          <a:p>
            <a:pPr>
              <a:buNone/>
              <a:defRPr/>
            </a:pPr>
            <a:r>
              <a:rPr lang="ru-RU" sz="3200" b="1" dirty="0" err="1"/>
              <a:t>Періодичне</a:t>
            </a:r>
            <a:r>
              <a:rPr lang="ru-RU" sz="3200" b="1" dirty="0"/>
              <a:t> </a:t>
            </a:r>
            <a:r>
              <a:rPr lang="ru-RU" sz="3200" b="1" dirty="0" err="1"/>
              <a:t>дихання</a:t>
            </a:r>
            <a:r>
              <a:rPr lang="ru-RU" sz="3200" b="1" dirty="0"/>
              <a:t>: </a:t>
            </a:r>
            <a:r>
              <a:rPr lang="ru-RU" sz="3200" b="1" dirty="0" err="1"/>
              <a:t>Куссмауля</a:t>
            </a:r>
            <a:r>
              <a:rPr lang="ru-RU" sz="3200" b="1" dirty="0"/>
              <a:t>, </a:t>
            </a:r>
            <a:r>
              <a:rPr lang="ru-RU" sz="3200" b="1" dirty="0" err="1"/>
              <a:t>Чейн-Стокса</a:t>
            </a:r>
            <a:r>
              <a:rPr lang="ru-RU" sz="3200" b="1" dirty="0"/>
              <a:t>, </a:t>
            </a:r>
            <a:r>
              <a:rPr lang="ru-RU" sz="3200" b="1" dirty="0" err="1"/>
              <a:t>Біота</a:t>
            </a:r>
            <a:r>
              <a:rPr lang="ru-RU" sz="3200" b="1" dirty="0"/>
              <a:t>, </a:t>
            </a:r>
            <a:r>
              <a:rPr lang="ru-RU" sz="3200" b="1" dirty="0" err="1"/>
              <a:t>Грокко</a:t>
            </a:r>
            <a:r>
              <a:rPr lang="ru-RU" sz="3200" b="1" dirty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 </a:t>
            </a:r>
            <a:r>
              <a:rPr lang="ru-RU" b="1" dirty="0" err="1"/>
              <a:t>лекції</a:t>
            </a:r>
            <a:r>
              <a:rPr lang="ru-RU" b="1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</a:t>
            </a:r>
            <a:r>
              <a:rPr lang="ru-RU" dirty="0" err="1"/>
              <a:t>Розпитування</a:t>
            </a:r>
            <a:r>
              <a:rPr lang="ru-RU" dirty="0"/>
              <a:t> хворого з </a:t>
            </a:r>
            <a:r>
              <a:rPr lang="ru-RU" dirty="0" err="1"/>
              <a:t>патологією</a:t>
            </a:r>
            <a:r>
              <a:rPr lang="ru-RU" dirty="0"/>
              <a:t> </a:t>
            </a:r>
            <a:r>
              <a:rPr lang="ru-RU" dirty="0" err="1"/>
              <a:t>дихальної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: </a:t>
            </a:r>
            <a:r>
              <a:rPr lang="ru-RU" dirty="0" err="1"/>
              <a:t>скарги</a:t>
            </a:r>
            <a:r>
              <a:rPr lang="ru-RU" dirty="0"/>
              <a:t>, </a:t>
            </a:r>
            <a:r>
              <a:rPr lang="ru-RU" dirty="0" err="1"/>
              <a:t>збір</a:t>
            </a:r>
            <a:r>
              <a:rPr lang="ru-RU" dirty="0"/>
              <a:t> анамнезу.</a:t>
            </a:r>
          </a:p>
          <a:p>
            <a:r>
              <a:rPr lang="ru-RU" dirty="0"/>
              <a:t>2. </a:t>
            </a:r>
            <a:r>
              <a:rPr lang="ru-RU" dirty="0" err="1"/>
              <a:t>Зовнішній</a:t>
            </a:r>
            <a:r>
              <a:rPr lang="ru-RU" dirty="0"/>
              <a:t> </a:t>
            </a:r>
            <a:r>
              <a:rPr lang="ru-RU" dirty="0" err="1"/>
              <a:t>огляд</a:t>
            </a:r>
            <a:endParaRPr lang="ru-RU" dirty="0"/>
          </a:p>
          <a:p>
            <a:r>
              <a:rPr lang="ru-RU" dirty="0"/>
              <a:t>3. </a:t>
            </a:r>
            <a:r>
              <a:rPr lang="ru-RU" dirty="0" err="1"/>
              <a:t>Пальпація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клітини</a:t>
            </a:r>
            <a:endParaRPr lang="ru-RU" dirty="0"/>
          </a:p>
          <a:p>
            <a:r>
              <a:rPr lang="ru-RU" dirty="0"/>
              <a:t>4. </a:t>
            </a:r>
            <a:r>
              <a:rPr lang="ru-RU" dirty="0" err="1"/>
              <a:t>Основні</a:t>
            </a:r>
            <a:r>
              <a:rPr lang="ru-RU" dirty="0"/>
              <a:t> правила та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перкусії</a:t>
            </a:r>
            <a:endParaRPr lang="ru-RU" dirty="0"/>
          </a:p>
          <a:p>
            <a:r>
              <a:rPr lang="ru-RU" dirty="0"/>
              <a:t>5. </a:t>
            </a:r>
            <a:r>
              <a:rPr lang="ru-RU" dirty="0" err="1"/>
              <a:t>Аускультація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endParaRPr lang="ru-RU" dirty="0"/>
          </a:p>
          <a:p>
            <a:r>
              <a:rPr lang="ru-RU" dirty="0"/>
              <a:t>6. </a:t>
            </a:r>
            <a:r>
              <a:rPr lang="ru-RU" dirty="0" err="1"/>
              <a:t>Оцінка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8229600" cy="1399032"/>
          </a:xfrm>
        </p:spPr>
        <p:txBody>
          <a:bodyPr/>
          <a:lstStyle/>
          <a:p>
            <a:r>
              <a:rPr lang="ru-RU" b="1" dirty="0" err="1"/>
              <a:t>Пальпація</a:t>
            </a:r>
            <a:r>
              <a:rPr lang="ru-RU" b="1" dirty="0"/>
              <a:t> </a:t>
            </a:r>
            <a:r>
              <a:rPr lang="ru-RU" b="1" dirty="0" err="1"/>
              <a:t>грудної</a:t>
            </a:r>
            <a:r>
              <a:rPr lang="ru-RU" b="1" dirty="0"/>
              <a:t> </a:t>
            </a:r>
            <a:r>
              <a:rPr lang="ru-RU" b="1" dirty="0" err="1"/>
              <a:t>клітини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1264"/>
            <a:ext cx="4824536" cy="55460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dirty="0" err="1"/>
              <a:t>Виявлення</a:t>
            </a:r>
            <a:r>
              <a:rPr lang="ru-RU" sz="3200" dirty="0"/>
              <a:t> </a:t>
            </a:r>
            <a:r>
              <a:rPr lang="ru-RU" sz="3200" dirty="0" err="1"/>
              <a:t>больових</a:t>
            </a:r>
            <a:r>
              <a:rPr lang="ru-RU" sz="3200" dirty="0"/>
              <a:t> </a:t>
            </a:r>
            <a:r>
              <a:rPr lang="ru-RU" sz="3200" dirty="0" err="1"/>
              <a:t>ділянок</a:t>
            </a:r>
            <a:endParaRPr lang="ru-RU" sz="3200" dirty="0"/>
          </a:p>
          <a:p>
            <a:pPr>
              <a:defRPr/>
            </a:pPr>
            <a:r>
              <a:rPr lang="ru-RU" sz="3200" dirty="0" err="1"/>
              <a:t>Оцінка</a:t>
            </a:r>
            <a:r>
              <a:rPr lang="ru-RU" sz="3200" dirty="0"/>
              <a:t> </a:t>
            </a:r>
            <a:r>
              <a:rPr lang="ru-RU" sz="3200" dirty="0" err="1"/>
              <a:t>ригідності</a:t>
            </a:r>
            <a:r>
              <a:rPr lang="ru-RU" sz="3200" dirty="0"/>
              <a:t> (</a:t>
            </a:r>
            <a:r>
              <a:rPr lang="ru-RU" sz="3200" dirty="0" err="1"/>
              <a:t>опірності</a:t>
            </a:r>
            <a:r>
              <a:rPr lang="ru-RU" sz="3200" dirty="0"/>
              <a:t>) </a:t>
            </a:r>
            <a:r>
              <a:rPr lang="ru-RU" sz="3200" dirty="0" err="1"/>
              <a:t>і</a:t>
            </a:r>
            <a:r>
              <a:rPr lang="ru-RU" sz="3200" dirty="0"/>
              <a:t> </a:t>
            </a:r>
            <a:r>
              <a:rPr lang="ru-RU" sz="3200" dirty="0" err="1"/>
              <a:t>еластичності</a:t>
            </a:r>
            <a:r>
              <a:rPr lang="ru-RU" sz="3200" dirty="0"/>
              <a:t> </a:t>
            </a:r>
            <a:r>
              <a:rPr lang="ru-RU" sz="3200" dirty="0" err="1"/>
              <a:t>грудної</a:t>
            </a:r>
            <a:r>
              <a:rPr lang="ru-RU" sz="3200" dirty="0"/>
              <a:t> </a:t>
            </a:r>
            <a:r>
              <a:rPr lang="ru-RU" sz="3200" dirty="0" err="1"/>
              <a:t>клітини</a:t>
            </a:r>
            <a:endParaRPr lang="ru-RU" sz="3200" dirty="0"/>
          </a:p>
          <a:p>
            <a:pPr>
              <a:defRPr/>
            </a:pPr>
            <a:r>
              <a:rPr lang="ru-RU" sz="3200" dirty="0" err="1"/>
              <a:t>Оцінка</a:t>
            </a:r>
            <a:r>
              <a:rPr lang="ru-RU" sz="3200" dirty="0"/>
              <a:t> голосового </a:t>
            </a:r>
            <a:r>
              <a:rPr lang="ru-RU" sz="3200" dirty="0" err="1"/>
              <a:t>тремтіння</a:t>
            </a:r>
            <a:endParaRPr lang="ru-RU" sz="3200" dirty="0"/>
          </a:p>
          <a:p>
            <a:pPr>
              <a:defRPr/>
            </a:pPr>
            <a:r>
              <a:rPr lang="ru-RU" sz="3200" dirty="0" err="1"/>
              <a:t>Виявлення</a:t>
            </a:r>
            <a:r>
              <a:rPr lang="ru-RU" sz="3200" dirty="0"/>
              <a:t> шуму </a:t>
            </a:r>
            <a:r>
              <a:rPr lang="ru-RU" sz="3200" dirty="0" err="1"/>
              <a:t>тертя</a:t>
            </a:r>
            <a:r>
              <a:rPr lang="ru-RU" sz="3200" dirty="0"/>
              <a:t> </a:t>
            </a:r>
            <a:r>
              <a:rPr lang="ru-RU" sz="3200" dirty="0" err="1"/>
              <a:t>плеври</a:t>
            </a:r>
            <a:endParaRPr lang="ru-RU" dirty="0"/>
          </a:p>
        </p:txBody>
      </p:sp>
      <p:pic>
        <p:nvPicPr>
          <p:cNvPr id="13314" name="Picture 2" descr="Картинки по запросу пальпация грудной клет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980728"/>
            <a:ext cx="3648075" cy="2628900"/>
          </a:xfrm>
          <a:prstGeom prst="rect">
            <a:avLst/>
          </a:prstGeom>
          <a:noFill/>
        </p:spPr>
      </p:pic>
      <p:pic>
        <p:nvPicPr>
          <p:cNvPr id="1331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07667"/>
            <a:ext cx="3667125" cy="2933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30064"/>
          </a:xfrm>
        </p:spPr>
        <p:txBody>
          <a:bodyPr>
            <a:normAutofit fontScale="85000" lnSpcReduction="10000"/>
          </a:bodyPr>
          <a:lstStyle/>
          <a:p>
            <a:r>
              <a:rPr lang="ru-RU" sz="3200" u="sng" dirty="0" err="1"/>
              <a:t>Пальпацію</a:t>
            </a:r>
            <a:r>
              <a:rPr lang="ru-RU" sz="3200" u="sng" dirty="0"/>
              <a:t> </a:t>
            </a:r>
            <a:r>
              <a:rPr lang="ru-RU" sz="3200" u="sng" dirty="0" err="1"/>
              <a:t>грудної</a:t>
            </a:r>
            <a:r>
              <a:rPr lang="ru-RU" sz="3200" u="sng" dirty="0"/>
              <a:t> </a:t>
            </a:r>
            <a:r>
              <a:rPr lang="ru-RU" sz="3200" u="sng" dirty="0" err="1"/>
              <a:t>клітки</a:t>
            </a:r>
            <a:r>
              <a:rPr lang="ru-RU" sz="3200" u="sng" dirty="0"/>
              <a:t> </a:t>
            </a:r>
            <a:r>
              <a:rPr lang="ru-RU" sz="3200" u="sng" dirty="0" err="1"/>
              <a:t>з</a:t>
            </a:r>
            <a:r>
              <a:rPr lang="ru-RU" sz="3200" u="sng" dirty="0"/>
              <a:t> метою </a:t>
            </a:r>
            <a:r>
              <a:rPr lang="ru-RU" sz="3200" u="sng" dirty="0" err="1"/>
              <a:t>виявлення</a:t>
            </a:r>
            <a:r>
              <a:rPr lang="ru-RU" sz="3200" u="sng" dirty="0"/>
              <a:t> </a:t>
            </a:r>
            <a:r>
              <a:rPr lang="ru-RU" sz="3200" u="sng" dirty="0" err="1"/>
              <a:t>больових</a:t>
            </a:r>
            <a:r>
              <a:rPr lang="ru-RU" sz="3200" u="sng" dirty="0"/>
              <a:t> </a:t>
            </a:r>
            <a:r>
              <a:rPr lang="ru-RU" sz="3200" u="sng" dirty="0" err="1"/>
              <a:t>точок</a:t>
            </a:r>
            <a:r>
              <a:rPr lang="ru-RU" sz="3200" u="sng" dirty="0"/>
              <a:t> </a:t>
            </a:r>
            <a:r>
              <a:rPr lang="ru-RU" sz="3200" dirty="0" err="1"/>
              <a:t>роблять</a:t>
            </a:r>
            <a:r>
              <a:rPr lang="ru-RU" sz="3200" dirty="0"/>
              <a:t> </a:t>
            </a:r>
            <a:r>
              <a:rPr lang="ru-RU" sz="3200" dirty="0" err="1"/>
              <a:t>кінчиками</a:t>
            </a:r>
            <a:r>
              <a:rPr lang="ru-RU" sz="3200" dirty="0"/>
              <a:t> </a:t>
            </a:r>
            <a:r>
              <a:rPr lang="ru-RU" sz="3200" dirty="0" err="1"/>
              <a:t>пальців</a:t>
            </a:r>
            <a:r>
              <a:rPr lang="ru-RU" sz="3200" dirty="0"/>
              <a:t> на </a:t>
            </a:r>
            <a:r>
              <a:rPr lang="ru-RU" sz="3200" dirty="0" err="1"/>
              <a:t>симетричних</a:t>
            </a:r>
            <a:r>
              <a:rPr lang="ru-RU" sz="3200" dirty="0"/>
              <a:t> </a:t>
            </a:r>
            <a:r>
              <a:rPr lang="ru-RU" sz="3200" dirty="0" err="1"/>
              <a:t>ділянках</a:t>
            </a:r>
            <a:r>
              <a:rPr lang="ru-RU" sz="3200" dirty="0"/>
              <a:t>, </a:t>
            </a:r>
            <a:r>
              <a:rPr lang="ru-RU" sz="3200" dirty="0" err="1"/>
              <a:t>натискаючи</a:t>
            </a:r>
            <a:r>
              <a:rPr lang="ru-RU" sz="3200" dirty="0"/>
              <a:t> </a:t>
            </a:r>
            <a:r>
              <a:rPr lang="ru-RU" sz="3200" dirty="0" err="1"/>
              <a:t>на</a:t>
            </a:r>
            <a:r>
              <a:rPr lang="ru-RU" sz="3200" dirty="0"/>
              <a:t> </a:t>
            </a:r>
            <a:r>
              <a:rPr lang="ru-RU" sz="3200" dirty="0" err="1"/>
              <a:t>грудну</a:t>
            </a:r>
            <a:r>
              <a:rPr lang="ru-RU" sz="3200" dirty="0"/>
              <a:t> </a:t>
            </a:r>
            <a:r>
              <a:rPr lang="ru-RU" sz="3200" dirty="0" err="1"/>
              <a:t>клітку</a:t>
            </a:r>
            <a:r>
              <a:rPr lang="ru-RU" sz="3200" dirty="0"/>
              <a:t> в </a:t>
            </a:r>
            <a:r>
              <a:rPr lang="ru-RU" sz="3200" dirty="0" err="1"/>
              <a:t>певній</a:t>
            </a:r>
            <a:r>
              <a:rPr lang="ru-RU" sz="3200" dirty="0"/>
              <a:t> </a:t>
            </a:r>
            <a:r>
              <a:rPr lang="ru-RU" sz="3200" dirty="0" err="1"/>
              <a:t>послідовності</a:t>
            </a:r>
            <a:r>
              <a:rPr lang="ru-RU" sz="3200" dirty="0"/>
              <a:t>.</a:t>
            </a:r>
          </a:p>
          <a:p>
            <a:r>
              <a:rPr lang="ru-RU" sz="3200" dirty="0" err="1"/>
              <a:t>Спереду</a:t>
            </a:r>
            <a:r>
              <a:rPr lang="ru-RU" sz="3200" dirty="0"/>
              <a:t> </a:t>
            </a:r>
            <a:r>
              <a:rPr lang="ru-RU" sz="3200" dirty="0" err="1"/>
              <a:t>починають</a:t>
            </a:r>
            <a:r>
              <a:rPr lang="ru-RU" sz="3200" dirty="0"/>
              <a:t> </a:t>
            </a:r>
            <a:r>
              <a:rPr lang="ru-RU" sz="3200" dirty="0" err="1"/>
              <a:t>з</a:t>
            </a:r>
            <a:r>
              <a:rPr lang="ru-RU" sz="3200" dirty="0"/>
              <a:t> </a:t>
            </a:r>
            <a:r>
              <a:rPr lang="ru-RU" sz="3200" dirty="0" err="1"/>
              <a:t>надключичних</a:t>
            </a:r>
            <a:r>
              <a:rPr lang="ru-RU" sz="3200" dirty="0"/>
              <a:t> </a:t>
            </a:r>
            <a:r>
              <a:rPr lang="ru-RU" sz="3200" dirty="0" err="1"/>
              <a:t>і</a:t>
            </a:r>
            <a:r>
              <a:rPr lang="ru-RU" sz="3200" dirty="0"/>
              <a:t> </a:t>
            </a:r>
            <a:r>
              <a:rPr lang="ru-RU" sz="3200" dirty="0" err="1"/>
              <a:t>підключичних</a:t>
            </a:r>
            <a:r>
              <a:rPr lang="ru-RU" sz="3200" dirty="0"/>
              <a:t> </a:t>
            </a:r>
            <a:r>
              <a:rPr lang="ru-RU" sz="3200" dirty="0" err="1"/>
              <a:t>ділянок</a:t>
            </a:r>
            <a:r>
              <a:rPr lang="ru-RU" sz="3200" dirty="0"/>
              <a:t>, а </a:t>
            </a:r>
            <a:r>
              <a:rPr lang="ru-RU" sz="3200" dirty="0" err="1"/>
              <a:t>потім</a:t>
            </a:r>
            <a:r>
              <a:rPr lang="ru-RU" sz="3200" dirty="0"/>
              <a:t> </a:t>
            </a:r>
            <a:r>
              <a:rPr lang="ru-RU" sz="3200" dirty="0" err="1"/>
              <a:t>області</a:t>
            </a:r>
            <a:r>
              <a:rPr lang="ru-RU" sz="3200" dirty="0"/>
              <a:t> великих </a:t>
            </a:r>
            <a:r>
              <a:rPr lang="ru-RU" sz="3200" dirty="0" err="1"/>
              <a:t>грудних</a:t>
            </a:r>
            <a:r>
              <a:rPr lang="ru-RU" sz="3200" dirty="0"/>
              <a:t> </a:t>
            </a:r>
            <a:r>
              <a:rPr lang="ru-RU" sz="3200" dirty="0" err="1"/>
              <a:t>м'язів</a:t>
            </a:r>
            <a:r>
              <a:rPr lang="ru-RU" sz="3200" dirty="0"/>
              <a:t>, </a:t>
            </a:r>
            <a:r>
              <a:rPr lang="ru-RU" sz="3200" dirty="0" err="1"/>
              <a:t>ніжнелатеральних</a:t>
            </a:r>
            <a:r>
              <a:rPr lang="ru-RU" sz="3200" dirty="0"/>
              <a:t> </a:t>
            </a:r>
            <a:r>
              <a:rPr lang="ru-RU" sz="3200" dirty="0" err="1"/>
              <a:t>відділів</a:t>
            </a:r>
            <a:r>
              <a:rPr lang="ru-RU" sz="3200" dirty="0"/>
              <a:t> </a:t>
            </a:r>
            <a:r>
              <a:rPr lang="ru-RU" sz="3200" dirty="0" err="1"/>
              <a:t>грудної</a:t>
            </a:r>
            <a:r>
              <a:rPr lang="ru-RU" sz="3200" dirty="0"/>
              <a:t> </a:t>
            </a:r>
            <a:r>
              <a:rPr lang="ru-RU" sz="3200" dirty="0" err="1"/>
              <a:t>клітки</a:t>
            </a:r>
            <a:r>
              <a:rPr lang="ru-RU" sz="3200" dirty="0"/>
              <a:t>;</a:t>
            </a:r>
          </a:p>
          <a:p>
            <a:r>
              <a:rPr lang="ru-RU" sz="3200" dirty="0" err="1"/>
              <a:t>ззаду</a:t>
            </a:r>
            <a:r>
              <a:rPr lang="ru-RU" sz="3200" dirty="0"/>
              <a:t> </a:t>
            </a:r>
            <a:r>
              <a:rPr lang="ru-RU" sz="3200" dirty="0" err="1"/>
              <a:t>починають</a:t>
            </a:r>
            <a:r>
              <a:rPr lang="ru-RU" sz="3200" dirty="0"/>
              <a:t> </a:t>
            </a:r>
            <a:r>
              <a:rPr lang="ru-RU" sz="3200" dirty="0" err="1"/>
              <a:t>з</a:t>
            </a:r>
            <a:r>
              <a:rPr lang="ru-RU" sz="3200" dirty="0"/>
              <a:t> </a:t>
            </a:r>
            <a:r>
              <a:rPr lang="ru-RU" sz="3200" dirty="0" err="1"/>
              <a:t>надостной</a:t>
            </a:r>
            <a:r>
              <a:rPr lang="ru-RU" sz="3200" dirty="0"/>
              <a:t> областей, </a:t>
            </a:r>
            <a:r>
              <a:rPr lang="ru-RU" sz="3200" dirty="0" err="1"/>
              <a:t>переходять</a:t>
            </a:r>
            <a:r>
              <a:rPr lang="ru-RU" sz="3200" dirty="0"/>
              <a:t> на межлопаточную область лопатки, </a:t>
            </a:r>
            <a:r>
              <a:rPr lang="ru-RU" sz="3200" dirty="0" err="1"/>
              <a:t>підлопаткові</a:t>
            </a:r>
            <a:r>
              <a:rPr lang="ru-RU" sz="3200" dirty="0"/>
              <a:t> </a:t>
            </a:r>
            <a:r>
              <a:rPr lang="ru-RU" sz="3200" dirty="0" err="1"/>
              <a:t>зони</a:t>
            </a:r>
            <a:r>
              <a:rPr lang="ru-RU" sz="3200" dirty="0"/>
              <a:t>, заднелатеральном </a:t>
            </a:r>
            <a:r>
              <a:rPr lang="ru-RU" sz="3200" dirty="0" err="1"/>
              <a:t>відділи</a:t>
            </a:r>
            <a:r>
              <a:rPr lang="ru-RU" sz="3200" dirty="0"/>
              <a:t> </a:t>
            </a:r>
            <a:r>
              <a:rPr lang="ru-RU" sz="3200" dirty="0" err="1"/>
              <a:t>грудної</a:t>
            </a:r>
            <a:r>
              <a:rPr lang="ru-RU" sz="3200" dirty="0"/>
              <a:t> </a:t>
            </a:r>
            <a:r>
              <a:rPr lang="ru-RU" sz="3200" dirty="0" err="1"/>
              <a:t>клітини</a:t>
            </a:r>
            <a:r>
              <a:rPr lang="ru-RU" sz="3200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696" y="267494"/>
            <a:ext cx="8686800" cy="1399032"/>
          </a:xfrm>
        </p:spPr>
        <p:txBody>
          <a:bodyPr/>
          <a:lstStyle/>
          <a:p>
            <a:r>
              <a:rPr lang="ru-RU" b="1" dirty="0" err="1"/>
              <a:t>Пальпація</a:t>
            </a:r>
            <a:r>
              <a:rPr lang="ru-RU" b="1" dirty="0"/>
              <a:t> </a:t>
            </a:r>
            <a:r>
              <a:rPr lang="ru-RU" b="1" dirty="0" err="1"/>
              <a:t>грудної</a:t>
            </a:r>
            <a:r>
              <a:rPr lang="ru-RU" b="1" dirty="0"/>
              <a:t> </a:t>
            </a:r>
            <a:r>
              <a:rPr lang="ru-RU" b="1" dirty="0" err="1"/>
              <a:t>клітки</a:t>
            </a:r>
            <a:r>
              <a:rPr lang="ru-RU" b="1" dirty="0"/>
              <a:t> - </a:t>
            </a:r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/>
              <a:t>ригідності</a:t>
            </a:r>
            <a:endParaRPr lang="ru-RU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700213"/>
            <a:ext cx="3476625" cy="453707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24300" y="2060575"/>
            <a:ext cx="4968875" cy="4064000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-171400"/>
            <a:ext cx="9612560" cy="1399032"/>
          </a:xfrm>
        </p:spPr>
        <p:txBody>
          <a:bodyPr>
            <a:normAutofit/>
          </a:bodyPr>
          <a:lstStyle/>
          <a:p>
            <a:r>
              <a:rPr lang="ru-RU" sz="3600" b="1" dirty="0" err="1"/>
              <a:t>Визначення</a:t>
            </a:r>
            <a:r>
              <a:rPr lang="ru-RU" sz="3600" b="1" dirty="0"/>
              <a:t> голосового </a:t>
            </a:r>
            <a:r>
              <a:rPr lang="ru-RU" sz="3600" b="1" dirty="0" err="1"/>
              <a:t>тремтіння</a:t>
            </a:r>
            <a:endParaRPr lang="ru-RU" sz="3600" b="1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16832"/>
            <a:ext cx="4035902" cy="37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1129382"/>
            <a:ext cx="403244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b="1" dirty="0" err="1"/>
              <a:t>Голосоветремтіння</a:t>
            </a:r>
            <a:r>
              <a:rPr lang="ru-RU" sz="2800" b="1" dirty="0"/>
              <a:t>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дрібне</a:t>
            </a:r>
            <a:endParaRPr lang="ru-RU" sz="2800" dirty="0"/>
          </a:p>
          <a:p>
            <a:pPr>
              <a:defRPr/>
            </a:pPr>
            <a:r>
              <a:rPr lang="ru-RU" sz="2800" dirty="0" err="1"/>
              <a:t>механічне</a:t>
            </a:r>
            <a:r>
              <a:rPr lang="ru-RU" sz="2800" dirty="0"/>
              <a:t> </a:t>
            </a:r>
            <a:r>
              <a:rPr lang="ru-RU" sz="2800" dirty="0" err="1"/>
              <a:t>тремтіння</a:t>
            </a:r>
            <a:r>
              <a:rPr lang="ru-RU" sz="2800" dirty="0"/>
              <a:t> </a:t>
            </a:r>
            <a:r>
              <a:rPr lang="ru-RU" sz="2800" dirty="0" err="1"/>
              <a:t>грудної</a:t>
            </a:r>
            <a:endParaRPr lang="ru-RU" sz="2800" dirty="0"/>
          </a:p>
          <a:p>
            <a:pPr>
              <a:defRPr/>
            </a:pPr>
            <a:r>
              <a:rPr lang="ru-RU" sz="2800" dirty="0" err="1"/>
              <a:t>клітини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виникає</a:t>
            </a:r>
            <a:r>
              <a:rPr lang="ru-RU" sz="2800" dirty="0"/>
              <a:t> </a:t>
            </a:r>
          </a:p>
          <a:p>
            <a:pPr>
              <a:defRPr/>
            </a:pPr>
            <a:r>
              <a:rPr lang="ru-RU" sz="2800" dirty="0" err="1"/>
              <a:t>внаслідок</a:t>
            </a:r>
            <a:r>
              <a:rPr lang="ru-RU" sz="2800" dirty="0"/>
              <a:t> </a:t>
            </a:r>
            <a:r>
              <a:rPr lang="ru-RU" sz="2800" dirty="0" err="1"/>
              <a:t>проведення</a:t>
            </a:r>
            <a:endParaRPr lang="ru-RU" sz="2800" dirty="0"/>
          </a:p>
          <a:p>
            <a:pPr>
              <a:defRPr/>
            </a:pPr>
            <a:r>
              <a:rPr lang="ru-RU" sz="2800" dirty="0"/>
              <a:t>звуку голосу через</a:t>
            </a:r>
          </a:p>
          <a:p>
            <a:pPr>
              <a:defRPr/>
            </a:pPr>
            <a:r>
              <a:rPr lang="ru-RU" sz="2800" dirty="0" err="1"/>
              <a:t>повітроносні</a:t>
            </a:r>
            <a:r>
              <a:rPr lang="ru-RU" sz="2800" dirty="0"/>
              <a:t> шляхи</a:t>
            </a:r>
          </a:p>
          <a:p>
            <a:pPr>
              <a:defRPr/>
            </a:pPr>
            <a:r>
              <a:rPr lang="ru-RU" sz="2800" dirty="0"/>
              <a:t>  на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поверхню</a:t>
            </a:r>
            <a:r>
              <a:rPr lang="ru-RU" sz="2800" dirty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0"/>
            <a:ext cx="4283968" cy="6858000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  <a:buNone/>
              <a:defRPr/>
            </a:pPr>
            <a:r>
              <a:rPr lang="ru-RU" sz="2800" b="1" dirty="0"/>
              <a:t>Причини </a:t>
            </a:r>
            <a:r>
              <a:rPr lang="ru-RU" sz="2800" b="1" dirty="0" err="1"/>
              <a:t>посилення</a:t>
            </a:r>
            <a:r>
              <a:rPr lang="ru-RU" sz="2800" b="1" dirty="0"/>
              <a:t> голосового </a:t>
            </a:r>
            <a:r>
              <a:rPr lang="ru-RU" sz="2800" b="1" dirty="0" err="1"/>
              <a:t>тремтіння</a:t>
            </a:r>
            <a:r>
              <a:rPr lang="ru-RU" sz="2800" b="1" dirty="0"/>
              <a:t>:</a:t>
            </a:r>
          </a:p>
          <a:p>
            <a:pPr algn="ctr">
              <a:lnSpc>
                <a:spcPct val="150000"/>
              </a:lnSpc>
              <a:buNone/>
              <a:defRPr/>
            </a:pPr>
            <a:endParaRPr lang="ru-RU" sz="2800" b="1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2800" dirty="0" err="1"/>
              <a:t>пневмонія</a:t>
            </a:r>
            <a:endParaRPr lang="ru-RU" sz="2800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2800" dirty="0" err="1"/>
              <a:t>туберкульоз</a:t>
            </a:r>
            <a:r>
              <a:rPr lang="ru-RU" sz="2800" dirty="0"/>
              <a:t> </a:t>
            </a:r>
            <a:r>
              <a:rPr lang="ru-RU" sz="2800" dirty="0" err="1"/>
              <a:t>легенів</a:t>
            </a:r>
            <a:endParaRPr lang="ru-RU" sz="2800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2800" dirty="0" err="1"/>
              <a:t>інфаркт</a:t>
            </a:r>
            <a:r>
              <a:rPr lang="ru-RU" sz="2800" dirty="0"/>
              <a:t> </a:t>
            </a:r>
            <a:r>
              <a:rPr lang="ru-RU" sz="2800" dirty="0" err="1"/>
              <a:t>легені</a:t>
            </a:r>
            <a:endParaRPr lang="ru-RU" sz="2800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2800" dirty="0" err="1"/>
              <a:t>компресійний</a:t>
            </a:r>
            <a:r>
              <a:rPr lang="ru-RU" sz="2800" dirty="0"/>
              <a:t> ателектаз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2800" dirty="0"/>
              <a:t>пневмосклероз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2800" dirty="0" err="1"/>
              <a:t>порожнину</a:t>
            </a:r>
            <a:r>
              <a:rPr lang="ru-RU" sz="2800" dirty="0"/>
              <a:t> в </a:t>
            </a:r>
            <a:r>
              <a:rPr lang="ru-RU" sz="2800" dirty="0" err="1"/>
              <a:t>легені</a:t>
            </a:r>
            <a:r>
              <a:rPr lang="ru-RU" sz="2800" dirty="0"/>
              <a:t>, </a:t>
            </a:r>
            <a:r>
              <a:rPr lang="ru-RU" sz="2800" dirty="0" err="1"/>
              <a:t>сполучена</a:t>
            </a:r>
            <a:r>
              <a:rPr lang="ru-RU" sz="2800" dirty="0"/>
              <a:t> </a:t>
            </a:r>
            <a:r>
              <a:rPr lang="ru-RU" sz="2800" dirty="0" err="1"/>
              <a:t>з</a:t>
            </a:r>
            <a:r>
              <a:rPr lang="ru-RU" sz="2800" dirty="0"/>
              <a:t> бронхом (</a:t>
            </a:r>
            <a:r>
              <a:rPr lang="ru-RU" sz="2800" dirty="0" err="1"/>
              <a:t>абсцес</a:t>
            </a:r>
            <a:r>
              <a:rPr lang="ru-RU" sz="2800" dirty="0"/>
              <a:t>, каверна)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355976" y="27384"/>
            <a:ext cx="4788024" cy="6858000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  <a:buNone/>
              <a:defRPr/>
            </a:pPr>
            <a:r>
              <a:rPr lang="ru-RU" sz="3100" b="1" dirty="0"/>
              <a:t>Причини </a:t>
            </a:r>
            <a:r>
              <a:rPr lang="ru-RU" sz="3100" b="1" dirty="0" err="1"/>
              <a:t>ослаблення</a:t>
            </a:r>
            <a:r>
              <a:rPr lang="ru-RU" sz="3100" b="1" dirty="0"/>
              <a:t> голосового </a:t>
            </a:r>
            <a:r>
              <a:rPr lang="ru-RU" sz="3100" b="1" dirty="0" err="1"/>
              <a:t>тремтіння</a:t>
            </a:r>
            <a:r>
              <a:rPr lang="ru-RU" sz="3100" b="1" dirty="0"/>
              <a:t>:</a:t>
            </a:r>
          </a:p>
          <a:p>
            <a:pPr algn="ctr">
              <a:lnSpc>
                <a:spcPct val="150000"/>
              </a:lnSpc>
              <a:buNone/>
              <a:defRPr/>
            </a:pPr>
            <a:endParaRPr lang="ru-RU" sz="3100" b="1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3100" dirty="0" err="1"/>
              <a:t>підвищення</a:t>
            </a:r>
            <a:r>
              <a:rPr lang="ru-RU" sz="3100" dirty="0"/>
              <a:t> </a:t>
            </a:r>
            <a:r>
              <a:rPr lang="ru-RU" sz="3100" dirty="0" err="1"/>
              <a:t>легкості</a:t>
            </a:r>
            <a:r>
              <a:rPr lang="ru-RU" sz="3100" dirty="0"/>
              <a:t> </a:t>
            </a:r>
            <a:r>
              <a:rPr lang="ru-RU" sz="3100" dirty="0" err="1"/>
              <a:t>легеневої</a:t>
            </a:r>
            <a:r>
              <a:rPr lang="ru-RU" sz="3100" dirty="0"/>
              <a:t> </a:t>
            </a:r>
            <a:r>
              <a:rPr lang="ru-RU" sz="3100" dirty="0" err="1"/>
              <a:t>тканини</a:t>
            </a:r>
            <a:r>
              <a:rPr lang="ru-RU" sz="3100" dirty="0"/>
              <a:t> (</a:t>
            </a:r>
            <a:r>
              <a:rPr lang="ru-RU" sz="3100" dirty="0" err="1"/>
              <a:t>емфізема</a:t>
            </a:r>
            <a:r>
              <a:rPr lang="ru-RU" sz="3100" dirty="0"/>
              <a:t> </a:t>
            </a:r>
            <a:r>
              <a:rPr lang="ru-RU" sz="3100" dirty="0" err="1"/>
              <a:t>легенів</a:t>
            </a:r>
            <a:r>
              <a:rPr lang="ru-RU" sz="3100" dirty="0"/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3100" dirty="0" err="1"/>
              <a:t>наявність</a:t>
            </a:r>
            <a:r>
              <a:rPr lang="ru-RU" sz="3100" dirty="0"/>
              <a:t> </a:t>
            </a:r>
            <a:r>
              <a:rPr lang="ru-RU" sz="3100" dirty="0" err="1"/>
              <a:t>рідини</a:t>
            </a:r>
            <a:r>
              <a:rPr lang="ru-RU" sz="3100" dirty="0"/>
              <a:t> / газу в </a:t>
            </a:r>
            <a:r>
              <a:rPr lang="ru-RU" sz="3100" dirty="0" err="1"/>
              <a:t>плевральній</a:t>
            </a:r>
            <a:r>
              <a:rPr lang="ru-RU" sz="3100" dirty="0"/>
              <a:t> </a:t>
            </a:r>
            <a:r>
              <a:rPr lang="ru-RU" sz="3100" dirty="0" err="1"/>
              <a:t>порожнині</a:t>
            </a:r>
            <a:endParaRPr lang="ru-RU" sz="3100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3100" dirty="0" err="1"/>
              <a:t>потовщення</a:t>
            </a:r>
            <a:r>
              <a:rPr lang="ru-RU" sz="3100" dirty="0"/>
              <a:t> </a:t>
            </a:r>
            <a:r>
              <a:rPr lang="ru-RU" sz="3100" dirty="0" err="1"/>
              <a:t>листків</a:t>
            </a:r>
            <a:r>
              <a:rPr lang="ru-RU" sz="3100" dirty="0"/>
              <a:t> </a:t>
            </a:r>
            <a:r>
              <a:rPr lang="ru-RU" sz="3100" dirty="0" err="1"/>
              <a:t>плеври</a:t>
            </a:r>
            <a:r>
              <a:rPr lang="ru-RU" sz="3100" dirty="0"/>
              <a:t> (спайки)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3100" dirty="0" err="1"/>
              <a:t>обтураційний</a:t>
            </a:r>
            <a:r>
              <a:rPr lang="ru-RU" sz="3100" dirty="0"/>
              <a:t> ателектаз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-171400"/>
            <a:ext cx="8229600" cy="1399032"/>
          </a:xfrm>
        </p:spPr>
        <p:txBody>
          <a:bodyPr/>
          <a:lstStyle/>
          <a:p>
            <a:pPr algn="ctr"/>
            <a:r>
              <a:rPr lang="ru-RU" b="1" dirty="0" err="1"/>
              <a:t>Перкусія</a:t>
            </a:r>
            <a:r>
              <a:rPr lang="ru-RU" b="1" dirty="0"/>
              <a:t> </a:t>
            </a:r>
            <a:r>
              <a:rPr lang="ru-RU" b="1" dirty="0" err="1"/>
              <a:t>легень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5266928" cy="5400600"/>
          </a:xfrm>
        </p:spPr>
        <p:txBody>
          <a:bodyPr>
            <a:normAutofit/>
          </a:bodyPr>
          <a:lstStyle/>
          <a:p>
            <a:r>
              <a:rPr lang="ru-RU" sz="3200" b="1" i="1" u="sng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Перкусія</a:t>
            </a:r>
            <a:r>
              <a:rPr lang="ru-RU" sz="3200" b="1" i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</a:t>
            </a:r>
            <a:r>
              <a:rPr lang="en-US" sz="3200" b="1" i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</a:t>
            </a:r>
            <a:r>
              <a:rPr lang="ru-RU" sz="3200" b="1" i="1" u="sng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егс</a:t>
            </a:r>
            <a:r>
              <a:rPr lang="en-US" sz="3200" b="1" i="1" u="sng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ussio</a:t>
            </a:r>
            <a:r>
              <a:rPr lang="ru-RU" sz="3200" b="1" i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греч.)</a:t>
            </a:r>
            <a:r>
              <a:rPr lang="ru-RU" sz="3200" b="1" dirty="0"/>
              <a:t>, </a:t>
            </a:r>
            <a:r>
              <a:rPr lang="ru-RU" sz="3200" dirty="0" err="1"/>
              <a:t>або</a:t>
            </a:r>
            <a:r>
              <a:rPr lang="ru-RU" sz="3200" dirty="0"/>
              <a:t> </a:t>
            </a:r>
            <a:r>
              <a:rPr lang="ru-RU" sz="3200" dirty="0" err="1"/>
              <a:t>вистукування</a:t>
            </a:r>
            <a:r>
              <a:rPr lang="ru-RU" sz="3200" dirty="0"/>
              <a:t> </a:t>
            </a:r>
            <a:r>
              <a:rPr lang="ru-RU" sz="3200" dirty="0" err="1"/>
              <a:t>грудної</a:t>
            </a:r>
            <a:r>
              <a:rPr lang="ru-RU" sz="3200" dirty="0"/>
              <a:t> </a:t>
            </a:r>
            <a:r>
              <a:rPr lang="ru-RU" sz="3200" dirty="0" err="1"/>
              <a:t>клітини</a:t>
            </a:r>
            <a:r>
              <a:rPr lang="ru-RU" sz="3200" dirty="0"/>
              <a:t> - </a:t>
            </a:r>
            <a:r>
              <a:rPr lang="ru-RU" sz="3200" dirty="0" err="1"/>
              <a:t>це</a:t>
            </a:r>
            <a:r>
              <a:rPr lang="ru-RU" sz="3200" dirty="0"/>
              <a:t> метод, </a:t>
            </a:r>
            <a:r>
              <a:rPr lang="ru-RU" sz="3200" dirty="0" err="1"/>
              <a:t>заснований</a:t>
            </a:r>
            <a:r>
              <a:rPr lang="ru-RU" sz="3200" dirty="0"/>
              <a:t> на </a:t>
            </a:r>
            <a:r>
              <a:rPr lang="ru-RU" sz="3200" dirty="0" err="1"/>
              <a:t>зміні</a:t>
            </a:r>
            <a:r>
              <a:rPr lang="ru-RU" sz="3200" dirty="0"/>
              <a:t> </a:t>
            </a:r>
            <a:r>
              <a:rPr lang="ru-RU" sz="3200" dirty="0" err="1"/>
              <a:t>властивостей</a:t>
            </a:r>
            <a:r>
              <a:rPr lang="ru-RU" sz="3200" dirty="0"/>
              <a:t> звуку,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дозволяє</a:t>
            </a:r>
            <a:r>
              <a:rPr lang="ru-RU" sz="3200" dirty="0"/>
              <a:t> </a:t>
            </a:r>
            <a:r>
              <a:rPr lang="ru-RU" sz="3200" dirty="0" err="1"/>
              <a:t>судити</a:t>
            </a:r>
            <a:r>
              <a:rPr lang="ru-RU" sz="3200" dirty="0"/>
              <a:t> про </a:t>
            </a:r>
            <a:r>
              <a:rPr lang="ru-RU" sz="3200" dirty="0" err="1"/>
              <a:t>фізичні</a:t>
            </a:r>
            <a:r>
              <a:rPr lang="ru-RU" sz="3200" dirty="0"/>
              <a:t> </a:t>
            </a:r>
            <a:r>
              <a:rPr lang="ru-RU" sz="3200" dirty="0" err="1"/>
              <a:t>властивості</a:t>
            </a:r>
            <a:r>
              <a:rPr lang="ru-RU" sz="3200" dirty="0"/>
              <a:t> </a:t>
            </a:r>
            <a:r>
              <a:rPr lang="ru-RU" sz="3200" dirty="0" err="1"/>
              <a:t>органів</a:t>
            </a:r>
            <a:r>
              <a:rPr lang="ru-RU" sz="3200" dirty="0"/>
              <a:t> </a:t>
            </a:r>
            <a:r>
              <a:rPr lang="ru-RU" sz="3200" dirty="0" err="1"/>
              <a:t>і</a:t>
            </a:r>
            <a:r>
              <a:rPr lang="ru-RU" sz="3200" dirty="0"/>
              <a:t> </a:t>
            </a:r>
            <a:r>
              <a:rPr lang="ru-RU" sz="3200" dirty="0" err="1"/>
              <a:t>їх</a:t>
            </a:r>
            <a:r>
              <a:rPr lang="ru-RU" sz="3200" dirty="0"/>
              <a:t> </a:t>
            </a:r>
            <a:r>
              <a:rPr lang="ru-RU" sz="3200" dirty="0" err="1"/>
              <a:t>топографії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  <p:pic>
        <p:nvPicPr>
          <p:cNvPr id="8194" name="Picture 2" descr="Картинки по запросу перкуссия грудной клет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862334"/>
            <a:ext cx="2722863" cy="2735018"/>
          </a:xfrm>
          <a:prstGeom prst="rect">
            <a:avLst/>
          </a:prstGeom>
          <a:noFill/>
        </p:spPr>
      </p:pic>
      <p:pic>
        <p:nvPicPr>
          <p:cNvPr id="819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0713" y="836712"/>
            <a:ext cx="3533775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399032"/>
          </a:xfrm>
        </p:spPr>
        <p:txBody>
          <a:bodyPr/>
          <a:lstStyle/>
          <a:p>
            <a:pPr algn="ctr"/>
            <a:r>
              <a:rPr lang="ru-RU" b="1" dirty="0" err="1"/>
              <a:t>Види</a:t>
            </a:r>
            <a:r>
              <a:rPr lang="ru-RU" b="1" dirty="0"/>
              <a:t> </a:t>
            </a:r>
            <a:r>
              <a:rPr lang="ru-RU" b="1" dirty="0" err="1"/>
              <a:t>перкусії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1052736"/>
            <a:ext cx="5472608" cy="5474080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90000"/>
              </a:lnSpc>
              <a:buNone/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 способами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перкусії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457200" lvl="1" indent="0">
              <a:lnSpc>
                <a:spcPct val="90000"/>
              </a:lnSpc>
              <a:defRPr/>
            </a:pPr>
            <a:r>
              <a:rPr lang="ru-RU" sz="3200" b="1" dirty="0" err="1"/>
              <a:t>безпосередня</a:t>
            </a:r>
            <a:endParaRPr lang="ru-RU" sz="3200" b="1" dirty="0"/>
          </a:p>
          <a:p>
            <a:pPr marL="457200" lvl="1" indent="0">
              <a:lnSpc>
                <a:spcPct val="90000"/>
              </a:lnSpc>
              <a:defRPr/>
            </a:pPr>
            <a:r>
              <a:rPr lang="ru-RU" sz="3200" b="1" dirty="0" err="1"/>
              <a:t>опосередкована</a:t>
            </a:r>
            <a:endParaRPr lang="ru-RU" sz="3200" b="1" dirty="0"/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цілями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перкусії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457200" lvl="1" indent="0">
              <a:lnSpc>
                <a:spcPct val="90000"/>
              </a:lnSpc>
              <a:defRPr/>
            </a:pPr>
            <a:r>
              <a:rPr lang="ru-RU" sz="3200" b="1" dirty="0" err="1"/>
              <a:t>Глибока</a:t>
            </a:r>
            <a:r>
              <a:rPr lang="ru-RU" sz="3200" b="1" dirty="0"/>
              <a:t> (</a:t>
            </a:r>
            <a:r>
              <a:rPr lang="ru-RU" sz="3200" b="1" dirty="0" err="1"/>
              <a:t>гучна</a:t>
            </a:r>
            <a:r>
              <a:rPr lang="ru-RU" sz="3200" b="1" dirty="0"/>
              <a:t>)</a:t>
            </a:r>
          </a:p>
          <a:p>
            <a:pPr marL="457200" lvl="1" indent="0">
              <a:lnSpc>
                <a:spcPct val="90000"/>
              </a:lnSpc>
              <a:defRPr/>
            </a:pPr>
            <a:r>
              <a:rPr lang="ru-RU" sz="3200" b="1" dirty="0" err="1"/>
              <a:t>Поверхнева</a:t>
            </a:r>
            <a:r>
              <a:rPr lang="ru-RU" sz="3200" b="1" dirty="0"/>
              <a:t> (тиха)</a:t>
            </a:r>
          </a:p>
          <a:p>
            <a:pPr marL="457200" lvl="1" indent="0">
              <a:lnSpc>
                <a:spcPct val="90000"/>
              </a:lnSpc>
              <a:buNone/>
              <a:defRPr/>
            </a:pP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 методами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перкусії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457200" lvl="1" indent="0">
              <a:lnSpc>
                <a:spcPct val="90000"/>
              </a:lnSpc>
              <a:defRPr/>
            </a:pPr>
            <a:r>
              <a:rPr lang="ru-RU" sz="3200" b="1" dirty="0" err="1"/>
              <a:t>Порівняльна</a:t>
            </a:r>
            <a:endParaRPr lang="ru-RU" sz="3200" b="1" dirty="0"/>
          </a:p>
          <a:p>
            <a:pPr marL="457200" lvl="1" indent="0">
              <a:lnSpc>
                <a:spcPct val="90000"/>
              </a:lnSpc>
              <a:defRPr/>
            </a:pPr>
            <a:r>
              <a:rPr lang="ru-RU" sz="3200" b="1" dirty="0" err="1"/>
              <a:t>топографічна</a:t>
            </a:r>
            <a:endParaRPr lang="ru-RU" dirty="0"/>
          </a:p>
        </p:txBody>
      </p:sp>
      <p:pic>
        <p:nvPicPr>
          <p:cNvPr id="5121" name="Picture 1" descr="D:\ЗГМУ\клин. орд\для кафедры\для едх\стомат+лаб 2 к\лаб 2к онлайн\картинки для текста лаб\новые\тема2\метод пер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8558" y="1556792"/>
            <a:ext cx="3643028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Загальні</a:t>
            </a:r>
            <a:r>
              <a:rPr lang="ru-RU" b="1" dirty="0"/>
              <a:t> правила </a:t>
            </a:r>
            <a:r>
              <a:rPr lang="ru-RU" b="1" dirty="0" err="1"/>
              <a:t>перкусії</a:t>
            </a:r>
            <a:r>
              <a:rPr lang="ru-RU" b="1" dirty="0"/>
              <a:t> </a:t>
            </a:r>
            <a:r>
              <a:rPr lang="ru-RU" b="1" dirty="0" err="1"/>
              <a:t>легень</a:t>
            </a:r>
            <a:r>
              <a:rPr lang="ru-RU" b="1" dirty="0"/>
              <a:t> 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b="1" dirty="0" err="1"/>
              <a:t>напрямок</a:t>
            </a:r>
            <a:r>
              <a:rPr lang="ru-RU" b="1" dirty="0"/>
              <a:t> </a:t>
            </a:r>
            <a:r>
              <a:rPr lang="ru-RU" b="1" dirty="0" err="1"/>
              <a:t>перкусії</a:t>
            </a:r>
            <a:r>
              <a:rPr lang="ru-RU" b="1" dirty="0"/>
              <a:t> при </a:t>
            </a:r>
            <a:r>
              <a:rPr lang="ru-RU" b="1" dirty="0" err="1"/>
              <a:t>визначенні</a:t>
            </a:r>
            <a:r>
              <a:rPr lang="ru-RU" b="1" dirty="0"/>
              <a:t> меж </a:t>
            </a:r>
            <a:r>
              <a:rPr lang="ru-RU" b="1" dirty="0" err="1"/>
              <a:t>легень</a:t>
            </a:r>
            <a:r>
              <a:rPr lang="ru-RU" b="1" dirty="0"/>
              <a:t> </a:t>
            </a:r>
            <a:r>
              <a:rPr lang="ru-RU" b="1" dirty="0" err="1"/>
              <a:t>проводять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ясного </a:t>
            </a:r>
            <a:r>
              <a:rPr lang="ru-RU" b="1" dirty="0" err="1"/>
              <a:t>легеневого</a:t>
            </a:r>
            <a:r>
              <a:rPr lang="ru-RU" b="1" dirty="0"/>
              <a:t> звуку до тупого;</a:t>
            </a:r>
          </a:p>
          <a:p>
            <a:pPr>
              <a:defRPr/>
            </a:pPr>
            <a:r>
              <a:rPr lang="ru-RU" b="1" dirty="0"/>
              <a:t>становище </a:t>
            </a:r>
            <a:r>
              <a:rPr lang="ru-RU" b="1" dirty="0" err="1"/>
              <a:t>плессіметра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бути </a:t>
            </a:r>
            <a:r>
              <a:rPr lang="ru-RU" b="1" dirty="0" err="1"/>
              <a:t>паралельно</a:t>
            </a:r>
            <a:r>
              <a:rPr lang="ru-RU" b="1" dirty="0"/>
              <a:t> </a:t>
            </a:r>
            <a:r>
              <a:rPr lang="ru-RU" b="1" dirty="0" err="1"/>
              <a:t>межі</a:t>
            </a:r>
            <a:r>
              <a:rPr lang="ru-RU" b="1" dirty="0"/>
              <a:t> </a:t>
            </a:r>
            <a:r>
              <a:rPr lang="ru-RU" b="1" dirty="0" err="1"/>
              <a:t>очікуваної</a:t>
            </a:r>
            <a:r>
              <a:rPr lang="ru-RU" b="1" dirty="0"/>
              <a:t> </a:t>
            </a:r>
            <a:r>
              <a:rPr lang="ru-RU" b="1" dirty="0" err="1"/>
              <a:t>тупості</a:t>
            </a:r>
            <a:r>
              <a:rPr lang="ru-RU" b="1" dirty="0"/>
              <a:t>;</a:t>
            </a:r>
          </a:p>
          <a:p>
            <a:pPr>
              <a:defRPr/>
            </a:pPr>
            <a:r>
              <a:rPr lang="ru-RU" b="1" dirty="0" err="1"/>
              <a:t>позначку</a:t>
            </a:r>
            <a:r>
              <a:rPr lang="ru-RU" b="1" dirty="0"/>
              <a:t> </a:t>
            </a:r>
            <a:r>
              <a:rPr lang="ru-RU" b="1" dirty="0" err="1"/>
              <a:t>межі</a:t>
            </a:r>
            <a:r>
              <a:rPr lang="ru-RU" b="1" dirty="0"/>
              <a:t> </a:t>
            </a:r>
            <a:r>
              <a:rPr lang="ru-RU" b="1" dirty="0" err="1"/>
              <a:t>роблять</a:t>
            </a:r>
            <a:r>
              <a:rPr lang="ru-RU" b="1" dirty="0"/>
              <a:t> по </a:t>
            </a:r>
            <a:r>
              <a:rPr lang="ru-RU" b="1" dirty="0" err="1"/>
              <a:t>стороні</a:t>
            </a:r>
            <a:r>
              <a:rPr lang="ru-RU" b="1" dirty="0"/>
              <a:t> </a:t>
            </a:r>
            <a:r>
              <a:rPr lang="ru-RU" b="1" dirty="0" err="1"/>
              <a:t>плессіметра</a:t>
            </a:r>
            <a:r>
              <a:rPr lang="ru-RU" b="1" dirty="0"/>
              <a:t>, </a:t>
            </a:r>
            <a:r>
              <a:rPr lang="ru-RU" b="1" dirty="0" err="1"/>
              <a:t>зверненого</a:t>
            </a:r>
            <a:r>
              <a:rPr lang="ru-RU" b="1" dirty="0"/>
              <a:t> до ясного </a:t>
            </a:r>
            <a:r>
              <a:rPr lang="ru-RU" b="1" dirty="0" err="1"/>
              <a:t>перкуторного</a:t>
            </a:r>
            <a:r>
              <a:rPr lang="ru-RU" b="1" dirty="0"/>
              <a:t> звуку.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-315416"/>
            <a:ext cx="10225136" cy="1399032"/>
          </a:xfrm>
        </p:spPr>
        <p:txBody>
          <a:bodyPr>
            <a:normAutofit/>
          </a:bodyPr>
          <a:lstStyle/>
          <a:p>
            <a:r>
              <a:rPr lang="ru-RU" sz="3600" b="1" dirty="0"/>
              <a:t>Характеристика </a:t>
            </a:r>
            <a:r>
              <a:rPr lang="ru-RU" sz="3600" b="1" dirty="0" err="1"/>
              <a:t>перкуторного</a:t>
            </a:r>
            <a:r>
              <a:rPr lang="ru-RU" sz="3600" b="1" dirty="0"/>
              <a:t> звуку 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6512" y="836712"/>
            <a:ext cx="5616624" cy="594928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Сила (</a:t>
            </a: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гучність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 звуку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залежить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від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амплітуди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коливання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еластичної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структури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Висота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звуку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визначається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частотою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коливання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Тривалість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звуку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визначається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часом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звучання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Звукоподобность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ступінь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наближення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звуку до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музичного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965452" y="836712"/>
            <a:ext cx="2566988" cy="4176712"/>
          </a:xfrm>
          <a:prstGeom prst="rect">
            <a:avLst/>
          </a:prstGeom>
          <a:noFill/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012160" y="5162996"/>
            <a:ext cx="3131840" cy="1722388"/>
          </a:xfrm>
          <a:prstGeom prst="rect">
            <a:avLst/>
          </a:prstGeom>
        </p:spPr>
        <p:txBody>
          <a:bodyPr vert="horz" anchor="t">
            <a:normAutofit fontScale="925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гучний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звук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 тихий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 </a:t>
            </a:r>
            <a:r>
              <a:rPr lang="ru-RU" sz="2800" dirty="0" err="1"/>
              <a:t>тривалий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 короткий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30272"/>
            <a:ext cx="8229600" cy="1399032"/>
          </a:xfrm>
        </p:spPr>
        <p:txBody>
          <a:bodyPr/>
          <a:lstStyle/>
          <a:p>
            <a:r>
              <a:rPr lang="ru-RU" b="1" dirty="0" err="1"/>
              <a:t>Види</a:t>
            </a:r>
            <a:r>
              <a:rPr lang="ru-RU" b="1" dirty="0"/>
              <a:t> </a:t>
            </a:r>
            <a:r>
              <a:rPr lang="ru-RU" b="1" dirty="0" err="1"/>
              <a:t>перкуторного</a:t>
            </a:r>
            <a:r>
              <a:rPr lang="ru-RU" b="1" dirty="0"/>
              <a:t> звуку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404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ru-RU" sz="35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Ясний</a:t>
            </a:r>
            <a:r>
              <a:rPr lang="ru-RU" sz="3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5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легеневий</a:t>
            </a:r>
            <a:r>
              <a:rPr lang="ru-RU" sz="3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звук </a:t>
            </a:r>
            <a:r>
              <a:rPr lang="ru-RU" sz="3500" b="1" dirty="0"/>
              <a:t>(в </a:t>
            </a:r>
            <a:r>
              <a:rPr lang="ru-RU" sz="3500" b="1" dirty="0" err="1"/>
              <a:t>нормі</a:t>
            </a:r>
            <a:r>
              <a:rPr lang="ru-RU" sz="3500" b="1" dirty="0"/>
              <a:t> над </a:t>
            </a:r>
            <a:r>
              <a:rPr lang="ru-RU" sz="3500" b="1" dirty="0" err="1"/>
              <a:t>здоровими</a:t>
            </a:r>
            <a:r>
              <a:rPr lang="ru-RU" sz="3500" b="1" dirty="0"/>
              <a:t> легкими);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ru-RU" sz="35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Тупий</a:t>
            </a:r>
            <a:r>
              <a:rPr lang="ru-RU" sz="3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5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стегновий</a:t>
            </a:r>
            <a:r>
              <a:rPr lang="ru-RU" sz="3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500" b="1" dirty="0"/>
              <a:t>(при </a:t>
            </a:r>
            <a:r>
              <a:rPr lang="ru-RU" sz="3500" b="1" dirty="0" err="1"/>
              <a:t>ущільненні</a:t>
            </a:r>
            <a:r>
              <a:rPr lang="ru-RU" sz="3500" b="1" dirty="0"/>
              <a:t> </a:t>
            </a:r>
            <a:r>
              <a:rPr lang="ru-RU" sz="3500" b="1" dirty="0" err="1"/>
              <a:t>легеневої</a:t>
            </a:r>
            <a:r>
              <a:rPr lang="ru-RU" sz="3500" b="1" dirty="0"/>
              <a:t> </a:t>
            </a:r>
            <a:r>
              <a:rPr lang="ru-RU" sz="3500" b="1" dirty="0" err="1"/>
              <a:t>тканини</a:t>
            </a:r>
            <a:r>
              <a:rPr lang="ru-RU" sz="3500" b="1" dirty="0"/>
              <a:t>);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ru-RU" sz="35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Тимпанічний</a:t>
            </a:r>
            <a:r>
              <a:rPr lang="ru-RU" sz="3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500" b="1" dirty="0"/>
              <a:t>(при </a:t>
            </a:r>
            <a:r>
              <a:rPr lang="ru-RU" sz="3500" b="1" dirty="0" err="1"/>
              <a:t>наявності</a:t>
            </a:r>
            <a:r>
              <a:rPr lang="ru-RU" sz="3500" b="1" dirty="0"/>
              <a:t> </a:t>
            </a:r>
            <a:r>
              <a:rPr lang="ru-RU" sz="3500" b="1" dirty="0" err="1"/>
              <a:t>порожнини</a:t>
            </a:r>
            <a:r>
              <a:rPr lang="ru-RU" sz="3500" b="1" dirty="0"/>
              <a:t> в </a:t>
            </a:r>
            <a:r>
              <a:rPr lang="ru-RU" sz="3500" b="1" dirty="0" err="1"/>
              <a:t>легенях</a:t>
            </a:r>
            <a:r>
              <a:rPr lang="ru-RU" sz="3500" b="1" dirty="0"/>
              <a:t>);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ru-RU" sz="3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</a:t>
            </a:r>
            <a:r>
              <a:rPr lang="ru-RU" sz="35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Коробочний</a:t>
            </a:r>
            <a:r>
              <a:rPr lang="ru-RU" sz="35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500" b="1" dirty="0"/>
              <a:t>(</a:t>
            </a:r>
            <a:r>
              <a:rPr lang="ru-RU" sz="3500" b="1" dirty="0" err="1"/>
              <a:t>емфізема</a:t>
            </a:r>
            <a:r>
              <a:rPr lang="ru-RU" sz="3500" b="1" dirty="0"/>
              <a:t> </a:t>
            </a:r>
            <a:r>
              <a:rPr lang="ru-RU" sz="3500" b="1" dirty="0" err="1"/>
              <a:t>легенів</a:t>
            </a:r>
            <a:r>
              <a:rPr lang="ru-RU" sz="3500" b="1" dirty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 </a:t>
            </a:r>
            <a:r>
              <a:rPr lang="ru-RU" b="1" dirty="0" err="1"/>
              <a:t>лекції</a:t>
            </a:r>
            <a:r>
              <a:rPr lang="ru-RU" b="1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66526"/>
            <a:ext cx="8229600" cy="4678290"/>
          </a:xfrm>
        </p:spPr>
        <p:txBody>
          <a:bodyPr>
            <a:normAutofit fontScale="85000" lnSpcReduction="10000"/>
          </a:bodyPr>
          <a:lstStyle/>
          <a:p>
            <a:r>
              <a:rPr lang="uk-UA" dirty="0"/>
              <a:t>7. Визначення синдрому</a:t>
            </a:r>
          </a:p>
          <a:p>
            <a:r>
              <a:rPr lang="ru-RU" dirty="0"/>
              <a:t>8. </a:t>
            </a:r>
            <a:r>
              <a:rPr lang="ru-RU" dirty="0" err="1"/>
              <a:t>Синдроми</a:t>
            </a:r>
            <a:r>
              <a:rPr lang="ru-RU" dirty="0"/>
              <a:t> при </a:t>
            </a:r>
            <a:r>
              <a:rPr lang="ru-RU" dirty="0" err="1"/>
              <a:t>захворюваннях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 </a:t>
            </a:r>
          </a:p>
          <a:p>
            <a:r>
              <a:rPr lang="ru-RU" dirty="0"/>
              <a:t>9. </a:t>
            </a:r>
            <a:r>
              <a:rPr lang="ru-RU" dirty="0" err="1"/>
              <a:t>Бронхообструктивний</a:t>
            </a:r>
            <a:r>
              <a:rPr lang="ru-RU" dirty="0"/>
              <a:t> синдром.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ротової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.</a:t>
            </a:r>
          </a:p>
          <a:p>
            <a:r>
              <a:rPr lang="ru-RU" dirty="0"/>
              <a:t>10. Синдром </a:t>
            </a:r>
            <a:r>
              <a:rPr lang="ru-RU" dirty="0" err="1"/>
              <a:t>ущільнення</a:t>
            </a:r>
            <a:r>
              <a:rPr lang="ru-RU" dirty="0"/>
              <a:t> </a:t>
            </a:r>
            <a:r>
              <a:rPr lang="ru-RU" dirty="0" err="1"/>
              <a:t>легеневої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endParaRPr lang="ru-RU" dirty="0"/>
          </a:p>
          <a:p>
            <a:pPr>
              <a:defRPr/>
            </a:pPr>
            <a:r>
              <a:rPr lang="uk-UA" dirty="0"/>
              <a:t>11. Пневмонії. Визначення. Класифікація. Етіологія. Клінічна картина. Діагностика. Лікування</a:t>
            </a:r>
          </a:p>
          <a:p>
            <a:pPr>
              <a:defRPr/>
            </a:pPr>
            <a:r>
              <a:rPr lang="uk-UA" dirty="0"/>
              <a:t>12. Синдром накопичення рідини.</a:t>
            </a:r>
          </a:p>
          <a:p>
            <a:pPr>
              <a:defRPr/>
            </a:pPr>
            <a:r>
              <a:rPr lang="uk-UA" dirty="0"/>
              <a:t>13. Плеврит. Етіологія. Класифікація. Клінічна картина.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-243408"/>
            <a:ext cx="7128792" cy="1399032"/>
          </a:xfrm>
        </p:spPr>
        <p:txBody>
          <a:bodyPr>
            <a:normAutofit/>
          </a:bodyPr>
          <a:lstStyle/>
          <a:p>
            <a:r>
              <a:rPr lang="ru-RU" sz="3200" b="1" dirty="0" err="1"/>
              <a:t>Порівняльна</a:t>
            </a:r>
            <a:r>
              <a:rPr lang="ru-RU" sz="3200" b="1" dirty="0"/>
              <a:t> </a:t>
            </a:r>
            <a:r>
              <a:rPr lang="ru-RU" sz="3200" b="1" dirty="0" err="1"/>
              <a:t>перкусія</a:t>
            </a:r>
            <a:r>
              <a:rPr lang="ru-RU" sz="3200" b="1" dirty="0"/>
              <a:t> </a:t>
            </a:r>
            <a:r>
              <a:rPr lang="ru-RU" sz="3200" b="1" dirty="0" err="1"/>
              <a:t>легень</a:t>
            </a:r>
            <a:endParaRPr lang="ru-RU" sz="3200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0" y="1080120"/>
            <a:ext cx="6516216" cy="6237312"/>
          </a:xfrm>
        </p:spPr>
        <p:txBody>
          <a:bodyPr>
            <a:normAutofit fontScale="77500" lnSpcReduction="20000"/>
          </a:bodyPr>
          <a:lstStyle/>
          <a:p>
            <a:pPr>
              <a:buNone/>
              <a:defRPr/>
            </a:pPr>
            <a:r>
              <a:rPr lang="ru-RU" b="1" i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Цілі</a:t>
            </a: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:</a:t>
            </a:r>
          </a:p>
          <a:p>
            <a:pPr>
              <a:buNone/>
              <a:defRPr/>
            </a:pPr>
            <a:r>
              <a:rPr lang="ru-RU" b="1" i="1" dirty="0" err="1"/>
              <a:t>визначити</a:t>
            </a:r>
            <a:r>
              <a:rPr lang="ru-RU" b="1" i="1" dirty="0"/>
              <a:t> характер </a:t>
            </a:r>
            <a:r>
              <a:rPr lang="ru-RU" b="1" i="1" dirty="0" err="1"/>
              <a:t>патологічних</a:t>
            </a:r>
            <a:r>
              <a:rPr lang="ru-RU" b="1" i="1" dirty="0"/>
              <a:t> </a:t>
            </a:r>
            <a:r>
              <a:rPr lang="ru-RU" b="1" i="1" dirty="0" err="1"/>
              <a:t>змін</a:t>
            </a:r>
            <a:r>
              <a:rPr lang="ru-RU" b="1" i="1" dirty="0"/>
              <a:t> у </a:t>
            </a:r>
            <a:r>
              <a:rPr lang="ru-RU" b="1" i="1" dirty="0" err="1"/>
              <a:t>легенях</a:t>
            </a:r>
            <a:r>
              <a:rPr lang="ru-RU" b="1" i="1" dirty="0"/>
              <a:t> </a:t>
            </a:r>
            <a:r>
              <a:rPr lang="ru-RU" b="1" i="1" dirty="0" err="1"/>
              <a:t>і</a:t>
            </a:r>
            <a:r>
              <a:rPr lang="ru-RU" b="1" i="1" dirty="0"/>
              <a:t> в </a:t>
            </a:r>
            <a:r>
              <a:rPr lang="ru-RU" b="1" i="1" dirty="0" err="1"/>
              <a:t>плевральній</a:t>
            </a:r>
            <a:r>
              <a:rPr lang="ru-RU" b="1" i="1" dirty="0"/>
              <a:t> </a:t>
            </a:r>
            <a:r>
              <a:rPr lang="ru-RU" b="1" i="1" dirty="0" err="1"/>
              <a:t>порожнині</a:t>
            </a:r>
            <a:r>
              <a:rPr lang="ru-RU" b="1" i="1" dirty="0"/>
              <a:t>,</a:t>
            </a:r>
          </a:p>
          <a:p>
            <a:pPr>
              <a:buNone/>
              <a:defRPr/>
            </a:pPr>
            <a:r>
              <a:rPr lang="ru-RU" b="1" i="1" dirty="0" err="1"/>
              <a:t>діагностика</a:t>
            </a:r>
            <a:r>
              <a:rPr lang="ru-RU" b="1" i="1" dirty="0"/>
              <a:t> </a:t>
            </a:r>
            <a:r>
              <a:rPr lang="ru-RU" b="1" i="1" dirty="0" err="1"/>
              <a:t>бронхолегеневих</a:t>
            </a:r>
            <a:r>
              <a:rPr lang="ru-RU" b="1" i="1" dirty="0"/>
              <a:t> </a:t>
            </a:r>
            <a:r>
              <a:rPr lang="ru-RU" b="1" i="1" dirty="0" err="1"/>
              <a:t>синдромів</a:t>
            </a:r>
            <a:endParaRPr lang="ru-RU" b="1" i="1" dirty="0"/>
          </a:p>
          <a:p>
            <a:pPr>
              <a:buNone/>
              <a:defRPr/>
            </a:pP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Методика:</a:t>
            </a:r>
          </a:p>
          <a:p>
            <a:pPr>
              <a:buNone/>
              <a:defRPr/>
            </a:pPr>
            <a:r>
              <a:rPr lang="ru-RU" b="1" i="1" dirty="0"/>
              <a:t>Проводиться </a:t>
            </a:r>
            <a:r>
              <a:rPr lang="ru-RU" b="1" i="1" dirty="0" err="1"/>
              <a:t>послідовно</a:t>
            </a:r>
            <a:r>
              <a:rPr lang="ru-RU" b="1" i="1" dirty="0"/>
              <a:t> на </a:t>
            </a:r>
            <a:r>
              <a:rPr lang="ru-RU" b="1" i="1" dirty="0" err="1"/>
              <a:t>передній</a:t>
            </a:r>
            <a:r>
              <a:rPr lang="ru-RU" b="1" i="1" dirty="0"/>
              <a:t>, </a:t>
            </a:r>
            <a:r>
              <a:rPr lang="ru-RU" b="1" i="1" dirty="0" err="1"/>
              <a:t>бічних</a:t>
            </a:r>
            <a:r>
              <a:rPr lang="ru-RU" b="1" i="1" dirty="0"/>
              <a:t> </a:t>
            </a:r>
            <a:r>
              <a:rPr lang="ru-RU" b="1" i="1" dirty="0" err="1"/>
              <a:t>і</a:t>
            </a:r>
            <a:r>
              <a:rPr lang="ru-RU" b="1" i="1" dirty="0"/>
              <a:t> </a:t>
            </a:r>
            <a:r>
              <a:rPr lang="ru-RU" b="1" i="1" dirty="0" err="1"/>
              <a:t>задніх</a:t>
            </a:r>
            <a:r>
              <a:rPr lang="ru-RU" b="1" i="1" dirty="0"/>
              <a:t> </a:t>
            </a:r>
            <a:r>
              <a:rPr lang="ru-RU" b="1" i="1" dirty="0" err="1"/>
              <a:t>поверхнях</a:t>
            </a:r>
            <a:r>
              <a:rPr lang="ru-RU" b="1" i="1" dirty="0"/>
              <a:t> </a:t>
            </a:r>
            <a:r>
              <a:rPr lang="ru-RU" b="1" i="1" dirty="0" err="1"/>
              <a:t>грудної</a:t>
            </a:r>
            <a:r>
              <a:rPr lang="ru-RU" b="1" i="1" dirty="0"/>
              <a:t> </a:t>
            </a:r>
            <a:r>
              <a:rPr lang="ru-RU" b="1" i="1" dirty="0" err="1"/>
              <a:t>клітини</a:t>
            </a:r>
            <a:r>
              <a:rPr lang="ru-RU" b="1" i="1" dirty="0"/>
              <a:t>.</a:t>
            </a:r>
          </a:p>
          <a:p>
            <a:pPr>
              <a:buNone/>
              <a:defRPr/>
            </a:pPr>
            <a:r>
              <a:rPr lang="ru-RU" b="1" i="1" dirty="0"/>
              <a:t>По </a:t>
            </a:r>
            <a:r>
              <a:rPr lang="ru-RU" b="1" i="1" dirty="0" err="1"/>
              <a:t>черзі</a:t>
            </a:r>
            <a:r>
              <a:rPr lang="ru-RU" b="1" i="1" dirty="0"/>
              <a:t> </a:t>
            </a:r>
            <a:r>
              <a:rPr lang="ru-RU" b="1" i="1" dirty="0" err="1"/>
              <a:t>перкутирують</a:t>
            </a:r>
            <a:r>
              <a:rPr lang="ru-RU" b="1" i="1" dirty="0"/>
              <a:t> на </a:t>
            </a:r>
            <a:r>
              <a:rPr lang="ru-RU" b="1" i="1" dirty="0" err="1"/>
              <a:t>симетричних</a:t>
            </a:r>
            <a:r>
              <a:rPr lang="ru-RU" b="1" i="1" dirty="0"/>
              <a:t> </a:t>
            </a:r>
            <a:r>
              <a:rPr lang="ru-RU" b="1" i="1" dirty="0" err="1"/>
              <a:t>ділянках</a:t>
            </a:r>
            <a:r>
              <a:rPr lang="ru-RU" b="1" i="1" dirty="0"/>
              <a:t> </a:t>
            </a:r>
            <a:r>
              <a:rPr lang="ru-RU" b="1" i="1" dirty="0" err="1"/>
              <a:t>обох</a:t>
            </a:r>
            <a:r>
              <a:rPr lang="ru-RU" b="1" i="1" dirty="0"/>
              <a:t> половин </a:t>
            </a:r>
            <a:r>
              <a:rPr lang="ru-RU" b="1" i="1" dirty="0" err="1"/>
              <a:t>грудної</a:t>
            </a:r>
            <a:r>
              <a:rPr lang="ru-RU" b="1" i="1" dirty="0"/>
              <a:t> </a:t>
            </a:r>
            <a:r>
              <a:rPr lang="ru-RU" b="1" i="1" dirty="0" err="1"/>
              <a:t>клітки</a:t>
            </a:r>
            <a:r>
              <a:rPr lang="ru-RU" b="1" i="1" dirty="0"/>
              <a:t>.</a:t>
            </a:r>
          </a:p>
          <a:p>
            <a:pPr>
              <a:buNone/>
              <a:defRPr/>
            </a:pPr>
            <a:r>
              <a:rPr lang="ru-RU" b="1" i="1" dirty="0" err="1"/>
              <a:t>Визначають</a:t>
            </a:r>
            <a:r>
              <a:rPr lang="ru-RU" b="1" i="1" dirty="0"/>
              <a:t> характер звуку в </a:t>
            </a:r>
            <a:r>
              <a:rPr lang="ru-RU" b="1" i="1" dirty="0" err="1"/>
              <a:t>кожній</a:t>
            </a:r>
            <a:r>
              <a:rPr lang="ru-RU" b="1" i="1" dirty="0"/>
              <a:t> </a:t>
            </a:r>
            <a:r>
              <a:rPr lang="ru-RU" b="1" i="1" dirty="0" err="1"/>
              <a:t>точці</a:t>
            </a:r>
            <a:r>
              <a:rPr lang="ru-RU" b="1" i="1" dirty="0"/>
              <a:t> </a:t>
            </a:r>
            <a:r>
              <a:rPr lang="ru-RU" b="1" i="1" dirty="0" err="1"/>
              <a:t>перкусії</a:t>
            </a:r>
            <a:r>
              <a:rPr lang="ru-RU" b="1" i="1" dirty="0"/>
              <a:t> та </a:t>
            </a:r>
            <a:r>
              <a:rPr lang="ru-RU" b="1" i="1" dirty="0" err="1"/>
              <a:t>порівнюють</a:t>
            </a:r>
            <a:r>
              <a:rPr lang="ru-RU" b="1" i="1" dirty="0"/>
              <a:t> </a:t>
            </a:r>
            <a:r>
              <a:rPr lang="ru-RU" b="1" i="1" dirty="0" err="1"/>
              <a:t>його</a:t>
            </a:r>
            <a:r>
              <a:rPr lang="ru-RU" b="1" i="1" dirty="0"/>
              <a:t> </a:t>
            </a:r>
            <a:r>
              <a:rPr lang="ru-RU" b="1" i="1" dirty="0" err="1"/>
              <a:t>з</a:t>
            </a:r>
            <a:r>
              <a:rPr lang="ru-RU" b="1" i="1" dirty="0"/>
              <a:t> </a:t>
            </a:r>
            <a:r>
              <a:rPr lang="ru-RU" b="1" i="1" dirty="0" err="1"/>
              <a:t>перкуторний</a:t>
            </a:r>
            <a:r>
              <a:rPr lang="ru-RU" b="1" i="1" dirty="0"/>
              <a:t> звуком на </a:t>
            </a:r>
            <a:r>
              <a:rPr lang="ru-RU" b="1" i="1" dirty="0" err="1"/>
              <a:t>протилежному</a:t>
            </a:r>
            <a:r>
              <a:rPr lang="ru-RU" b="1" i="1" dirty="0"/>
              <a:t> </a:t>
            </a:r>
            <a:r>
              <a:rPr lang="ru-RU" b="1" i="1" dirty="0" err="1"/>
              <a:t>боці</a:t>
            </a:r>
            <a:r>
              <a:rPr lang="ru-RU" b="1" i="1" dirty="0"/>
              <a:t>, а </a:t>
            </a:r>
            <a:r>
              <a:rPr lang="ru-RU" b="1" i="1" dirty="0" err="1"/>
              <a:t>також</a:t>
            </a:r>
            <a:r>
              <a:rPr lang="ru-RU" b="1" i="1" dirty="0"/>
              <a:t> </a:t>
            </a:r>
            <a:r>
              <a:rPr lang="ru-RU" b="1" i="1" dirty="0" err="1"/>
              <a:t>зі</a:t>
            </a:r>
            <a:r>
              <a:rPr lang="ru-RU" b="1" i="1" dirty="0"/>
              <a:t> звуком на </a:t>
            </a:r>
            <a:r>
              <a:rPr lang="ru-RU" b="1" i="1" dirty="0" err="1"/>
              <a:t>сусідніх</a:t>
            </a:r>
            <a:r>
              <a:rPr lang="ru-RU" b="1" i="1" dirty="0"/>
              <a:t> </a:t>
            </a:r>
            <a:r>
              <a:rPr lang="ru-RU" b="1" i="1" dirty="0" err="1"/>
              <a:t>ділянках</a:t>
            </a:r>
            <a:r>
              <a:rPr lang="ru-RU" b="1" i="1" dirty="0"/>
              <a:t> легких.</a:t>
            </a:r>
          </a:p>
        </p:txBody>
      </p:sp>
      <p:pic>
        <p:nvPicPr>
          <p:cNvPr id="2050" name="Picture 2" descr="Схема сравнительной перкуссии легки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4624"/>
            <a:ext cx="2376264" cy="6675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02280"/>
            <a:ext cx="9073008" cy="1399032"/>
          </a:xfrm>
        </p:spPr>
        <p:txBody>
          <a:bodyPr>
            <a:normAutofit/>
          </a:bodyPr>
          <a:lstStyle/>
          <a:p>
            <a:r>
              <a:rPr lang="ru-RU" sz="3200" b="1" dirty="0" err="1"/>
              <a:t>Топографічна</a:t>
            </a:r>
            <a:r>
              <a:rPr lang="ru-RU" sz="3200" b="1" dirty="0"/>
              <a:t> </a:t>
            </a:r>
            <a:r>
              <a:rPr lang="ru-RU" sz="3200" b="1" dirty="0" err="1"/>
              <a:t>перкусія</a:t>
            </a:r>
            <a:r>
              <a:rPr lang="ru-RU" sz="3200" b="1" dirty="0"/>
              <a:t> </a:t>
            </a:r>
            <a:r>
              <a:rPr lang="ru-RU" sz="3200" b="1" dirty="0" err="1"/>
              <a:t>легень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3600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2600" b="1" dirty="0" err="1"/>
              <a:t>Цілі</a:t>
            </a:r>
            <a:r>
              <a:rPr lang="ru-RU" altLang="ru-RU" sz="2600" b="1" dirty="0"/>
              <a:t>:</a:t>
            </a:r>
          </a:p>
          <a:p>
            <a:r>
              <a:rPr lang="ru-RU" altLang="ru-RU" sz="2600" b="1" dirty="0" err="1"/>
              <a:t>визначення</a:t>
            </a:r>
            <a:r>
              <a:rPr lang="ru-RU" altLang="ru-RU" sz="2600" b="1" dirty="0"/>
              <a:t> меж </a:t>
            </a:r>
            <a:r>
              <a:rPr lang="ru-RU" altLang="ru-RU" sz="2600" b="1" dirty="0" err="1"/>
              <a:t>легень</a:t>
            </a:r>
            <a:r>
              <a:rPr lang="ru-RU" altLang="ru-RU" sz="2600" b="1" dirty="0"/>
              <a:t> </a:t>
            </a:r>
            <a:r>
              <a:rPr lang="ru-RU" altLang="ru-RU" sz="2600" b="1" dirty="0" err="1"/>
              <a:t>з</a:t>
            </a:r>
            <a:r>
              <a:rPr lang="ru-RU" altLang="ru-RU" sz="2600" b="1" dirty="0"/>
              <a:t> </a:t>
            </a:r>
            <a:r>
              <a:rPr lang="ru-RU" altLang="ru-RU" sz="2600" b="1" dirty="0" err="1"/>
              <a:t>обох</a:t>
            </a:r>
            <a:r>
              <a:rPr lang="ru-RU" altLang="ru-RU" sz="2600" b="1" dirty="0"/>
              <a:t> </a:t>
            </a:r>
            <a:r>
              <a:rPr lang="ru-RU" altLang="ru-RU" sz="2600" b="1" dirty="0" err="1"/>
              <a:t>сторін</a:t>
            </a:r>
            <a:r>
              <a:rPr lang="ru-RU" altLang="ru-RU" sz="2600" b="1" dirty="0"/>
              <a:t>.</a:t>
            </a:r>
          </a:p>
          <a:p>
            <a:pPr>
              <a:buNone/>
            </a:pPr>
            <a:r>
              <a:rPr lang="ru-RU" altLang="ru-RU" sz="2600" b="1" dirty="0"/>
              <a:t>Методика:</a:t>
            </a:r>
          </a:p>
          <a:p>
            <a:r>
              <a:rPr lang="ru-RU" altLang="ru-RU" sz="2600" b="1" dirty="0" err="1"/>
              <a:t>Перкусія</a:t>
            </a:r>
            <a:r>
              <a:rPr lang="ru-RU" altLang="ru-RU" sz="2600" b="1" dirty="0"/>
              <a:t> проводиться точно по </a:t>
            </a:r>
            <a:r>
              <a:rPr lang="ru-RU" altLang="ru-RU" sz="2600" b="1" dirty="0" err="1"/>
              <a:t>топографічним</a:t>
            </a:r>
            <a:r>
              <a:rPr lang="ru-RU" altLang="ru-RU" sz="2600" b="1" dirty="0"/>
              <a:t> </a:t>
            </a:r>
            <a:r>
              <a:rPr lang="ru-RU" altLang="ru-RU" sz="2600" b="1" dirty="0" err="1"/>
              <a:t>лініям</a:t>
            </a:r>
            <a:endParaRPr lang="ru-RU" altLang="ru-RU" sz="2600" b="1" dirty="0"/>
          </a:p>
          <a:p>
            <a:r>
              <a:rPr lang="ru-RU" altLang="ru-RU" sz="2600" b="1" dirty="0" err="1"/>
              <a:t>Перкусія</a:t>
            </a:r>
            <a:r>
              <a:rPr lang="ru-RU" altLang="ru-RU" sz="2600" b="1" dirty="0"/>
              <a:t> тиха</a:t>
            </a:r>
          </a:p>
          <a:p>
            <a:r>
              <a:rPr lang="ru-RU" altLang="ru-RU" sz="2600" b="1" dirty="0" err="1"/>
              <a:t>Напрямок</a:t>
            </a:r>
            <a:r>
              <a:rPr lang="ru-RU" altLang="ru-RU" sz="2600" b="1" dirty="0"/>
              <a:t> </a:t>
            </a:r>
            <a:r>
              <a:rPr lang="ru-RU" altLang="ru-RU" sz="2600" b="1" dirty="0" err="1"/>
              <a:t>перкусії</a:t>
            </a:r>
            <a:r>
              <a:rPr lang="ru-RU" altLang="ru-RU" sz="2600" b="1" dirty="0"/>
              <a:t> - </a:t>
            </a:r>
            <a:r>
              <a:rPr lang="ru-RU" altLang="ru-RU" sz="2600" b="1" dirty="0" err="1"/>
              <a:t>від</a:t>
            </a:r>
            <a:r>
              <a:rPr lang="ru-RU" altLang="ru-RU" sz="2600" b="1" dirty="0"/>
              <a:t> ясного </a:t>
            </a:r>
            <a:r>
              <a:rPr lang="ru-RU" altLang="ru-RU" sz="2600" b="1" dirty="0" err="1"/>
              <a:t>легеневого</a:t>
            </a:r>
            <a:r>
              <a:rPr lang="ru-RU" altLang="ru-RU" sz="2600" b="1" dirty="0"/>
              <a:t> звуку до тупого</a:t>
            </a:r>
            <a:endParaRPr lang="ru-RU" sz="26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500570"/>
            <a:ext cx="5706148" cy="224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37720" y="3600400"/>
            <a:ext cx="3466728" cy="335699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1 -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верхньої</a:t>
            </a:r>
            <a:r>
              <a:rPr lang="ru-RU" dirty="0"/>
              <a:t>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;</a:t>
            </a:r>
          </a:p>
          <a:p>
            <a:r>
              <a:rPr lang="ru-RU" dirty="0"/>
              <a:t>2 -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ширини</a:t>
            </a:r>
            <a:r>
              <a:rPr lang="ru-RU" dirty="0"/>
              <a:t> </a:t>
            </a:r>
            <a:r>
              <a:rPr lang="ru-RU" dirty="0" err="1"/>
              <a:t>полів</a:t>
            </a:r>
            <a:r>
              <a:rPr lang="ru-RU" dirty="0"/>
              <a:t> </a:t>
            </a:r>
            <a:r>
              <a:rPr lang="ru-RU" dirty="0" err="1"/>
              <a:t>Креніга</a:t>
            </a:r>
            <a:r>
              <a:rPr lang="ru-RU" dirty="0"/>
              <a:t>;</a:t>
            </a:r>
          </a:p>
          <a:p>
            <a:r>
              <a:rPr lang="ru-RU" dirty="0"/>
              <a:t>3 -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endParaRPr lang="ru-RU" dirty="0"/>
          </a:p>
        </p:txBody>
      </p:sp>
      <p:graphicFrame>
        <p:nvGraphicFramePr>
          <p:cNvPr id="1026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23528" y="188640"/>
          <a:ext cx="4104455" cy="3192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Видео-клип" r:id="rId3" imgW="6496957" imgH="5114286" progId="Package">
                  <p:embed/>
                </p:oleObj>
              </mc:Choice>
              <mc:Fallback>
                <p:oleObj name="Видео-клип" r:id="rId3" imgW="6496957" imgH="5114286" progId="Package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88640"/>
                        <a:ext cx="4104455" cy="31925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879498" y="198742"/>
          <a:ext cx="4012017" cy="315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Видео-клип" r:id="rId5" imgW="6496957" imgH="5114286" progId="Package">
                  <p:embed/>
                </p:oleObj>
              </mc:Choice>
              <mc:Fallback>
                <p:oleObj name="Видео-клип" r:id="rId5" imgW="6496957" imgH="5114286" progId="Package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9498" y="198742"/>
                        <a:ext cx="4012017" cy="315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03135" y="3645024"/>
          <a:ext cx="4024849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Видео-клип" r:id="rId7" imgW="6496957" imgH="5114286" progId="Package">
                  <p:embed/>
                </p:oleObj>
              </mc:Choice>
              <mc:Fallback>
                <p:oleObj name="Видео-клип" r:id="rId7" imgW="6496957" imgH="5114286" progId="Package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35" y="3645024"/>
                        <a:ext cx="4024849" cy="31683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7494"/>
            <a:ext cx="8686800" cy="1399032"/>
          </a:xfrm>
        </p:spPr>
        <p:txBody>
          <a:bodyPr/>
          <a:lstStyle/>
          <a:p>
            <a:pPr algn="ctr"/>
            <a:r>
              <a:rPr lang="ru-RU" b="1" dirty="0" err="1"/>
              <a:t>Нормальні</a:t>
            </a:r>
            <a:r>
              <a:rPr lang="ru-RU" b="1" dirty="0"/>
              <a:t> </a:t>
            </a:r>
            <a:r>
              <a:rPr lang="ru-RU" b="1" dirty="0" err="1"/>
              <a:t>межі</a:t>
            </a:r>
            <a:r>
              <a:rPr lang="ru-RU" b="1" dirty="0"/>
              <a:t> </a:t>
            </a:r>
            <a:r>
              <a:rPr lang="ru-RU" b="1" dirty="0" err="1"/>
              <a:t>легень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766" y="1772816"/>
            <a:ext cx="9060738" cy="4941168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2920" y="-27384"/>
            <a:ext cx="8229600" cy="1399032"/>
          </a:xfrm>
        </p:spPr>
        <p:txBody>
          <a:bodyPr/>
          <a:lstStyle/>
          <a:p>
            <a:r>
              <a:rPr lang="ru-RU" b="1" dirty="0" err="1"/>
              <a:t>Аускультація</a:t>
            </a:r>
            <a:r>
              <a:rPr lang="ru-RU" b="1" dirty="0"/>
              <a:t> </a:t>
            </a:r>
            <a:r>
              <a:rPr lang="ru-RU" b="1" dirty="0" err="1"/>
              <a:t>легень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33264"/>
            <a:ext cx="8229600" cy="4572000"/>
          </a:xfrm>
        </p:spPr>
        <p:txBody>
          <a:bodyPr/>
          <a:lstStyle/>
          <a:p>
            <a:r>
              <a:rPr lang="ru-RU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Аускультація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/>
              <a:t>легень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вислуховування</a:t>
            </a:r>
            <a:r>
              <a:rPr lang="ru-RU" dirty="0"/>
              <a:t> </a:t>
            </a:r>
            <a:r>
              <a:rPr lang="ru-RU" dirty="0" err="1"/>
              <a:t>акустичних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в </a:t>
            </a:r>
            <a:r>
              <a:rPr lang="ru-RU" dirty="0" err="1"/>
              <a:t>грудній</a:t>
            </a:r>
            <a:r>
              <a:rPr lang="ru-RU" dirty="0"/>
              <a:t> </a:t>
            </a:r>
            <a:r>
              <a:rPr lang="ru-RU" dirty="0" err="1"/>
              <a:t>клітці</a:t>
            </a:r>
            <a:r>
              <a:rPr lang="ru-RU" dirty="0"/>
              <a:t> </a:t>
            </a:r>
            <a:r>
              <a:rPr lang="ru-RU" dirty="0" err="1"/>
              <a:t>в</a:t>
            </a:r>
            <a:r>
              <a:rPr lang="ru-RU" dirty="0"/>
              <a:t> </a:t>
            </a:r>
            <a:r>
              <a:rPr lang="ru-RU" dirty="0" err="1"/>
              <a:t>зв'язку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нормальною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патологічною</a:t>
            </a:r>
            <a:r>
              <a:rPr lang="ru-RU" dirty="0"/>
              <a:t> </a:t>
            </a:r>
            <a:r>
              <a:rPr lang="ru-RU" dirty="0" err="1"/>
              <a:t>роботою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</a:t>
            </a:r>
          </a:p>
        </p:txBody>
      </p:sp>
      <p:pic>
        <p:nvPicPr>
          <p:cNvPr id="47106" name="Picture 2" descr="Картинки по запросу аускультация легки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717032"/>
            <a:ext cx="4392488" cy="2923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Основні</a:t>
            </a:r>
            <a:r>
              <a:rPr lang="ru-RU" b="1" dirty="0"/>
              <a:t> правила </a:t>
            </a:r>
            <a:r>
              <a:rPr lang="ru-RU" b="1" dirty="0" err="1"/>
              <a:t>аускультації</a:t>
            </a:r>
            <a:r>
              <a:rPr lang="ru-RU" b="1" dirty="0"/>
              <a:t> 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2880" y="1882808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sz="3200" dirty="0"/>
              <a:t>1. У </a:t>
            </a:r>
            <a:r>
              <a:rPr lang="ru-RU" sz="3200" dirty="0" err="1"/>
              <a:t>приміщенні</a:t>
            </a:r>
            <a:r>
              <a:rPr lang="ru-RU" sz="3200" dirty="0"/>
              <a:t>, де проводиться </a:t>
            </a:r>
            <a:r>
              <a:rPr lang="ru-RU" sz="3200" dirty="0" err="1"/>
              <a:t>аускультація</a:t>
            </a:r>
            <a:r>
              <a:rPr lang="ru-RU" sz="3200" dirty="0"/>
              <a:t>, </a:t>
            </a:r>
            <a:r>
              <a:rPr lang="ru-RU" sz="3200" dirty="0" err="1"/>
              <a:t>має</a:t>
            </a:r>
            <a:r>
              <a:rPr lang="ru-RU" sz="3200" dirty="0"/>
              <a:t> бути тихо </a:t>
            </a:r>
            <a:r>
              <a:rPr lang="ru-RU" sz="3200" dirty="0" err="1"/>
              <a:t>і</a:t>
            </a:r>
            <a:r>
              <a:rPr lang="ru-RU" sz="3200" dirty="0"/>
              <a:t> тепло.</a:t>
            </a:r>
          </a:p>
          <a:p>
            <a:pPr marL="0" indent="0">
              <a:buNone/>
              <a:defRPr/>
            </a:pPr>
            <a:r>
              <a:rPr lang="ru-RU" sz="3200" dirty="0"/>
              <a:t>2. По </a:t>
            </a:r>
            <a:r>
              <a:rPr lang="ru-RU" sz="3200" dirty="0" err="1"/>
              <a:t>можливості</a:t>
            </a:r>
            <a:r>
              <a:rPr lang="ru-RU" sz="3200" dirty="0"/>
              <a:t> </a:t>
            </a:r>
            <a:r>
              <a:rPr lang="ru-RU" sz="3200" dirty="0" err="1"/>
              <a:t>хворий</a:t>
            </a:r>
            <a:r>
              <a:rPr lang="ru-RU" sz="3200" dirty="0"/>
              <a:t> </a:t>
            </a:r>
            <a:r>
              <a:rPr lang="ru-RU" sz="3200" dirty="0" err="1"/>
              <a:t>займає</a:t>
            </a:r>
            <a:r>
              <a:rPr lang="ru-RU" sz="3200" dirty="0"/>
              <a:t> </a:t>
            </a:r>
            <a:r>
              <a:rPr lang="ru-RU" sz="3200" dirty="0" err="1"/>
              <a:t>вертикальне</a:t>
            </a:r>
            <a:r>
              <a:rPr lang="ru-RU" sz="3200" dirty="0"/>
              <a:t> </a:t>
            </a:r>
            <a:r>
              <a:rPr lang="ru-RU" sz="3200" dirty="0" err="1"/>
              <a:t>положення</a:t>
            </a:r>
            <a:r>
              <a:rPr lang="ru-RU" sz="3200" dirty="0"/>
              <a:t>, оголений до пояса.</a:t>
            </a:r>
          </a:p>
          <a:p>
            <a:pPr marL="0" indent="0">
              <a:buNone/>
              <a:defRPr/>
            </a:pPr>
            <a:r>
              <a:rPr lang="ru-RU" sz="3200" dirty="0"/>
              <a:t>3. Стетоскоп </a:t>
            </a:r>
            <a:r>
              <a:rPr lang="ru-RU" sz="3200" dirty="0" err="1"/>
              <a:t>щільно</a:t>
            </a:r>
            <a:r>
              <a:rPr lang="ru-RU" sz="3200" dirty="0"/>
              <a:t> </a:t>
            </a:r>
            <a:r>
              <a:rPr lang="ru-RU" sz="3200" dirty="0" err="1"/>
              <a:t>і</a:t>
            </a:r>
            <a:r>
              <a:rPr lang="ru-RU" sz="3200" dirty="0"/>
              <a:t> герметично </a:t>
            </a:r>
            <a:r>
              <a:rPr lang="ru-RU" sz="3200" dirty="0" err="1"/>
              <a:t>притискають</a:t>
            </a:r>
            <a:r>
              <a:rPr lang="ru-RU" sz="3200" dirty="0"/>
              <a:t> до </a:t>
            </a:r>
            <a:r>
              <a:rPr lang="ru-RU" sz="3200" dirty="0" err="1"/>
              <a:t>грудної</a:t>
            </a:r>
            <a:r>
              <a:rPr lang="ru-RU" sz="3200" dirty="0"/>
              <a:t> </a:t>
            </a:r>
            <a:r>
              <a:rPr lang="ru-RU" sz="3200" dirty="0" err="1"/>
              <a:t>стінці</a:t>
            </a:r>
            <a:r>
              <a:rPr lang="ru-RU" sz="3200" dirty="0"/>
              <a:t>.</a:t>
            </a:r>
          </a:p>
          <a:p>
            <a:pPr marL="0" indent="0">
              <a:buNone/>
              <a:defRPr/>
            </a:pPr>
            <a:r>
              <a:rPr lang="ru-RU" sz="3200" dirty="0"/>
              <a:t>4. У </a:t>
            </a:r>
            <a:r>
              <a:rPr lang="ru-RU" sz="3200" dirty="0" err="1"/>
              <a:t>кожній</a:t>
            </a:r>
            <a:r>
              <a:rPr lang="ru-RU" sz="3200" dirty="0"/>
              <a:t> </a:t>
            </a:r>
            <a:r>
              <a:rPr lang="ru-RU" sz="3200" dirty="0" err="1"/>
              <a:t>точці</a:t>
            </a:r>
            <a:r>
              <a:rPr lang="ru-RU" sz="3200" dirty="0"/>
              <a:t> </a:t>
            </a:r>
            <a:r>
              <a:rPr lang="ru-RU" sz="3200" dirty="0" err="1"/>
              <a:t>аускультації</a:t>
            </a:r>
            <a:r>
              <a:rPr lang="ru-RU" sz="3200" dirty="0"/>
              <a:t> </a:t>
            </a:r>
            <a:r>
              <a:rPr lang="ru-RU" sz="3200" dirty="0" err="1"/>
              <a:t>вислуховують</a:t>
            </a:r>
            <a:r>
              <a:rPr lang="ru-RU" sz="3200" dirty="0"/>
              <a:t> 2 -3 </a:t>
            </a:r>
            <a:r>
              <a:rPr lang="ru-RU" sz="3200" dirty="0" err="1"/>
              <a:t>дихальних</a:t>
            </a:r>
            <a:r>
              <a:rPr lang="ru-RU" sz="3200" dirty="0"/>
              <a:t> циклу.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202280"/>
            <a:ext cx="8229600" cy="1399032"/>
          </a:xfrm>
        </p:spPr>
        <p:txBody>
          <a:bodyPr/>
          <a:lstStyle/>
          <a:p>
            <a:r>
              <a:rPr lang="ru-RU" b="1" dirty="0"/>
              <a:t>Точки </a:t>
            </a:r>
            <a:r>
              <a:rPr lang="ru-RU" b="1" dirty="0" err="1"/>
              <a:t>аускультації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2880" y="908720"/>
            <a:ext cx="8229600" cy="3240360"/>
          </a:xfrm>
        </p:spPr>
        <p:txBody>
          <a:bodyPr>
            <a:normAutofit fontScale="77500" lnSpcReduction="2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dirty="0"/>
              <a:t>Точки </a:t>
            </a:r>
            <a:r>
              <a:rPr lang="ru-RU" dirty="0" err="1"/>
              <a:t>аускультації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 ж,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при </a:t>
            </a:r>
            <a:r>
              <a:rPr lang="ru-RU" dirty="0" err="1"/>
              <a:t>порівняльній</a:t>
            </a:r>
            <a:r>
              <a:rPr lang="ru-RU" dirty="0"/>
              <a:t> </a:t>
            </a:r>
            <a:r>
              <a:rPr lang="ru-RU" dirty="0" err="1"/>
              <a:t>перкусії</a:t>
            </a:r>
            <a:r>
              <a:rPr lang="ru-RU" dirty="0"/>
              <a:t>.</a:t>
            </a:r>
          </a:p>
          <a:p>
            <a:pPr marL="0" indent="0">
              <a:defRPr/>
            </a:pPr>
            <a:r>
              <a:rPr lang="ru-RU" dirty="0"/>
              <a:t>над </a:t>
            </a:r>
            <a:r>
              <a:rPr lang="ru-RU" dirty="0" err="1"/>
              <a:t>ключицями</a:t>
            </a:r>
            <a:endParaRPr lang="ru-RU" dirty="0"/>
          </a:p>
          <a:p>
            <a:pPr marL="0" indent="0">
              <a:defRPr/>
            </a:pP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ключицями</a:t>
            </a:r>
            <a:endParaRPr lang="ru-RU" dirty="0"/>
          </a:p>
          <a:p>
            <a:pPr marL="0" indent="0">
              <a:defRPr/>
            </a:pPr>
            <a:r>
              <a:rPr lang="ru-RU" dirty="0" err="1"/>
              <a:t>спереду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2-го по 4-е м / </a:t>
            </a:r>
            <a:r>
              <a:rPr lang="ru-RU" dirty="0" err="1"/>
              <a:t>р</a:t>
            </a:r>
            <a:r>
              <a:rPr lang="ru-RU" dirty="0"/>
              <a:t> по </a:t>
            </a:r>
            <a:r>
              <a:rPr lang="ru-RU" dirty="0" err="1"/>
              <a:t>серединно-ключичній</a:t>
            </a:r>
            <a:r>
              <a:rPr lang="ru-RU" dirty="0"/>
              <a:t> </a:t>
            </a:r>
            <a:r>
              <a:rPr lang="ru-RU" dirty="0" err="1"/>
              <a:t>лінії</a:t>
            </a:r>
            <a:endParaRPr lang="ru-RU" dirty="0"/>
          </a:p>
          <a:p>
            <a:pPr marL="0" indent="0">
              <a:defRPr/>
            </a:pPr>
            <a:r>
              <a:rPr lang="ru-RU" dirty="0"/>
              <a:t>У </a:t>
            </a:r>
            <a:r>
              <a:rPr lang="ru-RU" dirty="0" err="1"/>
              <a:t>пахвових</a:t>
            </a:r>
            <a:r>
              <a:rPr lang="ru-RU" dirty="0"/>
              <a:t> областях</a:t>
            </a:r>
          </a:p>
          <a:p>
            <a:pPr marL="0" indent="0">
              <a:defRPr/>
            </a:pPr>
            <a:r>
              <a:rPr lang="ru-RU" dirty="0" err="1"/>
              <a:t>Позаду</a:t>
            </a:r>
            <a:r>
              <a:rPr lang="ru-RU" dirty="0"/>
              <a:t> - над-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лопатками, </a:t>
            </a:r>
            <a:r>
              <a:rPr lang="ru-RU" dirty="0" err="1"/>
              <a:t>нижче</a:t>
            </a:r>
            <a:r>
              <a:rPr lang="ru-RU" dirty="0"/>
              <a:t> кута лопаток</a:t>
            </a:r>
          </a:p>
        </p:txBody>
      </p:sp>
      <p:sp>
        <p:nvSpPr>
          <p:cNvPr id="49154" name="AutoShape 2" descr="Картинки по запросу аускультация легки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5" name="Picture 3" descr="C:\Documents and Settings\Ирина\Рабочий стол\1334488019_2004ru605s-1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786" y="3840783"/>
            <a:ext cx="8132678" cy="2900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8229600" cy="1399032"/>
          </a:xfrm>
        </p:spPr>
        <p:txBody>
          <a:bodyPr/>
          <a:lstStyle/>
          <a:p>
            <a:pPr algn="ctr"/>
            <a:r>
              <a:rPr lang="ru-RU" b="1" dirty="0" err="1"/>
              <a:t>Дихальні</a:t>
            </a:r>
            <a:r>
              <a:rPr lang="ru-RU" b="1" dirty="0"/>
              <a:t> шуми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80120"/>
            <a:ext cx="8229600" cy="594928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Основні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дихальні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шуми (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вислуховуються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як у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здорових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людей, так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і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у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хворих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):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ru-RU" sz="3200" dirty="0" err="1"/>
              <a:t>везикулярнедихання</a:t>
            </a:r>
            <a:endParaRPr lang="ru-RU" sz="3200" dirty="0"/>
          </a:p>
          <a:p>
            <a:pPr marL="0" indent="0">
              <a:lnSpc>
                <a:spcPct val="90000"/>
              </a:lnSpc>
              <a:defRPr/>
            </a:pPr>
            <a:r>
              <a:rPr lang="ru-RU" sz="3200" dirty="0" err="1"/>
              <a:t>бронхіальне</a:t>
            </a:r>
            <a:r>
              <a:rPr lang="ru-RU" sz="3200" dirty="0"/>
              <a:t> </a:t>
            </a:r>
            <a:r>
              <a:rPr lang="ru-RU" sz="3200" dirty="0" err="1"/>
              <a:t>дихання</a:t>
            </a:r>
            <a:endParaRPr lang="ru-RU" sz="3200" dirty="0"/>
          </a:p>
          <a:p>
            <a:pPr marL="0" indent="0">
              <a:lnSpc>
                <a:spcPct val="90000"/>
              </a:lnSpc>
              <a:buNone/>
              <a:defRPr/>
            </a:pP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Побічні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додаткові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дихальні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шуми (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вислуховуються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тільки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при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патології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):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ru-RU" sz="3200" dirty="0" err="1"/>
              <a:t>крепітація</a:t>
            </a:r>
            <a:endParaRPr lang="ru-RU" sz="3200" dirty="0"/>
          </a:p>
          <a:p>
            <a:pPr marL="0" indent="0">
              <a:lnSpc>
                <a:spcPct val="90000"/>
              </a:lnSpc>
              <a:defRPr/>
            </a:pPr>
            <a:r>
              <a:rPr lang="ru-RU" sz="3200" dirty="0"/>
              <a:t>хрипи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ru-RU" sz="3200" dirty="0"/>
              <a:t>шум </a:t>
            </a:r>
            <a:r>
              <a:rPr lang="ru-RU" sz="3200" dirty="0" err="1"/>
              <a:t>тертя</a:t>
            </a:r>
            <a:r>
              <a:rPr lang="ru-RU" sz="3200" dirty="0"/>
              <a:t> </a:t>
            </a:r>
            <a:r>
              <a:rPr lang="ru-RU" sz="3200" dirty="0" err="1"/>
              <a:t>плеври</a:t>
            </a:r>
            <a:endParaRPr lang="ru-RU" sz="3200" dirty="0"/>
          </a:p>
          <a:p>
            <a:pPr>
              <a:lnSpc>
                <a:spcPct val="90000"/>
              </a:lnSpc>
              <a:defRPr/>
            </a:pP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-315416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/>
              <a:t>Основні</a:t>
            </a:r>
            <a:r>
              <a:rPr lang="ru-RU" sz="3200" b="1" dirty="0"/>
              <a:t> </a:t>
            </a:r>
            <a:r>
              <a:rPr lang="ru-RU" sz="3200" b="1" dirty="0" err="1"/>
              <a:t>дихальні</a:t>
            </a:r>
            <a:r>
              <a:rPr lang="ru-RU" sz="3200" b="1" dirty="0"/>
              <a:t> шуми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496944" cy="4104456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defRPr/>
            </a:pPr>
            <a:r>
              <a:rPr lang="ru-RU" b="1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Везикулярне</a:t>
            </a:r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дихання</a:t>
            </a:r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/>
              <a:t>- </a:t>
            </a:r>
            <a:r>
              <a:rPr lang="ru-RU" b="1" i="1" dirty="0" err="1"/>
              <a:t>м'який</a:t>
            </a:r>
            <a:r>
              <a:rPr lang="ru-RU" b="1" i="1" dirty="0"/>
              <a:t>, тихий, </a:t>
            </a:r>
            <a:r>
              <a:rPr lang="ru-RU" b="1" i="1" dirty="0" err="1"/>
              <a:t>звук,що</a:t>
            </a:r>
            <a:r>
              <a:rPr lang="ru-RU" b="1" i="1" dirty="0"/>
              <a:t> </a:t>
            </a:r>
            <a:r>
              <a:rPr lang="ru-RU" b="1" i="1" dirty="0" err="1"/>
              <a:t>дме</a:t>
            </a:r>
            <a:r>
              <a:rPr lang="ru-RU" b="1" i="1" dirty="0"/>
              <a:t>,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нагадує</a:t>
            </a:r>
            <a:r>
              <a:rPr lang="ru-RU" b="1" i="1" dirty="0"/>
              <a:t> звук «Ф-ф», </a:t>
            </a:r>
            <a:r>
              <a:rPr lang="ru-RU" b="1" i="1" dirty="0" err="1"/>
              <a:t>обумовлений</a:t>
            </a:r>
            <a:r>
              <a:rPr lang="ru-RU" b="1" i="1" dirty="0"/>
              <a:t> </a:t>
            </a:r>
            <a:r>
              <a:rPr lang="ru-RU" b="1" i="1" dirty="0" err="1"/>
              <a:t>вібрацією</a:t>
            </a:r>
            <a:r>
              <a:rPr lang="ru-RU" b="1" i="1" dirty="0"/>
              <a:t> </a:t>
            </a:r>
            <a:r>
              <a:rPr lang="ru-RU" b="1" i="1" dirty="0" err="1"/>
              <a:t>еластичних</a:t>
            </a:r>
            <a:r>
              <a:rPr lang="ru-RU" b="1" i="1" dirty="0"/>
              <a:t> </a:t>
            </a:r>
            <a:r>
              <a:rPr lang="ru-RU" b="1" i="1" dirty="0" err="1"/>
              <a:t>альвеолярних</a:t>
            </a:r>
            <a:r>
              <a:rPr lang="ru-RU" b="1" i="1" dirty="0"/>
              <a:t> </a:t>
            </a:r>
            <a:r>
              <a:rPr lang="ru-RU" b="1" i="1" dirty="0" err="1"/>
              <a:t>стінок</a:t>
            </a:r>
            <a:r>
              <a:rPr lang="ru-RU" b="1" i="1" dirty="0"/>
              <a:t>,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розтягуються</a:t>
            </a:r>
            <a:r>
              <a:rPr lang="ru-RU" b="1" i="1" dirty="0"/>
              <a:t>. </a:t>
            </a:r>
            <a:r>
              <a:rPr lang="ru-RU" b="1" i="1" dirty="0" err="1"/>
              <a:t>Чути</a:t>
            </a:r>
            <a:r>
              <a:rPr lang="ru-RU" b="1" i="1" dirty="0"/>
              <a:t> на </a:t>
            </a:r>
            <a:r>
              <a:rPr lang="ru-RU" b="1" i="1" dirty="0" err="1"/>
              <a:t>всьому</a:t>
            </a:r>
            <a:r>
              <a:rPr lang="ru-RU" b="1" i="1" dirty="0"/>
              <a:t> </a:t>
            </a:r>
            <a:r>
              <a:rPr lang="ru-RU" b="1" i="1" dirty="0" err="1"/>
              <a:t>протязі</a:t>
            </a:r>
            <a:r>
              <a:rPr lang="ru-RU" b="1" i="1" dirty="0"/>
              <a:t> </a:t>
            </a:r>
            <a:r>
              <a:rPr lang="ru-RU" b="1" i="1" dirty="0" err="1"/>
              <a:t>вдиху</a:t>
            </a:r>
            <a:r>
              <a:rPr lang="ru-RU" b="1" i="1" dirty="0"/>
              <a:t> </a:t>
            </a:r>
            <a:r>
              <a:rPr lang="ru-RU" b="1" i="1" dirty="0" err="1"/>
              <a:t>і</a:t>
            </a:r>
            <a:r>
              <a:rPr lang="ru-RU" b="1" i="1" dirty="0"/>
              <a:t> 1/3 </a:t>
            </a:r>
            <a:r>
              <a:rPr lang="ru-RU" b="1" i="1" dirty="0" err="1"/>
              <a:t>видиху</a:t>
            </a:r>
            <a:r>
              <a:rPr lang="ru-RU" b="1" i="1" dirty="0"/>
              <a:t>.</a:t>
            </a:r>
          </a:p>
          <a:p>
            <a:pPr algn="just">
              <a:lnSpc>
                <a:spcPct val="120000"/>
              </a:lnSpc>
              <a:defRPr/>
            </a:pPr>
            <a:r>
              <a:rPr lang="ru-RU" b="1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Жорстке</a:t>
            </a:r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дихання</a:t>
            </a:r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/>
              <a:t>- один </a:t>
            </a:r>
            <a:r>
              <a:rPr lang="ru-RU" b="1" i="1" dirty="0" err="1"/>
              <a:t>з</a:t>
            </a:r>
            <a:r>
              <a:rPr lang="ru-RU" b="1" i="1" dirty="0"/>
              <a:t> </a:t>
            </a:r>
            <a:r>
              <a:rPr lang="ru-RU" b="1" i="1" dirty="0" err="1"/>
              <a:t>різновидів</a:t>
            </a:r>
            <a:r>
              <a:rPr lang="ru-RU" b="1" i="1" dirty="0"/>
              <a:t> везикулярного </a:t>
            </a:r>
            <a:r>
              <a:rPr lang="ru-RU" b="1" i="1" dirty="0" err="1"/>
              <a:t>дихання</a:t>
            </a:r>
            <a:r>
              <a:rPr lang="ru-RU" b="1" i="1" dirty="0"/>
              <a:t>, </a:t>
            </a:r>
            <a:r>
              <a:rPr lang="ru-RU" b="1" i="1" dirty="0" err="1"/>
              <a:t>обумовлений</a:t>
            </a:r>
            <a:r>
              <a:rPr lang="ru-RU" b="1" i="1" dirty="0"/>
              <a:t> </a:t>
            </a:r>
            <a:r>
              <a:rPr lang="ru-RU" b="1" i="1" dirty="0" err="1"/>
              <a:t>турбулентним</a:t>
            </a:r>
            <a:r>
              <a:rPr lang="ru-RU" b="1" i="1" dirty="0"/>
              <a:t> </a:t>
            </a:r>
            <a:r>
              <a:rPr lang="ru-RU" b="1" i="1" dirty="0" err="1"/>
              <a:t>рухом</a:t>
            </a:r>
            <a:r>
              <a:rPr lang="ru-RU" b="1" i="1" dirty="0"/>
              <a:t> потоку </a:t>
            </a:r>
            <a:r>
              <a:rPr lang="ru-RU" b="1" i="1" dirty="0" err="1"/>
              <a:t>повітря</a:t>
            </a:r>
            <a:r>
              <a:rPr lang="ru-RU" b="1" i="1" dirty="0"/>
              <a:t> по бронхах, </a:t>
            </a:r>
            <a:r>
              <a:rPr lang="ru-RU" b="1" i="1" dirty="0" err="1"/>
              <a:t>стінки</a:t>
            </a:r>
            <a:r>
              <a:rPr lang="ru-RU" b="1" i="1" dirty="0"/>
              <a:t> </a:t>
            </a:r>
            <a:r>
              <a:rPr lang="ru-RU" b="1" i="1" dirty="0" err="1"/>
              <a:t>яких</a:t>
            </a:r>
            <a:r>
              <a:rPr lang="ru-RU" b="1" i="1" dirty="0"/>
              <a:t> </a:t>
            </a:r>
            <a:r>
              <a:rPr lang="ru-RU" b="1" i="1" dirty="0" err="1"/>
              <a:t>мають</a:t>
            </a:r>
            <a:r>
              <a:rPr lang="ru-RU" b="1" i="1" dirty="0"/>
              <a:t> </a:t>
            </a:r>
            <a:r>
              <a:rPr lang="ru-RU" b="1" i="1" dirty="0" err="1"/>
              <a:t>нерівності</a:t>
            </a:r>
            <a:r>
              <a:rPr lang="ru-RU" b="1" i="1" dirty="0"/>
              <a:t> </a:t>
            </a:r>
            <a:r>
              <a:rPr lang="ru-RU" b="1" i="1" dirty="0" err="1"/>
              <a:t>і</a:t>
            </a:r>
            <a:r>
              <a:rPr lang="ru-RU" b="1" i="1" dirty="0"/>
              <a:t> </a:t>
            </a:r>
            <a:r>
              <a:rPr lang="ru-RU" b="1" i="1" dirty="0" err="1"/>
              <a:t>шорсткості</a:t>
            </a:r>
            <a:r>
              <a:rPr lang="ru-RU" b="1" i="1" dirty="0"/>
              <a:t> (при </a:t>
            </a:r>
            <a:r>
              <a:rPr lang="ru-RU" b="1" i="1" dirty="0" err="1"/>
              <a:t>запаленні</a:t>
            </a:r>
            <a:r>
              <a:rPr lang="ru-RU" b="1" i="1" dirty="0"/>
              <a:t>), </a:t>
            </a:r>
            <a:r>
              <a:rPr lang="ru-RU" b="1" i="1" dirty="0" err="1"/>
              <a:t>при</a:t>
            </a:r>
            <a:r>
              <a:rPr lang="ru-RU" b="1" i="1" dirty="0"/>
              <a:t> </a:t>
            </a:r>
            <a:r>
              <a:rPr lang="ru-RU" b="1" i="1" dirty="0" err="1"/>
              <a:t>якому</a:t>
            </a:r>
            <a:r>
              <a:rPr lang="ru-RU" b="1" i="1" dirty="0"/>
              <a:t> </a:t>
            </a:r>
            <a:r>
              <a:rPr lang="ru-RU" b="1" i="1" dirty="0" err="1"/>
              <a:t>вдих</a:t>
            </a:r>
            <a:r>
              <a:rPr lang="ru-RU" b="1" i="1" dirty="0"/>
              <a:t> </a:t>
            </a:r>
            <a:r>
              <a:rPr lang="ru-RU" b="1" i="1" dirty="0" err="1"/>
              <a:t>рівний</a:t>
            </a:r>
            <a:r>
              <a:rPr lang="ru-RU" b="1" i="1" dirty="0"/>
              <a:t> </a:t>
            </a:r>
            <a:r>
              <a:rPr lang="ru-RU" b="1" i="1" dirty="0" err="1"/>
              <a:t>видиху</a:t>
            </a:r>
            <a:r>
              <a:rPr lang="ru-RU" b="1" i="1" dirty="0"/>
              <a:t>.</a:t>
            </a:r>
          </a:p>
          <a:p>
            <a:pPr algn="just">
              <a:lnSpc>
                <a:spcPct val="120000"/>
              </a:lnSpc>
              <a:defRPr/>
            </a:pPr>
            <a:r>
              <a:rPr lang="ru-RU" b="1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Бронхіальне</a:t>
            </a:r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дихання</a:t>
            </a:r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/>
              <a:t>- </a:t>
            </a:r>
            <a:r>
              <a:rPr lang="ru-RU" b="1" i="1" dirty="0" err="1"/>
              <a:t>нагадує</a:t>
            </a:r>
            <a:r>
              <a:rPr lang="ru-RU" b="1" i="1" dirty="0"/>
              <a:t> звук </a:t>
            </a:r>
            <a:r>
              <a:rPr lang="ru-RU" b="1" i="1" dirty="0" err="1"/>
              <a:t>Х-х</a:t>
            </a:r>
            <a:r>
              <a:rPr lang="ru-RU" b="1" i="1" dirty="0"/>
              <a:t>, в </a:t>
            </a:r>
            <a:r>
              <a:rPr lang="ru-RU" b="1" i="1" dirty="0" err="1"/>
              <a:t>нормі</a:t>
            </a:r>
            <a:r>
              <a:rPr lang="ru-RU" b="1" i="1" dirty="0"/>
              <a:t> </a:t>
            </a:r>
            <a:r>
              <a:rPr lang="ru-RU" b="1" i="1" dirty="0" err="1"/>
              <a:t>вислуховується</a:t>
            </a:r>
            <a:r>
              <a:rPr lang="ru-RU" b="1" i="1" dirty="0"/>
              <a:t> над </a:t>
            </a:r>
            <a:r>
              <a:rPr lang="ru-RU" b="1" i="1" dirty="0" err="1"/>
              <a:t>проекцією</a:t>
            </a:r>
            <a:r>
              <a:rPr lang="ru-RU" b="1" i="1" dirty="0"/>
              <a:t> </a:t>
            </a:r>
            <a:r>
              <a:rPr lang="ru-RU" b="1" i="1" dirty="0" err="1"/>
              <a:t>гортані</a:t>
            </a:r>
            <a:r>
              <a:rPr lang="ru-RU" b="1" i="1" dirty="0"/>
              <a:t>, </a:t>
            </a:r>
            <a:r>
              <a:rPr lang="ru-RU" b="1" i="1" dirty="0" err="1"/>
              <a:t>трахеї</a:t>
            </a:r>
            <a:r>
              <a:rPr lang="ru-RU" b="1" i="1" dirty="0"/>
              <a:t> </a:t>
            </a:r>
            <a:r>
              <a:rPr lang="ru-RU" b="1" i="1" dirty="0" err="1"/>
              <a:t>і</a:t>
            </a:r>
            <a:r>
              <a:rPr lang="ru-RU" b="1" i="1" dirty="0"/>
              <a:t> </a:t>
            </a:r>
            <a:r>
              <a:rPr lang="ru-RU" b="1" i="1" dirty="0" err="1"/>
              <a:t>її</a:t>
            </a:r>
            <a:r>
              <a:rPr lang="ru-RU" b="1" i="1" dirty="0"/>
              <a:t> </a:t>
            </a:r>
            <a:r>
              <a:rPr lang="ru-RU" b="1" i="1" dirty="0" err="1"/>
              <a:t>біфуркації</a:t>
            </a:r>
            <a:r>
              <a:rPr lang="ru-RU" b="1" i="1" dirty="0"/>
              <a:t>; при </a:t>
            </a:r>
            <a:r>
              <a:rPr lang="ru-RU" b="1" i="1" dirty="0" err="1"/>
              <a:t>патології</a:t>
            </a:r>
            <a:r>
              <a:rPr lang="ru-RU" b="1" i="1" dirty="0"/>
              <a:t>: </a:t>
            </a:r>
            <a:r>
              <a:rPr lang="ru-RU" b="1" i="1" dirty="0" err="1"/>
              <a:t>ущільнення</a:t>
            </a:r>
            <a:r>
              <a:rPr lang="ru-RU" b="1" i="1" dirty="0"/>
              <a:t> легкого (</a:t>
            </a:r>
            <a:r>
              <a:rPr lang="ru-RU" b="1" i="1" dirty="0" err="1"/>
              <a:t>крупозна</a:t>
            </a:r>
            <a:r>
              <a:rPr lang="ru-RU" b="1" i="1" dirty="0"/>
              <a:t> </a:t>
            </a:r>
            <a:r>
              <a:rPr lang="ru-RU" b="1" i="1" dirty="0" err="1"/>
              <a:t>пневмонія</a:t>
            </a:r>
            <a:r>
              <a:rPr lang="ru-RU" b="1" i="1" dirty="0"/>
              <a:t>, ателектаз)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6539" y="4653136"/>
            <a:ext cx="6373813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1763713" y="6302647"/>
            <a:ext cx="5832475" cy="3667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kern="0" dirty="0"/>
              <a:t>1 - </a:t>
            </a:r>
            <a:r>
              <a:rPr lang="ru-RU" kern="0" dirty="0" err="1"/>
              <a:t>везикулярне</a:t>
            </a:r>
            <a:r>
              <a:rPr lang="ru-RU" kern="0" dirty="0"/>
              <a:t>; 2 - </a:t>
            </a:r>
            <a:r>
              <a:rPr lang="ru-RU" kern="0" dirty="0" err="1"/>
              <a:t>жорстке</a:t>
            </a:r>
            <a:r>
              <a:rPr lang="ru-RU" kern="0" dirty="0"/>
              <a:t>; 3  - </a:t>
            </a:r>
            <a:r>
              <a:rPr lang="ru-RU" kern="0" dirty="0" err="1"/>
              <a:t>бронхіальне</a:t>
            </a:r>
            <a:r>
              <a:rPr lang="ru-RU" kern="0" dirty="0"/>
              <a:t>;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-171400"/>
            <a:ext cx="8229600" cy="1152128"/>
          </a:xfrm>
        </p:spPr>
        <p:txBody>
          <a:bodyPr/>
          <a:lstStyle/>
          <a:p>
            <a:r>
              <a:rPr lang="ru-RU" sz="3600" b="1" dirty="0"/>
              <a:t>Хрипи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73566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Хрипи - </a:t>
            </a: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виникають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в бронхах при </a:t>
            </a: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наявності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патологічного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секрету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1268760"/>
          <a:ext cx="8424936" cy="4968551"/>
        </p:xfrm>
        <a:graphic>
          <a:graphicData uri="http://schemas.openxmlformats.org/drawingml/2006/table">
            <a:tbl>
              <a:tblPr>
                <a:tableStyleId>{E929F9F4-4A8F-4326-A1B4-22849713DDAB}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12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 err="1"/>
                        <a:t>Сухі</a:t>
                      </a:r>
                      <a:r>
                        <a:rPr lang="ru-RU" sz="1600" u="sng" dirty="0"/>
                        <a:t> хрипи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 err="1"/>
                        <a:t>Вологі</a:t>
                      </a:r>
                      <a:r>
                        <a:rPr lang="ru-RU" sz="1600" u="sng" dirty="0"/>
                        <a:t> хрипи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5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Механізм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виникнення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виникають</a:t>
                      </a:r>
                      <a:r>
                        <a:rPr lang="ru-RU" sz="1600" dirty="0"/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dirty="0" err="1"/>
                        <a:t>внаслідок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звуження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бронхів</a:t>
                      </a:r>
                      <a:endParaRPr lang="ru-RU" sz="16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 </a:t>
                      </a:r>
                      <a:r>
                        <a:rPr lang="ru-RU" sz="1600" dirty="0" err="1"/>
                        <a:t>скупчення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в'язкого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мокротиння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виникають</a:t>
                      </a:r>
                      <a:r>
                        <a:rPr lang="ru-RU" sz="1600" dirty="0"/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r>
                        <a:rPr lang="ru-RU" sz="1600" dirty="0" err="1"/>
                        <a:t>внаслідок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скупчення</a:t>
                      </a:r>
                      <a:r>
                        <a:rPr lang="ru-RU" sz="1600" dirty="0"/>
                        <a:t> в бронхах </a:t>
                      </a:r>
                      <a:r>
                        <a:rPr lang="ru-RU" sz="1600" dirty="0" err="1"/>
                        <a:t>рідкого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вмісту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5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Види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"/>
                        <a:tabLst>
                          <a:tab pos="457200" algn="l"/>
                        </a:tabLst>
                      </a:pPr>
                      <a:r>
                        <a:rPr lang="ru-RU" sz="1600" dirty="0" err="1"/>
                        <a:t>Свистячі</a:t>
                      </a:r>
                      <a:r>
                        <a:rPr lang="ru-RU" sz="1600" dirty="0"/>
                        <a:t> (</a:t>
                      </a:r>
                      <a:r>
                        <a:rPr lang="ru-RU" sz="1600" dirty="0" err="1"/>
                        <a:t>процес</a:t>
                      </a:r>
                      <a:r>
                        <a:rPr lang="ru-RU" sz="1600" dirty="0"/>
                        <a:t> в </a:t>
                      </a:r>
                      <a:r>
                        <a:rPr lang="ru-RU" sz="1600" dirty="0" err="1"/>
                        <a:t>дрібних</a:t>
                      </a:r>
                      <a:r>
                        <a:rPr lang="ru-RU" sz="1600" dirty="0"/>
                        <a:t> бронхах)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"/>
                        <a:tabLst>
                          <a:tab pos="457200" algn="l"/>
                        </a:tabLst>
                      </a:pPr>
                      <a:r>
                        <a:rPr lang="ru-RU" sz="1600" dirty="0" err="1"/>
                        <a:t>Дзижчать</a:t>
                      </a:r>
                      <a:r>
                        <a:rPr lang="ru-RU" sz="1600" dirty="0"/>
                        <a:t> (</a:t>
                      </a:r>
                      <a:r>
                        <a:rPr lang="ru-RU" sz="1600" dirty="0" err="1"/>
                        <a:t>ураження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середніх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і</a:t>
                      </a:r>
                      <a:r>
                        <a:rPr lang="ru-RU" sz="1600" dirty="0"/>
                        <a:t> великих </a:t>
                      </a:r>
                      <a:r>
                        <a:rPr lang="ru-RU" sz="1600" dirty="0" err="1"/>
                        <a:t>бронхів</a:t>
                      </a:r>
                      <a:r>
                        <a:rPr lang="ru-RU" sz="1600" dirty="0"/>
                        <a:t>).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"/>
                        <a:tabLst>
                          <a:tab pos="457200" algn="l"/>
                        </a:tabLst>
                      </a:pPr>
                      <a:r>
                        <a:rPr lang="ru-RU" sz="1600" dirty="0" err="1"/>
                        <a:t>Дрібно</a:t>
                      </a:r>
                      <a:r>
                        <a:rPr lang="ru-RU" sz="1600" dirty="0"/>
                        <a:t>-, </a:t>
                      </a:r>
                      <a:r>
                        <a:rPr lang="ru-RU" sz="1600" dirty="0" err="1"/>
                        <a:t>середньо</a:t>
                      </a:r>
                      <a:r>
                        <a:rPr lang="ru-RU" sz="1600" dirty="0"/>
                        <a:t>-, </a:t>
                      </a:r>
                      <a:r>
                        <a:rPr lang="ru-RU" sz="1600" dirty="0" err="1"/>
                        <a:t>крупнопузирчаті</a:t>
                      </a:r>
                      <a:r>
                        <a:rPr lang="ru-RU" sz="1600" dirty="0"/>
                        <a:t> (в </a:t>
                      </a:r>
                      <a:r>
                        <a:rPr lang="ru-RU" sz="1600" dirty="0" err="1"/>
                        <a:t>залежності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від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калібру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бронхів</a:t>
                      </a:r>
                      <a:r>
                        <a:rPr lang="ru-RU" sz="1600" dirty="0"/>
                        <a:t>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"/>
                        <a:tabLst>
                          <a:tab pos="457200" algn="l"/>
                        </a:tabLst>
                      </a:pPr>
                      <a:r>
                        <a:rPr lang="ru-RU" sz="1600" dirty="0" err="1"/>
                        <a:t>Гучні</a:t>
                      </a:r>
                      <a:r>
                        <a:rPr lang="ru-RU" sz="1600" dirty="0"/>
                        <a:t> (</a:t>
                      </a:r>
                      <a:r>
                        <a:rPr lang="ru-RU" sz="1600" dirty="0" err="1"/>
                        <a:t>запальні</a:t>
                      </a:r>
                      <a:r>
                        <a:rPr lang="ru-RU" sz="1600" dirty="0"/>
                        <a:t>) </a:t>
                      </a:r>
                      <a:r>
                        <a:rPr lang="ru-RU" sz="1600" dirty="0" err="1"/>
                        <a:t>і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незвучні</a:t>
                      </a:r>
                      <a:r>
                        <a:rPr lang="ru-RU" sz="1600" dirty="0"/>
                        <a:t> (</a:t>
                      </a:r>
                      <a:r>
                        <a:rPr lang="ru-RU" sz="1600" dirty="0" err="1"/>
                        <a:t>застійні</a:t>
                      </a:r>
                      <a:r>
                        <a:rPr lang="ru-RU" sz="1600" dirty="0"/>
                        <a:t>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24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При </a:t>
                      </a:r>
                      <a:r>
                        <a:rPr lang="ru-RU" sz="1600" dirty="0" err="1"/>
                        <a:t>яких</a:t>
                      </a:r>
                      <a:r>
                        <a:rPr lang="ru-RU" sz="1600" dirty="0"/>
                        <a:t> станах </a:t>
                      </a:r>
                      <a:r>
                        <a:rPr lang="ru-RU" sz="1600" dirty="0" err="1"/>
                        <a:t>вислуховуються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Вислуховуються</a:t>
                      </a:r>
                      <a:r>
                        <a:rPr lang="ru-RU" sz="1600" dirty="0"/>
                        <a:t> при </a:t>
                      </a:r>
                      <a:r>
                        <a:rPr lang="ru-RU" sz="1600" dirty="0" err="1"/>
                        <a:t>бронхітах</a:t>
                      </a:r>
                      <a:r>
                        <a:rPr lang="ru-RU" sz="1600" dirty="0"/>
                        <a:t>, </a:t>
                      </a:r>
                      <a:r>
                        <a:rPr lang="ru-RU" sz="1600" dirty="0" err="1"/>
                        <a:t>бронхіальній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астмі</a:t>
                      </a:r>
                      <a:r>
                        <a:rPr lang="ru-RU" sz="1600" dirty="0"/>
                        <a:t>, </a:t>
                      </a:r>
                      <a:r>
                        <a:rPr lang="ru-RU" sz="1600" dirty="0" err="1"/>
                        <a:t>бронхопневмонії</a:t>
                      </a:r>
                      <a:r>
                        <a:rPr lang="ru-RU" sz="1600" dirty="0"/>
                        <a:t> як на </a:t>
                      </a:r>
                      <a:r>
                        <a:rPr lang="ru-RU" sz="1600" dirty="0" err="1"/>
                        <a:t>вдиху</a:t>
                      </a:r>
                      <a:r>
                        <a:rPr lang="ru-RU" sz="1600" dirty="0"/>
                        <a:t>, так </a:t>
                      </a:r>
                      <a:r>
                        <a:rPr lang="ru-RU" sz="1600" dirty="0" err="1"/>
                        <a:t>і</a:t>
                      </a:r>
                      <a:r>
                        <a:rPr lang="ru-RU" sz="1600" dirty="0"/>
                        <a:t> на </a:t>
                      </a:r>
                      <a:r>
                        <a:rPr lang="ru-RU" sz="1600" dirty="0" err="1"/>
                        <a:t>видиху</a:t>
                      </a:r>
                      <a:r>
                        <a:rPr lang="ru-RU" sz="1600" dirty="0"/>
                        <a:t>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Вислуховуються</a:t>
                      </a:r>
                      <a:r>
                        <a:rPr lang="ru-RU" sz="1600" dirty="0"/>
                        <a:t> при </a:t>
                      </a:r>
                      <a:r>
                        <a:rPr lang="ru-RU" sz="1600" dirty="0" err="1"/>
                        <a:t>пневмонії</a:t>
                      </a:r>
                      <a:r>
                        <a:rPr lang="ru-RU" sz="1600" dirty="0"/>
                        <a:t>, </a:t>
                      </a:r>
                      <a:r>
                        <a:rPr lang="ru-RU" sz="1600" dirty="0" err="1"/>
                        <a:t>лтівошлуночковій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недостатності</a:t>
                      </a:r>
                      <a:r>
                        <a:rPr lang="ru-RU" sz="1600" dirty="0"/>
                        <a:t>, </a:t>
                      </a:r>
                      <a:r>
                        <a:rPr lang="ru-RU" sz="1600" dirty="0" err="1"/>
                        <a:t>абсцес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легені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після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розтину</a:t>
                      </a:r>
                      <a:r>
                        <a:rPr lang="ru-RU" sz="1600" dirty="0"/>
                        <a:t>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980728"/>
            <a:ext cx="8229600" cy="1399032"/>
          </a:xfrm>
        </p:spPr>
        <p:txBody>
          <a:bodyPr>
            <a:noAutofit/>
          </a:bodyPr>
          <a:lstStyle/>
          <a:p>
            <a:r>
              <a:rPr lang="ru-RU" sz="4400" b="1" dirty="0" err="1"/>
              <a:t>Фізикальні</a:t>
            </a:r>
            <a:r>
              <a:rPr lang="ru-RU" sz="4400" b="1" dirty="0"/>
              <a:t> </a:t>
            </a:r>
            <a:r>
              <a:rPr lang="ru-RU" sz="4400" b="1" dirty="0" err="1"/>
              <a:t>методи</a:t>
            </a:r>
            <a:r>
              <a:rPr lang="ru-RU" sz="4400" b="1" dirty="0"/>
              <a:t> </a:t>
            </a:r>
            <a:r>
              <a:rPr lang="ru-RU" sz="4400" b="1" dirty="0" err="1"/>
              <a:t>дослідження</a:t>
            </a:r>
            <a:r>
              <a:rPr lang="ru-RU" sz="4400" b="1" dirty="0"/>
              <a:t> </a:t>
            </a:r>
            <a:r>
              <a:rPr lang="ru-RU" sz="4400" b="1" dirty="0" err="1"/>
              <a:t>дихальної</a:t>
            </a:r>
            <a:r>
              <a:rPr lang="ru-RU" sz="4400" b="1" dirty="0"/>
              <a:t> </a:t>
            </a:r>
            <a:r>
              <a:rPr lang="ru-RU" sz="4400" b="1" dirty="0" err="1"/>
              <a:t>системи</a:t>
            </a:r>
            <a:endParaRPr lang="ru-RU" sz="4400" b="1" dirty="0"/>
          </a:p>
        </p:txBody>
      </p:sp>
      <p:sp>
        <p:nvSpPr>
          <p:cNvPr id="26626" name="AutoShape 2" descr="Картинки по запросу физикальное обследование дыхательной систе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физикальное обследование дыхательной систе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9" name="Picture 5" descr="C:\Documents and Settings\Ирина\Рабочий стол\pic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40968"/>
            <a:ext cx="7632848" cy="3180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02280"/>
            <a:ext cx="8229600" cy="1399032"/>
          </a:xfrm>
        </p:spPr>
        <p:txBody>
          <a:bodyPr/>
          <a:lstStyle/>
          <a:p>
            <a:r>
              <a:rPr lang="ru-RU" sz="3200" b="1" dirty="0" err="1"/>
              <a:t>Крепітація</a:t>
            </a:r>
            <a:r>
              <a:rPr lang="ru-RU" sz="3200" b="1" dirty="0"/>
              <a:t> </a:t>
            </a:r>
            <a:r>
              <a:rPr lang="ru-RU" sz="3200" b="1" dirty="0" err="1"/>
              <a:t>і</a:t>
            </a:r>
            <a:r>
              <a:rPr lang="ru-RU" sz="3200" b="1" dirty="0"/>
              <a:t> шум </a:t>
            </a:r>
            <a:r>
              <a:rPr lang="ru-RU" sz="3200" b="1" dirty="0" err="1"/>
              <a:t>тертя</a:t>
            </a:r>
            <a:r>
              <a:rPr lang="ru-RU" sz="3200" b="1" dirty="0"/>
              <a:t> </a:t>
            </a:r>
            <a:r>
              <a:rPr lang="ru-RU" sz="3200" b="1" dirty="0" err="1"/>
              <a:t>плеври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4080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Крепітація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/>
              <a:t>- </a:t>
            </a:r>
            <a:r>
              <a:rPr lang="ru-RU" sz="3200" b="1" dirty="0" err="1"/>
              <a:t>виникає</a:t>
            </a:r>
            <a:r>
              <a:rPr lang="ru-RU" sz="3200" b="1" dirty="0"/>
              <a:t>, </a:t>
            </a:r>
            <a:r>
              <a:rPr lang="ru-RU" sz="3200" b="1" dirty="0" err="1"/>
              <a:t>якщо</a:t>
            </a:r>
            <a:r>
              <a:rPr lang="ru-RU" sz="3200" b="1" dirty="0"/>
              <a:t> </a:t>
            </a:r>
            <a:r>
              <a:rPr lang="ru-RU" sz="3200" b="1" dirty="0" err="1"/>
              <a:t>легеневі</a:t>
            </a:r>
            <a:r>
              <a:rPr lang="ru-RU" sz="3200" b="1" dirty="0"/>
              <a:t> </a:t>
            </a:r>
            <a:r>
              <a:rPr lang="ru-RU" sz="3200" b="1" dirty="0" err="1"/>
              <a:t>альвеоли</a:t>
            </a:r>
            <a:r>
              <a:rPr lang="ru-RU" sz="3200" b="1" dirty="0"/>
              <a:t> </a:t>
            </a:r>
            <a:r>
              <a:rPr lang="ru-RU" sz="3200" b="1" dirty="0" err="1"/>
              <a:t>містять</a:t>
            </a:r>
            <a:r>
              <a:rPr lang="ru-RU" sz="3200" b="1" dirty="0"/>
              <a:t> малу </a:t>
            </a:r>
            <a:r>
              <a:rPr lang="ru-RU" sz="3200" b="1" dirty="0" err="1"/>
              <a:t>кількість</a:t>
            </a:r>
            <a:r>
              <a:rPr lang="ru-RU" sz="3200" b="1" dirty="0"/>
              <a:t> </a:t>
            </a:r>
            <a:r>
              <a:rPr lang="ru-RU" sz="3200" b="1" dirty="0" err="1"/>
              <a:t>ексудату</a:t>
            </a:r>
            <a:r>
              <a:rPr lang="ru-RU" sz="3200" b="1" dirty="0"/>
              <a:t>. </a:t>
            </a:r>
            <a:r>
              <a:rPr lang="ru-RU" sz="3200" b="1" dirty="0" err="1"/>
              <a:t>Ексудат</a:t>
            </a:r>
            <a:r>
              <a:rPr lang="ru-RU" sz="3200" b="1" dirty="0"/>
              <a:t>, </a:t>
            </a:r>
            <a:r>
              <a:rPr lang="ru-RU" sz="3200" b="1" dirty="0" err="1"/>
              <a:t>що</a:t>
            </a:r>
            <a:r>
              <a:rPr lang="ru-RU" sz="3200" b="1" dirty="0"/>
              <a:t> </a:t>
            </a:r>
            <a:r>
              <a:rPr lang="ru-RU" sz="3200" b="1" dirty="0" err="1"/>
              <a:t>міститься</a:t>
            </a:r>
            <a:r>
              <a:rPr lang="ru-RU" sz="3200" b="1" dirty="0"/>
              <a:t> в альвеолах, </a:t>
            </a:r>
            <a:r>
              <a:rPr lang="ru-RU" sz="3200" b="1" dirty="0" err="1"/>
              <a:t>розліплює</a:t>
            </a:r>
            <a:r>
              <a:rPr lang="ru-RU" sz="3200" b="1" dirty="0"/>
              <a:t> </a:t>
            </a:r>
            <a:r>
              <a:rPr lang="ru-RU" sz="3200" b="1" dirty="0" err="1"/>
              <a:t>альвеоли</a:t>
            </a:r>
            <a:r>
              <a:rPr lang="ru-RU" sz="3200" b="1" dirty="0"/>
              <a:t>, </a:t>
            </a:r>
            <a:r>
              <a:rPr lang="ru-RU" sz="3200" b="1" dirty="0" err="1"/>
              <a:t>які</a:t>
            </a:r>
            <a:r>
              <a:rPr lang="ru-RU" sz="3200" b="1" dirty="0"/>
              <a:t> спали </a:t>
            </a:r>
            <a:r>
              <a:rPr lang="ru-RU" sz="3200" b="1" dirty="0" err="1"/>
              <a:t>і</a:t>
            </a:r>
            <a:r>
              <a:rPr lang="ru-RU" sz="3200" b="1" dirty="0"/>
              <a:t> </a:t>
            </a:r>
            <a:r>
              <a:rPr lang="ru-RU" sz="3200" b="1" dirty="0" err="1"/>
              <a:t>злипли</a:t>
            </a:r>
            <a:r>
              <a:rPr lang="ru-RU" sz="3200" b="1" dirty="0"/>
              <a:t> на </a:t>
            </a:r>
            <a:r>
              <a:rPr lang="ru-RU" sz="3200" b="1" dirty="0" err="1"/>
              <a:t>видиху</a:t>
            </a:r>
            <a:r>
              <a:rPr lang="ru-RU" sz="3200" b="1" dirty="0"/>
              <a:t>. </a:t>
            </a:r>
            <a:r>
              <a:rPr lang="ru-RU" sz="3200" b="1" dirty="0" err="1"/>
              <a:t>Оскільки</a:t>
            </a:r>
            <a:r>
              <a:rPr lang="ru-RU" sz="3200" b="1" dirty="0"/>
              <a:t> </a:t>
            </a:r>
            <a:r>
              <a:rPr lang="ru-RU" sz="3200" b="1" dirty="0" err="1"/>
              <a:t>повітря</a:t>
            </a:r>
            <a:r>
              <a:rPr lang="ru-RU" sz="3200" b="1" dirty="0"/>
              <a:t> </a:t>
            </a:r>
            <a:r>
              <a:rPr lang="ru-RU" sz="3200" b="1" dirty="0" err="1"/>
              <a:t>неодночасно</a:t>
            </a:r>
            <a:r>
              <a:rPr lang="ru-RU" sz="3200" b="1" dirty="0"/>
              <a:t> </a:t>
            </a:r>
            <a:r>
              <a:rPr lang="ru-RU" sz="3200" b="1" dirty="0" err="1"/>
              <a:t>потрапляє</a:t>
            </a:r>
            <a:r>
              <a:rPr lang="ru-RU" sz="3200" b="1" dirty="0"/>
              <a:t> в </a:t>
            </a:r>
            <a:r>
              <a:rPr lang="ru-RU" sz="3200" b="1" dirty="0" err="1"/>
              <a:t>альвеоли</a:t>
            </a:r>
            <a:r>
              <a:rPr lang="ru-RU" sz="3200" b="1" dirty="0"/>
              <a:t>, </a:t>
            </a:r>
            <a:r>
              <a:rPr lang="ru-RU" sz="3200" b="1" dirty="0" err="1"/>
              <a:t>звукові</a:t>
            </a:r>
            <a:r>
              <a:rPr lang="ru-RU" sz="3200" b="1" dirty="0"/>
              <a:t> </a:t>
            </a:r>
            <a:r>
              <a:rPr lang="ru-RU" sz="3200" b="1" dirty="0" err="1"/>
              <a:t>ефекти</a:t>
            </a:r>
            <a:r>
              <a:rPr lang="ru-RU" sz="3200" b="1" dirty="0"/>
              <a:t> </a:t>
            </a:r>
            <a:r>
              <a:rPr lang="ru-RU" sz="3200" b="1" dirty="0" err="1"/>
              <a:t>розліпаючихся</a:t>
            </a:r>
            <a:r>
              <a:rPr lang="ru-RU" sz="3200" b="1" dirty="0"/>
              <a:t> альвеол </a:t>
            </a:r>
            <a:r>
              <a:rPr lang="ru-RU" sz="3200" b="1" dirty="0" err="1"/>
              <a:t>накладаються</a:t>
            </a:r>
            <a:r>
              <a:rPr lang="ru-RU" sz="3200" b="1" dirty="0"/>
              <a:t> один на одного, </a:t>
            </a:r>
            <a:r>
              <a:rPr lang="ru-RU" sz="3200" b="1" dirty="0" err="1"/>
              <a:t>і</a:t>
            </a:r>
            <a:r>
              <a:rPr lang="ru-RU" sz="3200" b="1" dirty="0"/>
              <a:t> </a:t>
            </a:r>
            <a:r>
              <a:rPr lang="ru-RU" sz="3200" b="1" dirty="0" err="1"/>
              <a:t>виникає</a:t>
            </a:r>
            <a:r>
              <a:rPr lang="ru-RU" sz="3200" b="1" dirty="0"/>
              <a:t> </a:t>
            </a:r>
            <a:r>
              <a:rPr lang="ru-RU" sz="3200" b="1" dirty="0" err="1"/>
              <a:t>ефект</a:t>
            </a:r>
            <a:r>
              <a:rPr lang="ru-RU" sz="3200" b="1" dirty="0"/>
              <a:t> </a:t>
            </a:r>
            <a:r>
              <a:rPr lang="ru-RU" sz="3200" b="1" dirty="0" err="1"/>
              <a:t>крепитації</a:t>
            </a:r>
            <a:r>
              <a:rPr lang="ru-RU" sz="3200" b="1" dirty="0"/>
              <a:t>.</a:t>
            </a:r>
          </a:p>
          <a:p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Шум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тертя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плеври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/>
              <a:t>- </a:t>
            </a:r>
            <a:r>
              <a:rPr lang="ru-RU" sz="3200" b="1" dirty="0" err="1"/>
              <a:t>виникає</a:t>
            </a:r>
            <a:r>
              <a:rPr lang="ru-RU" sz="3200" b="1" dirty="0"/>
              <a:t> при </a:t>
            </a:r>
            <a:r>
              <a:rPr lang="ru-RU" sz="3200" b="1" dirty="0" err="1"/>
              <a:t>терті</a:t>
            </a:r>
            <a:r>
              <a:rPr lang="ru-RU" sz="3200" b="1" dirty="0"/>
              <a:t> один об одного </a:t>
            </a:r>
            <a:r>
              <a:rPr lang="ru-RU" sz="3200" b="1" dirty="0" err="1"/>
              <a:t>шорстких</a:t>
            </a:r>
            <a:r>
              <a:rPr lang="ru-RU" sz="3200" b="1" dirty="0"/>
              <a:t> </a:t>
            </a:r>
            <a:r>
              <a:rPr lang="ru-RU" sz="3200" b="1" dirty="0" err="1"/>
              <a:t>поверхонь</a:t>
            </a:r>
            <a:r>
              <a:rPr lang="ru-RU" sz="3200" b="1" dirty="0"/>
              <a:t> </a:t>
            </a:r>
            <a:r>
              <a:rPr lang="ru-RU" sz="3200" b="1" dirty="0" err="1"/>
              <a:t>запально</a:t>
            </a:r>
            <a:r>
              <a:rPr lang="ru-RU" sz="3200" b="1" dirty="0"/>
              <a:t> </a:t>
            </a:r>
            <a:r>
              <a:rPr lang="ru-RU" sz="3200" b="1" dirty="0" err="1"/>
              <a:t>змінених</a:t>
            </a:r>
            <a:r>
              <a:rPr lang="ru-RU" sz="3200" b="1" dirty="0"/>
              <a:t> </a:t>
            </a:r>
            <a:r>
              <a:rPr lang="ru-RU" sz="3200" b="1" dirty="0" err="1"/>
              <a:t>листків</a:t>
            </a:r>
            <a:r>
              <a:rPr lang="ru-RU" sz="3200" b="1" dirty="0"/>
              <a:t> </a:t>
            </a:r>
            <a:r>
              <a:rPr lang="ru-RU" sz="3200" b="1" dirty="0" err="1"/>
              <a:t>плеври</a:t>
            </a:r>
            <a:r>
              <a:rPr lang="ru-RU" sz="3200" b="1" dirty="0"/>
              <a:t> </a:t>
            </a:r>
            <a:r>
              <a:rPr lang="ru-RU" sz="3200" b="1" dirty="0" err="1"/>
              <a:t>під</a:t>
            </a:r>
            <a:r>
              <a:rPr lang="ru-RU" sz="3200" b="1" dirty="0"/>
              <a:t> час </a:t>
            </a:r>
            <a:r>
              <a:rPr lang="ru-RU" sz="3200" b="1" dirty="0" err="1"/>
              <a:t>дихання</a:t>
            </a:r>
            <a:r>
              <a:rPr lang="ru-RU" sz="3200" b="1" dirty="0"/>
              <a:t>. </a:t>
            </a:r>
            <a:r>
              <a:rPr lang="ru-RU" sz="3200" b="1" dirty="0" err="1"/>
              <a:t>Нагадує</a:t>
            </a:r>
            <a:r>
              <a:rPr lang="ru-RU" sz="3200" b="1" dirty="0"/>
              <a:t> </a:t>
            </a:r>
            <a:r>
              <a:rPr lang="ru-RU" sz="3200" b="1" dirty="0" err="1"/>
              <a:t>хрускіт</a:t>
            </a:r>
            <a:r>
              <a:rPr lang="ru-RU" sz="3200" b="1" dirty="0"/>
              <a:t> </a:t>
            </a:r>
            <a:r>
              <a:rPr lang="ru-RU" sz="3200" b="1" dirty="0" err="1"/>
              <a:t>снігу</a:t>
            </a:r>
            <a:r>
              <a:rPr lang="ru-RU" sz="3200" b="1" dirty="0"/>
              <a:t>, скрип </a:t>
            </a:r>
            <a:r>
              <a:rPr lang="ru-RU" sz="3200" b="1" dirty="0" err="1"/>
              <a:t>шкіри</a:t>
            </a:r>
            <a:r>
              <a:rPr lang="ru-RU" sz="3200" b="1" dirty="0"/>
              <a:t>, </a:t>
            </a:r>
            <a:r>
              <a:rPr lang="ru-RU" sz="3200" b="1" dirty="0" err="1"/>
              <a:t>шерех</a:t>
            </a:r>
            <a:r>
              <a:rPr lang="ru-RU" sz="3200" b="1" dirty="0"/>
              <a:t> </a:t>
            </a:r>
            <a:r>
              <a:rPr lang="ru-RU" sz="3200" b="1" dirty="0" err="1"/>
              <a:t>паперу</a:t>
            </a:r>
            <a:r>
              <a:rPr lang="ru-RU" sz="3200" b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3408"/>
            <a:ext cx="8229600" cy="1399032"/>
          </a:xfrm>
        </p:spPr>
        <p:txBody>
          <a:bodyPr/>
          <a:lstStyle/>
          <a:p>
            <a:pPr algn="ctr"/>
            <a:r>
              <a:rPr lang="ru-RU" sz="4000" b="1" dirty="0" err="1"/>
              <a:t>Бронхофонія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6120680"/>
          </a:xfrm>
        </p:spPr>
        <p:txBody>
          <a:bodyPr>
            <a:normAutofit fontScale="62500" lnSpcReduction="2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4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Бронхофонія</a:t>
            </a:r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dirty="0"/>
              <a:t>- </a:t>
            </a:r>
            <a:r>
              <a:rPr lang="ru-RU" sz="4000" b="1" dirty="0" err="1"/>
              <a:t>ясне</a:t>
            </a:r>
            <a:r>
              <a:rPr lang="ru-RU" sz="4000" b="1" dirty="0"/>
              <a:t> </a:t>
            </a:r>
            <a:r>
              <a:rPr lang="ru-RU" sz="4000" b="1" dirty="0" err="1"/>
              <a:t>вислуховування</a:t>
            </a:r>
            <a:r>
              <a:rPr lang="ru-RU" sz="4000" b="1" dirty="0"/>
              <a:t> голосу хворого через </a:t>
            </a:r>
            <a:r>
              <a:rPr lang="ru-RU" sz="4000" b="1" dirty="0" err="1"/>
              <a:t>грудну</a:t>
            </a:r>
            <a:r>
              <a:rPr lang="ru-RU" sz="4000" b="1" dirty="0"/>
              <a:t> </a:t>
            </a:r>
            <a:r>
              <a:rPr lang="ru-RU" sz="4000" b="1" dirty="0" err="1"/>
              <a:t>клітку</a:t>
            </a:r>
            <a:r>
              <a:rPr lang="ru-RU" sz="4000" b="1" dirty="0"/>
              <a:t>. </a:t>
            </a:r>
            <a:r>
              <a:rPr lang="ru-RU" sz="4000" b="1" dirty="0" err="1"/>
              <a:t>Пальпаторним</a:t>
            </a:r>
            <a:r>
              <a:rPr lang="ru-RU" sz="4000" b="1" dirty="0"/>
              <a:t> </a:t>
            </a:r>
            <a:r>
              <a:rPr lang="ru-RU" sz="4000" b="1" dirty="0" err="1"/>
              <a:t>виразом</a:t>
            </a:r>
            <a:r>
              <a:rPr lang="ru-RU" sz="4000" b="1" dirty="0"/>
              <a:t> </a:t>
            </a:r>
            <a:r>
              <a:rPr lang="ru-RU" sz="4000" b="1" dirty="0" err="1"/>
              <a:t>цього</a:t>
            </a:r>
            <a:r>
              <a:rPr lang="ru-RU" sz="4000" b="1" dirty="0"/>
              <a:t> феномена </a:t>
            </a:r>
            <a:r>
              <a:rPr lang="ru-RU" sz="4000" b="1" dirty="0" err="1"/>
              <a:t>є</a:t>
            </a:r>
            <a:r>
              <a:rPr lang="ru-RU" sz="4000" b="1" dirty="0"/>
              <a:t> </a:t>
            </a:r>
            <a:r>
              <a:rPr lang="ru-RU" sz="4000" b="1" dirty="0" err="1"/>
              <a:t>голосове</a:t>
            </a:r>
            <a:r>
              <a:rPr lang="ru-RU" sz="4000" b="1" dirty="0"/>
              <a:t> </a:t>
            </a:r>
            <a:r>
              <a:rPr lang="ru-RU" sz="4000" b="1" dirty="0" err="1"/>
              <a:t>тремтіння</a:t>
            </a:r>
            <a:r>
              <a:rPr lang="ru-RU" sz="4000" b="1" dirty="0"/>
              <a:t>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Методика </a:t>
            </a:r>
            <a:r>
              <a:rPr lang="ru-RU" sz="4000" b="1" dirty="0" err="1"/>
              <a:t>визначення</a:t>
            </a:r>
            <a:r>
              <a:rPr lang="ru-RU" sz="4000" b="1" dirty="0"/>
              <a:t> </a:t>
            </a:r>
            <a:r>
              <a:rPr lang="ru-RU" sz="4000" b="1" dirty="0" err="1"/>
              <a:t>бронхофонії</a:t>
            </a:r>
            <a:r>
              <a:rPr lang="ru-RU" sz="4000" b="1" dirty="0"/>
              <a:t>: </a:t>
            </a:r>
            <a:r>
              <a:rPr lang="ru-RU" sz="4000" b="1" dirty="0" err="1"/>
              <a:t>поклавши</a:t>
            </a:r>
            <a:r>
              <a:rPr lang="ru-RU" sz="4000" b="1" dirty="0"/>
              <a:t> стетоскоп на </a:t>
            </a:r>
            <a:r>
              <a:rPr lang="ru-RU" sz="4000" b="1" dirty="0" err="1"/>
              <a:t>симетричні</a:t>
            </a:r>
            <a:r>
              <a:rPr lang="ru-RU" sz="4000" b="1" dirty="0"/>
              <a:t> </a:t>
            </a:r>
            <a:r>
              <a:rPr lang="ru-RU" sz="4000" b="1" dirty="0" err="1"/>
              <a:t>місця</a:t>
            </a:r>
            <a:r>
              <a:rPr lang="ru-RU" sz="4000" b="1" dirty="0"/>
              <a:t> </a:t>
            </a:r>
            <a:r>
              <a:rPr lang="ru-RU" sz="4000" b="1" dirty="0" err="1"/>
              <a:t>грудної</a:t>
            </a:r>
            <a:r>
              <a:rPr lang="ru-RU" sz="4000" b="1" dirty="0"/>
              <a:t> </a:t>
            </a:r>
            <a:r>
              <a:rPr lang="ru-RU" sz="4000" b="1" dirty="0" err="1"/>
              <a:t>клітини</a:t>
            </a:r>
            <a:r>
              <a:rPr lang="ru-RU" sz="4000" b="1" dirty="0"/>
              <a:t>, </a:t>
            </a:r>
            <a:r>
              <a:rPr lang="ru-RU" sz="4000" b="1" dirty="0" err="1"/>
              <a:t>просять</a:t>
            </a:r>
            <a:r>
              <a:rPr lang="ru-RU" sz="4000" b="1" dirty="0"/>
              <a:t> хворого </a:t>
            </a:r>
            <a:r>
              <a:rPr lang="ru-RU" sz="4000" b="1" dirty="0" err="1"/>
              <a:t>вимовляти</a:t>
            </a:r>
            <a:r>
              <a:rPr lang="ru-RU" sz="4000" b="1" dirty="0"/>
              <a:t> слова </a:t>
            </a:r>
            <a:r>
              <a:rPr lang="ru-RU" sz="4000" b="1" dirty="0" err="1"/>
              <a:t>з</a:t>
            </a:r>
            <a:r>
              <a:rPr lang="ru-RU" sz="4000" b="1" dirty="0"/>
              <a:t> великою </a:t>
            </a:r>
            <a:r>
              <a:rPr lang="ru-RU" sz="4000" b="1" dirty="0" err="1"/>
              <a:t>кількістю</a:t>
            </a:r>
            <a:r>
              <a:rPr lang="ru-RU" sz="4000" b="1" dirty="0"/>
              <a:t> </a:t>
            </a:r>
            <a:r>
              <a:rPr lang="ru-RU" sz="4000" b="1" dirty="0" err="1"/>
              <a:t>літери</a:t>
            </a:r>
            <a:r>
              <a:rPr lang="ru-RU" sz="4000" b="1" dirty="0"/>
              <a:t> "Р": </a:t>
            </a:r>
            <a:r>
              <a:rPr lang="ru-RU" sz="4000" b="1" dirty="0" err="1"/>
              <a:t>тридцять</a:t>
            </a:r>
            <a:r>
              <a:rPr lang="ru-RU" sz="4000" b="1" dirty="0"/>
              <a:t> три, </a:t>
            </a:r>
            <a:r>
              <a:rPr lang="ru-RU" sz="4000" b="1" dirty="0" err="1"/>
              <a:t>тридцять</a:t>
            </a:r>
            <a:r>
              <a:rPr lang="ru-RU" sz="4000" b="1" dirty="0"/>
              <a:t> </a:t>
            </a:r>
            <a:r>
              <a:rPr lang="ru-RU" sz="4000" b="1" dirty="0" err="1"/>
              <a:t>чотири</a:t>
            </a:r>
            <a:r>
              <a:rPr lang="ru-RU" sz="4000" b="1" dirty="0"/>
              <a:t> </a:t>
            </a:r>
            <a:r>
              <a:rPr lang="ru-RU" sz="4000" b="1" dirty="0" err="1"/>
              <a:t>і</a:t>
            </a:r>
            <a:r>
              <a:rPr lang="ru-RU" sz="4000" b="1" dirty="0"/>
              <a:t> т.д.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4000" b="1" dirty="0" err="1"/>
              <a:t>Бронхофонія</a:t>
            </a:r>
            <a:r>
              <a:rPr lang="ru-RU" sz="4000" b="1" dirty="0"/>
              <a:t> </a:t>
            </a:r>
            <a:r>
              <a:rPr lang="ru-RU" sz="4000" b="1" dirty="0" err="1"/>
              <a:t>і</a:t>
            </a:r>
            <a:r>
              <a:rPr lang="ru-RU" sz="4000" b="1" dirty="0"/>
              <a:t> </a:t>
            </a:r>
            <a:r>
              <a:rPr lang="ru-RU" sz="4000" b="1" dirty="0" err="1"/>
              <a:t>голосове</a:t>
            </a:r>
            <a:r>
              <a:rPr lang="ru-RU" sz="4000" b="1" dirty="0"/>
              <a:t> </a:t>
            </a:r>
            <a:r>
              <a:rPr lang="ru-RU" sz="4000" b="1" dirty="0" err="1"/>
              <a:t>тремтіння</a:t>
            </a:r>
            <a:r>
              <a:rPr lang="ru-RU" sz="4000" b="1" dirty="0"/>
              <a:t> </a:t>
            </a:r>
            <a:r>
              <a:rPr lang="ru-RU" sz="4000" b="1" dirty="0" err="1"/>
              <a:t>є</a:t>
            </a:r>
            <a:r>
              <a:rPr lang="ru-RU" sz="4000" b="1" dirty="0"/>
              <a:t> </a:t>
            </a:r>
            <a:r>
              <a:rPr lang="ru-RU" sz="4000" b="1" dirty="0" err="1"/>
              <a:t>видозміненими</a:t>
            </a:r>
            <a:r>
              <a:rPr lang="ru-RU" sz="4000" b="1" dirty="0"/>
              <a:t> способами </a:t>
            </a:r>
            <a:r>
              <a:rPr lang="ru-RU" sz="4000" b="1" dirty="0" err="1"/>
              <a:t>виявлення</a:t>
            </a:r>
            <a:r>
              <a:rPr lang="ru-RU" sz="4000" b="1" dirty="0"/>
              <a:t> </a:t>
            </a:r>
            <a:r>
              <a:rPr lang="ru-RU" sz="4000" b="1" dirty="0" err="1"/>
              <a:t>патологічного</a:t>
            </a:r>
            <a:r>
              <a:rPr lang="ru-RU" sz="4000" b="1" dirty="0"/>
              <a:t> </a:t>
            </a:r>
            <a:r>
              <a:rPr lang="ru-RU" sz="4000" b="1" dirty="0" err="1"/>
              <a:t>бронхіального</a:t>
            </a:r>
            <a:r>
              <a:rPr lang="ru-RU" sz="4000" b="1" dirty="0"/>
              <a:t> </a:t>
            </a:r>
            <a:r>
              <a:rPr lang="ru-RU" sz="4000" b="1" dirty="0" err="1"/>
              <a:t>дихання</a:t>
            </a:r>
            <a:r>
              <a:rPr lang="ru-RU" sz="4000" b="1" dirty="0"/>
              <a:t>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4000" b="1" dirty="0"/>
              <a:t>Вони </a:t>
            </a:r>
            <a:r>
              <a:rPr lang="ru-RU" sz="4000" b="1" dirty="0" err="1"/>
              <a:t>посилюються</a:t>
            </a:r>
            <a:r>
              <a:rPr lang="ru-RU" sz="4000" b="1" dirty="0"/>
              <a:t> при тих же </a:t>
            </a:r>
            <a:r>
              <a:rPr lang="ru-RU" sz="4000" b="1" dirty="0" err="1"/>
              <a:t>процесах</a:t>
            </a:r>
            <a:r>
              <a:rPr lang="ru-RU" sz="4000" b="1" dirty="0"/>
              <a:t>, коли </a:t>
            </a:r>
            <a:r>
              <a:rPr lang="ru-RU" sz="4000" b="1" dirty="0" err="1"/>
              <a:t>виникають</a:t>
            </a:r>
            <a:r>
              <a:rPr lang="ru-RU" sz="4000" b="1" dirty="0"/>
              <a:t> </a:t>
            </a:r>
            <a:r>
              <a:rPr lang="ru-RU" sz="4000" b="1" dirty="0" err="1"/>
              <a:t>умови</a:t>
            </a:r>
            <a:r>
              <a:rPr lang="ru-RU" sz="4000" b="1" dirty="0"/>
              <a:t> для </a:t>
            </a:r>
            <a:r>
              <a:rPr lang="ru-RU" sz="4000" b="1" dirty="0" err="1"/>
              <a:t>появи</a:t>
            </a:r>
            <a:r>
              <a:rPr lang="ru-RU" sz="4000" b="1" dirty="0"/>
              <a:t> </a:t>
            </a:r>
            <a:r>
              <a:rPr lang="ru-RU" sz="4000" b="1" dirty="0" err="1"/>
              <a:t>патологічного</a:t>
            </a:r>
            <a:r>
              <a:rPr lang="ru-RU" sz="4000" b="1" dirty="0"/>
              <a:t> </a:t>
            </a:r>
            <a:r>
              <a:rPr lang="ru-RU" sz="4000" b="1" dirty="0" err="1"/>
              <a:t>бронхіального</a:t>
            </a:r>
            <a:r>
              <a:rPr lang="ru-RU" sz="4000" b="1" dirty="0"/>
              <a:t> </a:t>
            </a:r>
            <a:r>
              <a:rPr lang="ru-RU" sz="4000" b="1" dirty="0" err="1"/>
              <a:t>дихання</a:t>
            </a:r>
            <a:r>
              <a:rPr lang="ru-RU" sz="4000" b="1" dirty="0"/>
              <a:t> (</a:t>
            </a:r>
            <a:r>
              <a:rPr lang="ru-RU" sz="4000" b="1" dirty="0" err="1"/>
              <a:t>часткова</a:t>
            </a:r>
            <a:r>
              <a:rPr lang="ru-RU" sz="4000" b="1" dirty="0"/>
              <a:t> </a:t>
            </a:r>
            <a:r>
              <a:rPr lang="ru-RU" sz="4000" b="1" dirty="0" err="1"/>
              <a:t>пневмонія</a:t>
            </a:r>
            <a:r>
              <a:rPr lang="ru-RU" sz="4000" b="1" dirty="0"/>
              <a:t> в </a:t>
            </a:r>
            <a:r>
              <a:rPr lang="ru-RU" sz="4000" b="1" dirty="0" err="1"/>
              <a:t>стадію</a:t>
            </a:r>
            <a:r>
              <a:rPr lang="ru-RU" sz="4000" b="1" dirty="0"/>
              <a:t> </a:t>
            </a:r>
            <a:r>
              <a:rPr lang="ru-RU" sz="4000" b="1" dirty="0" err="1"/>
              <a:t>опеченения</a:t>
            </a:r>
            <a:r>
              <a:rPr lang="ru-RU" sz="4000" b="1" dirty="0"/>
              <a:t>, </a:t>
            </a:r>
            <a:r>
              <a:rPr lang="ru-RU" sz="4000" b="1" dirty="0" err="1"/>
              <a:t>абсцес</a:t>
            </a:r>
            <a:r>
              <a:rPr lang="ru-RU" sz="4000" b="1" dirty="0"/>
              <a:t> </a:t>
            </a:r>
            <a:r>
              <a:rPr lang="ru-RU" sz="4000" b="1" dirty="0" err="1"/>
              <a:t>легені</a:t>
            </a:r>
            <a:r>
              <a:rPr lang="ru-RU" sz="4000" b="1" dirty="0"/>
              <a:t> </a:t>
            </a:r>
            <a:r>
              <a:rPr lang="ru-RU" sz="4000" b="1" dirty="0" err="1"/>
              <a:t>після</a:t>
            </a:r>
            <a:r>
              <a:rPr lang="ru-RU" sz="4000" b="1" dirty="0"/>
              <a:t> </a:t>
            </a:r>
            <a:r>
              <a:rPr lang="ru-RU" sz="4000" b="1" dirty="0" err="1"/>
              <a:t>розтину</a:t>
            </a:r>
            <a:r>
              <a:rPr lang="ru-RU" sz="4000" b="1" dirty="0"/>
              <a:t>, </a:t>
            </a:r>
            <a:r>
              <a:rPr lang="ru-RU" sz="4000" b="1" dirty="0" err="1"/>
              <a:t>компресійний</a:t>
            </a:r>
            <a:r>
              <a:rPr lang="ru-RU" sz="4000" b="1" dirty="0"/>
              <a:t> ателектаз)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err="1"/>
              <a:t>Оцінка</a:t>
            </a:r>
            <a:r>
              <a:rPr lang="ru-RU" sz="4400" b="1" dirty="0"/>
              <a:t> </a:t>
            </a:r>
            <a:r>
              <a:rPr lang="ru-RU" sz="4400" b="1" dirty="0" err="1"/>
              <a:t>функції</a:t>
            </a:r>
            <a:r>
              <a:rPr lang="ru-RU" sz="4400" b="1" dirty="0"/>
              <a:t> </a:t>
            </a:r>
            <a:r>
              <a:rPr lang="ru-RU" sz="4400" b="1" dirty="0" err="1"/>
              <a:t>зовнішнього</a:t>
            </a:r>
            <a:r>
              <a:rPr lang="ru-RU" sz="4400" b="1" dirty="0"/>
              <a:t> </a:t>
            </a:r>
            <a:r>
              <a:rPr lang="ru-RU" sz="4400" b="1" dirty="0" err="1"/>
              <a:t>дихання</a:t>
            </a:r>
            <a:endParaRPr lang="ru-RU" sz="4400" b="1" dirty="0"/>
          </a:p>
        </p:txBody>
      </p:sp>
      <p:pic>
        <p:nvPicPr>
          <p:cNvPr id="70658" name="Picture 2" descr="Картинки по запросу спирометр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88840"/>
            <a:ext cx="5919614" cy="454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65742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err="1"/>
              <a:t>Дослідження</a:t>
            </a:r>
            <a:r>
              <a:rPr lang="ru-RU" sz="4000" b="1" dirty="0"/>
              <a:t> </a:t>
            </a:r>
            <a:r>
              <a:rPr lang="ru-RU" sz="4000" b="1" dirty="0" err="1"/>
              <a:t>функції</a:t>
            </a:r>
            <a:r>
              <a:rPr lang="ru-RU" sz="4000" b="1" dirty="0"/>
              <a:t> </a:t>
            </a:r>
            <a:r>
              <a:rPr lang="ru-RU" sz="4000" b="1" dirty="0" err="1"/>
              <a:t>зовнішнього</a:t>
            </a:r>
            <a:r>
              <a:rPr lang="ru-RU" sz="4000" b="1" dirty="0"/>
              <a:t> </a:t>
            </a:r>
            <a:r>
              <a:rPr lang="ru-RU" sz="4000" b="1" dirty="0" err="1"/>
              <a:t>дихання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об'єктивно</a:t>
            </a:r>
            <a:r>
              <a:rPr lang="ru-RU" dirty="0"/>
              <a:t> </a:t>
            </a:r>
            <a:r>
              <a:rPr lang="ru-RU" dirty="0" err="1"/>
              <a:t>судити</a:t>
            </a:r>
            <a:r>
              <a:rPr lang="ru-RU" dirty="0"/>
              <a:t> про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респіраторної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до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газообміну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До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 ФЗД </a:t>
            </a:r>
            <a:r>
              <a:rPr lang="ru-RU" dirty="0" err="1"/>
              <a:t>відносяться</a:t>
            </a:r>
            <a:r>
              <a:rPr lang="ru-RU" dirty="0"/>
              <a:t>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пікфлуометрія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і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спірометрія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95249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15416"/>
            <a:ext cx="8229600" cy="1399032"/>
          </a:xfrm>
        </p:spPr>
        <p:txBody>
          <a:bodyPr/>
          <a:lstStyle/>
          <a:p>
            <a:pPr algn="ctr"/>
            <a:r>
              <a:rPr lang="ru-RU" sz="4000" b="1" dirty="0" err="1"/>
              <a:t>Пікфлуометрія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904656"/>
          </a:xfrm>
        </p:spPr>
        <p:txBody>
          <a:bodyPr>
            <a:normAutofit fontScale="62500" lnSpcReduction="20000"/>
          </a:bodyPr>
          <a:lstStyle/>
          <a:p>
            <a:r>
              <a:rPr lang="ru-RU" sz="34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Пікфлоуметрія</a:t>
            </a:r>
            <a:r>
              <a:rPr lang="ru-RU" sz="3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3400" b="1" dirty="0"/>
              <a:t>проводиться за </a:t>
            </a:r>
            <a:r>
              <a:rPr lang="ru-RU" sz="3400" b="1" dirty="0" err="1"/>
              <a:t>допомогою</a:t>
            </a:r>
            <a:r>
              <a:rPr lang="ru-RU" sz="3400" b="1" dirty="0"/>
              <a:t> невеликих </a:t>
            </a:r>
            <a:r>
              <a:rPr lang="ru-RU" sz="3400" b="1" dirty="0" err="1"/>
              <a:t>пристроїв</a:t>
            </a:r>
            <a:r>
              <a:rPr lang="ru-RU" sz="3400" b="1" dirty="0"/>
              <a:t>, </a:t>
            </a:r>
            <a:r>
              <a:rPr lang="ru-RU" sz="3400" b="1" dirty="0" err="1"/>
              <a:t>доступних</a:t>
            </a:r>
            <a:r>
              <a:rPr lang="ru-RU" sz="3400" b="1" dirty="0"/>
              <a:t> для </a:t>
            </a:r>
            <a:r>
              <a:rPr lang="ru-RU" sz="3400" b="1" dirty="0" err="1"/>
              <a:t>використання</a:t>
            </a:r>
            <a:r>
              <a:rPr lang="ru-RU" sz="3400" b="1" dirty="0"/>
              <a:t> </a:t>
            </a:r>
            <a:r>
              <a:rPr lang="ru-RU" sz="3400" b="1" dirty="0" err="1"/>
              <a:t>вдома</a:t>
            </a:r>
            <a:r>
              <a:rPr lang="ru-RU" sz="3400" b="1" dirty="0"/>
              <a:t>.</a:t>
            </a:r>
          </a:p>
          <a:p>
            <a:endParaRPr lang="ru-RU" sz="3400" b="1" dirty="0"/>
          </a:p>
          <a:p>
            <a:pPr>
              <a:buNone/>
            </a:pPr>
            <a:r>
              <a:rPr lang="ru-RU" sz="3400" b="1" dirty="0"/>
              <a:t>За </a:t>
            </a:r>
            <a:r>
              <a:rPr lang="ru-RU" sz="3400" b="1" dirty="0" err="1"/>
              <a:t>допомогою</a:t>
            </a:r>
            <a:r>
              <a:rPr lang="ru-RU" sz="3400" b="1" dirty="0"/>
              <a:t> </a:t>
            </a:r>
            <a:r>
              <a:rPr lang="ru-RU" sz="3400" b="1" dirty="0" err="1"/>
              <a:t>пікфлоуметра</a:t>
            </a:r>
            <a:r>
              <a:rPr lang="ru-RU" sz="3400" b="1" dirty="0"/>
              <a:t> </a:t>
            </a:r>
            <a:r>
              <a:rPr lang="ru-RU" sz="3400" b="1" dirty="0" err="1"/>
              <a:t>можна</a:t>
            </a:r>
            <a:r>
              <a:rPr lang="ru-RU" sz="3400" b="1" dirty="0"/>
              <a:t> </a:t>
            </a:r>
            <a:r>
              <a:rPr lang="ru-RU" sz="3400" b="1" dirty="0" err="1"/>
              <a:t>оцінити</a:t>
            </a:r>
            <a:r>
              <a:rPr lang="ru-RU" sz="3400" b="1" dirty="0"/>
              <a:t> </a:t>
            </a:r>
            <a:r>
              <a:rPr lang="ru-RU" sz="3400" b="1" dirty="0" err="1"/>
              <a:t>найбільшу</a:t>
            </a:r>
            <a:r>
              <a:rPr lang="ru-RU" sz="3400" b="1" dirty="0"/>
              <a:t> </a:t>
            </a:r>
            <a:r>
              <a:rPr lang="ru-RU" sz="3400" b="1" dirty="0" err="1"/>
              <a:t>швидкість</a:t>
            </a:r>
            <a:r>
              <a:rPr lang="ru-RU" sz="3400" b="1" dirty="0"/>
              <a:t>, </a:t>
            </a:r>
            <a:r>
              <a:rPr lang="ru-RU" sz="3400" b="1" dirty="0" err="1"/>
              <a:t>з</a:t>
            </a:r>
            <a:r>
              <a:rPr lang="ru-RU" sz="3400" b="1" dirty="0"/>
              <a:t> </a:t>
            </a:r>
            <a:r>
              <a:rPr lang="ru-RU" sz="3400" b="1" dirty="0" err="1"/>
              <a:t>якою</a:t>
            </a:r>
            <a:r>
              <a:rPr lang="ru-RU" sz="3400" b="1" dirty="0"/>
              <a:t> </a:t>
            </a:r>
            <a:r>
              <a:rPr lang="ru-RU" sz="3400" b="1" dirty="0" err="1"/>
              <a:t>повітря</a:t>
            </a:r>
            <a:r>
              <a:rPr lang="ru-RU" sz="3400" b="1" dirty="0"/>
              <a:t> </a:t>
            </a:r>
            <a:r>
              <a:rPr lang="ru-RU" sz="3400" b="1" dirty="0" err="1"/>
              <a:t>може</a:t>
            </a:r>
            <a:r>
              <a:rPr lang="ru-RU" sz="3400" b="1" dirty="0"/>
              <a:t> </a:t>
            </a:r>
            <a:r>
              <a:rPr lang="ru-RU" sz="3400" b="1" dirty="0" err="1"/>
              <a:t>проходити</a:t>
            </a:r>
            <a:r>
              <a:rPr lang="ru-RU" sz="3400" b="1" dirty="0"/>
              <a:t> через</a:t>
            </a:r>
          </a:p>
          <a:p>
            <a:pPr>
              <a:buNone/>
            </a:pPr>
            <a:r>
              <a:rPr lang="ru-RU" sz="3400" b="1" dirty="0"/>
              <a:t>  </a:t>
            </a:r>
            <a:r>
              <a:rPr lang="ru-RU" sz="3400" b="1" dirty="0" err="1"/>
              <a:t>дихальні</a:t>
            </a:r>
            <a:r>
              <a:rPr lang="ru-RU" sz="3400" b="1" dirty="0"/>
              <a:t> шляхи </a:t>
            </a:r>
            <a:r>
              <a:rPr lang="ru-RU" sz="3400" b="1" dirty="0" err="1"/>
              <a:t>під</a:t>
            </a:r>
            <a:r>
              <a:rPr lang="ru-RU" sz="3400" b="1" dirty="0"/>
              <a:t> час</a:t>
            </a:r>
          </a:p>
          <a:p>
            <a:pPr>
              <a:buNone/>
            </a:pPr>
            <a:r>
              <a:rPr lang="ru-RU" sz="3400" b="1" dirty="0"/>
              <a:t>  </a:t>
            </a:r>
            <a:r>
              <a:rPr lang="ru-RU" sz="3400" b="1" dirty="0" err="1"/>
              <a:t>форсованого</a:t>
            </a:r>
            <a:r>
              <a:rPr lang="ru-RU" sz="3400" b="1" dirty="0"/>
              <a:t> </a:t>
            </a:r>
            <a:r>
              <a:rPr lang="ru-RU" sz="3400" b="1" dirty="0" err="1"/>
              <a:t>видиху</a:t>
            </a:r>
            <a:r>
              <a:rPr lang="ru-RU" sz="3400" b="1" dirty="0"/>
              <a:t>.</a:t>
            </a:r>
          </a:p>
          <a:p>
            <a:pPr>
              <a:buNone/>
            </a:pPr>
            <a:r>
              <a:rPr lang="ru-RU" sz="3400" b="1" dirty="0" err="1"/>
              <a:t>Зміни</a:t>
            </a:r>
            <a:r>
              <a:rPr lang="ru-RU" sz="3400" b="1" dirty="0"/>
              <a:t> </a:t>
            </a:r>
            <a:r>
              <a:rPr lang="ru-RU" sz="3400" b="1" dirty="0" err="1"/>
              <a:t>цієї</a:t>
            </a:r>
            <a:r>
              <a:rPr lang="ru-RU" sz="3400" b="1" dirty="0"/>
              <a:t> </a:t>
            </a:r>
            <a:r>
              <a:rPr lang="ru-RU" sz="3400" b="1" dirty="0" err="1"/>
              <a:t>швидкості</a:t>
            </a:r>
            <a:endParaRPr lang="ru-RU" sz="3400" b="1" dirty="0"/>
          </a:p>
          <a:p>
            <a:pPr>
              <a:buNone/>
            </a:pPr>
            <a:r>
              <a:rPr lang="ru-RU" sz="3400" b="1" dirty="0"/>
              <a:t>  </a:t>
            </a:r>
            <a:r>
              <a:rPr lang="ru-RU" sz="3400" b="1" dirty="0" err="1"/>
              <a:t>відображають</a:t>
            </a:r>
            <a:r>
              <a:rPr lang="ru-RU" sz="3400" b="1" dirty="0"/>
              <a:t> </a:t>
            </a:r>
            <a:r>
              <a:rPr lang="ru-RU" sz="3400" b="1" dirty="0" err="1"/>
              <a:t>зміни</a:t>
            </a:r>
            <a:r>
              <a:rPr lang="ru-RU" sz="3400" b="1" dirty="0"/>
              <a:t> </a:t>
            </a:r>
            <a:r>
              <a:rPr lang="ru-RU" sz="3400" b="1" dirty="0" err="1"/>
              <a:t>просвіту</a:t>
            </a:r>
            <a:endParaRPr lang="ru-RU" sz="3400" b="1" dirty="0"/>
          </a:p>
          <a:p>
            <a:pPr>
              <a:buNone/>
            </a:pPr>
            <a:r>
              <a:rPr lang="ru-RU" sz="3400" b="1" dirty="0"/>
              <a:t>  </a:t>
            </a:r>
            <a:r>
              <a:rPr lang="ru-RU" sz="3400" b="1" dirty="0" err="1"/>
              <a:t>бронхів</a:t>
            </a:r>
            <a:r>
              <a:rPr lang="ru-RU" sz="3400" b="1" dirty="0"/>
              <a:t> - </a:t>
            </a:r>
            <a:r>
              <a:rPr lang="ru-RU" sz="3400" b="1" dirty="0" err="1"/>
              <a:t>бронхоспазм</a:t>
            </a:r>
            <a:r>
              <a:rPr lang="ru-RU" sz="3400" b="1" dirty="0"/>
              <a:t>.</a:t>
            </a:r>
          </a:p>
          <a:p>
            <a:pPr>
              <a:buNone/>
            </a:pPr>
            <a:r>
              <a:rPr lang="ru-RU" sz="3400" b="1" dirty="0" err="1"/>
              <a:t>Пікова</a:t>
            </a:r>
            <a:r>
              <a:rPr lang="ru-RU" sz="3400" b="1" dirty="0"/>
              <a:t> </a:t>
            </a:r>
            <a:r>
              <a:rPr lang="ru-RU" sz="3400" b="1" dirty="0" err="1"/>
              <a:t>швидкість</a:t>
            </a:r>
            <a:r>
              <a:rPr lang="ru-RU" sz="3400" b="1" dirty="0"/>
              <a:t> </a:t>
            </a:r>
            <a:r>
              <a:rPr lang="ru-RU" sz="3400" b="1" dirty="0" err="1"/>
              <a:t>видиху</a:t>
            </a:r>
            <a:endParaRPr lang="ru-RU" sz="3400" b="1" dirty="0"/>
          </a:p>
          <a:p>
            <a:pPr>
              <a:buNone/>
            </a:pPr>
            <a:r>
              <a:rPr lang="ru-RU" sz="3400" b="1" dirty="0" err="1"/>
              <a:t>корелює</a:t>
            </a:r>
            <a:r>
              <a:rPr lang="ru-RU" sz="3400" b="1" dirty="0"/>
              <a:t> </a:t>
            </a:r>
            <a:r>
              <a:rPr lang="ru-RU" sz="3400" b="1" dirty="0" err="1"/>
              <a:t>з</a:t>
            </a:r>
            <a:r>
              <a:rPr lang="ru-RU" sz="3400" b="1" dirty="0"/>
              <a:t> </a:t>
            </a:r>
            <a:r>
              <a:rPr lang="ru-RU" sz="3400" b="1" dirty="0" err="1"/>
              <a:t>об'ємом</a:t>
            </a:r>
            <a:endParaRPr lang="ru-RU" sz="3400" b="1" dirty="0"/>
          </a:p>
          <a:p>
            <a:pPr>
              <a:buNone/>
            </a:pPr>
            <a:r>
              <a:rPr lang="ru-RU" sz="3400" b="1" dirty="0" err="1"/>
              <a:t>форсованого</a:t>
            </a:r>
            <a:r>
              <a:rPr lang="ru-RU" sz="3400" b="1" dirty="0"/>
              <a:t> </a:t>
            </a:r>
            <a:r>
              <a:rPr lang="ru-RU" sz="3400" b="1" dirty="0" err="1"/>
              <a:t>видиху</a:t>
            </a:r>
            <a:r>
              <a:rPr lang="ru-RU" sz="3400" b="1" dirty="0"/>
              <a:t> за</a:t>
            </a:r>
          </a:p>
          <a:p>
            <a:pPr>
              <a:buNone/>
            </a:pPr>
            <a:r>
              <a:rPr lang="ru-RU" sz="3400" b="1" dirty="0"/>
              <a:t>першу секунду, </a:t>
            </a:r>
            <a:r>
              <a:rPr lang="ru-RU" sz="3400" b="1" dirty="0" err="1"/>
              <a:t>що</a:t>
            </a:r>
            <a:r>
              <a:rPr lang="ru-RU" sz="3400" b="1" dirty="0"/>
              <a:t> </a:t>
            </a:r>
            <a:r>
              <a:rPr lang="ru-RU" sz="3400" b="1" dirty="0" err="1"/>
              <a:t>визначається</a:t>
            </a:r>
            <a:endParaRPr lang="ru-RU" sz="3400" b="1" dirty="0"/>
          </a:p>
          <a:p>
            <a:pPr>
              <a:buNone/>
            </a:pPr>
            <a:r>
              <a:rPr lang="ru-RU" sz="3400" b="1" dirty="0"/>
              <a:t>  при </a:t>
            </a:r>
            <a:r>
              <a:rPr lang="ru-RU" sz="3400" b="1" dirty="0" err="1"/>
              <a:t>спірометрії</a:t>
            </a:r>
            <a:r>
              <a:rPr lang="ru-RU" sz="3400" b="1" dirty="0"/>
              <a:t> (ОФВ1).</a:t>
            </a:r>
          </a:p>
          <a:p>
            <a:pPr>
              <a:buNone/>
            </a:pPr>
            <a:r>
              <a:rPr lang="ru-RU" sz="3400" b="1" dirty="0"/>
              <a:t>Цей метод </a:t>
            </a:r>
            <a:r>
              <a:rPr lang="ru-RU" sz="3400" b="1" dirty="0" err="1"/>
              <a:t>простий</a:t>
            </a:r>
            <a:r>
              <a:rPr lang="ru-RU" sz="3400" b="1" dirty="0"/>
              <a:t> </a:t>
            </a:r>
            <a:r>
              <a:rPr lang="ru-RU" sz="3400" b="1" dirty="0" err="1"/>
              <a:t>і</a:t>
            </a:r>
            <a:r>
              <a:rPr lang="ru-RU" sz="3400" b="1" dirty="0"/>
              <a:t> </a:t>
            </a:r>
            <a:r>
              <a:rPr lang="ru-RU" sz="3400" b="1" dirty="0" err="1"/>
              <a:t>доступний</a:t>
            </a:r>
            <a:r>
              <a:rPr lang="ru-RU" sz="3400" b="1" dirty="0"/>
              <a:t>, </a:t>
            </a:r>
            <a:r>
              <a:rPr lang="ru-RU" sz="3400" b="1" dirty="0" err="1"/>
              <a:t>але</a:t>
            </a:r>
            <a:endParaRPr lang="ru-RU" sz="3400" b="1" dirty="0"/>
          </a:p>
          <a:p>
            <a:pPr>
              <a:buNone/>
            </a:pPr>
            <a:r>
              <a:rPr lang="ru-RU" sz="3400" b="1" dirty="0"/>
              <a:t>  </a:t>
            </a:r>
            <a:r>
              <a:rPr lang="ru-RU" sz="3400" b="1" dirty="0" err="1"/>
              <a:t>підходить</a:t>
            </a:r>
            <a:r>
              <a:rPr lang="ru-RU" sz="3400" b="1" dirty="0"/>
              <a:t> </a:t>
            </a:r>
            <a:r>
              <a:rPr lang="ru-RU" sz="3400" b="1" dirty="0" err="1"/>
              <a:t>тільки</a:t>
            </a:r>
            <a:r>
              <a:rPr lang="ru-RU" sz="3400" b="1" dirty="0"/>
              <a:t> для</a:t>
            </a:r>
          </a:p>
          <a:p>
            <a:pPr>
              <a:buNone/>
            </a:pPr>
            <a:r>
              <a:rPr lang="ru-RU" sz="3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  </a:t>
            </a:r>
            <a:r>
              <a:rPr lang="ru-RU" sz="34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експрес-оцінки</a:t>
            </a:r>
            <a:r>
              <a:rPr lang="ru-RU" sz="3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ru-RU" dirty="0"/>
          </a:p>
        </p:txBody>
      </p:sp>
      <p:pic>
        <p:nvPicPr>
          <p:cNvPr id="76802" name="Picture 2" descr="пикфлоуметр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600" y="2924944"/>
            <a:ext cx="3491880" cy="34918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98976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8229600" cy="1399032"/>
          </a:xfrm>
        </p:spPr>
        <p:txBody>
          <a:bodyPr/>
          <a:lstStyle/>
          <a:p>
            <a:pPr algn="ctr"/>
            <a:r>
              <a:rPr lang="ru-RU" sz="4000" b="1" dirty="0" err="1"/>
              <a:t>Спірометрія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4848" y="980728"/>
            <a:ext cx="8229600" cy="4572000"/>
          </a:xfrm>
        </p:spPr>
        <p:txBody>
          <a:bodyPr/>
          <a:lstStyle/>
          <a:p>
            <a:pPr algn="just"/>
            <a:r>
              <a:rPr lang="ru-RU" b="1" dirty="0" err="1"/>
              <a:t>Спірометрія</a:t>
            </a:r>
            <a:r>
              <a:rPr lang="ru-RU" b="1" dirty="0"/>
              <a:t>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вимірювання</a:t>
            </a:r>
            <a:r>
              <a:rPr lang="ru-RU" dirty="0"/>
              <a:t> </a:t>
            </a:r>
            <a:r>
              <a:rPr lang="ru-RU" dirty="0" err="1"/>
              <a:t>обсягів</a:t>
            </a:r>
            <a:r>
              <a:rPr lang="ru-RU" dirty="0"/>
              <a:t> легких при </a:t>
            </a:r>
            <a:r>
              <a:rPr lang="ru-RU" dirty="0" err="1"/>
              <a:t>спокійному</a:t>
            </a:r>
            <a:r>
              <a:rPr lang="ru-RU" dirty="0"/>
              <a:t> </a:t>
            </a:r>
            <a:r>
              <a:rPr lang="ru-RU" dirty="0" err="1"/>
              <a:t>диханні</a:t>
            </a:r>
            <a:r>
              <a:rPr lang="ru-RU" dirty="0"/>
              <a:t>, </a:t>
            </a:r>
            <a:r>
              <a:rPr lang="ru-RU" dirty="0" err="1"/>
              <a:t>максимальних</a:t>
            </a:r>
            <a:r>
              <a:rPr lang="ru-RU" dirty="0"/>
              <a:t> </a:t>
            </a:r>
            <a:r>
              <a:rPr lang="ru-RU" dirty="0" err="1"/>
              <a:t>вдихах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видихах</a:t>
            </a:r>
            <a:r>
              <a:rPr lang="ru-RU" dirty="0"/>
              <a:t>, </a:t>
            </a:r>
            <a:r>
              <a:rPr lang="ru-RU" dirty="0" err="1"/>
              <a:t>при</a:t>
            </a:r>
            <a:r>
              <a:rPr lang="ru-RU" dirty="0"/>
              <a:t> </a:t>
            </a:r>
            <a:r>
              <a:rPr lang="ru-RU" dirty="0" err="1"/>
              <a:t>форсованому</a:t>
            </a:r>
            <a:r>
              <a:rPr lang="ru-RU" dirty="0"/>
              <a:t> </a:t>
            </a:r>
            <a:r>
              <a:rPr lang="ru-RU" dirty="0" err="1"/>
              <a:t>видиху</a:t>
            </a:r>
            <a:r>
              <a:rPr lang="ru-RU" dirty="0"/>
              <a:t>.</a:t>
            </a:r>
          </a:p>
        </p:txBody>
      </p:sp>
      <p:pic>
        <p:nvPicPr>
          <p:cNvPr id="78850" name="Picture 2" descr="спирограф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44980"/>
            <a:ext cx="4464496" cy="34272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32040" y="3528878"/>
            <a:ext cx="399593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b="1" dirty="0" err="1"/>
              <a:t>основний</a:t>
            </a:r>
            <a:r>
              <a:rPr lang="ru-RU" sz="2400" b="1" dirty="0"/>
              <a:t> метод </a:t>
            </a:r>
            <a:r>
              <a:rPr lang="ru-RU" sz="2400" dirty="0" err="1"/>
              <a:t>дослідження</a:t>
            </a:r>
            <a:r>
              <a:rPr lang="ru-RU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</a:t>
            </a:r>
            <a:r>
              <a:rPr lang="ru-RU" sz="2400" dirty="0" err="1"/>
              <a:t>необхідний</a:t>
            </a:r>
            <a:r>
              <a:rPr lang="ru-RU" sz="2400" dirty="0"/>
              <a:t> </a:t>
            </a:r>
            <a:r>
              <a:rPr lang="ru-RU" sz="2400" dirty="0" err="1"/>
              <a:t>лікарю</a:t>
            </a:r>
            <a:r>
              <a:rPr lang="ru-RU" sz="2400" dirty="0"/>
              <a:t> для </a:t>
            </a:r>
            <a:r>
              <a:rPr lang="ru-RU" sz="2400" dirty="0" err="1"/>
              <a:t>оцінки</a:t>
            </a:r>
            <a:r>
              <a:rPr lang="ru-RU" sz="2400" dirty="0"/>
              <a:t> стану хворого </a:t>
            </a:r>
            <a:r>
              <a:rPr lang="ru-RU" sz="2400" dirty="0" err="1"/>
              <a:t>з</a:t>
            </a:r>
            <a:r>
              <a:rPr lang="ru-RU" sz="2400" dirty="0"/>
              <a:t> </a:t>
            </a:r>
            <a:r>
              <a:rPr lang="ru-RU" sz="2400" dirty="0" err="1"/>
              <a:t>захворюванням</a:t>
            </a:r>
            <a:r>
              <a:rPr lang="ru-RU" sz="2400" dirty="0"/>
              <a:t> </a:t>
            </a:r>
            <a:r>
              <a:rPr lang="ru-RU" sz="2400" dirty="0" err="1"/>
              <a:t>легень</a:t>
            </a:r>
            <a:r>
              <a:rPr lang="ru-RU" sz="2800" dirty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4823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6868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Тест ЖЄЛ (</a:t>
            </a:r>
            <a:r>
              <a:rPr lang="ru-RU" b="1" dirty="0" err="1"/>
              <a:t>життєва</a:t>
            </a:r>
            <a:r>
              <a:rPr lang="ru-RU" b="1" dirty="0"/>
              <a:t> </a:t>
            </a:r>
            <a:r>
              <a:rPr lang="ru-RU" b="1" dirty="0" err="1"/>
              <a:t>ємність</a:t>
            </a:r>
            <a:r>
              <a:rPr lang="ru-RU" b="1" dirty="0"/>
              <a:t> </a:t>
            </a:r>
            <a:r>
              <a:rPr lang="ru-RU" b="1" dirty="0" err="1"/>
              <a:t>легенів</a:t>
            </a:r>
            <a:r>
              <a:rPr lang="ru-RU" b="1" dirty="0"/>
              <a:t>):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85860"/>
            <a:ext cx="8568952" cy="63196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/>
              <a:t>ЖЄЛ (VC = </a:t>
            </a:r>
            <a:r>
              <a:rPr lang="ru-RU" b="1" dirty="0" err="1"/>
              <a:t>Vital</a:t>
            </a:r>
            <a:r>
              <a:rPr lang="ru-RU" b="1" dirty="0"/>
              <a:t> </a:t>
            </a:r>
            <a:r>
              <a:rPr lang="ru-RU" b="1" dirty="0" err="1"/>
              <a:t>Capacity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життєва</a:t>
            </a:r>
            <a:r>
              <a:rPr lang="ru-RU" dirty="0"/>
              <a:t> </a:t>
            </a:r>
            <a:r>
              <a:rPr lang="ru-RU" dirty="0" err="1"/>
              <a:t>ємність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 (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виходить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легких при максимально </a:t>
            </a:r>
            <a:r>
              <a:rPr lang="ru-RU" dirty="0" err="1"/>
              <a:t>глибокому</a:t>
            </a:r>
            <a:r>
              <a:rPr lang="ru-RU" dirty="0"/>
              <a:t> </a:t>
            </a:r>
            <a:r>
              <a:rPr lang="ru-RU" dirty="0" err="1"/>
              <a:t>видиху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максимально</a:t>
            </a:r>
            <a:r>
              <a:rPr lang="ru-RU" dirty="0"/>
              <a:t> </a:t>
            </a:r>
            <a:r>
              <a:rPr lang="ru-RU" dirty="0" err="1"/>
              <a:t>глибокого</a:t>
            </a:r>
            <a:r>
              <a:rPr lang="ru-RU" dirty="0"/>
              <a:t> </a:t>
            </a:r>
            <a:r>
              <a:rPr lang="ru-RU" dirty="0" err="1"/>
              <a:t>вдиху</a:t>
            </a:r>
            <a:r>
              <a:rPr lang="ru-RU" dirty="0"/>
              <a:t>). У </a:t>
            </a:r>
            <a:r>
              <a:rPr lang="ru-RU" dirty="0" err="1"/>
              <a:t>нормі</a:t>
            </a:r>
            <a:r>
              <a:rPr lang="ru-RU" dirty="0"/>
              <a:t> ЖЄЛ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3500 мл.</a:t>
            </a:r>
          </a:p>
          <a:p>
            <a:pPr algn="just"/>
            <a:r>
              <a:rPr lang="ru-RU" b="1" dirty="0" err="1"/>
              <a:t>РOвд</a:t>
            </a:r>
            <a:r>
              <a:rPr lang="ru-RU" b="1" dirty="0"/>
              <a:t> (IRV = </a:t>
            </a:r>
            <a:r>
              <a:rPr lang="ru-RU" b="1" dirty="0" err="1"/>
              <a:t>inspiratory</a:t>
            </a:r>
            <a:r>
              <a:rPr lang="ru-RU" b="1" dirty="0"/>
              <a:t> </a:t>
            </a:r>
            <a:r>
              <a:rPr lang="ru-RU" b="1" dirty="0" err="1"/>
              <a:t>reserve</a:t>
            </a:r>
            <a:r>
              <a:rPr lang="ru-RU" b="1" dirty="0"/>
              <a:t> </a:t>
            </a:r>
            <a:r>
              <a:rPr lang="ru-RU" b="1" dirty="0" err="1"/>
              <a:t>volume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резервний</a:t>
            </a:r>
            <a:r>
              <a:rPr lang="ru-RU" dirty="0"/>
              <a:t>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вдиху</a:t>
            </a:r>
            <a:r>
              <a:rPr lang="ru-RU" dirty="0"/>
              <a:t> (</a:t>
            </a:r>
            <a:r>
              <a:rPr lang="ru-RU" dirty="0" err="1"/>
              <a:t>додаткове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) - </a:t>
            </a:r>
            <a:r>
              <a:rPr lang="ru-RU" dirty="0" err="1"/>
              <a:t>це</a:t>
            </a:r>
            <a:r>
              <a:rPr lang="ru-RU" dirty="0"/>
              <a:t> той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вдихнути</a:t>
            </a:r>
            <a:r>
              <a:rPr lang="ru-RU" dirty="0"/>
              <a:t> при максимальному </a:t>
            </a:r>
            <a:r>
              <a:rPr lang="ru-RU" dirty="0" err="1"/>
              <a:t>вдиху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звичайного</a:t>
            </a:r>
            <a:r>
              <a:rPr lang="ru-RU" dirty="0"/>
              <a:t> </a:t>
            </a:r>
            <a:r>
              <a:rPr lang="ru-RU" dirty="0" err="1"/>
              <a:t>вдиху</a:t>
            </a:r>
            <a:r>
              <a:rPr lang="ru-RU" dirty="0"/>
              <a:t> (</a:t>
            </a:r>
            <a:r>
              <a:rPr lang="ru-RU" dirty="0" err="1"/>
              <a:t>він</a:t>
            </a:r>
            <a:r>
              <a:rPr lang="ru-RU" dirty="0"/>
              <a:t> становить </a:t>
            </a:r>
            <a:r>
              <a:rPr lang="ru-RU" dirty="0" err="1"/>
              <a:t>близько</a:t>
            </a:r>
            <a:r>
              <a:rPr lang="ru-RU" dirty="0"/>
              <a:t> 1500 мл в </a:t>
            </a:r>
            <a:r>
              <a:rPr lang="ru-RU" dirty="0" err="1"/>
              <a:t>нормі</a:t>
            </a:r>
            <a:r>
              <a:rPr lang="ru-RU" dirty="0"/>
              <a:t>).</a:t>
            </a:r>
          </a:p>
          <a:p>
            <a:pPr algn="just"/>
            <a:r>
              <a:rPr lang="ru-RU" b="1" dirty="0" err="1"/>
              <a:t>РOвид</a:t>
            </a:r>
            <a:r>
              <a:rPr lang="ru-RU" b="1" dirty="0"/>
              <a:t> (ERV = </a:t>
            </a:r>
            <a:r>
              <a:rPr lang="ru-RU" b="1" dirty="0" err="1"/>
              <a:t>Expiratory</a:t>
            </a:r>
            <a:r>
              <a:rPr lang="ru-RU" b="1" dirty="0"/>
              <a:t> </a:t>
            </a:r>
            <a:r>
              <a:rPr lang="ru-RU" b="1" dirty="0" err="1"/>
              <a:t>Reserve</a:t>
            </a:r>
            <a:r>
              <a:rPr lang="ru-RU" b="1" dirty="0"/>
              <a:t> </a:t>
            </a:r>
            <a:r>
              <a:rPr lang="ru-RU" b="1" dirty="0" err="1"/>
              <a:t>Volume</a:t>
            </a:r>
            <a:r>
              <a:rPr lang="ru-RU" b="1" dirty="0"/>
              <a:t>) </a:t>
            </a:r>
            <a:r>
              <a:rPr lang="ru-RU" dirty="0"/>
              <a:t>– </a:t>
            </a:r>
            <a:r>
              <a:rPr lang="ru-RU" dirty="0" err="1"/>
              <a:t>резервний</a:t>
            </a:r>
            <a:r>
              <a:rPr lang="ru-RU" dirty="0"/>
              <a:t>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видиху</a:t>
            </a:r>
            <a:r>
              <a:rPr lang="ru-RU" dirty="0"/>
              <a:t> (</a:t>
            </a:r>
            <a:r>
              <a:rPr lang="ru-RU" dirty="0" err="1"/>
              <a:t>резервне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) - </a:t>
            </a:r>
            <a:r>
              <a:rPr lang="ru-RU" dirty="0" err="1"/>
              <a:t>це</a:t>
            </a:r>
            <a:r>
              <a:rPr lang="ru-RU" dirty="0"/>
              <a:t> той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видихнути</a:t>
            </a:r>
            <a:r>
              <a:rPr lang="ru-RU" dirty="0"/>
              <a:t> при максимальному </a:t>
            </a:r>
            <a:r>
              <a:rPr lang="ru-RU" dirty="0" err="1"/>
              <a:t>видиху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звичайного</a:t>
            </a:r>
            <a:r>
              <a:rPr lang="ru-RU" dirty="0"/>
              <a:t> </a:t>
            </a:r>
            <a:r>
              <a:rPr lang="ru-RU" dirty="0" err="1"/>
              <a:t>видиху</a:t>
            </a:r>
            <a:r>
              <a:rPr lang="ru-RU" dirty="0"/>
              <a:t> (</a:t>
            </a:r>
            <a:r>
              <a:rPr lang="ru-RU" dirty="0" err="1"/>
              <a:t>він</a:t>
            </a:r>
            <a:r>
              <a:rPr lang="ru-RU" dirty="0"/>
              <a:t> становить </a:t>
            </a:r>
            <a:r>
              <a:rPr lang="ru-RU" dirty="0" err="1"/>
              <a:t>близько</a:t>
            </a:r>
            <a:r>
              <a:rPr lang="ru-RU" dirty="0"/>
              <a:t> 1500 мл в </a:t>
            </a:r>
            <a:r>
              <a:rPr lang="ru-RU" dirty="0" err="1"/>
              <a:t>нормі</a:t>
            </a:r>
            <a:r>
              <a:rPr lang="ru-RU" dirty="0"/>
              <a:t>).</a:t>
            </a:r>
          </a:p>
          <a:p>
            <a:pPr algn="just"/>
            <a:r>
              <a:rPr lang="ru-RU" b="1" dirty="0"/>
              <a:t>ФОЄЛ (FRC = </a:t>
            </a:r>
            <a:r>
              <a:rPr lang="ru-RU" b="1" dirty="0" err="1"/>
              <a:t>functional</a:t>
            </a:r>
            <a:r>
              <a:rPr lang="ru-RU" b="1" dirty="0"/>
              <a:t> </a:t>
            </a:r>
            <a:r>
              <a:rPr lang="ru-RU" b="1" dirty="0" err="1"/>
              <a:t>residual</a:t>
            </a:r>
            <a:r>
              <a:rPr lang="ru-RU" b="1" dirty="0"/>
              <a:t> </a:t>
            </a:r>
            <a:r>
              <a:rPr lang="ru-RU" b="1" dirty="0" err="1"/>
              <a:t>capacity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функціональна</a:t>
            </a:r>
            <a:r>
              <a:rPr lang="ru-RU" dirty="0"/>
              <a:t> </a:t>
            </a:r>
            <a:r>
              <a:rPr lang="ru-RU" dirty="0" err="1"/>
              <a:t>залишкова</a:t>
            </a:r>
            <a:r>
              <a:rPr lang="ru-RU" dirty="0"/>
              <a:t> </a:t>
            </a:r>
            <a:r>
              <a:rPr lang="ru-RU" dirty="0" err="1"/>
              <a:t>ємність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 в </a:t>
            </a:r>
            <a:r>
              <a:rPr lang="ru-RU" dirty="0" err="1"/>
              <a:t>легенях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перебуває</a:t>
            </a:r>
            <a:r>
              <a:rPr lang="ru-RU" dirty="0"/>
              <a:t> </a:t>
            </a:r>
            <a:r>
              <a:rPr lang="ru-RU" dirty="0" err="1"/>
              <a:t>в</a:t>
            </a:r>
            <a:r>
              <a:rPr lang="ru-RU" dirty="0"/>
              <a:t> </a:t>
            </a:r>
            <a:r>
              <a:rPr lang="ru-RU" dirty="0" err="1"/>
              <a:t>стані</a:t>
            </a:r>
            <a:r>
              <a:rPr lang="ru-RU" dirty="0"/>
              <a:t> </a:t>
            </a:r>
            <a:r>
              <a:rPr lang="ru-RU" dirty="0" err="1"/>
              <a:t>спокою</a:t>
            </a:r>
            <a:r>
              <a:rPr lang="ru-RU" dirty="0"/>
              <a:t>, </a:t>
            </a:r>
            <a:r>
              <a:rPr lang="ru-RU" dirty="0" err="1"/>
              <a:t>в</a:t>
            </a:r>
            <a:r>
              <a:rPr lang="ru-RU" dirty="0"/>
              <a:t> </a:t>
            </a:r>
            <a:r>
              <a:rPr lang="ru-RU" dirty="0" err="1"/>
              <a:t>положенні</a:t>
            </a:r>
            <a:r>
              <a:rPr lang="ru-RU" dirty="0"/>
              <a:t>, коли </a:t>
            </a:r>
            <a:r>
              <a:rPr lang="ru-RU" dirty="0" err="1"/>
              <a:t>закінчений</a:t>
            </a:r>
            <a:r>
              <a:rPr lang="ru-RU" dirty="0"/>
              <a:t> </a:t>
            </a:r>
            <a:r>
              <a:rPr lang="ru-RU" dirty="0" err="1"/>
              <a:t>звичайний</a:t>
            </a:r>
            <a:r>
              <a:rPr lang="ru-RU" dirty="0"/>
              <a:t> </a:t>
            </a:r>
            <a:r>
              <a:rPr lang="ru-RU" dirty="0" err="1"/>
              <a:t>видих</a:t>
            </a:r>
            <a:r>
              <a:rPr lang="ru-RU" dirty="0"/>
              <a:t>, а </a:t>
            </a:r>
            <a:r>
              <a:rPr lang="ru-RU" dirty="0" err="1"/>
              <a:t>голосова</a:t>
            </a:r>
            <a:r>
              <a:rPr lang="ru-RU" dirty="0"/>
              <a:t> </a:t>
            </a:r>
            <a:r>
              <a:rPr lang="ru-RU" dirty="0" err="1"/>
              <a:t>щілина</a:t>
            </a:r>
            <a:r>
              <a:rPr lang="ru-RU" dirty="0"/>
              <a:t> </a:t>
            </a:r>
            <a:r>
              <a:rPr lang="ru-RU" dirty="0" err="1"/>
              <a:t>відкрита</a:t>
            </a:r>
            <a:r>
              <a:rPr lang="ru-RU" dirty="0"/>
              <a:t>. ФОЄЛ </a:t>
            </a:r>
            <a:r>
              <a:rPr lang="ru-RU" dirty="0" err="1"/>
              <a:t>є</a:t>
            </a:r>
            <a:r>
              <a:rPr lang="ru-RU" dirty="0"/>
              <a:t> сумою резервного </a:t>
            </a:r>
            <a:r>
              <a:rPr lang="ru-RU" dirty="0" err="1"/>
              <a:t>обсягу</a:t>
            </a:r>
            <a:r>
              <a:rPr lang="ru-RU" dirty="0"/>
              <a:t> </a:t>
            </a:r>
            <a:r>
              <a:rPr lang="ru-RU" dirty="0" err="1"/>
              <a:t>видиху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залишкового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 (ФОЄЛ = </a:t>
            </a:r>
            <a:r>
              <a:rPr lang="ru-RU" dirty="0" err="1"/>
              <a:t>РОвид</a:t>
            </a:r>
            <a:r>
              <a:rPr lang="ru-RU" dirty="0"/>
              <a:t> + ОВ).</a:t>
            </a:r>
          </a:p>
          <a:p>
            <a:pPr algn="just"/>
            <a:r>
              <a:rPr lang="ru-RU" b="1" dirty="0"/>
              <a:t>ЗП (RV = </a:t>
            </a:r>
            <a:r>
              <a:rPr lang="ru-RU" b="1" dirty="0" err="1"/>
              <a:t>residual</a:t>
            </a:r>
            <a:r>
              <a:rPr lang="ru-RU" b="1" dirty="0"/>
              <a:t> </a:t>
            </a:r>
            <a:r>
              <a:rPr lang="ru-RU" b="1" dirty="0" err="1"/>
              <a:t>volume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залишкове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 (</a:t>
            </a:r>
            <a:r>
              <a:rPr lang="ru-RU" dirty="0" err="1"/>
              <a:t>інша</a:t>
            </a:r>
            <a:r>
              <a:rPr lang="ru-RU" dirty="0"/>
              <a:t> </a:t>
            </a:r>
            <a:r>
              <a:rPr lang="ru-RU" dirty="0" err="1"/>
              <a:t>назва</a:t>
            </a:r>
            <a:r>
              <a:rPr lang="ru-RU" dirty="0"/>
              <a:t> - ЗОЛ, </a:t>
            </a:r>
            <a:r>
              <a:rPr lang="ru-RU" dirty="0" err="1"/>
              <a:t>залишковий</a:t>
            </a:r>
            <a:r>
              <a:rPr lang="ru-RU" dirty="0"/>
              <a:t>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)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залишається</a:t>
            </a:r>
            <a:r>
              <a:rPr lang="ru-RU" dirty="0"/>
              <a:t> в </a:t>
            </a:r>
            <a:r>
              <a:rPr lang="ru-RU" dirty="0" err="1"/>
              <a:t>легенях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максимального </a:t>
            </a:r>
            <a:r>
              <a:rPr lang="ru-RU" dirty="0" err="1"/>
              <a:t>видиху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69321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399032"/>
          </a:xfrm>
        </p:spPr>
        <p:txBody>
          <a:bodyPr>
            <a:normAutofit/>
          </a:bodyPr>
          <a:lstStyle/>
          <a:p>
            <a:r>
              <a:rPr lang="ru-RU" sz="4000" b="1" dirty="0" err="1"/>
              <a:t>Основні</a:t>
            </a:r>
            <a:r>
              <a:rPr lang="ru-RU" sz="4000" b="1" dirty="0"/>
              <a:t> </a:t>
            </a:r>
            <a:r>
              <a:rPr lang="ru-RU" sz="4000" b="1" dirty="0" err="1"/>
              <a:t>легеневі</a:t>
            </a:r>
            <a:r>
              <a:rPr lang="ru-RU" sz="4000" b="1" dirty="0"/>
              <a:t> </a:t>
            </a:r>
            <a:r>
              <a:rPr lang="ru-RU" sz="4000" b="1" dirty="0" err="1"/>
              <a:t>об’єми</a:t>
            </a:r>
            <a:endParaRPr lang="ru-RU" sz="40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6CC19797-7AA8-4CC4-BB00-B18D50495F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8371" y="1155624"/>
            <a:ext cx="5587258" cy="544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541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Тест ФЖЄЛ (</a:t>
            </a:r>
            <a:r>
              <a:rPr lang="ru-RU" b="1" dirty="0" err="1"/>
              <a:t>форсована</a:t>
            </a:r>
            <a:r>
              <a:rPr lang="ru-RU" b="1" dirty="0"/>
              <a:t> </a:t>
            </a:r>
            <a:r>
              <a:rPr lang="ru-RU" b="1" dirty="0" err="1"/>
              <a:t>життєва</a:t>
            </a:r>
            <a:r>
              <a:rPr lang="ru-RU" b="1" dirty="0"/>
              <a:t> </a:t>
            </a:r>
            <a:r>
              <a:rPr lang="ru-RU" b="1" dirty="0" err="1"/>
              <a:t>ємність</a:t>
            </a:r>
            <a:r>
              <a:rPr lang="ru-RU" b="1" dirty="0"/>
              <a:t> </a:t>
            </a:r>
            <a:r>
              <a:rPr lang="ru-RU" b="1" dirty="0" err="1"/>
              <a:t>легенів</a:t>
            </a:r>
            <a:r>
              <a:rPr lang="ru-RU" b="1" dirty="0"/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28192"/>
            <a:ext cx="8229600" cy="522920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ФЖЄЛ = </a:t>
            </a:r>
            <a:r>
              <a:rPr lang="ru-RU" b="1" dirty="0" err="1"/>
              <a:t>ФЖЄЛвид</a:t>
            </a:r>
            <a:r>
              <a:rPr lang="ru-RU" b="1" dirty="0"/>
              <a:t> (FVC = </a:t>
            </a:r>
            <a:r>
              <a:rPr lang="ru-RU" b="1" dirty="0" err="1"/>
              <a:t>forced</a:t>
            </a:r>
            <a:r>
              <a:rPr lang="ru-RU" b="1" dirty="0"/>
              <a:t> </a:t>
            </a:r>
            <a:r>
              <a:rPr lang="ru-RU" b="1" dirty="0" err="1"/>
              <a:t>vital</a:t>
            </a:r>
            <a:r>
              <a:rPr lang="ru-RU" b="1" dirty="0"/>
              <a:t> </a:t>
            </a:r>
            <a:r>
              <a:rPr lang="ru-RU" b="1" dirty="0" err="1"/>
              <a:t>capacity</a:t>
            </a:r>
            <a:r>
              <a:rPr lang="ru-RU" b="1" dirty="0"/>
              <a:t>)</a:t>
            </a:r>
            <a:r>
              <a:rPr lang="ru-RU" dirty="0"/>
              <a:t> - (проба </a:t>
            </a:r>
            <a:r>
              <a:rPr lang="ru-RU" dirty="0" err="1"/>
              <a:t>Тиффно</a:t>
            </a:r>
            <a:r>
              <a:rPr lang="ru-RU" dirty="0"/>
              <a:t>). </a:t>
            </a:r>
            <a:r>
              <a:rPr lang="ru-RU" dirty="0" err="1"/>
              <a:t>Форсована</a:t>
            </a:r>
            <a:r>
              <a:rPr lang="ru-RU" dirty="0"/>
              <a:t> </a:t>
            </a:r>
            <a:r>
              <a:rPr lang="ru-RU" dirty="0" err="1"/>
              <a:t>життєва</a:t>
            </a:r>
            <a:r>
              <a:rPr lang="ru-RU" dirty="0"/>
              <a:t> </a:t>
            </a:r>
            <a:r>
              <a:rPr lang="ru-RU" dirty="0" err="1"/>
              <a:t>ємність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 -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видихається</a:t>
            </a:r>
            <a:r>
              <a:rPr lang="ru-RU" dirty="0"/>
              <a:t> при максимально </a:t>
            </a:r>
            <a:r>
              <a:rPr lang="ru-RU" dirty="0" err="1"/>
              <a:t>швидкому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сильному </a:t>
            </a:r>
            <a:r>
              <a:rPr lang="ru-RU" dirty="0" err="1"/>
              <a:t>видиху</a:t>
            </a:r>
            <a:r>
              <a:rPr lang="ru-RU" dirty="0"/>
              <a:t>. </a:t>
            </a:r>
            <a:r>
              <a:rPr lang="ru-RU" dirty="0" err="1"/>
              <a:t>Значення</a:t>
            </a:r>
            <a:r>
              <a:rPr lang="ru-RU" dirty="0"/>
              <a:t> ФЖЄЛ </a:t>
            </a:r>
            <a:r>
              <a:rPr lang="ru-RU" dirty="0" err="1"/>
              <a:t>складають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90-92% </a:t>
            </a:r>
            <a:r>
              <a:rPr lang="ru-RU" dirty="0" err="1"/>
              <a:t>від</a:t>
            </a:r>
            <a:r>
              <a:rPr lang="ru-RU" dirty="0"/>
              <a:t> ЖЄЛ.</a:t>
            </a:r>
          </a:p>
          <a:p>
            <a:r>
              <a:rPr lang="ru-RU" b="1" dirty="0"/>
              <a:t>ОФВ1 (</a:t>
            </a:r>
            <a:r>
              <a:rPr lang="en-US" b="1" dirty="0"/>
              <a:t>FEV1 = forced expiratory volume in 1 sec) </a:t>
            </a:r>
            <a:r>
              <a:rPr lang="en-US" dirty="0"/>
              <a:t>-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форсованого</a:t>
            </a:r>
            <a:r>
              <a:rPr lang="ru-RU" dirty="0"/>
              <a:t> </a:t>
            </a:r>
            <a:r>
              <a:rPr lang="ru-RU" dirty="0" err="1"/>
              <a:t>видиху</a:t>
            </a:r>
            <a:r>
              <a:rPr lang="ru-RU" dirty="0"/>
              <a:t> за 1 секунду -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видихнути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секунди</a:t>
            </a:r>
            <a:r>
              <a:rPr lang="ru-RU" dirty="0"/>
              <a:t> </a:t>
            </a:r>
            <a:r>
              <a:rPr lang="ru-RU" dirty="0" err="1"/>
              <a:t>форсованого</a:t>
            </a:r>
            <a:r>
              <a:rPr lang="ru-RU" dirty="0"/>
              <a:t> </a:t>
            </a:r>
            <a:r>
              <a:rPr lang="ru-RU" dirty="0" err="1"/>
              <a:t>видиху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19942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Тест ФЖЄЛ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9CA6128-432B-4FBC-A4A2-2F4D7FD88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184184"/>
            <a:ext cx="6840760" cy="513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90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399032"/>
          </a:xfrm>
        </p:spPr>
        <p:txBody>
          <a:bodyPr/>
          <a:lstStyle/>
          <a:p>
            <a:r>
              <a:rPr lang="ru-RU" b="1" dirty="0" err="1"/>
              <a:t>Скарги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4906888" cy="5517232"/>
          </a:xfrm>
        </p:spPr>
        <p:txBody>
          <a:bodyPr>
            <a:normAutofit/>
          </a:bodyPr>
          <a:lstStyle/>
          <a:p>
            <a:r>
              <a:rPr lang="ru-RU" dirty="0"/>
              <a:t>ЗАДИШКА(</a:t>
            </a:r>
            <a:r>
              <a:rPr lang="ru-RU" dirty="0" err="1"/>
              <a:t>dyspnoe</a:t>
            </a:r>
            <a:r>
              <a:rPr lang="ru-RU" dirty="0"/>
              <a:t>) – </a:t>
            </a:r>
            <a:r>
              <a:rPr lang="ru-RU" dirty="0" err="1"/>
              <a:t>відчуття</a:t>
            </a:r>
            <a:r>
              <a:rPr lang="ru-RU" dirty="0"/>
              <a:t> браку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зміною</a:t>
            </a:r>
            <a:r>
              <a:rPr lang="ru-RU" dirty="0"/>
              <a:t> </a:t>
            </a:r>
            <a:r>
              <a:rPr lang="ru-RU" dirty="0" err="1"/>
              <a:t>частоти</a:t>
            </a:r>
            <a:r>
              <a:rPr lang="ru-RU" dirty="0"/>
              <a:t>, </a:t>
            </a:r>
            <a:r>
              <a:rPr lang="ru-RU" dirty="0" err="1"/>
              <a:t>глибини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ритму </a:t>
            </a:r>
            <a:r>
              <a:rPr lang="ru-RU" dirty="0" err="1"/>
              <a:t>дихання</a:t>
            </a:r>
            <a:r>
              <a:rPr lang="ru-RU" dirty="0"/>
              <a:t>. </a:t>
            </a:r>
          </a:p>
          <a:p>
            <a:r>
              <a:rPr lang="ru-RU" dirty="0"/>
              <a:t>В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задишки</a:t>
            </a:r>
            <a:r>
              <a:rPr lang="ru-RU" dirty="0"/>
              <a:t> </a:t>
            </a:r>
            <a:r>
              <a:rPr lang="ru-RU" dirty="0" err="1"/>
              <a:t>лежить</a:t>
            </a:r>
            <a:r>
              <a:rPr lang="ru-RU" dirty="0"/>
              <a:t> </a:t>
            </a:r>
            <a:r>
              <a:rPr lang="ru-RU" dirty="0" err="1"/>
              <a:t>гіпоксемія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25602" name="Picture 2" descr="Картинки по запросу одышка при бронхиальной астм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2673" y="836712"/>
            <a:ext cx="3629807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Максимальна </a:t>
            </a:r>
            <a:r>
              <a:rPr lang="ru-RU" b="1" dirty="0" err="1"/>
              <a:t>вентиляція</a:t>
            </a:r>
            <a:r>
              <a:rPr lang="ru-RU" b="1" dirty="0"/>
              <a:t> </a:t>
            </a:r>
            <a:r>
              <a:rPr lang="ru-RU" b="1" dirty="0" err="1"/>
              <a:t>легенів</a:t>
            </a:r>
            <a:r>
              <a:rPr lang="ru-RU" b="1" dirty="0"/>
              <a:t> МВЛ: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6008"/>
          </a:xfrm>
        </p:spPr>
        <p:txBody>
          <a:bodyPr>
            <a:normAutofit/>
          </a:bodyPr>
          <a:lstStyle/>
          <a:p>
            <a:r>
              <a:rPr lang="ru-RU" b="1" dirty="0"/>
              <a:t>МВЛ (MVV = </a:t>
            </a:r>
            <a:r>
              <a:rPr lang="ru-RU" b="1" dirty="0" err="1"/>
              <a:t>maximal</a:t>
            </a:r>
            <a:r>
              <a:rPr lang="ru-RU" b="1" dirty="0"/>
              <a:t> </a:t>
            </a:r>
            <a:r>
              <a:rPr lang="ru-RU" b="1" dirty="0" err="1"/>
              <a:t>voluntary</a:t>
            </a:r>
            <a:r>
              <a:rPr lang="ru-RU" b="1" dirty="0"/>
              <a:t> </a:t>
            </a:r>
            <a:r>
              <a:rPr lang="ru-RU" b="1" dirty="0" err="1"/>
              <a:t>ventilation</a:t>
            </a:r>
            <a:r>
              <a:rPr lang="ru-RU" b="1" dirty="0"/>
              <a:t>)</a:t>
            </a:r>
            <a:r>
              <a:rPr lang="ru-RU" dirty="0"/>
              <a:t> - максимальна </a:t>
            </a:r>
            <a:r>
              <a:rPr lang="ru-RU" dirty="0" err="1"/>
              <a:t>вентиляція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 (межа </a:t>
            </a:r>
            <a:r>
              <a:rPr lang="ru-RU" dirty="0" err="1"/>
              <a:t>вентиляції</a:t>
            </a:r>
            <a:r>
              <a:rPr lang="ru-RU" dirty="0"/>
              <a:t>)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максимальний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проходить через </a:t>
            </a:r>
            <a:r>
              <a:rPr lang="ru-RU" dirty="0" err="1"/>
              <a:t>легені</a:t>
            </a:r>
            <a:r>
              <a:rPr lang="ru-RU" dirty="0"/>
              <a:t> при </a:t>
            </a:r>
            <a:r>
              <a:rPr lang="ru-RU" dirty="0" err="1"/>
              <a:t>форсованому</a:t>
            </a:r>
            <a:r>
              <a:rPr lang="ru-RU" dirty="0"/>
              <a:t> </a:t>
            </a:r>
            <a:r>
              <a:rPr lang="ru-RU" dirty="0" err="1"/>
              <a:t>диханні</a:t>
            </a:r>
            <a:r>
              <a:rPr lang="ru-RU" dirty="0"/>
              <a:t> за одну </a:t>
            </a:r>
            <a:r>
              <a:rPr lang="ru-RU" dirty="0" err="1"/>
              <a:t>хвилину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9948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3784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Хвилинний</a:t>
            </a:r>
            <a:r>
              <a:rPr lang="ru-RU" b="1" dirty="0"/>
              <a:t> </a:t>
            </a:r>
            <a:r>
              <a:rPr lang="ru-RU" b="1" dirty="0" err="1"/>
              <a:t>обсяг</a:t>
            </a:r>
            <a:r>
              <a:rPr lang="ru-RU" b="1" dirty="0"/>
              <a:t> </a:t>
            </a:r>
            <a:r>
              <a:rPr lang="ru-RU" b="1" dirty="0" err="1"/>
              <a:t>дихання</a:t>
            </a:r>
            <a:r>
              <a:rPr lang="ru-RU" b="1" dirty="0"/>
              <a:t> </a:t>
            </a:r>
            <a:r>
              <a:rPr lang="ru-RU" sz="4400" b="1" dirty="0"/>
              <a:t>Х</a:t>
            </a:r>
            <a:r>
              <a:rPr lang="ru-RU" b="1" dirty="0"/>
              <a:t>ОД: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ХОД (LVV = </a:t>
            </a:r>
            <a:r>
              <a:rPr lang="ru-RU" b="1" dirty="0" err="1"/>
              <a:t>low</a:t>
            </a:r>
            <a:r>
              <a:rPr lang="ru-RU" b="1" dirty="0"/>
              <a:t> </a:t>
            </a:r>
            <a:r>
              <a:rPr lang="ru-RU" b="1" dirty="0" err="1"/>
              <a:t>voluntary</a:t>
            </a:r>
            <a:r>
              <a:rPr lang="ru-RU" b="1" dirty="0"/>
              <a:t> </a:t>
            </a:r>
            <a:r>
              <a:rPr lang="ru-RU" b="1" dirty="0" err="1"/>
              <a:t>ventilation</a:t>
            </a:r>
            <a:r>
              <a:rPr lang="ru-RU" b="1" dirty="0"/>
              <a:t>)</a:t>
            </a:r>
            <a:r>
              <a:rPr lang="ru-RU" dirty="0"/>
              <a:t> - </a:t>
            </a:r>
            <a:r>
              <a:rPr lang="ru-RU" dirty="0" err="1"/>
              <a:t>хвилинний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об'єм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проходить через </a:t>
            </a:r>
            <a:r>
              <a:rPr lang="ru-RU" dirty="0" err="1"/>
              <a:t>легені</a:t>
            </a:r>
            <a:r>
              <a:rPr lang="ru-RU" dirty="0"/>
              <a:t> при </a:t>
            </a:r>
            <a:r>
              <a:rPr lang="ru-RU" dirty="0" err="1"/>
              <a:t>звичайному</a:t>
            </a:r>
            <a:r>
              <a:rPr lang="ru-RU" dirty="0"/>
              <a:t> </a:t>
            </a:r>
            <a:r>
              <a:rPr lang="ru-RU" dirty="0" err="1"/>
              <a:t>диханні</a:t>
            </a:r>
            <a:r>
              <a:rPr lang="ru-RU" dirty="0"/>
              <a:t> за одну </a:t>
            </a:r>
            <a:r>
              <a:rPr lang="ru-RU" dirty="0" err="1"/>
              <a:t>хвилину</a:t>
            </a:r>
            <a:r>
              <a:rPr lang="ru-RU" dirty="0"/>
              <a:t>. Цей параметр </a:t>
            </a:r>
            <a:r>
              <a:rPr lang="ru-RU" dirty="0" err="1"/>
              <a:t>відображає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газообміну</a:t>
            </a:r>
            <a:r>
              <a:rPr lang="ru-RU" dirty="0"/>
              <a:t> в тканинах </a:t>
            </a:r>
            <a:r>
              <a:rPr lang="ru-RU" dirty="0" err="1"/>
              <a:t>легенів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0564257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xmlns="" id="{51DDDEEF-8F9F-40F0-8191-E5EFE76A73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uk-UA" sz="4000">
                <a:latin typeface="Arial" panose="020B0604020202020204" pitchFamily="34" charset="0"/>
              </a:rPr>
              <a:t>Що таке синдром ?</a:t>
            </a:r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xmlns="" id="{0CB72A5F-8732-4BAA-BE91-39DEF1ECA1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>
                <a:latin typeface="Arial" charset="0"/>
              </a:rPr>
              <a:t>Syndromos</a:t>
            </a:r>
            <a:r>
              <a:rPr lang="en-US" dirty="0">
                <a:latin typeface="Arial" charset="0"/>
              </a:rPr>
              <a:t> (</a:t>
            </a:r>
            <a:r>
              <a:rPr lang="ru-RU" dirty="0">
                <a:latin typeface="Arial" charset="0"/>
              </a:rPr>
              <a:t>греч</a:t>
            </a:r>
            <a:r>
              <a:rPr lang="en-US" dirty="0">
                <a:latin typeface="Arial" charset="0"/>
              </a:rPr>
              <a:t>)</a:t>
            </a:r>
            <a:r>
              <a:rPr lang="ru-RU" dirty="0">
                <a:latin typeface="Arial" charset="0"/>
              </a:rPr>
              <a:t>;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syndromus</a:t>
            </a:r>
            <a:r>
              <a:rPr lang="ru-RU" dirty="0">
                <a:latin typeface="Arial" charset="0"/>
              </a:rPr>
              <a:t> (лат)- </a:t>
            </a:r>
            <a:r>
              <a:rPr lang="ru-RU" dirty="0" err="1">
                <a:latin typeface="Arial" charset="0"/>
              </a:rPr>
              <a:t>спільний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біг</a:t>
            </a:r>
            <a:endParaRPr lang="en-US" dirty="0">
              <a:latin typeface="Arial" charset="0"/>
            </a:endParaRPr>
          </a:p>
          <a:p>
            <a:pPr eaLnBrk="1" hangingPunct="1">
              <a:defRPr/>
            </a:pPr>
            <a:r>
              <a:rPr lang="en-US" dirty="0" err="1">
                <a:latin typeface="Arial" charset="0"/>
              </a:rPr>
              <a:t>Syndroma</a:t>
            </a:r>
            <a:r>
              <a:rPr lang="ru-RU" dirty="0">
                <a:latin typeface="Arial" charset="0"/>
              </a:rPr>
              <a:t> (греч) - </a:t>
            </a:r>
            <a:r>
              <a:rPr lang="ru-RU" dirty="0" err="1">
                <a:latin typeface="Arial" charset="0"/>
              </a:rPr>
              <a:t>збіг</a:t>
            </a:r>
            <a:endParaRPr lang="ru-RU" dirty="0">
              <a:latin typeface="Arial" charset="0"/>
            </a:endParaRP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xmlns="" id="{7DAB01DF-6BE2-412D-A0D5-2C235513F5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975" y="3962400"/>
            <a:ext cx="76962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3600">
                <a:solidFill>
                  <a:srgbClr val="FFFF00"/>
                </a:solidFill>
                <a:latin typeface="Arial" panose="020B0604020202020204" pitchFamily="34" charset="0"/>
              </a:rPr>
              <a:t>Синдром - поєднання симптомів,</a:t>
            </a:r>
          </a:p>
          <a:p>
            <a:pPr algn="ctr" eaLnBrk="1" hangingPunct="1"/>
            <a:r>
              <a:rPr lang="ru-RU" altLang="uk-UA" sz="3600">
                <a:solidFill>
                  <a:srgbClr val="FFFF00"/>
                </a:solidFill>
                <a:latin typeface="Arial" panose="020B0604020202020204" pitchFamily="34" charset="0"/>
              </a:rPr>
              <a:t>  обумовлених єдиним</a:t>
            </a:r>
          </a:p>
          <a:p>
            <a:pPr algn="ctr" eaLnBrk="1" hangingPunct="1"/>
            <a:r>
              <a:rPr lang="ru-RU" altLang="uk-UA" sz="3600">
                <a:solidFill>
                  <a:srgbClr val="FFFF00"/>
                </a:solidFill>
                <a:latin typeface="Arial" panose="020B0604020202020204" pitchFamily="34" charset="0"/>
              </a:rPr>
              <a:t>  патогенезом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08A9FDB1-B693-43B4-921F-B932B4FD0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916113"/>
            <a:ext cx="78486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4000" b="1">
                <a:latin typeface="Arial" panose="020B0604020202020204" pitchFamily="34" charset="0"/>
              </a:rPr>
              <a:t>Синдром </a:t>
            </a:r>
            <a:r>
              <a:rPr lang="ru-RU" altLang="uk-UA" sz="4000" b="1">
                <a:solidFill>
                  <a:srgbClr val="FF0000"/>
                </a:solidFill>
                <a:latin typeface="Arial" panose="020B0604020202020204" pitchFamily="34" charset="0"/>
              </a:rPr>
              <a:t>=</a:t>
            </a:r>
            <a:r>
              <a:rPr lang="ru-RU" altLang="uk-UA" sz="4000" b="1">
                <a:latin typeface="Arial" panose="020B0604020202020204" pitchFamily="34" charset="0"/>
              </a:rPr>
              <a:t> хвороба</a:t>
            </a:r>
          </a:p>
        </p:txBody>
      </p:sp>
      <p:sp>
        <p:nvSpPr>
          <p:cNvPr id="6147" name="Line 4">
            <a:extLst>
              <a:ext uri="{FF2B5EF4-FFF2-40B4-BE49-F238E27FC236}">
                <a16:creationId xmlns:a16="http://schemas.microsoft.com/office/drawing/2014/main" xmlns="" id="{7A2098EB-CBC8-44BF-A826-A0106E7B553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43438" y="2420938"/>
            <a:ext cx="304800" cy="647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xmlns="" id="{1FD308B4-849D-47CC-B67C-E63EFA2DE5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13435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dirty="0" err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Синдроми</a:t>
            </a:r>
            <a: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при </a:t>
            </a:r>
            <a:r>
              <a:rPr lang="ru-RU" sz="3200" b="1" u="sng" dirty="0" err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захворюваннях</a:t>
            </a:r>
            <a: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b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 u="sng" dirty="0" err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легенів</a:t>
            </a:r>
            <a: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***</a:t>
            </a:r>
            <a:endParaRPr lang="ru-RU" sz="3200" b="1" u="sng" dirty="0">
              <a:solidFill>
                <a:srgbClr val="CC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xmlns="" id="{CB43109F-37C0-4325-B1C8-83301B723C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424863" cy="4365625"/>
          </a:xfrm>
        </p:spPr>
        <p:txBody>
          <a:bodyPr/>
          <a:lstStyle/>
          <a:p>
            <a:pPr eaLnBrk="1" hangingPunct="1">
              <a:defRPr/>
            </a:pPr>
            <a:endParaRPr lang="ru-RU" sz="2800" b="1" dirty="0">
              <a:latin typeface="Arial" charset="0"/>
            </a:endParaRPr>
          </a:p>
          <a:p>
            <a:pPr eaLnBrk="1" hangingPunct="1">
              <a:defRPr/>
            </a:pP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Бронхобструктивний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</a:rPr>
              <a:t> синдром***</a:t>
            </a:r>
          </a:p>
          <a:p>
            <a:pPr eaLnBrk="1" hangingPunct="1">
              <a:defRPr/>
            </a:pPr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Синдром </a:t>
            </a:r>
            <a:r>
              <a:rPr lang="ru-RU" sz="2800" b="1" dirty="0" err="1">
                <a:solidFill>
                  <a:srgbClr val="FF0000"/>
                </a:solidFill>
                <a:latin typeface="Arial" charset="0"/>
              </a:rPr>
              <a:t>легеневого</a:t>
            </a:r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charset="0"/>
              </a:rPr>
              <a:t>ущільнення</a:t>
            </a:r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 ***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FF0000"/>
                </a:solidFill>
                <a:latin typeface="Arial" charset="0"/>
              </a:rPr>
              <a:t>Синдром </a:t>
            </a:r>
            <a:r>
              <a:rPr lang="ru-RU" sz="2800" dirty="0" err="1">
                <a:solidFill>
                  <a:srgbClr val="FF0000"/>
                </a:solidFill>
                <a:latin typeface="Arial" charset="0"/>
              </a:rPr>
              <a:t>рідини</a:t>
            </a:r>
            <a:r>
              <a:rPr lang="ru-RU" sz="2800" dirty="0">
                <a:solidFill>
                  <a:srgbClr val="FF0000"/>
                </a:solidFill>
                <a:latin typeface="Arial" charset="0"/>
              </a:rPr>
              <a:t> в </a:t>
            </a:r>
            <a:r>
              <a:rPr lang="ru-RU" sz="2800" dirty="0" err="1">
                <a:solidFill>
                  <a:srgbClr val="FF0000"/>
                </a:solidFill>
                <a:latin typeface="Arial" charset="0"/>
              </a:rPr>
              <a:t>плевральній</a:t>
            </a:r>
            <a:r>
              <a:rPr lang="ru-RU" sz="28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charset="0"/>
              </a:rPr>
              <a:t>порожнині</a:t>
            </a:r>
            <a:r>
              <a:rPr lang="ru-RU" sz="28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***</a:t>
            </a:r>
            <a:endParaRPr lang="en-US" sz="2800" dirty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ru-RU" sz="2800" b="1" dirty="0">
                <a:latin typeface="Arial" charset="0"/>
              </a:rPr>
              <a:t>Синдром </a:t>
            </a:r>
            <a:r>
              <a:rPr lang="ru-RU" sz="2800" b="1" dirty="0" err="1">
                <a:latin typeface="Arial" charset="0"/>
              </a:rPr>
              <a:t>гіперповітряності</a:t>
            </a:r>
            <a:r>
              <a:rPr lang="ru-RU" sz="2800" b="1" dirty="0">
                <a:latin typeface="Arial" charset="0"/>
              </a:rPr>
              <a:t> легких ***</a:t>
            </a:r>
          </a:p>
          <a:p>
            <a:pPr eaLnBrk="1" hangingPunct="1">
              <a:defRPr/>
            </a:pPr>
            <a:r>
              <a:rPr lang="ru-RU" sz="2800" b="1" dirty="0">
                <a:latin typeface="Arial" charset="0"/>
              </a:rPr>
              <a:t>Синдром </a:t>
            </a:r>
            <a:r>
              <a:rPr lang="ru-RU" sz="2800" b="1" dirty="0" err="1">
                <a:latin typeface="Arial" charset="0"/>
              </a:rPr>
              <a:t>дихальної</a:t>
            </a:r>
            <a:r>
              <a:rPr lang="ru-RU" sz="2800" b="1" dirty="0">
                <a:latin typeface="Arial" charset="0"/>
              </a:rPr>
              <a:t> </a:t>
            </a:r>
            <a:r>
              <a:rPr lang="ru-RU" sz="2800" b="1" dirty="0" err="1">
                <a:latin typeface="Arial" charset="0"/>
              </a:rPr>
              <a:t>недостатності</a:t>
            </a:r>
            <a:r>
              <a:rPr lang="ru-RU" sz="2800" b="1" dirty="0">
                <a:latin typeface="Arial" charset="0"/>
              </a:rPr>
              <a:t> ***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dirty="0">
              <a:latin typeface="Arial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i="1" dirty="0">
                <a:solidFill>
                  <a:srgbClr val="FF0000"/>
                </a:solidFill>
                <a:latin typeface="Arial" charset="0"/>
              </a:rPr>
              <a:t>***-</a:t>
            </a:r>
            <a:r>
              <a:rPr lang="ru-RU" sz="2800" i="1" dirty="0" err="1">
                <a:solidFill>
                  <a:srgbClr val="FF0000"/>
                </a:solidFill>
                <a:latin typeface="Arial" charset="0"/>
              </a:rPr>
              <a:t>часті</a:t>
            </a:r>
            <a:endParaRPr lang="ru-RU" sz="2800" i="1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xmlns="" id="{766F934A-C7E6-48FF-BA49-512027959D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447087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dirty="0" err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Синдроми</a:t>
            </a:r>
            <a: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при </a:t>
            </a:r>
            <a:r>
              <a:rPr lang="ru-RU" sz="3200" b="1" u="sng" dirty="0" err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захворюваннях</a:t>
            </a:r>
            <a: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b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 u="sng" dirty="0" err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легенів</a:t>
            </a:r>
            <a: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**</a:t>
            </a:r>
            <a:endParaRPr lang="ru-RU" sz="3200" b="1" u="sng" dirty="0">
              <a:solidFill>
                <a:srgbClr val="CC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xmlns="" id="{5D5A4FC6-1A31-4FAA-8E00-BD6047B517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>
                <a:latin typeface="Arial" charset="0"/>
              </a:rPr>
              <a:t>Синдром </a:t>
            </a:r>
            <a:r>
              <a:rPr lang="ru-RU" dirty="0" err="1">
                <a:latin typeface="Arial" charset="0"/>
              </a:rPr>
              <a:t>легеневої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гіпертензії</a:t>
            </a:r>
            <a:r>
              <a:rPr lang="ru-RU" dirty="0">
                <a:latin typeface="Arial" charset="0"/>
              </a:rPr>
              <a:t> **</a:t>
            </a:r>
          </a:p>
          <a:p>
            <a:pPr eaLnBrk="1" hangingPunct="1">
              <a:defRPr/>
            </a:pPr>
            <a:r>
              <a:rPr lang="ru-RU" dirty="0">
                <a:latin typeface="Arial" charset="0"/>
              </a:rPr>
              <a:t>Сидром </a:t>
            </a:r>
            <a:r>
              <a:rPr lang="ru-RU" dirty="0" err="1">
                <a:latin typeface="Arial" charset="0"/>
              </a:rPr>
              <a:t>легеневого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серця</a:t>
            </a:r>
            <a:r>
              <a:rPr lang="ru-RU" dirty="0">
                <a:latin typeface="Arial" charset="0"/>
              </a:rPr>
              <a:t> (</a:t>
            </a:r>
            <a:r>
              <a:rPr lang="ru-RU" dirty="0" err="1">
                <a:latin typeface="Arial" charset="0"/>
              </a:rPr>
              <a:t>гострого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і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хронічного</a:t>
            </a:r>
            <a:r>
              <a:rPr lang="ru-RU" dirty="0">
                <a:latin typeface="Arial" charset="0"/>
              </a:rPr>
              <a:t>) **</a:t>
            </a:r>
          </a:p>
          <a:p>
            <a:pPr eaLnBrk="1" hangingPunct="1">
              <a:defRPr/>
            </a:pPr>
            <a:r>
              <a:rPr lang="ru-RU" dirty="0">
                <a:latin typeface="Arial" charset="0"/>
              </a:rPr>
              <a:t>Синдром </a:t>
            </a:r>
            <a:r>
              <a:rPr lang="ru-RU" dirty="0" err="1">
                <a:latin typeface="Arial" charset="0"/>
              </a:rPr>
              <a:t>зсуву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середостіння</a:t>
            </a:r>
            <a:r>
              <a:rPr lang="ru-RU" dirty="0">
                <a:latin typeface="Arial" charset="0"/>
              </a:rPr>
              <a:t> **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i="1" dirty="0">
              <a:latin typeface="Arial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i="1" dirty="0">
                <a:solidFill>
                  <a:srgbClr val="FF9966"/>
                </a:solidFill>
                <a:latin typeface="Arial" charset="0"/>
              </a:rPr>
              <a:t>** -</a:t>
            </a:r>
            <a:r>
              <a:rPr lang="ru-RU" b="1" i="1" dirty="0" err="1">
                <a:solidFill>
                  <a:srgbClr val="FF9966"/>
                </a:solidFill>
                <a:latin typeface="Arial" charset="0"/>
              </a:rPr>
              <a:t>менш</a:t>
            </a:r>
            <a:r>
              <a:rPr lang="ru-RU" b="1" i="1" dirty="0">
                <a:solidFill>
                  <a:srgbClr val="FF9966"/>
                </a:solidFill>
                <a:latin typeface="Arial" charset="0"/>
              </a:rPr>
              <a:t> </a:t>
            </a:r>
            <a:r>
              <a:rPr lang="ru-RU" b="1" i="1" dirty="0" err="1">
                <a:solidFill>
                  <a:srgbClr val="FF9966"/>
                </a:solidFill>
                <a:latin typeface="Arial" charset="0"/>
              </a:rPr>
              <a:t>часті</a:t>
            </a:r>
            <a:endParaRPr lang="ru-RU" b="1" i="1" dirty="0">
              <a:latin typeface="Arial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b="1" i="1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xmlns="" id="{6850D745-74BA-4212-952A-37885490E9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609600"/>
            <a:ext cx="837565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dirty="0" err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Синдроми</a:t>
            </a:r>
            <a: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при </a:t>
            </a:r>
            <a:r>
              <a:rPr lang="ru-RU" sz="3200" b="1" u="sng" dirty="0" err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захворюваннях</a:t>
            </a:r>
            <a: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b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 u="sng" dirty="0" err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легенів</a:t>
            </a:r>
            <a:r>
              <a:rPr lang="ru-RU" sz="3200" b="1" u="sng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*</a:t>
            </a:r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xmlns="" id="{84F59D0A-8E71-4699-846D-CABE3860E0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>
                <a:latin typeface="Arial" charset="0"/>
              </a:rPr>
              <a:t>Синдром </a:t>
            </a:r>
            <a:r>
              <a:rPr lang="ru-RU" sz="2800" dirty="0" err="1">
                <a:latin typeface="Arial" charset="0"/>
              </a:rPr>
              <a:t>наявності</a:t>
            </a:r>
            <a:r>
              <a:rPr lang="ru-RU" sz="2800" dirty="0">
                <a:latin typeface="Arial" charset="0"/>
              </a:rPr>
              <a:t> </a:t>
            </a:r>
            <a:r>
              <a:rPr lang="ru-RU" sz="2800" dirty="0" err="1">
                <a:latin typeface="Arial" charset="0"/>
              </a:rPr>
              <a:t>повітря</a:t>
            </a:r>
            <a:r>
              <a:rPr lang="ru-RU" sz="2800" dirty="0">
                <a:latin typeface="Arial" charset="0"/>
              </a:rPr>
              <a:t> в </a:t>
            </a:r>
            <a:r>
              <a:rPr lang="ru-RU" sz="2800" dirty="0" err="1">
                <a:latin typeface="Arial" charset="0"/>
              </a:rPr>
              <a:t>плевральній</a:t>
            </a:r>
            <a:r>
              <a:rPr lang="ru-RU" sz="2800" dirty="0">
                <a:latin typeface="Arial" charset="0"/>
              </a:rPr>
              <a:t> </a:t>
            </a:r>
            <a:r>
              <a:rPr lang="ru-RU" sz="2800" dirty="0" err="1">
                <a:latin typeface="Arial" charset="0"/>
              </a:rPr>
              <a:t>порожнині</a:t>
            </a:r>
            <a:r>
              <a:rPr lang="ru-RU" sz="2800" dirty="0">
                <a:latin typeface="Arial" charset="0"/>
              </a:rPr>
              <a:t> *</a:t>
            </a:r>
          </a:p>
          <a:p>
            <a:pPr eaLnBrk="1" hangingPunct="1">
              <a:defRPr/>
            </a:pPr>
            <a:r>
              <a:rPr lang="ru-RU" sz="2800" dirty="0">
                <a:latin typeface="Arial" charset="0"/>
              </a:rPr>
              <a:t>Синдром </a:t>
            </a:r>
            <a:r>
              <a:rPr lang="ru-RU" sz="2800" dirty="0" err="1">
                <a:latin typeface="Arial" charset="0"/>
              </a:rPr>
              <a:t>порожнини</a:t>
            </a:r>
            <a:r>
              <a:rPr lang="ru-RU" sz="2800" dirty="0">
                <a:latin typeface="Arial" charset="0"/>
              </a:rPr>
              <a:t> в легкому *</a:t>
            </a:r>
          </a:p>
          <a:p>
            <a:pPr eaLnBrk="1" hangingPunct="1">
              <a:defRPr/>
            </a:pPr>
            <a:r>
              <a:rPr lang="ru-RU" sz="2800" dirty="0" err="1">
                <a:latin typeface="Arial" charset="0"/>
              </a:rPr>
              <a:t>Респіраторний</a:t>
            </a:r>
            <a:r>
              <a:rPr lang="ru-RU" sz="2800" dirty="0">
                <a:latin typeface="Arial" charset="0"/>
              </a:rPr>
              <a:t> </a:t>
            </a:r>
            <a:r>
              <a:rPr lang="ru-RU" sz="2800" dirty="0" err="1">
                <a:latin typeface="Arial" charset="0"/>
              </a:rPr>
              <a:t>дистрес</a:t>
            </a:r>
            <a:r>
              <a:rPr lang="ru-RU" sz="2800" dirty="0">
                <a:latin typeface="Arial" charset="0"/>
              </a:rPr>
              <a:t> синдром *</a:t>
            </a:r>
          </a:p>
          <a:p>
            <a:pPr eaLnBrk="1" hangingPunct="1">
              <a:defRPr/>
            </a:pPr>
            <a:r>
              <a:rPr lang="ru-RU" sz="2800" dirty="0">
                <a:latin typeface="Arial" charset="0"/>
              </a:rPr>
              <a:t>Синдром </a:t>
            </a:r>
            <a:r>
              <a:rPr lang="ru-RU" sz="2800" dirty="0" err="1">
                <a:latin typeface="Arial" charset="0"/>
              </a:rPr>
              <a:t>гіпервентиляції</a:t>
            </a:r>
            <a:r>
              <a:rPr lang="ru-RU" sz="2800" dirty="0">
                <a:latin typeface="Arial" charset="0"/>
              </a:rPr>
              <a:t> *</a:t>
            </a:r>
          </a:p>
          <a:p>
            <a:pPr eaLnBrk="1" hangingPunct="1">
              <a:defRPr/>
            </a:pPr>
            <a:r>
              <a:rPr lang="ru-RU" sz="2800" dirty="0">
                <a:latin typeface="Arial" charset="0"/>
              </a:rPr>
              <a:t>Синдром </a:t>
            </a:r>
            <a:r>
              <a:rPr lang="ru-RU" sz="2800" dirty="0" err="1">
                <a:latin typeface="Arial" charset="0"/>
              </a:rPr>
              <a:t>німого</a:t>
            </a:r>
            <a:r>
              <a:rPr lang="ru-RU" sz="2800" dirty="0">
                <a:latin typeface="Arial" charset="0"/>
              </a:rPr>
              <a:t> легкого *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dirty="0">
              <a:latin typeface="Arial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>
                <a:latin typeface="Arial" charset="0"/>
              </a:rPr>
              <a:t>                                                  </a:t>
            </a:r>
            <a:r>
              <a:rPr lang="ru-RU" sz="2800" b="1" i="1" dirty="0">
                <a:solidFill>
                  <a:srgbClr val="FFFF00"/>
                </a:solidFill>
                <a:latin typeface="Arial" charset="0"/>
              </a:rPr>
              <a:t>*- </a:t>
            </a:r>
            <a:r>
              <a:rPr lang="ru-RU" sz="2800" b="1" i="1" dirty="0" err="1">
                <a:solidFill>
                  <a:srgbClr val="FFFF00"/>
                </a:solidFill>
                <a:latin typeface="Arial" charset="0"/>
              </a:rPr>
              <a:t>рідкі</a:t>
            </a:r>
            <a:endParaRPr lang="ru-RU" sz="2800" b="1" i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defRPr/>
            </a:pPr>
            <a:endParaRPr lang="ru-RU" sz="28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xmlns="" id="{12A9A905-6D7C-4444-9FE2-D85BE2A248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3776" y="-58264"/>
            <a:ext cx="8229600" cy="1399032"/>
          </a:xfrm>
        </p:spPr>
        <p:txBody>
          <a:bodyPr/>
          <a:lstStyle/>
          <a:p>
            <a:pPr eaLnBrk="1" hangingPunct="1"/>
            <a:r>
              <a:rPr lang="ru-RU" altLang="uk-UA" sz="4000" dirty="0" err="1">
                <a:latin typeface="Arial" panose="020B0604020202020204" pitchFamily="34" charset="0"/>
              </a:rPr>
              <a:t>Епонімічні</a:t>
            </a:r>
            <a:r>
              <a:rPr lang="ru-RU" altLang="uk-UA" sz="4000" dirty="0">
                <a:latin typeface="Arial" panose="020B0604020202020204" pitchFamily="34" charset="0"/>
              </a:rPr>
              <a:t> </a:t>
            </a:r>
            <a:r>
              <a:rPr lang="ru-RU" altLang="uk-UA" sz="4000" dirty="0" err="1">
                <a:latin typeface="Arial" panose="020B0604020202020204" pitchFamily="34" charset="0"/>
              </a:rPr>
              <a:t>синдроми</a:t>
            </a:r>
            <a:endParaRPr lang="ru-RU" altLang="uk-UA" sz="4000" dirty="0">
              <a:latin typeface="Arial" panose="020B0604020202020204" pitchFamily="34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xmlns="" id="{99409EDF-6B56-4F56-8F91-03BB15C47B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3226" y="633116"/>
            <a:ext cx="8229600" cy="4572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dirty="0"/>
              <a:t> </a:t>
            </a:r>
          </a:p>
          <a:p>
            <a:pPr eaLnBrk="1" hangingPunct="1">
              <a:defRPr/>
            </a:pPr>
            <a:r>
              <a:rPr lang="ru-RU" dirty="0">
                <a:latin typeface="Arial" charset="0"/>
              </a:rPr>
              <a:t>Синдром </a:t>
            </a:r>
            <a:r>
              <a:rPr lang="ru-RU" dirty="0" err="1">
                <a:latin typeface="Arial" charset="0"/>
              </a:rPr>
              <a:t>Пікквіка</a:t>
            </a:r>
            <a:endParaRPr lang="ru-RU" dirty="0">
              <a:latin typeface="Arial" charset="0"/>
            </a:endParaRPr>
          </a:p>
          <a:p>
            <a:pPr eaLnBrk="1" hangingPunct="1">
              <a:defRPr/>
            </a:pPr>
            <a:r>
              <a:rPr lang="ru-RU" dirty="0">
                <a:latin typeface="Arial" charset="0"/>
              </a:rPr>
              <a:t>«</a:t>
            </a:r>
            <a:r>
              <a:rPr lang="ru-RU" dirty="0" err="1">
                <a:latin typeface="Arial" charset="0"/>
              </a:rPr>
              <a:t>Рожеві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пихкальщики</a:t>
            </a:r>
            <a:r>
              <a:rPr lang="ru-RU" dirty="0">
                <a:latin typeface="Arial" charset="0"/>
              </a:rPr>
              <a:t>»</a:t>
            </a:r>
          </a:p>
          <a:p>
            <a:pPr eaLnBrk="1" hangingPunct="1">
              <a:defRPr/>
            </a:pPr>
            <a:r>
              <a:rPr lang="ru-RU" dirty="0">
                <a:latin typeface="Arial" charset="0"/>
              </a:rPr>
              <a:t>«</a:t>
            </a:r>
            <a:r>
              <a:rPr lang="ru-RU" dirty="0" err="1">
                <a:latin typeface="Arial" charset="0"/>
              </a:rPr>
              <a:t>Сині</a:t>
            </a:r>
            <a:r>
              <a:rPr lang="ru-RU" dirty="0">
                <a:latin typeface="Arial" charset="0"/>
              </a:rPr>
              <a:t> </a:t>
            </a:r>
            <a:r>
              <a:rPr lang="ru-RU" dirty="0" err="1">
                <a:latin typeface="Arial" charset="0"/>
              </a:rPr>
              <a:t>набрячники</a:t>
            </a:r>
            <a:r>
              <a:rPr lang="ru-RU" dirty="0">
                <a:latin typeface="Arial" charset="0"/>
              </a:rPr>
              <a:t>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7FFE9FF-DD70-40FC-A53B-59FEBAD3B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089" y="3158050"/>
            <a:ext cx="2770887" cy="346016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879128F-4AB9-434A-9D42-43A442C8D2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3134569"/>
            <a:ext cx="2687278" cy="3460888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72" y="908720"/>
            <a:ext cx="7524328" cy="1399032"/>
          </a:xfrm>
        </p:spPr>
        <p:txBody>
          <a:bodyPr>
            <a:noAutofit/>
          </a:bodyPr>
          <a:lstStyle/>
          <a:p>
            <a:r>
              <a:rPr lang="ru-RU" sz="4400" b="1" dirty="0" err="1"/>
              <a:t>Бронхообструктивний</a:t>
            </a:r>
            <a:r>
              <a:rPr lang="ru-RU" sz="4400" b="1" dirty="0"/>
              <a:t> синдром</a:t>
            </a:r>
          </a:p>
        </p:txBody>
      </p:sp>
      <p:pic>
        <p:nvPicPr>
          <p:cNvPr id="552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587724"/>
            <a:ext cx="6322673" cy="3793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15416"/>
            <a:ext cx="9612560" cy="1399032"/>
          </a:xfrm>
        </p:spPr>
        <p:txBody>
          <a:bodyPr>
            <a:normAutofit/>
          </a:bodyPr>
          <a:lstStyle/>
          <a:p>
            <a:r>
              <a:rPr lang="ru-RU" sz="4000" b="1" dirty="0" err="1"/>
              <a:t>Бронхообструктивний</a:t>
            </a:r>
            <a:r>
              <a:rPr lang="ru-RU" sz="4000" b="1" dirty="0"/>
              <a:t> синдром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877272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Бронхообструктивний</a:t>
            </a:r>
            <a:r>
              <a:rPr lang="ru-RU" sz="36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синдром (БОС</a:t>
            </a:r>
            <a:r>
              <a:rPr lang="ru-RU" sz="3600" dirty="0"/>
              <a:t>), </a:t>
            </a:r>
            <a:r>
              <a:rPr lang="ru-RU" sz="3600" dirty="0" err="1"/>
              <a:t>або</a:t>
            </a:r>
            <a:r>
              <a:rPr lang="ru-RU" sz="3600" dirty="0"/>
              <a:t> синдром </a:t>
            </a:r>
            <a:r>
              <a:rPr lang="ru-RU" sz="3600" dirty="0" err="1"/>
              <a:t>бронхіальної</a:t>
            </a:r>
            <a:r>
              <a:rPr lang="ru-RU" sz="3600" dirty="0"/>
              <a:t> </a:t>
            </a:r>
            <a:r>
              <a:rPr lang="ru-RU" sz="3600" dirty="0" err="1"/>
              <a:t>обструкції</a:t>
            </a:r>
            <a:r>
              <a:rPr lang="ru-RU" sz="3600" dirty="0"/>
              <a:t> - </a:t>
            </a:r>
            <a:r>
              <a:rPr lang="ru-RU" sz="3600" dirty="0" err="1"/>
              <a:t>патологічний</a:t>
            </a:r>
            <a:r>
              <a:rPr lang="ru-RU" sz="3600" dirty="0"/>
              <a:t> стан, </a:t>
            </a:r>
            <a:r>
              <a:rPr lang="ru-RU" sz="3600" dirty="0" err="1"/>
              <a:t>пов'язаний</a:t>
            </a:r>
            <a:r>
              <a:rPr lang="ru-RU" sz="3600" dirty="0"/>
              <a:t> </a:t>
            </a:r>
            <a:r>
              <a:rPr lang="ru-RU" sz="3600" dirty="0" err="1"/>
              <a:t>з</a:t>
            </a:r>
            <a:r>
              <a:rPr lang="ru-RU" sz="3600" dirty="0"/>
              <a:t> </a:t>
            </a:r>
            <a:r>
              <a:rPr lang="ru-RU" sz="3600" dirty="0" err="1"/>
              <a:t>порушенням</a:t>
            </a:r>
            <a:r>
              <a:rPr lang="ru-RU" sz="3600" dirty="0"/>
              <a:t> </a:t>
            </a:r>
            <a:r>
              <a:rPr lang="ru-RU" sz="3600" dirty="0" err="1"/>
              <a:t>бронхіальної</a:t>
            </a:r>
            <a:r>
              <a:rPr lang="ru-RU" sz="3600" dirty="0"/>
              <a:t> </a:t>
            </a:r>
            <a:r>
              <a:rPr lang="ru-RU" sz="3600" dirty="0" err="1"/>
              <a:t>прохідності</a:t>
            </a:r>
            <a:r>
              <a:rPr lang="ru-RU" sz="3600" dirty="0"/>
              <a:t> </a:t>
            </a:r>
            <a:r>
              <a:rPr lang="ru-RU" sz="3600" dirty="0" err="1"/>
              <a:t>і</a:t>
            </a:r>
            <a:r>
              <a:rPr lang="ru-RU" sz="3600" dirty="0"/>
              <a:t> </a:t>
            </a:r>
            <a:r>
              <a:rPr lang="ru-RU" sz="3600" dirty="0" err="1"/>
              <a:t>подальшим</a:t>
            </a:r>
            <a:r>
              <a:rPr lang="ru-RU" sz="3600" dirty="0"/>
              <a:t> </a:t>
            </a:r>
            <a:r>
              <a:rPr lang="ru-RU" sz="3600" dirty="0" err="1"/>
              <a:t>збільшенням</a:t>
            </a:r>
            <a:r>
              <a:rPr lang="ru-RU" sz="3600" dirty="0"/>
              <a:t> опору потоку </a:t>
            </a:r>
            <a:r>
              <a:rPr lang="ru-RU" sz="3600" dirty="0" err="1"/>
              <a:t>повітря</a:t>
            </a:r>
            <a:r>
              <a:rPr lang="ru-RU" sz="3600" dirty="0"/>
              <a:t> при </a:t>
            </a:r>
            <a:r>
              <a:rPr lang="ru-RU" sz="3600" dirty="0" err="1"/>
              <a:t>вентиляції</a:t>
            </a:r>
            <a:r>
              <a:rPr lang="ru-RU" sz="3600" dirty="0"/>
              <a:t>.</a:t>
            </a:r>
          </a:p>
          <a:p>
            <a:endParaRPr lang="ru-RU" sz="3600" dirty="0"/>
          </a:p>
          <a:p>
            <a:r>
              <a:rPr lang="ru-RU" sz="3600" dirty="0"/>
              <a:t>БОС не </a:t>
            </a:r>
            <a:r>
              <a:rPr lang="ru-RU" sz="3600" dirty="0" err="1"/>
              <a:t>є</a:t>
            </a:r>
            <a:r>
              <a:rPr lang="ru-RU" sz="3600" dirty="0"/>
              <a:t> </a:t>
            </a:r>
            <a:r>
              <a:rPr lang="ru-RU" sz="3600" dirty="0" err="1"/>
              <a:t>самостійною</a:t>
            </a:r>
            <a:r>
              <a:rPr lang="ru-RU" sz="3600" dirty="0"/>
              <a:t> </a:t>
            </a:r>
            <a:r>
              <a:rPr lang="ru-RU" sz="3600" dirty="0" err="1"/>
              <a:t>нозологічною</a:t>
            </a:r>
            <a:r>
              <a:rPr lang="ru-RU" sz="3600" dirty="0"/>
              <a:t> </a:t>
            </a:r>
            <a:r>
              <a:rPr lang="ru-RU" sz="3600" dirty="0" err="1"/>
              <a:t>одиницею</a:t>
            </a:r>
            <a:r>
              <a:rPr lang="ru-RU" sz="3600" dirty="0"/>
              <a:t>, а </a:t>
            </a:r>
            <a:r>
              <a:rPr lang="ru-RU" sz="3600" dirty="0" err="1"/>
              <a:t>являє</a:t>
            </a:r>
            <a:r>
              <a:rPr lang="ru-RU" sz="3600" dirty="0"/>
              <a:t> собою </a:t>
            </a:r>
            <a:r>
              <a:rPr lang="ru-RU" sz="3600" dirty="0" err="1"/>
              <a:t>збірне</a:t>
            </a:r>
            <a:r>
              <a:rPr lang="ru-RU" sz="3600" dirty="0"/>
              <a:t> </a:t>
            </a:r>
            <a:r>
              <a:rPr lang="ru-RU" sz="3600" dirty="0" err="1"/>
              <a:t>поняття</a:t>
            </a:r>
            <a:r>
              <a:rPr lang="ru-RU" sz="3600" dirty="0"/>
              <a:t> </a:t>
            </a:r>
            <a:r>
              <a:rPr lang="ru-RU" sz="3600" dirty="0" err="1"/>
              <a:t>і</a:t>
            </a:r>
            <a:r>
              <a:rPr lang="ru-RU" sz="3600" dirty="0"/>
              <a:t> </a:t>
            </a:r>
            <a:r>
              <a:rPr lang="ru-RU" sz="3600" dirty="0" err="1"/>
              <a:t>може</a:t>
            </a:r>
            <a:r>
              <a:rPr lang="ru-RU" sz="3600" dirty="0"/>
              <a:t> </a:t>
            </a:r>
            <a:r>
              <a:rPr lang="ru-RU" sz="3600" dirty="0" err="1"/>
              <a:t>спостерігатися</a:t>
            </a:r>
            <a:r>
              <a:rPr lang="ru-RU" sz="3600" dirty="0"/>
              <a:t> при </a:t>
            </a:r>
            <a:r>
              <a:rPr lang="ru-RU" sz="3600" dirty="0" err="1"/>
              <a:t>багатьох</a:t>
            </a:r>
            <a:r>
              <a:rPr lang="ru-RU" sz="3600" dirty="0"/>
              <a:t> </a:t>
            </a:r>
            <a:r>
              <a:rPr lang="ru-RU" sz="3600" dirty="0" err="1"/>
              <a:t>респіраторних</a:t>
            </a:r>
            <a:r>
              <a:rPr lang="ru-RU" sz="3600" dirty="0"/>
              <a:t> </a:t>
            </a:r>
            <a:r>
              <a:rPr lang="ru-RU" sz="3600" dirty="0" err="1"/>
              <a:t>і</a:t>
            </a:r>
            <a:r>
              <a:rPr lang="ru-RU" sz="3600" dirty="0"/>
              <a:t> </a:t>
            </a:r>
            <a:r>
              <a:rPr lang="ru-RU" sz="3600" dirty="0" err="1"/>
              <a:t>навіть</a:t>
            </a:r>
            <a:r>
              <a:rPr lang="ru-RU" sz="3600" dirty="0"/>
              <a:t> </a:t>
            </a:r>
            <a:r>
              <a:rPr lang="ru-RU" sz="3600" dirty="0" err="1"/>
              <a:t>нереспіраторних</a:t>
            </a:r>
            <a:r>
              <a:rPr lang="ru-RU" sz="3600" dirty="0"/>
              <a:t> </a:t>
            </a:r>
            <a:r>
              <a:rPr lang="ru-RU" sz="3600" dirty="0" err="1"/>
              <a:t>захворюваннях</a:t>
            </a:r>
            <a:r>
              <a:rPr lang="ru-RU" sz="3600" dirty="0"/>
              <a:t>.</a:t>
            </a:r>
          </a:p>
          <a:p>
            <a:r>
              <a:rPr lang="ru-RU" sz="3600" dirty="0" err="1"/>
              <a:t>Виникнення</a:t>
            </a:r>
            <a:r>
              <a:rPr lang="ru-RU" sz="3600" dirty="0"/>
              <a:t> БОС, особливо за </a:t>
            </a:r>
            <a:r>
              <a:rPr lang="ru-RU" sz="3600" dirty="0" err="1"/>
              <a:t>умови</a:t>
            </a:r>
            <a:r>
              <a:rPr lang="ru-RU" sz="3600" dirty="0"/>
              <a:t> </a:t>
            </a:r>
            <a:r>
              <a:rPr lang="ru-RU" sz="3600" dirty="0" err="1"/>
              <a:t>його</a:t>
            </a:r>
            <a:r>
              <a:rPr lang="ru-RU" sz="3600" dirty="0"/>
              <a:t> </a:t>
            </a:r>
            <a:r>
              <a:rPr lang="ru-RU" sz="3600" dirty="0" err="1"/>
              <a:t>несвоєчасної</a:t>
            </a:r>
            <a:r>
              <a:rPr lang="ru-RU" sz="3600" dirty="0"/>
              <a:t> </a:t>
            </a:r>
            <a:r>
              <a:rPr lang="ru-RU" sz="3600" dirty="0" err="1"/>
              <a:t>або</a:t>
            </a:r>
            <a:r>
              <a:rPr lang="ru-RU" sz="3600" dirty="0"/>
              <a:t> </a:t>
            </a:r>
            <a:r>
              <a:rPr lang="ru-RU" sz="3600" dirty="0" err="1"/>
              <a:t>неадекватної</a:t>
            </a:r>
            <a:r>
              <a:rPr lang="ru-RU" sz="3600" dirty="0"/>
              <a:t> </a:t>
            </a:r>
            <a:r>
              <a:rPr lang="ru-RU" sz="3600" dirty="0" err="1"/>
              <a:t>терапії</a:t>
            </a:r>
            <a:r>
              <a:rPr lang="ru-RU" sz="3600" dirty="0"/>
              <a:t>, негативно </a:t>
            </a:r>
            <a:r>
              <a:rPr lang="ru-RU" sz="3600" dirty="0" err="1"/>
              <a:t>впливає</a:t>
            </a:r>
            <a:r>
              <a:rPr lang="ru-RU" sz="3600" dirty="0"/>
              <a:t> на </a:t>
            </a:r>
            <a:r>
              <a:rPr lang="ru-RU" sz="3600" dirty="0" err="1"/>
              <a:t>клінічний</a:t>
            </a:r>
            <a:r>
              <a:rPr lang="ru-RU" sz="3600" dirty="0"/>
              <a:t> </a:t>
            </a:r>
            <a:r>
              <a:rPr lang="ru-RU" sz="3600" dirty="0" err="1"/>
              <a:t>перебіг</a:t>
            </a:r>
            <a:r>
              <a:rPr lang="ru-RU" sz="3600" dirty="0"/>
              <a:t> </a:t>
            </a:r>
            <a:r>
              <a:rPr lang="ru-RU" sz="3600" dirty="0" err="1"/>
              <a:t>і</a:t>
            </a:r>
            <a:r>
              <a:rPr lang="ru-RU" sz="3600" dirty="0"/>
              <a:t> прогноз </a:t>
            </a:r>
            <a:r>
              <a:rPr lang="ru-RU" sz="3600" dirty="0" err="1"/>
              <a:t>захворювань</a:t>
            </a:r>
            <a:r>
              <a:rPr lang="ru-RU" sz="3600" dirty="0"/>
              <a:t>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призвели</a:t>
            </a:r>
            <a:r>
              <a:rPr lang="ru-RU" sz="3600" dirty="0"/>
              <a:t> до </a:t>
            </a:r>
            <a:r>
              <a:rPr lang="ru-RU" sz="3600" dirty="0" err="1"/>
              <a:t>його</a:t>
            </a:r>
            <a:r>
              <a:rPr lang="ru-RU" sz="3600" dirty="0"/>
              <a:t> </a:t>
            </a:r>
            <a:r>
              <a:rPr lang="ru-RU" sz="3600" dirty="0" err="1"/>
              <a:t>розвитку</a:t>
            </a:r>
            <a:r>
              <a:rPr lang="ru-RU" sz="3600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820472" cy="68580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600" b="1" dirty="0" err="1"/>
              <a:t>Класифікація</a:t>
            </a:r>
            <a:r>
              <a:rPr lang="ru-RU" sz="3600" b="1" dirty="0"/>
              <a:t> </a:t>
            </a:r>
            <a:r>
              <a:rPr lang="ru-RU" sz="3600" b="1" dirty="0" err="1"/>
              <a:t>задишки</a:t>
            </a:r>
            <a:r>
              <a:rPr lang="ru-RU" sz="3600" b="1" dirty="0"/>
              <a:t>:</a:t>
            </a:r>
          </a:p>
          <a:p>
            <a:pPr>
              <a:buNone/>
            </a:pPr>
            <a:r>
              <a:rPr lang="ru-RU" sz="3600" dirty="0"/>
              <a:t>а / </a:t>
            </a:r>
            <a:r>
              <a:rPr lang="ru-RU" sz="3600" dirty="0" err="1"/>
              <a:t>легенева</a:t>
            </a:r>
            <a:r>
              <a:rPr lang="ru-RU" sz="3600" dirty="0"/>
              <a:t> (</a:t>
            </a:r>
            <a:r>
              <a:rPr lang="ru-RU" sz="3600" dirty="0" err="1"/>
              <a:t>дих</a:t>
            </a:r>
            <a:r>
              <a:rPr lang="ru-RU" sz="3600" dirty="0"/>
              <a:t>. шляхи, </a:t>
            </a:r>
            <a:r>
              <a:rPr lang="ru-RU" sz="3600" dirty="0" err="1"/>
              <a:t>паренхіма</a:t>
            </a:r>
            <a:r>
              <a:rPr lang="ru-RU" sz="3600" dirty="0"/>
              <a:t>, плевра)</a:t>
            </a:r>
          </a:p>
          <a:p>
            <a:pPr>
              <a:buNone/>
            </a:pPr>
            <a:r>
              <a:rPr lang="ru-RU" sz="3600" dirty="0"/>
              <a:t>б / </a:t>
            </a:r>
            <a:r>
              <a:rPr lang="ru-RU" sz="3600" dirty="0" err="1"/>
              <a:t>серцева</a:t>
            </a:r>
            <a:r>
              <a:rPr lang="ru-RU" sz="3600" dirty="0"/>
              <a:t> (</a:t>
            </a:r>
            <a:r>
              <a:rPr lang="ru-RU" sz="3600" dirty="0" err="1"/>
              <a:t>лівошлуночкова</a:t>
            </a:r>
            <a:r>
              <a:rPr lang="ru-RU" sz="3600" dirty="0"/>
              <a:t> </a:t>
            </a:r>
            <a:r>
              <a:rPr lang="ru-RU" sz="3600" dirty="0" err="1"/>
              <a:t>недостатність</a:t>
            </a:r>
            <a:r>
              <a:rPr lang="ru-RU" sz="3600" dirty="0"/>
              <a:t>)</a:t>
            </a:r>
          </a:p>
          <a:p>
            <a:pPr>
              <a:buNone/>
            </a:pPr>
            <a:r>
              <a:rPr lang="ru-RU" sz="3600" dirty="0"/>
              <a:t>в / </a:t>
            </a:r>
            <a:r>
              <a:rPr lang="ru-RU" sz="3600" dirty="0" err="1"/>
              <a:t>анемічних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г / </a:t>
            </a:r>
            <a:r>
              <a:rPr lang="ru-RU" sz="3600" dirty="0" err="1"/>
              <a:t>інтоксикаційна</a:t>
            </a:r>
            <a:r>
              <a:rPr lang="ru-RU" sz="3600" dirty="0"/>
              <a:t> (</a:t>
            </a:r>
            <a:r>
              <a:rPr lang="ru-RU" sz="3600" dirty="0" err="1"/>
              <a:t>↓</a:t>
            </a:r>
            <a:r>
              <a:rPr lang="ru-RU" sz="3600" dirty="0"/>
              <a:t> </a:t>
            </a:r>
            <a:r>
              <a:rPr lang="ru-RU" sz="3600" dirty="0" err="1"/>
              <a:t>дих</a:t>
            </a:r>
            <a:r>
              <a:rPr lang="ru-RU" sz="3600" dirty="0"/>
              <a:t>. </a:t>
            </a:r>
            <a:r>
              <a:rPr lang="ru-RU" sz="3600" dirty="0" err="1"/>
              <a:t>ферментів</a:t>
            </a:r>
            <a:r>
              <a:rPr lang="ru-RU" sz="3600" dirty="0"/>
              <a:t>)</a:t>
            </a:r>
          </a:p>
          <a:p>
            <a:pPr>
              <a:buNone/>
            </a:pPr>
            <a:r>
              <a:rPr lang="ru-RU" sz="3600" dirty="0" err="1"/>
              <a:t>д</a:t>
            </a:r>
            <a:r>
              <a:rPr lang="ru-RU" sz="3600" dirty="0"/>
              <a:t> / центральна (</a:t>
            </a:r>
            <a:r>
              <a:rPr lang="ru-RU" sz="3600" dirty="0" err="1"/>
              <a:t>інсульт</a:t>
            </a:r>
            <a:r>
              <a:rPr lang="ru-RU" sz="3600" dirty="0"/>
              <a:t>, </a:t>
            </a:r>
            <a:r>
              <a:rPr lang="ru-RU" sz="3600" dirty="0" err="1"/>
              <a:t>травми</a:t>
            </a:r>
            <a:r>
              <a:rPr lang="ru-RU" sz="3600" dirty="0"/>
              <a:t>, </a:t>
            </a:r>
            <a:r>
              <a:rPr lang="ru-RU" sz="3600" dirty="0" err="1"/>
              <a:t>пухлини</a:t>
            </a:r>
            <a:r>
              <a:rPr lang="ru-RU" sz="3600" dirty="0"/>
              <a:t>)</a:t>
            </a:r>
          </a:p>
          <a:p>
            <a:pPr>
              <a:buNone/>
            </a:pPr>
            <a:r>
              <a:rPr lang="ru-RU" sz="3600" dirty="0"/>
              <a:t>е / </a:t>
            </a:r>
            <a:r>
              <a:rPr lang="ru-RU" sz="3600" dirty="0" err="1"/>
              <a:t>поразка</a:t>
            </a:r>
            <a:r>
              <a:rPr lang="ru-RU" sz="3600" dirty="0"/>
              <a:t> </a:t>
            </a:r>
            <a:r>
              <a:rPr lang="ru-RU" sz="3600" dirty="0" err="1"/>
              <a:t>кістково-м'язового</a:t>
            </a:r>
            <a:r>
              <a:rPr lang="ru-RU" sz="3600" dirty="0"/>
              <a:t> </a:t>
            </a:r>
            <a:r>
              <a:rPr lang="ru-RU" sz="3600" dirty="0" err="1"/>
              <a:t>апарату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ж / невротична (</a:t>
            </a:r>
            <a:r>
              <a:rPr lang="ru-RU" sz="3600" dirty="0" err="1"/>
              <a:t>суб'єктивна</a:t>
            </a:r>
            <a:r>
              <a:rPr lang="ru-RU" sz="3600" dirty="0"/>
              <a:t>)</a:t>
            </a:r>
          </a:p>
          <a:p>
            <a:pPr>
              <a:buNone/>
            </a:pPr>
            <a:r>
              <a:rPr lang="ru-RU" sz="3600" dirty="0"/>
              <a:t>За характером:</a:t>
            </a:r>
          </a:p>
          <a:p>
            <a:pPr>
              <a:buNone/>
            </a:pPr>
            <a:r>
              <a:rPr lang="ru-RU" sz="3600" dirty="0"/>
              <a:t>а / </a:t>
            </a:r>
            <a:r>
              <a:rPr lang="ru-RU" sz="3600" dirty="0" err="1"/>
              <a:t>інспіраторна</a:t>
            </a:r>
            <a:r>
              <a:rPr lang="ru-RU" sz="3600" dirty="0"/>
              <a:t> (</a:t>
            </a:r>
            <a:r>
              <a:rPr lang="ru-RU" sz="3600" dirty="0" err="1"/>
              <a:t>рестриктивна</a:t>
            </a:r>
            <a:r>
              <a:rPr lang="ru-RU" sz="3600" dirty="0"/>
              <a:t>)</a:t>
            </a:r>
          </a:p>
          <a:p>
            <a:pPr>
              <a:buNone/>
            </a:pPr>
            <a:r>
              <a:rPr lang="ru-RU" sz="3600" dirty="0"/>
              <a:t>б / </a:t>
            </a:r>
            <a:r>
              <a:rPr lang="ru-RU" sz="3600" dirty="0" err="1"/>
              <a:t>експіраторная</a:t>
            </a:r>
            <a:r>
              <a:rPr lang="ru-RU" sz="3600" dirty="0"/>
              <a:t> (</a:t>
            </a:r>
            <a:r>
              <a:rPr lang="ru-RU" sz="3600" dirty="0" err="1"/>
              <a:t>обструктивна</a:t>
            </a:r>
            <a:r>
              <a:rPr lang="ru-RU" sz="3600" dirty="0"/>
              <a:t>)</a:t>
            </a:r>
          </a:p>
          <a:p>
            <a:pPr>
              <a:buNone/>
            </a:pPr>
            <a:r>
              <a:rPr lang="ru-RU" sz="3600" dirty="0"/>
              <a:t>в / </a:t>
            </a:r>
            <a:r>
              <a:rPr lang="ru-RU" sz="3600" dirty="0" err="1"/>
              <a:t>змішана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За часом </a:t>
            </a:r>
            <a:r>
              <a:rPr lang="ru-RU" sz="3600" dirty="0" err="1"/>
              <a:t>появи</a:t>
            </a:r>
            <a:r>
              <a:rPr lang="ru-RU" sz="3600" dirty="0"/>
              <a:t>:</a:t>
            </a:r>
          </a:p>
          <a:p>
            <a:pPr>
              <a:buNone/>
            </a:pPr>
            <a:r>
              <a:rPr lang="ru-RU" sz="3600" dirty="0"/>
              <a:t>а / </a:t>
            </a:r>
            <a:r>
              <a:rPr lang="ru-RU" sz="3600" dirty="0" err="1"/>
              <a:t>постійна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б / </a:t>
            </a:r>
            <a:r>
              <a:rPr lang="ru-RU" sz="3600" dirty="0" err="1"/>
              <a:t>пароксизмальна</a:t>
            </a:r>
            <a:r>
              <a:rPr lang="ru-RU" sz="3600" dirty="0"/>
              <a:t> (</a:t>
            </a:r>
            <a:r>
              <a:rPr lang="ru-RU" sz="3600" dirty="0" err="1"/>
              <a:t>нападообразна</a:t>
            </a:r>
            <a:r>
              <a:rPr lang="ru-RU" sz="3600" dirty="0"/>
              <a:t>)</a:t>
            </a:r>
          </a:p>
          <a:p>
            <a:pPr>
              <a:buNone/>
            </a:pPr>
            <a:endParaRPr lang="ru-RU" sz="3600" dirty="0"/>
          </a:p>
          <a:p>
            <a:pPr>
              <a:buNone/>
            </a:pPr>
            <a:r>
              <a:rPr lang="ru-RU" sz="3600" dirty="0" err="1"/>
              <a:t>Задуха</a:t>
            </a:r>
            <a:r>
              <a:rPr lang="ru-RU" sz="3600" dirty="0"/>
              <a:t> - </a:t>
            </a:r>
            <a:r>
              <a:rPr lang="ru-RU" sz="3600" dirty="0" err="1"/>
              <a:t>раптовий</a:t>
            </a:r>
            <a:r>
              <a:rPr lang="ru-RU" sz="3600" dirty="0"/>
              <a:t> </a:t>
            </a:r>
            <a:r>
              <a:rPr lang="ru-RU" sz="3600" dirty="0" err="1"/>
              <a:t>напад</a:t>
            </a:r>
            <a:r>
              <a:rPr lang="ru-RU" sz="3600" dirty="0"/>
              <a:t> </a:t>
            </a:r>
            <a:r>
              <a:rPr lang="ru-RU" sz="3600" dirty="0" err="1"/>
              <a:t>крайнього</a:t>
            </a:r>
            <a:r>
              <a:rPr lang="ru-RU" sz="3600" dirty="0"/>
              <a:t> </a:t>
            </a:r>
            <a:r>
              <a:rPr lang="ru-RU" sz="3600" dirty="0" err="1"/>
              <a:t>ступеня</a:t>
            </a:r>
            <a:r>
              <a:rPr lang="ru-RU" sz="3600" dirty="0"/>
              <a:t> </a:t>
            </a:r>
            <a:r>
              <a:rPr lang="ru-RU" sz="3600" dirty="0" err="1"/>
              <a:t>задишки</a:t>
            </a:r>
            <a:r>
              <a:rPr lang="ru-RU" sz="3600" dirty="0"/>
              <a:t> (астма - </a:t>
            </a:r>
            <a:r>
              <a:rPr lang="ru-RU" sz="3600" dirty="0" err="1"/>
              <a:t>бронхіальна</a:t>
            </a:r>
            <a:r>
              <a:rPr lang="ru-RU" sz="3600" dirty="0"/>
              <a:t>, </a:t>
            </a:r>
            <a:r>
              <a:rPr lang="ru-RU" sz="3600" dirty="0" err="1"/>
              <a:t>серцева</a:t>
            </a:r>
            <a:r>
              <a:rPr lang="ru-RU" sz="3600" dirty="0"/>
              <a:t>)</a:t>
            </a:r>
            <a:endParaRPr lang="ru-RU" sz="3200" dirty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944" y="-171400"/>
            <a:ext cx="8229600" cy="1399032"/>
          </a:xfrm>
        </p:spPr>
        <p:txBody>
          <a:bodyPr>
            <a:normAutofit/>
          </a:bodyPr>
          <a:lstStyle/>
          <a:p>
            <a:r>
              <a:rPr lang="ru-RU" sz="4000" b="1" dirty="0" err="1"/>
              <a:t>Механізм</a:t>
            </a:r>
            <a:r>
              <a:rPr lang="ru-RU" sz="4000" b="1" dirty="0"/>
              <a:t> </a:t>
            </a:r>
            <a:r>
              <a:rPr lang="ru-RU" sz="4000" b="1" dirty="0" err="1"/>
              <a:t>розвитку</a:t>
            </a:r>
            <a:r>
              <a:rPr lang="ru-RU" sz="4000" b="1" dirty="0"/>
              <a:t> БОС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77272"/>
          </a:xfrm>
        </p:spPr>
        <p:txBody>
          <a:bodyPr>
            <a:noAutofit/>
          </a:bodyPr>
          <a:lstStyle/>
          <a:p>
            <a:pPr algn="just"/>
            <a:r>
              <a:rPr lang="ru-RU" sz="2300" dirty="0"/>
              <a:t>В </a:t>
            </a:r>
            <a:r>
              <a:rPr lang="ru-RU" sz="2300" dirty="0" err="1"/>
              <a:t>основі</a:t>
            </a:r>
            <a:r>
              <a:rPr lang="ru-RU" sz="2300" dirty="0"/>
              <a:t> </a:t>
            </a:r>
            <a:r>
              <a:rPr lang="ru-RU" sz="2300" dirty="0" err="1"/>
              <a:t>розвитку</a:t>
            </a:r>
            <a:r>
              <a:rPr lang="ru-RU" sz="2300" dirty="0"/>
              <a:t> БОС лежать </a:t>
            </a:r>
            <a:r>
              <a:rPr lang="ru-RU" sz="2300" dirty="0" err="1"/>
              <a:t>функціональні</a:t>
            </a:r>
            <a:r>
              <a:rPr lang="ru-RU" sz="2300" dirty="0"/>
              <a:t> (</a:t>
            </a:r>
            <a:r>
              <a:rPr lang="ru-RU" sz="2300" dirty="0" err="1"/>
              <a:t>оборотні</a:t>
            </a:r>
            <a:r>
              <a:rPr lang="ru-RU" sz="2300" dirty="0"/>
              <a:t>) </a:t>
            </a:r>
            <a:r>
              <a:rPr lang="ru-RU" sz="2300" dirty="0" err="1"/>
              <a:t>і</a:t>
            </a:r>
            <a:r>
              <a:rPr lang="ru-RU" sz="2300" dirty="0"/>
              <a:t> </a:t>
            </a:r>
            <a:r>
              <a:rPr lang="ru-RU" sz="2300" dirty="0" err="1"/>
              <a:t>органічні</a:t>
            </a:r>
            <a:r>
              <a:rPr lang="ru-RU" sz="2300" dirty="0"/>
              <a:t> (</a:t>
            </a:r>
            <a:r>
              <a:rPr lang="ru-RU" sz="2300" dirty="0" err="1"/>
              <a:t>незворотні</a:t>
            </a:r>
            <a:r>
              <a:rPr lang="ru-RU" sz="2300" dirty="0"/>
              <a:t>) </a:t>
            </a:r>
            <a:r>
              <a:rPr lang="ru-RU" sz="2300" dirty="0" err="1"/>
              <a:t>зміни</a:t>
            </a:r>
            <a:r>
              <a:rPr lang="ru-RU" sz="2300" dirty="0"/>
              <a:t>.</a:t>
            </a:r>
          </a:p>
          <a:p>
            <a:pPr algn="just"/>
            <a:endParaRPr lang="ru-RU" sz="2300" dirty="0"/>
          </a:p>
          <a:p>
            <a:pPr algn="just"/>
            <a:r>
              <a:rPr lang="ru-RU" sz="2300" dirty="0"/>
              <a:t>  </a:t>
            </a:r>
            <a:r>
              <a:rPr lang="ru-RU" sz="2300" b="1" dirty="0"/>
              <a:t>До </a:t>
            </a:r>
            <a:r>
              <a:rPr lang="ru-RU" sz="2300" b="1" dirty="0" err="1"/>
              <a:t>функціональних</a:t>
            </a:r>
            <a:r>
              <a:rPr lang="ru-RU" sz="2300" b="1" dirty="0"/>
              <a:t> </a:t>
            </a:r>
            <a:r>
              <a:rPr lang="ru-RU" sz="2300" b="1" dirty="0" err="1"/>
              <a:t>механізмів</a:t>
            </a:r>
            <a:r>
              <a:rPr lang="ru-RU" sz="2300" b="1" dirty="0"/>
              <a:t> </a:t>
            </a:r>
            <a:r>
              <a:rPr lang="ru-RU" sz="2300" dirty="0" err="1"/>
              <a:t>бронхообструкції</a:t>
            </a:r>
            <a:r>
              <a:rPr lang="ru-RU" sz="2300" dirty="0"/>
              <a:t> </a:t>
            </a:r>
            <a:r>
              <a:rPr lang="ru-RU" sz="2300" dirty="0" err="1"/>
              <a:t>відносяться</a:t>
            </a:r>
            <a:r>
              <a:rPr lang="ru-RU" sz="2300" dirty="0"/>
              <a:t> </a:t>
            </a:r>
            <a:r>
              <a:rPr lang="ru-RU" sz="2300" dirty="0" err="1"/>
              <a:t>бронхоспазм</a:t>
            </a:r>
            <a:r>
              <a:rPr lang="ru-RU" sz="2300" dirty="0"/>
              <a:t>, </a:t>
            </a:r>
            <a:r>
              <a:rPr lang="ru-RU" sz="2300" dirty="0" err="1"/>
              <a:t>запальна</a:t>
            </a:r>
            <a:r>
              <a:rPr lang="ru-RU" sz="2300" dirty="0"/>
              <a:t> </a:t>
            </a:r>
            <a:r>
              <a:rPr lang="ru-RU" sz="2300" dirty="0" err="1"/>
              <a:t>інфільтрація</a:t>
            </a:r>
            <a:r>
              <a:rPr lang="ru-RU" sz="2300" dirty="0"/>
              <a:t>, набряк </a:t>
            </a:r>
            <a:r>
              <a:rPr lang="ru-RU" sz="2300" dirty="0" err="1"/>
              <a:t>і</a:t>
            </a:r>
            <a:r>
              <a:rPr lang="ru-RU" sz="2300" dirty="0"/>
              <a:t> </a:t>
            </a:r>
            <a:r>
              <a:rPr lang="ru-RU" sz="2300" dirty="0" err="1"/>
              <a:t>гіперплазія</a:t>
            </a:r>
            <a:r>
              <a:rPr lang="ru-RU" sz="2300" dirty="0"/>
              <a:t> </a:t>
            </a:r>
            <a:r>
              <a:rPr lang="ru-RU" sz="2300" dirty="0" err="1"/>
              <a:t>слизової</a:t>
            </a:r>
            <a:r>
              <a:rPr lang="ru-RU" sz="2300" dirty="0"/>
              <a:t> </a:t>
            </a:r>
            <a:r>
              <a:rPr lang="ru-RU" sz="2300" dirty="0" err="1"/>
              <a:t>оболонки</a:t>
            </a:r>
            <a:r>
              <a:rPr lang="ru-RU" sz="2300" dirty="0"/>
              <a:t>, </a:t>
            </a:r>
            <a:r>
              <a:rPr lang="ru-RU" sz="2300" dirty="0" err="1"/>
              <a:t>мукоциліарна</a:t>
            </a:r>
            <a:r>
              <a:rPr lang="ru-RU" sz="2300" dirty="0"/>
              <a:t> </a:t>
            </a:r>
            <a:r>
              <a:rPr lang="ru-RU" sz="2300" dirty="0" err="1"/>
              <a:t>недостатність</a:t>
            </a:r>
            <a:r>
              <a:rPr lang="ru-RU" sz="2300" dirty="0"/>
              <a:t>, </a:t>
            </a:r>
            <a:r>
              <a:rPr lang="ru-RU" sz="2300" dirty="0" err="1"/>
              <a:t>гіперсекреція</a:t>
            </a:r>
            <a:r>
              <a:rPr lang="ru-RU" sz="2300" dirty="0"/>
              <a:t> </a:t>
            </a:r>
            <a:r>
              <a:rPr lang="ru-RU" sz="2300" dirty="0" err="1"/>
              <a:t>в'язкого</a:t>
            </a:r>
            <a:r>
              <a:rPr lang="ru-RU" sz="2300" dirty="0"/>
              <a:t> </a:t>
            </a:r>
            <a:r>
              <a:rPr lang="ru-RU" sz="2300" dirty="0" err="1"/>
              <a:t>слизу</a:t>
            </a:r>
            <a:r>
              <a:rPr lang="ru-RU" sz="2300" dirty="0"/>
              <a:t>.</a:t>
            </a:r>
          </a:p>
          <a:p>
            <a:pPr algn="just"/>
            <a:r>
              <a:rPr lang="ru-RU" sz="2300" b="1" dirty="0"/>
              <a:t>До </a:t>
            </a:r>
            <a:r>
              <a:rPr lang="ru-RU" sz="2300" b="1" dirty="0" err="1"/>
              <a:t>органічних</a:t>
            </a:r>
            <a:r>
              <a:rPr lang="ru-RU" sz="2300" b="1" dirty="0"/>
              <a:t> (</a:t>
            </a:r>
            <a:r>
              <a:rPr lang="ru-RU" sz="2300" b="1" dirty="0" err="1"/>
              <a:t>незворотніх</a:t>
            </a:r>
            <a:r>
              <a:rPr lang="ru-RU" sz="2300" b="1" dirty="0"/>
              <a:t>) </a:t>
            </a:r>
            <a:r>
              <a:rPr lang="ru-RU" sz="2300" b="1" dirty="0" err="1"/>
              <a:t>механізмів</a:t>
            </a:r>
            <a:r>
              <a:rPr lang="ru-RU" sz="2300" b="1" dirty="0"/>
              <a:t> </a:t>
            </a:r>
            <a:r>
              <a:rPr lang="ru-RU" sz="2300" dirty="0" err="1"/>
              <a:t>бронхообструкції</a:t>
            </a:r>
            <a:r>
              <a:rPr lang="ru-RU" sz="2300" dirty="0"/>
              <a:t> </a:t>
            </a:r>
            <a:r>
              <a:rPr lang="ru-RU" sz="2300" dirty="0" err="1"/>
              <a:t>відносяться</a:t>
            </a:r>
            <a:r>
              <a:rPr lang="ru-RU" sz="2300" dirty="0"/>
              <a:t> </a:t>
            </a:r>
            <a:r>
              <a:rPr lang="ru-RU" sz="2300" dirty="0" err="1"/>
              <a:t>перибронхіальний</a:t>
            </a:r>
            <a:r>
              <a:rPr lang="ru-RU" sz="2300" dirty="0"/>
              <a:t> </a:t>
            </a:r>
            <a:r>
              <a:rPr lang="ru-RU" sz="2300" dirty="0" err="1"/>
              <a:t>фіброз</a:t>
            </a:r>
            <a:r>
              <a:rPr lang="ru-RU" sz="2300" dirty="0"/>
              <a:t>, </a:t>
            </a:r>
            <a:r>
              <a:rPr lang="ru-RU" sz="2300" dirty="0" err="1"/>
              <a:t>рубцевий</a:t>
            </a:r>
            <a:r>
              <a:rPr lang="ru-RU" sz="2300" dirty="0"/>
              <a:t> стеноз бронха, </a:t>
            </a:r>
            <a:r>
              <a:rPr lang="ru-RU" sz="2300" dirty="0" err="1"/>
              <a:t>здавлення</a:t>
            </a:r>
            <a:r>
              <a:rPr lang="ru-RU" sz="2300" dirty="0"/>
              <a:t> бронха </a:t>
            </a:r>
            <a:r>
              <a:rPr lang="ru-RU" sz="2300" dirty="0" err="1"/>
              <a:t>об'ємним</a:t>
            </a:r>
            <a:r>
              <a:rPr lang="ru-RU" sz="2300" dirty="0"/>
              <a:t> </a:t>
            </a:r>
            <a:r>
              <a:rPr lang="ru-RU" sz="2300" dirty="0" err="1"/>
              <a:t>процесом</a:t>
            </a:r>
            <a:r>
              <a:rPr lang="ru-RU" sz="2300" dirty="0"/>
              <a:t> </a:t>
            </a:r>
            <a:r>
              <a:rPr lang="ru-RU" sz="2300" dirty="0" err="1"/>
              <a:t>ззовні</a:t>
            </a:r>
            <a:r>
              <a:rPr lang="ru-RU" sz="2300" dirty="0"/>
              <a:t>, </a:t>
            </a:r>
            <a:r>
              <a:rPr lang="ru-RU" sz="2300" dirty="0" err="1"/>
              <a:t>здавлення</a:t>
            </a:r>
            <a:r>
              <a:rPr lang="ru-RU" sz="2300" dirty="0"/>
              <a:t> </a:t>
            </a:r>
            <a:r>
              <a:rPr lang="ru-RU" sz="2300" dirty="0" err="1"/>
              <a:t>бронха</a:t>
            </a:r>
            <a:r>
              <a:rPr lang="ru-RU" sz="2300" dirty="0"/>
              <a:t> </a:t>
            </a:r>
            <a:r>
              <a:rPr lang="ru-RU" sz="2300" dirty="0" err="1"/>
              <a:t>емфізематозних</a:t>
            </a:r>
            <a:r>
              <a:rPr lang="ru-RU" sz="2300" dirty="0"/>
              <a:t> тканиною, </a:t>
            </a:r>
            <a:r>
              <a:rPr lang="ru-RU" sz="2300" dirty="0" err="1"/>
              <a:t>об'ємні</a:t>
            </a:r>
            <a:r>
              <a:rPr lang="ru-RU" sz="2300" dirty="0"/>
              <a:t> </a:t>
            </a:r>
            <a:r>
              <a:rPr lang="ru-RU" sz="2300" dirty="0" err="1"/>
              <a:t>утворення</a:t>
            </a:r>
            <a:r>
              <a:rPr lang="ru-RU" sz="2300" dirty="0"/>
              <a:t> в </a:t>
            </a:r>
            <a:r>
              <a:rPr lang="ru-RU" sz="2300" dirty="0" err="1"/>
              <a:t>просвіті</a:t>
            </a:r>
            <a:r>
              <a:rPr lang="ru-RU" sz="2300" dirty="0"/>
              <a:t> </a:t>
            </a:r>
            <a:r>
              <a:rPr lang="ru-RU" sz="2300" dirty="0" err="1"/>
              <a:t>бронхів</a:t>
            </a:r>
            <a:r>
              <a:rPr lang="ru-RU" sz="2300" dirty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/>
              <a:t>Класифікація</a:t>
            </a:r>
            <a:r>
              <a:rPr lang="ru-RU" sz="4000" b="1" dirty="0"/>
              <a:t> БОС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60212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За причинами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розвитку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:</a:t>
            </a:r>
          </a:p>
          <a:p>
            <a:r>
              <a:rPr lang="ru-RU" b="1" dirty="0"/>
              <a:t>• </a:t>
            </a:r>
            <a:r>
              <a:rPr lang="ru-RU" b="1" dirty="0" err="1"/>
              <a:t>інфекційний</a:t>
            </a:r>
            <a:r>
              <a:rPr lang="ru-RU" b="1" dirty="0"/>
              <a:t> (ГРВІ, </a:t>
            </a:r>
            <a:r>
              <a:rPr lang="ru-RU" b="1" dirty="0" err="1"/>
              <a:t>бронхіт</a:t>
            </a:r>
            <a:r>
              <a:rPr lang="ru-RU" b="1" dirty="0"/>
              <a:t>, </a:t>
            </a:r>
            <a:r>
              <a:rPr lang="ru-RU" b="1" dirty="0" err="1"/>
              <a:t>хронічне</a:t>
            </a:r>
            <a:r>
              <a:rPr lang="ru-RU" b="1" dirty="0"/>
              <a:t> </a:t>
            </a:r>
            <a:r>
              <a:rPr lang="ru-RU" b="1" dirty="0" err="1"/>
              <a:t>обструктивне</a:t>
            </a:r>
            <a:r>
              <a:rPr lang="ru-RU" b="1" dirty="0"/>
              <a:t> 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легенів</a:t>
            </a:r>
            <a:r>
              <a:rPr lang="ru-RU" b="1" dirty="0"/>
              <a:t>, </a:t>
            </a:r>
            <a:r>
              <a:rPr lang="ru-RU" b="1" dirty="0" err="1"/>
              <a:t>пневмонія</a:t>
            </a:r>
            <a:r>
              <a:rPr lang="ru-RU" b="1" dirty="0"/>
              <a:t>, </a:t>
            </a:r>
            <a:r>
              <a:rPr lang="ru-RU" b="1" dirty="0" err="1"/>
              <a:t>туберкульоз</a:t>
            </a:r>
            <a:r>
              <a:rPr lang="ru-RU" b="1" dirty="0"/>
              <a:t> та </a:t>
            </a:r>
            <a:r>
              <a:rPr lang="ru-RU" b="1" dirty="0" err="1"/>
              <a:t>ін</a:t>
            </a:r>
            <a:r>
              <a:rPr lang="ru-RU" b="1" dirty="0"/>
              <a:t>.);</a:t>
            </a:r>
          </a:p>
          <a:p>
            <a:r>
              <a:rPr lang="ru-RU" b="1" dirty="0"/>
              <a:t> • </a:t>
            </a:r>
            <a:r>
              <a:rPr lang="ru-RU" b="1" dirty="0" err="1"/>
              <a:t>алергічний</a:t>
            </a:r>
            <a:r>
              <a:rPr lang="ru-RU" b="1" dirty="0"/>
              <a:t> (</a:t>
            </a:r>
            <a:r>
              <a:rPr lang="ru-RU" b="1" dirty="0" err="1"/>
              <a:t>бронхіальна</a:t>
            </a:r>
            <a:r>
              <a:rPr lang="ru-RU" b="1" dirty="0"/>
              <a:t> астма, </a:t>
            </a:r>
            <a:r>
              <a:rPr lang="ru-RU" b="1" dirty="0" err="1"/>
              <a:t>бронхолегеневий</a:t>
            </a:r>
            <a:r>
              <a:rPr lang="ru-RU" b="1" dirty="0"/>
              <a:t> </a:t>
            </a:r>
            <a:r>
              <a:rPr lang="ru-RU" b="1" dirty="0" err="1"/>
              <a:t>аспергільоз</a:t>
            </a:r>
            <a:r>
              <a:rPr lang="ru-RU" b="1" dirty="0"/>
              <a:t>);</a:t>
            </a:r>
          </a:p>
          <a:p>
            <a:r>
              <a:rPr lang="ru-RU" b="1" dirty="0"/>
              <a:t> • </a:t>
            </a:r>
            <a:r>
              <a:rPr lang="ru-RU" b="1" dirty="0" err="1"/>
              <a:t>обтураційний</a:t>
            </a:r>
            <a:r>
              <a:rPr lang="ru-RU" b="1" dirty="0"/>
              <a:t> (</a:t>
            </a:r>
            <a:r>
              <a:rPr lang="ru-RU" b="1" dirty="0" err="1"/>
              <a:t>чужорідні</a:t>
            </a:r>
            <a:r>
              <a:rPr lang="ru-RU" b="1" dirty="0"/>
              <a:t> </a:t>
            </a:r>
            <a:r>
              <a:rPr lang="ru-RU" b="1" dirty="0" err="1"/>
              <a:t>тіла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</a:t>
            </a:r>
            <a:r>
              <a:rPr lang="ru-RU" b="1" dirty="0" err="1"/>
              <a:t>шляхів</a:t>
            </a:r>
            <a:r>
              <a:rPr lang="ru-RU" b="1" dirty="0"/>
              <a:t>);</a:t>
            </a:r>
          </a:p>
          <a:p>
            <a:r>
              <a:rPr lang="ru-RU" b="1" dirty="0"/>
              <a:t> • </a:t>
            </a:r>
            <a:r>
              <a:rPr lang="ru-RU" b="1" dirty="0" err="1"/>
              <a:t>гемодинамічний</a:t>
            </a:r>
            <a:r>
              <a:rPr lang="ru-RU" b="1" dirty="0"/>
              <a:t> (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серцево-судинної</a:t>
            </a:r>
            <a:r>
              <a:rPr lang="ru-RU" b="1" dirty="0"/>
              <a:t> </a:t>
            </a:r>
            <a:r>
              <a:rPr lang="ru-RU" b="1" dirty="0" err="1"/>
              <a:t>системи</a:t>
            </a:r>
            <a:r>
              <a:rPr lang="ru-RU" b="1" dirty="0"/>
              <a:t> </a:t>
            </a:r>
            <a:r>
              <a:rPr lang="ru-RU" b="1" dirty="0" err="1"/>
              <a:t>з</a:t>
            </a:r>
            <a:r>
              <a:rPr lang="ru-RU" b="1" dirty="0"/>
              <a:t> </a:t>
            </a:r>
            <a:r>
              <a:rPr lang="ru-RU" b="1" dirty="0" err="1"/>
              <a:t>розвитком</a:t>
            </a:r>
            <a:r>
              <a:rPr lang="ru-RU" b="1" dirty="0"/>
              <a:t> </a:t>
            </a:r>
            <a:r>
              <a:rPr lang="ru-RU" b="1" dirty="0" err="1"/>
              <a:t>серцевої</a:t>
            </a:r>
            <a:r>
              <a:rPr lang="ru-RU" b="1" dirty="0"/>
              <a:t> </a:t>
            </a:r>
            <a:r>
              <a:rPr lang="ru-RU" b="1" dirty="0" err="1"/>
              <a:t>недостатності</a:t>
            </a:r>
            <a:r>
              <a:rPr lang="ru-RU" b="1" dirty="0"/>
              <a:t>).</a:t>
            </a:r>
          </a:p>
          <a:p>
            <a:pPr>
              <a:buNone/>
            </a:pP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За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тривалістю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перебігу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:</a:t>
            </a:r>
          </a:p>
          <a:p>
            <a:r>
              <a:rPr lang="ru-RU" b="1" dirty="0"/>
              <a:t>• </a:t>
            </a:r>
            <a:r>
              <a:rPr lang="ru-RU" b="1" dirty="0" err="1"/>
              <a:t>гострий</a:t>
            </a:r>
            <a:r>
              <a:rPr lang="ru-RU" b="1" dirty="0"/>
              <a:t> (до 10 </a:t>
            </a:r>
            <a:r>
              <a:rPr lang="ru-RU" b="1" dirty="0" err="1"/>
              <a:t>днів</a:t>
            </a:r>
            <a:r>
              <a:rPr lang="ru-RU" b="1" dirty="0"/>
              <a:t>);</a:t>
            </a:r>
          </a:p>
          <a:p>
            <a:r>
              <a:rPr lang="ru-RU" b="1" dirty="0"/>
              <a:t>• </a:t>
            </a:r>
            <a:r>
              <a:rPr lang="ru-RU" b="1" dirty="0" err="1"/>
              <a:t>затяжний</a:t>
            </a:r>
            <a:r>
              <a:rPr lang="ru-RU" b="1" dirty="0"/>
              <a:t> (</a:t>
            </a:r>
            <a:r>
              <a:rPr lang="ru-RU" b="1" dirty="0" err="1"/>
              <a:t>понад</a:t>
            </a:r>
            <a:r>
              <a:rPr lang="ru-RU" b="1" dirty="0"/>
              <a:t> 10 </a:t>
            </a:r>
            <a:r>
              <a:rPr lang="ru-RU" b="1" dirty="0" err="1"/>
              <a:t>днів</a:t>
            </a:r>
            <a:r>
              <a:rPr lang="ru-RU" b="1" dirty="0"/>
              <a:t>);</a:t>
            </a:r>
          </a:p>
          <a:p>
            <a:r>
              <a:rPr lang="ru-RU" b="1" dirty="0"/>
              <a:t>• </a:t>
            </a:r>
            <a:r>
              <a:rPr lang="ru-RU" b="1" dirty="0" err="1"/>
              <a:t>рецидивуючий</a:t>
            </a:r>
            <a:r>
              <a:rPr lang="ru-RU" b="1" dirty="0"/>
              <a:t>;</a:t>
            </a:r>
          </a:p>
          <a:p>
            <a:r>
              <a:rPr lang="ru-RU" b="1" dirty="0"/>
              <a:t>• </a:t>
            </a:r>
            <a:r>
              <a:rPr lang="ru-RU" b="1" dirty="0" err="1"/>
              <a:t>безперервно</a:t>
            </a:r>
            <a:r>
              <a:rPr lang="ru-RU" b="1" dirty="0"/>
              <a:t> </a:t>
            </a:r>
            <a:r>
              <a:rPr lang="ru-RU" b="1" dirty="0" err="1"/>
              <a:t>рецидивний</a:t>
            </a:r>
            <a:r>
              <a:rPr lang="ru-RU" b="1" dirty="0"/>
              <a:t>.</a:t>
            </a:r>
          </a:p>
          <a:p>
            <a:pPr>
              <a:buNone/>
            </a:pP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За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вираженості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обструкції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(на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підставі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даних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спірометрії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):</a:t>
            </a:r>
          </a:p>
          <a:p>
            <a:r>
              <a:rPr lang="ru-RU" b="1" dirty="0"/>
              <a:t>• легка </a:t>
            </a:r>
            <a:r>
              <a:rPr lang="ru-RU" b="1" dirty="0" err="1"/>
              <a:t>ступінь</a:t>
            </a:r>
            <a:r>
              <a:rPr lang="ru-RU" b="1" dirty="0"/>
              <a:t>; </a:t>
            </a:r>
          </a:p>
          <a:p>
            <a:r>
              <a:rPr lang="ru-RU" b="1" dirty="0"/>
              <a:t>• </a:t>
            </a:r>
            <a:r>
              <a:rPr lang="ru-RU" b="1" dirty="0" err="1"/>
              <a:t>середньоважка</a:t>
            </a:r>
            <a:r>
              <a:rPr lang="ru-RU" b="1" dirty="0"/>
              <a:t>; </a:t>
            </a:r>
          </a:p>
          <a:p>
            <a:r>
              <a:rPr lang="ru-RU" b="1" dirty="0"/>
              <a:t>• </a:t>
            </a:r>
            <a:r>
              <a:rPr lang="ru-RU" b="1" dirty="0" err="1"/>
              <a:t>важка</a:t>
            </a:r>
            <a:r>
              <a:rPr lang="ru-RU" b="1" dirty="0"/>
              <a:t>; </a:t>
            </a:r>
          </a:p>
          <a:p>
            <a:r>
              <a:rPr lang="ru-RU" b="1" dirty="0"/>
              <a:t>• </a:t>
            </a:r>
            <a:r>
              <a:rPr lang="ru-RU" b="1" dirty="0" err="1"/>
              <a:t>прихована</a:t>
            </a:r>
            <a:r>
              <a:rPr lang="ru-RU" b="1" dirty="0"/>
              <a:t> </a:t>
            </a:r>
            <a:r>
              <a:rPr lang="ru-RU" b="1" dirty="0" err="1"/>
              <a:t>бронхообструкція</a:t>
            </a:r>
            <a:r>
              <a:rPr lang="ru-RU" b="1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399032"/>
          </a:xfrm>
        </p:spPr>
        <p:txBody>
          <a:bodyPr/>
          <a:lstStyle/>
          <a:p>
            <a:pPr algn="ctr"/>
            <a:r>
              <a:rPr lang="ru-RU" sz="4000" b="1" dirty="0" err="1"/>
              <a:t>Класифікація</a:t>
            </a:r>
            <a:r>
              <a:rPr lang="ru-RU" sz="4000" b="1" dirty="0"/>
              <a:t> БОС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258056"/>
          </a:xfrm>
        </p:spPr>
        <p:txBody>
          <a:bodyPr>
            <a:normAutofit/>
          </a:bodyPr>
          <a:lstStyle/>
          <a:p>
            <a:r>
              <a:rPr lang="ru-RU" dirty="0" err="1"/>
              <a:t>Крім</a:t>
            </a:r>
            <a:r>
              <a:rPr lang="ru-RU" dirty="0"/>
              <a:t> того,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виділити</a:t>
            </a:r>
            <a:r>
              <a:rPr lang="ru-RU" dirty="0"/>
              <a:t> </a:t>
            </a:r>
            <a:r>
              <a:rPr lang="ru-RU" dirty="0" err="1"/>
              <a:t>групу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супроводжуються</a:t>
            </a:r>
            <a:r>
              <a:rPr lang="ru-RU" dirty="0"/>
              <a:t> 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обов'язковим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розвитком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бронхообструкції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хронічне</a:t>
            </a:r>
            <a:r>
              <a:rPr lang="ru-RU" dirty="0"/>
              <a:t> </a:t>
            </a:r>
            <a:r>
              <a:rPr lang="ru-RU" dirty="0" err="1"/>
              <a:t>обструктивне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, </a:t>
            </a:r>
            <a:r>
              <a:rPr lang="ru-RU" dirty="0" err="1"/>
              <a:t>бронхіальна</a:t>
            </a:r>
            <a:r>
              <a:rPr lang="ru-RU" dirty="0"/>
              <a:t> астма, </a:t>
            </a:r>
            <a:r>
              <a:rPr lang="ru-RU" dirty="0" err="1"/>
              <a:t>емфізема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)</a:t>
            </a:r>
          </a:p>
          <a:p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і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факультативним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її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формуванням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/>
              <a:t>(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гострий</a:t>
            </a:r>
            <a:r>
              <a:rPr lang="ru-RU" dirty="0"/>
              <a:t> </a:t>
            </a:r>
            <a:r>
              <a:rPr lang="ru-RU" dirty="0" err="1"/>
              <a:t>бронхіт</a:t>
            </a:r>
            <a:r>
              <a:rPr lang="ru-RU" dirty="0"/>
              <a:t>, </a:t>
            </a:r>
            <a:r>
              <a:rPr lang="ru-RU" dirty="0" err="1"/>
              <a:t>туберкульоз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, </a:t>
            </a:r>
            <a:r>
              <a:rPr lang="ru-RU" dirty="0" err="1"/>
              <a:t>саркоїдоз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, </a:t>
            </a:r>
            <a:r>
              <a:rPr lang="ru-RU" dirty="0" err="1"/>
              <a:t>пневмоконіоз</a:t>
            </a:r>
            <a:r>
              <a:rPr lang="ru-RU" dirty="0"/>
              <a:t>, </a:t>
            </a:r>
            <a:r>
              <a:rPr lang="ru-RU" dirty="0" err="1"/>
              <a:t>паразитарні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легень</a:t>
            </a:r>
            <a:r>
              <a:rPr lang="ru-RU" dirty="0"/>
              <a:t>,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ін</a:t>
            </a:r>
            <a:r>
              <a:rPr lang="ru-RU" dirty="0"/>
              <a:t>.)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15416"/>
            <a:ext cx="8686800" cy="1399032"/>
          </a:xfrm>
        </p:spPr>
        <p:txBody>
          <a:bodyPr/>
          <a:lstStyle/>
          <a:p>
            <a:r>
              <a:rPr lang="ru-RU" sz="4000" b="1" dirty="0" err="1"/>
              <a:t>Клінічні</a:t>
            </a:r>
            <a:r>
              <a:rPr lang="ru-RU" sz="4000" b="1" dirty="0"/>
              <a:t> прояви БОС: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8864" y="908720"/>
            <a:ext cx="8229600" cy="59766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• </a:t>
            </a:r>
            <a:r>
              <a:rPr lang="ru-RU" dirty="0" err="1"/>
              <a:t>задишка</a:t>
            </a:r>
            <a:r>
              <a:rPr lang="ru-RU" dirty="0"/>
              <a:t>, як правило, </a:t>
            </a:r>
            <a:r>
              <a:rPr lang="ru-RU" dirty="0" err="1"/>
              <a:t>експіраторного</a:t>
            </a:r>
            <a:r>
              <a:rPr lang="ru-RU" dirty="0"/>
              <a:t> характеру</a:t>
            </a:r>
          </a:p>
          <a:p>
            <a:pPr>
              <a:buNone/>
            </a:pPr>
            <a:r>
              <a:rPr lang="ru-RU" dirty="0"/>
              <a:t>• напади </a:t>
            </a:r>
            <a:r>
              <a:rPr lang="ru-RU" dirty="0" err="1"/>
              <a:t>задухи</a:t>
            </a:r>
            <a:endParaRPr lang="ru-RU" dirty="0"/>
          </a:p>
          <a:p>
            <a:pPr>
              <a:buNone/>
            </a:pPr>
            <a:r>
              <a:rPr lang="ru-RU" dirty="0"/>
              <a:t>• </a:t>
            </a:r>
            <a:r>
              <a:rPr lang="ru-RU" dirty="0" err="1"/>
              <a:t>сухий</a:t>
            </a:r>
            <a:r>
              <a:rPr lang="ru-RU" dirty="0"/>
              <a:t> </a:t>
            </a:r>
            <a:r>
              <a:rPr lang="ru-RU" dirty="0" err="1"/>
              <a:t>нападоподібний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малопродуктивний</a:t>
            </a:r>
            <a:r>
              <a:rPr lang="ru-RU" dirty="0"/>
              <a:t> кашель</a:t>
            </a:r>
          </a:p>
          <a:p>
            <a:pPr>
              <a:buNone/>
            </a:pPr>
            <a:r>
              <a:rPr lang="ru-RU" dirty="0"/>
              <a:t>• участь </a:t>
            </a:r>
            <a:r>
              <a:rPr lang="ru-RU" dirty="0" err="1"/>
              <a:t>допоміжної</a:t>
            </a:r>
            <a:r>
              <a:rPr lang="ru-RU" dirty="0"/>
              <a:t> </a:t>
            </a:r>
            <a:r>
              <a:rPr lang="ru-RU" dirty="0" err="1"/>
              <a:t>мускулатури</a:t>
            </a:r>
            <a:r>
              <a:rPr lang="ru-RU" dirty="0"/>
              <a:t> в </a:t>
            </a:r>
            <a:r>
              <a:rPr lang="ru-RU" dirty="0" err="1"/>
              <a:t>диханні</a:t>
            </a:r>
            <a:endParaRPr lang="ru-RU" dirty="0"/>
          </a:p>
          <a:p>
            <a:pPr>
              <a:buNone/>
            </a:pPr>
            <a:r>
              <a:rPr lang="ru-RU" dirty="0"/>
              <a:t>• </a:t>
            </a:r>
            <a:r>
              <a:rPr lang="ru-RU" dirty="0" err="1"/>
              <a:t>ослаблення</a:t>
            </a:r>
            <a:r>
              <a:rPr lang="ru-RU" dirty="0"/>
              <a:t> голосового </a:t>
            </a:r>
            <a:r>
              <a:rPr lang="ru-RU" dirty="0" err="1"/>
              <a:t>тремтіння</a:t>
            </a:r>
            <a:r>
              <a:rPr lang="ru-RU" dirty="0"/>
              <a:t>, </a:t>
            </a:r>
            <a:r>
              <a:rPr lang="ru-RU" dirty="0" err="1"/>
              <a:t>коробковий</a:t>
            </a:r>
            <a:r>
              <a:rPr lang="ru-RU" dirty="0"/>
              <a:t> </a:t>
            </a:r>
            <a:r>
              <a:rPr lang="ru-RU" dirty="0" err="1"/>
              <a:t>перкуторний</a:t>
            </a:r>
            <a:r>
              <a:rPr lang="ru-RU" dirty="0"/>
              <a:t> звук.</a:t>
            </a:r>
          </a:p>
          <a:p>
            <a:pPr>
              <a:buNone/>
            </a:pPr>
            <a:r>
              <a:rPr lang="ru-RU" dirty="0"/>
              <a:t>  • </a:t>
            </a:r>
            <a:r>
              <a:rPr lang="ru-RU" dirty="0" err="1"/>
              <a:t>подовження</a:t>
            </a:r>
            <a:r>
              <a:rPr lang="ru-RU" dirty="0"/>
              <a:t> </a:t>
            </a:r>
            <a:r>
              <a:rPr lang="ru-RU" dirty="0" err="1"/>
              <a:t>фази</a:t>
            </a:r>
            <a:r>
              <a:rPr lang="ru-RU" dirty="0"/>
              <a:t> </a:t>
            </a:r>
            <a:r>
              <a:rPr lang="ru-RU" dirty="0" err="1"/>
              <a:t>видиху</a:t>
            </a:r>
            <a:endParaRPr lang="ru-RU" dirty="0"/>
          </a:p>
          <a:p>
            <a:pPr>
              <a:buNone/>
            </a:pPr>
            <a:r>
              <a:rPr lang="ru-RU" dirty="0"/>
              <a:t>  • </a:t>
            </a:r>
            <a:r>
              <a:rPr lang="ru-RU" dirty="0" err="1"/>
              <a:t>розсіяні</a:t>
            </a:r>
            <a:r>
              <a:rPr lang="ru-RU" dirty="0"/>
              <a:t> </a:t>
            </a:r>
            <a:r>
              <a:rPr lang="ru-RU" dirty="0" err="1"/>
              <a:t>сухі</a:t>
            </a:r>
            <a:r>
              <a:rPr lang="ru-RU" dirty="0"/>
              <a:t> хрипи при </a:t>
            </a:r>
            <a:r>
              <a:rPr lang="ru-RU" dirty="0" err="1"/>
              <a:t>аускультації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чутні</a:t>
            </a:r>
            <a:r>
              <a:rPr lang="ru-RU" dirty="0"/>
              <a:t> на </a:t>
            </a:r>
            <a:r>
              <a:rPr lang="ru-RU" dirty="0" err="1"/>
              <a:t>відстані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err="1"/>
              <a:t>вимушене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пацієнта</a:t>
            </a:r>
            <a:r>
              <a:rPr lang="ru-RU" dirty="0"/>
              <a:t> </a:t>
            </a:r>
            <a:r>
              <a:rPr lang="ru-RU" dirty="0" err="1"/>
              <a:t>сидячи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фіксацією</a:t>
            </a:r>
            <a:r>
              <a:rPr lang="ru-RU" dirty="0"/>
              <a:t> </a:t>
            </a:r>
            <a:r>
              <a:rPr lang="ru-RU" dirty="0" err="1"/>
              <a:t>плечового</a:t>
            </a:r>
            <a:r>
              <a:rPr lang="ru-RU" dirty="0"/>
              <a:t> пояса, </a:t>
            </a:r>
            <a:r>
              <a:rPr lang="ru-RU" dirty="0" err="1"/>
              <a:t>ціанозом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видимих</a:t>
            </a:r>
            <a:r>
              <a:rPr lang="ru-RU" dirty="0"/>
              <a:t> </a:t>
            </a:r>
            <a:r>
              <a:rPr lang="ru-RU" dirty="0" err="1"/>
              <a:t>слизових</a:t>
            </a:r>
            <a:r>
              <a:rPr lang="ru-RU" dirty="0"/>
              <a:t> </a:t>
            </a:r>
            <a:r>
              <a:rPr lang="ru-RU" dirty="0" err="1"/>
              <a:t>оболонок</a:t>
            </a:r>
            <a:endParaRPr lang="ru-RU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err="1"/>
              <a:t>Діагностика</a:t>
            </a:r>
            <a:r>
              <a:rPr lang="ru-RU" sz="4000" b="1" dirty="0"/>
              <a:t> </a:t>
            </a:r>
            <a:r>
              <a:rPr lang="ru-RU" sz="4000" b="1" dirty="0" err="1"/>
              <a:t>бронхіальної</a:t>
            </a:r>
            <a:r>
              <a:rPr lang="ru-RU" sz="4000" b="1" dirty="0"/>
              <a:t> </a:t>
            </a:r>
            <a:r>
              <a:rPr lang="ru-RU" sz="4000" b="1" dirty="0" err="1"/>
              <a:t>обструкції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021939"/>
            <a:ext cx="6336704" cy="8309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/>
              <a:t>Встановити</a:t>
            </a:r>
            <a:r>
              <a:rPr lang="ru-RU" sz="2400" dirty="0"/>
              <a:t> </a:t>
            </a:r>
            <a:r>
              <a:rPr lang="ru-RU" sz="2400" b="1" dirty="0" err="1"/>
              <a:t>наявність</a:t>
            </a:r>
            <a:r>
              <a:rPr lang="ru-RU" sz="2400" dirty="0"/>
              <a:t> </a:t>
            </a:r>
            <a:r>
              <a:rPr lang="ru-RU" sz="2400" dirty="0" err="1"/>
              <a:t>бронхіальної</a:t>
            </a:r>
            <a:r>
              <a:rPr lang="ru-RU" sz="2400" dirty="0"/>
              <a:t> </a:t>
            </a:r>
            <a:r>
              <a:rPr lang="ru-RU" sz="2400" dirty="0" err="1"/>
              <a:t>обструкції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3462099"/>
            <a:ext cx="6264696" cy="8309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/>
              <a:t>Встановити</a:t>
            </a:r>
            <a:r>
              <a:rPr lang="ru-RU" sz="2400" dirty="0"/>
              <a:t> </a:t>
            </a:r>
            <a:r>
              <a:rPr lang="ru-RU" sz="2400" b="1" dirty="0" err="1"/>
              <a:t>тяжкість</a:t>
            </a:r>
            <a:r>
              <a:rPr lang="ru-RU" sz="2400" dirty="0"/>
              <a:t> </a:t>
            </a:r>
            <a:r>
              <a:rPr lang="ru-RU" sz="2400" dirty="0" err="1"/>
              <a:t>бронхіальної</a:t>
            </a:r>
            <a:r>
              <a:rPr lang="ru-RU" sz="2400" dirty="0"/>
              <a:t> </a:t>
            </a:r>
            <a:r>
              <a:rPr lang="ru-RU" sz="2400" dirty="0" err="1"/>
              <a:t>обструкції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4974267"/>
            <a:ext cx="6192688" cy="83099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/>
              <a:t>Встановити</a:t>
            </a:r>
            <a:r>
              <a:rPr lang="ru-RU" sz="2400" dirty="0"/>
              <a:t> </a:t>
            </a:r>
            <a:r>
              <a:rPr lang="ru-RU" sz="2400" b="1" dirty="0" err="1"/>
              <a:t>оборотність</a:t>
            </a:r>
            <a:r>
              <a:rPr lang="ru-RU" sz="2400" dirty="0"/>
              <a:t> </a:t>
            </a:r>
            <a:r>
              <a:rPr lang="ru-RU" sz="2400" dirty="0" err="1"/>
              <a:t>бронхіальної</a:t>
            </a:r>
            <a:r>
              <a:rPr lang="ru-RU" sz="2400" dirty="0"/>
              <a:t> </a:t>
            </a:r>
            <a:r>
              <a:rPr lang="ru-RU" sz="2400" dirty="0" err="1"/>
              <a:t>обструкції</a:t>
            </a:r>
            <a:endParaRPr lang="ru-RU" sz="2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716016" y="2852936"/>
            <a:ext cx="0" cy="648072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716016" y="4293096"/>
            <a:ext cx="0" cy="648072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-171400"/>
            <a:ext cx="9155360" cy="1399032"/>
          </a:xfrm>
        </p:spPr>
        <p:txBody>
          <a:bodyPr/>
          <a:lstStyle/>
          <a:p>
            <a:r>
              <a:rPr lang="ru-RU" sz="4000" b="1" dirty="0" err="1"/>
              <a:t>Діагностика</a:t>
            </a:r>
            <a:r>
              <a:rPr lang="ru-RU" sz="4000" b="1" dirty="0"/>
              <a:t> БОС: </a:t>
            </a:r>
            <a:r>
              <a:rPr lang="ru-RU" sz="4000" b="1" dirty="0" err="1"/>
              <a:t>спірометрія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1264"/>
            <a:ext cx="8686800" cy="266576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З </a:t>
            </a:r>
            <a:r>
              <a:rPr lang="ru-RU" dirty="0" err="1"/>
              <a:t>функціональних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для </a:t>
            </a:r>
            <a:r>
              <a:rPr lang="ru-RU" dirty="0" err="1"/>
              <a:t>діагностики</a:t>
            </a:r>
            <a:r>
              <a:rPr lang="ru-RU" dirty="0"/>
              <a:t> </a:t>
            </a:r>
            <a:r>
              <a:rPr lang="ru-RU" dirty="0" err="1"/>
              <a:t>обструкції</a:t>
            </a:r>
            <a:r>
              <a:rPr lang="ru-RU" dirty="0"/>
              <a:t> </a:t>
            </a:r>
            <a:r>
              <a:rPr lang="ru-RU" dirty="0" err="1"/>
              <a:t>дихальних</a:t>
            </a:r>
            <a:r>
              <a:rPr lang="ru-RU" dirty="0"/>
              <a:t> </a:t>
            </a:r>
            <a:r>
              <a:rPr lang="ru-RU" dirty="0" err="1"/>
              <a:t>шляхів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часто </a:t>
            </a:r>
            <a:r>
              <a:rPr lang="ru-RU" dirty="0" err="1"/>
              <a:t>застосовуються</a:t>
            </a:r>
            <a:r>
              <a:rPr lang="ru-RU" dirty="0"/>
              <a:t>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спірографія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і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пневмотахографія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реєстрацією</a:t>
            </a:r>
            <a:r>
              <a:rPr lang="ru-RU" dirty="0"/>
              <a:t> </a:t>
            </a:r>
            <a:r>
              <a:rPr lang="ru-RU" dirty="0" err="1"/>
              <a:t>кривої</a:t>
            </a:r>
            <a:r>
              <a:rPr lang="ru-RU" dirty="0"/>
              <a:t> "</a:t>
            </a:r>
            <a:r>
              <a:rPr lang="ru-RU" dirty="0" err="1"/>
              <a:t>потік-об'єм</a:t>
            </a:r>
            <a:r>
              <a:rPr lang="ru-RU" dirty="0"/>
              <a:t>" </a:t>
            </a:r>
            <a:r>
              <a:rPr lang="ru-RU" dirty="0" err="1"/>
              <a:t>форсованого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endParaRPr lang="ru-RU" dirty="0"/>
          </a:p>
        </p:txBody>
      </p:sp>
      <p:pic>
        <p:nvPicPr>
          <p:cNvPr id="49154" name="Picture 2" descr="Картинки по запросу показатели спирометр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857447"/>
            <a:ext cx="4104456" cy="2667897"/>
          </a:xfrm>
          <a:prstGeom prst="rect">
            <a:avLst/>
          </a:prstGeom>
          <a:noFill/>
        </p:spPr>
      </p:pic>
      <p:pic>
        <p:nvPicPr>
          <p:cNvPr id="4915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7875" y="3861048"/>
            <a:ext cx="3438581" cy="2675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err="1"/>
              <a:t>Визначення</a:t>
            </a:r>
            <a:r>
              <a:rPr lang="ru-RU" sz="4000" b="1" dirty="0"/>
              <a:t> </a:t>
            </a:r>
            <a:r>
              <a:rPr lang="ru-RU" sz="4000" b="1" dirty="0" err="1"/>
              <a:t>наявності</a:t>
            </a:r>
            <a:r>
              <a:rPr lang="ru-RU" sz="4000" b="1" dirty="0"/>
              <a:t> </a:t>
            </a:r>
            <a:r>
              <a:rPr lang="ru-RU" sz="4000" b="1" dirty="0" err="1"/>
              <a:t>бронхіальної</a:t>
            </a:r>
            <a:r>
              <a:rPr lang="ru-RU" sz="4000" b="1" dirty="0"/>
              <a:t> </a:t>
            </a:r>
            <a:r>
              <a:rPr lang="ru-RU" sz="4000" b="1" dirty="0" err="1"/>
              <a:t>обструкції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2808"/>
            <a:ext cx="8892480" cy="4572000"/>
          </a:xfrm>
        </p:spPr>
        <p:txBody>
          <a:bodyPr>
            <a:normAutofit/>
          </a:bodyPr>
          <a:lstStyle/>
          <a:p>
            <a:r>
              <a:rPr lang="ru-RU" b="1" dirty="0"/>
              <a:t>При </a:t>
            </a:r>
            <a:r>
              <a:rPr lang="ru-RU" b="1" dirty="0" err="1"/>
              <a:t>зниженні</a:t>
            </a:r>
            <a:r>
              <a:rPr lang="ru-RU" b="1" dirty="0"/>
              <a:t> </a:t>
            </a:r>
            <a:r>
              <a:rPr lang="ru-RU" b="1" dirty="0" err="1"/>
              <a:t>обсягу</a:t>
            </a:r>
            <a:r>
              <a:rPr lang="ru-RU" b="1" dirty="0"/>
              <a:t> </a:t>
            </a:r>
            <a:r>
              <a:rPr lang="ru-RU" b="1" dirty="0" err="1"/>
              <a:t>форсованого</a:t>
            </a:r>
            <a:r>
              <a:rPr lang="ru-RU" b="1" dirty="0"/>
              <a:t> </a:t>
            </a:r>
            <a:r>
              <a:rPr lang="ru-RU" b="1" dirty="0" err="1"/>
              <a:t>видиху</a:t>
            </a:r>
            <a:r>
              <a:rPr lang="ru-RU" b="1" dirty="0"/>
              <a:t> за 1-ю секунду 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(ОФВ1) &lt;80%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належної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величини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b="1" dirty="0" err="1"/>
              <a:t>і</a:t>
            </a:r>
            <a:r>
              <a:rPr lang="ru-RU" b="1" dirty="0"/>
              <a:t> </a:t>
            </a:r>
            <a:r>
              <a:rPr lang="ru-RU" b="1" dirty="0" err="1"/>
              <a:t>відносини</a:t>
            </a:r>
            <a:r>
              <a:rPr lang="ru-RU" b="1" dirty="0"/>
              <a:t> 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ОФВ1 / ФЖЄЛ (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форсованої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життєвої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ємності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легень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) &lt;70%</a:t>
            </a:r>
          </a:p>
          <a:p>
            <a:r>
              <a:rPr lang="ru-RU" b="1" dirty="0" err="1"/>
              <a:t>констатується</a:t>
            </a:r>
            <a:r>
              <a:rPr lang="ru-RU" b="1" dirty="0"/>
              <a:t> </a:t>
            </a:r>
            <a:r>
              <a:rPr lang="ru-RU" b="1" dirty="0" err="1"/>
              <a:t>бронхіальна</a:t>
            </a:r>
            <a:r>
              <a:rPr lang="ru-RU" b="1" dirty="0"/>
              <a:t> </a:t>
            </a:r>
            <a:r>
              <a:rPr lang="ru-RU" b="1" dirty="0" err="1"/>
              <a:t>обструкція</a:t>
            </a:r>
            <a:r>
              <a:rPr lang="ru-RU" b="1" dirty="0"/>
              <a:t>.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9768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err="1"/>
              <a:t>Визначення</a:t>
            </a:r>
            <a:r>
              <a:rPr lang="ru-RU" sz="4400" b="1" dirty="0"/>
              <a:t> </a:t>
            </a:r>
            <a:r>
              <a:rPr lang="ru-RU" sz="4400" b="1" dirty="0" err="1"/>
              <a:t>наявності</a:t>
            </a:r>
            <a:r>
              <a:rPr lang="ru-RU" sz="4400" b="1" dirty="0"/>
              <a:t> </a:t>
            </a:r>
            <a:r>
              <a:rPr lang="ru-RU" sz="4400" b="1" dirty="0" err="1"/>
              <a:t>бронхіальної</a:t>
            </a:r>
            <a:r>
              <a:rPr lang="ru-RU" sz="4400" b="1" dirty="0"/>
              <a:t> </a:t>
            </a:r>
            <a:r>
              <a:rPr lang="ru-RU" sz="4400" b="1" dirty="0" err="1"/>
              <a:t>обструкції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680" y="1772816"/>
            <a:ext cx="8686800" cy="5112568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Порушення</a:t>
            </a:r>
            <a:r>
              <a:rPr lang="ru-RU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бронхіальної</a:t>
            </a:r>
            <a:r>
              <a:rPr lang="ru-RU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прохідності</a:t>
            </a:r>
            <a:r>
              <a:rPr lang="ru-RU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(</a:t>
            </a:r>
            <a:r>
              <a:rPr lang="ru-RU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бронхіальна</a:t>
            </a:r>
            <a:r>
              <a:rPr lang="ru-RU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обструкція</a:t>
            </a:r>
            <a:r>
              <a:rPr lang="ru-RU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) </a:t>
            </a:r>
            <a:r>
              <a:rPr lang="ru-RU" b="1" i="1" dirty="0" err="1"/>
              <a:t>також</a:t>
            </a:r>
            <a:r>
              <a:rPr lang="ru-RU" b="1" i="1" dirty="0"/>
              <a:t> </a:t>
            </a:r>
            <a:r>
              <a:rPr lang="ru-RU" b="1" i="1" dirty="0" err="1"/>
              <a:t>проявляються</a:t>
            </a:r>
            <a:r>
              <a:rPr lang="ru-RU" b="1" i="1" dirty="0"/>
              <a:t> так </a:t>
            </a:r>
            <a:r>
              <a:rPr lang="ru-RU" b="1" i="1" dirty="0" err="1"/>
              <a:t>званим</a:t>
            </a:r>
            <a:r>
              <a:rPr lang="ru-RU" b="1" i="1" dirty="0"/>
              <a:t> "</a:t>
            </a:r>
            <a:r>
              <a:rPr lang="ru-RU" b="1" i="1" dirty="0" err="1"/>
              <a:t>провисанням</a:t>
            </a:r>
            <a:r>
              <a:rPr lang="ru-RU" b="1" i="1" dirty="0"/>
              <a:t>" </a:t>
            </a:r>
            <a:r>
              <a:rPr lang="ru-RU" b="1" i="1" dirty="0" err="1"/>
              <a:t>кривої</a:t>
            </a:r>
            <a:r>
              <a:rPr lang="ru-RU" b="1" i="1" dirty="0"/>
              <a:t> "</a:t>
            </a:r>
            <a:r>
              <a:rPr lang="ru-RU" b="1" i="1" dirty="0" err="1"/>
              <a:t>потік-об'єм</a:t>
            </a:r>
            <a:r>
              <a:rPr lang="ru-RU" b="1" i="1" dirty="0"/>
              <a:t>" </a:t>
            </a:r>
            <a:r>
              <a:rPr lang="ru-RU" b="1" i="1" dirty="0" err="1"/>
              <a:t>форсованого</a:t>
            </a:r>
            <a:r>
              <a:rPr lang="ru-RU" b="1" i="1" dirty="0"/>
              <a:t> </a:t>
            </a:r>
            <a:r>
              <a:rPr lang="ru-RU" b="1" i="1" dirty="0" err="1"/>
              <a:t>видиху</a:t>
            </a:r>
            <a:r>
              <a:rPr lang="ru-RU" b="1" i="1" dirty="0"/>
              <a:t> </a:t>
            </a:r>
            <a:r>
              <a:rPr lang="ru-RU" b="1" i="1" dirty="0" err="1"/>
              <a:t>відразу</a:t>
            </a:r>
            <a:r>
              <a:rPr lang="ru-RU" b="1" i="1" dirty="0"/>
              <a:t> </a:t>
            </a:r>
            <a:r>
              <a:rPr lang="ru-RU" b="1" i="1" dirty="0" err="1"/>
              <a:t>після</a:t>
            </a:r>
            <a:r>
              <a:rPr lang="ru-RU" b="1" i="1" dirty="0"/>
              <a:t> </a:t>
            </a:r>
            <a:r>
              <a:rPr lang="ru-RU" b="1" i="1" dirty="0" err="1"/>
              <a:t>досягнення</a:t>
            </a:r>
            <a:r>
              <a:rPr lang="ru-RU" b="1" i="1" dirty="0"/>
              <a:t> </a:t>
            </a:r>
            <a:r>
              <a:rPr lang="ru-RU" b="1" i="1" dirty="0" err="1"/>
              <a:t>піку</a:t>
            </a:r>
            <a:r>
              <a:rPr lang="ru-RU" b="1" i="1" dirty="0"/>
              <a:t> потоку в </a:t>
            </a:r>
            <a:r>
              <a:rPr lang="ru-RU" b="1" i="1" dirty="0" err="1"/>
              <a:t>поєднанні</a:t>
            </a:r>
            <a:r>
              <a:rPr lang="ru-RU" b="1" i="1" dirty="0"/>
              <a:t> </a:t>
            </a:r>
            <a:r>
              <a:rPr lang="ru-RU" b="1" i="1" dirty="0" err="1"/>
              <a:t>з</a:t>
            </a:r>
            <a:r>
              <a:rPr lang="ru-RU" b="1" i="1" dirty="0"/>
              <a:t> </a:t>
            </a:r>
            <a:r>
              <a:rPr lang="ru-RU" b="1" i="1" dirty="0" err="1"/>
              <a:t>іншими</a:t>
            </a:r>
            <a:r>
              <a:rPr lang="ru-RU" b="1" i="1" dirty="0"/>
              <a:t> </a:t>
            </a:r>
            <a:r>
              <a:rPr lang="ru-RU" b="1" i="1" dirty="0" err="1"/>
              <a:t>ознаками</a:t>
            </a:r>
            <a:r>
              <a:rPr lang="ru-RU" b="1" i="1" dirty="0"/>
              <a:t> </a:t>
            </a:r>
            <a:r>
              <a:rPr lang="ru-RU" b="1" i="1" dirty="0" err="1"/>
              <a:t>обструктивного</a:t>
            </a:r>
            <a:r>
              <a:rPr lang="ru-RU" b="1" i="1" dirty="0"/>
              <a:t> типу </a:t>
            </a:r>
            <a:r>
              <a:rPr lang="ru-RU" b="1" i="1" dirty="0" err="1"/>
              <a:t>легеневої</a:t>
            </a:r>
            <a:r>
              <a:rPr lang="ru-RU" b="1" i="1" dirty="0"/>
              <a:t> </a:t>
            </a:r>
            <a:r>
              <a:rPr lang="ru-RU" b="1" i="1" dirty="0" err="1"/>
              <a:t>недостатності</a:t>
            </a:r>
            <a:r>
              <a:rPr lang="ru-RU" sz="26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1873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/>
              <a:t>Визначення</a:t>
            </a:r>
            <a:r>
              <a:rPr lang="ru-RU" sz="3600" b="1" dirty="0"/>
              <a:t> </a:t>
            </a:r>
            <a:r>
              <a:rPr lang="ru-RU" sz="3600" b="1" dirty="0" err="1"/>
              <a:t>ступеня</a:t>
            </a:r>
            <a:r>
              <a:rPr lang="ru-RU" sz="3600" b="1" dirty="0"/>
              <a:t> </a:t>
            </a:r>
            <a:r>
              <a:rPr lang="ru-RU" sz="3600" b="1" dirty="0" err="1"/>
              <a:t>тяжкості</a:t>
            </a:r>
            <a:r>
              <a:rPr lang="ru-RU" sz="3600" b="1" dirty="0"/>
              <a:t> </a:t>
            </a:r>
            <a:r>
              <a:rPr lang="ru-RU" sz="3600" b="1" dirty="0" err="1"/>
              <a:t>бронхіальної</a:t>
            </a:r>
            <a:r>
              <a:rPr lang="ru-RU" sz="3600" b="1" dirty="0"/>
              <a:t> </a:t>
            </a:r>
            <a:r>
              <a:rPr lang="ru-RU" sz="3600" b="1" dirty="0" err="1"/>
              <a:t>обструкції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544522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/>
              <a:t>Ще</a:t>
            </a:r>
            <a:r>
              <a:rPr lang="ru-RU" sz="2400" b="1" dirty="0"/>
              <a:t> одним </a:t>
            </a:r>
            <a:r>
              <a:rPr lang="ru-RU" sz="2400" b="1" dirty="0" err="1"/>
              <a:t>важливим</a:t>
            </a:r>
            <a:r>
              <a:rPr lang="ru-RU" sz="2400" b="1" dirty="0"/>
              <a:t> </a:t>
            </a:r>
            <a:r>
              <a:rPr lang="ru-RU" sz="2400" b="1" dirty="0" err="1"/>
              <a:t>критерієм</a:t>
            </a:r>
            <a:r>
              <a:rPr lang="ru-RU" sz="2400" b="1" dirty="0"/>
              <a:t> </a:t>
            </a:r>
            <a:r>
              <a:rPr lang="ru-RU" sz="2400" b="1" dirty="0" err="1"/>
              <a:t>є</a:t>
            </a:r>
            <a:r>
              <a:rPr lang="ru-RU" sz="2400" b="1" dirty="0"/>
              <a:t>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</a:rPr>
              <a:t>зниження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</a:rPr>
              <a:t>співвідношення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ОФВ1 / ФЖЄЛ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</a:rPr>
              <a:t>менш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70%.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6742531-6FA4-43B7-9503-4BB834C07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3688" y="1337159"/>
            <a:ext cx="5616624" cy="4207047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/>
              <a:t>Визначення</a:t>
            </a:r>
            <a:r>
              <a:rPr lang="ru-RU" b="1" dirty="0"/>
              <a:t> </a:t>
            </a:r>
            <a:r>
              <a:rPr lang="ru-RU" b="1" dirty="0" err="1"/>
              <a:t>зворотності</a:t>
            </a:r>
            <a:r>
              <a:rPr lang="ru-RU" b="1" dirty="0"/>
              <a:t> </a:t>
            </a:r>
            <a:r>
              <a:rPr lang="ru-RU" b="1" dirty="0" err="1"/>
              <a:t>бронхообструкції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664" y="1340768"/>
            <a:ext cx="8974832" cy="551723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оцінки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зворотності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бронхіальної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обструкції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найчастіше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застосовується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фармакологічний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бронходілатаціонний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тест </a:t>
            </a:r>
            <a:r>
              <a:rPr lang="ru-RU" b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β2-</a:t>
            </a:r>
            <a:r>
              <a:rPr lang="ru-RU" b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агоністами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короткої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останніх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препаратів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застосовуються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сальбутамол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фенотерол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проведенням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тесту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пацієнту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мінімум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6 годин (а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краще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- 12 годин)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утримуватися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бронхолітиків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короткої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Спочатку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записується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початкова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крива "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потік-об'єм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форсованого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пацієнт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вдихає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1-2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разові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дози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b="1" dirty="0">
                <a:latin typeface="Times New Roman" pitchFamily="18" charset="0"/>
                <a:cs typeface="Times New Roman" pitchFamily="18" charset="0"/>
              </a:rPr>
              <a:t>β2-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агоніста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короткої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Через 15-30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знову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записується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крива "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потік-об'єм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форсованого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Обструкція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вважається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оборотною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бронходілататорреактівною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ОФВ1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СОС2575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форсованого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видиху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поліпшуються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 15%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вихідних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-243408"/>
            <a:ext cx="8229600" cy="1399032"/>
          </a:xfrm>
        </p:spPr>
        <p:txBody>
          <a:bodyPr/>
          <a:lstStyle/>
          <a:p>
            <a:r>
              <a:rPr lang="ru-RU" b="1" dirty="0" err="1"/>
              <a:t>Скарги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147248" cy="5733256"/>
          </a:xfrm>
        </p:spPr>
        <p:txBody>
          <a:bodyPr>
            <a:normAutofit fontScale="85000" lnSpcReduction="1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КАШЕЛЬ (</a:t>
            </a:r>
            <a:r>
              <a:rPr lang="en-US" sz="3200" dirty="0" err="1"/>
              <a:t>tussis</a:t>
            </a:r>
            <a:r>
              <a:rPr lang="en-US" sz="3200" dirty="0"/>
              <a:t>) – </a:t>
            </a:r>
            <a:endParaRPr lang="uk-UA" sz="32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 err="1"/>
              <a:t>рефлекторний</a:t>
            </a:r>
            <a:r>
              <a:rPr lang="ru-RU" sz="3200" dirty="0"/>
              <a:t> акт,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виникає</a:t>
            </a:r>
            <a:r>
              <a:rPr lang="ru-RU" sz="3200" dirty="0"/>
              <a:t> у </a:t>
            </a:r>
            <a:r>
              <a:rPr lang="ru-RU" sz="3200" dirty="0" err="1"/>
              <a:t>відповідь</a:t>
            </a:r>
            <a:r>
              <a:rPr lang="ru-RU" sz="3200" dirty="0"/>
              <a:t> на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 err="1"/>
              <a:t>роздратування</a:t>
            </a:r>
            <a:r>
              <a:rPr lang="ru-RU" sz="3200" dirty="0"/>
              <a:t> </a:t>
            </a:r>
            <a:r>
              <a:rPr lang="ru-RU" sz="3200" dirty="0" err="1"/>
              <a:t>закінчень</a:t>
            </a:r>
            <a:endParaRPr lang="ru-RU" sz="32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  </a:t>
            </a:r>
            <a:r>
              <a:rPr lang="en-US" sz="3200" dirty="0"/>
              <a:t>n. </a:t>
            </a:r>
            <a:r>
              <a:rPr lang="en-US" sz="3200" dirty="0" err="1"/>
              <a:t>Vagus</a:t>
            </a:r>
            <a:r>
              <a:rPr lang="en-US" sz="3200" dirty="0"/>
              <a:t> </a:t>
            </a:r>
            <a:r>
              <a:rPr lang="ru-RU" sz="3200" dirty="0"/>
              <a:t>в </a:t>
            </a:r>
            <a:r>
              <a:rPr lang="ru-RU" sz="3200" dirty="0" err="1"/>
              <a:t>гортані</a:t>
            </a:r>
            <a:r>
              <a:rPr lang="ru-RU" sz="3200" dirty="0"/>
              <a:t>, </a:t>
            </a:r>
            <a:r>
              <a:rPr lang="ru-RU" sz="3200" dirty="0" err="1"/>
              <a:t>трахеї</a:t>
            </a:r>
            <a:r>
              <a:rPr lang="ru-RU" sz="3200" dirty="0"/>
              <a:t>, бронхах, </a:t>
            </a:r>
            <a:r>
              <a:rPr lang="ru-RU" sz="3200" dirty="0" err="1"/>
              <a:t>плеврі</a:t>
            </a:r>
            <a:r>
              <a:rPr lang="ru-RU" sz="3200" dirty="0"/>
              <a:t>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b="1" dirty="0" err="1"/>
              <a:t>Деталізація</a:t>
            </a:r>
            <a:r>
              <a:rPr lang="ru-RU" sz="3200" b="1" dirty="0"/>
              <a:t> кашлю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1.Ритм (</a:t>
            </a:r>
            <a:r>
              <a:rPr lang="ru-RU" sz="3200" dirty="0" err="1"/>
              <a:t>постійний</a:t>
            </a:r>
            <a:r>
              <a:rPr lang="ru-RU" sz="3200" dirty="0"/>
              <a:t>, </a:t>
            </a:r>
            <a:r>
              <a:rPr lang="ru-RU" sz="3200" dirty="0" err="1"/>
              <a:t>нападоподібний</a:t>
            </a:r>
            <a:r>
              <a:rPr lang="ru-RU" sz="3200" dirty="0"/>
              <a:t>)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2. За часом (</a:t>
            </a:r>
            <a:r>
              <a:rPr lang="ru-RU" sz="3200" dirty="0" err="1"/>
              <a:t>ранковий</a:t>
            </a:r>
            <a:r>
              <a:rPr lang="ru-RU" sz="3200" dirty="0"/>
              <a:t>, </a:t>
            </a:r>
            <a:r>
              <a:rPr lang="ru-RU" sz="3200" dirty="0" err="1"/>
              <a:t>вечірній</a:t>
            </a:r>
            <a:r>
              <a:rPr lang="ru-RU" sz="3200" dirty="0"/>
              <a:t>, </a:t>
            </a:r>
            <a:r>
              <a:rPr lang="ru-RU" sz="3200" dirty="0" err="1"/>
              <a:t>нічний</a:t>
            </a:r>
            <a:r>
              <a:rPr lang="ru-RU" sz="3200" dirty="0"/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3. За тембром (</a:t>
            </a:r>
            <a:r>
              <a:rPr lang="ru-RU" sz="3200" dirty="0" err="1"/>
              <a:t>гавкаючий</a:t>
            </a:r>
            <a:r>
              <a:rPr lang="ru-RU" sz="3200" dirty="0"/>
              <a:t>, </a:t>
            </a:r>
            <a:r>
              <a:rPr lang="ru-RU" sz="3200" dirty="0" err="1"/>
              <a:t>хрипкий</a:t>
            </a:r>
            <a:r>
              <a:rPr lang="ru-RU" sz="3200" dirty="0"/>
              <a:t>, </a:t>
            </a:r>
            <a:r>
              <a:rPr lang="ru-RU" sz="3200" dirty="0" err="1"/>
              <a:t>беззвучний</a:t>
            </a:r>
            <a:r>
              <a:rPr lang="ru-RU" sz="3200" dirty="0"/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4. За </a:t>
            </a:r>
            <a:r>
              <a:rPr lang="ru-RU" sz="3200" dirty="0" err="1"/>
              <a:t>умовами</a:t>
            </a:r>
            <a:r>
              <a:rPr lang="ru-RU" sz="3200" dirty="0"/>
              <a:t> (</a:t>
            </a:r>
            <a:r>
              <a:rPr lang="ru-RU" sz="3200" dirty="0" err="1"/>
              <a:t>положення</a:t>
            </a:r>
            <a:r>
              <a:rPr lang="ru-RU" sz="3200" dirty="0"/>
              <a:t> </a:t>
            </a:r>
            <a:r>
              <a:rPr lang="ru-RU" sz="3200" dirty="0" err="1"/>
              <a:t>тіла</a:t>
            </a:r>
            <a:r>
              <a:rPr lang="ru-RU" sz="3200" dirty="0"/>
              <a:t>, холод, </a:t>
            </a:r>
            <a:r>
              <a:rPr lang="ru-RU" sz="3200" dirty="0" err="1"/>
              <a:t>прийом</a:t>
            </a:r>
            <a:r>
              <a:rPr lang="ru-RU" sz="3200" dirty="0"/>
              <a:t> </a:t>
            </a:r>
            <a:r>
              <a:rPr lang="ru-RU" sz="3200" dirty="0" err="1"/>
              <a:t>їжі</a:t>
            </a:r>
            <a:r>
              <a:rPr lang="ru-RU" sz="3200" dirty="0"/>
              <a:t>, </a:t>
            </a:r>
            <a:r>
              <a:rPr lang="ru-RU" sz="3200" dirty="0" err="1"/>
              <a:t>загазованість</a:t>
            </a:r>
            <a:r>
              <a:rPr lang="ru-RU" sz="3200" dirty="0"/>
              <a:t> </a:t>
            </a:r>
            <a:r>
              <a:rPr lang="ru-RU" sz="3200" dirty="0" err="1"/>
              <a:t>тощо</a:t>
            </a:r>
            <a:r>
              <a:rPr lang="ru-RU" sz="3200" dirty="0"/>
              <a:t>.)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5. За характером (</a:t>
            </a:r>
            <a:r>
              <a:rPr lang="ru-RU" sz="3200" dirty="0" err="1"/>
              <a:t>сухий</a:t>
            </a:r>
            <a:r>
              <a:rPr lang="ru-RU" sz="3200" dirty="0"/>
              <a:t>, </a:t>
            </a:r>
            <a:r>
              <a:rPr lang="ru-RU" sz="3200" dirty="0" err="1"/>
              <a:t>вологий</a:t>
            </a:r>
            <a:r>
              <a:rPr lang="ru-RU" sz="3200" dirty="0"/>
              <a:t>)</a:t>
            </a:r>
            <a:endParaRPr lang="ru-RU" dirty="0"/>
          </a:p>
        </p:txBody>
      </p:sp>
      <p:pic>
        <p:nvPicPr>
          <p:cNvPr id="23553" name="Picture 1" descr="D:\ЗГМУ\клин. орд\для кафедры\для едх\стомат+лаб 2 к\лаб 2к онлайн\картинки к задачам\з2 м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16632"/>
            <a:ext cx="3888432" cy="2488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-58264"/>
            <a:ext cx="8229600" cy="1399032"/>
          </a:xfrm>
        </p:spPr>
        <p:txBody>
          <a:bodyPr/>
          <a:lstStyle/>
          <a:p>
            <a:r>
              <a:rPr lang="ru-RU" sz="4000" b="1" dirty="0" err="1"/>
              <a:t>Лабораторна</a:t>
            </a:r>
            <a:r>
              <a:rPr lang="ru-RU" sz="4000" b="1" dirty="0"/>
              <a:t> </a:t>
            </a:r>
            <a:r>
              <a:rPr lang="ru-RU" sz="4000" b="1" dirty="0" err="1"/>
              <a:t>діагностика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1123272"/>
            <a:ext cx="5040560" cy="5734728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функціональних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, в </a:t>
            </a:r>
            <a:r>
              <a:rPr lang="ru-RU" dirty="0" err="1"/>
              <a:t>диференціальній</a:t>
            </a:r>
            <a:r>
              <a:rPr lang="ru-RU" dirty="0"/>
              <a:t> </a:t>
            </a:r>
            <a:r>
              <a:rPr lang="ru-RU" dirty="0" err="1"/>
              <a:t>діагностиці</a:t>
            </a:r>
            <a:r>
              <a:rPr lang="ru-RU" dirty="0"/>
              <a:t> БОС </a:t>
            </a:r>
            <a:r>
              <a:rPr lang="ru-RU" dirty="0" err="1"/>
              <a:t>важливе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займають</a:t>
            </a:r>
            <a:r>
              <a:rPr lang="ru-RU" dirty="0"/>
              <a:t> </a:t>
            </a:r>
            <a:r>
              <a:rPr lang="ru-RU" dirty="0" err="1"/>
              <a:t>лабораторні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.</a:t>
            </a:r>
          </a:p>
          <a:p>
            <a:r>
              <a:rPr lang="ru-RU" b="1" u="sng" dirty="0"/>
              <a:t>В </a:t>
            </a:r>
            <a:r>
              <a:rPr lang="ru-RU" b="1" u="sng" dirty="0" err="1"/>
              <a:t>аналізі</a:t>
            </a:r>
            <a:r>
              <a:rPr lang="ru-RU" b="1" u="sng" dirty="0"/>
              <a:t> </a:t>
            </a:r>
            <a:r>
              <a:rPr lang="ru-RU" b="1" u="sng" dirty="0" err="1"/>
              <a:t>харкотиння</a:t>
            </a:r>
            <a:r>
              <a:rPr lang="ru-RU" b="1" u="sng" dirty="0"/>
              <a:t> </a:t>
            </a:r>
            <a:r>
              <a:rPr lang="ru-RU" dirty="0"/>
              <a:t>при </a:t>
            </a:r>
            <a:r>
              <a:rPr lang="ru-RU" dirty="0" err="1"/>
              <a:t>бронхіальній</a:t>
            </a:r>
            <a:r>
              <a:rPr lang="ru-RU" dirty="0"/>
              <a:t> </a:t>
            </a:r>
            <a:r>
              <a:rPr lang="ru-RU" dirty="0" err="1"/>
              <a:t>астмі</a:t>
            </a:r>
            <a:r>
              <a:rPr lang="ru-RU" dirty="0"/>
              <a:t> </a:t>
            </a:r>
            <a:r>
              <a:rPr lang="ru-RU" dirty="0" err="1"/>
              <a:t>алергічного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часто </a:t>
            </a:r>
            <a:r>
              <a:rPr lang="ru-RU" dirty="0" err="1"/>
              <a:t>зустрічаються</a:t>
            </a:r>
            <a:r>
              <a:rPr lang="ru-RU" dirty="0"/>
              <a:t> </a:t>
            </a:r>
            <a:r>
              <a:rPr lang="ru-RU" dirty="0" err="1"/>
              <a:t>кристали</a:t>
            </a:r>
            <a:r>
              <a:rPr lang="ru-RU" dirty="0"/>
              <a:t> </a:t>
            </a:r>
            <a:r>
              <a:rPr lang="ru-RU" dirty="0" err="1"/>
              <a:t>Шарко-Лейдена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спіралі</a:t>
            </a:r>
            <a:r>
              <a:rPr lang="ru-RU" dirty="0"/>
              <a:t> </a:t>
            </a:r>
            <a:r>
              <a:rPr lang="ru-RU" dirty="0" err="1"/>
              <a:t>Куршмана</a:t>
            </a:r>
            <a:r>
              <a:rPr lang="ru-RU" dirty="0"/>
              <a:t>.</a:t>
            </a:r>
          </a:p>
          <a:p>
            <a:r>
              <a:rPr lang="ru-RU" dirty="0"/>
              <a:t> 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лейкоцитів</a:t>
            </a:r>
            <a:r>
              <a:rPr lang="ru-RU" dirty="0"/>
              <a:t> </a:t>
            </a:r>
            <a:r>
              <a:rPr lang="ru-RU" dirty="0" err="1"/>
              <a:t>переважають</a:t>
            </a:r>
            <a:r>
              <a:rPr lang="ru-RU" dirty="0"/>
              <a:t> </a:t>
            </a:r>
            <a:r>
              <a:rPr lang="ru-RU" dirty="0" err="1"/>
              <a:t>еозинофіли</a:t>
            </a:r>
            <a:r>
              <a:rPr lang="ru-RU" dirty="0"/>
              <a:t>, а не </a:t>
            </a:r>
            <a:r>
              <a:rPr lang="ru-RU" dirty="0" err="1"/>
              <a:t>нейтрофіли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макрофаги, </a:t>
            </a:r>
            <a:r>
              <a:rPr lang="ru-RU" dirty="0" err="1"/>
              <a:t>присутність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в </a:t>
            </a:r>
            <a:r>
              <a:rPr lang="ru-RU" dirty="0" err="1"/>
              <a:t>мокроті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характерно для ХОЗЛ</a:t>
            </a:r>
          </a:p>
        </p:txBody>
      </p:sp>
      <p:pic>
        <p:nvPicPr>
          <p:cNvPr id="50178" name="Picture 2" descr="Картинки по запросу мокрота при бронхиальной астме микроскоп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5731" y="1196752"/>
            <a:ext cx="3766749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7715200" cy="1399032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Зміни</a:t>
            </a:r>
            <a:r>
              <a:rPr lang="ru-RU" b="1" dirty="0"/>
              <a:t> </a:t>
            </a:r>
            <a:r>
              <a:rPr lang="ru-RU" b="1" dirty="0" err="1"/>
              <a:t>ротової</a:t>
            </a:r>
            <a:r>
              <a:rPr lang="ru-RU" b="1" dirty="0"/>
              <a:t> </a:t>
            </a:r>
            <a:r>
              <a:rPr lang="ru-RU" b="1" dirty="0" err="1"/>
              <a:t>порожнини</a:t>
            </a:r>
            <a:r>
              <a:rPr lang="ru-RU" b="1" dirty="0"/>
              <a:t> у </a:t>
            </a:r>
            <a:r>
              <a:rPr lang="ru-RU" b="1" dirty="0" err="1"/>
              <a:t>хворих</a:t>
            </a:r>
            <a:r>
              <a:rPr lang="ru-RU" b="1" dirty="0"/>
              <a:t> </a:t>
            </a:r>
            <a:r>
              <a:rPr lang="ru-RU" b="1" dirty="0" err="1"/>
              <a:t>з</a:t>
            </a:r>
            <a:r>
              <a:rPr lang="ru-RU" b="1" dirty="0"/>
              <a:t> </a:t>
            </a:r>
            <a:r>
              <a:rPr lang="ru-RU" b="1" dirty="0" err="1"/>
              <a:t>бронхообструктивним</a:t>
            </a:r>
            <a:r>
              <a:rPr lang="ru-RU" b="1" dirty="0"/>
              <a:t> синдромом</a:t>
            </a:r>
          </a:p>
        </p:txBody>
      </p:sp>
      <p:pic>
        <p:nvPicPr>
          <p:cNvPr id="819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9764" y="2996953"/>
            <a:ext cx="4980712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44"/>
            <a:ext cx="8229600" cy="1399032"/>
          </a:xfrm>
        </p:spPr>
        <p:txBody>
          <a:bodyPr>
            <a:normAutofit/>
          </a:bodyPr>
          <a:lstStyle/>
          <a:p>
            <a:r>
              <a:rPr lang="ru-RU" sz="4000" b="1" dirty="0" err="1"/>
              <a:t>Зміни</a:t>
            </a:r>
            <a:r>
              <a:rPr lang="ru-RU" sz="4000" b="1" dirty="0"/>
              <a:t> </a:t>
            </a:r>
            <a:r>
              <a:rPr lang="ru-RU" sz="4000" b="1" dirty="0" err="1"/>
              <a:t>ротової</a:t>
            </a:r>
            <a:r>
              <a:rPr lang="ru-RU" sz="4000" b="1" dirty="0"/>
              <a:t> </a:t>
            </a:r>
            <a:r>
              <a:rPr lang="ru-RU" sz="4000" b="1" dirty="0" err="1"/>
              <a:t>порожнини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2032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Хронічна</a:t>
            </a:r>
            <a:r>
              <a:rPr lang="ru-RU" dirty="0"/>
              <a:t> </a:t>
            </a:r>
            <a:r>
              <a:rPr lang="ru-RU" dirty="0" err="1"/>
              <a:t>патологія</a:t>
            </a:r>
            <a:r>
              <a:rPr lang="ru-RU" dirty="0"/>
              <a:t> </a:t>
            </a:r>
            <a:r>
              <a:rPr lang="ru-RU" dirty="0" err="1"/>
              <a:t>дихальної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(ХОЗЛ </a:t>
            </a:r>
            <a:r>
              <a:rPr lang="ru-RU" dirty="0" err="1"/>
              <a:t>і</a:t>
            </a:r>
            <a:r>
              <a:rPr lang="ru-RU" dirty="0"/>
              <a:t> БА)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явищами</a:t>
            </a:r>
            <a:r>
              <a:rPr lang="ru-RU" dirty="0"/>
              <a:t> </a:t>
            </a:r>
            <a:r>
              <a:rPr lang="ru-RU" dirty="0" err="1"/>
              <a:t>легеневої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особливо </a:t>
            </a:r>
            <a:r>
              <a:rPr lang="ru-RU" dirty="0" err="1"/>
              <a:t>легеневе</a:t>
            </a:r>
            <a:r>
              <a:rPr lang="ru-RU" dirty="0"/>
              <a:t> </a:t>
            </a:r>
            <a:r>
              <a:rPr lang="ru-RU" dirty="0" err="1"/>
              <a:t>серце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гіпоксією</a:t>
            </a:r>
            <a:r>
              <a:rPr lang="ru-RU" dirty="0"/>
              <a:t> тканин </a:t>
            </a:r>
            <a:r>
              <a:rPr lang="ru-RU" dirty="0" err="1"/>
              <a:t>ротової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негативно </a:t>
            </a:r>
            <a:r>
              <a:rPr lang="ru-RU" dirty="0" err="1"/>
              <a:t>впливає</a:t>
            </a:r>
            <a:r>
              <a:rPr lang="ru-RU" dirty="0"/>
              <a:t> на стан </a:t>
            </a:r>
            <a:r>
              <a:rPr lang="ru-RU" dirty="0" err="1"/>
              <a:t>зубощелепної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</a:t>
            </a:r>
          </a:p>
          <a:p>
            <a:r>
              <a:rPr lang="ru-RU" dirty="0"/>
              <a:t>У </a:t>
            </a:r>
            <a:r>
              <a:rPr lang="ru-RU" dirty="0" err="1"/>
              <a:t>хворих</a:t>
            </a:r>
            <a:r>
              <a:rPr lang="ru-RU" dirty="0"/>
              <a:t> на ХОЗЛ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 </a:t>
            </a:r>
            <a:r>
              <a:rPr lang="ru-RU" dirty="0" err="1"/>
              <a:t>карієс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патологія</a:t>
            </a:r>
            <a:r>
              <a:rPr lang="ru-RU" dirty="0"/>
              <a:t> пародонта. Тому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хворі</a:t>
            </a:r>
            <a:r>
              <a:rPr lang="ru-RU" dirty="0"/>
              <a:t> </a:t>
            </a:r>
            <a:r>
              <a:rPr lang="ru-RU" dirty="0" err="1"/>
              <a:t>потребують</a:t>
            </a:r>
            <a:r>
              <a:rPr lang="ru-RU" dirty="0"/>
              <a:t> </a:t>
            </a:r>
            <a:r>
              <a:rPr lang="ru-RU" dirty="0" err="1"/>
              <a:t>підвищеної</a:t>
            </a:r>
            <a:r>
              <a:rPr lang="ru-RU" dirty="0"/>
              <a:t> </a:t>
            </a:r>
            <a:r>
              <a:rPr lang="ru-RU" dirty="0" err="1"/>
              <a:t>уваги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 стоматолога.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399032"/>
          </a:xfrm>
        </p:spPr>
        <p:txBody>
          <a:bodyPr>
            <a:normAutofit/>
          </a:bodyPr>
          <a:lstStyle/>
          <a:p>
            <a:r>
              <a:rPr lang="ru-RU" sz="4000" b="1" dirty="0" err="1"/>
              <a:t>Зміни</a:t>
            </a:r>
            <a:r>
              <a:rPr lang="ru-RU" sz="4000" b="1" dirty="0"/>
              <a:t> </a:t>
            </a:r>
            <a:r>
              <a:rPr lang="ru-RU" sz="4000" b="1" dirty="0" err="1"/>
              <a:t>ротової</a:t>
            </a:r>
            <a:r>
              <a:rPr lang="ru-RU" sz="4000" b="1" dirty="0"/>
              <a:t> </a:t>
            </a:r>
            <a:r>
              <a:rPr lang="ru-RU" sz="4000" b="1" dirty="0" err="1"/>
              <a:t>порожнини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2565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r>
              <a:rPr lang="ru-RU" dirty="0"/>
              <a:t> не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специфічних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боку </a:t>
            </a:r>
            <a:r>
              <a:rPr lang="ru-RU" dirty="0" err="1"/>
              <a:t>ротової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</a:t>
            </a:r>
            <a:r>
              <a:rPr lang="ru-RU" dirty="0" err="1"/>
              <a:t>але</a:t>
            </a:r>
            <a:r>
              <a:rPr lang="ru-RU" dirty="0"/>
              <a:t> при </a:t>
            </a:r>
            <a:r>
              <a:rPr lang="ru-RU" dirty="0" err="1"/>
              <a:t>легеневій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endParaRPr lang="ru-RU" dirty="0"/>
          </a:p>
          <a:p>
            <a:pPr>
              <a:buNone/>
            </a:pPr>
            <a:r>
              <a:rPr lang="ru-RU" dirty="0" err="1"/>
              <a:t>задишка</a:t>
            </a:r>
            <a:r>
              <a:rPr lang="ru-RU" dirty="0"/>
              <a:t> в </a:t>
            </a:r>
            <a:r>
              <a:rPr lang="ru-RU" dirty="0" err="1"/>
              <a:t>спокої</a:t>
            </a:r>
            <a:r>
              <a:rPr lang="ru-RU" dirty="0"/>
              <a:t>, </a:t>
            </a:r>
            <a:r>
              <a:rPr lang="ru-RU" dirty="0" err="1"/>
              <a:t>ціанотичність</a:t>
            </a:r>
            <a:r>
              <a:rPr lang="ru-RU" dirty="0"/>
              <a:t> </a:t>
            </a:r>
            <a:r>
              <a:rPr lang="ru-RU" dirty="0" err="1"/>
              <a:t>забарвлення</a:t>
            </a:r>
            <a:r>
              <a:rPr lang="ru-RU" dirty="0"/>
              <a:t> </a:t>
            </a:r>
            <a:r>
              <a:rPr lang="ru-RU" dirty="0" err="1"/>
              <a:t>слизової</a:t>
            </a:r>
            <a:r>
              <a:rPr lang="ru-RU" dirty="0"/>
              <a:t> </a:t>
            </a:r>
            <a:r>
              <a:rPr lang="ru-RU" dirty="0" err="1"/>
              <a:t>оболонки</a:t>
            </a:r>
            <a:r>
              <a:rPr lang="ru-RU" dirty="0"/>
              <a:t>, кашель </a:t>
            </a:r>
            <a:r>
              <a:rPr lang="ru-RU" dirty="0" err="1"/>
              <a:t>повинні</a:t>
            </a:r>
            <a:endParaRPr lang="ru-RU" dirty="0"/>
          </a:p>
          <a:p>
            <a:pPr>
              <a:buNone/>
            </a:pPr>
            <a:r>
              <a:rPr lang="ru-RU" dirty="0" err="1"/>
              <a:t>привернути</a:t>
            </a:r>
            <a:r>
              <a:rPr lang="ru-RU" dirty="0"/>
              <a:t> </a:t>
            </a:r>
            <a:r>
              <a:rPr lang="ru-RU" dirty="0" err="1"/>
              <a:t>увагу</a:t>
            </a:r>
            <a:endParaRPr lang="ru-RU" dirty="0"/>
          </a:p>
          <a:p>
            <a:pPr>
              <a:buNone/>
            </a:pPr>
            <a:r>
              <a:rPr lang="ru-RU" dirty="0"/>
              <a:t>  стоматолога,</a:t>
            </a:r>
          </a:p>
          <a:p>
            <a:pPr>
              <a:buNone/>
            </a:pPr>
            <a:r>
              <a:rPr lang="ru-RU" dirty="0"/>
              <a:t>  </a:t>
            </a:r>
            <a:r>
              <a:rPr lang="ru-RU" dirty="0" err="1"/>
              <a:t>який</a:t>
            </a:r>
            <a:r>
              <a:rPr lang="ru-RU" dirty="0"/>
              <a:t> повинен</a:t>
            </a:r>
          </a:p>
          <a:p>
            <a:pPr>
              <a:buNone/>
            </a:pPr>
            <a:r>
              <a:rPr lang="ru-RU" dirty="0" err="1"/>
              <a:t>розпитати</a:t>
            </a:r>
            <a:endParaRPr lang="ru-RU" dirty="0"/>
          </a:p>
          <a:p>
            <a:pPr>
              <a:buNone/>
            </a:pPr>
            <a:r>
              <a:rPr lang="ru-RU" dirty="0"/>
              <a:t>хворого </a:t>
            </a:r>
            <a:r>
              <a:rPr lang="ru-RU" dirty="0" err="1"/>
              <a:t>і</a:t>
            </a:r>
            <a:endParaRPr lang="ru-RU" dirty="0"/>
          </a:p>
          <a:p>
            <a:pPr>
              <a:buNone/>
            </a:pPr>
            <a:r>
              <a:rPr lang="ru-RU" dirty="0" err="1"/>
              <a:t>направити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до</a:t>
            </a:r>
          </a:p>
          <a:p>
            <a:pPr>
              <a:buNone/>
            </a:pPr>
            <a:r>
              <a:rPr lang="ru-RU" b="1" dirty="0"/>
              <a:t>терапевта </a:t>
            </a:r>
            <a:r>
              <a:rPr lang="ru-RU" b="1" dirty="0" err="1"/>
              <a:t>або</a:t>
            </a:r>
            <a:endParaRPr lang="ru-RU" b="1" dirty="0"/>
          </a:p>
          <a:p>
            <a:pPr>
              <a:buNone/>
            </a:pPr>
            <a:r>
              <a:rPr lang="ru-RU" b="1" dirty="0"/>
              <a:t>  пульмонолога.</a:t>
            </a:r>
          </a:p>
        </p:txBody>
      </p:sp>
      <p:pic>
        <p:nvPicPr>
          <p:cNvPr id="88066" name="Picture 2" descr="Картинки по запросу кашель на приеме у стоматоло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5132" y="3284984"/>
            <a:ext cx="4870591" cy="3271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/>
              <a:t>Зміни</a:t>
            </a:r>
            <a:r>
              <a:rPr lang="ru-RU" sz="4000" b="1" dirty="0"/>
              <a:t> </a:t>
            </a:r>
            <a:r>
              <a:rPr lang="ru-RU" sz="4000" b="1" dirty="0" err="1"/>
              <a:t>ротової</a:t>
            </a:r>
            <a:r>
              <a:rPr lang="ru-RU" sz="4000" b="1" dirty="0"/>
              <a:t> </a:t>
            </a:r>
            <a:r>
              <a:rPr lang="ru-RU" sz="4000" b="1" dirty="0" err="1"/>
              <a:t>порожнини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2520280"/>
          </a:xfrm>
        </p:spPr>
        <p:txBody>
          <a:bodyPr>
            <a:normAutofit/>
          </a:bodyPr>
          <a:lstStyle/>
          <a:p>
            <a:r>
              <a:rPr lang="ru-RU" dirty="0"/>
              <a:t>При </a:t>
            </a:r>
            <a:r>
              <a:rPr lang="ru-RU" dirty="0" err="1"/>
              <a:t>хронічному</a:t>
            </a:r>
            <a:r>
              <a:rPr lang="ru-RU" dirty="0"/>
              <a:t> </a:t>
            </a:r>
            <a:r>
              <a:rPr lang="ru-RU" dirty="0" err="1"/>
              <a:t>бронхіті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пенообразний</a:t>
            </a:r>
            <a:r>
              <a:rPr lang="ru-RU" dirty="0"/>
              <a:t> </a:t>
            </a:r>
            <a:r>
              <a:rPr lang="ru-RU" dirty="0" err="1"/>
              <a:t>наліт</a:t>
            </a:r>
            <a:r>
              <a:rPr lang="ru-RU" dirty="0"/>
              <a:t> на </a:t>
            </a:r>
            <a:r>
              <a:rPr lang="ru-RU" dirty="0" err="1"/>
              <a:t>передній</a:t>
            </a:r>
            <a:r>
              <a:rPr lang="ru-RU" dirty="0"/>
              <a:t> </a:t>
            </a:r>
            <a:r>
              <a:rPr lang="ru-RU" dirty="0" err="1"/>
              <a:t>третини</a:t>
            </a:r>
            <a:r>
              <a:rPr lang="ru-RU" dirty="0"/>
              <a:t> </a:t>
            </a:r>
            <a:r>
              <a:rPr lang="ru-RU" dirty="0" err="1"/>
              <a:t>язика</a:t>
            </a:r>
            <a:r>
              <a:rPr lang="ru-RU" dirty="0"/>
              <a:t>.</a:t>
            </a:r>
          </a:p>
          <a:p>
            <a:r>
              <a:rPr lang="ru-RU" dirty="0"/>
              <a:t>При </a:t>
            </a:r>
            <a:r>
              <a:rPr lang="ru-RU" dirty="0" err="1"/>
              <a:t>емфіземи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дихальній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r>
              <a:rPr lang="ru-RU" dirty="0"/>
              <a:t> </a:t>
            </a:r>
            <a:r>
              <a:rPr lang="ru-RU" dirty="0" err="1"/>
              <a:t>наліт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темний</a:t>
            </a:r>
            <a:r>
              <a:rPr lang="ru-RU" dirty="0"/>
              <a:t> </a:t>
            </a:r>
            <a:r>
              <a:rPr lang="ru-RU" dirty="0" err="1"/>
              <a:t>колір</a:t>
            </a:r>
            <a:endParaRPr lang="ru-RU" dirty="0"/>
          </a:p>
        </p:txBody>
      </p:sp>
      <p:pic>
        <p:nvPicPr>
          <p:cNvPr id="4" name="Рисунок 3" descr="Описание: C:\Users\Виктория\Desktop\ист хв\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400266"/>
            <a:ext cx="3168352" cy="262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писание: C:\Users\Виктория\Desktop\темн нал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56992"/>
            <a:ext cx="3168352" cy="262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19672" y="6093296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Наліт</a:t>
            </a:r>
            <a:r>
              <a:rPr lang="ru-RU" dirty="0"/>
              <a:t> темного </a:t>
            </a:r>
            <a:r>
              <a:rPr lang="ru-RU" dirty="0" err="1"/>
              <a:t>кольору</a:t>
            </a:r>
            <a:r>
              <a:rPr lang="ru-RU" dirty="0"/>
              <a:t> при </a:t>
            </a:r>
            <a:r>
              <a:rPr lang="ru-RU" dirty="0" err="1"/>
              <a:t>емфіземи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дихальній</a:t>
            </a:r>
            <a:r>
              <a:rPr lang="ru-RU" dirty="0"/>
              <a:t> </a:t>
            </a:r>
            <a:r>
              <a:rPr lang="ru-RU" dirty="0" err="1"/>
              <a:t>недостатності</a:t>
            </a:r>
            <a:endParaRPr lang="ru-RU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xmlns="" id="{046D8E81-E357-4599-B155-EC77FF4C8F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28700" y="381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Синдром </a:t>
            </a:r>
            <a:r>
              <a:rPr lang="ru-RU" sz="36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легеневого</a:t>
            </a:r>
            <a:r>
              <a:rPr lang="ru-RU" sz="36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36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ущільнення</a:t>
            </a:r>
            <a:endParaRPr lang="ru-RU" sz="3600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65539" name="Oval 3">
            <a:extLst>
              <a:ext uri="{FF2B5EF4-FFF2-40B4-BE49-F238E27FC236}">
                <a16:creationId xmlns:a16="http://schemas.microsoft.com/office/drawing/2014/main" xmlns="" id="{BFB5E4E7-79B3-47DB-8864-134F00846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2136" y="1051560"/>
            <a:ext cx="5791200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Значне</a:t>
            </a: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зменшення</a:t>
            </a: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або</a:t>
            </a: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повне</a:t>
            </a:r>
            <a:endParaRPr lang="ru-RU" sz="1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зникнення</a:t>
            </a: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легкості</a:t>
            </a: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легеневої</a:t>
            </a: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тканини</a:t>
            </a:r>
            <a:endParaRPr lang="ru-RU" sz="1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 </a:t>
            </a: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певній</a:t>
            </a: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ділянці</a:t>
            </a:r>
            <a:r>
              <a:rPr 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легеневої</a:t>
            </a:r>
            <a:endParaRPr lang="ru-RU" sz="1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тканини</a:t>
            </a:r>
            <a:endParaRPr lang="ru-RU" sz="1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xmlns="" id="{C0ADB5A1-994B-4FF0-82BF-E6E6323E9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" y="3771900"/>
            <a:ext cx="4343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запальна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інфільтрація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xmlns="" id="{994387B4-A98D-4568-996F-FDC30B1D4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7736" y="3783330"/>
            <a:ext cx="4343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незапальна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інфільтрація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42" name="Rectangle 6">
            <a:extLst>
              <a:ext uri="{FF2B5EF4-FFF2-40B4-BE49-F238E27FC236}">
                <a16:creationId xmlns:a16="http://schemas.microsoft.com/office/drawing/2014/main" xmlns="" id="{E86A4FC8-7250-4D79-8E26-984428FA3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463540"/>
            <a:ext cx="1676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sz="16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Tbs</a:t>
            </a:r>
            <a:r>
              <a:rPr lang="ru-RU" sz="16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6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інфільтрація</a:t>
            </a:r>
            <a:endParaRPr lang="ru-RU" sz="16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xmlns="" id="{790B7374-A8D8-4CB5-9044-B3325F872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87" y="5311140"/>
            <a:ext cx="1827213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1600" b="1" u="sng" dirty="0" err="1"/>
              <a:t>інфекційного</a:t>
            </a:r>
            <a:endParaRPr lang="ru-RU" altLang="uk-UA" sz="1600" b="1" u="sng" dirty="0"/>
          </a:p>
          <a:p>
            <a:pPr algn="ctr" eaLnBrk="1" hangingPunct="1"/>
            <a:r>
              <a:rPr lang="ru-RU" altLang="uk-UA" b="1" dirty="0" err="1"/>
              <a:t>Пневмонія</a:t>
            </a:r>
            <a:endParaRPr lang="ru-RU" altLang="uk-UA" b="1" dirty="0"/>
          </a:p>
          <a:p>
            <a:pPr algn="ctr" eaLnBrk="1" hangingPunct="1"/>
            <a:r>
              <a:rPr lang="ru-RU" altLang="uk-UA" sz="1800" b="1" i="1" dirty="0" err="1"/>
              <a:t>неінфекційного</a:t>
            </a:r>
            <a:endParaRPr lang="ru-RU" altLang="uk-UA" sz="1800" b="1" i="1" dirty="0"/>
          </a:p>
          <a:p>
            <a:pPr algn="ctr" eaLnBrk="1" hangingPunct="1"/>
            <a:r>
              <a:rPr lang="ru-RU" altLang="uk-UA" b="1" dirty="0" err="1"/>
              <a:t>пневмотити</a:t>
            </a:r>
            <a:endParaRPr lang="ru-RU" altLang="uk-UA" b="1" dirty="0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xmlns="" id="{D34B2611-A1FB-4672-848C-31B059C73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5562600"/>
            <a:ext cx="2971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2000"/>
              <a:t>застійна</a:t>
            </a:r>
          </a:p>
          <a:p>
            <a:pPr algn="ctr" eaLnBrk="1" hangingPunct="1"/>
            <a:r>
              <a:rPr lang="ru-RU" altLang="uk-UA" sz="2000"/>
              <a:t>серцева недостатність</a:t>
            </a:r>
          </a:p>
        </p:txBody>
      </p:sp>
      <p:sp>
        <p:nvSpPr>
          <p:cNvPr id="65545" name="Rectangle 9">
            <a:extLst>
              <a:ext uri="{FF2B5EF4-FFF2-40B4-BE49-F238E27FC236}">
                <a16:creationId xmlns:a16="http://schemas.microsoft.com/office/drawing/2014/main" xmlns="" id="{B26CF9DB-15F8-4C3F-A784-714399C9E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655820"/>
            <a:ext cx="1676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0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Інфаркт</a:t>
            </a:r>
            <a:r>
              <a:rPr lang="ru-RU" sz="20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 eaLnBrk="1" hangingPunct="1">
              <a:defRPr/>
            </a:pPr>
            <a:r>
              <a:rPr lang="ru-RU" sz="20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легені</a:t>
            </a:r>
            <a:endParaRPr lang="ru-RU" sz="20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46" name="Rectangle 10">
            <a:extLst>
              <a:ext uri="{FF2B5EF4-FFF2-40B4-BE49-F238E27FC236}">
                <a16:creationId xmlns:a16="http://schemas.microsoft.com/office/drawing/2014/main" xmlns="" id="{0F1D734B-3DC1-426B-8C94-5C562BE90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4648200"/>
            <a:ext cx="1676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uk-UA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С-</a:t>
            </a:r>
            <a:r>
              <a:rPr lang="en-U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R, </a:t>
            </a:r>
            <a:r>
              <a:rPr lang="ru-RU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Ателектаз</a:t>
            </a:r>
          </a:p>
        </p:txBody>
      </p:sp>
      <p:sp>
        <p:nvSpPr>
          <p:cNvPr id="11275" name="Rectangle 11">
            <a:extLst>
              <a:ext uri="{FF2B5EF4-FFF2-40B4-BE49-F238E27FC236}">
                <a16:creationId xmlns:a16="http://schemas.microsoft.com/office/drawing/2014/main" xmlns="" id="{633A224D-A444-4B7F-B8B5-93E291CF1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643120"/>
            <a:ext cx="1522413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2000" dirty="0" err="1"/>
              <a:t>Гіпо</a:t>
            </a:r>
            <a:endParaRPr lang="ru-RU" altLang="uk-UA" sz="2000" dirty="0"/>
          </a:p>
          <a:p>
            <a:pPr algn="ctr" eaLnBrk="1" hangingPunct="1"/>
            <a:r>
              <a:rPr lang="ru-RU" altLang="uk-UA" sz="2000" dirty="0" err="1"/>
              <a:t>вентиляція</a:t>
            </a:r>
            <a:endParaRPr lang="ru-RU" altLang="uk-UA" sz="2000" dirty="0"/>
          </a:p>
        </p:txBody>
      </p:sp>
      <p:sp>
        <p:nvSpPr>
          <p:cNvPr id="11278" name="AutoShape 14">
            <a:extLst>
              <a:ext uri="{FF2B5EF4-FFF2-40B4-BE49-F238E27FC236}">
                <a16:creationId xmlns:a16="http://schemas.microsoft.com/office/drawing/2014/main" xmlns="" id="{BD296586-650A-4A70-A1F7-E2C27C191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" y="4229100"/>
            <a:ext cx="228600" cy="990600"/>
          </a:xfrm>
          <a:prstGeom prst="downArrow">
            <a:avLst>
              <a:gd name="adj1" fmla="val 50000"/>
              <a:gd name="adj2" fmla="val 10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1279" name="AutoShape 15">
            <a:extLst>
              <a:ext uri="{FF2B5EF4-FFF2-40B4-BE49-F238E27FC236}">
                <a16:creationId xmlns:a16="http://schemas.microsoft.com/office/drawing/2014/main" xmlns="" id="{F370C913-6A7C-4986-97DA-78D6ADEBD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760" y="4229100"/>
            <a:ext cx="228600" cy="990600"/>
          </a:xfrm>
          <a:prstGeom prst="downArrow">
            <a:avLst>
              <a:gd name="adj1" fmla="val 50000"/>
              <a:gd name="adj2" fmla="val 10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1280" name="AutoShape 16">
            <a:extLst>
              <a:ext uri="{FF2B5EF4-FFF2-40B4-BE49-F238E27FC236}">
                <a16:creationId xmlns:a16="http://schemas.microsoft.com/office/drawing/2014/main" xmlns="" id="{B8F2CD2D-811E-4B8E-9729-5EC82EF2E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4293870"/>
            <a:ext cx="228600" cy="1184890"/>
          </a:xfrm>
          <a:prstGeom prst="downArrow">
            <a:avLst>
              <a:gd name="adj1" fmla="val 50000"/>
              <a:gd name="adj2" fmla="val 10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1281" name="AutoShape 17">
            <a:extLst>
              <a:ext uri="{FF2B5EF4-FFF2-40B4-BE49-F238E27FC236}">
                <a16:creationId xmlns:a16="http://schemas.microsoft.com/office/drawing/2014/main" xmlns="" id="{24DA49AB-EF08-41D1-AE3C-3747CC438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8700" y="429387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1282" name="AutoShape 18">
            <a:extLst>
              <a:ext uri="{FF2B5EF4-FFF2-40B4-BE49-F238E27FC236}">
                <a16:creationId xmlns:a16="http://schemas.microsoft.com/office/drawing/2014/main" xmlns="" id="{5A0FBAB4-4FF5-4B02-BA31-32AFADB79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6642" y="4293870"/>
            <a:ext cx="167640" cy="26924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1283" name="AutoShape 19">
            <a:extLst>
              <a:ext uri="{FF2B5EF4-FFF2-40B4-BE49-F238E27FC236}">
                <a16:creationId xmlns:a16="http://schemas.microsoft.com/office/drawing/2014/main" xmlns="" id="{EA7E894E-1B13-4EAB-96FE-666934713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4284345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2" name="Стрелка: изогнутая вправо 1">
            <a:extLst>
              <a:ext uri="{FF2B5EF4-FFF2-40B4-BE49-F238E27FC236}">
                <a16:creationId xmlns:a16="http://schemas.microsoft.com/office/drawing/2014/main" xmlns="" id="{1435D7D6-7534-4300-BBE1-8E955241D5C0}"/>
              </a:ext>
            </a:extLst>
          </p:cNvPr>
          <p:cNvSpPr/>
          <p:nvPr/>
        </p:nvSpPr>
        <p:spPr>
          <a:xfrm>
            <a:off x="1025584" y="2004060"/>
            <a:ext cx="826552" cy="180594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sp>
        <p:nvSpPr>
          <p:cNvPr id="3" name="Стрелка: изогнутая влево 2">
            <a:extLst>
              <a:ext uri="{FF2B5EF4-FFF2-40B4-BE49-F238E27FC236}">
                <a16:creationId xmlns:a16="http://schemas.microsoft.com/office/drawing/2014/main" xmlns="" id="{DF02D5A5-8F81-4018-90EB-8347C9BFFFA3}"/>
              </a:ext>
            </a:extLst>
          </p:cNvPr>
          <p:cNvSpPr/>
          <p:nvPr/>
        </p:nvSpPr>
        <p:spPr>
          <a:xfrm>
            <a:off x="7643336" y="2042160"/>
            <a:ext cx="738664" cy="17678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xmlns="" id="{240C5DC9-9A47-4346-9E3B-650AF5319B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58888" y="188913"/>
            <a:ext cx="748506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ПНЕВМОНІЇ 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ru-RU" sz="3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визначення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xmlns="" id="{0C29CB6B-A0AF-48C3-9D16-ADC9243263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7088" y="1268413"/>
            <a:ext cx="8208962" cy="532923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err="1"/>
              <a:t>група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по </a:t>
            </a:r>
            <a:r>
              <a:rPr lang="ru-RU" dirty="0" err="1"/>
              <a:t>етіології</a:t>
            </a:r>
            <a:r>
              <a:rPr lang="ru-RU" dirty="0"/>
              <a:t>, патогенезу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морфологічній</a:t>
            </a:r>
            <a:r>
              <a:rPr lang="ru-RU" dirty="0"/>
              <a:t> </a:t>
            </a:r>
            <a:r>
              <a:rPr lang="ru-RU" dirty="0" err="1"/>
              <a:t>характеристиці</a:t>
            </a:r>
            <a:r>
              <a:rPr lang="ru-RU" dirty="0"/>
              <a:t> </a:t>
            </a:r>
            <a:r>
              <a:rPr lang="ru-RU" dirty="0" err="1"/>
              <a:t>гострих</a:t>
            </a:r>
            <a:r>
              <a:rPr lang="ru-RU" dirty="0"/>
              <a:t> </a:t>
            </a:r>
            <a:r>
              <a:rPr lang="ru-RU" dirty="0" err="1"/>
              <a:t>вогнищевих</a:t>
            </a:r>
            <a:r>
              <a:rPr lang="ru-RU" dirty="0"/>
              <a:t> </a:t>
            </a:r>
            <a:r>
              <a:rPr lang="ru-RU" dirty="0" err="1"/>
              <a:t>інфекційно-запальних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переважним</a:t>
            </a:r>
            <a:r>
              <a:rPr lang="ru-RU" dirty="0"/>
              <a:t> </a:t>
            </a:r>
            <a:r>
              <a:rPr lang="ru-RU" dirty="0" err="1"/>
              <a:t>залученням</a:t>
            </a:r>
            <a:r>
              <a:rPr lang="ru-RU" dirty="0"/>
              <a:t> до </a:t>
            </a:r>
            <a:r>
              <a:rPr lang="ru-RU" dirty="0" err="1"/>
              <a:t>патологічного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респіраторних</a:t>
            </a:r>
            <a:r>
              <a:rPr lang="ru-RU" dirty="0"/>
              <a:t> </a:t>
            </a:r>
            <a:r>
              <a:rPr lang="ru-RU" dirty="0" err="1"/>
              <a:t>відділів</a:t>
            </a:r>
            <a:r>
              <a:rPr lang="ru-RU" dirty="0"/>
              <a:t> (</a:t>
            </a:r>
            <a:r>
              <a:rPr lang="ru-RU" dirty="0" err="1"/>
              <a:t>паренхіми</a:t>
            </a:r>
            <a:r>
              <a:rPr lang="ru-RU" dirty="0"/>
              <a:t>)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обов'язковою</a:t>
            </a:r>
            <a:r>
              <a:rPr lang="ru-RU" dirty="0"/>
              <a:t> </a:t>
            </a:r>
            <a:r>
              <a:rPr lang="ru-RU" dirty="0" err="1"/>
              <a:t>наявністю</a:t>
            </a:r>
            <a:r>
              <a:rPr lang="ru-RU" dirty="0"/>
              <a:t> </a:t>
            </a:r>
            <a:r>
              <a:rPr lang="ru-RU" dirty="0" err="1"/>
              <a:t>інтраальвеолярной</a:t>
            </a:r>
            <a:r>
              <a:rPr lang="ru-RU" dirty="0"/>
              <a:t> </a:t>
            </a:r>
            <a:r>
              <a:rPr lang="ru-RU" dirty="0" err="1"/>
              <a:t>запальної</a:t>
            </a:r>
            <a:r>
              <a:rPr lang="ru-RU" dirty="0"/>
              <a:t> </a:t>
            </a:r>
            <a:r>
              <a:rPr lang="ru-RU" dirty="0" err="1"/>
              <a:t>ексудації</a:t>
            </a:r>
            <a:r>
              <a:rPr lang="ru-RU" sz="4000" b="1" i="1" dirty="0"/>
              <a:t>.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пневмония типичная -гистология">
            <a:extLst>
              <a:ext uri="{FF2B5EF4-FFF2-40B4-BE49-F238E27FC236}">
                <a16:creationId xmlns:a16="http://schemas.microsoft.com/office/drawing/2014/main" xmlns="" id="{84DF9736-62F3-4F15-BC5E-1FA0C98A6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 contrast="24000"/>
            <a:extLst/>
          </a:blip>
          <a:srcRect/>
          <a:stretch>
            <a:fillRect/>
          </a:stretch>
        </p:blipFill>
        <p:spPr bwMode="auto">
          <a:xfrm>
            <a:off x="1475656" y="1124744"/>
            <a:ext cx="6549611" cy="43798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3">
            <a:extLst>
              <a:ext uri="{FF2B5EF4-FFF2-40B4-BE49-F238E27FC236}">
                <a16:creationId xmlns:a16="http://schemas.microsoft.com/office/drawing/2014/main" xmlns="" id="{77772DDF-6CD5-4D73-AA18-30F160F38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450" y="260350"/>
            <a:ext cx="7772400" cy="1143000"/>
          </a:xfrm>
        </p:spPr>
        <p:txBody>
          <a:bodyPr/>
          <a:lstStyle/>
          <a:p>
            <a:r>
              <a:rPr lang="ru-RU" altLang="uk-UA" sz="3600" b="1"/>
              <a:t>Захворюваність на пневмонію</a:t>
            </a:r>
            <a:endParaRPr lang="ru-RU" altLang="uk-UA" sz="360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6F8C7152-B799-4228-A2B8-9C2F289A4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341438"/>
            <a:ext cx="8258175" cy="5256212"/>
          </a:xfrm>
        </p:spPr>
        <p:txBody>
          <a:bodyPr/>
          <a:lstStyle/>
          <a:p>
            <a:pPr>
              <a:defRPr/>
            </a:pPr>
            <a:r>
              <a:rPr lang="ru-RU" sz="2800" dirty="0"/>
              <a:t>У </a:t>
            </a:r>
            <a:r>
              <a:rPr lang="ru-RU" sz="2800" dirty="0" err="1"/>
              <a:t>віці</a:t>
            </a:r>
            <a:r>
              <a:rPr lang="ru-RU" sz="2800" dirty="0"/>
              <a:t> до 50 </a:t>
            </a:r>
            <a:r>
              <a:rPr lang="ru-RU" sz="2800" dirty="0" err="1"/>
              <a:t>років</a:t>
            </a:r>
            <a:r>
              <a:rPr lang="ru-RU" sz="2800" dirty="0"/>
              <a:t> становить 5-13 </a:t>
            </a:r>
            <a:r>
              <a:rPr lang="ru-RU" sz="2800" dirty="0" err="1"/>
              <a:t>осіб</a:t>
            </a:r>
            <a:r>
              <a:rPr lang="ru-RU" sz="2800" dirty="0"/>
              <a:t> на 1000 </a:t>
            </a:r>
            <a:r>
              <a:rPr lang="ru-RU" sz="2800" dirty="0" err="1"/>
              <a:t>населення</a:t>
            </a:r>
            <a:r>
              <a:rPr lang="ru-RU" sz="2800" dirty="0"/>
              <a:t> (</a:t>
            </a:r>
            <a:r>
              <a:rPr lang="ru-RU" sz="2800" dirty="0" err="1"/>
              <a:t>з</a:t>
            </a:r>
            <a:r>
              <a:rPr lang="ru-RU" sz="2800" dirty="0"/>
              <a:t> них в </a:t>
            </a:r>
            <a:r>
              <a:rPr lang="ru-RU" sz="2800" dirty="0" err="1"/>
              <a:t>стаціонар</a:t>
            </a:r>
            <a:r>
              <a:rPr lang="ru-RU" sz="2800" dirty="0"/>
              <a:t> </a:t>
            </a:r>
            <a:r>
              <a:rPr lang="ru-RU" sz="2800" dirty="0" err="1"/>
              <a:t>потрапляє</a:t>
            </a:r>
            <a:r>
              <a:rPr lang="ru-RU" sz="2800" dirty="0"/>
              <a:t> не </a:t>
            </a:r>
            <a:r>
              <a:rPr lang="ru-RU" sz="2800" dirty="0" err="1"/>
              <a:t>більше</a:t>
            </a:r>
            <a:r>
              <a:rPr lang="ru-RU" sz="2800" dirty="0"/>
              <a:t> 2 </a:t>
            </a:r>
            <a:r>
              <a:rPr lang="ru-RU" sz="2800" dirty="0" err="1"/>
              <a:t>осіб</a:t>
            </a:r>
            <a:r>
              <a:rPr lang="ru-RU" sz="2800" dirty="0"/>
              <a:t>)</a:t>
            </a:r>
          </a:p>
          <a:p>
            <a:pPr>
              <a:defRPr/>
            </a:pPr>
            <a:r>
              <a:rPr lang="ru-RU" sz="2800" dirty="0"/>
              <a:t>У </a:t>
            </a:r>
            <a:r>
              <a:rPr lang="ru-RU" sz="2800" dirty="0" err="1"/>
              <a:t>літніх</a:t>
            </a:r>
            <a:r>
              <a:rPr lang="ru-RU" sz="2800" dirty="0"/>
              <a:t> </a:t>
            </a:r>
            <a:r>
              <a:rPr lang="ru-RU" sz="2800" dirty="0" err="1"/>
              <a:t>і</a:t>
            </a:r>
            <a:r>
              <a:rPr lang="ru-RU" sz="2800" dirty="0"/>
              <a:t> </a:t>
            </a:r>
            <a:r>
              <a:rPr lang="ru-RU" sz="2800" dirty="0" err="1"/>
              <a:t>старих</a:t>
            </a:r>
            <a:r>
              <a:rPr lang="ru-RU" sz="2800" dirty="0"/>
              <a:t> </a:t>
            </a:r>
            <a:r>
              <a:rPr lang="ru-RU" sz="2800" dirty="0" err="1"/>
              <a:t>досягає</a:t>
            </a:r>
            <a:r>
              <a:rPr lang="ru-RU" sz="2800" dirty="0"/>
              <a:t> </a:t>
            </a:r>
            <a:r>
              <a:rPr lang="ru-RU" sz="2800" dirty="0" err="1"/>
              <a:t>більш</a:t>
            </a:r>
            <a:r>
              <a:rPr lang="ru-RU" sz="2800" dirty="0"/>
              <a:t> 17 на 1000</a:t>
            </a:r>
          </a:p>
          <a:p>
            <a:pPr>
              <a:defRPr/>
            </a:pPr>
            <a:r>
              <a:rPr lang="ru-RU" sz="2800" dirty="0"/>
              <a:t>У США </a:t>
            </a:r>
            <a:r>
              <a:rPr lang="ru-RU" sz="2800" dirty="0" err="1"/>
              <a:t>щорічно</a:t>
            </a:r>
            <a:r>
              <a:rPr lang="ru-RU" sz="2800" dirty="0"/>
              <a:t> </a:t>
            </a:r>
            <a:r>
              <a:rPr lang="ru-RU" sz="2800" dirty="0" err="1"/>
              <a:t>амбулаторна</a:t>
            </a:r>
            <a:r>
              <a:rPr lang="ru-RU" sz="2800" dirty="0"/>
              <a:t> </a:t>
            </a:r>
            <a:r>
              <a:rPr lang="ru-RU" sz="2800" dirty="0" err="1"/>
              <a:t>пневмонія</a:t>
            </a:r>
            <a:r>
              <a:rPr lang="ru-RU" sz="2800" dirty="0"/>
              <a:t> </a:t>
            </a:r>
            <a:r>
              <a:rPr lang="ru-RU" sz="2800" dirty="0" err="1"/>
              <a:t>вражає</a:t>
            </a:r>
            <a:r>
              <a:rPr lang="ru-RU" sz="2800" dirty="0"/>
              <a:t> 3,3 </a:t>
            </a:r>
            <a:r>
              <a:rPr lang="ru-RU" sz="2800" dirty="0" err="1"/>
              <a:t>млн</a:t>
            </a:r>
            <a:r>
              <a:rPr lang="ru-RU" sz="2800" dirty="0"/>
              <a:t> </a:t>
            </a:r>
            <a:r>
              <a:rPr lang="ru-RU" sz="2800" dirty="0" err="1"/>
              <a:t>чоловік</a:t>
            </a:r>
            <a:r>
              <a:rPr lang="ru-RU" sz="2800" dirty="0"/>
              <a:t>, </a:t>
            </a:r>
            <a:r>
              <a:rPr lang="ru-RU" sz="2800" dirty="0" err="1"/>
              <a:t>причому</a:t>
            </a:r>
            <a:r>
              <a:rPr lang="ru-RU" sz="2800" dirty="0"/>
              <a:t> половина </a:t>
            </a:r>
            <a:r>
              <a:rPr lang="ru-RU" sz="2800" dirty="0" err="1"/>
              <a:t>з</a:t>
            </a:r>
            <a:r>
              <a:rPr lang="ru-RU" sz="2800" dirty="0"/>
              <a:t> них </a:t>
            </a:r>
            <a:r>
              <a:rPr lang="ru-RU" sz="2800" dirty="0" err="1"/>
              <a:t>госпіталізується</a:t>
            </a:r>
            <a:endParaRPr lang="ru-RU" sz="2800" dirty="0"/>
          </a:p>
          <a:p>
            <a:pPr>
              <a:defRPr/>
            </a:pPr>
            <a:r>
              <a:rPr lang="ru-RU" sz="2800" dirty="0" err="1"/>
              <a:t>Летальність</a:t>
            </a:r>
            <a:r>
              <a:rPr lang="ru-RU" sz="2800" dirty="0"/>
              <a:t> при </a:t>
            </a:r>
            <a:r>
              <a:rPr lang="ru-RU" sz="2800" dirty="0" err="1"/>
              <a:t>неускладненій</a:t>
            </a:r>
            <a:r>
              <a:rPr lang="ru-RU" sz="2800" dirty="0"/>
              <a:t> </a:t>
            </a:r>
            <a:r>
              <a:rPr lang="ru-RU" sz="2800" dirty="0" err="1"/>
              <a:t>пневмонії</a:t>
            </a:r>
            <a:r>
              <a:rPr lang="ru-RU" sz="2800" dirty="0"/>
              <a:t> становить 2-5%, а при </a:t>
            </a:r>
            <a:r>
              <a:rPr lang="ru-RU" sz="2800" dirty="0" err="1"/>
              <a:t>ускладненій</a:t>
            </a:r>
            <a:r>
              <a:rPr lang="ru-RU" sz="2800" dirty="0"/>
              <a:t> </a:t>
            </a:r>
            <a:r>
              <a:rPr lang="ru-RU" sz="2800" dirty="0" err="1"/>
              <a:t>підвищується</a:t>
            </a:r>
            <a:r>
              <a:rPr lang="ru-RU" sz="2800" dirty="0"/>
              <a:t> до 10%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xmlns="" id="{01F07FCE-76C4-494F-9842-BC7D501B4D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6013" y="115888"/>
            <a:ext cx="7488237" cy="9080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u="sng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Классифікація</a:t>
            </a:r>
            <a:endParaRPr lang="ru-RU" sz="36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xmlns="" id="{DA464D35-E7A9-4816-95AB-2B67A11D5D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80400" cy="5545137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/>
              <a:t>В </a:t>
            </a:r>
            <a:r>
              <a:rPr lang="ru-RU" sz="2400" b="1" dirty="0" err="1"/>
              <a:t>даний</a:t>
            </a:r>
            <a:r>
              <a:rPr lang="ru-RU" sz="2400" b="1" dirty="0"/>
              <a:t> час </a:t>
            </a:r>
            <a:r>
              <a:rPr lang="ru-RU" sz="2400" b="1" dirty="0" err="1"/>
              <a:t>дотримуються</a:t>
            </a:r>
            <a:r>
              <a:rPr lang="ru-RU" sz="2400" b="1" dirty="0"/>
              <a:t> </a:t>
            </a:r>
            <a:r>
              <a:rPr lang="ru-RU" sz="2400" b="1" dirty="0" err="1"/>
              <a:t>етіопатогенетичної</a:t>
            </a:r>
            <a:r>
              <a:rPr lang="ru-RU" sz="2400" b="1" dirty="0"/>
              <a:t> </a:t>
            </a:r>
            <a:r>
              <a:rPr lang="ru-RU" sz="2400" b="1" dirty="0" err="1"/>
              <a:t>класифікації</a:t>
            </a:r>
            <a:r>
              <a:rPr lang="ru-RU" sz="2400" b="1" dirty="0"/>
              <a:t> (</a:t>
            </a:r>
            <a:r>
              <a:rPr lang="ru-RU" sz="2400" b="1" dirty="0" err="1"/>
              <a:t>рубрификации</a:t>
            </a:r>
            <a:r>
              <a:rPr lang="ru-RU" sz="2400" b="1" dirty="0"/>
              <a:t>)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/>
              <a:t>        1. </a:t>
            </a:r>
            <a:r>
              <a:rPr lang="ru-RU" sz="2400" b="1" dirty="0" err="1"/>
              <a:t>позалікарняних</a:t>
            </a:r>
            <a:r>
              <a:rPr lang="ru-RU" sz="2400" b="1" dirty="0"/>
              <a:t> </a:t>
            </a:r>
            <a:r>
              <a:rPr lang="ru-RU" sz="2400" b="1" dirty="0" err="1"/>
              <a:t>пневмонії</a:t>
            </a:r>
            <a:r>
              <a:rPr lang="ru-RU" sz="2400" b="1" dirty="0"/>
              <a:t> - </a:t>
            </a:r>
            <a:r>
              <a:rPr lang="ru-RU" sz="2400" b="1" dirty="0" err="1"/>
              <a:t>складають</a:t>
            </a:r>
            <a:r>
              <a:rPr lang="ru-RU" sz="2400" b="1" dirty="0"/>
              <a:t> </a:t>
            </a:r>
            <a:r>
              <a:rPr lang="ru-RU" sz="2400" b="1" dirty="0" err="1"/>
              <a:t>більшість</a:t>
            </a:r>
            <a:r>
              <a:rPr lang="ru-RU" sz="2400" b="1" dirty="0"/>
              <a:t> </a:t>
            </a:r>
            <a:r>
              <a:rPr lang="ru-RU" sz="2400" b="1" dirty="0" err="1"/>
              <a:t>пневмоній</a:t>
            </a:r>
            <a:r>
              <a:rPr lang="ru-RU" sz="2400" b="1" dirty="0"/>
              <a:t>.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/>
              <a:t>        </a:t>
            </a:r>
            <a:r>
              <a:rPr lang="ru-RU" sz="2400" b="1" dirty="0" err="1"/>
              <a:t>Діагноз</a:t>
            </a:r>
            <a:r>
              <a:rPr lang="ru-RU" sz="2400" b="1" dirty="0"/>
              <a:t> ставиться у </a:t>
            </a:r>
            <a:r>
              <a:rPr lang="ru-RU" sz="2400" b="1" dirty="0" err="1"/>
              <a:t>випадку</a:t>
            </a:r>
            <a:r>
              <a:rPr lang="ru-RU" sz="2400" b="1" dirty="0"/>
              <a:t>, </a:t>
            </a:r>
            <a:r>
              <a:rPr lang="ru-RU" sz="2400" b="1" dirty="0" err="1"/>
              <a:t>якщо</a:t>
            </a:r>
            <a:r>
              <a:rPr lang="ru-RU" sz="2400" b="1" dirty="0"/>
              <a:t> </a:t>
            </a:r>
            <a:r>
              <a:rPr lang="ru-RU" sz="2400" b="1" dirty="0" err="1"/>
              <a:t>хворий</a:t>
            </a:r>
            <a:r>
              <a:rPr lang="ru-RU" sz="2400" b="1" dirty="0"/>
              <a:t> </a:t>
            </a:r>
            <a:r>
              <a:rPr lang="ru-RU" sz="2400" b="1" dirty="0" err="1"/>
              <a:t>захворів</a:t>
            </a:r>
            <a:r>
              <a:rPr lang="ru-RU" sz="2400" b="1" dirty="0"/>
              <a:t> </a:t>
            </a:r>
            <a:r>
              <a:rPr lang="ru-RU" sz="2400" b="1" dirty="0" err="1"/>
              <a:t>будинку</a:t>
            </a:r>
            <a:r>
              <a:rPr lang="ru-RU" sz="2400" b="1" dirty="0"/>
              <a:t>.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/>
              <a:t>      2. </a:t>
            </a:r>
            <a:r>
              <a:rPr lang="ru-RU" sz="2400" b="1" dirty="0" err="1"/>
              <a:t>Внутрішньолікарняні</a:t>
            </a:r>
            <a:r>
              <a:rPr lang="ru-RU" sz="2400" b="1" dirty="0"/>
              <a:t> (</a:t>
            </a:r>
            <a:r>
              <a:rPr lang="ru-RU" sz="2400" b="1" dirty="0" err="1"/>
              <a:t>нозокоміальних</a:t>
            </a:r>
            <a:r>
              <a:rPr lang="ru-RU" sz="2400" b="1" dirty="0"/>
              <a:t>) </a:t>
            </a:r>
            <a:r>
              <a:rPr lang="ru-RU" sz="2400" b="1" dirty="0" err="1"/>
              <a:t>пневмонії</a:t>
            </a:r>
            <a:r>
              <a:rPr lang="ru-RU" sz="2400" b="1" dirty="0"/>
              <a:t>. (</a:t>
            </a:r>
            <a:r>
              <a:rPr lang="ru-RU" sz="2400" b="1" dirty="0" err="1"/>
              <a:t>Причина-ендогенна</a:t>
            </a:r>
            <a:r>
              <a:rPr lang="ru-RU" sz="2400" b="1" dirty="0"/>
              <a:t> </a:t>
            </a:r>
            <a:r>
              <a:rPr lang="ru-RU" sz="2400" b="1" dirty="0" err="1"/>
              <a:t>інфекція</a:t>
            </a:r>
            <a:r>
              <a:rPr lang="ru-RU" sz="2400" b="1" dirty="0"/>
              <a:t>, </a:t>
            </a:r>
            <a:r>
              <a:rPr lang="ru-RU" sz="2400" b="1" dirty="0" err="1"/>
              <a:t>пневмонія</a:t>
            </a:r>
            <a:r>
              <a:rPr lang="ru-RU" sz="2400" b="1" dirty="0"/>
              <a:t> </a:t>
            </a:r>
            <a:r>
              <a:rPr lang="ru-RU" sz="2400" b="1" dirty="0" err="1"/>
              <a:t>діагностована</a:t>
            </a:r>
            <a:r>
              <a:rPr lang="ru-RU" sz="2400" b="1" dirty="0"/>
              <a:t> як </a:t>
            </a:r>
            <a:r>
              <a:rPr lang="ru-RU" sz="2400" b="1" dirty="0" err="1"/>
              <a:t>мінімум</a:t>
            </a:r>
            <a:r>
              <a:rPr lang="ru-RU" sz="2400" b="1" dirty="0"/>
              <a:t>, через 48 годин </a:t>
            </a:r>
            <a:r>
              <a:rPr lang="ru-RU" sz="2400" b="1" dirty="0" err="1"/>
              <a:t>після</a:t>
            </a:r>
            <a:r>
              <a:rPr lang="ru-RU" sz="2400" b="1" dirty="0"/>
              <a:t> </a:t>
            </a:r>
            <a:r>
              <a:rPr lang="ru-RU" sz="2400" b="1" dirty="0" err="1"/>
              <a:t>надходження</a:t>
            </a:r>
            <a:r>
              <a:rPr lang="ru-RU" sz="2400" b="1" dirty="0"/>
              <a:t> в </a:t>
            </a:r>
            <a:r>
              <a:rPr lang="ru-RU" sz="2400" b="1" dirty="0" err="1"/>
              <a:t>лікарню</a:t>
            </a:r>
            <a:r>
              <a:rPr lang="ru-RU" sz="2400" b="1" dirty="0"/>
              <a:t>.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/>
              <a:t>      3. </a:t>
            </a:r>
            <a:r>
              <a:rPr lang="ru-RU" sz="2400" b="1" dirty="0" err="1"/>
              <a:t>Аспіраційні</a:t>
            </a:r>
            <a:r>
              <a:rPr lang="ru-RU" sz="2400" b="1" dirty="0"/>
              <a:t> </a:t>
            </a:r>
            <a:r>
              <a:rPr lang="ru-RU" sz="2400" b="1" dirty="0" err="1"/>
              <a:t>пневмонії</a:t>
            </a:r>
            <a:r>
              <a:rPr lang="ru-RU" sz="2400" b="1" dirty="0"/>
              <a:t> (</a:t>
            </a:r>
            <a:r>
              <a:rPr lang="ru-RU" sz="2400" b="1" dirty="0" err="1"/>
              <a:t>аспірація</a:t>
            </a:r>
            <a:r>
              <a:rPr lang="ru-RU" sz="2400" b="1" dirty="0"/>
              <a:t> </a:t>
            </a:r>
            <a:r>
              <a:rPr lang="ru-RU" sz="2400" b="1" dirty="0" err="1"/>
              <a:t>шлункового</a:t>
            </a:r>
            <a:r>
              <a:rPr lang="ru-RU" sz="2400" b="1" dirty="0"/>
              <a:t> </a:t>
            </a:r>
            <a:r>
              <a:rPr lang="ru-RU" sz="2400" b="1" dirty="0" err="1"/>
              <a:t>вмісту</a:t>
            </a:r>
            <a:r>
              <a:rPr lang="ru-RU" sz="2400" b="1" dirty="0"/>
              <a:t> </a:t>
            </a:r>
            <a:r>
              <a:rPr lang="ru-RU" sz="2400" b="1" dirty="0" err="1"/>
              <a:t>і</a:t>
            </a:r>
            <a:r>
              <a:rPr lang="ru-RU" sz="2400" b="1" dirty="0"/>
              <a:t> </a:t>
            </a:r>
            <a:r>
              <a:rPr lang="ru-RU" sz="2400" b="1" dirty="0" err="1"/>
              <a:t>флори</a:t>
            </a:r>
            <a:r>
              <a:rPr lang="ru-RU" sz="2400" b="1" dirty="0"/>
              <a:t>, </a:t>
            </a:r>
            <a:r>
              <a:rPr lang="ru-RU" sz="2400" b="1" dirty="0" err="1"/>
              <a:t>тільки</a:t>
            </a:r>
            <a:r>
              <a:rPr lang="ru-RU" sz="2400" b="1" dirty="0"/>
              <a:t> не </a:t>
            </a:r>
            <a:r>
              <a:rPr lang="ru-RU" sz="2400" b="1" dirty="0" err="1"/>
              <a:t>бензинові</a:t>
            </a:r>
            <a:r>
              <a:rPr lang="ru-RU" sz="2400" b="1" dirty="0"/>
              <a:t>)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/>
              <a:t>    4. </a:t>
            </a:r>
            <a:r>
              <a:rPr lang="ru-RU" sz="2400" b="1" dirty="0" err="1"/>
              <a:t>Пневмонії</a:t>
            </a:r>
            <a:r>
              <a:rPr lang="ru-RU" sz="2400" b="1" dirty="0"/>
              <a:t> в </a:t>
            </a:r>
            <a:r>
              <a:rPr lang="ru-RU" sz="2400" b="1" dirty="0" err="1"/>
              <a:t>осіб</a:t>
            </a:r>
            <a:r>
              <a:rPr lang="ru-RU" sz="2400" b="1" dirty="0"/>
              <a:t> </a:t>
            </a:r>
            <a:r>
              <a:rPr lang="ru-RU" sz="2400" b="1" dirty="0" err="1"/>
              <a:t>з</a:t>
            </a:r>
            <a:r>
              <a:rPr lang="ru-RU" sz="2400" b="1" dirty="0"/>
              <a:t> тяжкими дефектами </a:t>
            </a:r>
            <a:r>
              <a:rPr lang="ru-RU" sz="2400" b="1" dirty="0" err="1"/>
              <a:t>імунітету</a:t>
            </a:r>
            <a:r>
              <a:rPr lang="ru-RU" sz="2400" b="1" dirty="0"/>
              <a:t> (</a:t>
            </a:r>
            <a:r>
              <a:rPr lang="ru-RU" sz="2400" b="1" dirty="0" err="1"/>
              <a:t>вроджений</a:t>
            </a:r>
            <a:r>
              <a:rPr lang="ru-RU" sz="2400" b="1" dirty="0"/>
              <a:t> </a:t>
            </a:r>
            <a:r>
              <a:rPr lang="ru-RU" sz="2400" b="1" dirty="0" err="1"/>
              <a:t>імунодефіцит</a:t>
            </a:r>
            <a:r>
              <a:rPr lang="ru-RU" sz="2400" b="1" dirty="0"/>
              <a:t>, </a:t>
            </a:r>
            <a:r>
              <a:rPr lang="ru-RU" sz="2400" b="1" dirty="0" err="1"/>
              <a:t>ВІЛ-інфекція</a:t>
            </a:r>
            <a:r>
              <a:rPr lang="ru-RU" sz="2400" b="1" dirty="0"/>
              <a:t> </a:t>
            </a:r>
            <a:r>
              <a:rPr lang="ru-RU" sz="2400" b="1" dirty="0" err="1"/>
              <a:t>і</a:t>
            </a:r>
            <a:r>
              <a:rPr lang="ru-RU" sz="2400" b="1" dirty="0"/>
              <a:t> т.д.).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5088" y="-315416"/>
            <a:ext cx="8229600" cy="1399032"/>
          </a:xfrm>
        </p:spPr>
        <p:txBody>
          <a:bodyPr/>
          <a:lstStyle/>
          <a:p>
            <a:r>
              <a:rPr lang="ru-RU" b="1" dirty="0" err="1"/>
              <a:t>Скарги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79256"/>
            <a:ext cx="4896544" cy="5878744"/>
          </a:xfrm>
        </p:spPr>
        <p:txBody>
          <a:bodyPr>
            <a:normAutofit fontScale="70000" lnSpcReduction="2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МОКРОТА (</a:t>
            </a:r>
            <a:r>
              <a:rPr lang="en-US" sz="3200" dirty="0"/>
              <a:t>sputum)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3200" dirty="0"/>
              <a:t>1. </a:t>
            </a:r>
            <a:r>
              <a:rPr lang="ru-RU" sz="3200" dirty="0" err="1"/>
              <a:t>Кількість</a:t>
            </a:r>
            <a:r>
              <a:rPr lang="ru-RU" sz="3200" dirty="0"/>
              <a:t> (</a:t>
            </a:r>
            <a:r>
              <a:rPr lang="ru-RU" sz="3200" dirty="0" err="1"/>
              <a:t>орієнтир</a:t>
            </a:r>
            <a:r>
              <a:rPr lang="ru-RU" sz="3200" dirty="0"/>
              <a:t> -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ложка, стакан)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2. Характер (</a:t>
            </a:r>
            <a:r>
              <a:rPr lang="ru-RU" sz="3200" dirty="0" err="1"/>
              <a:t>слизова</a:t>
            </a:r>
            <a:r>
              <a:rPr lang="ru-RU" sz="3200" dirty="0"/>
              <a:t>,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 err="1"/>
              <a:t>серозна</a:t>
            </a:r>
            <a:r>
              <a:rPr lang="ru-RU" sz="3200" dirty="0"/>
              <a:t>, </a:t>
            </a:r>
            <a:r>
              <a:rPr lang="ru-RU" sz="3200" dirty="0" err="1"/>
              <a:t>гнійна</a:t>
            </a:r>
            <a:r>
              <a:rPr lang="ru-RU" sz="3200" dirty="0"/>
              <a:t>,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 err="1"/>
              <a:t>кров’яниста</a:t>
            </a:r>
            <a:r>
              <a:rPr lang="ru-RU" sz="3200" dirty="0"/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3. </a:t>
            </a:r>
            <a:r>
              <a:rPr lang="ru-RU" sz="3200" dirty="0" err="1"/>
              <a:t>Шаруватість</a:t>
            </a:r>
            <a:r>
              <a:rPr lang="ru-RU" sz="3200" dirty="0"/>
              <a:t> (одно-, </a:t>
            </a:r>
            <a:r>
              <a:rPr lang="ru-RU" sz="3200" dirty="0" err="1"/>
              <a:t>дво</a:t>
            </a:r>
            <a:r>
              <a:rPr lang="ru-RU" sz="3200" dirty="0"/>
              <a:t>-, </a:t>
            </a:r>
            <a:r>
              <a:rPr lang="ru-RU" sz="3200" dirty="0" err="1"/>
              <a:t>тришарова</a:t>
            </a:r>
            <a:r>
              <a:rPr lang="ru-RU" sz="3200" dirty="0"/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4. </a:t>
            </a:r>
            <a:r>
              <a:rPr lang="ru-RU" sz="3200" dirty="0" err="1"/>
              <a:t>Консистенція</a:t>
            </a:r>
            <a:r>
              <a:rPr lang="ru-RU" sz="3200" dirty="0"/>
              <a:t> (</a:t>
            </a:r>
            <a:r>
              <a:rPr lang="ru-RU" sz="3200" dirty="0" err="1"/>
              <a:t>рідка</a:t>
            </a:r>
            <a:r>
              <a:rPr lang="ru-RU" sz="3200" dirty="0"/>
              <a:t>, </a:t>
            </a:r>
            <a:r>
              <a:rPr lang="ru-RU" sz="3200" dirty="0" err="1"/>
              <a:t>в'язка</a:t>
            </a:r>
            <a:r>
              <a:rPr lang="ru-RU" sz="3200" dirty="0"/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5. Запах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(без запаху, </a:t>
            </a:r>
            <a:r>
              <a:rPr lang="ru-RU" sz="3200" dirty="0" err="1"/>
              <a:t>із</a:t>
            </a:r>
            <a:r>
              <a:rPr lang="ru-RU" sz="3200" dirty="0"/>
              <a:t> запахом)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6. </a:t>
            </a:r>
            <a:r>
              <a:rPr lang="ru-RU" sz="3200" dirty="0" err="1"/>
              <a:t>Колір</a:t>
            </a:r>
            <a:r>
              <a:rPr lang="ru-RU" sz="3200" dirty="0"/>
              <a:t> (</a:t>
            </a:r>
            <a:r>
              <a:rPr lang="ru-RU" sz="3200" dirty="0" err="1"/>
              <a:t>світла</a:t>
            </a:r>
            <a:r>
              <a:rPr lang="ru-RU" sz="3200" dirty="0"/>
              <a:t>, </a:t>
            </a:r>
            <a:r>
              <a:rPr lang="ru-RU" sz="3200" dirty="0" err="1"/>
              <a:t>жовта</a:t>
            </a:r>
            <a:r>
              <a:rPr lang="ru-RU" sz="3200" dirty="0"/>
              <a:t>, зелена, </a:t>
            </a:r>
            <a:r>
              <a:rPr lang="ru-RU" sz="3200" dirty="0" err="1"/>
              <a:t>червона</a:t>
            </a:r>
            <a:r>
              <a:rPr lang="ru-RU" sz="3200" dirty="0"/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7. </a:t>
            </a:r>
            <a:r>
              <a:rPr lang="ru-RU" sz="3200" dirty="0" err="1"/>
              <a:t>Кровохаркання</a:t>
            </a:r>
            <a:endParaRPr lang="ru-RU" sz="32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(прожилки, </a:t>
            </a:r>
            <a:r>
              <a:rPr lang="ru-RU" sz="3200" dirty="0" err="1"/>
              <a:t>домішка</a:t>
            </a:r>
            <a:r>
              <a:rPr lang="ru-RU" sz="3200" dirty="0"/>
              <a:t>: </a:t>
            </a:r>
            <a:r>
              <a:rPr lang="ru-RU" sz="3200" dirty="0" err="1"/>
              <a:t>рожева</a:t>
            </a:r>
            <a:r>
              <a:rPr lang="ru-RU" sz="3200" dirty="0"/>
              <a:t>, </a:t>
            </a:r>
            <a:r>
              <a:rPr lang="ru-RU" sz="3200" dirty="0" err="1"/>
              <a:t>іржава</a:t>
            </a:r>
            <a:r>
              <a:rPr lang="ru-RU" sz="3200" dirty="0"/>
              <a:t>, </a:t>
            </a:r>
            <a:r>
              <a:rPr lang="ru-RU" sz="3200" dirty="0" err="1"/>
              <a:t>піниста</a:t>
            </a:r>
            <a:r>
              <a:rPr lang="ru-RU" sz="3200" dirty="0"/>
              <a:t>, </a:t>
            </a:r>
            <a:r>
              <a:rPr lang="ru-RU" sz="3200" dirty="0" err="1"/>
              <a:t>згустки</a:t>
            </a:r>
            <a:r>
              <a:rPr lang="ru-RU" sz="3200" dirty="0"/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8. </a:t>
            </a:r>
            <a:r>
              <a:rPr lang="ru-RU" sz="3200" dirty="0" err="1"/>
              <a:t>Кровотеча</a:t>
            </a:r>
            <a:r>
              <a:rPr lang="ru-RU" sz="3200" dirty="0"/>
              <a:t> (</a:t>
            </a:r>
            <a:r>
              <a:rPr lang="ru-RU" sz="3200" dirty="0" err="1"/>
              <a:t>більш</a:t>
            </a:r>
            <a:r>
              <a:rPr lang="ru-RU" sz="3200" dirty="0"/>
              <a:t> 50,0 мл. </a:t>
            </a:r>
            <a:r>
              <a:rPr lang="ru-RU" sz="3200" dirty="0" err="1"/>
              <a:t>крові</a:t>
            </a:r>
            <a:r>
              <a:rPr lang="ru-RU" sz="3200" dirty="0"/>
              <a:t>)</a:t>
            </a:r>
            <a:endParaRPr lang="ru-RU" dirty="0"/>
          </a:p>
        </p:txBody>
      </p:sp>
      <p:sp>
        <p:nvSpPr>
          <p:cNvPr id="22530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789040"/>
            <a:ext cx="3744416" cy="2556003"/>
          </a:xfrm>
          <a:prstGeom prst="rect">
            <a:avLst/>
          </a:prstGeom>
          <a:noFill/>
        </p:spPr>
      </p:pic>
      <p:pic>
        <p:nvPicPr>
          <p:cNvPr id="22538" name="Picture 10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974600"/>
            <a:ext cx="4448175" cy="2238376"/>
          </a:xfrm>
          <a:prstGeom prst="rect">
            <a:avLst/>
          </a:prstGeom>
          <a:noFill/>
        </p:spPr>
      </p:pic>
      <p:sp>
        <p:nvSpPr>
          <p:cNvPr id="22540" name="AutoShape 1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xmlns="" id="{CDFCF820-DF86-4496-BD0B-43EE566DD1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uk-UA" sz="3600" dirty="0" err="1">
                <a:latin typeface="Arial" panose="020B0604020202020204" pitchFamily="34" charset="0"/>
              </a:rPr>
              <a:t>Типові</a:t>
            </a:r>
            <a:r>
              <a:rPr lang="ru-RU" altLang="uk-UA" sz="3600" dirty="0">
                <a:latin typeface="Arial" panose="020B0604020202020204" pitchFamily="34" charset="0"/>
              </a:rPr>
              <a:t> </a:t>
            </a:r>
            <a:r>
              <a:rPr lang="ru-RU" altLang="uk-UA" sz="3600" dirty="0" err="1">
                <a:latin typeface="Arial" panose="020B0604020202020204" pitchFamily="34" charset="0"/>
              </a:rPr>
              <a:t>збудники</a:t>
            </a:r>
            <a:r>
              <a:rPr lang="ru-RU" altLang="uk-UA" sz="3600" dirty="0">
                <a:latin typeface="Arial" panose="020B0604020202020204" pitchFamily="34" charset="0"/>
              </a:rPr>
              <a:t> </a:t>
            </a:r>
            <a:r>
              <a:rPr lang="ru-RU" altLang="uk-UA" sz="3600" dirty="0" err="1">
                <a:latin typeface="Arial" panose="020B0604020202020204" pitchFamily="34" charset="0"/>
              </a:rPr>
              <a:t>пневмоній</a:t>
            </a:r>
            <a:endParaRPr lang="ru-RU" altLang="uk-UA" sz="3600" dirty="0">
              <a:latin typeface="Arial" panose="020B0604020202020204" pitchFamily="34" charset="0"/>
            </a:endParaRP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xmlns="" id="{ADE4BCAC-C6EE-45BD-A685-EA98BB1424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87450" y="1700213"/>
            <a:ext cx="7705725" cy="4752975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ru-RU" sz="2800" b="1" i="1" dirty="0" err="1">
                <a:solidFill>
                  <a:srgbClr val="FF0000"/>
                </a:solidFill>
                <a:latin typeface="Arial" charset="0"/>
              </a:rPr>
              <a:t>Позалікарняна</a:t>
            </a:r>
            <a:endParaRPr lang="ru-RU" sz="2800" b="1" i="1" dirty="0">
              <a:solidFill>
                <a:srgbClr val="FF0000"/>
              </a:solidFill>
              <a:latin typeface="Arial" charset="0"/>
            </a:endParaRPr>
          </a:p>
          <a:p>
            <a:pPr lvl="2" eaLnBrk="1" hangingPunct="1">
              <a:lnSpc>
                <a:spcPct val="90000"/>
              </a:lnSpc>
              <a:defRPr/>
            </a:pPr>
            <a:r>
              <a:rPr lang="ru-RU" sz="2800" dirty="0" err="1">
                <a:latin typeface="Arial" charset="0"/>
              </a:rPr>
              <a:t>Первинна</a:t>
            </a:r>
            <a:r>
              <a:rPr lang="ru-RU" sz="2800" dirty="0">
                <a:latin typeface="Arial" charset="0"/>
              </a:rPr>
              <a:t>: </a:t>
            </a:r>
            <a:r>
              <a:rPr lang="en-US" sz="2800" dirty="0">
                <a:solidFill>
                  <a:srgbClr val="FFFF99"/>
                </a:solidFill>
                <a:latin typeface="Arial" charset="0"/>
              </a:rPr>
              <a:t>Streptococcus </a:t>
            </a:r>
            <a:r>
              <a:rPr lang="en-US" sz="2800" dirty="0" err="1">
                <a:solidFill>
                  <a:srgbClr val="FFFF99"/>
                </a:solidFill>
                <a:latin typeface="Arial" charset="0"/>
              </a:rPr>
              <a:t>pneumoniae</a:t>
            </a:r>
            <a:r>
              <a:rPr lang="en-US" sz="2800" dirty="0">
                <a:solidFill>
                  <a:srgbClr val="FFFF99"/>
                </a:solidFill>
                <a:latin typeface="Arial" charset="0"/>
              </a:rPr>
              <a:t> </a:t>
            </a:r>
            <a:r>
              <a:rPr lang="ru-RU" sz="2800" dirty="0">
                <a:solidFill>
                  <a:srgbClr val="FFFF99"/>
                </a:solidFill>
                <a:latin typeface="Arial" charset="0"/>
              </a:rPr>
              <a:t>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ru-RU" sz="2800" dirty="0" err="1">
                <a:latin typeface="Arial" charset="0"/>
              </a:rPr>
              <a:t>Вторинна</a:t>
            </a:r>
            <a:r>
              <a:rPr lang="ru-RU" sz="2800" dirty="0">
                <a:latin typeface="Arial" charset="0"/>
              </a:rPr>
              <a:t>: </a:t>
            </a:r>
            <a:r>
              <a:rPr lang="en-US" sz="2800" dirty="0">
                <a:latin typeface="Arial" charset="0"/>
              </a:rPr>
              <a:t>Staphylococcus aureus; </a:t>
            </a:r>
            <a:r>
              <a:rPr lang="en-US" sz="2800" dirty="0" err="1">
                <a:latin typeface="Arial" charset="0"/>
              </a:rPr>
              <a:t>Haemophilus</a:t>
            </a:r>
            <a:r>
              <a:rPr lang="en-US" sz="2800" dirty="0">
                <a:latin typeface="Arial" charset="0"/>
              </a:rPr>
              <a:t> influenzae; </a:t>
            </a:r>
            <a:r>
              <a:rPr lang="ru-RU" sz="2800" b="1" i="1" dirty="0" err="1">
                <a:solidFill>
                  <a:srgbClr val="FFC000"/>
                </a:solidFill>
                <a:latin typeface="Arial" charset="0"/>
              </a:rPr>
              <a:t>Позалікарняна</a:t>
            </a:r>
            <a:r>
              <a:rPr lang="ru-RU" sz="2800" dirty="0">
                <a:solidFill>
                  <a:srgbClr val="FFC000"/>
                </a:solidFill>
                <a:latin typeface="Arial" charset="0"/>
              </a:rPr>
              <a:t>:</a:t>
            </a:r>
            <a:r>
              <a:rPr lang="ru-RU" sz="2800" dirty="0">
                <a:latin typeface="Arial" charset="0"/>
              </a:rPr>
              <a:t> </a:t>
            </a:r>
            <a:r>
              <a:rPr lang="ru-RU" sz="2800" dirty="0" err="1">
                <a:latin typeface="Arial" charset="0"/>
              </a:rPr>
              <a:t>грамнегативні</a:t>
            </a:r>
            <a:r>
              <a:rPr lang="ru-RU" sz="2800" dirty="0">
                <a:latin typeface="Arial" charset="0"/>
              </a:rPr>
              <a:t> </a:t>
            </a:r>
            <a:r>
              <a:rPr lang="ru-RU" sz="2800" dirty="0" err="1">
                <a:solidFill>
                  <a:srgbClr val="FFFF99"/>
                </a:solidFill>
                <a:latin typeface="Arial" charset="0"/>
              </a:rPr>
              <a:t>ентеробактерії</a:t>
            </a:r>
            <a:r>
              <a:rPr lang="ru-RU" sz="2800" dirty="0">
                <a:solidFill>
                  <a:srgbClr val="FFFF99"/>
                </a:solidFill>
                <a:latin typeface="Arial" charset="0"/>
              </a:rPr>
              <a:t>;</a:t>
            </a:r>
            <a:r>
              <a:rPr lang="ru-RU" sz="2800" dirty="0">
                <a:latin typeface="Arial" charset="0"/>
              </a:rPr>
              <a:t> </a:t>
            </a:r>
            <a:r>
              <a:rPr lang="en-US" sz="2800" dirty="0">
                <a:latin typeface="Arial" charset="0"/>
              </a:rPr>
              <a:t>Staphylococcus aureus</a:t>
            </a:r>
            <a:r>
              <a:rPr lang="ru-RU" sz="2800" dirty="0">
                <a:latin typeface="Arial" charset="0"/>
              </a:rPr>
              <a:t> та </a:t>
            </a:r>
            <a:r>
              <a:rPr lang="ru-RU" sz="2800" dirty="0" err="1">
                <a:latin typeface="Arial" charset="0"/>
              </a:rPr>
              <a:t>ін</a:t>
            </a:r>
            <a:r>
              <a:rPr lang="ru-RU" sz="2800" dirty="0">
                <a:latin typeface="Arial" charset="0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800" b="1" i="1" dirty="0" err="1">
                <a:solidFill>
                  <a:srgbClr val="FF9933"/>
                </a:solidFill>
                <a:latin typeface="Arial" charset="0"/>
              </a:rPr>
              <a:t>Аспіраційна</a:t>
            </a:r>
            <a:r>
              <a:rPr lang="ru-RU" sz="2800" b="1" i="1" dirty="0">
                <a:latin typeface="Arial" charset="0"/>
              </a:rPr>
              <a:t>: </a:t>
            </a:r>
            <a:r>
              <a:rPr lang="ru-RU" sz="2800" b="1" i="1" dirty="0" err="1">
                <a:solidFill>
                  <a:srgbClr val="FFFF99"/>
                </a:solidFill>
                <a:latin typeface="Arial" charset="0"/>
              </a:rPr>
              <a:t>анаероби</a:t>
            </a:r>
            <a:endParaRPr lang="ru-RU" sz="2800" b="1" i="1" dirty="0">
              <a:solidFill>
                <a:srgbClr val="FFFF99"/>
              </a:solidFill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800" b="1" i="1" dirty="0" err="1">
                <a:solidFill>
                  <a:srgbClr val="92D050"/>
                </a:solidFill>
                <a:latin typeface="Arial" charset="0"/>
              </a:rPr>
              <a:t>Імунодефіцит</a:t>
            </a:r>
            <a:r>
              <a:rPr lang="ru-RU" sz="2800" b="1" i="1" dirty="0">
                <a:latin typeface="Arial" charset="0"/>
              </a:rPr>
              <a:t>:</a:t>
            </a:r>
            <a:r>
              <a:rPr lang="ru-RU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FFFF99"/>
                </a:solidFill>
                <a:latin typeface="Arial" charset="0"/>
              </a:rPr>
              <a:t>Pneumocystis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carini</a:t>
            </a:r>
            <a:endParaRPr lang="ru-RU" sz="2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800" dirty="0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endParaRPr lang="ru-RU" sz="2800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xmlns="" id="{015E91D5-38B8-49D0-8A72-79944D17CE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450" y="404813"/>
            <a:ext cx="7627938" cy="7381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u="sng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Этіологія</a:t>
            </a:r>
            <a:endParaRPr lang="ru-RU" sz="3600" b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xmlns="" id="{7122680B-1190-4ED1-90EB-92F74CD9BB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1196975"/>
            <a:ext cx="7772400" cy="489585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ru-RU" sz="2400" b="1" u="sng" dirty="0" err="1">
                <a:solidFill>
                  <a:srgbClr val="F00E9F"/>
                </a:solidFill>
              </a:rPr>
              <a:t>Бактеріальні</a:t>
            </a:r>
            <a:r>
              <a:rPr lang="ru-RU" sz="2400" b="1" u="sng" dirty="0">
                <a:solidFill>
                  <a:srgbClr val="F00E9F"/>
                </a:solidFill>
              </a:rPr>
              <a:t> </a:t>
            </a:r>
            <a:r>
              <a:rPr lang="ru-RU" sz="2400" b="1" u="sng" dirty="0">
                <a:solidFill>
                  <a:srgbClr val="FFFF00"/>
                </a:solidFill>
              </a:rPr>
              <a:t>(</a:t>
            </a:r>
            <a:r>
              <a:rPr lang="ru-RU" sz="2400" b="1" u="sng" dirty="0" err="1">
                <a:solidFill>
                  <a:srgbClr val="FFFF00"/>
                </a:solidFill>
              </a:rPr>
              <a:t>пневмокок</a:t>
            </a:r>
            <a:r>
              <a:rPr lang="ru-RU" sz="2400" b="1" u="sng" dirty="0">
                <a:solidFill>
                  <a:srgbClr val="FFFF00"/>
                </a:solidFill>
              </a:rPr>
              <a:t>, </a:t>
            </a:r>
            <a:r>
              <a:rPr lang="ru-RU" sz="2400" b="1" u="sng" dirty="0" err="1">
                <a:solidFill>
                  <a:srgbClr val="FFFF00"/>
                </a:solidFill>
              </a:rPr>
              <a:t>але</a:t>
            </a:r>
            <a:r>
              <a:rPr lang="ru-RU" sz="2400" b="1" u="sng" dirty="0">
                <a:solidFill>
                  <a:srgbClr val="FFFF00"/>
                </a:solidFill>
              </a:rPr>
              <a:t> </a:t>
            </a:r>
            <a:r>
              <a:rPr lang="ru-RU" sz="2400" b="1" u="sng" dirty="0" err="1">
                <a:solidFill>
                  <a:srgbClr val="FFFF00"/>
                </a:solidFill>
              </a:rPr>
              <a:t>з</a:t>
            </a:r>
            <a:r>
              <a:rPr lang="ru-RU" sz="2400" b="1" u="sng" dirty="0">
                <a:solidFill>
                  <a:srgbClr val="FFFF00"/>
                </a:solidFill>
              </a:rPr>
              <a:t> роками </a:t>
            </a:r>
            <a:r>
              <a:rPr lang="ru-RU" sz="2400" b="1" u="sng" dirty="0" err="1">
                <a:solidFill>
                  <a:srgbClr val="FFFF00"/>
                </a:solidFill>
              </a:rPr>
              <a:t>його</a:t>
            </a:r>
            <a:r>
              <a:rPr lang="ru-RU" sz="2400" b="1" u="sng" dirty="0">
                <a:solidFill>
                  <a:srgbClr val="FFFF00"/>
                </a:solidFill>
              </a:rPr>
              <a:t> роль </a:t>
            </a:r>
            <a:r>
              <a:rPr lang="ru-RU" sz="2400" b="1" u="sng" dirty="0" err="1">
                <a:solidFill>
                  <a:srgbClr val="FFFF00"/>
                </a:solidFill>
              </a:rPr>
              <a:t>знижується</a:t>
            </a:r>
            <a:r>
              <a:rPr lang="ru-RU" sz="2400" b="1" u="sng" dirty="0">
                <a:solidFill>
                  <a:srgbClr val="FFFF00"/>
                </a:solidFill>
              </a:rPr>
              <a:t> </a:t>
            </a:r>
            <a:r>
              <a:rPr lang="ru-RU" sz="2400" b="1" u="sng" dirty="0" err="1">
                <a:solidFill>
                  <a:srgbClr val="FFFF00"/>
                </a:solidFill>
              </a:rPr>
              <a:t>з</a:t>
            </a:r>
            <a:r>
              <a:rPr lang="ru-RU" sz="2400" b="1" u="sng" dirty="0">
                <a:solidFill>
                  <a:srgbClr val="FFFF00"/>
                </a:solidFill>
              </a:rPr>
              <a:t> 70% до 37-55%, </a:t>
            </a:r>
            <a:r>
              <a:rPr lang="ru-RU" sz="2400" b="1" u="sng" dirty="0" err="1">
                <a:solidFill>
                  <a:srgbClr val="FFFF00"/>
                </a:solidFill>
              </a:rPr>
              <a:t>гемофільна</a:t>
            </a:r>
            <a:r>
              <a:rPr lang="ru-RU" sz="2400" b="1" u="sng" dirty="0">
                <a:solidFill>
                  <a:srgbClr val="FFFF00"/>
                </a:solidFill>
              </a:rPr>
              <a:t> </a:t>
            </a:r>
            <a:r>
              <a:rPr lang="ru-RU" sz="2400" b="1" u="sng" dirty="0" err="1">
                <a:solidFill>
                  <a:srgbClr val="FFFF00"/>
                </a:solidFill>
              </a:rPr>
              <a:t>паличка</a:t>
            </a:r>
            <a:r>
              <a:rPr lang="ru-RU" sz="2400" b="1" u="sng" dirty="0">
                <a:solidFill>
                  <a:srgbClr val="FFFF00"/>
                </a:solidFill>
              </a:rPr>
              <a:t> 15-18% </a:t>
            </a:r>
            <a:r>
              <a:rPr lang="ru-RU" sz="2400" b="1" u="sng" dirty="0" err="1">
                <a:solidFill>
                  <a:srgbClr val="FFFF00"/>
                </a:solidFill>
              </a:rPr>
              <a:t>стафілокок</a:t>
            </a:r>
            <a:r>
              <a:rPr lang="ru-RU" sz="2400" b="1" u="sng" dirty="0">
                <a:solidFill>
                  <a:srgbClr val="FFFF00"/>
                </a:solidFill>
              </a:rPr>
              <a:t> </a:t>
            </a:r>
            <a:r>
              <a:rPr lang="en-US" sz="2400" b="1" u="sng" dirty="0" err="1">
                <a:solidFill>
                  <a:srgbClr val="FFFF00"/>
                </a:solidFill>
              </a:rPr>
              <a:t>Staphiloccocus</a:t>
            </a:r>
            <a:r>
              <a:rPr lang="en-US" sz="2400" b="1" u="sng" dirty="0">
                <a:solidFill>
                  <a:srgbClr val="FFFF00"/>
                </a:solidFill>
              </a:rPr>
              <a:t> </a:t>
            </a:r>
            <a:r>
              <a:rPr lang="en-US" sz="2400" b="1" u="sng" dirty="0" err="1">
                <a:solidFill>
                  <a:srgbClr val="FFFF00"/>
                </a:solidFill>
              </a:rPr>
              <a:t>aureus</a:t>
            </a:r>
            <a:r>
              <a:rPr lang="en-US" sz="2400" b="1" u="sng" dirty="0">
                <a:solidFill>
                  <a:srgbClr val="FFFF00"/>
                </a:solidFill>
              </a:rPr>
              <a:t>, </a:t>
            </a:r>
            <a:r>
              <a:rPr lang="ru-RU" sz="2400" b="1" u="sng" dirty="0" err="1">
                <a:solidFill>
                  <a:srgbClr val="FFFF00"/>
                </a:solidFill>
              </a:rPr>
              <a:t>стрептокок</a:t>
            </a:r>
            <a:r>
              <a:rPr lang="ru-RU" sz="2400" b="1" u="sng" dirty="0">
                <a:solidFill>
                  <a:srgbClr val="FFFF00"/>
                </a:solidFill>
              </a:rPr>
              <a:t> - </a:t>
            </a:r>
            <a:r>
              <a:rPr lang="ru-RU" sz="2400" b="1" u="sng" dirty="0" err="1">
                <a:solidFill>
                  <a:srgbClr val="FFFF00"/>
                </a:solidFill>
              </a:rPr>
              <a:t>частіше</a:t>
            </a:r>
            <a:r>
              <a:rPr lang="ru-RU" sz="2400" b="1" u="sng" dirty="0">
                <a:solidFill>
                  <a:srgbClr val="FFFF00"/>
                </a:solidFill>
              </a:rPr>
              <a:t> зеленящий </a:t>
            </a:r>
            <a:r>
              <a:rPr lang="ru-RU" sz="2400" b="1" u="sng" dirty="0" err="1">
                <a:solidFill>
                  <a:srgbClr val="FFFF00"/>
                </a:solidFill>
              </a:rPr>
              <a:t>стрептокок</a:t>
            </a:r>
            <a:r>
              <a:rPr lang="ru-RU" sz="2400" b="1" u="sng" dirty="0">
                <a:solidFill>
                  <a:srgbClr val="FFFF00"/>
                </a:solidFill>
              </a:rPr>
              <a:t>, </a:t>
            </a:r>
            <a:r>
              <a:rPr lang="ru-RU" sz="2400" b="1" u="sng" dirty="0" err="1">
                <a:solidFill>
                  <a:srgbClr val="FFFF00"/>
                </a:solidFill>
              </a:rPr>
              <a:t>клебсієли</a:t>
            </a:r>
            <a:r>
              <a:rPr lang="ru-RU" sz="2400" b="1" u="sng" dirty="0">
                <a:solidFill>
                  <a:srgbClr val="FFFF00"/>
                </a:solidFill>
              </a:rPr>
              <a:t>, </a:t>
            </a:r>
            <a:r>
              <a:rPr lang="en-US" sz="2400" b="1" u="sng" dirty="0" err="1">
                <a:solidFill>
                  <a:srgbClr val="FFFF00"/>
                </a:solidFill>
              </a:rPr>
              <a:t>Legionella</a:t>
            </a:r>
            <a:r>
              <a:rPr lang="en-US" sz="2400" b="1" u="sng" dirty="0">
                <a:solidFill>
                  <a:srgbClr val="FFFF00"/>
                </a:solidFill>
              </a:rPr>
              <a:t>,)</a:t>
            </a:r>
          </a:p>
          <a:p>
            <a:pPr marL="609600" indent="-609600" eaLnBrk="1" hangingPunct="1">
              <a:defRPr/>
            </a:pPr>
            <a:r>
              <a:rPr lang="ru-RU" sz="2400" b="1" u="sng" dirty="0" err="1">
                <a:solidFill>
                  <a:srgbClr val="F00E9F"/>
                </a:solidFill>
              </a:rPr>
              <a:t>Мікоплазмові</a:t>
            </a:r>
            <a:r>
              <a:rPr lang="ru-RU" sz="2400" b="1" u="sng" dirty="0">
                <a:solidFill>
                  <a:srgbClr val="F00E9F"/>
                </a:solidFill>
              </a:rPr>
              <a:t> </a:t>
            </a:r>
            <a:r>
              <a:rPr lang="ru-RU" sz="2400" b="1" u="sng" dirty="0" err="1">
                <a:solidFill>
                  <a:srgbClr val="F00E9F"/>
                </a:solidFill>
              </a:rPr>
              <a:t>пневмонії</a:t>
            </a:r>
            <a:r>
              <a:rPr lang="ru-RU" sz="2400" b="1" u="sng" dirty="0">
                <a:solidFill>
                  <a:srgbClr val="F00E9F"/>
                </a:solidFill>
              </a:rPr>
              <a:t> </a:t>
            </a:r>
            <a:r>
              <a:rPr lang="ru-RU" sz="2400" b="1" u="sng" dirty="0" err="1">
                <a:solidFill>
                  <a:srgbClr val="FFFF00"/>
                </a:solidFill>
              </a:rPr>
              <a:t>обумовлюють</a:t>
            </a:r>
            <a:r>
              <a:rPr lang="ru-RU" sz="2400" b="1" u="sng" dirty="0">
                <a:solidFill>
                  <a:srgbClr val="FFFF00"/>
                </a:solidFill>
              </a:rPr>
              <a:t> </a:t>
            </a:r>
            <a:r>
              <a:rPr lang="ru-RU" sz="2400" b="1" u="sng" dirty="0" err="1">
                <a:solidFill>
                  <a:srgbClr val="FFFF00"/>
                </a:solidFill>
              </a:rPr>
              <a:t>від</a:t>
            </a:r>
            <a:r>
              <a:rPr lang="ru-RU" sz="2400" b="1" u="sng" dirty="0">
                <a:solidFill>
                  <a:srgbClr val="FFFF00"/>
                </a:solidFill>
              </a:rPr>
              <a:t> 8 до 30% </a:t>
            </a:r>
            <a:r>
              <a:rPr lang="ru-RU" sz="2400" b="1" u="sng" dirty="0" err="1">
                <a:solidFill>
                  <a:srgbClr val="FFFF00"/>
                </a:solidFill>
              </a:rPr>
              <a:t>випадків</a:t>
            </a:r>
            <a:endParaRPr lang="ru-RU" sz="2400" b="1" u="sng" dirty="0">
              <a:solidFill>
                <a:srgbClr val="FFFF00"/>
              </a:solidFill>
            </a:endParaRPr>
          </a:p>
          <a:p>
            <a:pPr marL="609600" indent="-609600" eaLnBrk="1" hangingPunct="1">
              <a:defRPr/>
            </a:pPr>
            <a:r>
              <a:rPr lang="ru-RU" sz="2400" b="1" u="sng" dirty="0" err="1">
                <a:solidFill>
                  <a:srgbClr val="F00E9F"/>
                </a:solidFill>
              </a:rPr>
              <a:t>вірусні</a:t>
            </a:r>
            <a:r>
              <a:rPr lang="ru-RU" sz="2400" b="1" u="sng" dirty="0">
                <a:solidFill>
                  <a:srgbClr val="F00E9F"/>
                </a:solidFill>
              </a:rPr>
              <a:t> </a:t>
            </a:r>
            <a:r>
              <a:rPr lang="ru-RU" sz="2400" b="1" u="sng" dirty="0" err="1">
                <a:solidFill>
                  <a:srgbClr val="F00E9F"/>
                </a:solidFill>
              </a:rPr>
              <a:t>пневмонії</a:t>
            </a:r>
            <a:endParaRPr lang="ru-RU" sz="2400" b="1" u="sng" dirty="0">
              <a:solidFill>
                <a:srgbClr val="F00E9F"/>
              </a:solidFill>
            </a:endParaRPr>
          </a:p>
          <a:p>
            <a:pPr marL="609600" indent="-609600" eaLnBrk="1" hangingPunct="1">
              <a:defRPr/>
            </a:pPr>
            <a:r>
              <a:rPr lang="ru-RU" sz="2400" b="1" u="sng" dirty="0" err="1">
                <a:solidFill>
                  <a:srgbClr val="F00E9F"/>
                </a:solidFill>
              </a:rPr>
              <a:t>Інші</a:t>
            </a:r>
            <a:r>
              <a:rPr lang="ru-RU" sz="2400" b="1" u="sng" dirty="0">
                <a:solidFill>
                  <a:srgbClr val="F00E9F"/>
                </a:solidFill>
              </a:rPr>
              <a:t> причини </a:t>
            </a:r>
            <a:r>
              <a:rPr lang="ru-RU" sz="2400" b="1" u="sng" dirty="0">
                <a:solidFill>
                  <a:srgbClr val="FFFF00"/>
                </a:solidFill>
              </a:rPr>
              <a:t>(</a:t>
            </a:r>
            <a:r>
              <a:rPr lang="ru-RU" sz="2400" b="1" u="sng" dirty="0" err="1">
                <a:solidFill>
                  <a:srgbClr val="FFFF00"/>
                </a:solidFill>
              </a:rPr>
              <a:t>мікотічні</a:t>
            </a:r>
            <a:r>
              <a:rPr lang="ru-RU" sz="2400" b="1" u="sng" dirty="0">
                <a:solidFill>
                  <a:srgbClr val="FFFF00"/>
                </a:solidFill>
              </a:rPr>
              <a:t> </a:t>
            </a:r>
            <a:r>
              <a:rPr lang="ru-RU" sz="2400" b="1" u="sng" dirty="0" err="1">
                <a:solidFill>
                  <a:srgbClr val="FFFF00"/>
                </a:solidFill>
              </a:rPr>
              <a:t>пневмонії</a:t>
            </a:r>
            <a:r>
              <a:rPr lang="ru-RU" sz="2400" b="1" u="sng" dirty="0">
                <a:solidFill>
                  <a:srgbClr val="FFFF00"/>
                </a:solidFill>
              </a:rPr>
              <a:t> (</a:t>
            </a:r>
            <a:r>
              <a:rPr lang="en-US" sz="2400" b="1" u="sng" dirty="0">
                <a:solidFill>
                  <a:srgbClr val="FFFF00"/>
                </a:solidFill>
              </a:rPr>
              <a:t>Candida, </a:t>
            </a:r>
            <a:r>
              <a:rPr lang="en-US" sz="2400" b="1" u="sng" dirty="0" err="1">
                <a:solidFill>
                  <a:srgbClr val="FFFF00"/>
                </a:solidFill>
              </a:rPr>
              <a:t>Actinomyces</a:t>
            </a:r>
            <a:r>
              <a:rPr lang="en-US" sz="2400" b="1" u="sng" dirty="0">
                <a:solidFill>
                  <a:srgbClr val="FFFF00"/>
                </a:solidFill>
              </a:rPr>
              <a:t>), </a:t>
            </a:r>
            <a:r>
              <a:rPr lang="ru-RU" sz="2400" b="1" u="sng" dirty="0" err="1">
                <a:solidFill>
                  <a:srgbClr val="FFFF00"/>
                </a:solidFill>
              </a:rPr>
              <a:t>алергічні</a:t>
            </a:r>
            <a:r>
              <a:rPr lang="ru-RU" sz="2400" b="1" u="sng" dirty="0">
                <a:solidFill>
                  <a:srgbClr val="FFFF00"/>
                </a:solidFill>
              </a:rPr>
              <a:t> </a:t>
            </a:r>
            <a:r>
              <a:rPr lang="ru-RU" sz="2400" b="1" u="sng" dirty="0" err="1">
                <a:solidFill>
                  <a:srgbClr val="FFFF00"/>
                </a:solidFill>
              </a:rPr>
              <a:t>пневмонії</a:t>
            </a:r>
            <a:r>
              <a:rPr lang="ru-RU" sz="2400" b="1" u="sng" dirty="0">
                <a:solidFill>
                  <a:srgbClr val="FFFF00"/>
                </a:solidFill>
              </a:rPr>
              <a:t>, </a:t>
            </a:r>
            <a:r>
              <a:rPr lang="ru-RU" sz="2400" b="1" u="sng" dirty="0" err="1">
                <a:solidFill>
                  <a:srgbClr val="FFFF00"/>
                </a:solidFill>
              </a:rPr>
              <a:t>найпростіші</a:t>
            </a:r>
            <a:r>
              <a:rPr lang="ru-RU" sz="2400" b="1" u="sng" dirty="0">
                <a:solidFill>
                  <a:srgbClr val="FFFF00"/>
                </a:solidFill>
              </a:rPr>
              <a:t>)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Этиол-Pneumococci">
            <a:extLst>
              <a:ext uri="{FF2B5EF4-FFF2-40B4-BE49-F238E27FC236}">
                <a16:creationId xmlns:a16="http://schemas.microsoft.com/office/drawing/2014/main" xmlns="" id="{0505C4B2-A90F-4CF6-A673-C6AB6F0E94CC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contrast="12000"/>
            <a:extLst/>
          </a:blip>
          <a:srcRect b="6667"/>
          <a:stretch>
            <a:fillRect/>
          </a:stretch>
        </p:blipFill>
        <p:spPr>
          <a:xfrm>
            <a:off x="1331913" y="519113"/>
            <a:ext cx="3384550" cy="2333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1" name="Picture 10" descr="Этиология1Streptococcus pneumoniae">
            <a:extLst>
              <a:ext uri="{FF2B5EF4-FFF2-40B4-BE49-F238E27FC236}">
                <a16:creationId xmlns:a16="http://schemas.microsoft.com/office/drawing/2014/main" xmlns="" id="{6259692B-8321-4C7C-9567-26366E973C77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5292725" y="476250"/>
            <a:ext cx="3622408" cy="2520702"/>
          </a:xfrm>
          <a:effectLst>
            <a:softEdge rad="112500"/>
          </a:effectLst>
        </p:spPr>
      </p:pic>
      <p:pic>
        <p:nvPicPr>
          <p:cNvPr id="17413" name="Picture 12" descr="Этиол-Микоплазма (пневмогия)_антитела к поверхностному ьелковому  антигену">
            <a:extLst>
              <a:ext uri="{FF2B5EF4-FFF2-40B4-BE49-F238E27FC236}">
                <a16:creationId xmlns:a16="http://schemas.microsoft.com/office/drawing/2014/main" xmlns="" id="{E60F467F-07C2-4903-81D5-E55A09C2A747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/>
          </a:blip>
          <a:srcRect/>
          <a:stretch>
            <a:fillRect/>
          </a:stretch>
        </p:blipFill>
        <p:spPr>
          <a:xfrm>
            <a:off x="1187450" y="3429000"/>
            <a:ext cx="2952750" cy="2797175"/>
          </a:xfrm>
          <a:effectLst>
            <a:softEdge rad="112500"/>
          </a:effectLst>
        </p:spPr>
      </p:pic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CAE580F6-29C5-4E4C-8D9A-8525F6985EB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7414" name="Picture 6" descr="C:\Users\Kolomiets\Pictures\Streptococcus.pneumoniae1.jpeg">
            <a:extLst>
              <a:ext uri="{FF2B5EF4-FFF2-40B4-BE49-F238E27FC236}">
                <a16:creationId xmlns:a16="http://schemas.microsoft.com/office/drawing/2014/main" xmlns="" id="{781BE69A-10F9-4DC1-BAD1-9F45448E7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4412638" y="3255761"/>
            <a:ext cx="4524375" cy="307657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Рис-ПНЕВМОНИЯ-схема2">
            <a:extLst>
              <a:ext uri="{FF2B5EF4-FFF2-40B4-BE49-F238E27FC236}">
                <a16:creationId xmlns:a16="http://schemas.microsoft.com/office/drawing/2014/main" xmlns="" id="{CEC7FC22-4870-40AB-8E26-FB74B775D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88913"/>
            <a:ext cx="47625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5" descr="Рис-долевая и дольковая пневмон">
            <a:extLst>
              <a:ext uri="{FF2B5EF4-FFF2-40B4-BE49-F238E27FC236}">
                <a16:creationId xmlns:a16="http://schemas.microsoft.com/office/drawing/2014/main" xmlns="" id="{78C35D28-3AFD-4953-BAFE-405164860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584700"/>
            <a:ext cx="57150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xmlns="" id="{F7D4C02E-707D-4B6D-992B-F9309A737A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uk-UA" sz="3200">
                <a:latin typeface="Arial" panose="020B0604020202020204" pitchFamily="34" charset="0"/>
              </a:rPr>
              <a:t>Основні завдання при обстеженні пацієнта з підозрою на пневмонію</a:t>
            </a:r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xmlns="" id="{9230C7D7-21DE-4375-9D6E-7DD653C74C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err="1">
                <a:solidFill>
                  <a:srgbClr val="FF6600"/>
                </a:solidFill>
                <a:latin typeface="Arial" charset="0"/>
              </a:rPr>
              <a:t>Встановити</a:t>
            </a:r>
            <a:r>
              <a:rPr lang="ru-RU" sz="2800" b="1" dirty="0">
                <a:solidFill>
                  <a:srgbClr val="FF6600"/>
                </a:solidFill>
                <a:latin typeface="Arial" charset="0"/>
              </a:rPr>
              <a:t> </a:t>
            </a:r>
            <a:r>
              <a:rPr lang="ru-RU" sz="2800" b="1" dirty="0" err="1">
                <a:solidFill>
                  <a:srgbClr val="FF6600"/>
                </a:solidFill>
                <a:latin typeface="Arial" charset="0"/>
              </a:rPr>
              <a:t>джерело</a:t>
            </a:r>
            <a:r>
              <a:rPr lang="ru-RU" sz="2800" b="1" dirty="0">
                <a:solidFill>
                  <a:srgbClr val="FF6600"/>
                </a:solidFill>
                <a:latin typeface="Arial" charset="0"/>
              </a:rPr>
              <a:t> </a:t>
            </a:r>
            <a:r>
              <a:rPr lang="ru-RU" sz="2800" b="1" dirty="0" err="1">
                <a:solidFill>
                  <a:srgbClr val="FF6600"/>
                </a:solidFill>
                <a:latin typeface="Arial" charset="0"/>
              </a:rPr>
              <a:t>інфекції</a:t>
            </a:r>
            <a:endParaRPr lang="ru-RU" sz="2800" b="1" dirty="0">
              <a:solidFill>
                <a:srgbClr val="FF6600"/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позалікарняна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пневмонія</a:t>
            </a:r>
            <a:endParaRPr lang="ru-RU" sz="28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Внутрішньолікарняна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</a:rPr>
              <a:t> (</a:t>
            </a: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нозокоміальна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</a:rPr>
              <a:t>) </a:t>
            </a: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пневмонія</a:t>
            </a:r>
            <a:endParaRPr lang="ru-RU" sz="28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аспіраційна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пневмонія</a:t>
            </a:r>
            <a:endParaRPr lang="ru-RU" sz="28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Пневмонія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</a:rPr>
              <a:t> на </a:t>
            </a: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тлі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ru-RU" sz="2800" b="1" dirty="0" err="1">
                <a:solidFill>
                  <a:srgbClr val="FFFF00"/>
                </a:solidFill>
                <a:latin typeface="Arial" charset="0"/>
              </a:rPr>
              <a:t>імунодепресії</a:t>
            </a:r>
            <a:endParaRPr lang="ru-RU" sz="28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ru-RU" sz="2800" b="1" dirty="0" err="1">
                <a:solidFill>
                  <a:srgbClr val="FF6600"/>
                </a:solidFill>
                <a:latin typeface="Arial" charset="0"/>
              </a:rPr>
              <a:t>Уточнити</a:t>
            </a:r>
            <a:r>
              <a:rPr lang="ru-RU" sz="2800" b="1" dirty="0">
                <a:solidFill>
                  <a:srgbClr val="FF6600"/>
                </a:solidFill>
                <a:latin typeface="Arial" charset="0"/>
              </a:rPr>
              <a:t> фон (</a:t>
            </a:r>
            <a:r>
              <a:rPr lang="ru-RU" sz="2800" b="1" dirty="0" err="1">
                <a:solidFill>
                  <a:srgbClr val="FF6600"/>
                </a:solidFill>
                <a:latin typeface="Arial" charset="0"/>
              </a:rPr>
              <a:t>супутні</a:t>
            </a:r>
            <a:r>
              <a:rPr lang="ru-RU" sz="2800" b="1" dirty="0">
                <a:solidFill>
                  <a:srgbClr val="FF6600"/>
                </a:solidFill>
                <a:latin typeface="Arial" charset="0"/>
              </a:rPr>
              <a:t> </a:t>
            </a:r>
            <a:r>
              <a:rPr lang="ru-RU" sz="2800" b="1" dirty="0" err="1">
                <a:solidFill>
                  <a:srgbClr val="FF6600"/>
                </a:solidFill>
                <a:latin typeface="Arial" charset="0"/>
              </a:rPr>
              <a:t>захворювання</a:t>
            </a:r>
            <a:r>
              <a:rPr lang="ru-RU" sz="2800" b="1" dirty="0">
                <a:solidFill>
                  <a:srgbClr val="FF6600"/>
                </a:solidFill>
                <a:latin typeface="Arial" charset="0"/>
              </a:rPr>
              <a:t>)</a:t>
            </a:r>
          </a:p>
          <a:p>
            <a:pPr eaLnBrk="1" hangingPunct="1">
              <a:defRPr/>
            </a:pPr>
            <a:r>
              <a:rPr lang="ru-RU" sz="2800" b="1" dirty="0" err="1">
                <a:solidFill>
                  <a:srgbClr val="FF6600"/>
                </a:solidFill>
                <a:latin typeface="Arial" charset="0"/>
              </a:rPr>
              <a:t>Оцінити</a:t>
            </a:r>
            <a:r>
              <a:rPr lang="ru-RU" sz="2800" b="1" dirty="0">
                <a:solidFill>
                  <a:srgbClr val="FF6600"/>
                </a:solidFill>
                <a:latin typeface="Arial" charset="0"/>
              </a:rPr>
              <a:t> </a:t>
            </a:r>
            <a:r>
              <a:rPr lang="ru-RU" sz="2800" b="1" dirty="0" err="1">
                <a:solidFill>
                  <a:srgbClr val="FF6600"/>
                </a:solidFill>
                <a:latin typeface="Arial" charset="0"/>
              </a:rPr>
              <a:t>тяжкість</a:t>
            </a:r>
            <a:r>
              <a:rPr lang="ru-RU" sz="2800" b="1" dirty="0">
                <a:solidFill>
                  <a:srgbClr val="FF6600"/>
                </a:solidFill>
                <a:latin typeface="Arial" charset="0"/>
              </a:rPr>
              <a:t> стану </a:t>
            </a:r>
            <a:r>
              <a:rPr lang="ru-RU" sz="2800" b="1" dirty="0" err="1">
                <a:solidFill>
                  <a:srgbClr val="FF6600"/>
                </a:solidFill>
                <a:latin typeface="Arial" charset="0"/>
              </a:rPr>
              <a:t>пацієнта</a:t>
            </a:r>
            <a:endParaRPr lang="ru-RU" sz="2800" b="1" dirty="0">
              <a:solidFill>
                <a:srgbClr val="FF66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xmlns="" id="{0AC6AC77-D5C9-44B3-957C-BAB84A5FCD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1913" y="115888"/>
            <a:ext cx="7412037" cy="8826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b="1" i="1" u="sng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Клінічна</a:t>
            </a:r>
            <a:r>
              <a:rPr lang="ru-RU" sz="28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картина </a:t>
            </a:r>
            <a:r>
              <a:rPr lang="ru-RU" sz="2800" b="1" i="1" u="sng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крупозної</a:t>
            </a:r>
            <a:r>
              <a:rPr lang="ru-RU" sz="28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i="1" u="sng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пневмонії</a:t>
            </a:r>
            <a:endParaRPr lang="ru-RU" dirty="0"/>
          </a:p>
        </p:txBody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xmlns="" id="{F44DC337-0FD7-4479-A7B1-26E4AC7D4E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1052513"/>
            <a:ext cx="7772400" cy="5805487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defRPr/>
            </a:pPr>
            <a:r>
              <a:rPr lang="ru-RU" sz="2600" dirty="0">
                <a:solidFill>
                  <a:srgbClr val="FF6600"/>
                </a:solidFill>
              </a:rPr>
              <a:t>Синдром </a:t>
            </a:r>
            <a:r>
              <a:rPr lang="ru-RU" sz="2600" dirty="0" err="1">
                <a:solidFill>
                  <a:srgbClr val="FFFF00"/>
                </a:solidFill>
              </a:rPr>
              <a:t>ущільнення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легеневої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тканини</a:t>
            </a:r>
            <a:r>
              <a:rPr lang="ru-RU" sz="2600" dirty="0">
                <a:solidFill>
                  <a:srgbClr val="FFFF00"/>
                </a:solidFill>
              </a:rPr>
              <a:t> (</a:t>
            </a:r>
            <a:r>
              <a:rPr lang="ru-RU" sz="2600" dirty="0" err="1">
                <a:solidFill>
                  <a:srgbClr val="FFFF00"/>
                </a:solidFill>
              </a:rPr>
              <a:t>посилення</a:t>
            </a:r>
            <a:r>
              <a:rPr lang="ru-RU" sz="2600" dirty="0">
                <a:solidFill>
                  <a:srgbClr val="FFFF00"/>
                </a:solidFill>
              </a:rPr>
              <a:t> голосового </a:t>
            </a:r>
            <a:r>
              <a:rPr lang="ru-RU" sz="2600" dirty="0" err="1">
                <a:solidFill>
                  <a:srgbClr val="FFFF00"/>
                </a:solidFill>
              </a:rPr>
              <a:t>тремтіння</a:t>
            </a:r>
            <a:r>
              <a:rPr lang="ru-RU" sz="2600" dirty="0">
                <a:solidFill>
                  <a:srgbClr val="FFFF00"/>
                </a:solidFill>
              </a:rPr>
              <a:t>, </a:t>
            </a:r>
            <a:r>
              <a:rPr lang="ru-RU" sz="2600" dirty="0" err="1">
                <a:solidFill>
                  <a:srgbClr val="FFFF00"/>
                </a:solidFill>
              </a:rPr>
              <a:t>притуплення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перкуторного</a:t>
            </a:r>
            <a:r>
              <a:rPr lang="ru-RU" sz="2600" dirty="0">
                <a:solidFill>
                  <a:srgbClr val="FFFF00"/>
                </a:solidFill>
              </a:rPr>
              <a:t> тону, </a:t>
            </a:r>
            <a:r>
              <a:rPr lang="ru-RU" sz="2600" dirty="0" err="1">
                <a:solidFill>
                  <a:srgbClr val="FFFF00"/>
                </a:solidFill>
              </a:rPr>
              <a:t>жорстке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дихання</a:t>
            </a:r>
            <a:r>
              <a:rPr lang="ru-RU" sz="2600" dirty="0">
                <a:solidFill>
                  <a:srgbClr val="FFFF00"/>
                </a:solidFill>
              </a:rPr>
              <a:t>, </a:t>
            </a:r>
            <a:r>
              <a:rPr lang="ru-RU" sz="2600" dirty="0" err="1">
                <a:solidFill>
                  <a:srgbClr val="FFFF00"/>
                </a:solidFill>
              </a:rPr>
              <a:t>рентгенографія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підтверджує</a:t>
            </a:r>
            <a:r>
              <a:rPr lang="ru-RU" sz="2600" dirty="0">
                <a:solidFill>
                  <a:srgbClr val="FFFF00"/>
                </a:solidFill>
              </a:rPr>
              <a:t> - </a:t>
            </a:r>
            <a:r>
              <a:rPr lang="ru-RU" sz="2600" dirty="0" err="1">
                <a:solidFill>
                  <a:srgbClr val="FFFF00"/>
                </a:solidFill>
              </a:rPr>
              <a:t>інфільтрація</a:t>
            </a:r>
            <a:r>
              <a:rPr lang="ru-RU" sz="2600" dirty="0">
                <a:solidFill>
                  <a:srgbClr val="FFFF00"/>
                </a:solidFill>
              </a:rPr>
              <a:t>)</a:t>
            </a:r>
          </a:p>
          <a:p>
            <a:pPr marL="609600" indent="-609600" eaLnBrk="1" hangingPunct="1">
              <a:defRPr/>
            </a:pPr>
            <a:r>
              <a:rPr lang="ru-RU" sz="2600" dirty="0" err="1">
                <a:solidFill>
                  <a:srgbClr val="FF0000"/>
                </a:solidFill>
              </a:rPr>
              <a:t>Ознаки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err="1">
                <a:solidFill>
                  <a:srgbClr val="FF0000"/>
                </a:solidFill>
              </a:rPr>
              <a:t>запалення</a:t>
            </a:r>
            <a:r>
              <a:rPr lang="ru-RU" sz="2600" dirty="0">
                <a:solidFill>
                  <a:srgbClr val="FF0000"/>
                </a:solidFill>
              </a:rPr>
              <a:t> - </a:t>
            </a:r>
            <a:r>
              <a:rPr lang="ru-RU" sz="2600" dirty="0">
                <a:solidFill>
                  <a:srgbClr val="FFFF00"/>
                </a:solidFill>
              </a:rPr>
              <a:t>лихоманка, </a:t>
            </a:r>
            <a:r>
              <a:rPr lang="ru-RU" sz="2600" dirty="0" err="1">
                <a:solidFill>
                  <a:srgbClr val="FFFF00"/>
                </a:solidFill>
              </a:rPr>
              <a:t>ознаки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інтоксикації</a:t>
            </a:r>
            <a:r>
              <a:rPr lang="ru-RU" sz="2600" dirty="0">
                <a:solidFill>
                  <a:srgbClr val="FFFF00"/>
                </a:solidFill>
              </a:rPr>
              <a:t>, </a:t>
            </a:r>
            <a:r>
              <a:rPr lang="ru-RU" sz="2600" dirty="0" err="1">
                <a:solidFill>
                  <a:srgbClr val="FFFF00"/>
                </a:solidFill>
              </a:rPr>
              <a:t>гостре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розвиток</a:t>
            </a:r>
            <a:endParaRPr lang="ru-RU" sz="2600" dirty="0">
              <a:solidFill>
                <a:srgbClr val="FFFF00"/>
              </a:solidFill>
            </a:endParaRPr>
          </a:p>
          <a:p>
            <a:pPr marL="609600" indent="-609600" eaLnBrk="1" hangingPunct="1">
              <a:defRPr/>
            </a:pPr>
            <a:r>
              <a:rPr lang="ru-RU" sz="2600" dirty="0" err="1">
                <a:solidFill>
                  <a:srgbClr val="FF0000"/>
                </a:solidFill>
              </a:rPr>
              <a:t>Больовий</a:t>
            </a:r>
            <a:r>
              <a:rPr lang="ru-RU" sz="2600" dirty="0">
                <a:solidFill>
                  <a:srgbClr val="FF0000"/>
                </a:solidFill>
              </a:rPr>
              <a:t> синдром </a:t>
            </a:r>
            <a:r>
              <a:rPr lang="ru-RU" sz="2600" dirty="0">
                <a:solidFill>
                  <a:srgbClr val="FFFF00"/>
                </a:solidFill>
              </a:rPr>
              <a:t>- </a:t>
            </a:r>
            <a:r>
              <a:rPr lang="ru-RU" sz="2600" dirty="0" err="1">
                <a:solidFill>
                  <a:srgbClr val="FFFF00"/>
                </a:solidFill>
              </a:rPr>
              <a:t>обумовлений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зацікавленістю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плеври</a:t>
            </a:r>
            <a:r>
              <a:rPr lang="ru-RU" sz="2600" dirty="0">
                <a:solidFill>
                  <a:srgbClr val="FFFF00"/>
                </a:solidFill>
              </a:rPr>
              <a:t>, (</a:t>
            </a:r>
            <a:r>
              <a:rPr lang="ru-RU" sz="2600" dirty="0" err="1">
                <a:solidFill>
                  <a:srgbClr val="FFFF00"/>
                </a:solidFill>
              </a:rPr>
              <a:t>яскраво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виражений</a:t>
            </a:r>
            <a:r>
              <a:rPr lang="ru-RU" sz="2600" dirty="0">
                <a:solidFill>
                  <a:srgbClr val="FFFF00"/>
                </a:solidFill>
              </a:rPr>
              <a:t>)</a:t>
            </a:r>
          </a:p>
          <a:p>
            <a:pPr marL="609600" indent="-609600" eaLnBrk="1" hangingPunct="1">
              <a:defRPr/>
            </a:pPr>
            <a:r>
              <a:rPr lang="ru-RU" sz="2600" dirty="0" err="1">
                <a:solidFill>
                  <a:srgbClr val="FF0000"/>
                </a:solidFill>
              </a:rPr>
              <a:t>Явища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err="1">
                <a:solidFill>
                  <a:srgbClr val="FF0000"/>
                </a:solidFill>
              </a:rPr>
              <a:t>бронхіту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err="1">
                <a:solidFill>
                  <a:srgbClr val="FF0000"/>
                </a:solidFill>
              </a:rPr>
              <a:t>і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err="1">
                <a:solidFill>
                  <a:srgbClr val="FF0000"/>
                </a:solidFill>
              </a:rPr>
              <a:t>дихальної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err="1">
                <a:solidFill>
                  <a:srgbClr val="FF0000"/>
                </a:solidFill>
              </a:rPr>
              <a:t>недостатності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>
                <a:solidFill>
                  <a:srgbClr val="FFFF00"/>
                </a:solidFill>
              </a:rPr>
              <a:t>- </a:t>
            </a:r>
            <a:r>
              <a:rPr lang="ru-RU" sz="2600" dirty="0" err="1">
                <a:solidFill>
                  <a:srgbClr val="FFFF00"/>
                </a:solidFill>
              </a:rPr>
              <a:t>експіраторна</a:t>
            </a:r>
            <a:r>
              <a:rPr lang="ru-RU" sz="2600" dirty="0">
                <a:solidFill>
                  <a:srgbClr val="FFFF00"/>
                </a:solidFill>
              </a:rPr>
              <a:t> </a:t>
            </a:r>
            <a:r>
              <a:rPr lang="ru-RU" sz="2600" dirty="0" err="1">
                <a:solidFill>
                  <a:srgbClr val="FFFF00"/>
                </a:solidFill>
              </a:rPr>
              <a:t>задишка</a:t>
            </a:r>
            <a:r>
              <a:rPr lang="ru-RU" sz="2600" dirty="0">
                <a:solidFill>
                  <a:srgbClr val="FFFF00"/>
                </a:solidFill>
              </a:rPr>
              <a:t>, кашель, мокрота (</a:t>
            </a:r>
            <a:r>
              <a:rPr lang="ru-RU" sz="2600" dirty="0" err="1">
                <a:solidFill>
                  <a:srgbClr val="FFFF00"/>
                </a:solidFill>
              </a:rPr>
              <a:t>слизова</a:t>
            </a:r>
            <a:r>
              <a:rPr lang="ru-RU" sz="2600" dirty="0">
                <a:solidFill>
                  <a:srgbClr val="FFFF00"/>
                </a:solidFill>
              </a:rPr>
              <a:t>, </a:t>
            </a:r>
            <a:r>
              <a:rPr lang="ru-RU" sz="2600" dirty="0" err="1">
                <a:solidFill>
                  <a:srgbClr val="FFFF00"/>
                </a:solidFill>
              </a:rPr>
              <a:t>слизисто-гнійна</a:t>
            </a:r>
            <a:r>
              <a:rPr lang="ru-RU" sz="2600" dirty="0">
                <a:solidFill>
                  <a:srgbClr val="FFFF00"/>
                </a:solidFill>
              </a:rPr>
              <a:t>, </a:t>
            </a:r>
            <a:r>
              <a:rPr lang="ru-RU" sz="2600" dirty="0" err="1">
                <a:solidFill>
                  <a:srgbClr val="FFFF00"/>
                </a:solidFill>
              </a:rPr>
              <a:t>іноді</a:t>
            </a:r>
            <a:r>
              <a:rPr lang="ru-RU" sz="2600" dirty="0">
                <a:solidFill>
                  <a:srgbClr val="FFFF00"/>
                </a:solidFill>
              </a:rPr>
              <a:t> «</a:t>
            </a:r>
            <a:r>
              <a:rPr lang="ru-RU" sz="2600" dirty="0" err="1">
                <a:solidFill>
                  <a:srgbClr val="FFFF00"/>
                </a:solidFill>
              </a:rPr>
              <a:t>іржава</a:t>
            </a:r>
            <a:r>
              <a:rPr lang="ru-RU" sz="2600" dirty="0">
                <a:solidFill>
                  <a:srgbClr val="FFFF00"/>
                </a:solidFill>
              </a:rPr>
              <a:t>»)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Kolomiets\Pictures\sld5.jpg">
            <a:extLst>
              <a:ext uri="{FF2B5EF4-FFF2-40B4-BE49-F238E27FC236}">
                <a16:creationId xmlns:a16="http://schemas.microsoft.com/office/drawing/2014/main" xmlns="" id="{99009F95-0521-42A4-925E-D9621B598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768280" y="837266"/>
            <a:ext cx="3989040" cy="564404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xmlns="" id="{6A5337F8-A248-4546-BC38-00A5BAD6C6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450" y="188913"/>
            <a:ext cx="7488238" cy="863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b="1" i="1" u="sng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Клінічна</a:t>
            </a:r>
            <a:r>
              <a:rPr lang="ru-RU" sz="28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картина </a:t>
            </a:r>
            <a:r>
              <a:rPr lang="ru-RU" sz="2800" b="1" i="1" u="sng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вогнищевої</a:t>
            </a:r>
            <a:r>
              <a:rPr lang="ru-RU" sz="28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i="1" u="sng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пневмонії</a:t>
            </a:r>
            <a:endParaRPr lang="ru-RU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xmlns="" id="{DDE3E2AD-9E37-4EF6-BFF7-9989D1A2CE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1125538"/>
            <a:ext cx="7772400" cy="532765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ru-RU" sz="2600" dirty="0" err="1"/>
              <a:t>Імовірність</a:t>
            </a:r>
            <a:r>
              <a:rPr lang="ru-RU" sz="2600" dirty="0"/>
              <a:t> </a:t>
            </a:r>
            <a:r>
              <a:rPr lang="ru-RU" sz="2600" dirty="0" err="1"/>
              <a:t>виявлення</a:t>
            </a:r>
            <a:r>
              <a:rPr lang="ru-RU" sz="2600" dirty="0"/>
              <a:t> синдрому </a:t>
            </a:r>
            <a:r>
              <a:rPr lang="ru-RU" sz="2600" dirty="0" err="1"/>
              <a:t>ущільнення</a:t>
            </a:r>
            <a:r>
              <a:rPr lang="ru-RU" sz="2600" dirty="0"/>
              <a:t> </a:t>
            </a:r>
            <a:r>
              <a:rPr lang="ru-RU" sz="2600" dirty="0" err="1"/>
              <a:t>легеневої</a:t>
            </a:r>
            <a:r>
              <a:rPr lang="ru-RU" sz="2600" dirty="0"/>
              <a:t> </a:t>
            </a:r>
            <a:r>
              <a:rPr lang="ru-RU" sz="2600" dirty="0" err="1"/>
              <a:t>тканини</a:t>
            </a:r>
            <a:r>
              <a:rPr lang="ru-RU" sz="2600" dirty="0"/>
              <a:t> </a:t>
            </a:r>
            <a:r>
              <a:rPr lang="ru-RU" sz="2600" dirty="0" err="1"/>
              <a:t>залежить</a:t>
            </a:r>
            <a:r>
              <a:rPr lang="ru-RU" sz="2600" dirty="0"/>
              <a:t> </a:t>
            </a:r>
            <a:r>
              <a:rPr lang="ru-RU" sz="2600" dirty="0" err="1"/>
              <a:t>від</a:t>
            </a:r>
            <a:r>
              <a:rPr lang="ru-RU" sz="2600" dirty="0"/>
              <a:t> </a:t>
            </a:r>
            <a:r>
              <a:rPr lang="ru-RU" sz="2600" dirty="0" err="1"/>
              <a:t>розмірів</a:t>
            </a:r>
            <a:r>
              <a:rPr lang="ru-RU" sz="2600" dirty="0"/>
              <a:t> </a:t>
            </a:r>
            <a:r>
              <a:rPr lang="ru-RU" sz="2600" dirty="0" err="1"/>
              <a:t>вогнища</a:t>
            </a:r>
            <a:r>
              <a:rPr lang="ru-RU" sz="2600" dirty="0"/>
              <a:t> </a:t>
            </a:r>
            <a:r>
              <a:rPr lang="ru-RU" sz="2600" dirty="0" err="1"/>
              <a:t>і</a:t>
            </a:r>
            <a:r>
              <a:rPr lang="ru-RU" sz="2600" dirty="0"/>
              <a:t> </a:t>
            </a:r>
            <a:r>
              <a:rPr lang="ru-RU" sz="2600" dirty="0" err="1"/>
              <a:t>глибини</a:t>
            </a:r>
            <a:r>
              <a:rPr lang="ru-RU" sz="2600" dirty="0"/>
              <a:t> </a:t>
            </a:r>
            <a:r>
              <a:rPr lang="ru-RU" sz="2600" dirty="0" err="1"/>
              <a:t>його</a:t>
            </a:r>
            <a:r>
              <a:rPr lang="ru-RU" sz="2600" dirty="0"/>
              <a:t> </a:t>
            </a:r>
            <a:r>
              <a:rPr lang="ru-RU" sz="2600" dirty="0" err="1"/>
              <a:t>залягання</a:t>
            </a:r>
            <a:r>
              <a:rPr lang="ru-RU" sz="2600" dirty="0"/>
              <a:t> (</a:t>
            </a:r>
            <a:r>
              <a:rPr lang="ru-RU" sz="2600" dirty="0" err="1"/>
              <a:t>вирішальне</a:t>
            </a:r>
            <a:r>
              <a:rPr lang="ru-RU" sz="2600" dirty="0"/>
              <a:t> </a:t>
            </a:r>
            <a:r>
              <a:rPr lang="ru-RU" sz="2600" dirty="0" err="1"/>
              <a:t>значення</a:t>
            </a:r>
            <a:r>
              <a:rPr lang="ru-RU" sz="2600" dirty="0"/>
              <a:t> </a:t>
            </a:r>
            <a:r>
              <a:rPr lang="ru-RU" sz="2600" dirty="0" err="1"/>
              <a:t>має</a:t>
            </a:r>
            <a:r>
              <a:rPr lang="ru-RU" sz="2600" dirty="0"/>
              <a:t> </a:t>
            </a:r>
            <a:r>
              <a:rPr lang="ru-RU" sz="2600" dirty="0" err="1"/>
              <a:t>рентгенографія</a:t>
            </a:r>
            <a:r>
              <a:rPr lang="ru-RU" sz="2600" dirty="0"/>
              <a:t>)</a:t>
            </a:r>
          </a:p>
          <a:p>
            <a:pPr marL="609600" indent="-609600" eaLnBrk="1" hangingPunct="1">
              <a:defRPr/>
            </a:pPr>
            <a:r>
              <a:rPr lang="ru-RU" sz="2600" dirty="0" err="1"/>
              <a:t>Больовий</a:t>
            </a:r>
            <a:r>
              <a:rPr lang="ru-RU" sz="2600" dirty="0"/>
              <a:t> синдром </a:t>
            </a:r>
            <a:r>
              <a:rPr lang="ru-RU" sz="2600" dirty="0" err="1"/>
              <a:t>виражений</a:t>
            </a:r>
            <a:r>
              <a:rPr lang="ru-RU" sz="2600" dirty="0"/>
              <a:t> не </a:t>
            </a:r>
            <a:r>
              <a:rPr lang="ru-RU" sz="2600" dirty="0" err="1"/>
              <a:t>різко</a:t>
            </a:r>
            <a:endParaRPr lang="ru-RU" sz="2600" dirty="0"/>
          </a:p>
          <a:p>
            <a:pPr marL="609600" indent="-609600" eaLnBrk="1" hangingPunct="1">
              <a:defRPr/>
            </a:pPr>
            <a:r>
              <a:rPr lang="ru-RU" sz="2600" dirty="0" err="1"/>
              <a:t>Інтоксикація</a:t>
            </a:r>
            <a:r>
              <a:rPr lang="ru-RU" sz="2600" dirty="0"/>
              <a:t> </a:t>
            </a:r>
            <a:r>
              <a:rPr lang="ru-RU" sz="2600" dirty="0" err="1"/>
              <a:t>виражена</a:t>
            </a:r>
            <a:r>
              <a:rPr lang="ru-RU" sz="2600" dirty="0"/>
              <a:t> </a:t>
            </a:r>
            <a:r>
              <a:rPr lang="ru-RU" sz="2600" dirty="0" err="1"/>
              <a:t>помірно</a:t>
            </a:r>
            <a:r>
              <a:rPr lang="ru-RU" sz="2600" dirty="0"/>
              <a:t> (</a:t>
            </a:r>
            <a:r>
              <a:rPr lang="ru-RU" sz="2600" dirty="0" err="1"/>
              <a:t>захворювання</a:t>
            </a:r>
            <a:r>
              <a:rPr lang="ru-RU" sz="2600" dirty="0"/>
              <a:t> </a:t>
            </a:r>
            <a:r>
              <a:rPr lang="ru-RU" sz="2600" dirty="0" err="1"/>
              <a:t>розвивається</a:t>
            </a:r>
            <a:r>
              <a:rPr lang="ru-RU" sz="2600" dirty="0"/>
              <a:t> </a:t>
            </a:r>
            <a:r>
              <a:rPr lang="ru-RU" sz="2600" dirty="0" err="1"/>
              <a:t>поволі</a:t>
            </a:r>
            <a:r>
              <a:rPr lang="ru-RU" sz="2600" dirty="0"/>
              <a:t>, </a:t>
            </a:r>
            <a:r>
              <a:rPr lang="ru-RU" sz="2600" dirty="0" err="1"/>
              <a:t>поступово</a:t>
            </a:r>
            <a:r>
              <a:rPr lang="ru-RU" sz="2600" dirty="0"/>
              <a:t>)</a:t>
            </a:r>
          </a:p>
          <a:p>
            <a:pPr marL="609600" indent="-609600" eaLnBrk="1" hangingPunct="1">
              <a:defRPr/>
            </a:pPr>
            <a:r>
              <a:rPr lang="ru-RU" sz="2600" dirty="0" err="1"/>
              <a:t>Явища</a:t>
            </a:r>
            <a:r>
              <a:rPr lang="ru-RU" sz="2600" dirty="0"/>
              <a:t> </a:t>
            </a:r>
            <a:r>
              <a:rPr lang="ru-RU" sz="2600" dirty="0" err="1"/>
              <a:t>бронхіту</a:t>
            </a:r>
            <a:r>
              <a:rPr lang="ru-RU" sz="2600" dirty="0"/>
              <a:t> </a:t>
            </a:r>
            <a:r>
              <a:rPr lang="ru-RU" sz="2600" dirty="0" err="1"/>
              <a:t>виражені</a:t>
            </a:r>
            <a:r>
              <a:rPr lang="ru-RU" sz="2600" dirty="0"/>
              <a:t> (</a:t>
            </a:r>
            <a:r>
              <a:rPr lang="ru-RU" sz="2600" dirty="0" err="1"/>
              <a:t>саме</a:t>
            </a:r>
            <a:r>
              <a:rPr lang="ru-RU" sz="2600" dirty="0"/>
              <a:t> </a:t>
            </a:r>
            <a:r>
              <a:rPr lang="ru-RU" sz="2600" dirty="0" err="1"/>
              <a:t>з</a:t>
            </a:r>
            <a:r>
              <a:rPr lang="ru-RU" sz="2600" dirty="0"/>
              <a:t> </a:t>
            </a:r>
            <a:r>
              <a:rPr lang="ru-RU" sz="2600" dirty="0" err="1"/>
              <a:t>бронхіту</a:t>
            </a:r>
            <a:r>
              <a:rPr lang="ru-RU" sz="2600" dirty="0"/>
              <a:t> </a:t>
            </a:r>
            <a:r>
              <a:rPr lang="ru-RU" sz="2600" dirty="0" err="1"/>
              <a:t>і</a:t>
            </a:r>
            <a:r>
              <a:rPr lang="ru-RU" sz="2600" dirty="0"/>
              <a:t> </a:t>
            </a:r>
            <a:r>
              <a:rPr lang="ru-RU" sz="2600" dirty="0" err="1"/>
              <a:t>починається</a:t>
            </a:r>
            <a:r>
              <a:rPr lang="ru-RU" sz="2600" dirty="0"/>
              <a:t> </a:t>
            </a:r>
            <a:r>
              <a:rPr lang="ru-RU" sz="2600" dirty="0" err="1"/>
              <a:t>розвиток</a:t>
            </a:r>
            <a:r>
              <a:rPr lang="ru-RU" sz="2600" dirty="0"/>
              <a:t> </a:t>
            </a:r>
            <a:r>
              <a:rPr lang="ru-RU" sz="2600" dirty="0" err="1"/>
              <a:t>даного</a:t>
            </a:r>
            <a:r>
              <a:rPr lang="ru-RU" sz="2600" dirty="0"/>
              <a:t> </a:t>
            </a:r>
            <a:r>
              <a:rPr lang="ru-RU" sz="2600" dirty="0" err="1"/>
              <a:t>захворювання</a:t>
            </a:r>
            <a:r>
              <a:rPr lang="ru-RU" sz="2600" dirty="0"/>
              <a:t>)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xmlns="" id="{52AEBA6E-95B9-41CF-8C1C-2E6599518D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450" y="115888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uk-UA" sz="3600">
                <a:solidFill>
                  <a:schemeClr val="folHlink"/>
                </a:solidFill>
              </a:rPr>
              <a:t>Додаткові методи діагностики</a:t>
            </a:r>
            <a:endParaRPr lang="ru-RU" altLang="uk-UA"/>
          </a:p>
        </p:txBody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xmlns="" id="{47740137-A0D0-49B9-B8D1-3397A87411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1196975"/>
            <a:ext cx="7772400" cy="5327650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800" b="1" dirty="0" err="1">
                <a:solidFill>
                  <a:srgbClr val="99FF33"/>
                </a:solidFill>
                <a:effectLst/>
              </a:rPr>
              <a:t>рентгенографія</a:t>
            </a:r>
            <a:endParaRPr lang="ru-RU" sz="2800" b="1" dirty="0">
              <a:solidFill>
                <a:srgbClr val="99FF33"/>
              </a:solidFill>
              <a:effectLst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800" b="1" dirty="0" err="1">
                <a:solidFill>
                  <a:srgbClr val="99FF33"/>
                </a:solidFill>
                <a:effectLst/>
              </a:rPr>
              <a:t>Аналіз</a:t>
            </a:r>
            <a:r>
              <a:rPr lang="ru-RU" sz="2800" b="1" dirty="0">
                <a:solidFill>
                  <a:srgbClr val="99FF33"/>
                </a:solidFill>
                <a:effectLst/>
              </a:rPr>
              <a:t> </a:t>
            </a:r>
            <a:r>
              <a:rPr lang="ru-RU" sz="2800" b="1" dirty="0" err="1">
                <a:solidFill>
                  <a:srgbClr val="99FF33"/>
                </a:solidFill>
                <a:effectLst/>
              </a:rPr>
              <a:t>мокротиння</a:t>
            </a:r>
            <a:r>
              <a:rPr lang="ru-RU" sz="2800" b="1" dirty="0">
                <a:solidFill>
                  <a:srgbClr val="99FF33"/>
                </a:solidFill>
                <a:effectLst/>
              </a:rPr>
              <a:t> </a:t>
            </a:r>
            <a:r>
              <a:rPr lang="ru-RU" sz="2800" b="1" dirty="0">
                <a:effectLst/>
              </a:rPr>
              <a:t>(</a:t>
            </a:r>
            <a:r>
              <a:rPr lang="ru-RU" sz="2800" b="1" dirty="0" err="1">
                <a:effectLst/>
              </a:rPr>
              <a:t>бактеріологічне</a:t>
            </a:r>
            <a:r>
              <a:rPr lang="ru-RU" sz="2800" b="1" dirty="0">
                <a:effectLst/>
              </a:rPr>
              <a:t>, </a:t>
            </a:r>
            <a:r>
              <a:rPr lang="ru-RU" sz="2800" b="1" dirty="0" err="1">
                <a:effectLst/>
              </a:rPr>
              <a:t>цитологічне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дослідження</a:t>
            </a:r>
            <a:r>
              <a:rPr lang="ru-RU" sz="2800" b="1" dirty="0">
                <a:effectLst/>
              </a:rPr>
              <a:t>, </a:t>
            </a:r>
            <a:r>
              <a:rPr lang="ru-RU" sz="2800" b="1" dirty="0" err="1">
                <a:effectLst/>
              </a:rPr>
              <a:t>загальні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аналіз</a:t>
            </a:r>
            <a:r>
              <a:rPr lang="ru-RU" sz="2800" b="1" dirty="0">
                <a:effectLst/>
              </a:rPr>
              <a:t>, </a:t>
            </a:r>
            <a:r>
              <a:rPr lang="ru-RU" sz="2800" b="1" dirty="0" err="1">
                <a:effectLst/>
              </a:rPr>
              <a:t>дослідження</a:t>
            </a:r>
            <a:r>
              <a:rPr lang="ru-RU" sz="2800" b="1" dirty="0">
                <a:effectLst/>
              </a:rPr>
              <a:t> на ВК)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800" b="1" dirty="0" err="1">
                <a:solidFill>
                  <a:srgbClr val="99FF33"/>
                </a:solidFill>
                <a:effectLst/>
              </a:rPr>
              <a:t>Загальний</a:t>
            </a:r>
            <a:r>
              <a:rPr lang="ru-RU" sz="2800" b="1" dirty="0">
                <a:solidFill>
                  <a:srgbClr val="99FF33"/>
                </a:solidFill>
                <a:effectLst/>
              </a:rPr>
              <a:t> </a:t>
            </a:r>
            <a:r>
              <a:rPr lang="ru-RU" sz="2800" b="1" dirty="0" err="1">
                <a:solidFill>
                  <a:srgbClr val="99FF33"/>
                </a:solidFill>
                <a:effectLst/>
              </a:rPr>
              <a:t>аналіз</a:t>
            </a:r>
            <a:r>
              <a:rPr lang="ru-RU" sz="2800" b="1" dirty="0">
                <a:solidFill>
                  <a:srgbClr val="99FF33"/>
                </a:solidFill>
                <a:effectLst/>
              </a:rPr>
              <a:t> </a:t>
            </a:r>
            <a:r>
              <a:rPr lang="ru-RU" sz="2800" b="1" dirty="0" err="1">
                <a:solidFill>
                  <a:srgbClr val="99FF33"/>
                </a:solidFill>
                <a:effectLst/>
              </a:rPr>
              <a:t>крові</a:t>
            </a:r>
            <a:r>
              <a:rPr lang="ru-RU" sz="2800" b="1" dirty="0">
                <a:solidFill>
                  <a:srgbClr val="99FF33"/>
                </a:solidFill>
                <a:effectLst/>
              </a:rPr>
              <a:t>: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800" b="1" dirty="0">
                <a:solidFill>
                  <a:srgbClr val="99FF33"/>
                </a:solidFill>
                <a:effectLst/>
              </a:rPr>
              <a:t>       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бактеріальні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пневмонії</a:t>
            </a:r>
            <a:r>
              <a:rPr lang="ru-RU" sz="2800" b="1" dirty="0">
                <a:effectLst/>
              </a:rPr>
              <a:t> - </a:t>
            </a:r>
            <a:r>
              <a:rPr lang="ru-RU" sz="2800" b="1" dirty="0" err="1">
                <a:effectLst/>
              </a:rPr>
              <a:t>нейтрофільний</a:t>
            </a:r>
            <a:r>
              <a:rPr lang="ru-RU" sz="2800" b="1" dirty="0">
                <a:effectLst/>
              </a:rPr>
              <a:t> лейкоцитоз </a:t>
            </a:r>
            <a:r>
              <a:rPr lang="ru-RU" sz="2800" b="1" dirty="0" err="1">
                <a:effectLst/>
              </a:rPr>
              <a:t>із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зсувом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вліво</a:t>
            </a:r>
            <a:r>
              <a:rPr lang="ru-RU" sz="2800" b="1" dirty="0">
                <a:effectLst/>
              </a:rPr>
              <a:t>, </a:t>
            </a:r>
            <a:r>
              <a:rPr lang="ru-RU" sz="2800" b="1" dirty="0" err="1">
                <a:effectLst/>
              </a:rPr>
              <a:t>прискорено</a:t>
            </a:r>
            <a:r>
              <a:rPr lang="ru-RU" sz="2800" b="1" dirty="0">
                <a:effectLst/>
              </a:rPr>
              <a:t> ШОЕ;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800" b="1" dirty="0">
                <a:effectLst/>
              </a:rPr>
              <a:t>        </a:t>
            </a:r>
            <a:r>
              <a:rPr lang="ru-RU" sz="2800" b="1" dirty="0" err="1">
                <a:effectLst/>
              </a:rPr>
              <a:t>вірусні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пневмонії</a:t>
            </a:r>
            <a:r>
              <a:rPr lang="ru-RU" sz="2800" b="1" dirty="0">
                <a:effectLst/>
              </a:rPr>
              <a:t> - </a:t>
            </a:r>
            <a:r>
              <a:rPr lang="ru-RU" sz="2800" b="1" dirty="0" err="1">
                <a:effectLst/>
              </a:rPr>
              <a:t>нормальний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рівень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лейкоцитів</a:t>
            </a:r>
            <a:r>
              <a:rPr lang="ru-RU" sz="2800" b="1" dirty="0">
                <a:effectLst/>
              </a:rPr>
              <a:t>, </a:t>
            </a:r>
            <a:r>
              <a:rPr lang="ru-RU" sz="2800" b="1" dirty="0" err="1">
                <a:effectLst/>
              </a:rPr>
              <a:t>характерний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лімфоцитоз</a:t>
            </a:r>
            <a:r>
              <a:rPr lang="ru-RU" sz="2800" b="1" dirty="0">
                <a:effectLst/>
              </a:rPr>
              <a:t>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800" b="1" dirty="0" err="1">
                <a:solidFill>
                  <a:srgbClr val="99FF33"/>
                </a:solidFill>
                <a:effectLst/>
              </a:rPr>
              <a:t>Дослідження</a:t>
            </a:r>
            <a:r>
              <a:rPr lang="ru-RU" sz="2800" b="1" dirty="0">
                <a:solidFill>
                  <a:srgbClr val="99FF33"/>
                </a:solidFill>
                <a:effectLst/>
              </a:rPr>
              <a:t> </a:t>
            </a:r>
            <a:r>
              <a:rPr lang="ru-RU" sz="2800" b="1" dirty="0" err="1">
                <a:solidFill>
                  <a:srgbClr val="99FF33"/>
                </a:solidFill>
                <a:effectLst/>
              </a:rPr>
              <a:t>функції</a:t>
            </a:r>
            <a:r>
              <a:rPr lang="ru-RU" sz="2800" b="1" dirty="0">
                <a:solidFill>
                  <a:srgbClr val="99FF33"/>
                </a:solidFill>
                <a:effectLst/>
              </a:rPr>
              <a:t> </a:t>
            </a:r>
            <a:r>
              <a:rPr lang="ru-RU" sz="2800" b="1" dirty="0" err="1">
                <a:solidFill>
                  <a:srgbClr val="99FF33"/>
                </a:solidFill>
                <a:effectLst/>
              </a:rPr>
              <a:t>зовнішнього</a:t>
            </a:r>
            <a:r>
              <a:rPr lang="ru-RU" sz="2800" b="1" dirty="0">
                <a:solidFill>
                  <a:srgbClr val="99FF33"/>
                </a:solidFill>
                <a:effectLst/>
              </a:rPr>
              <a:t> </a:t>
            </a:r>
            <a:r>
              <a:rPr lang="ru-RU" sz="2800" b="1" dirty="0" err="1">
                <a:solidFill>
                  <a:srgbClr val="99FF33"/>
                </a:solidFill>
                <a:effectLst/>
              </a:rPr>
              <a:t>дихання</a:t>
            </a:r>
            <a:r>
              <a:rPr lang="ru-RU" sz="2800" b="1" dirty="0">
                <a:solidFill>
                  <a:srgbClr val="99FF33"/>
                </a:solidFill>
                <a:effectLst/>
              </a:rPr>
              <a:t> - </a:t>
            </a:r>
            <a:r>
              <a:rPr lang="ru-RU" sz="2800" b="1" dirty="0" err="1">
                <a:effectLst/>
              </a:rPr>
              <a:t>має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err="1">
                <a:effectLst/>
              </a:rPr>
              <a:t>значення</a:t>
            </a:r>
            <a:r>
              <a:rPr lang="ru-RU" sz="2800" b="1" dirty="0">
                <a:effectLst/>
              </a:rPr>
              <a:t> при затяжному</a:t>
            </a:r>
            <a:endParaRPr lang="ru-RU" sz="2800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Рентген-двусторонняя пневмони">
            <a:extLst>
              <a:ext uri="{FF2B5EF4-FFF2-40B4-BE49-F238E27FC236}">
                <a16:creationId xmlns:a16="http://schemas.microsoft.com/office/drawing/2014/main" xmlns="" id="{BF682567-0BE9-4CB9-A865-6684035D3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12000" contrast="18000"/>
            <a:extLst/>
          </a:blip>
          <a:srcRect/>
          <a:stretch>
            <a:fillRect/>
          </a:stretch>
        </p:blipFill>
        <p:spPr bwMode="auto">
          <a:xfrm>
            <a:off x="4140200" y="2060575"/>
            <a:ext cx="4824413" cy="42926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5603" name="Picture 6" descr="пнемнония_рентген1">
            <a:extLst>
              <a:ext uri="{FF2B5EF4-FFF2-40B4-BE49-F238E27FC236}">
                <a16:creationId xmlns:a16="http://schemas.microsoft.com/office/drawing/2014/main" xmlns="" id="{D4B188F8-8D94-4F6F-BEC8-9F37B783F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18000"/>
            <a:extLst/>
          </a:blip>
          <a:srcRect/>
          <a:stretch>
            <a:fillRect/>
          </a:stretch>
        </p:blipFill>
        <p:spPr bwMode="auto">
          <a:xfrm>
            <a:off x="250825" y="260350"/>
            <a:ext cx="4392613" cy="3932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-243408"/>
            <a:ext cx="8229600" cy="1399032"/>
          </a:xfrm>
        </p:spPr>
        <p:txBody>
          <a:bodyPr/>
          <a:lstStyle/>
          <a:p>
            <a:r>
              <a:rPr lang="ru-RU" b="1" dirty="0" err="1"/>
              <a:t>Скарги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980728"/>
            <a:ext cx="4824536" cy="5805264"/>
          </a:xfrm>
        </p:spPr>
        <p:txBody>
          <a:bodyPr>
            <a:normAutofit fontScale="77500" lnSpcReduction="2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3200" dirty="0"/>
              <a:t> Б І Л Ь (</a:t>
            </a:r>
            <a:r>
              <a:rPr lang="ru-RU" sz="3200" dirty="0" err="1"/>
              <a:t>dolor</a:t>
            </a:r>
            <a:r>
              <a:rPr lang="ru-RU" sz="3200" dirty="0"/>
              <a:t>)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3200" dirty="0" err="1"/>
              <a:t>Пов'язаний</a:t>
            </a:r>
            <a:r>
              <a:rPr lang="ru-RU" sz="3200" dirty="0"/>
              <a:t> </a:t>
            </a:r>
            <a:r>
              <a:rPr lang="ru-RU" sz="3200" dirty="0" err="1"/>
              <a:t>з</a:t>
            </a:r>
            <a:r>
              <a:rPr lang="ru-RU" sz="3200" dirty="0"/>
              <a:t> </a:t>
            </a:r>
            <a:r>
              <a:rPr lang="ru-RU" sz="3200" dirty="0" err="1"/>
              <a:t>ураженням</a:t>
            </a:r>
            <a:r>
              <a:rPr lang="ru-RU" sz="3200" dirty="0"/>
              <a:t> </a:t>
            </a:r>
            <a:r>
              <a:rPr lang="ru-RU" sz="3200" dirty="0" err="1"/>
              <a:t>плеври</a:t>
            </a:r>
            <a:r>
              <a:rPr lang="ru-RU" sz="3200" dirty="0"/>
              <a:t>, де </a:t>
            </a:r>
            <a:r>
              <a:rPr lang="ru-RU" sz="3200" dirty="0" err="1"/>
              <a:t>міститься</a:t>
            </a:r>
            <a:r>
              <a:rPr lang="ru-RU" sz="3200" dirty="0"/>
              <a:t> велика </a:t>
            </a:r>
            <a:r>
              <a:rPr lang="ru-RU" sz="3200" dirty="0" err="1"/>
              <a:t>кількість</a:t>
            </a:r>
            <a:r>
              <a:rPr lang="ru-RU" sz="3200" dirty="0"/>
              <a:t> </a:t>
            </a:r>
            <a:r>
              <a:rPr lang="ru-RU" sz="3200" dirty="0" err="1"/>
              <a:t>больових</a:t>
            </a:r>
            <a:r>
              <a:rPr lang="ru-RU" sz="3200" dirty="0"/>
              <a:t> </a:t>
            </a:r>
            <a:r>
              <a:rPr lang="ru-RU" sz="3200" dirty="0" err="1"/>
              <a:t>рецепторів</a:t>
            </a:r>
            <a:r>
              <a:rPr lang="ru-RU" sz="3200" dirty="0"/>
              <a:t>.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3200" dirty="0"/>
              <a:t>1. </a:t>
            </a:r>
            <a:r>
              <a:rPr lang="ru-RU" sz="3200" dirty="0" err="1"/>
              <a:t>Локалізація</a:t>
            </a:r>
            <a:r>
              <a:rPr lang="ru-RU" sz="3200" dirty="0"/>
              <a:t> болю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3200" dirty="0"/>
              <a:t>2. Характер болю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3200" dirty="0"/>
              <a:t>3. </a:t>
            </a:r>
            <a:r>
              <a:rPr lang="ru-RU" sz="3200" dirty="0" err="1"/>
              <a:t>Зв'язок</a:t>
            </a:r>
            <a:r>
              <a:rPr lang="ru-RU" sz="3200" dirty="0"/>
              <a:t> </a:t>
            </a:r>
            <a:r>
              <a:rPr lang="ru-RU" sz="3200" dirty="0" err="1"/>
              <a:t>з</a:t>
            </a:r>
            <a:r>
              <a:rPr lang="ru-RU" sz="3200" dirty="0"/>
              <a:t> </a:t>
            </a:r>
            <a:r>
              <a:rPr lang="ru-RU" sz="3200" dirty="0" err="1"/>
              <a:t>диханням</a:t>
            </a:r>
            <a:r>
              <a:rPr lang="ru-RU" sz="3200" dirty="0"/>
              <a:t> (!!!)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3200" dirty="0"/>
              <a:t>4. В </a:t>
            </a:r>
            <a:r>
              <a:rPr lang="ru-RU" sz="3200" dirty="0" err="1"/>
              <a:t>якому</a:t>
            </a:r>
            <a:r>
              <a:rPr lang="ru-RU" sz="3200" dirty="0"/>
              <a:t> </a:t>
            </a:r>
            <a:r>
              <a:rPr lang="ru-RU" sz="3200" dirty="0" err="1"/>
              <a:t>становищі</a:t>
            </a:r>
            <a:r>
              <a:rPr lang="ru-RU" sz="3200" dirty="0"/>
              <a:t> </a:t>
            </a:r>
            <a:r>
              <a:rPr lang="ru-RU" sz="3200" dirty="0" err="1"/>
              <a:t>слабшає</a:t>
            </a:r>
            <a:r>
              <a:rPr lang="ru-RU" sz="3200" dirty="0"/>
              <a:t> </a:t>
            </a:r>
            <a:r>
              <a:rPr lang="ru-RU" sz="3200" dirty="0" err="1"/>
              <a:t>або</a:t>
            </a:r>
            <a:r>
              <a:rPr lang="ru-RU" sz="3200" dirty="0"/>
              <a:t> </a:t>
            </a:r>
            <a:r>
              <a:rPr lang="ru-RU" sz="3200" dirty="0" err="1"/>
              <a:t>посилюється</a:t>
            </a:r>
            <a:endParaRPr lang="ru-RU" dirty="0"/>
          </a:p>
        </p:txBody>
      </p:sp>
      <p:sp>
        <p:nvSpPr>
          <p:cNvPr id="24578" name="AutoShape 2" descr="Картинки по запросу боль в грудной клет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Картинки по запросу боль в грудной клет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Картинки по запросу боль в грудной клет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4" name="Picture 8" descr="Картинки по запросу боль в груд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782959"/>
            <a:ext cx="3048000" cy="2286001"/>
          </a:xfrm>
          <a:prstGeom prst="rect">
            <a:avLst/>
          </a:prstGeom>
          <a:noFill/>
        </p:spPr>
      </p:pic>
      <p:pic>
        <p:nvPicPr>
          <p:cNvPr id="24586" name="Picture 10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8398" y="3786190"/>
            <a:ext cx="3865602" cy="2172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6">
            <a:extLst>
              <a:ext uri="{FF2B5EF4-FFF2-40B4-BE49-F238E27FC236}">
                <a16:creationId xmlns:a16="http://schemas.microsoft.com/office/drawing/2014/main" xmlns="" id="{927D8D1D-1900-406A-972D-198F044A6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30163"/>
            <a:ext cx="8137525" cy="66389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b="1" dirty="0" err="1">
                <a:solidFill>
                  <a:srgbClr val="FF0000"/>
                </a:solidFill>
              </a:rPr>
              <a:t>Критерії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важкої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пневмонії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2000" b="1" dirty="0">
              <a:solidFill>
                <a:srgbClr val="FF0000"/>
              </a:solidFill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000" b="1" dirty="0" err="1"/>
              <a:t>рентгенологічне</a:t>
            </a:r>
            <a:r>
              <a:rPr lang="ru-RU" sz="2000" b="1" dirty="0"/>
              <a:t> </a:t>
            </a:r>
            <a:r>
              <a:rPr lang="ru-RU" sz="2000" b="1" dirty="0" err="1"/>
              <a:t>поразки</a:t>
            </a:r>
            <a:r>
              <a:rPr lang="ru-RU" sz="2000" b="1" dirty="0"/>
              <a:t> </a:t>
            </a:r>
            <a:r>
              <a:rPr lang="ru-RU" sz="2000" b="1" dirty="0" err="1"/>
              <a:t>двох</a:t>
            </a:r>
            <a:r>
              <a:rPr lang="ru-RU" sz="2000" b="1" dirty="0"/>
              <a:t> </a:t>
            </a:r>
            <a:r>
              <a:rPr lang="ru-RU" sz="2000" b="1" dirty="0" err="1"/>
              <a:t>часток</a:t>
            </a:r>
            <a:r>
              <a:rPr lang="ru-RU" sz="2000" b="1" dirty="0"/>
              <a:t> на </a:t>
            </a:r>
            <a:r>
              <a:rPr lang="ru-RU" sz="2000" b="1" dirty="0" err="1"/>
              <a:t>одній</a:t>
            </a:r>
            <a:r>
              <a:rPr lang="ru-RU" sz="2000" b="1" dirty="0"/>
              <a:t> </a:t>
            </a:r>
            <a:r>
              <a:rPr lang="ru-RU" sz="2000" b="1" dirty="0" err="1"/>
              <a:t>стороні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одного-двох</a:t>
            </a:r>
            <a:r>
              <a:rPr lang="ru-RU" sz="2000" b="1" dirty="0"/>
              <a:t> </a:t>
            </a:r>
            <a:r>
              <a:rPr lang="ru-RU" sz="2000" b="1" dirty="0" err="1"/>
              <a:t>сегментів</a:t>
            </a:r>
            <a:r>
              <a:rPr lang="ru-RU" sz="2000" b="1" dirty="0"/>
              <a:t> в </a:t>
            </a:r>
            <a:r>
              <a:rPr lang="ru-RU" sz="2000" b="1" dirty="0" err="1"/>
              <a:t>обох</a:t>
            </a:r>
            <a:r>
              <a:rPr lang="ru-RU" sz="2000" b="1" dirty="0"/>
              <a:t> </a:t>
            </a:r>
            <a:r>
              <a:rPr lang="ru-RU" sz="2000" b="1" dirty="0" err="1"/>
              <a:t>легенів</a:t>
            </a:r>
            <a:r>
              <a:rPr lang="ru-RU" sz="2000" b="1" dirty="0"/>
              <a:t>, _ </a:t>
            </a:r>
            <a:r>
              <a:rPr lang="ru-RU" sz="2000" b="1" dirty="0" err="1"/>
              <a:t>підвищення</a:t>
            </a:r>
            <a:r>
              <a:rPr lang="ru-RU" sz="2000" b="1" dirty="0"/>
              <a:t> </a:t>
            </a:r>
            <a:r>
              <a:rPr lang="ru-RU" sz="2000" b="1" dirty="0" err="1"/>
              <a:t>розмірів</a:t>
            </a:r>
            <a:r>
              <a:rPr lang="ru-RU" sz="2000" b="1" dirty="0"/>
              <a:t> </a:t>
            </a:r>
            <a:r>
              <a:rPr lang="ru-RU" sz="2000" b="1" dirty="0" err="1"/>
              <a:t>рентгенологічної</a:t>
            </a:r>
            <a:r>
              <a:rPr lang="ru-RU" sz="2000" b="1" dirty="0"/>
              <a:t> </a:t>
            </a:r>
            <a:r>
              <a:rPr lang="ru-RU" sz="2000" b="1" dirty="0" err="1"/>
              <a:t>інфільтрації</a:t>
            </a:r>
            <a:r>
              <a:rPr lang="ru-RU" sz="2000" b="1" dirty="0"/>
              <a:t> на 50% </a:t>
            </a:r>
            <a:r>
              <a:rPr lang="ru-RU" sz="2000" b="1" dirty="0" err="1"/>
              <a:t>протягом</a:t>
            </a:r>
            <a:r>
              <a:rPr lang="ru-RU" sz="2000" b="1" dirty="0"/>
              <a:t> 48 год;</a:t>
            </a:r>
          </a:p>
          <a:p>
            <a:pPr marL="0" indent="0">
              <a:buFont typeface="Wingdings" panose="05000000000000000000" pitchFamily="2" charset="2"/>
              <a:buChar char="q"/>
              <a:defRPr/>
            </a:pPr>
            <a:r>
              <a:rPr lang="ru-RU" sz="2000" b="1" dirty="0"/>
              <a:t>лихоманка (</a:t>
            </a:r>
            <a:r>
              <a:rPr lang="ru-RU" sz="2000" b="1" dirty="0" err="1"/>
              <a:t>більше</a:t>
            </a:r>
            <a:r>
              <a:rPr lang="ru-RU" sz="2000" b="1" dirty="0"/>
              <a:t> 38,5 ° С), </a:t>
            </a:r>
            <a:r>
              <a:rPr lang="ru-RU" sz="2000" b="1" dirty="0" err="1"/>
              <a:t>тахіпное</a:t>
            </a:r>
            <a:r>
              <a:rPr lang="ru-RU" sz="2000" b="1" dirty="0"/>
              <a:t> (</a:t>
            </a:r>
            <a:r>
              <a:rPr lang="ru-RU" sz="2000" b="1" dirty="0" err="1"/>
              <a:t>більше</a:t>
            </a:r>
            <a:r>
              <a:rPr lang="ru-RU" sz="2000" b="1" dirty="0"/>
              <a:t> 40 </a:t>
            </a:r>
            <a:r>
              <a:rPr lang="ru-RU" sz="2000" b="1" dirty="0" err="1"/>
              <a:t>подихів</a:t>
            </a:r>
            <a:r>
              <a:rPr lang="ru-RU" sz="2000" b="1" dirty="0"/>
              <a:t> у </a:t>
            </a:r>
            <a:r>
              <a:rPr lang="ru-RU" sz="2000" b="1" dirty="0" err="1"/>
              <a:t>хв</a:t>
            </a:r>
            <a:r>
              <a:rPr lang="ru-RU" sz="2000" b="1" dirty="0"/>
              <a:t>); </a:t>
            </a:r>
            <a:r>
              <a:rPr lang="ru-RU" sz="2000" b="1" dirty="0" err="1"/>
              <a:t>порушення</a:t>
            </a:r>
            <a:r>
              <a:rPr lang="ru-RU" sz="2000" b="1" dirty="0"/>
              <a:t> </a:t>
            </a:r>
            <a:r>
              <a:rPr lang="ru-RU" sz="2000" b="1" dirty="0" err="1"/>
              <a:t>свідомості</a:t>
            </a:r>
            <a:r>
              <a:rPr lang="ru-RU" sz="2000" b="1" dirty="0"/>
              <a:t>.</a:t>
            </a:r>
          </a:p>
          <a:p>
            <a:pPr marL="0" indent="0">
              <a:buFont typeface="Wingdings" panose="05000000000000000000" pitchFamily="2" charset="2"/>
              <a:buChar char="q"/>
              <a:defRPr/>
            </a:pPr>
            <a:r>
              <a:rPr lang="ru-RU" sz="2000" b="1" dirty="0" err="1"/>
              <a:t>гемодинамічні</a:t>
            </a:r>
            <a:r>
              <a:rPr lang="ru-RU" sz="2000" b="1" dirty="0"/>
              <a:t> </a:t>
            </a:r>
            <a:r>
              <a:rPr lang="ru-RU" sz="2000" b="1" dirty="0" err="1"/>
              <a:t>порушення</a:t>
            </a:r>
            <a:r>
              <a:rPr lang="ru-RU" sz="2000" b="1" dirty="0"/>
              <a:t>: </a:t>
            </a:r>
            <a:r>
              <a:rPr lang="ru-RU" sz="2000" b="1" dirty="0" err="1"/>
              <a:t>тахікардія</a:t>
            </a:r>
            <a:r>
              <a:rPr lang="ru-RU" sz="2000" b="1" dirty="0"/>
              <a:t> (ЧСС </a:t>
            </a:r>
            <a:r>
              <a:rPr lang="ru-RU" sz="2000" b="1" dirty="0" err="1"/>
              <a:t>більше</a:t>
            </a:r>
            <a:r>
              <a:rPr lang="ru-RU" sz="2000" b="1" dirty="0"/>
              <a:t> 120 за </a:t>
            </a:r>
            <a:r>
              <a:rPr lang="ru-RU" sz="2000" b="1" dirty="0" err="1"/>
              <a:t>хв</a:t>
            </a:r>
            <a:r>
              <a:rPr lang="ru-RU" sz="2000" b="1" dirty="0"/>
              <a:t>), </a:t>
            </a:r>
            <a:r>
              <a:rPr lang="ru-RU" sz="2000" b="1" dirty="0" err="1"/>
              <a:t>колапс</a:t>
            </a:r>
            <a:r>
              <a:rPr lang="ru-RU" sz="2000" b="1" dirty="0"/>
              <a:t>, </a:t>
            </a:r>
            <a:r>
              <a:rPr lang="ru-RU" sz="2000" b="1" dirty="0" err="1"/>
              <a:t>серцева</a:t>
            </a:r>
            <a:r>
              <a:rPr lang="ru-RU" sz="2000" b="1" dirty="0"/>
              <a:t> </a:t>
            </a:r>
            <a:r>
              <a:rPr lang="ru-RU" sz="2000" b="1" dirty="0" err="1"/>
              <a:t>недостатність</a:t>
            </a:r>
            <a:r>
              <a:rPr lang="ru-RU" sz="2000" b="1" dirty="0"/>
              <a:t>, шок (</a:t>
            </a:r>
            <a:r>
              <a:rPr lang="ru-RU" sz="2000" b="1" dirty="0" err="1"/>
              <a:t>систолічний</a:t>
            </a:r>
            <a:r>
              <a:rPr lang="ru-RU" sz="2000" b="1" dirty="0"/>
              <a:t> </a:t>
            </a:r>
            <a:r>
              <a:rPr lang="ru-RU" sz="2000" b="1" dirty="0" err="1"/>
              <a:t>артеріальний</a:t>
            </a:r>
            <a:r>
              <a:rPr lang="ru-RU" sz="2000" b="1" dirty="0"/>
              <a:t> </a:t>
            </a:r>
            <a:r>
              <a:rPr lang="ru-RU" sz="2000" b="1" dirty="0" err="1"/>
              <a:t>тиск</a:t>
            </a:r>
            <a:r>
              <a:rPr lang="ru-RU" sz="2000" b="1" dirty="0"/>
              <a:t> </a:t>
            </a:r>
            <a:r>
              <a:rPr lang="ru-RU" sz="2000" b="1" dirty="0" err="1"/>
              <a:t>менше</a:t>
            </a:r>
            <a:r>
              <a:rPr lang="ru-RU" sz="2000" b="1" dirty="0"/>
              <a:t> 90 мм </a:t>
            </a:r>
            <a:r>
              <a:rPr lang="ru-RU" sz="2000" b="1" dirty="0" err="1"/>
              <a:t>рт</a:t>
            </a:r>
            <a:r>
              <a:rPr lang="ru-RU" sz="2000" b="1" dirty="0"/>
              <a:t>. ст., а </a:t>
            </a:r>
            <a:r>
              <a:rPr lang="ru-RU" sz="2000" b="1" dirty="0" err="1"/>
              <a:t>діастолічний</a:t>
            </a:r>
            <a:r>
              <a:rPr lang="ru-RU" sz="2000" b="1" dirty="0"/>
              <a:t> - </a:t>
            </a:r>
            <a:r>
              <a:rPr lang="ru-RU" sz="2000" b="1" dirty="0" err="1"/>
              <a:t>нижче</a:t>
            </a:r>
            <a:r>
              <a:rPr lang="ru-RU" sz="2000" b="1" dirty="0"/>
              <a:t> 60 мм </a:t>
            </a:r>
            <a:r>
              <a:rPr lang="ru-RU" sz="2000" b="1" dirty="0" err="1"/>
              <a:t>рт</a:t>
            </a:r>
            <a:r>
              <a:rPr lang="ru-RU" sz="2000" b="1" dirty="0"/>
              <a:t>. ст.),</a:t>
            </a:r>
          </a:p>
          <a:p>
            <a:pPr marL="0" indent="0">
              <a:buFont typeface="Wingdings" panose="05000000000000000000" pitchFamily="2" charset="2"/>
              <a:buChar char="q"/>
              <a:defRPr/>
            </a:pPr>
            <a:r>
              <a:rPr lang="ru-RU" sz="2000" b="1" dirty="0" err="1"/>
              <a:t>Деструктивні</a:t>
            </a:r>
            <a:r>
              <a:rPr lang="ru-RU" sz="2000" b="1" dirty="0"/>
              <a:t> </a:t>
            </a:r>
            <a:r>
              <a:rPr lang="ru-RU" sz="2000" b="1" dirty="0" err="1"/>
              <a:t>процеси</a:t>
            </a:r>
            <a:r>
              <a:rPr lang="ru-RU" sz="2000" b="1" dirty="0"/>
              <a:t> в </a:t>
            </a:r>
            <a:r>
              <a:rPr lang="ru-RU" sz="2000" b="1" dirty="0" err="1"/>
              <a:t>зоні</a:t>
            </a:r>
            <a:r>
              <a:rPr lang="ru-RU" sz="2000" b="1" dirty="0"/>
              <a:t> </a:t>
            </a:r>
            <a:r>
              <a:rPr lang="ru-RU" sz="2000" b="1" dirty="0" err="1"/>
              <a:t>ураження</a:t>
            </a:r>
            <a:r>
              <a:rPr lang="ru-RU" sz="2000" b="1" dirty="0"/>
              <a:t>;</a:t>
            </a:r>
          </a:p>
          <a:p>
            <a:pPr marL="0" indent="0">
              <a:buFont typeface="Wingdings" panose="05000000000000000000" pitchFamily="2" charset="2"/>
              <a:buChar char="q"/>
              <a:defRPr/>
            </a:pPr>
            <a:r>
              <a:rPr lang="ru-RU" sz="2000" b="1" dirty="0"/>
              <a:t>плеврит, </a:t>
            </a:r>
            <a:r>
              <a:rPr lang="ru-RU" sz="2000" b="1" dirty="0" err="1"/>
              <a:t>міокардит</a:t>
            </a:r>
            <a:r>
              <a:rPr lang="ru-RU" sz="2000" b="1" dirty="0"/>
              <a:t>, сепсис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дисфункція</a:t>
            </a:r>
            <a:r>
              <a:rPr lang="ru-RU" sz="2000" b="1" dirty="0"/>
              <a:t> </a:t>
            </a:r>
            <a:r>
              <a:rPr lang="ru-RU" sz="2000" b="1" dirty="0" err="1"/>
              <a:t>декількох</a:t>
            </a:r>
            <a:r>
              <a:rPr lang="ru-RU" sz="2000" b="1" dirty="0"/>
              <a:t> </a:t>
            </a:r>
            <a:r>
              <a:rPr lang="ru-RU" sz="2000" b="1" dirty="0" err="1"/>
              <a:t>органів</a:t>
            </a:r>
            <a:r>
              <a:rPr lang="ru-RU" sz="2000" b="1" dirty="0"/>
              <a:t>;</a:t>
            </a:r>
          </a:p>
          <a:p>
            <a:pPr marL="0" indent="0">
              <a:buFont typeface="Wingdings" panose="05000000000000000000" pitchFamily="2" charset="2"/>
              <a:buChar char="q"/>
              <a:defRPr/>
            </a:pPr>
            <a:r>
              <a:rPr lang="ru-RU" sz="2000" b="1" dirty="0" err="1"/>
              <a:t>олігурія</a:t>
            </a:r>
            <a:endParaRPr lang="ru-RU" sz="2000" b="1" dirty="0"/>
          </a:p>
          <a:p>
            <a:pPr marL="0" indent="0">
              <a:buFont typeface="Wingdings" panose="05000000000000000000" pitchFamily="2" charset="2"/>
              <a:buChar char="q"/>
              <a:defRPr/>
            </a:pPr>
            <a:r>
              <a:rPr lang="ru-RU" sz="2000" b="1" dirty="0" err="1"/>
              <a:t>лабораторні</a:t>
            </a:r>
            <a:r>
              <a:rPr lang="ru-RU" sz="2000" b="1" dirty="0"/>
              <a:t> </a:t>
            </a:r>
            <a:r>
              <a:rPr lang="ru-RU" sz="2000" b="1" dirty="0" err="1"/>
              <a:t>зрушення</a:t>
            </a:r>
            <a:r>
              <a:rPr lang="ru-RU" sz="2000" b="1" dirty="0"/>
              <a:t>: </a:t>
            </a:r>
            <a:r>
              <a:rPr lang="ru-RU" sz="2000" b="1" dirty="0" err="1"/>
              <a:t>рівень</a:t>
            </a:r>
            <a:r>
              <a:rPr lang="ru-RU" sz="2000" b="1" dirty="0"/>
              <a:t> </a:t>
            </a:r>
            <a:r>
              <a:rPr lang="ru-RU" sz="2000" b="1" dirty="0" err="1"/>
              <a:t>лейкоцитів</a:t>
            </a:r>
            <a:r>
              <a:rPr lang="ru-RU" sz="2000" b="1" dirty="0"/>
              <a:t> </a:t>
            </a:r>
            <a:r>
              <a:rPr lang="ru-RU" sz="2000" b="1" dirty="0" err="1"/>
              <a:t>менше</a:t>
            </a:r>
            <a:r>
              <a:rPr lang="ru-RU" sz="2000" b="1" dirty="0"/>
              <a:t> 4000;</a:t>
            </a:r>
          </a:p>
          <a:p>
            <a:pPr marL="0" indent="0">
              <a:buFont typeface="Wingdings" panose="05000000000000000000" pitchFamily="2" charset="2"/>
              <a:buChar char="q"/>
              <a:defRPr/>
            </a:pPr>
            <a:r>
              <a:rPr lang="ru-RU" sz="2000" b="1" dirty="0"/>
              <a:t>       </a:t>
            </a:r>
            <a:r>
              <a:rPr lang="ru-RU" sz="2000" b="1" dirty="0" err="1"/>
              <a:t>анемія</a:t>
            </a:r>
            <a:r>
              <a:rPr lang="ru-RU" sz="2000" b="1" dirty="0"/>
              <a:t> (Н</a:t>
            </a:r>
            <a:r>
              <a:rPr lang="en-US" sz="2000" b="1" dirty="0"/>
              <a:t>b </a:t>
            </a:r>
            <a:r>
              <a:rPr lang="ru-RU" sz="2000" b="1" dirty="0" err="1"/>
              <a:t>нижче</a:t>
            </a:r>
            <a:r>
              <a:rPr lang="ru-RU" sz="2000" b="1" dirty="0"/>
              <a:t> 90 г / л);</a:t>
            </a:r>
            <a:endParaRPr lang="ru-RU" sz="2000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xmlns="" id="{343AC68B-969E-4D41-B80D-AFC90390E7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1913" y="188913"/>
            <a:ext cx="7416800" cy="6477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uk-UA" sz="4000"/>
              <a:t> </a:t>
            </a:r>
            <a:r>
              <a:rPr lang="ru-RU" altLang="uk-UA" sz="3200" b="1"/>
              <a:t>Ускладнення пневмоній</a:t>
            </a:r>
            <a:endParaRPr lang="ru-RU" altLang="uk-UA" sz="4000"/>
          </a:p>
        </p:txBody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xmlns="" id="{D43C272C-1ADC-490B-88E6-C6AF02A223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1125538"/>
            <a:ext cx="7772400" cy="4935537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500" dirty="0" err="1">
                <a:solidFill>
                  <a:srgbClr val="FFFF00"/>
                </a:solidFill>
              </a:rPr>
              <a:t>Органи</a:t>
            </a:r>
            <a:r>
              <a:rPr lang="ru-RU" sz="2500" dirty="0">
                <a:solidFill>
                  <a:srgbClr val="FFFF00"/>
                </a:solidFill>
              </a:rPr>
              <a:t> </a:t>
            </a:r>
            <a:r>
              <a:rPr lang="ru-RU" sz="2500" dirty="0" err="1">
                <a:solidFill>
                  <a:srgbClr val="FFFF00"/>
                </a:solidFill>
              </a:rPr>
              <a:t>дихання</a:t>
            </a:r>
            <a:r>
              <a:rPr lang="ru-RU" sz="2500" dirty="0">
                <a:solidFill>
                  <a:srgbClr val="FFFF00"/>
                </a:solidFill>
              </a:rPr>
              <a:t> </a:t>
            </a:r>
            <a:r>
              <a:rPr lang="ru-RU" sz="2500" dirty="0"/>
              <a:t>- </a:t>
            </a:r>
            <a:r>
              <a:rPr lang="ru-RU" sz="2500" dirty="0" err="1"/>
              <a:t>гостра</a:t>
            </a:r>
            <a:r>
              <a:rPr lang="ru-RU" sz="2500" dirty="0"/>
              <a:t> </a:t>
            </a:r>
            <a:r>
              <a:rPr lang="ru-RU" sz="2500" dirty="0" err="1"/>
              <a:t>дихальна</a:t>
            </a:r>
            <a:r>
              <a:rPr lang="ru-RU" sz="2500" dirty="0"/>
              <a:t> </a:t>
            </a:r>
            <a:r>
              <a:rPr lang="ru-RU" sz="2500" dirty="0" err="1"/>
              <a:t>недостатність</a:t>
            </a:r>
            <a:r>
              <a:rPr lang="ru-RU" sz="2500" dirty="0"/>
              <a:t>, </a:t>
            </a:r>
            <a:r>
              <a:rPr lang="ru-RU" sz="2500" dirty="0" err="1"/>
              <a:t>проявляється</a:t>
            </a:r>
            <a:r>
              <a:rPr lang="ru-RU" sz="2500" dirty="0"/>
              <a:t> </a:t>
            </a:r>
            <a:r>
              <a:rPr lang="ru-RU" sz="2500" dirty="0" err="1"/>
              <a:t>задишкою</a:t>
            </a:r>
            <a:r>
              <a:rPr lang="ru-RU" sz="2500" dirty="0"/>
              <a:t>, </a:t>
            </a:r>
            <a:r>
              <a:rPr lang="ru-RU" sz="2500" dirty="0" err="1"/>
              <a:t>вираженим</a:t>
            </a:r>
            <a:r>
              <a:rPr lang="ru-RU" sz="2500" dirty="0"/>
              <a:t> </a:t>
            </a:r>
            <a:r>
              <a:rPr lang="ru-RU" sz="2500" dirty="0" err="1"/>
              <a:t>ціанозом</a:t>
            </a:r>
            <a:endParaRPr lang="ru-RU" sz="2500" dirty="0"/>
          </a:p>
          <a:p>
            <a:pPr eaLnBrk="1" hangingPunct="1">
              <a:defRPr/>
            </a:pPr>
            <a:r>
              <a:rPr lang="ru-RU" sz="2500" dirty="0" err="1">
                <a:solidFill>
                  <a:srgbClr val="FFFF00"/>
                </a:solidFill>
              </a:rPr>
              <a:t>Серцево-судинна</a:t>
            </a:r>
            <a:r>
              <a:rPr lang="ru-RU" sz="2500" dirty="0">
                <a:solidFill>
                  <a:srgbClr val="FFFF00"/>
                </a:solidFill>
              </a:rPr>
              <a:t> система </a:t>
            </a:r>
            <a:r>
              <a:rPr lang="ru-RU" sz="2500" dirty="0"/>
              <a:t>- </a:t>
            </a:r>
            <a:r>
              <a:rPr lang="ru-RU" sz="2500" dirty="0" err="1"/>
              <a:t>гостре</a:t>
            </a:r>
            <a:r>
              <a:rPr lang="ru-RU" sz="2500" dirty="0"/>
              <a:t> </a:t>
            </a:r>
            <a:r>
              <a:rPr lang="ru-RU" sz="2500" dirty="0" err="1"/>
              <a:t>легеневе</a:t>
            </a:r>
            <a:r>
              <a:rPr lang="ru-RU" sz="2500" dirty="0"/>
              <a:t> </a:t>
            </a:r>
            <a:r>
              <a:rPr lang="ru-RU" sz="2500" dirty="0" err="1"/>
              <a:t>серце</a:t>
            </a:r>
            <a:r>
              <a:rPr lang="ru-RU" sz="2500" dirty="0"/>
              <a:t>, </a:t>
            </a:r>
            <a:r>
              <a:rPr lang="ru-RU" sz="2500" dirty="0" err="1"/>
              <a:t>гостра</a:t>
            </a:r>
            <a:r>
              <a:rPr lang="ru-RU" sz="2500" dirty="0"/>
              <a:t> </a:t>
            </a:r>
            <a:r>
              <a:rPr lang="ru-RU" sz="2500" dirty="0" err="1"/>
              <a:t>судинна</a:t>
            </a:r>
            <a:r>
              <a:rPr lang="ru-RU" sz="2500" dirty="0"/>
              <a:t> </a:t>
            </a:r>
            <a:r>
              <a:rPr lang="ru-RU" sz="2500" dirty="0" err="1"/>
              <a:t>недостатність</a:t>
            </a:r>
            <a:r>
              <a:rPr lang="ru-RU" sz="2500" dirty="0"/>
              <a:t> (</a:t>
            </a:r>
            <a:r>
              <a:rPr lang="ru-RU" sz="2500" dirty="0" err="1"/>
              <a:t>колапс</a:t>
            </a:r>
            <a:r>
              <a:rPr lang="ru-RU" sz="2500" dirty="0"/>
              <a:t>, шок), </a:t>
            </a:r>
            <a:r>
              <a:rPr lang="ru-RU" sz="2500" dirty="0" err="1"/>
              <a:t>міокардит</a:t>
            </a:r>
            <a:endParaRPr lang="ru-RU" sz="2500" dirty="0"/>
          </a:p>
          <a:p>
            <a:pPr eaLnBrk="1" hangingPunct="1">
              <a:defRPr/>
            </a:pPr>
            <a:r>
              <a:rPr lang="ru-RU" sz="2500" dirty="0" err="1">
                <a:solidFill>
                  <a:srgbClr val="FFFF00"/>
                </a:solidFill>
              </a:rPr>
              <a:t>Нервова</a:t>
            </a:r>
            <a:r>
              <a:rPr lang="ru-RU" sz="2500" dirty="0">
                <a:solidFill>
                  <a:srgbClr val="FFFF00"/>
                </a:solidFill>
              </a:rPr>
              <a:t> система </a:t>
            </a:r>
            <a:r>
              <a:rPr lang="ru-RU" sz="2500" dirty="0"/>
              <a:t>- </a:t>
            </a:r>
            <a:r>
              <a:rPr lang="ru-RU" sz="2500" dirty="0" err="1"/>
              <a:t>гострі</a:t>
            </a:r>
            <a:r>
              <a:rPr lang="ru-RU" sz="2500" dirty="0"/>
              <a:t> </a:t>
            </a:r>
            <a:r>
              <a:rPr lang="ru-RU" sz="2500" dirty="0" err="1"/>
              <a:t>психози</a:t>
            </a:r>
            <a:r>
              <a:rPr lang="ru-RU" sz="2500" dirty="0"/>
              <a:t> (у </a:t>
            </a:r>
            <a:r>
              <a:rPr lang="ru-RU" sz="2500" dirty="0" err="1"/>
              <a:t>осіб</a:t>
            </a:r>
            <a:r>
              <a:rPr lang="ru-RU" sz="2500" dirty="0"/>
              <a:t>, </a:t>
            </a:r>
            <a:r>
              <a:rPr lang="ru-RU" sz="2500" dirty="0" err="1"/>
              <a:t>що</a:t>
            </a:r>
            <a:r>
              <a:rPr lang="ru-RU" sz="2500" dirty="0"/>
              <a:t> </a:t>
            </a:r>
            <a:r>
              <a:rPr lang="ru-RU" sz="2500" dirty="0" err="1"/>
              <a:t>мають</a:t>
            </a:r>
            <a:r>
              <a:rPr lang="ru-RU" sz="2500" dirty="0"/>
              <a:t> в </a:t>
            </a:r>
            <a:r>
              <a:rPr lang="ru-RU" sz="2500" dirty="0" err="1"/>
              <a:t>анамнезі</a:t>
            </a:r>
            <a:r>
              <a:rPr lang="ru-RU" sz="2500" dirty="0"/>
              <a:t> </a:t>
            </a:r>
            <a:r>
              <a:rPr lang="ru-RU" sz="2500" dirty="0" err="1"/>
              <a:t>алкоголізм</a:t>
            </a:r>
            <a:r>
              <a:rPr lang="ru-RU" sz="2500" dirty="0"/>
              <a:t>, часто </a:t>
            </a:r>
            <a:r>
              <a:rPr lang="ru-RU" sz="2500" dirty="0" err="1"/>
              <a:t>розвивається</a:t>
            </a:r>
            <a:r>
              <a:rPr lang="ru-RU" sz="2500" dirty="0"/>
              <a:t> </a:t>
            </a:r>
            <a:r>
              <a:rPr lang="ru-RU" sz="2500" dirty="0" err="1"/>
              <a:t>делірій</a:t>
            </a:r>
            <a:r>
              <a:rPr lang="ru-RU" sz="2500" dirty="0"/>
              <a:t>), </a:t>
            </a:r>
            <a:r>
              <a:rPr lang="ru-RU" sz="2500" dirty="0" err="1"/>
              <a:t>менінгіти</a:t>
            </a:r>
            <a:endParaRPr lang="ru-RU" sz="2500" dirty="0"/>
          </a:p>
          <a:p>
            <a:pPr eaLnBrk="1" hangingPunct="1">
              <a:defRPr/>
            </a:pPr>
            <a:r>
              <a:rPr lang="ru-RU" sz="2500" dirty="0" err="1">
                <a:solidFill>
                  <a:srgbClr val="FFFF00"/>
                </a:solidFill>
              </a:rPr>
              <a:t>ЛОР-органів</a:t>
            </a:r>
            <a:r>
              <a:rPr lang="ru-RU" sz="2500" dirty="0"/>
              <a:t> - отит, </a:t>
            </a:r>
            <a:r>
              <a:rPr lang="ru-RU" sz="2500" dirty="0" err="1"/>
              <a:t>мастоїдит</a:t>
            </a:r>
            <a:endParaRPr lang="ru-RU" sz="2500" dirty="0"/>
          </a:p>
          <a:p>
            <a:pPr eaLnBrk="1" hangingPunct="1">
              <a:defRPr/>
            </a:pPr>
            <a:r>
              <a:rPr lang="ru-RU" sz="2500" dirty="0">
                <a:solidFill>
                  <a:srgbClr val="FFFF00"/>
                </a:solidFill>
              </a:rPr>
              <a:t>Сепсис (</a:t>
            </a:r>
            <a:r>
              <a:rPr lang="ru-RU" sz="2500" dirty="0" err="1">
                <a:solidFill>
                  <a:srgbClr val="FFFF00"/>
                </a:solidFill>
              </a:rPr>
              <a:t>частіше</a:t>
            </a:r>
            <a:r>
              <a:rPr lang="ru-RU" sz="2500" dirty="0">
                <a:solidFill>
                  <a:srgbClr val="FFFF00"/>
                </a:solidFill>
              </a:rPr>
              <a:t> у </a:t>
            </a:r>
            <a:r>
              <a:rPr lang="ru-RU" sz="2500" dirty="0" err="1">
                <a:solidFill>
                  <a:srgbClr val="FFFF00"/>
                </a:solidFill>
              </a:rPr>
              <a:t>ослаблених</a:t>
            </a:r>
            <a:r>
              <a:rPr lang="ru-RU" sz="2500" dirty="0">
                <a:solidFill>
                  <a:srgbClr val="FFFF00"/>
                </a:solidFill>
              </a:rPr>
              <a:t> </a:t>
            </a:r>
            <a:r>
              <a:rPr lang="ru-RU" sz="2500" dirty="0" err="1">
                <a:solidFill>
                  <a:srgbClr val="FFFF00"/>
                </a:solidFill>
              </a:rPr>
              <a:t>осіб</a:t>
            </a:r>
            <a:r>
              <a:rPr lang="ru-RU" sz="2500" dirty="0">
                <a:solidFill>
                  <a:srgbClr val="FFFF00"/>
                </a:solidFill>
              </a:rPr>
              <a:t>)</a:t>
            </a:r>
          </a:p>
          <a:p>
            <a:pPr eaLnBrk="1" hangingPunct="1">
              <a:defRPr/>
            </a:pPr>
            <a:r>
              <a:rPr lang="ru-RU" sz="2500" dirty="0">
                <a:solidFill>
                  <a:srgbClr val="FFFF00"/>
                </a:solidFill>
              </a:rPr>
              <a:t>Токсична </a:t>
            </a:r>
            <a:r>
              <a:rPr lang="ru-RU" sz="2500" dirty="0" err="1">
                <a:solidFill>
                  <a:srgbClr val="FFFF00"/>
                </a:solidFill>
              </a:rPr>
              <a:t>нирка</a:t>
            </a:r>
            <a:r>
              <a:rPr lang="ru-RU" sz="2500" dirty="0">
                <a:solidFill>
                  <a:srgbClr val="FFFF00"/>
                </a:solidFill>
              </a:rPr>
              <a:t>,</a:t>
            </a:r>
          </a:p>
          <a:p>
            <a:pPr eaLnBrk="1" hangingPunct="1">
              <a:defRPr/>
            </a:pPr>
            <a:r>
              <a:rPr lang="ru-RU" sz="2500" dirty="0" err="1">
                <a:solidFill>
                  <a:srgbClr val="FFFF00"/>
                </a:solidFill>
              </a:rPr>
              <a:t>токсичний</a:t>
            </a:r>
            <a:r>
              <a:rPr lang="ru-RU" sz="2500" dirty="0">
                <a:solidFill>
                  <a:srgbClr val="FFFF00"/>
                </a:solidFill>
              </a:rPr>
              <a:t> гепатит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xmlns="" id="{90870D6C-72BA-4029-8DED-F594CAA77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81000"/>
            <a:ext cx="8686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dirty="0"/>
              <a:t>Синдром </a:t>
            </a:r>
            <a:r>
              <a:rPr lang="ru-RU" altLang="uk-UA" dirty="0" err="1"/>
              <a:t>наявності</a:t>
            </a:r>
            <a:r>
              <a:rPr lang="ru-RU" altLang="uk-UA" dirty="0"/>
              <a:t> </a:t>
            </a:r>
            <a:r>
              <a:rPr lang="ru-RU" altLang="uk-UA" dirty="0" err="1"/>
              <a:t>рідини</a:t>
            </a:r>
            <a:r>
              <a:rPr lang="ru-RU" altLang="uk-UA" dirty="0"/>
              <a:t> в </a:t>
            </a:r>
            <a:r>
              <a:rPr lang="ru-RU" altLang="uk-UA" dirty="0" err="1"/>
              <a:t>плевральній</a:t>
            </a:r>
            <a:r>
              <a:rPr lang="ru-RU" altLang="uk-UA" dirty="0"/>
              <a:t> </a:t>
            </a:r>
            <a:r>
              <a:rPr lang="ru-RU" altLang="uk-UA" dirty="0" err="1"/>
              <a:t>порожнині</a:t>
            </a:r>
            <a:endParaRPr lang="ru-RU" altLang="uk-UA" dirty="0"/>
          </a:p>
        </p:txBody>
      </p:sp>
      <p:sp>
        <p:nvSpPr>
          <p:cNvPr id="32771" name="Oval 3">
            <a:extLst>
              <a:ext uri="{FF2B5EF4-FFF2-40B4-BE49-F238E27FC236}">
                <a16:creationId xmlns:a16="http://schemas.microsoft.com/office/drawing/2014/main" xmlns="" id="{1A66864B-59A0-4DB8-8D94-B52582C9C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371600"/>
            <a:ext cx="3200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dirty="0"/>
              <a:t>ТРАНСУДАТ</a:t>
            </a:r>
          </a:p>
        </p:txBody>
      </p:sp>
      <p:sp>
        <p:nvSpPr>
          <p:cNvPr id="32772" name="Oval 4">
            <a:extLst>
              <a:ext uri="{FF2B5EF4-FFF2-40B4-BE49-F238E27FC236}">
                <a16:creationId xmlns:a16="http://schemas.microsoft.com/office/drawing/2014/main" xmlns="" id="{142F8F62-9EEB-4628-A000-DAFF725ED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295400"/>
            <a:ext cx="3200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dirty="0"/>
              <a:t>ЕКСУДАТ</a:t>
            </a:r>
          </a:p>
        </p:txBody>
      </p:sp>
      <p:sp>
        <p:nvSpPr>
          <p:cNvPr id="32773" name="Oval 5">
            <a:extLst>
              <a:ext uri="{FF2B5EF4-FFF2-40B4-BE49-F238E27FC236}">
                <a16:creationId xmlns:a16="http://schemas.microsoft.com/office/drawing/2014/main" xmlns="" id="{885DB35E-95BC-4DF4-89C8-38DD013744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819400"/>
            <a:ext cx="30480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1800" dirty="0" err="1"/>
              <a:t>Серцева</a:t>
            </a:r>
            <a:r>
              <a:rPr lang="ru-RU" altLang="uk-UA" sz="1800" dirty="0"/>
              <a:t> </a:t>
            </a:r>
            <a:r>
              <a:rPr lang="ru-RU" altLang="uk-UA" sz="1800" dirty="0" err="1"/>
              <a:t>недостатність</a:t>
            </a:r>
            <a:endParaRPr lang="ru-RU" altLang="uk-UA" sz="1800" dirty="0"/>
          </a:p>
        </p:txBody>
      </p:sp>
      <p:sp>
        <p:nvSpPr>
          <p:cNvPr id="32774" name="Oval 6">
            <a:extLst>
              <a:ext uri="{FF2B5EF4-FFF2-40B4-BE49-F238E27FC236}">
                <a16:creationId xmlns:a16="http://schemas.microsoft.com/office/drawing/2014/main" xmlns="" id="{334C5E02-D37C-4643-B64F-53742CDBD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810000"/>
            <a:ext cx="2667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1800" dirty="0" err="1"/>
              <a:t>Цироз</a:t>
            </a:r>
            <a:r>
              <a:rPr lang="ru-RU" altLang="uk-UA" sz="1800" dirty="0"/>
              <a:t> </a:t>
            </a:r>
            <a:r>
              <a:rPr lang="ru-RU" altLang="uk-UA" sz="1800" dirty="0" err="1"/>
              <a:t>печінки</a:t>
            </a:r>
            <a:endParaRPr lang="ru-RU" altLang="uk-UA" sz="1800" dirty="0"/>
          </a:p>
        </p:txBody>
      </p:sp>
      <p:sp>
        <p:nvSpPr>
          <p:cNvPr id="32775" name="Oval 7">
            <a:extLst>
              <a:ext uri="{FF2B5EF4-FFF2-40B4-BE49-F238E27FC236}">
                <a16:creationId xmlns:a16="http://schemas.microsoft.com/office/drawing/2014/main" xmlns="" id="{8912C2A3-981B-4F99-85FC-8CD777C3C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724400"/>
            <a:ext cx="2667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1600" dirty="0" err="1"/>
              <a:t>Нефротичний</a:t>
            </a:r>
            <a:r>
              <a:rPr lang="ru-RU" altLang="uk-UA" sz="1600" dirty="0"/>
              <a:t> синдром</a:t>
            </a:r>
          </a:p>
        </p:txBody>
      </p:sp>
      <p:sp>
        <p:nvSpPr>
          <p:cNvPr id="32776" name="Oval 8">
            <a:extLst>
              <a:ext uri="{FF2B5EF4-FFF2-40B4-BE49-F238E27FC236}">
                <a16:creationId xmlns:a16="http://schemas.microsoft.com/office/drawing/2014/main" xmlns="" id="{4B4D45B9-38C7-40FC-9CA0-47FD876A9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5791200"/>
            <a:ext cx="4648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uk-UA" sz="1400" dirty="0"/>
          </a:p>
          <a:p>
            <a:pPr algn="ctr" eaLnBrk="1" hangingPunct="1"/>
            <a:endParaRPr lang="ru-RU" altLang="uk-UA" sz="1600" dirty="0"/>
          </a:p>
          <a:p>
            <a:pPr algn="ctr" eaLnBrk="1" hangingPunct="1"/>
            <a:r>
              <a:rPr lang="ru-RU" altLang="uk-UA" sz="1600" dirty="0" err="1"/>
              <a:t>Системні</a:t>
            </a:r>
            <a:r>
              <a:rPr lang="ru-RU" altLang="uk-UA" sz="1600" dirty="0"/>
              <a:t> </a:t>
            </a:r>
            <a:r>
              <a:rPr lang="ru-RU" altLang="uk-UA" sz="1600" dirty="0" err="1"/>
              <a:t>захворювання</a:t>
            </a:r>
            <a:r>
              <a:rPr lang="ru-RU" altLang="uk-UA" sz="1600" dirty="0"/>
              <a:t> </a:t>
            </a:r>
            <a:r>
              <a:rPr lang="ru-RU" altLang="uk-UA" sz="1600" dirty="0" err="1"/>
              <a:t>сполучної</a:t>
            </a:r>
            <a:r>
              <a:rPr lang="ru-RU" altLang="uk-UA" sz="1600" dirty="0"/>
              <a:t> </a:t>
            </a:r>
            <a:r>
              <a:rPr lang="ru-RU" altLang="uk-UA" sz="1600" dirty="0" err="1"/>
              <a:t>тканини</a:t>
            </a:r>
            <a:endParaRPr lang="ru-RU" altLang="uk-UA" sz="1600" dirty="0"/>
          </a:p>
          <a:p>
            <a:pPr algn="ctr" eaLnBrk="1" hangingPunct="1"/>
            <a:endParaRPr lang="ru-RU" altLang="uk-UA" sz="2800" dirty="0"/>
          </a:p>
        </p:txBody>
      </p:sp>
      <p:sp>
        <p:nvSpPr>
          <p:cNvPr id="32777" name="Oval 9">
            <a:extLst>
              <a:ext uri="{FF2B5EF4-FFF2-40B4-BE49-F238E27FC236}">
                <a16:creationId xmlns:a16="http://schemas.microsoft.com/office/drawing/2014/main" xmlns="" id="{175ADBA5-F5FB-4BB5-AD7B-FE191E759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2590800"/>
            <a:ext cx="2667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1800" dirty="0" err="1"/>
              <a:t>Пневмонія</a:t>
            </a:r>
            <a:endParaRPr lang="ru-RU" altLang="uk-UA" sz="1800" dirty="0"/>
          </a:p>
        </p:txBody>
      </p:sp>
      <p:sp>
        <p:nvSpPr>
          <p:cNvPr id="32778" name="Oval 10">
            <a:extLst>
              <a:ext uri="{FF2B5EF4-FFF2-40B4-BE49-F238E27FC236}">
                <a16:creationId xmlns:a16="http://schemas.microsoft.com/office/drawing/2014/main" xmlns="" id="{92E817D8-E3F7-436F-BAE3-0B11BEFDB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3200400"/>
            <a:ext cx="2667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1800" dirty="0" err="1"/>
              <a:t>туберкульоз</a:t>
            </a:r>
            <a:endParaRPr lang="ru-RU" altLang="uk-UA" sz="1800" dirty="0"/>
          </a:p>
        </p:txBody>
      </p:sp>
      <p:sp>
        <p:nvSpPr>
          <p:cNvPr id="32779" name="Oval 11">
            <a:extLst>
              <a:ext uri="{FF2B5EF4-FFF2-40B4-BE49-F238E27FC236}">
                <a16:creationId xmlns:a16="http://schemas.microsoft.com/office/drawing/2014/main" xmlns="" id="{87EAD263-FC81-4C41-969D-63B8FA5EB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4495800"/>
            <a:ext cx="2667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uk-UA"/>
          </a:p>
          <a:p>
            <a:pPr algn="ctr" eaLnBrk="1" hangingPunct="1"/>
            <a:endParaRPr lang="ru-RU" altLang="uk-UA"/>
          </a:p>
          <a:p>
            <a:pPr algn="ctr" eaLnBrk="1" hangingPunct="1"/>
            <a:endParaRPr lang="ru-RU" altLang="uk-UA"/>
          </a:p>
        </p:txBody>
      </p:sp>
      <p:sp>
        <p:nvSpPr>
          <p:cNvPr id="32780" name="Oval 12">
            <a:extLst>
              <a:ext uri="{FF2B5EF4-FFF2-40B4-BE49-F238E27FC236}">
                <a16:creationId xmlns:a16="http://schemas.microsoft.com/office/drawing/2014/main" xmlns="" id="{C882D8B3-8AA7-4B5B-B03F-945157693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3810000"/>
            <a:ext cx="2667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uk-UA" sz="2000" dirty="0"/>
          </a:p>
          <a:p>
            <a:pPr algn="ctr" eaLnBrk="1" hangingPunct="1"/>
            <a:r>
              <a:rPr lang="ru-RU" altLang="uk-UA" sz="1600" dirty="0" err="1"/>
              <a:t>Інфаркт</a:t>
            </a:r>
            <a:r>
              <a:rPr lang="ru-RU" altLang="uk-UA" sz="1600" dirty="0"/>
              <a:t> </a:t>
            </a:r>
            <a:r>
              <a:rPr lang="ru-RU" altLang="uk-UA" sz="1600" dirty="0" err="1"/>
              <a:t>легені</a:t>
            </a:r>
            <a:endParaRPr lang="ru-RU" altLang="uk-UA" sz="1600" dirty="0"/>
          </a:p>
          <a:p>
            <a:pPr algn="ctr" eaLnBrk="1" hangingPunct="1"/>
            <a:endParaRPr lang="ru-RU" altLang="uk-UA" sz="1600" dirty="0"/>
          </a:p>
        </p:txBody>
      </p:sp>
      <p:sp>
        <p:nvSpPr>
          <p:cNvPr id="32781" name="Oval 13">
            <a:extLst>
              <a:ext uri="{FF2B5EF4-FFF2-40B4-BE49-F238E27FC236}">
                <a16:creationId xmlns:a16="http://schemas.microsoft.com/office/drawing/2014/main" xmlns="" id="{8184A387-F0AB-466B-B467-19DA1F4D6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5181600"/>
            <a:ext cx="2667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uk-UA" sz="1800" dirty="0" err="1"/>
              <a:t>Пухлини</a:t>
            </a:r>
            <a:r>
              <a:rPr lang="ru-RU" altLang="uk-UA" sz="1800" dirty="0"/>
              <a:t> </a:t>
            </a:r>
            <a:r>
              <a:rPr lang="ru-RU" altLang="uk-UA" sz="1800" dirty="0" err="1"/>
              <a:t>вторинні</a:t>
            </a:r>
            <a:endParaRPr lang="ru-RU" altLang="uk-UA" sz="1800" dirty="0"/>
          </a:p>
        </p:txBody>
      </p:sp>
      <p:sp>
        <p:nvSpPr>
          <p:cNvPr id="32782" name="Rectangle 14">
            <a:extLst>
              <a:ext uri="{FF2B5EF4-FFF2-40B4-BE49-F238E27FC236}">
                <a16:creationId xmlns:a16="http://schemas.microsoft.com/office/drawing/2014/main" xmlns="" id="{92CA0039-E2F2-4FC7-A17F-AE5354AD0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4510088"/>
            <a:ext cx="201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uk-UA" sz="1800" dirty="0" err="1"/>
              <a:t>Пухлини</a:t>
            </a:r>
            <a:r>
              <a:rPr lang="ru-RU" altLang="uk-UA" sz="1800" dirty="0"/>
              <a:t> </a:t>
            </a:r>
            <a:r>
              <a:rPr lang="ru-RU" altLang="uk-UA" sz="1800" dirty="0" err="1"/>
              <a:t>первинні</a:t>
            </a:r>
            <a:endParaRPr lang="ru-RU" altLang="uk-UA" sz="1800" dirty="0"/>
          </a:p>
        </p:txBody>
      </p:sp>
      <p:sp>
        <p:nvSpPr>
          <p:cNvPr id="32783" name="AutoShape 15">
            <a:extLst>
              <a:ext uri="{FF2B5EF4-FFF2-40B4-BE49-F238E27FC236}">
                <a16:creationId xmlns:a16="http://schemas.microsoft.com/office/drawing/2014/main" xmlns="" id="{3253FCBA-87AE-4EE1-8013-8CC6C99AA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914400"/>
            <a:ext cx="6096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32784" name="AutoShape 16">
            <a:extLst>
              <a:ext uri="{FF2B5EF4-FFF2-40B4-BE49-F238E27FC236}">
                <a16:creationId xmlns:a16="http://schemas.microsoft.com/office/drawing/2014/main" xmlns="" id="{830216C9-1381-469E-803F-A7505B268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914400"/>
            <a:ext cx="6096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uk-UA" altLang="uk-UA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xmlns="" id="{6F5DB8FB-5A9F-4BAC-8620-494E43C0EB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uk-UA"/>
              <a:t>Плеврит</a:t>
            </a:r>
          </a:p>
        </p:txBody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xmlns="" id="{AC7ED25E-40D4-4990-95EA-3BA6E2D338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1557338"/>
            <a:ext cx="7772400" cy="45037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err="1"/>
              <a:t>Запалення</a:t>
            </a:r>
            <a:r>
              <a:rPr lang="ru-RU" dirty="0"/>
              <a:t> </a:t>
            </a:r>
            <a:r>
              <a:rPr lang="ru-RU" dirty="0" err="1"/>
              <a:t>плеври</a:t>
            </a:r>
            <a:r>
              <a:rPr lang="ru-RU" dirty="0"/>
              <a:t> (</a:t>
            </a:r>
            <a:r>
              <a:rPr lang="ru-RU" dirty="0" err="1"/>
              <a:t>інфекційне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неинфекционное)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утворенням</a:t>
            </a:r>
            <a:r>
              <a:rPr lang="ru-RU" dirty="0"/>
              <a:t> </a:t>
            </a:r>
            <a:r>
              <a:rPr lang="ru-RU" dirty="0" err="1"/>
              <a:t>випоту</a:t>
            </a:r>
            <a:r>
              <a:rPr lang="ru-RU" dirty="0"/>
              <a:t> (</a:t>
            </a:r>
            <a:r>
              <a:rPr lang="ru-RU" dirty="0" err="1"/>
              <a:t>ексудативний</a:t>
            </a:r>
            <a:r>
              <a:rPr lang="ru-RU" dirty="0"/>
              <a:t>) </a:t>
            </a:r>
            <a:r>
              <a:rPr lang="ru-RU" dirty="0" err="1"/>
              <a:t>або</a:t>
            </a:r>
            <a:r>
              <a:rPr lang="ru-RU" dirty="0"/>
              <a:t> - </a:t>
            </a:r>
            <a:r>
              <a:rPr lang="ru-RU" dirty="0" err="1"/>
              <a:t>рідше</a:t>
            </a:r>
            <a:r>
              <a:rPr lang="ru-RU" dirty="0"/>
              <a:t> -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відкладенням</a:t>
            </a:r>
            <a:r>
              <a:rPr lang="ru-RU" dirty="0"/>
              <a:t> </a:t>
            </a:r>
            <a:r>
              <a:rPr lang="ru-RU" dirty="0" err="1"/>
              <a:t>фібрину</a:t>
            </a:r>
            <a:r>
              <a:rPr lang="ru-RU" dirty="0"/>
              <a:t> (</a:t>
            </a:r>
            <a:r>
              <a:rPr lang="ru-RU" dirty="0" err="1"/>
              <a:t>сухий</a:t>
            </a:r>
            <a:r>
              <a:rPr lang="ru-RU" dirty="0"/>
              <a:t>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/>
              <a:t>Як правило - </a:t>
            </a:r>
            <a:r>
              <a:rPr lang="ru-RU" dirty="0" err="1"/>
              <a:t>вторинний</a:t>
            </a:r>
            <a:endParaRPr lang="ru-RU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/>
              <a:t>За </a:t>
            </a:r>
            <a:r>
              <a:rPr lang="ru-RU" dirty="0" err="1"/>
              <a:t>даними</a:t>
            </a:r>
            <a:r>
              <a:rPr lang="ru-RU" dirty="0"/>
              <a:t> </a:t>
            </a:r>
            <a:r>
              <a:rPr lang="ru-RU" dirty="0" err="1"/>
              <a:t>деяких</a:t>
            </a:r>
            <a:r>
              <a:rPr lang="ru-RU" dirty="0"/>
              <a:t> </a:t>
            </a:r>
            <a:r>
              <a:rPr lang="ru-RU" dirty="0" err="1"/>
              <a:t>авторів</a:t>
            </a:r>
            <a:r>
              <a:rPr lang="ru-RU" dirty="0"/>
              <a:t> </a:t>
            </a:r>
            <a:r>
              <a:rPr lang="ru-RU" dirty="0" err="1"/>
              <a:t>плевральні</a:t>
            </a:r>
            <a:r>
              <a:rPr lang="ru-RU" dirty="0"/>
              <a:t> </a:t>
            </a:r>
            <a:r>
              <a:rPr lang="ru-RU" dirty="0" err="1"/>
              <a:t>зрощення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свідченням</a:t>
            </a:r>
            <a:r>
              <a:rPr lang="ru-RU" dirty="0"/>
              <a:t> </a:t>
            </a:r>
            <a:r>
              <a:rPr lang="ru-RU" dirty="0" err="1"/>
              <a:t>перенесеного</a:t>
            </a:r>
            <a:r>
              <a:rPr lang="ru-RU" dirty="0"/>
              <a:t> плевриту </a:t>
            </a:r>
            <a:r>
              <a:rPr lang="ru-RU" dirty="0" err="1"/>
              <a:t>виявляються</a:t>
            </a:r>
            <a:r>
              <a:rPr lang="ru-RU" dirty="0"/>
              <a:t> при </a:t>
            </a:r>
            <a:r>
              <a:rPr lang="ru-RU" dirty="0" err="1"/>
              <a:t>розтин</a:t>
            </a:r>
            <a:r>
              <a:rPr lang="ru-RU" dirty="0"/>
              <a:t> у 48%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загиблих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нещасних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xmlns="" id="{2B436D8F-1D65-4364-BF24-785B66A534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58888" y="260350"/>
            <a:ext cx="7532687" cy="731838"/>
          </a:xfrm>
        </p:spPr>
        <p:txBody>
          <a:bodyPr/>
          <a:lstStyle/>
          <a:p>
            <a:pPr eaLnBrk="1" hangingPunct="1"/>
            <a:r>
              <a:rPr lang="ru-RU" altLang="uk-UA" sz="3200"/>
              <a:t>ЭТІОЛОГІЯ </a:t>
            </a:r>
          </a:p>
        </p:txBody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xmlns="" id="{26F6DB31-5EDA-47C5-B470-19CFEB2236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981075"/>
            <a:ext cx="7772400" cy="50800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ru-RU" dirty="0" err="1">
                <a:solidFill>
                  <a:srgbClr val="FFFF00"/>
                </a:solidFill>
              </a:rPr>
              <a:t>Інфекційні</a:t>
            </a:r>
            <a:r>
              <a:rPr lang="ru-RU" dirty="0">
                <a:solidFill>
                  <a:srgbClr val="FFFF00"/>
                </a:solidFill>
              </a:rPr>
              <a:t>: </a:t>
            </a:r>
            <a:r>
              <a:rPr lang="ru-RU" dirty="0" err="1"/>
              <a:t>туберкульоз</a:t>
            </a:r>
            <a:r>
              <a:rPr lang="ru-RU" dirty="0"/>
              <a:t> (20-50%) </a:t>
            </a:r>
            <a:r>
              <a:rPr lang="ru-RU" dirty="0" err="1"/>
              <a:t>бактеріальний</a:t>
            </a:r>
            <a:r>
              <a:rPr lang="ru-RU" dirty="0"/>
              <a:t>, </a:t>
            </a:r>
            <a:r>
              <a:rPr lang="ru-RU" dirty="0" err="1"/>
              <a:t>грибкові</a:t>
            </a:r>
            <a:r>
              <a:rPr lang="ru-RU" dirty="0"/>
              <a:t>, </a:t>
            </a:r>
            <a:r>
              <a:rPr lang="ru-RU" dirty="0" err="1"/>
              <a:t>паразитарні</a:t>
            </a:r>
            <a:endParaRPr lang="ru-RU" dirty="0"/>
          </a:p>
          <a:p>
            <a:pPr marL="609600" indent="-609600" eaLnBrk="1" hangingPunct="1">
              <a:defRPr/>
            </a:pPr>
            <a:endParaRPr lang="ru-RU" dirty="0"/>
          </a:p>
          <a:p>
            <a:pPr marL="609600" indent="-609600" eaLnBrk="1" hangingPunct="1">
              <a:defRPr/>
            </a:pPr>
            <a:r>
              <a:rPr lang="ru-RU" dirty="0" err="1">
                <a:solidFill>
                  <a:srgbClr val="FFFF00"/>
                </a:solidFill>
              </a:rPr>
              <a:t>Асептичні</a:t>
            </a:r>
            <a:r>
              <a:rPr lang="ru-RU" dirty="0">
                <a:solidFill>
                  <a:srgbClr val="FFFF00"/>
                </a:solidFill>
              </a:rPr>
              <a:t>: </a:t>
            </a:r>
            <a:r>
              <a:rPr lang="ru-RU" dirty="0" err="1"/>
              <a:t>карціноматозний</a:t>
            </a:r>
            <a:r>
              <a:rPr lang="ru-RU" dirty="0"/>
              <a:t> (40%), </a:t>
            </a:r>
            <a:r>
              <a:rPr lang="ru-RU" dirty="0" err="1"/>
              <a:t>ферментативний</a:t>
            </a:r>
            <a:r>
              <a:rPr lang="ru-RU" dirty="0"/>
              <a:t> (</a:t>
            </a:r>
            <a:r>
              <a:rPr lang="ru-RU" dirty="0" err="1"/>
              <a:t>гострий</a:t>
            </a:r>
            <a:r>
              <a:rPr lang="ru-RU" dirty="0"/>
              <a:t> панкреатит), </a:t>
            </a:r>
            <a:r>
              <a:rPr lang="ru-RU" dirty="0" err="1"/>
              <a:t>алергічні</a:t>
            </a:r>
            <a:r>
              <a:rPr lang="ru-RU" dirty="0"/>
              <a:t>, </a:t>
            </a:r>
            <a:r>
              <a:rPr lang="ru-RU" dirty="0" err="1"/>
              <a:t>системні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 </a:t>
            </a:r>
            <a:r>
              <a:rPr lang="ru-RU" dirty="0" err="1"/>
              <a:t>сполучної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, </a:t>
            </a:r>
            <a:r>
              <a:rPr lang="ru-RU" dirty="0" err="1"/>
              <a:t>посттравматичні</a:t>
            </a:r>
            <a:r>
              <a:rPr lang="ru-RU" dirty="0"/>
              <a:t>, </a:t>
            </a:r>
            <a:r>
              <a:rPr lang="ru-RU" dirty="0" err="1"/>
              <a:t>опікові</a:t>
            </a:r>
            <a:r>
              <a:rPr lang="ru-RU" dirty="0"/>
              <a:t>, </a:t>
            </a:r>
            <a:r>
              <a:rPr lang="ru-RU" dirty="0" err="1"/>
              <a:t>уремічні</a:t>
            </a:r>
            <a:r>
              <a:rPr lang="ru-RU" dirty="0"/>
              <a:t>, </a:t>
            </a:r>
            <a:r>
              <a:rPr lang="ru-RU" dirty="0" err="1"/>
              <a:t>променева</a:t>
            </a:r>
            <a:r>
              <a:rPr lang="ru-RU" dirty="0"/>
              <a:t> </a:t>
            </a:r>
            <a:r>
              <a:rPr lang="ru-RU" dirty="0" err="1"/>
              <a:t>терапія</a:t>
            </a:r>
            <a:endParaRPr lang="ru-RU" sz="2400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xmlns="" id="{EB026DA5-9759-43C6-B8A1-102B303845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450" y="333375"/>
            <a:ext cx="7461250" cy="731838"/>
          </a:xfrm>
        </p:spPr>
        <p:txBody>
          <a:bodyPr/>
          <a:lstStyle/>
          <a:p>
            <a:pPr eaLnBrk="1" hangingPunct="1"/>
            <a:r>
              <a:rPr lang="ru-RU" altLang="uk-UA" sz="3200"/>
              <a:t>КЛАСИФІКАЦІЯ </a:t>
            </a:r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xmlns="" id="{91A88C5A-B640-4CCF-A230-60DAD2C265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1125538"/>
            <a:ext cx="7772400" cy="5472112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b="1" u="sng" dirty="0"/>
              <a:t>по </a:t>
            </a:r>
            <a:r>
              <a:rPr lang="ru-RU" b="1" u="sng" dirty="0" err="1"/>
              <a:t>етіології</a:t>
            </a:r>
            <a:r>
              <a:rPr lang="ru-RU" b="1" u="sng" dirty="0"/>
              <a:t>: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b="1" dirty="0"/>
              <a:t>           </a:t>
            </a:r>
            <a:r>
              <a:rPr lang="ru-RU" b="1" dirty="0" err="1"/>
              <a:t>інфекційні</a:t>
            </a:r>
            <a:endParaRPr lang="ru-RU" b="1" dirty="0"/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b="1" dirty="0"/>
              <a:t>           </a:t>
            </a:r>
            <a:r>
              <a:rPr lang="ru-RU" b="1" dirty="0" err="1"/>
              <a:t>неінфекційні</a:t>
            </a:r>
            <a:endParaRPr lang="ru-RU" b="1" dirty="0"/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b="1" u="sng" dirty="0"/>
              <a:t>за характером </a:t>
            </a:r>
            <a:r>
              <a:rPr lang="ru-RU" b="1" u="sng" dirty="0" err="1"/>
              <a:t>ексудату</a:t>
            </a:r>
            <a:r>
              <a:rPr lang="ru-RU" b="1" u="sng" dirty="0"/>
              <a:t>: </a:t>
            </a:r>
            <a:r>
              <a:rPr lang="ru-RU" b="1" dirty="0" err="1"/>
              <a:t>фібринозний</a:t>
            </a:r>
            <a:r>
              <a:rPr lang="ru-RU" b="1" dirty="0"/>
              <a:t>, </a:t>
            </a:r>
            <a:r>
              <a:rPr lang="ru-RU" b="1" dirty="0" err="1"/>
              <a:t>серозно-фібринозний</a:t>
            </a:r>
            <a:r>
              <a:rPr lang="ru-RU" b="1" dirty="0"/>
              <a:t>, </a:t>
            </a:r>
            <a:r>
              <a:rPr lang="ru-RU" b="1" dirty="0" err="1"/>
              <a:t>серозні</a:t>
            </a:r>
            <a:r>
              <a:rPr lang="ru-RU" b="1" dirty="0"/>
              <a:t>, </a:t>
            </a:r>
            <a:r>
              <a:rPr lang="ru-RU" b="1" dirty="0" err="1"/>
              <a:t>гнійні</a:t>
            </a:r>
            <a:r>
              <a:rPr lang="ru-RU" b="1" dirty="0"/>
              <a:t>, </a:t>
            </a:r>
            <a:r>
              <a:rPr lang="ru-RU" b="1" dirty="0" err="1"/>
              <a:t>гнильні</a:t>
            </a:r>
            <a:r>
              <a:rPr lang="ru-RU" b="1" dirty="0"/>
              <a:t>, </a:t>
            </a:r>
            <a:r>
              <a:rPr lang="ru-RU" b="1" dirty="0" err="1"/>
              <a:t>геморагічні</a:t>
            </a:r>
            <a:r>
              <a:rPr lang="ru-RU" b="1" dirty="0"/>
              <a:t>, </a:t>
            </a:r>
            <a:r>
              <a:rPr lang="ru-RU" b="1" dirty="0" err="1"/>
              <a:t>еозинофільні</a:t>
            </a:r>
            <a:r>
              <a:rPr lang="ru-RU" b="1" dirty="0"/>
              <a:t>, </a:t>
            </a:r>
            <a:r>
              <a:rPr lang="ru-RU" b="1" dirty="0" err="1"/>
              <a:t>хілезний</a:t>
            </a:r>
            <a:endParaRPr lang="ru-RU" b="1" dirty="0"/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b="1" u="sng" dirty="0"/>
              <a:t>за </a:t>
            </a:r>
            <a:r>
              <a:rPr lang="ru-RU" b="1" u="sng" dirty="0" err="1"/>
              <a:t>течією</a:t>
            </a:r>
            <a:r>
              <a:rPr lang="ru-RU" b="1" u="sng" dirty="0"/>
              <a:t>: </a:t>
            </a:r>
            <a:r>
              <a:rPr lang="ru-RU" b="1" dirty="0" err="1"/>
              <a:t>гострий</a:t>
            </a:r>
            <a:r>
              <a:rPr lang="ru-RU" b="1" dirty="0"/>
              <a:t>, </a:t>
            </a:r>
            <a:r>
              <a:rPr lang="ru-RU" b="1" dirty="0" err="1"/>
              <a:t>підгострий</a:t>
            </a:r>
            <a:r>
              <a:rPr lang="ru-RU" b="1" dirty="0"/>
              <a:t>, </a:t>
            </a:r>
            <a:r>
              <a:rPr lang="ru-RU" b="1" dirty="0" err="1"/>
              <a:t>хронічний</a:t>
            </a:r>
            <a:endParaRPr lang="ru-RU" b="1" dirty="0"/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b="1" u="sng" dirty="0"/>
              <a:t>за </a:t>
            </a:r>
            <a:r>
              <a:rPr lang="ru-RU" b="1" u="sng" dirty="0" err="1"/>
              <a:t>поширеністю</a:t>
            </a:r>
            <a:r>
              <a:rPr lang="ru-RU" b="1" u="sng" dirty="0"/>
              <a:t>: </a:t>
            </a:r>
            <a:r>
              <a:rPr lang="ru-RU" b="1" dirty="0" err="1"/>
              <a:t>дифузний</a:t>
            </a:r>
            <a:r>
              <a:rPr lang="ru-RU" b="1" dirty="0"/>
              <a:t>, </a:t>
            </a:r>
            <a:r>
              <a:rPr lang="ru-RU" b="1" dirty="0" err="1"/>
              <a:t>осумкований</a:t>
            </a:r>
            <a:endParaRPr lang="ru-RU" sz="2800" i="1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xmlns="" id="{C2FA6AFF-37F5-4B3B-9185-81D78767D2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7605713" cy="803275"/>
          </a:xfrm>
        </p:spPr>
        <p:txBody>
          <a:bodyPr/>
          <a:lstStyle/>
          <a:p>
            <a:pPr eaLnBrk="1" hangingPunct="1"/>
            <a:r>
              <a:rPr lang="ru-RU" altLang="uk-UA" sz="3600" b="1"/>
              <a:t>КЛІНІКА</a:t>
            </a:r>
          </a:p>
        </p:txBody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xmlns="" id="{2FF36EC6-D740-465F-A611-AEEC19CB7C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1412875"/>
            <a:ext cx="7772400" cy="46482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синдром сухого плевриту</a:t>
            </a:r>
          </a:p>
          <a:p>
            <a:pPr eaLnBrk="1" hangingPunct="1">
              <a:defRPr/>
            </a:pPr>
            <a:r>
              <a:rPr lang="ru-RU" dirty="0"/>
              <a:t>синдром </a:t>
            </a:r>
            <a:r>
              <a:rPr lang="ru-RU" dirty="0" err="1"/>
              <a:t>випітного</a:t>
            </a:r>
            <a:r>
              <a:rPr lang="ru-RU" dirty="0"/>
              <a:t> плевриту</a:t>
            </a:r>
          </a:p>
          <a:p>
            <a:pPr eaLnBrk="1" hangingPunct="1">
              <a:defRPr/>
            </a:pPr>
            <a:r>
              <a:rPr lang="ru-RU" dirty="0"/>
              <a:t>синдром </a:t>
            </a:r>
            <a:r>
              <a:rPr lang="ru-RU" dirty="0" err="1"/>
              <a:t>емпієми</a:t>
            </a:r>
            <a:r>
              <a:rPr lang="ru-RU" dirty="0"/>
              <a:t> </a:t>
            </a:r>
            <a:r>
              <a:rPr lang="ru-RU" dirty="0" err="1"/>
              <a:t>плеври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синдром основного </a:t>
            </a:r>
            <a:r>
              <a:rPr lang="ru-RU" dirty="0" err="1"/>
              <a:t>захворювання</a:t>
            </a:r>
            <a:endParaRPr lang="ru-RU" dirty="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xmlns="" id="{2755AA8B-2AFB-4E86-B3FF-0BAD26811F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632700" cy="1008062"/>
          </a:xfrm>
        </p:spPr>
        <p:txBody>
          <a:bodyPr/>
          <a:lstStyle/>
          <a:p>
            <a:pPr eaLnBrk="1" hangingPunct="1"/>
            <a:r>
              <a:rPr lang="ru-RU" altLang="uk-UA" b="1" i="1"/>
              <a:t>Клініка сухого плевриту :</a:t>
            </a:r>
          </a:p>
        </p:txBody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xmlns="" id="{31A34A3C-C237-4D87-BE9F-C2461CB3BB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1484313"/>
            <a:ext cx="7772400" cy="50403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err="1"/>
              <a:t>біль</a:t>
            </a:r>
            <a:r>
              <a:rPr lang="ru-RU" sz="2800" dirty="0"/>
              <a:t> при </a:t>
            </a:r>
            <a:r>
              <a:rPr lang="ru-RU" sz="2800" dirty="0" err="1"/>
              <a:t>диханні</a:t>
            </a:r>
            <a:r>
              <a:rPr lang="ru-RU" sz="2800" dirty="0"/>
              <a:t>, </a:t>
            </a:r>
            <a:r>
              <a:rPr lang="ru-RU" sz="2800" dirty="0" err="1"/>
              <a:t>кашлі</a:t>
            </a:r>
            <a:r>
              <a:rPr lang="ru-RU" sz="2800" dirty="0"/>
              <a:t>, при </a:t>
            </a:r>
            <a:r>
              <a:rPr lang="ru-RU" sz="2800" dirty="0" err="1"/>
              <a:t>нахилі</a:t>
            </a:r>
            <a:r>
              <a:rPr lang="ru-RU" sz="2800" dirty="0"/>
              <a:t> в </a:t>
            </a:r>
            <a:r>
              <a:rPr lang="ru-RU" sz="2800" dirty="0" err="1"/>
              <a:t>протилежну</a:t>
            </a:r>
            <a:r>
              <a:rPr lang="ru-RU" sz="2800" dirty="0"/>
              <a:t> сторону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err="1"/>
              <a:t>субфебрильна</a:t>
            </a:r>
            <a:r>
              <a:rPr lang="ru-RU" sz="2800" dirty="0"/>
              <a:t> лихоманка особливо </a:t>
            </a:r>
            <a:r>
              <a:rPr lang="ru-RU" sz="2800" dirty="0" err="1"/>
              <a:t>вечорами</a:t>
            </a:r>
            <a:r>
              <a:rPr lang="ru-RU" sz="2800" dirty="0"/>
              <a:t>; </a:t>
            </a:r>
            <a:r>
              <a:rPr lang="ru-RU" sz="2800" dirty="0" err="1"/>
              <a:t>пітливість</a:t>
            </a:r>
            <a:endParaRPr lang="ru-RU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err="1"/>
              <a:t>Об'єктивно</a:t>
            </a:r>
            <a:r>
              <a:rPr lang="ru-RU" sz="2800" dirty="0"/>
              <a:t>: </a:t>
            </a:r>
            <a:r>
              <a:rPr lang="ru-RU" sz="2800" dirty="0" err="1"/>
              <a:t>дихання</a:t>
            </a:r>
            <a:r>
              <a:rPr lang="ru-RU" sz="2800" dirty="0"/>
              <a:t> </a:t>
            </a:r>
            <a:r>
              <a:rPr lang="ru-RU" sz="2800" dirty="0" err="1"/>
              <a:t>поверхневе</a:t>
            </a:r>
            <a:r>
              <a:rPr lang="ru-RU" sz="2800" dirty="0"/>
              <a:t>, </a:t>
            </a:r>
            <a:r>
              <a:rPr lang="ru-RU" sz="2800" dirty="0" err="1"/>
              <a:t>прискорене</a:t>
            </a:r>
            <a:r>
              <a:rPr lang="ru-RU" sz="2800" dirty="0"/>
              <a:t>, </a:t>
            </a:r>
            <a:r>
              <a:rPr lang="ru-RU" sz="2800" dirty="0" err="1"/>
              <a:t>положення</a:t>
            </a:r>
            <a:r>
              <a:rPr lang="ru-RU" sz="2800" dirty="0"/>
              <a:t> </a:t>
            </a:r>
            <a:r>
              <a:rPr lang="ru-RU" sz="2800" dirty="0" err="1"/>
              <a:t>хворих</a:t>
            </a:r>
            <a:r>
              <a:rPr lang="ru-RU" sz="2800" dirty="0"/>
              <a:t> </a:t>
            </a:r>
            <a:r>
              <a:rPr lang="ru-RU" sz="2800" dirty="0" err="1"/>
              <a:t>вимушене</a:t>
            </a:r>
            <a:r>
              <a:rPr lang="ru-RU" sz="2800" dirty="0"/>
              <a:t> (</a:t>
            </a:r>
            <a:r>
              <a:rPr lang="ru-RU" sz="2800" dirty="0" err="1"/>
              <a:t>лежить</a:t>
            </a:r>
            <a:r>
              <a:rPr lang="ru-RU" sz="2800" dirty="0"/>
              <a:t> на хворому </a:t>
            </a:r>
            <a:r>
              <a:rPr lang="ru-RU" sz="2800" dirty="0" err="1"/>
              <a:t>боці</a:t>
            </a:r>
            <a:r>
              <a:rPr lang="ru-RU" sz="2800" dirty="0"/>
              <a:t>, </a:t>
            </a:r>
            <a:r>
              <a:rPr lang="ru-RU" sz="2800" dirty="0" err="1"/>
              <a:t>щоб</a:t>
            </a:r>
            <a:r>
              <a:rPr lang="ru-RU" sz="2800" dirty="0"/>
              <a:t> </a:t>
            </a:r>
            <a:r>
              <a:rPr lang="ru-RU" sz="2800" dirty="0" err="1"/>
              <a:t>зменшити</a:t>
            </a:r>
            <a:r>
              <a:rPr lang="ru-RU" sz="2800" dirty="0"/>
              <a:t> </a:t>
            </a:r>
            <a:r>
              <a:rPr lang="ru-RU" sz="2800" dirty="0" err="1"/>
              <a:t>біль</a:t>
            </a:r>
            <a:r>
              <a:rPr lang="ru-RU" sz="2800" dirty="0"/>
              <a:t>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/>
              <a:t>  При </a:t>
            </a:r>
            <a:r>
              <a:rPr lang="ru-RU" sz="2800" dirty="0" err="1"/>
              <a:t>фізикальному</a:t>
            </a:r>
            <a:r>
              <a:rPr lang="ru-RU" sz="2800" dirty="0"/>
              <a:t> </a:t>
            </a:r>
            <a:r>
              <a:rPr lang="ru-RU" sz="2800" dirty="0" err="1"/>
              <a:t>дослідженні</a:t>
            </a:r>
            <a:r>
              <a:rPr lang="ru-RU" sz="2800" dirty="0"/>
              <a:t> </a:t>
            </a:r>
            <a:r>
              <a:rPr lang="ru-RU" sz="2800" dirty="0" err="1"/>
              <a:t>поряд</a:t>
            </a:r>
            <a:r>
              <a:rPr lang="ru-RU" sz="2800" dirty="0"/>
              <a:t> </a:t>
            </a:r>
            <a:r>
              <a:rPr lang="ru-RU" sz="2800" dirty="0" err="1"/>
              <a:t>з</a:t>
            </a:r>
            <a:r>
              <a:rPr lang="ru-RU" sz="2800" dirty="0"/>
              <a:t> симптомами основного </a:t>
            </a:r>
            <a:r>
              <a:rPr lang="ru-RU" sz="2800" dirty="0" err="1"/>
              <a:t>захворювання</a:t>
            </a:r>
            <a:r>
              <a:rPr lang="ru-RU" sz="2800" dirty="0"/>
              <a:t> буде </a:t>
            </a:r>
            <a:r>
              <a:rPr lang="ru-RU" sz="2800" dirty="0" err="1"/>
              <a:t>прослуховуватися</a:t>
            </a:r>
            <a:r>
              <a:rPr lang="ru-RU" sz="2800" dirty="0"/>
              <a:t> </a:t>
            </a:r>
            <a:r>
              <a:rPr lang="ru-RU" sz="2800" dirty="0" err="1"/>
              <a:t>локалізований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великий шум </a:t>
            </a:r>
            <a:r>
              <a:rPr lang="ru-RU" sz="2800" dirty="0" err="1"/>
              <a:t>тертя</a:t>
            </a:r>
            <a:r>
              <a:rPr lang="ru-RU" sz="2800" dirty="0"/>
              <a:t> </a:t>
            </a:r>
            <a:r>
              <a:rPr lang="ru-RU" sz="2800" dirty="0" err="1"/>
              <a:t>плеври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>
            <a:extLst>
              <a:ext uri="{FF2B5EF4-FFF2-40B4-BE49-F238E27FC236}">
                <a16:creationId xmlns:a16="http://schemas.microsoft.com/office/drawing/2014/main" xmlns="" id="{0324528D-CC3D-4750-B9CF-C17868ACB9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115888"/>
            <a:ext cx="7461250" cy="8032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Ексудативний</a:t>
            </a:r>
            <a:r>
              <a:rPr lang="ru-RU" sz="32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плеврит</a:t>
            </a:r>
            <a:endParaRPr lang="ru-RU" dirty="0"/>
          </a:p>
        </p:txBody>
      </p:sp>
      <p:sp>
        <p:nvSpPr>
          <p:cNvPr id="110595" name="Rectangle 3">
            <a:extLst>
              <a:ext uri="{FF2B5EF4-FFF2-40B4-BE49-F238E27FC236}">
                <a16:creationId xmlns:a16="http://schemas.microsoft.com/office/drawing/2014/main" xmlns="" id="{203F7C9F-A4FA-4995-9332-2E37450AC1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908050"/>
            <a:ext cx="7772400" cy="5949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err="1"/>
              <a:t>Задишка</a:t>
            </a:r>
            <a:r>
              <a:rPr lang="ru-RU" dirty="0"/>
              <a:t>, </a:t>
            </a:r>
            <a:r>
              <a:rPr lang="ru-RU" dirty="0" err="1"/>
              <a:t>сухий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мізерною</a:t>
            </a:r>
            <a:r>
              <a:rPr lang="ru-RU" dirty="0"/>
              <a:t> мокротою кашель (</a:t>
            </a:r>
            <a:r>
              <a:rPr lang="ru-RU" dirty="0" err="1"/>
              <a:t>рефлекторний</a:t>
            </a:r>
            <a:r>
              <a:rPr lang="ru-RU" dirty="0"/>
              <a:t>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err="1"/>
              <a:t>відчуття</a:t>
            </a:r>
            <a:r>
              <a:rPr lang="ru-RU" dirty="0"/>
              <a:t> </a:t>
            </a:r>
            <a:r>
              <a:rPr lang="ru-RU" dirty="0" err="1"/>
              <a:t>тяжкості</a:t>
            </a:r>
            <a:r>
              <a:rPr lang="ru-RU" dirty="0"/>
              <a:t> в </a:t>
            </a:r>
            <a:r>
              <a:rPr lang="ru-RU" dirty="0" err="1"/>
              <a:t>тій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іншій</a:t>
            </a:r>
            <a:r>
              <a:rPr lang="ru-RU" dirty="0"/>
              <a:t> </a:t>
            </a:r>
            <a:r>
              <a:rPr lang="ru-RU" dirty="0" err="1"/>
              <a:t>половині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клітини</a:t>
            </a:r>
            <a:endParaRPr lang="ru-RU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/>
              <a:t>При </a:t>
            </a:r>
            <a:r>
              <a:rPr lang="ru-RU" dirty="0" err="1"/>
              <a:t>огляді</a:t>
            </a:r>
            <a:r>
              <a:rPr lang="ru-RU" dirty="0"/>
              <a:t> </a:t>
            </a:r>
            <a:r>
              <a:rPr lang="ru-RU" dirty="0" err="1"/>
              <a:t>ціаноз</a:t>
            </a:r>
            <a:r>
              <a:rPr lang="ru-RU" dirty="0"/>
              <a:t>, </a:t>
            </a:r>
            <a:r>
              <a:rPr lang="ru-RU" dirty="0" err="1"/>
              <a:t>набряклі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 </a:t>
            </a:r>
            <a:r>
              <a:rPr lang="ru-RU" dirty="0" err="1"/>
              <a:t>шиї</a:t>
            </a:r>
            <a:r>
              <a:rPr lang="ru-RU" dirty="0"/>
              <a:t>, </a:t>
            </a:r>
            <a:r>
              <a:rPr lang="ru-RU" dirty="0" err="1"/>
              <a:t>вибухне</a:t>
            </a:r>
            <a:r>
              <a:rPr lang="ru-RU" dirty="0"/>
              <a:t> </a:t>
            </a:r>
            <a:r>
              <a:rPr lang="ru-RU" dirty="0" err="1"/>
              <a:t>міжреберних</a:t>
            </a:r>
            <a:r>
              <a:rPr lang="ru-RU" dirty="0"/>
              <a:t> </a:t>
            </a:r>
            <a:r>
              <a:rPr lang="ru-RU" dirty="0" err="1"/>
              <a:t>просторів</a:t>
            </a:r>
            <a:r>
              <a:rPr lang="ru-RU" dirty="0"/>
              <a:t>, </a:t>
            </a:r>
            <a:r>
              <a:rPr lang="ru-RU" dirty="0" err="1"/>
              <a:t>уражена</a:t>
            </a:r>
            <a:r>
              <a:rPr lang="ru-RU" dirty="0"/>
              <a:t> половина </a:t>
            </a:r>
            <a:r>
              <a:rPr lang="ru-RU" dirty="0" err="1"/>
              <a:t>відстає</a:t>
            </a:r>
            <a:r>
              <a:rPr lang="ru-RU" dirty="0"/>
              <a:t> при </a:t>
            </a:r>
            <a:r>
              <a:rPr lang="ru-RU" dirty="0" err="1"/>
              <a:t>диханні</a:t>
            </a:r>
            <a:r>
              <a:rPr lang="ru-RU" dirty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/>
              <a:t>При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/>
              <a:t>обмежена</a:t>
            </a:r>
            <a:r>
              <a:rPr lang="ru-RU" dirty="0"/>
              <a:t> </a:t>
            </a:r>
            <a:r>
              <a:rPr lang="ru-RU" dirty="0" err="1"/>
              <a:t>екскурсія</a:t>
            </a:r>
            <a:r>
              <a:rPr lang="ru-RU" dirty="0"/>
              <a:t>, </a:t>
            </a:r>
            <a:r>
              <a:rPr lang="ru-RU" dirty="0" err="1"/>
              <a:t>голосове</a:t>
            </a:r>
            <a:r>
              <a:rPr lang="ru-RU" dirty="0"/>
              <a:t> </a:t>
            </a:r>
            <a:r>
              <a:rPr lang="ru-RU" dirty="0" err="1"/>
              <a:t>тремтіння</a:t>
            </a:r>
            <a:r>
              <a:rPr lang="ru-RU" dirty="0"/>
              <a:t> не проводиться.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/>
              <a:t>  При </a:t>
            </a:r>
            <a:r>
              <a:rPr lang="ru-RU" dirty="0" err="1"/>
              <a:t>перкусії</a:t>
            </a:r>
            <a:r>
              <a:rPr lang="ru-RU" dirty="0"/>
              <a:t> </a:t>
            </a:r>
            <a:r>
              <a:rPr lang="ru-RU" dirty="0" err="1"/>
              <a:t>стегнова</a:t>
            </a:r>
            <a:r>
              <a:rPr lang="ru-RU" dirty="0"/>
              <a:t> </a:t>
            </a:r>
            <a:r>
              <a:rPr lang="ru-RU" dirty="0" err="1"/>
              <a:t>тупість</a:t>
            </a:r>
            <a:endParaRPr lang="ru-RU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/>
              <a:t>При </a:t>
            </a:r>
            <a:r>
              <a:rPr lang="ru-RU" dirty="0" err="1"/>
              <a:t>аскультации</a:t>
            </a:r>
            <a:r>
              <a:rPr lang="ru-RU" dirty="0"/>
              <a:t> </a:t>
            </a:r>
            <a:r>
              <a:rPr lang="ru-RU" dirty="0" err="1"/>
              <a:t>дихання</a:t>
            </a:r>
            <a:r>
              <a:rPr lang="ru-RU" dirty="0"/>
              <a:t> не проводиться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Перкуторные треугольники при выпотном плеврите">
            <a:extLst>
              <a:ext uri="{FF2B5EF4-FFF2-40B4-BE49-F238E27FC236}">
                <a16:creationId xmlns:a16="http://schemas.microsoft.com/office/drawing/2014/main" xmlns="" id="{75500663-CF45-4564-A87E-FBBFC084D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7688"/>
            <a:ext cx="4824413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5" descr="Рен-Плеврит">
            <a:extLst>
              <a:ext uri="{FF2B5EF4-FFF2-40B4-BE49-F238E27FC236}">
                <a16:creationId xmlns:a16="http://schemas.microsoft.com/office/drawing/2014/main" xmlns="" id="{98A626C3-156A-4AD1-9F2F-1F0691CD8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989138"/>
            <a:ext cx="3919537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Rectangle 6">
            <a:extLst>
              <a:ext uri="{FF2B5EF4-FFF2-40B4-BE49-F238E27FC236}">
                <a16:creationId xmlns:a16="http://schemas.microsoft.com/office/drawing/2014/main" xmlns="" id="{B22FC0F2-7118-4457-A2A3-6A5B071561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713788" cy="1441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uk-UA" sz="1600" b="1"/>
              <a:t>1 - ексудат (притуплення легеневого звуку аж до абсолютної «стегнової» тупості); </a:t>
            </a:r>
            <a:br>
              <a:rPr lang="ru-RU" altLang="uk-UA" sz="1600" b="1"/>
            </a:br>
            <a:r>
              <a:rPr lang="ru-RU" altLang="uk-UA" sz="1600" b="1"/>
              <a:t>2-трикутник Раухфуса- Грокко (притуплення легеневого звуку);</a:t>
            </a:r>
            <a:br>
              <a:rPr lang="ru-RU" altLang="uk-UA" sz="1600" b="1"/>
            </a:br>
            <a:r>
              <a:rPr lang="ru-RU" altLang="uk-UA" sz="1600" b="1"/>
              <a:t>3 - трикутник Гарлянда (ясний перкуторний звук); </a:t>
            </a:r>
            <a:br>
              <a:rPr lang="ru-RU" altLang="uk-UA" sz="1600" b="1"/>
            </a:br>
            <a:r>
              <a:rPr lang="ru-RU" altLang="uk-UA" sz="1600" b="1"/>
              <a:t>4 - верхня межа випоту в. вигляді параболічної лінії (лінія Соколова - Дамуазо).</a:t>
            </a:r>
            <a:endParaRPr lang="ru-RU" altLang="uk-UA" sz="40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</TotalTime>
  <Words>3736</Words>
  <Application>Microsoft Office PowerPoint</Application>
  <PresentationFormat>Экран (4:3)</PresentationFormat>
  <Paragraphs>569</Paragraphs>
  <Slides>104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104</vt:i4>
      </vt:variant>
    </vt:vector>
  </HeadingPairs>
  <TitlesOfParts>
    <vt:vector size="113" baseType="lpstr"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Яркая</vt:lpstr>
      <vt:lpstr>Видео-клип</vt:lpstr>
      <vt:lpstr>Методи дослідження органів дихальної системи. Основні синдроми при захворюваннях органів дихання.</vt:lpstr>
      <vt:lpstr>План лекції:</vt:lpstr>
      <vt:lpstr>План лекції:</vt:lpstr>
      <vt:lpstr>Фізикальні методи дослідження дихальної системи</vt:lpstr>
      <vt:lpstr>Скарги</vt:lpstr>
      <vt:lpstr>Презентация PowerPoint</vt:lpstr>
      <vt:lpstr>Скарги</vt:lpstr>
      <vt:lpstr>Скарги</vt:lpstr>
      <vt:lpstr>Скарги</vt:lpstr>
      <vt:lpstr>Неспецифічні скраги</vt:lpstr>
      <vt:lpstr>Загальний огляд</vt:lpstr>
      <vt:lpstr>Загальний огляд</vt:lpstr>
      <vt:lpstr>Загальний огляд</vt:lpstr>
      <vt:lpstr>Огляд грудної клітки</vt:lpstr>
      <vt:lpstr>Фізіологічні форми грудної клітини</vt:lpstr>
      <vt:lpstr>Воронкообразна  грудна клітина</vt:lpstr>
      <vt:lpstr>Патологічні форми грудної клітини</vt:lpstr>
      <vt:lpstr>Патологічні форми грудної клітини</vt:lpstr>
      <vt:lpstr>Презентация PowerPoint</vt:lpstr>
      <vt:lpstr>Пальпація грудної клітини</vt:lpstr>
      <vt:lpstr>Презентация PowerPoint</vt:lpstr>
      <vt:lpstr>Пальпація грудної клітки - визначення ригідності</vt:lpstr>
      <vt:lpstr>Визначення голосового тремтіння</vt:lpstr>
      <vt:lpstr>Презентация PowerPoint</vt:lpstr>
      <vt:lpstr>Перкусія легень</vt:lpstr>
      <vt:lpstr>Види перкусії</vt:lpstr>
      <vt:lpstr>Загальні правила перкусії легень :</vt:lpstr>
      <vt:lpstr>Характеристика перкуторного звуку :</vt:lpstr>
      <vt:lpstr>Види перкуторного звуку</vt:lpstr>
      <vt:lpstr>Порівняльна перкусія легень</vt:lpstr>
      <vt:lpstr>Топографічна перкусія легень</vt:lpstr>
      <vt:lpstr>Презентация PowerPoint</vt:lpstr>
      <vt:lpstr>Нормальні межі легень</vt:lpstr>
      <vt:lpstr>Аускультація легень</vt:lpstr>
      <vt:lpstr>Основні правила аускультації :</vt:lpstr>
      <vt:lpstr>Точки аускультації</vt:lpstr>
      <vt:lpstr>Дихальні шуми</vt:lpstr>
      <vt:lpstr>Основні дихальні шуми</vt:lpstr>
      <vt:lpstr>Хрипи</vt:lpstr>
      <vt:lpstr>Крепітація і шум тертя плеври</vt:lpstr>
      <vt:lpstr>Бронхофонія</vt:lpstr>
      <vt:lpstr>Оцінка функції зовнішнього дихання</vt:lpstr>
      <vt:lpstr>Дослідження функції зовнішнього дихання</vt:lpstr>
      <vt:lpstr>Пікфлуометрія</vt:lpstr>
      <vt:lpstr>Спірометрія</vt:lpstr>
      <vt:lpstr>Тест ЖЄЛ (життєва ємність легенів): </vt:lpstr>
      <vt:lpstr>Основні легеневі об’єми</vt:lpstr>
      <vt:lpstr>Тест ФЖЄЛ (форсована життєва ємність легенів)</vt:lpstr>
      <vt:lpstr>Тест ФЖЄЛ</vt:lpstr>
      <vt:lpstr>Максимальна вентиляція легенів МВЛ: </vt:lpstr>
      <vt:lpstr>Хвилинний обсяг дихання ХОД: </vt:lpstr>
      <vt:lpstr>Що таке синдром ?</vt:lpstr>
      <vt:lpstr>Презентация PowerPoint</vt:lpstr>
      <vt:lpstr>Синдроми при захворюваннях  легенів ***</vt:lpstr>
      <vt:lpstr>Синдроми при захворюваннях  легенів **</vt:lpstr>
      <vt:lpstr>Синдроми при захворюваннях  легенів *</vt:lpstr>
      <vt:lpstr>Епонімічні синдроми</vt:lpstr>
      <vt:lpstr>Бронхообструктивний синдром</vt:lpstr>
      <vt:lpstr>Бронхообструктивний синдром</vt:lpstr>
      <vt:lpstr>Механізм розвитку БОС</vt:lpstr>
      <vt:lpstr>Класифікація БОС</vt:lpstr>
      <vt:lpstr>Класифікація БОС</vt:lpstr>
      <vt:lpstr>Клінічні прояви БОС: </vt:lpstr>
      <vt:lpstr>Діагностика бронхіальної обструкції</vt:lpstr>
      <vt:lpstr>Діагностика БОС: спірометрія</vt:lpstr>
      <vt:lpstr>Визначення наявності бронхіальної обструкції</vt:lpstr>
      <vt:lpstr>Визначення наявності бронхіальної обструкції</vt:lpstr>
      <vt:lpstr>Визначення ступеня тяжкості бронхіальної обструкції</vt:lpstr>
      <vt:lpstr>Визначення зворотності бронхообструкції</vt:lpstr>
      <vt:lpstr>Лабораторна діагностика</vt:lpstr>
      <vt:lpstr>Зміни ротової порожнини у хворих з бронхообструктивним синдромом</vt:lpstr>
      <vt:lpstr>Зміни ротової порожнини</vt:lpstr>
      <vt:lpstr>Зміни ротової порожнини</vt:lpstr>
      <vt:lpstr>Зміни ротової порожнини</vt:lpstr>
      <vt:lpstr>Синдром легеневого ущільнення</vt:lpstr>
      <vt:lpstr>ПНЕВМОНІЇ - визначення</vt:lpstr>
      <vt:lpstr>Презентация PowerPoint</vt:lpstr>
      <vt:lpstr>Захворюваність на пневмонію</vt:lpstr>
      <vt:lpstr>Классифікація</vt:lpstr>
      <vt:lpstr>Типові збудники пневмоній</vt:lpstr>
      <vt:lpstr>Этіологія</vt:lpstr>
      <vt:lpstr>Презентация PowerPoint</vt:lpstr>
      <vt:lpstr>Презентация PowerPoint</vt:lpstr>
      <vt:lpstr>Основні завдання при обстеженні пацієнта з підозрою на пневмонію</vt:lpstr>
      <vt:lpstr>Клінічна картина крупозної пневмонії</vt:lpstr>
      <vt:lpstr>Презентация PowerPoint</vt:lpstr>
      <vt:lpstr>Клінічна картина вогнищевої пневмонії</vt:lpstr>
      <vt:lpstr>Додаткові методи діагностики</vt:lpstr>
      <vt:lpstr>Презентация PowerPoint</vt:lpstr>
      <vt:lpstr>Презентация PowerPoint</vt:lpstr>
      <vt:lpstr> Ускладнення пневмоній</vt:lpstr>
      <vt:lpstr>Презентация PowerPoint</vt:lpstr>
      <vt:lpstr>Плеврит</vt:lpstr>
      <vt:lpstr>ЭТІОЛОГІЯ </vt:lpstr>
      <vt:lpstr>КЛАСИФІКАЦІЯ </vt:lpstr>
      <vt:lpstr>КЛІНІКА</vt:lpstr>
      <vt:lpstr>Клініка сухого плевриту :</vt:lpstr>
      <vt:lpstr>Ексудативний плеврит</vt:lpstr>
      <vt:lpstr>1 - ексудат (притуплення легеневого звуку аж до абсолютної «стегнової» тупості);  2-трикутник Раухфуса- Грокко (притуплення легеневого звуку); 3 - трикутник Гарлянда (ясний перкуторний звук);  4 - верхня межа випоту в. вигляді параболічної лінії (лінія Соколова - Дамуазо).</vt:lpstr>
      <vt:lpstr>  Методи дослідження при плевритах</vt:lpstr>
      <vt:lpstr>Презентация PowerPoint</vt:lpstr>
      <vt:lpstr>Дослідження плеврального вмісту</vt:lpstr>
      <vt:lpstr>Відмінності транссудата від ексудату: </vt:lpstr>
      <vt:lpstr>Дякую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Обследование больных с патологией органов дыхания. Бронхообструктивный синдром. Оценка функции внешнего дыхания.</dc:title>
  <dc:creator>user</dc:creator>
  <cp:lastModifiedBy>tviydevice</cp:lastModifiedBy>
  <cp:revision>104</cp:revision>
  <dcterms:modified xsi:type="dcterms:W3CDTF">2020-08-08T12:25:41Z</dcterms:modified>
</cp:coreProperties>
</file>