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4" r:id="rId1"/>
  </p:sldMasterIdLst>
  <p:notesMasterIdLst>
    <p:notesMasterId r:id="rId74"/>
  </p:notesMasterIdLst>
  <p:handoutMasterIdLst>
    <p:handoutMasterId r:id="rId75"/>
  </p:handoutMasterIdLst>
  <p:sldIdLst>
    <p:sldId id="256" r:id="rId2"/>
    <p:sldId id="384" r:id="rId3"/>
    <p:sldId id="342" r:id="rId4"/>
    <p:sldId id="257" r:id="rId5"/>
    <p:sldId id="352" r:id="rId6"/>
    <p:sldId id="286" r:id="rId7"/>
    <p:sldId id="308" r:id="rId8"/>
    <p:sldId id="354" r:id="rId9"/>
    <p:sldId id="287" r:id="rId10"/>
    <p:sldId id="343" r:id="rId11"/>
    <p:sldId id="344" r:id="rId12"/>
    <p:sldId id="288" r:id="rId13"/>
    <p:sldId id="396" r:id="rId14"/>
    <p:sldId id="289" r:id="rId15"/>
    <p:sldId id="268" r:id="rId16"/>
    <p:sldId id="400" r:id="rId17"/>
    <p:sldId id="310" r:id="rId18"/>
    <p:sldId id="311" r:id="rId19"/>
    <p:sldId id="312" r:id="rId20"/>
    <p:sldId id="337" r:id="rId21"/>
    <p:sldId id="282" r:id="rId22"/>
    <p:sldId id="313" r:id="rId23"/>
    <p:sldId id="291" r:id="rId24"/>
    <p:sldId id="305" r:id="rId25"/>
    <p:sldId id="402" r:id="rId26"/>
    <p:sldId id="406" r:id="rId27"/>
    <p:sldId id="284" r:id="rId28"/>
    <p:sldId id="292" r:id="rId29"/>
    <p:sldId id="356" r:id="rId30"/>
    <p:sldId id="314" r:id="rId31"/>
    <p:sldId id="315" r:id="rId32"/>
    <p:sldId id="275" r:id="rId33"/>
    <p:sldId id="397" r:id="rId34"/>
    <p:sldId id="357" r:id="rId35"/>
    <p:sldId id="317" r:id="rId36"/>
    <p:sldId id="361" r:id="rId37"/>
    <p:sldId id="362" r:id="rId38"/>
    <p:sldId id="363" r:id="rId39"/>
    <p:sldId id="296" r:id="rId40"/>
    <p:sldId id="366" r:id="rId41"/>
    <p:sldId id="330" r:id="rId42"/>
    <p:sldId id="367" r:id="rId43"/>
    <p:sldId id="324" r:id="rId44"/>
    <p:sldId id="326" r:id="rId45"/>
    <p:sldId id="403" r:id="rId46"/>
    <p:sldId id="385" r:id="rId47"/>
    <p:sldId id="386" r:id="rId48"/>
    <p:sldId id="387" r:id="rId49"/>
    <p:sldId id="388" r:id="rId50"/>
    <p:sldId id="389" r:id="rId51"/>
    <p:sldId id="390" r:id="rId52"/>
    <p:sldId id="391" r:id="rId53"/>
    <p:sldId id="392" r:id="rId54"/>
    <p:sldId id="393" r:id="rId55"/>
    <p:sldId id="394" r:id="rId56"/>
    <p:sldId id="404" r:id="rId57"/>
    <p:sldId id="335" r:id="rId58"/>
    <p:sldId id="368" r:id="rId59"/>
    <p:sldId id="370" r:id="rId60"/>
    <p:sldId id="260" r:id="rId61"/>
    <p:sldId id="369" r:id="rId62"/>
    <p:sldId id="371" r:id="rId63"/>
    <p:sldId id="372" r:id="rId64"/>
    <p:sldId id="375" r:id="rId65"/>
    <p:sldId id="376" r:id="rId66"/>
    <p:sldId id="407" r:id="rId67"/>
    <p:sldId id="379" r:id="rId68"/>
    <p:sldId id="380" r:id="rId69"/>
    <p:sldId id="382" r:id="rId70"/>
    <p:sldId id="265" r:id="rId71"/>
    <p:sldId id="307" r:id="rId72"/>
    <p:sldId id="395" r:id="rId7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59" autoAdjust="0"/>
    <p:restoredTop sz="92193" autoAdjust="0"/>
  </p:normalViewPr>
  <p:slideViewPr>
    <p:cSldViewPr>
      <p:cViewPr>
        <p:scale>
          <a:sx n="53" d="100"/>
          <a:sy n="53" d="100"/>
        </p:scale>
        <p:origin x="-610" y="-62"/>
      </p:cViewPr>
      <p:guideLst>
        <p:guide orient="horz" pos="2160"/>
        <p:guide pos="2880"/>
      </p:guideLst>
    </p:cSldViewPr>
  </p:slideViewPr>
  <p:outlineViewPr>
    <p:cViewPr>
      <p:scale>
        <a:sx n="33" d="100"/>
        <a:sy n="33" d="100"/>
      </p:scale>
      <p:origin x="48" y="4989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72FAE7E-83F8-40D4-9120-40E57955193F}" type="datetimeFigureOut">
              <a:rPr lang="ru-RU" smtClean="0"/>
              <a:pPr/>
              <a:t>18.11.2013</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A7E155-834D-4FC2-996E-AA7C78BD35A0}" type="slidenum">
              <a:rPr lang="ru-RU" smtClean="0"/>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F5777F-DEBF-4316-88B3-4E798ACC267D}" type="datetimeFigureOut">
              <a:rPr lang="ru-RU" smtClean="0"/>
              <a:pPr/>
              <a:t>18.11.2013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186E07-DEA0-402D-8296-160FDAE62BE8}"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We in fact cannot trace the origin of bioethics back to their beginning, as the relationships between human beings within their society, within the biological community, and with nature and God, are formed at an earlier stage then our history would tell us. The ethical principle of beneficence, which we could say means loving good, requires us to develop ways to help others in the world.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The social and ethical issues raised by the use of modern biotechnology are being more widely discussed every year. Events such as the cloning of mammals have raised even wider debate on these topics, and have filled the imagination of many people across the globe. Citizens of all ages need to make ethical decisions on how they use science and technology and its products. </a:t>
            </a:r>
            <a:endParaRPr lang="ru-RU" dirty="0"/>
          </a:p>
        </p:txBody>
      </p:sp>
      <p:sp>
        <p:nvSpPr>
          <p:cNvPr id="4" name="Номер слайда 3"/>
          <p:cNvSpPr>
            <a:spLocks noGrp="1"/>
          </p:cNvSpPr>
          <p:nvPr>
            <p:ph type="sldNum" sz="quarter" idx="10"/>
          </p:nvPr>
        </p:nvSpPr>
        <p:spPr/>
        <p:txBody>
          <a:bodyPr/>
          <a:lstStyle/>
          <a:p>
            <a:fld id="{37186E07-DEA0-402D-8296-160FDAE62BE8}" type="slidenum">
              <a:rPr lang="ru-RU" smtClean="0"/>
              <a:pPr/>
              <a:t>4</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24579" name="備忘稿版面配置區 2"/>
          <p:cNvSpPr>
            <a:spLocks noGrp="1"/>
          </p:cNvSpPr>
          <p:nvPr>
            <p:ph type="body" idx="1"/>
          </p:nvPr>
        </p:nvSpPr>
        <p:spPr bwMode="auto">
          <a:noFill/>
        </p:spPr>
        <p:txBody>
          <a:bodyPr/>
          <a:lstStyle/>
          <a:p>
            <a:pPr>
              <a:spcBef>
                <a:spcPct val="0"/>
              </a:spcBef>
            </a:pPr>
            <a:endParaRPr lang="zh-TW" altLang="en-US" smtClean="0"/>
          </a:p>
        </p:txBody>
      </p:sp>
      <p:sp>
        <p:nvSpPr>
          <p:cNvPr id="24580" name="投影片編號版面配置區 3"/>
          <p:cNvSpPr>
            <a:spLocks noGrp="1"/>
          </p:cNvSpPr>
          <p:nvPr>
            <p:ph type="sldNum" sz="quarter" idx="5"/>
          </p:nvPr>
        </p:nvSpPr>
        <p:spPr bwMode="auto">
          <a:noFill/>
          <a:ln>
            <a:miter lim="800000"/>
            <a:headEnd/>
            <a:tailEnd/>
          </a:ln>
        </p:spPr>
        <p:txBody>
          <a:bodyPr/>
          <a:lstStyle/>
          <a:p>
            <a:fld id="{1D64694D-A5E4-4EC7-A590-9D539C3C05F5}" type="slidenum">
              <a:rPr lang="zh-TW" altLang="en-US"/>
              <a:pPr/>
              <a:t>49</a:t>
            </a:fld>
            <a:endParaRPr lang="zh-TW"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Shape 213"/>
          <p:cNvSpPr/>
          <p:nvPr/>
        </p:nvSpPr>
        <p:spPr>
          <a:xfrm>
            <a:off x="3884612" y="8685211"/>
            <a:ext cx="2970211" cy="455612"/>
          </a:xfrm>
          <a:prstGeom prst="rect">
            <a:avLst/>
          </a:prstGeom>
          <a:noFill/>
          <a:ln>
            <a:noFill/>
          </a:ln>
        </p:spPr>
        <p:txBody>
          <a:bodyPr lIns="90000" tIns="46800" rIns="90000" bIns="46800" anchor="b" anchorCtr="0">
            <a:noAutofit/>
          </a:bodyPr>
          <a:lstStyle/>
          <a:p>
            <a:pPr marL="0" marR="0" lvl="0" indent="0" algn="r" rtl="0">
              <a:buNone/>
            </a:pPr>
            <a:r>
              <a:rPr lang="en-US" sz="1200" b="0" i="0" u="none" strike="noStrike" cap="none" baseline="0">
                <a:solidFill>
                  <a:srgbClr val="000000"/>
                </a:solidFill>
                <a:latin typeface="Times New Roman"/>
                <a:ea typeface="Times New Roman"/>
                <a:cs typeface="Times New Roman"/>
                <a:sym typeface="Times New Roman"/>
              </a:rPr>
              <a:t>*</a:t>
            </a:r>
          </a:p>
        </p:txBody>
      </p:sp>
      <p:sp>
        <p:nvSpPr>
          <p:cNvPr id="214" name="Shape 21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15" name="Shape 215"/>
          <p:cNvSpPr txBox="1">
            <a:spLocks noGrp="1"/>
          </p:cNvSpPr>
          <p:nvPr>
            <p:ph type="body" idx="1"/>
          </p:nvPr>
        </p:nvSpPr>
        <p:spPr>
          <a:xfrm>
            <a:off x="685800" y="4343400"/>
            <a:ext cx="5486399" cy="4114800"/>
          </a:xfrm>
          <a:prstGeom prst="rect">
            <a:avLst/>
          </a:prstGeom>
          <a:noFill/>
          <a:ln>
            <a:noFill/>
          </a:ln>
        </p:spPr>
        <p:txBody>
          <a:bodyPr lIns="90000" tIns="46800" rIns="90000" bIns="46800" anchor="ctr" anchorCtr="0">
            <a:no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
            </a:r>
            <a:br>
              <a:rPr lang="en-US" b="1" dirty="0" smtClean="0"/>
            </a:br>
            <a:r>
              <a:rPr lang="en-US" sz="1200" b="1" i="1" dirty="0" smtClean="0">
                <a:latin typeface="Times New Roman" pitchFamily="18" charset="0"/>
                <a:cs typeface="Times New Roman" pitchFamily="18" charset="0"/>
              </a:rPr>
              <a:t>The term bioethical issue is a broad concept which involves a wide range of medical and biological processes that have been implemented in the field of medicine. While some issues, such as abortion and suicide, are widely criticized, others, such as human cloning and </a:t>
            </a:r>
            <a:r>
              <a:rPr lang="en-US" sz="1200" b="1" i="1" dirty="0" err="1" smtClean="0">
                <a:latin typeface="Times New Roman" pitchFamily="18" charset="0"/>
                <a:cs typeface="Times New Roman" pitchFamily="18" charset="0"/>
              </a:rPr>
              <a:t>nanomedicine</a:t>
            </a:r>
            <a:r>
              <a:rPr lang="en-US" sz="1200" b="1" i="1" dirty="0" smtClean="0">
                <a:latin typeface="Times New Roman" pitchFamily="18" charset="0"/>
                <a:cs typeface="Times New Roman" pitchFamily="18" charset="0"/>
              </a:rPr>
              <a:t>, have left the world divided.</a:t>
            </a:r>
            <a:endParaRPr lang="ru-RU" sz="1200" b="1" i="1"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37186E07-DEA0-402D-8296-160FDAE62BE8}" type="slidenum">
              <a:rPr lang="ru-RU" smtClean="0"/>
              <a:pPr/>
              <a:t>57</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7186E07-DEA0-402D-8296-160FDAE62BE8}" type="slidenum">
              <a:rPr lang="ru-RU" smtClean="0"/>
              <a:pPr/>
              <a:t>5</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Bioethics is a fascinating, challenging, enjoyable, and intensely relevant field of study, which draws on philosophy, science, sociology, and other disciplines, in the attempt to answer these and similar questions. It is an area of philosophy where the practical applications are obvious and where developments in the sciences continually pose new problems and open up new areas of research.</a:t>
            </a:r>
          </a:p>
          <a:p>
            <a:endParaRPr lang="ru-RU" dirty="0"/>
          </a:p>
        </p:txBody>
      </p:sp>
      <p:sp>
        <p:nvSpPr>
          <p:cNvPr id="4" name="Номер слайда 3"/>
          <p:cNvSpPr>
            <a:spLocks noGrp="1"/>
          </p:cNvSpPr>
          <p:nvPr>
            <p:ph type="sldNum" sz="quarter" idx="10"/>
          </p:nvPr>
        </p:nvSpPr>
        <p:spPr/>
        <p:txBody>
          <a:bodyPr/>
          <a:lstStyle/>
          <a:p>
            <a:fld id="{37186E07-DEA0-402D-8296-160FDAE62BE8}" type="slidenum">
              <a:rPr lang="ru-RU" smtClean="0"/>
              <a:pPr/>
              <a:t>6</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algn="ctr"/>
            <a:r>
              <a:rPr lang="en-US" sz="1200" dirty="0" smtClean="0">
                <a:latin typeface="Times New Roman" pitchFamily="18" charset="0"/>
                <a:cs typeface="Times New Roman" pitchFamily="18" charset="0"/>
              </a:rPr>
              <a:t>Moreover, there are wrong or morally bad laws and rules. And it is not always the case that they should be obeyed until they can be changed, because sometimes they are so bad that obedience to them is a greater moral transgression than disobedience.</a:t>
            </a:r>
          </a:p>
          <a:p>
            <a:pPr algn="ctr"/>
            <a:r>
              <a:rPr lang="en-US" sz="1200" dirty="0" smtClean="0">
                <a:latin typeface="Times New Roman" pitchFamily="18" charset="0"/>
                <a:cs typeface="Times New Roman" pitchFamily="18" charset="0"/>
              </a:rPr>
              <a:t>And a rule-based set of ethics is problematic for two other reasons: (1) even if you could have a complete set of rules that would all be right for every situation, you likely could not know or remember them all or know which one to apply in which case.  (2) In any formal, rule-based system, if a rule happens to be mistaken, it is still the rule you have to follow.  Bad rules are rules nevertheless if your system is such that you must obey the rules no matter what.</a:t>
            </a:r>
            <a:endParaRPr lang="ru-RU" dirty="0"/>
          </a:p>
        </p:txBody>
      </p:sp>
      <p:sp>
        <p:nvSpPr>
          <p:cNvPr id="4" name="Номер слайда 3"/>
          <p:cNvSpPr>
            <a:spLocks noGrp="1"/>
          </p:cNvSpPr>
          <p:nvPr>
            <p:ph type="sldNum" sz="quarter" idx="10"/>
          </p:nvPr>
        </p:nvSpPr>
        <p:spPr/>
        <p:txBody>
          <a:bodyPr/>
          <a:lstStyle/>
          <a:p>
            <a:fld id="{37186E07-DEA0-402D-8296-160FDAE62BE8}" type="slidenum">
              <a:rPr lang="ru-RU" smtClean="0"/>
              <a:pPr/>
              <a:t>12</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p:nvPr/>
        </p:nvSpPr>
        <p:spPr>
          <a:xfrm>
            <a:off x="3884612" y="8685211"/>
            <a:ext cx="2970211" cy="455612"/>
          </a:xfrm>
          <a:prstGeom prst="rect">
            <a:avLst/>
          </a:prstGeom>
          <a:noFill/>
          <a:ln>
            <a:noFill/>
          </a:ln>
        </p:spPr>
        <p:txBody>
          <a:bodyPr lIns="90000" tIns="46800" rIns="90000" bIns="46800" anchor="b" anchorCtr="0">
            <a:noAutofit/>
          </a:bodyPr>
          <a:lstStyle/>
          <a:p>
            <a:pPr marL="0" marR="0" lvl="0" indent="0" algn="r" rtl="0">
              <a:buNone/>
            </a:pPr>
            <a:r>
              <a:rPr lang="en-US" sz="1200" b="0" i="0" u="none" strike="noStrike" cap="none" baseline="0">
                <a:solidFill>
                  <a:srgbClr val="000000"/>
                </a:solidFill>
                <a:latin typeface="Times New Roman"/>
                <a:ea typeface="Times New Roman"/>
                <a:cs typeface="Times New Roman"/>
                <a:sym typeface="Times New Roman"/>
              </a:rPr>
              <a:t>*</a:t>
            </a:r>
          </a:p>
        </p:txBody>
      </p:sp>
      <p:sp>
        <p:nvSpPr>
          <p:cNvPr id="142" name="Shape 1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43" name="Shape 143"/>
          <p:cNvSpPr txBox="1">
            <a:spLocks noGrp="1"/>
          </p:cNvSpPr>
          <p:nvPr>
            <p:ph type="body" idx="1"/>
          </p:nvPr>
        </p:nvSpPr>
        <p:spPr>
          <a:xfrm>
            <a:off x="685800" y="4343400"/>
            <a:ext cx="5486399" cy="4114800"/>
          </a:xfrm>
          <a:prstGeom prst="rect">
            <a:avLst/>
          </a:prstGeom>
          <a:noFill/>
          <a:ln>
            <a:noFill/>
          </a:ln>
        </p:spPr>
        <p:txBody>
          <a:bodyPr lIns="90000" tIns="46800" rIns="90000" bIns="46800" anchor="ctr"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p:nvPr/>
        </p:nvSpPr>
        <p:spPr>
          <a:xfrm>
            <a:off x="3884612" y="8685211"/>
            <a:ext cx="2970211" cy="455612"/>
          </a:xfrm>
          <a:prstGeom prst="rect">
            <a:avLst/>
          </a:prstGeom>
          <a:noFill/>
          <a:ln>
            <a:noFill/>
          </a:ln>
        </p:spPr>
        <p:txBody>
          <a:bodyPr lIns="90000" tIns="46800" rIns="90000" bIns="46800" anchor="b" anchorCtr="0">
            <a:noAutofit/>
          </a:bodyPr>
          <a:lstStyle/>
          <a:p>
            <a:pPr marL="0" marR="0" lvl="0" indent="0" algn="r" rtl="0">
              <a:buNone/>
            </a:pPr>
            <a:r>
              <a:rPr lang="en-US" sz="1200" b="0" i="0" u="none" strike="noStrike" cap="none" baseline="0">
                <a:solidFill>
                  <a:srgbClr val="000000"/>
                </a:solidFill>
                <a:latin typeface="Times New Roman"/>
                <a:ea typeface="Times New Roman"/>
                <a:cs typeface="Times New Roman"/>
                <a:sym typeface="Times New Roman"/>
              </a:rPr>
              <a:t>*</a:t>
            </a:r>
          </a:p>
        </p:txBody>
      </p:sp>
      <p:sp>
        <p:nvSpPr>
          <p:cNvPr id="172" name="Shape 17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73" name="Shape 173"/>
          <p:cNvSpPr txBox="1">
            <a:spLocks noGrp="1"/>
          </p:cNvSpPr>
          <p:nvPr>
            <p:ph type="body" idx="1"/>
          </p:nvPr>
        </p:nvSpPr>
        <p:spPr>
          <a:xfrm>
            <a:off x="685800" y="4343400"/>
            <a:ext cx="5486399" cy="4114800"/>
          </a:xfrm>
          <a:prstGeom prst="rect">
            <a:avLst/>
          </a:prstGeom>
          <a:noFill/>
          <a:ln>
            <a:noFill/>
          </a:ln>
        </p:spPr>
        <p:txBody>
          <a:bodyPr lIns="90000" tIns="46800" rIns="90000" bIns="46800" anchor="ctr" anchorCtr="0">
            <a:no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Shape 206"/>
          <p:cNvSpPr/>
          <p:nvPr/>
        </p:nvSpPr>
        <p:spPr>
          <a:xfrm>
            <a:off x="3884612" y="8685211"/>
            <a:ext cx="2970211" cy="455612"/>
          </a:xfrm>
          <a:prstGeom prst="rect">
            <a:avLst/>
          </a:prstGeom>
          <a:noFill/>
          <a:ln>
            <a:noFill/>
          </a:ln>
        </p:spPr>
        <p:txBody>
          <a:bodyPr lIns="90000" tIns="46800" rIns="90000" bIns="46800" anchor="b" anchorCtr="0">
            <a:noAutofit/>
          </a:bodyPr>
          <a:lstStyle/>
          <a:p>
            <a:pPr marL="0" marR="0" lvl="0" indent="0" algn="r" rtl="0">
              <a:buNone/>
            </a:pPr>
            <a:r>
              <a:rPr lang="en-US" sz="1200" b="0" i="0" u="none" strike="noStrike" cap="none" baseline="0">
                <a:solidFill>
                  <a:srgbClr val="000000"/>
                </a:solidFill>
                <a:latin typeface="Times New Roman"/>
                <a:ea typeface="Times New Roman"/>
                <a:cs typeface="Times New Roman"/>
                <a:sym typeface="Times New Roman"/>
              </a:rPr>
              <a:t>*</a:t>
            </a:r>
          </a:p>
        </p:txBody>
      </p:sp>
      <p:sp>
        <p:nvSpPr>
          <p:cNvPr id="207" name="Shape 20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08" name="Shape 208"/>
          <p:cNvSpPr txBox="1">
            <a:spLocks noGrp="1"/>
          </p:cNvSpPr>
          <p:nvPr>
            <p:ph type="body" idx="1"/>
          </p:nvPr>
        </p:nvSpPr>
        <p:spPr>
          <a:xfrm>
            <a:off x="685800" y="4343400"/>
            <a:ext cx="5486399" cy="4114800"/>
          </a:xfrm>
          <a:prstGeom prst="rect">
            <a:avLst/>
          </a:prstGeom>
          <a:noFill/>
          <a:ln>
            <a:noFill/>
          </a:ln>
        </p:spPr>
        <p:txBody>
          <a:bodyPr lIns="90000" tIns="46800" rIns="90000" bIns="46800" anchor="ctr" anchorCtr="0">
            <a:no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20483" name="備忘稿版面配置區 2"/>
          <p:cNvSpPr>
            <a:spLocks noGrp="1"/>
          </p:cNvSpPr>
          <p:nvPr>
            <p:ph type="body" idx="1"/>
          </p:nvPr>
        </p:nvSpPr>
        <p:spPr bwMode="auto">
          <a:noFill/>
        </p:spPr>
        <p:txBody>
          <a:bodyPr/>
          <a:lstStyle/>
          <a:p>
            <a:pPr>
              <a:spcBef>
                <a:spcPct val="0"/>
              </a:spcBef>
            </a:pPr>
            <a:endParaRPr lang="zh-TW" altLang="en-US" smtClean="0"/>
          </a:p>
        </p:txBody>
      </p:sp>
      <p:sp>
        <p:nvSpPr>
          <p:cNvPr id="20484" name="投影片編號版面配置區 3"/>
          <p:cNvSpPr>
            <a:spLocks noGrp="1"/>
          </p:cNvSpPr>
          <p:nvPr>
            <p:ph type="sldNum" sz="quarter" idx="5"/>
          </p:nvPr>
        </p:nvSpPr>
        <p:spPr bwMode="auto">
          <a:noFill/>
          <a:ln>
            <a:miter lim="800000"/>
            <a:headEnd/>
            <a:tailEnd/>
          </a:ln>
        </p:spPr>
        <p:txBody>
          <a:bodyPr/>
          <a:lstStyle/>
          <a:p>
            <a:fld id="{C8077E12-9598-47BC-AD0D-1CBB58D4585D}" type="slidenum">
              <a:rPr lang="zh-TW" altLang="en-US"/>
              <a:pPr/>
              <a:t>47</a:t>
            </a:fld>
            <a:endParaRPr lang="zh-TW"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21507" name="備忘稿版面配置區 2"/>
          <p:cNvSpPr>
            <a:spLocks noGrp="1"/>
          </p:cNvSpPr>
          <p:nvPr>
            <p:ph type="body" idx="1"/>
          </p:nvPr>
        </p:nvSpPr>
        <p:spPr bwMode="auto">
          <a:noFill/>
        </p:spPr>
        <p:txBody>
          <a:bodyPr/>
          <a:lstStyle/>
          <a:p>
            <a:pPr>
              <a:spcBef>
                <a:spcPct val="0"/>
              </a:spcBef>
            </a:pPr>
            <a:endParaRPr lang="zh-TW" altLang="en-US" smtClean="0"/>
          </a:p>
        </p:txBody>
      </p:sp>
      <p:sp>
        <p:nvSpPr>
          <p:cNvPr id="21508" name="投影片編號版面配置區 3"/>
          <p:cNvSpPr>
            <a:spLocks noGrp="1"/>
          </p:cNvSpPr>
          <p:nvPr>
            <p:ph type="sldNum" sz="quarter" idx="5"/>
          </p:nvPr>
        </p:nvSpPr>
        <p:spPr bwMode="auto">
          <a:noFill/>
          <a:ln>
            <a:miter lim="800000"/>
            <a:headEnd/>
            <a:tailEnd/>
          </a:ln>
        </p:spPr>
        <p:txBody>
          <a:bodyPr/>
          <a:lstStyle/>
          <a:p>
            <a:fld id="{FC700476-8618-4504-8B16-1EB5FB7B7F29}" type="slidenum">
              <a:rPr lang="zh-TW" altLang="en-US"/>
              <a:pPr/>
              <a:t>48</a:t>
            </a:fld>
            <a:endParaRPr lang="zh-TW"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18.11.2013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18.11.2013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18.11.2013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18.11.2013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18.11.2013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18.11.2013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gif"/><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38.gif"/><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9.gi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hyperlink" Target="http://www.holidays.net/shavuot/ten.htm" TargetMode="Externa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6.jpeg"/></Relationships>
</file>

<file path=ppt/slides/_rels/slide60.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2" Type="http://schemas.openxmlformats.org/officeDocument/2006/relationships/image" Target="../media/image58.gif"/><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3.gi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2.xml"/><Relationship Id="rId5" Type="http://schemas.openxmlformats.org/officeDocument/2006/relationships/image" Target="../media/image67.jpeg"/><Relationship Id="rId4" Type="http://schemas.openxmlformats.org/officeDocument/2006/relationships/image" Target="../media/image66.jpeg"/></Relationships>
</file>

<file path=ppt/slides/_rels/slide68.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2.xml"/><Relationship Id="rId4" Type="http://schemas.openxmlformats.org/officeDocument/2006/relationships/image" Target="../media/image70.jpeg"/></Relationships>
</file>

<file path=ppt/slides/_rels/slide69.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8.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62" y="571480"/>
            <a:ext cx="7072362" cy="3929090"/>
          </a:xfrm>
        </p:spPr>
        <p:txBody>
          <a:bodyPr>
            <a:normAutofit/>
          </a:bodyPr>
          <a:lstStyle/>
          <a:p>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dirty="0">
                <a:latin typeface="Times New Roman" pitchFamily="18" charset="0"/>
                <a:cs typeface="Times New Roman" pitchFamily="18" charset="0"/>
              </a:rPr>
              <a:t/>
            </a:r>
            <a:br>
              <a:rPr lang="ru-RU" sz="3600" dirty="0">
                <a:latin typeface="Times New Roman" pitchFamily="18" charset="0"/>
                <a:cs typeface="Times New Roman" pitchFamily="18" charset="0"/>
              </a:rPr>
            </a:b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dirty="0">
                <a:latin typeface="Times New Roman" pitchFamily="18" charset="0"/>
                <a:cs typeface="Times New Roman" pitchFamily="18" charset="0"/>
              </a:rPr>
              <a:t/>
            </a:r>
            <a:br>
              <a:rPr lang="ru-RU" sz="3600" dirty="0">
                <a:latin typeface="Times New Roman" pitchFamily="18" charset="0"/>
                <a:cs typeface="Times New Roman" pitchFamily="18" charset="0"/>
              </a:rPr>
            </a:br>
            <a:endParaRPr lang="ru-RU" dirty="0"/>
          </a:p>
        </p:txBody>
      </p:sp>
      <p:sp>
        <p:nvSpPr>
          <p:cNvPr id="5" name="Текст 4"/>
          <p:cNvSpPr>
            <a:spLocks noGrp="1"/>
          </p:cNvSpPr>
          <p:nvPr>
            <p:ph type="body" sz="half" idx="2"/>
          </p:nvPr>
        </p:nvSpPr>
        <p:spPr>
          <a:xfrm>
            <a:off x="428596" y="4857760"/>
            <a:ext cx="8358246" cy="1785950"/>
          </a:xfrm>
        </p:spPr>
        <p:txBody>
          <a:bodyPr>
            <a:noAutofit/>
          </a:bodyPr>
          <a:lstStyle/>
          <a:p>
            <a:pPr algn="ctr"/>
            <a:r>
              <a:rPr lang="en-US" sz="2800" b="1" dirty="0" smtClean="0">
                <a:latin typeface="Times New Roman" pitchFamily="18" charset="0"/>
                <a:cs typeface="Times New Roman" pitchFamily="18" charset="0"/>
              </a:rPr>
              <a:t>BIOETHICS: SUBJECT AND PURPOSE OF STUDY.</a:t>
            </a:r>
            <a:r>
              <a:rPr lang="en-US" sz="2800" b="1" dirty="0" smtClean="0">
                <a:solidFill>
                  <a:schemeClr val="tx1"/>
                </a:solidFill>
                <a:latin typeface="Times New Roman" pitchFamily="18" charset="0"/>
                <a:cs typeface="Times New Roman" pitchFamily="18" charset="0"/>
              </a:rPr>
              <a:t> MAIN BIOETHICAL THEORIES AND PRINCIPLES. ETICAL ISSUES IN MODERN MEDICINE.</a:t>
            </a:r>
            <a:endParaRPr lang="ru-RU" sz="2800" b="1" dirty="0"/>
          </a:p>
        </p:txBody>
      </p:sp>
      <p:pic>
        <p:nvPicPr>
          <p:cNvPr id="12" name="Рисунок 11" descr="415377-5228-53.jpg"/>
          <p:cNvPicPr>
            <a:picLocks noGrp="1" noChangeAspect="1"/>
          </p:cNvPicPr>
          <p:nvPr>
            <p:ph type="pic" idx="1"/>
          </p:nvPr>
        </p:nvPicPr>
        <p:blipFill>
          <a:blip r:embed="rId2" cstate="print"/>
          <a:srcRect t="21121" b="7781"/>
          <a:stretch>
            <a:fillRect/>
          </a:stretch>
        </p:blipFill>
        <p:spPr>
          <a:xfrm>
            <a:off x="1857356" y="214290"/>
            <a:ext cx="5486400" cy="4643470"/>
          </a:xfr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dirty="0"/>
              <a:t>A classic bioethical decision</a:t>
            </a:r>
          </a:p>
        </p:txBody>
      </p:sp>
      <p:sp>
        <p:nvSpPr>
          <p:cNvPr id="65539" name="Rectangle 3"/>
          <p:cNvSpPr>
            <a:spLocks noGrp="1" noChangeArrowheads="1"/>
          </p:cNvSpPr>
          <p:nvPr>
            <p:ph type="body" idx="1"/>
          </p:nvPr>
        </p:nvSpPr>
        <p:spPr>
          <a:xfrm>
            <a:off x="381000" y="1905000"/>
            <a:ext cx="8208963" cy="649288"/>
          </a:xfrm>
        </p:spPr>
        <p:txBody>
          <a:bodyPr/>
          <a:lstStyle/>
          <a:p>
            <a:r>
              <a:rPr lang="en-US" dirty="0"/>
              <a:t>One heart available </a:t>
            </a:r>
            <a:r>
              <a:rPr lang="en-US" dirty="0">
                <a:sym typeface="Wingdings" pitchFamily="2" charset="2"/>
              </a:rPr>
              <a:t> </a:t>
            </a:r>
            <a:r>
              <a:rPr lang="en-US" dirty="0"/>
              <a:t>who should get it?</a:t>
            </a:r>
          </a:p>
        </p:txBody>
      </p:sp>
      <p:sp>
        <p:nvSpPr>
          <p:cNvPr id="65540" name="Text Box 4"/>
          <p:cNvSpPr txBox="1">
            <a:spLocks noChangeArrowheads="1"/>
          </p:cNvSpPr>
          <p:nvPr/>
        </p:nvSpPr>
        <p:spPr bwMode="auto">
          <a:xfrm>
            <a:off x="0" y="2667000"/>
            <a:ext cx="2895600" cy="457200"/>
          </a:xfrm>
          <a:prstGeom prst="rect">
            <a:avLst/>
          </a:prstGeom>
          <a:noFill/>
          <a:ln w="9525">
            <a:noFill/>
            <a:miter lim="800000"/>
            <a:headEnd/>
            <a:tailEnd/>
          </a:ln>
          <a:effectLst/>
        </p:spPr>
        <p:txBody>
          <a:bodyPr>
            <a:spAutoFit/>
          </a:bodyPr>
          <a:lstStyle/>
          <a:p>
            <a:pPr lvl="1"/>
            <a:r>
              <a:rPr lang="en-US">
                <a:latin typeface="Arial" charset="0"/>
              </a:rPr>
              <a:t>17-year old girl</a:t>
            </a:r>
            <a:r>
              <a:rPr lang="en-US"/>
              <a:t> </a:t>
            </a:r>
          </a:p>
        </p:txBody>
      </p:sp>
      <p:sp>
        <p:nvSpPr>
          <p:cNvPr id="65541" name="Text Box 5"/>
          <p:cNvSpPr txBox="1">
            <a:spLocks noChangeArrowheads="1"/>
          </p:cNvSpPr>
          <p:nvPr/>
        </p:nvSpPr>
        <p:spPr bwMode="auto">
          <a:xfrm>
            <a:off x="2819400" y="2514600"/>
            <a:ext cx="3124200" cy="822325"/>
          </a:xfrm>
          <a:prstGeom prst="rect">
            <a:avLst/>
          </a:prstGeom>
          <a:noFill/>
          <a:ln w="9525">
            <a:noFill/>
            <a:miter lim="800000"/>
            <a:headEnd/>
            <a:tailEnd/>
          </a:ln>
          <a:effectLst/>
        </p:spPr>
        <p:txBody>
          <a:bodyPr>
            <a:spAutoFit/>
          </a:bodyPr>
          <a:lstStyle/>
          <a:p>
            <a:pPr lvl="1" algn="ctr"/>
            <a:r>
              <a:rPr lang="en-US">
                <a:latin typeface="Arial" charset="0"/>
              </a:rPr>
              <a:t>40-year-old school principal</a:t>
            </a:r>
          </a:p>
        </p:txBody>
      </p:sp>
      <p:sp>
        <p:nvSpPr>
          <p:cNvPr id="65542" name="Text Box 6"/>
          <p:cNvSpPr txBox="1">
            <a:spLocks noChangeArrowheads="1"/>
          </p:cNvSpPr>
          <p:nvPr/>
        </p:nvSpPr>
        <p:spPr bwMode="auto">
          <a:xfrm>
            <a:off x="5715000" y="2438400"/>
            <a:ext cx="2819400" cy="822325"/>
          </a:xfrm>
          <a:prstGeom prst="rect">
            <a:avLst/>
          </a:prstGeom>
          <a:noFill/>
          <a:ln w="9525">
            <a:noFill/>
            <a:miter lim="800000"/>
            <a:headEnd/>
            <a:tailEnd/>
          </a:ln>
          <a:effectLst/>
        </p:spPr>
        <p:txBody>
          <a:bodyPr>
            <a:spAutoFit/>
          </a:bodyPr>
          <a:lstStyle/>
          <a:p>
            <a:pPr lvl="1" algn="ctr"/>
            <a:r>
              <a:rPr lang="en-US">
                <a:latin typeface="Arial" charset="0"/>
              </a:rPr>
              <a:t>70-year-old woman</a:t>
            </a:r>
          </a:p>
        </p:txBody>
      </p:sp>
      <p:pic>
        <p:nvPicPr>
          <p:cNvPr id="65543" name="Picture 7" descr="70 yr old woman"/>
          <p:cNvPicPr>
            <a:picLocks noChangeAspect="1" noChangeArrowheads="1"/>
          </p:cNvPicPr>
          <p:nvPr/>
        </p:nvPicPr>
        <p:blipFill>
          <a:blip r:embed="rId2" cstate="print"/>
          <a:srcRect/>
          <a:stretch>
            <a:fillRect/>
          </a:stretch>
        </p:blipFill>
        <p:spPr bwMode="auto">
          <a:xfrm>
            <a:off x="6324600" y="3352800"/>
            <a:ext cx="2159000" cy="2590800"/>
          </a:xfrm>
          <a:prstGeom prst="rect">
            <a:avLst/>
          </a:prstGeom>
          <a:noFill/>
        </p:spPr>
      </p:pic>
      <p:pic>
        <p:nvPicPr>
          <p:cNvPr id="65544" name="Picture 8" descr="40 yr old man"/>
          <p:cNvPicPr>
            <a:picLocks noChangeAspect="1" noChangeArrowheads="1"/>
          </p:cNvPicPr>
          <p:nvPr/>
        </p:nvPicPr>
        <p:blipFill>
          <a:blip r:embed="rId3" cstate="print"/>
          <a:srcRect/>
          <a:stretch>
            <a:fillRect/>
          </a:stretch>
        </p:blipFill>
        <p:spPr bwMode="auto">
          <a:xfrm>
            <a:off x="3429000" y="3352800"/>
            <a:ext cx="2046288" cy="2819400"/>
          </a:xfrm>
          <a:prstGeom prst="rect">
            <a:avLst/>
          </a:prstGeom>
          <a:noFill/>
        </p:spPr>
      </p:pic>
      <p:pic>
        <p:nvPicPr>
          <p:cNvPr id="65545" name="Picture 9" descr="young girl"/>
          <p:cNvPicPr>
            <a:picLocks noChangeAspect="1" noChangeArrowheads="1"/>
          </p:cNvPicPr>
          <p:nvPr/>
        </p:nvPicPr>
        <p:blipFill>
          <a:blip r:embed="rId4" cstate="print"/>
          <a:srcRect/>
          <a:stretch>
            <a:fillRect/>
          </a:stretch>
        </p:blipFill>
        <p:spPr bwMode="auto">
          <a:xfrm>
            <a:off x="457200" y="3200400"/>
            <a:ext cx="2320925" cy="2895600"/>
          </a:xfrm>
          <a:prstGeom prst="rect">
            <a:avLst/>
          </a:prstGeom>
          <a:noFill/>
        </p:spPr>
      </p:pic>
      <p:pic>
        <p:nvPicPr>
          <p:cNvPr id="65546" name="Picture 10" descr="bigheart"/>
          <p:cNvPicPr>
            <a:picLocks noChangeAspect="1" noChangeArrowheads="1"/>
          </p:cNvPicPr>
          <p:nvPr/>
        </p:nvPicPr>
        <p:blipFill>
          <a:blip r:embed="rId5" cstate="print"/>
          <a:srcRect/>
          <a:stretch>
            <a:fillRect/>
          </a:stretch>
        </p:blipFill>
        <p:spPr bwMode="auto">
          <a:xfrm>
            <a:off x="7772400" y="228600"/>
            <a:ext cx="898525" cy="1676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9">
                                            <p:txEl>
                                              <p:pRg st="0" end="0"/>
                                            </p:txEl>
                                          </p:spTgt>
                                        </p:tgtEl>
                                        <p:attrNameLst>
                                          <p:attrName>style.visibility</p:attrName>
                                        </p:attrNameLst>
                                      </p:cBhvr>
                                      <p:to>
                                        <p:strVal val="visible"/>
                                      </p:to>
                                    </p:set>
                                    <p:anim calcmode="lin" valueType="num">
                                      <p:cBhvr additive="base">
                                        <p:cTn id="7" dur="500" fill="hold"/>
                                        <p:tgtEl>
                                          <p:spTgt spid="655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55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554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554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554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55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554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55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build="p" bldLvl="2" autoUpdateAnimBg="0"/>
      <p:bldP spid="65540" grpId="0"/>
      <p:bldP spid="65541" grpId="0"/>
      <p:bldP spid="65542"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p:txBody>
          <a:bodyPr/>
          <a:lstStyle/>
          <a:p>
            <a:r>
              <a:rPr lang="en-US"/>
              <a:t>A classic bioethical decision</a:t>
            </a:r>
          </a:p>
        </p:txBody>
      </p:sp>
      <p:sp>
        <p:nvSpPr>
          <p:cNvPr id="134147" name="Rectangle 3"/>
          <p:cNvSpPr>
            <a:spLocks noGrp="1" noChangeArrowheads="1"/>
          </p:cNvSpPr>
          <p:nvPr>
            <p:ph type="body" idx="1"/>
          </p:nvPr>
        </p:nvSpPr>
        <p:spPr>
          <a:xfrm>
            <a:off x="381000" y="1905000"/>
            <a:ext cx="8208963" cy="649288"/>
          </a:xfrm>
        </p:spPr>
        <p:txBody>
          <a:bodyPr/>
          <a:lstStyle/>
          <a:p>
            <a:r>
              <a:rPr lang="en-US"/>
              <a:t>One heart available </a:t>
            </a:r>
            <a:r>
              <a:rPr lang="en-US">
                <a:sym typeface="Wingdings" pitchFamily="2" charset="2"/>
              </a:rPr>
              <a:t> </a:t>
            </a:r>
            <a:r>
              <a:rPr lang="en-US"/>
              <a:t>who should get it?</a:t>
            </a:r>
          </a:p>
        </p:txBody>
      </p:sp>
      <p:sp>
        <p:nvSpPr>
          <p:cNvPr id="134148" name="Text Box 4"/>
          <p:cNvSpPr txBox="1">
            <a:spLocks noChangeArrowheads="1"/>
          </p:cNvSpPr>
          <p:nvPr/>
        </p:nvSpPr>
        <p:spPr bwMode="auto">
          <a:xfrm>
            <a:off x="0" y="2667000"/>
            <a:ext cx="2895600" cy="457200"/>
          </a:xfrm>
          <a:prstGeom prst="rect">
            <a:avLst/>
          </a:prstGeom>
          <a:noFill/>
          <a:ln w="9525">
            <a:noFill/>
            <a:miter lim="800000"/>
            <a:headEnd/>
            <a:tailEnd/>
          </a:ln>
          <a:effectLst/>
        </p:spPr>
        <p:txBody>
          <a:bodyPr>
            <a:spAutoFit/>
          </a:bodyPr>
          <a:lstStyle/>
          <a:p>
            <a:pPr lvl="1"/>
            <a:r>
              <a:rPr lang="en-US">
                <a:latin typeface="Arial" charset="0"/>
              </a:rPr>
              <a:t>17-year old girl</a:t>
            </a:r>
            <a:r>
              <a:rPr lang="en-US"/>
              <a:t> </a:t>
            </a:r>
          </a:p>
        </p:txBody>
      </p:sp>
      <p:sp>
        <p:nvSpPr>
          <p:cNvPr id="134149" name="Text Box 5"/>
          <p:cNvSpPr txBox="1">
            <a:spLocks noChangeArrowheads="1"/>
          </p:cNvSpPr>
          <p:nvPr/>
        </p:nvSpPr>
        <p:spPr bwMode="auto">
          <a:xfrm>
            <a:off x="2819400" y="2514600"/>
            <a:ext cx="3124200" cy="369332"/>
          </a:xfrm>
          <a:prstGeom prst="rect">
            <a:avLst/>
          </a:prstGeom>
          <a:noFill/>
          <a:ln w="9525">
            <a:noFill/>
            <a:miter lim="800000"/>
            <a:headEnd/>
            <a:tailEnd/>
          </a:ln>
          <a:effectLst/>
        </p:spPr>
        <p:txBody>
          <a:bodyPr>
            <a:spAutoFit/>
          </a:bodyPr>
          <a:lstStyle/>
          <a:p>
            <a:pPr lvl="1" algn="ctr"/>
            <a:r>
              <a:rPr lang="en-US" dirty="0">
                <a:latin typeface="Arial" charset="0"/>
              </a:rPr>
              <a:t>40-year-old </a:t>
            </a:r>
            <a:r>
              <a:rPr lang="en-US" dirty="0" smtClean="0">
                <a:latin typeface="Arial" charset="0"/>
              </a:rPr>
              <a:t>man</a:t>
            </a:r>
            <a:endParaRPr lang="en-US" dirty="0">
              <a:latin typeface="Arial" charset="0"/>
            </a:endParaRPr>
          </a:p>
        </p:txBody>
      </p:sp>
      <p:sp>
        <p:nvSpPr>
          <p:cNvPr id="134150" name="Text Box 6"/>
          <p:cNvSpPr txBox="1">
            <a:spLocks noChangeArrowheads="1"/>
          </p:cNvSpPr>
          <p:nvPr/>
        </p:nvSpPr>
        <p:spPr bwMode="auto">
          <a:xfrm>
            <a:off x="5715000" y="2438400"/>
            <a:ext cx="2819400" cy="822325"/>
          </a:xfrm>
          <a:prstGeom prst="rect">
            <a:avLst/>
          </a:prstGeom>
          <a:noFill/>
          <a:ln w="9525">
            <a:noFill/>
            <a:miter lim="800000"/>
            <a:headEnd/>
            <a:tailEnd/>
          </a:ln>
          <a:effectLst/>
        </p:spPr>
        <p:txBody>
          <a:bodyPr>
            <a:spAutoFit/>
          </a:bodyPr>
          <a:lstStyle/>
          <a:p>
            <a:pPr lvl="1" algn="ctr"/>
            <a:r>
              <a:rPr lang="en-US">
                <a:latin typeface="Arial" charset="0"/>
              </a:rPr>
              <a:t>70-year-old woman</a:t>
            </a:r>
          </a:p>
        </p:txBody>
      </p:sp>
      <p:pic>
        <p:nvPicPr>
          <p:cNvPr id="134154" name="Picture 10" descr="bigheart"/>
          <p:cNvPicPr>
            <a:picLocks noChangeAspect="1" noChangeArrowheads="1"/>
          </p:cNvPicPr>
          <p:nvPr/>
        </p:nvPicPr>
        <p:blipFill>
          <a:blip r:embed="rId2" cstate="print"/>
          <a:srcRect/>
          <a:stretch>
            <a:fillRect/>
          </a:stretch>
        </p:blipFill>
        <p:spPr bwMode="auto">
          <a:xfrm>
            <a:off x="7772400" y="228600"/>
            <a:ext cx="898525" cy="1676400"/>
          </a:xfrm>
          <a:prstGeom prst="rect">
            <a:avLst/>
          </a:prstGeom>
          <a:noFill/>
        </p:spPr>
      </p:pic>
      <p:pic>
        <p:nvPicPr>
          <p:cNvPr id="134155" name="Picture 11" descr="heroin addict"/>
          <p:cNvPicPr>
            <a:picLocks noChangeAspect="1" noChangeArrowheads="1"/>
          </p:cNvPicPr>
          <p:nvPr/>
        </p:nvPicPr>
        <p:blipFill>
          <a:blip r:embed="rId3" cstate="print"/>
          <a:srcRect/>
          <a:stretch>
            <a:fillRect/>
          </a:stretch>
        </p:blipFill>
        <p:spPr bwMode="auto">
          <a:xfrm>
            <a:off x="533400" y="3276600"/>
            <a:ext cx="2219325" cy="3276600"/>
          </a:xfrm>
          <a:prstGeom prst="rect">
            <a:avLst/>
          </a:prstGeom>
          <a:noFill/>
        </p:spPr>
      </p:pic>
      <p:pic>
        <p:nvPicPr>
          <p:cNvPr id="12" name="Рисунок 11" descr="загруженное.jpg"/>
          <p:cNvPicPr>
            <a:picLocks noChangeAspect="1"/>
          </p:cNvPicPr>
          <p:nvPr/>
        </p:nvPicPr>
        <p:blipFill>
          <a:blip r:embed="rId4" cstate="print"/>
          <a:stretch>
            <a:fillRect/>
          </a:stretch>
        </p:blipFill>
        <p:spPr>
          <a:xfrm>
            <a:off x="3131840" y="3284984"/>
            <a:ext cx="2880320" cy="3240360"/>
          </a:xfrm>
          <a:prstGeom prst="rect">
            <a:avLst/>
          </a:prstGeom>
        </p:spPr>
      </p:pic>
      <p:pic>
        <p:nvPicPr>
          <p:cNvPr id="13" name="Рисунок 12" descr="16-year-old-chinese-girl-marries-34-year-old-neighbor-07.jpg"/>
          <p:cNvPicPr>
            <a:picLocks noChangeAspect="1"/>
          </p:cNvPicPr>
          <p:nvPr/>
        </p:nvPicPr>
        <p:blipFill>
          <a:blip r:embed="rId5" cstate="print"/>
          <a:srcRect l="45039" t="14173" r="6299" b="6142"/>
          <a:stretch>
            <a:fillRect/>
          </a:stretch>
        </p:blipFill>
        <p:spPr>
          <a:xfrm>
            <a:off x="6444208" y="3366624"/>
            <a:ext cx="2357384" cy="308671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414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415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41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9" grpId="0"/>
      <p:bldP spid="13415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507288" cy="779686"/>
          </a:xfrm>
        </p:spPr>
        <p:txBody>
          <a:bodyPr>
            <a:normAutofit/>
          </a:bodyPr>
          <a:lstStyle/>
          <a:p>
            <a:pPr algn="ctr"/>
            <a:r>
              <a:rPr lang="en-US" sz="3200" dirty="0" smtClean="0"/>
              <a:t>IMPORTANCE OF BIOETHICS</a:t>
            </a:r>
            <a:endParaRPr lang="ru-RU" sz="3200" dirty="0"/>
          </a:p>
        </p:txBody>
      </p:sp>
      <p:sp>
        <p:nvSpPr>
          <p:cNvPr id="4" name="Текст 3"/>
          <p:cNvSpPr>
            <a:spLocks noGrp="1"/>
          </p:cNvSpPr>
          <p:nvPr>
            <p:ph type="body" sz="half" idx="2"/>
          </p:nvPr>
        </p:nvSpPr>
        <p:spPr>
          <a:xfrm>
            <a:off x="179512" y="1124744"/>
            <a:ext cx="4464496" cy="5544616"/>
          </a:xfrm>
        </p:spPr>
        <p:txBody>
          <a:bodyPr>
            <a:normAutofit/>
          </a:bodyPr>
          <a:lstStyle/>
          <a:p>
            <a:pPr algn="ctr"/>
            <a:endParaRPr lang="ru-RU" sz="4000" dirty="0" smtClean="0">
              <a:latin typeface="Times New Roman" pitchFamily="18" charset="0"/>
              <a:cs typeface="Times New Roman" pitchFamily="18" charset="0"/>
            </a:endParaRPr>
          </a:p>
          <a:p>
            <a:pPr algn="ctr"/>
            <a:r>
              <a:rPr lang="en-US" sz="4000" dirty="0" smtClean="0">
                <a:latin typeface="Times New Roman" pitchFamily="18" charset="0"/>
                <a:cs typeface="Times New Roman" pitchFamily="18" charset="0"/>
              </a:rPr>
              <a:t>Ethics is not the study of what is legal or socially accepted or tolerated; it is the study of what is right and wrong</a:t>
            </a:r>
            <a:r>
              <a:rPr lang="ru-RU" sz="4000" dirty="0" smtClean="0">
                <a:latin typeface="Times New Roman" pitchFamily="18" charset="0"/>
                <a:cs typeface="Times New Roman" pitchFamily="18" charset="0"/>
              </a:rPr>
              <a:t>.</a:t>
            </a:r>
            <a:endParaRPr lang="ru-RU" sz="4000" dirty="0"/>
          </a:p>
        </p:txBody>
      </p:sp>
      <p:pic>
        <p:nvPicPr>
          <p:cNvPr id="7" name="Содержимое 6" descr="images (8).jpg"/>
          <p:cNvPicPr>
            <a:picLocks noGrp="1" noChangeAspect="1"/>
          </p:cNvPicPr>
          <p:nvPr>
            <p:ph idx="1"/>
          </p:nvPr>
        </p:nvPicPr>
        <p:blipFill>
          <a:blip r:embed="rId3" cstate="print"/>
          <a:srcRect b="20104"/>
          <a:stretch>
            <a:fillRect/>
          </a:stretch>
        </p:blipFill>
        <p:spPr>
          <a:xfrm>
            <a:off x="4788024" y="1124744"/>
            <a:ext cx="4104455" cy="5184576"/>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загруженное.jpg"/>
          <p:cNvPicPr>
            <a:picLocks noGrp="1" noChangeAspect="1"/>
          </p:cNvPicPr>
          <p:nvPr>
            <p:ph idx="1"/>
          </p:nvPr>
        </p:nvPicPr>
        <p:blipFill>
          <a:blip r:embed="rId2" cstate="print"/>
          <a:stretch>
            <a:fillRect/>
          </a:stretch>
        </p:blipFill>
        <p:spPr>
          <a:xfrm>
            <a:off x="928662" y="642918"/>
            <a:ext cx="7715303" cy="5786477"/>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04664"/>
            <a:ext cx="4104456" cy="5632311"/>
          </a:xfrm>
          <a:prstGeom prst="rect">
            <a:avLst/>
          </a:prstGeom>
        </p:spPr>
        <p:txBody>
          <a:bodyPr wrap="square">
            <a:spAutoFit/>
          </a:bodyPr>
          <a:lstStyle/>
          <a:p>
            <a:pPr algn="ctr"/>
            <a:r>
              <a:rPr lang="en-US" sz="4000" dirty="0" smtClean="0">
                <a:latin typeface="Times New Roman" pitchFamily="18" charset="0"/>
                <a:cs typeface="Times New Roman" pitchFamily="18" charset="0"/>
              </a:rPr>
              <a:t>There are wrong or morally bad laws and rules. </a:t>
            </a:r>
            <a:endParaRPr lang="ru-RU" sz="4000" dirty="0" smtClean="0">
              <a:latin typeface="Times New Roman" pitchFamily="18" charset="0"/>
              <a:cs typeface="Times New Roman" pitchFamily="18" charset="0"/>
            </a:endParaRPr>
          </a:p>
          <a:p>
            <a:pPr algn="ctr"/>
            <a:r>
              <a:rPr lang="en-US" sz="4000" dirty="0" smtClean="0">
                <a:latin typeface="Times New Roman" pitchFamily="18" charset="0"/>
                <a:cs typeface="Times New Roman" pitchFamily="18" charset="0"/>
              </a:rPr>
              <a:t>Sometimes </a:t>
            </a:r>
            <a:r>
              <a:rPr lang="en-US" sz="4000" dirty="0" smtClean="0">
                <a:latin typeface="Times New Roman" pitchFamily="18" charset="0"/>
                <a:cs typeface="Times New Roman" pitchFamily="18" charset="0"/>
              </a:rPr>
              <a:t>they are so bad that obedience to them is a greater moral transgression than disobedience.</a:t>
            </a:r>
          </a:p>
        </p:txBody>
      </p:sp>
      <p:pic>
        <p:nvPicPr>
          <p:cNvPr id="3" name="Рисунок 2" descr="jackboot-cross.jpg"/>
          <p:cNvPicPr>
            <a:picLocks noChangeAspect="1"/>
          </p:cNvPicPr>
          <p:nvPr/>
        </p:nvPicPr>
        <p:blipFill>
          <a:blip r:embed="rId2" cstate="print"/>
          <a:srcRect b="5669"/>
          <a:stretch>
            <a:fillRect/>
          </a:stretch>
        </p:blipFill>
        <p:spPr>
          <a:xfrm>
            <a:off x="4572000" y="571480"/>
            <a:ext cx="4286280" cy="5572164"/>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idx="4294967295"/>
          </p:nvPr>
        </p:nvSpPr>
        <p:spPr>
          <a:xfrm>
            <a:off x="500063" y="333375"/>
            <a:ext cx="8643937" cy="1095375"/>
          </a:xfrm>
        </p:spPr>
        <p:txBody>
          <a:bodyPr>
            <a:normAutofit/>
          </a:bodyPr>
          <a:lstStyle/>
          <a:p>
            <a:pPr algn="ctr"/>
            <a:endParaRPr lang="ru-RU" sz="4000" dirty="0" smtClean="0">
              <a:solidFill>
                <a:schemeClr val="tx1"/>
              </a:solidFill>
              <a:latin typeface="Times New Roman" pitchFamily="18" charset="0"/>
              <a:cs typeface="Times New Roman" pitchFamily="18" charset="0"/>
            </a:endParaRPr>
          </a:p>
          <a:p>
            <a:endParaRPr lang="ru-RU" dirty="0"/>
          </a:p>
        </p:txBody>
      </p:sp>
      <p:sp>
        <p:nvSpPr>
          <p:cNvPr id="3" name="Заголовок 2"/>
          <p:cNvSpPr>
            <a:spLocks noGrp="1"/>
          </p:cNvSpPr>
          <p:nvPr>
            <p:ph type="title" idx="4294967295"/>
          </p:nvPr>
        </p:nvSpPr>
        <p:spPr>
          <a:xfrm>
            <a:off x="285720" y="214290"/>
            <a:ext cx="8429655" cy="6357960"/>
          </a:xfrm>
        </p:spPr>
        <p:txBody>
          <a:bodyPr>
            <a:noAutofit/>
          </a:bodyPr>
          <a:lstStyle/>
          <a:p>
            <a:pPr algn="ctr"/>
            <a:r>
              <a:rPr lang="en-US" b="1" i="1" dirty="0" smtClean="0">
                <a:solidFill>
                  <a:srgbClr val="FF0000"/>
                </a:solidFill>
                <a:latin typeface="Times New Roman" pitchFamily="18" charset="0"/>
                <a:cs typeface="Times New Roman" pitchFamily="18" charset="0"/>
              </a:rPr>
              <a:t>Ethical theories and principles</a:t>
            </a:r>
            <a:r>
              <a:rPr lang="en-US" b="1" i="1" dirty="0" smtClean="0">
                <a:latin typeface="Times New Roman" pitchFamily="18" charset="0"/>
                <a:cs typeface="Times New Roman" pitchFamily="18" charset="0"/>
              </a:rPr>
              <a:t> are the foundations of ethical analysis.</a:t>
            </a:r>
            <a:r>
              <a:rPr lang="ru-RU" b="1" i="1" dirty="0" smtClean="0">
                <a:latin typeface="Times New Roman" pitchFamily="18" charset="0"/>
                <a:cs typeface="Times New Roman" pitchFamily="18" charset="0"/>
              </a:rPr>
              <a:t/>
            </a:r>
            <a:br>
              <a:rPr lang="ru-RU" b="1" i="1"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
            </a:r>
            <a:br>
              <a:rPr lang="ru-RU" b="1" i="1" dirty="0" smtClean="0">
                <a:latin typeface="Times New Roman" pitchFamily="18" charset="0"/>
                <a:cs typeface="Times New Roman" pitchFamily="18" charset="0"/>
              </a:rPr>
            </a:br>
            <a:r>
              <a:rPr lang="en-US" b="1" i="1" dirty="0" smtClean="0">
                <a:latin typeface="Times New Roman" pitchFamily="18" charset="0"/>
                <a:cs typeface="Times New Roman" pitchFamily="18" charset="0"/>
              </a:rPr>
              <a:t> </a:t>
            </a:r>
            <a:r>
              <a:rPr lang="en-US" b="1" i="1" dirty="0" smtClean="0">
                <a:solidFill>
                  <a:srgbClr val="FF0000"/>
                </a:solidFill>
                <a:latin typeface="Times New Roman" pitchFamily="18" charset="0"/>
                <a:cs typeface="Times New Roman" pitchFamily="18" charset="0"/>
              </a:rPr>
              <a:t>Ethical principles </a:t>
            </a:r>
            <a:r>
              <a:rPr lang="en-US" b="1" i="1" dirty="0" smtClean="0">
                <a:latin typeface="Times New Roman" pitchFamily="18" charset="0"/>
                <a:cs typeface="Times New Roman" pitchFamily="18" charset="0"/>
              </a:rPr>
              <a:t>are the common goals that each theory tries to achieve in order to be successful. </a:t>
            </a:r>
            <a:endParaRPr lang="ru-RU" b="1"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title"/>
          </p:nvPr>
        </p:nvSpPr>
        <p:spPr>
          <a:xfrm>
            <a:off x="457200" y="277812"/>
            <a:ext cx="8229600" cy="1139825"/>
          </a:xfrm>
          <a:prstGeom prst="rect">
            <a:avLst/>
          </a:prstGeom>
          <a:noFill/>
          <a:ln>
            <a:noFill/>
          </a:ln>
        </p:spPr>
        <p:txBody>
          <a:bodyPr lIns="90000" tIns="46800" rIns="90000" bIns="46800" anchor="t" anchorCtr="0">
            <a:noAutofit/>
          </a:bodyPr>
          <a:lstStyle/>
          <a:p>
            <a:pPr marL="0" marR="0" lvl="0" indent="0" algn="ctr" rtl="0">
              <a:spcBef>
                <a:spcPts val="0"/>
              </a:spcBef>
              <a:spcAft>
                <a:spcPts val="0"/>
              </a:spcAft>
              <a:buNone/>
            </a:pPr>
            <a:r>
              <a:rPr lang="en-US" sz="4200" b="1" i="0" u="none" strike="noStrike" cap="small" baseline="0">
                <a:solidFill>
                  <a:srgbClr val="006633"/>
                </a:solidFill>
                <a:latin typeface="Arial"/>
                <a:ea typeface="Arial"/>
                <a:cs typeface="Arial"/>
                <a:sym typeface="Arial"/>
              </a:rPr>
              <a:t>Ethical Theory…to Action</a:t>
            </a:r>
          </a:p>
        </p:txBody>
      </p:sp>
      <p:sp>
        <p:nvSpPr>
          <p:cNvPr id="136" name="Shape 136"/>
          <p:cNvSpPr txBox="1">
            <a:spLocks noGrp="1"/>
          </p:cNvSpPr>
          <p:nvPr>
            <p:ph type="body" idx="1"/>
          </p:nvPr>
        </p:nvSpPr>
        <p:spPr>
          <a:xfrm>
            <a:off x="457200" y="1600200"/>
            <a:ext cx="8229600" cy="4530724"/>
          </a:xfrm>
          <a:prstGeom prst="rect">
            <a:avLst/>
          </a:prstGeom>
          <a:noFill/>
          <a:ln>
            <a:noFill/>
          </a:ln>
        </p:spPr>
        <p:txBody>
          <a:bodyPr lIns="90000" tIns="46800" rIns="90000" bIns="46800" anchor="t" anchorCtr="0">
            <a:noAutofit/>
          </a:bodyPr>
          <a:lstStyle/>
          <a:p>
            <a:pPr marL="0" marR="0" lvl="0" indent="0" algn="ctr" rtl="0">
              <a:spcBef>
                <a:spcPts val="750"/>
              </a:spcBef>
              <a:spcAft>
                <a:spcPts val="0"/>
              </a:spcAft>
              <a:buClr>
                <a:srgbClr val="000000"/>
              </a:buClr>
              <a:buSzPct val="25000"/>
              <a:buFont typeface="Arial"/>
              <a:buNone/>
            </a:pPr>
            <a:r>
              <a:rPr lang="en-US" sz="3000" b="0" i="0" u="none" strike="noStrike" cap="none" baseline="0" dirty="0">
                <a:solidFill>
                  <a:srgbClr val="000000"/>
                </a:solidFill>
                <a:latin typeface="Arial"/>
                <a:ea typeface="Arial"/>
                <a:cs typeface="Arial"/>
                <a:sym typeface="Arial"/>
              </a:rPr>
              <a:t>Theory</a:t>
            </a:r>
          </a:p>
          <a:p>
            <a:endParaRPr dirty="0"/>
          </a:p>
          <a:p>
            <a:pPr marL="0" marR="0" lvl="0" indent="0" algn="ctr" rtl="0">
              <a:spcBef>
                <a:spcPts val="750"/>
              </a:spcBef>
              <a:spcAft>
                <a:spcPts val="0"/>
              </a:spcAft>
              <a:buClr>
                <a:srgbClr val="000000"/>
              </a:buClr>
              <a:buSzPct val="25000"/>
              <a:buFont typeface="Arial"/>
              <a:buNone/>
            </a:pPr>
            <a:r>
              <a:rPr lang="en-US" sz="3000" b="0" i="0" u="none" strike="noStrike" cap="none" baseline="0" dirty="0">
                <a:solidFill>
                  <a:srgbClr val="000000"/>
                </a:solidFill>
                <a:latin typeface="Arial"/>
                <a:ea typeface="Arial"/>
                <a:cs typeface="Arial"/>
                <a:sym typeface="Arial"/>
              </a:rPr>
              <a:t>Principle</a:t>
            </a:r>
          </a:p>
          <a:p>
            <a:endParaRPr dirty="0"/>
          </a:p>
          <a:p>
            <a:pPr marL="0" marR="0" lvl="0" indent="0" algn="ctr" rtl="0">
              <a:spcBef>
                <a:spcPts val="750"/>
              </a:spcBef>
              <a:spcAft>
                <a:spcPts val="0"/>
              </a:spcAft>
              <a:buClr>
                <a:srgbClr val="000000"/>
              </a:buClr>
              <a:buSzPct val="25000"/>
              <a:buFont typeface="Arial"/>
              <a:buNone/>
            </a:pPr>
            <a:endParaRPr lang="ru-RU" sz="3000" b="0" i="0" u="none" strike="noStrike" cap="none" baseline="0" dirty="0" smtClean="0">
              <a:solidFill>
                <a:srgbClr val="000000"/>
              </a:solidFill>
              <a:latin typeface="Arial"/>
              <a:ea typeface="Arial"/>
              <a:cs typeface="Arial"/>
              <a:sym typeface="Arial"/>
            </a:endParaRPr>
          </a:p>
          <a:p>
            <a:pPr marL="0" marR="0" lvl="0" indent="0" algn="ctr" rtl="0">
              <a:spcBef>
                <a:spcPts val="750"/>
              </a:spcBef>
              <a:spcAft>
                <a:spcPts val="0"/>
              </a:spcAft>
              <a:buClr>
                <a:srgbClr val="000000"/>
              </a:buClr>
              <a:buSzPct val="25000"/>
              <a:buFont typeface="Arial"/>
              <a:buNone/>
            </a:pPr>
            <a:r>
              <a:rPr lang="en-US" sz="3000" b="0" i="0" u="none" strike="noStrike" cap="none" baseline="0" dirty="0" smtClean="0">
                <a:solidFill>
                  <a:srgbClr val="000000"/>
                </a:solidFill>
                <a:latin typeface="Arial"/>
                <a:ea typeface="Arial"/>
                <a:cs typeface="Arial"/>
                <a:sym typeface="Arial"/>
              </a:rPr>
              <a:t>Rule</a:t>
            </a:r>
            <a:endParaRPr lang="en-US" sz="3000" b="0" i="0" u="none" strike="noStrike" cap="none" baseline="0" dirty="0">
              <a:solidFill>
                <a:srgbClr val="000000"/>
              </a:solidFill>
              <a:latin typeface="Arial"/>
              <a:ea typeface="Arial"/>
              <a:cs typeface="Arial"/>
              <a:sym typeface="Arial"/>
            </a:endParaRPr>
          </a:p>
          <a:p>
            <a:endParaRPr dirty="0"/>
          </a:p>
          <a:p>
            <a:pPr marL="0" marR="0" lvl="0" indent="0" algn="ctr" rtl="0">
              <a:spcBef>
                <a:spcPts val="750"/>
              </a:spcBef>
              <a:spcAft>
                <a:spcPts val="0"/>
              </a:spcAft>
              <a:buClr>
                <a:srgbClr val="000000"/>
              </a:buClr>
              <a:buSzPct val="25000"/>
              <a:buFont typeface="Arial"/>
              <a:buNone/>
            </a:pPr>
            <a:r>
              <a:rPr lang="en-US" sz="3000" b="0" i="0" u="none" strike="noStrike" cap="none" baseline="0" dirty="0">
                <a:solidFill>
                  <a:srgbClr val="000000"/>
                </a:solidFill>
                <a:latin typeface="Arial"/>
                <a:ea typeface="Arial"/>
                <a:cs typeface="Arial"/>
                <a:sym typeface="Arial"/>
              </a:rPr>
              <a:t>Action</a:t>
            </a:r>
          </a:p>
        </p:txBody>
      </p:sp>
      <p:cxnSp>
        <p:nvCxnSpPr>
          <p:cNvPr id="137" name="Shape 137"/>
          <p:cNvCxnSpPr/>
          <p:nvPr/>
        </p:nvCxnSpPr>
        <p:spPr>
          <a:xfrm>
            <a:off x="4572000" y="2209800"/>
            <a:ext cx="1587" cy="457200"/>
          </a:xfrm>
          <a:prstGeom prst="straightConnector1">
            <a:avLst/>
          </a:prstGeom>
          <a:noFill/>
          <a:ln w="9525" cap="rnd">
            <a:solidFill>
              <a:srgbClr val="000000"/>
            </a:solidFill>
            <a:prstDash val="solid"/>
            <a:miter/>
            <a:headEnd type="none" w="med" len="med"/>
            <a:tailEnd type="triangle" w="lg" len="lg"/>
          </a:ln>
        </p:spPr>
      </p:cxnSp>
      <p:cxnSp>
        <p:nvCxnSpPr>
          <p:cNvPr id="138" name="Shape 138"/>
          <p:cNvCxnSpPr/>
          <p:nvPr/>
        </p:nvCxnSpPr>
        <p:spPr>
          <a:xfrm>
            <a:off x="4572000" y="3352800"/>
            <a:ext cx="1587" cy="457200"/>
          </a:xfrm>
          <a:prstGeom prst="straightConnector1">
            <a:avLst/>
          </a:prstGeom>
          <a:noFill/>
          <a:ln w="9525" cap="rnd">
            <a:solidFill>
              <a:srgbClr val="000000"/>
            </a:solidFill>
            <a:prstDash val="solid"/>
            <a:miter/>
            <a:headEnd type="none" w="med" len="med"/>
            <a:tailEnd type="triangle" w="lg" len="lg"/>
          </a:ln>
        </p:spPr>
      </p:cxnSp>
      <p:cxnSp>
        <p:nvCxnSpPr>
          <p:cNvPr id="139" name="Shape 139"/>
          <p:cNvCxnSpPr/>
          <p:nvPr/>
        </p:nvCxnSpPr>
        <p:spPr>
          <a:xfrm>
            <a:off x="4572000" y="4495800"/>
            <a:ext cx="1587" cy="457200"/>
          </a:xfrm>
          <a:prstGeom prst="straightConnector1">
            <a:avLst/>
          </a:prstGeom>
          <a:noFill/>
          <a:ln w="9525" cap="rnd">
            <a:solidFill>
              <a:srgbClr val="000000"/>
            </a:solidFill>
            <a:prstDash val="solid"/>
            <a:miter/>
            <a:headEnd type="none" w="med" len="med"/>
            <a:tailEnd type="triangle" w="lg" len="lg"/>
          </a:ln>
        </p:spPr>
      </p:cxnSp>
    </p:spTree>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73050"/>
            <a:ext cx="8424936" cy="869934"/>
          </a:xfrm>
        </p:spPr>
        <p:txBody>
          <a:bodyPr>
            <a:normAutofit fontScale="90000"/>
          </a:bodyPr>
          <a:lstStyle/>
          <a:p>
            <a:pPr algn="ctr"/>
            <a:r>
              <a:rPr lang="en-US" sz="5400" i="1" dirty="0" smtClean="0">
                <a:solidFill>
                  <a:srgbClr val="0070C0"/>
                </a:solidFill>
                <a:latin typeface="Times New Roman" pitchFamily="18" charset="0"/>
                <a:cs typeface="Times New Roman" pitchFamily="18" charset="0"/>
              </a:rPr>
              <a:t>Principles in medical ethics</a:t>
            </a:r>
            <a:endParaRPr lang="ru-RU" sz="5400" i="1" dirty="0">
              <a:solidFill>
                <a:srgbClr val="0070C0"/>
              </a:solidFill>
              <a:latin typeface="Times New Roman" pitchFamily="18" charset="0"/>
              <a:cs typeface="Times New Roman" pitchFamily="18" charset="0"/>
            </a:endParaRPr>
          </a:p>
        </p:txBody>
      </p:sp>
      <p:pic>
        <p:nvPicPr>
          <p:cNvPr id="5" name="Содержимое 4" descr="ethics-9651.jpg"/>
          <p:cNvPicPr>
            <a:picLocks noGrp="1" noChangeAspect="1"/>
          </p:cNvPicPr>
          <p:nvPr>
            <p:ph idx="1"/>
          </p:nvPr>
        </p:nvPicPr>
        <p:blipFill>
          <a:blip r:embed="rId2" cstate="print"/>
          <a:stretch>
            <a:fillRect/>
          </a:stretch>
        </p:blipFill>
        <p:spPr>
          <a:xfrm>
            <a:off x="5072066" y="1357298"/>
            <a:ext cx="3786214" cy="5072098"/>
          </a:xfrm>
        </p:spPr>
      </p:pic>
      <p:sp>
        <p:nvSpPr>
          <p:cNvPr id="4" name="Текст 3"/>
          <p:cNvSpPr>
            <a:spLocks noGrp="1"/>
          </p:cNvSpPr>
          <p:nvPr>
            <p:ph type="body" sz="half" idx="2"/>
          </p:nvPr>
        </p:nvSpPr>
        <p:spPr>
          <a:xfrm>
            <a:off x="214282" y="1285860"/>
            <a:ext cx="4643470" cy="5286412"/>
          </a:xfrm>
          <a:ln>
            <a:solidFill>
              <a:schemeClr val="accent1"/>
            </a:solidFill>
          </a:ln>
        </p:spPr>
        <p:txBody>
          <a:bodyPr>
            <a:normAutofit/>
          </a:bodyPr>
          <a:lstStyle/>
          <a:p>
            <a:pPr algn="ctr"/>
            <a:r>
              <a:rPr lang="en-US" sz="2400" b="1" dirty="0" smtClean="0">
                <a:solidFill>
                  <a:srgbClr val="7030A0"/>
                </a:solidFill>
                <a:latin typeface="Times New Roman" pitchFamily="18" charset="0"/>
                <a:cs typeface="Times New Roman" pitchFamily="18" charset="0"/>
              </a:rPr>
              <a:t>Autonomy </a:t>
            </a:r>
            <a:r>
              <a:rPr lang="en-US" sz="2400" dirty="0" smtClean="0">
                <a:latin typeface="Times New Roman" pitchFamily="18" charset="0"/>
                <a:cs typeface="Times New Roman" pitchFamily="18" charset="0"/>
              </a:rPr>
              <a:t>- the patient has the right to refuse or choose his treatment. </a:t>
            </a:r>
            <a:endParaRPr lang="ru-RU" sz="2400" dirty="0" smtClean="0">
              <a:latin typeface="Times New Roman" pitchFamily="18" charset="0"/>
              <a:cs typeface="Times New Roman" pitchFamily="18" charset="0"/>
            </a:endParaRPr>
          </a:p>
          <a:p>
            <a:pPr algn="ctr"/>
            <a:r>
              <a:rPr lang="en-US" sz="2400" dirty="0" smtClean="0">
                <a:latin typeface="Times New Roman" pitchFamily="18" charset="0"/>
                <a:cs typeface="Times New Roman" pitchFamily="18" charset="0"/>
              </a:rPr>
              <a:t>(</a:t>
            </a:r>
            <a:r>
              <a:rPr lang="en-US" sz="2400" i="1" dirty="0" err="1" smtClean="0">
                <a:latin typeface="Times New Roman" pitchFamily="18" charset="0"/>
                <a:cs typeface="Times New Roman" pitchFamily="18" charset="0"/>
              </a:rPr>
              <a:t>Voluntas</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aegroti</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suprema</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lex</a:t>
            </a:r>
            <a:r>
              <a:rPr lang="en-US" sz="2400" dirty="0" smtClean="0">
                <a:latin typeface="Times New Roman" pitchFamily="18" charset="0"/>
                <a:cs typeface="Times New Roman" pitchFamily="18" charset="0"/>
              </a:rPr>
              <a:t>.)</a:t>
            </a:r>
          </a:p>
          <a:p>
            <a:pPr algn="ctr"/>
            <a:r>
              <a:rPr lang="en-US" sz="2400" b="1" dirty="0" err="1" smtClean="0">
                <a:solidFill>
                  <a:srgbClr val="7030A0"/>
                </a:solidFill>
                <a:latin typeface="Times New Roman" pitchFamily="18" charset="0"/>
                <a:cs typeface="Times New Roman" pitchFamily="18" charset="0"/>
              </a:rPr>
              <a:t>Benificence</a:t>
            </a:r>
            <a:r>
              <a:rPr lang="en-US" sz="2400" dirty="0" smtClean="0">
                <a:latin typeface="Times New Roman" pitchFamily="18" charset="0"/>
                <a:cs typeface="Times New Roman" pitchFamily="18" charset="0"/>
              </a:rPr>
              <a:t>  - a practitioner should act in the best interest of the patient.</a:t>
            </a:r>
            <a:endParaRPr lang="ru-RU" sz="2400" dirty="0" smtClean="0">
              <a:latin typeface="Times New Roman" pitchFamily="18" charset="0"/>
              <a:cs typeface="Times New Roman" pitchFamily="18" charset="0"/>
            </a:endParaRPr>
          </a:p>
          <a:p>
            <a:pPr algn="ctr"/>
            <a:r>
              <a:rPr lang="en-US" sz="2400"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Salus</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aegroti</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suprema</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lex</a:t>
            </a:r>
            <a:r>
              <a:rPr lang="en-US" sz="2400" dirty="0" smtClean="0">
                <a:latin typeface="Times New Roman" pitchFamily="18" charset="0"/>
                <a:cs typeface="Times New Roman" pitchFamily="18" charset="0"/>
              </a:rPr>
              <a:t>.)</a:t>
            </a:r>
          </a:p>
          <a:p>
            <a:pPr algn="ctr"/>
            <a:r>
              <a:rPr lang="en-US" sz="2400" b="1" dirty="0" smtClean="0">
                <a:solidFill>
                  <a:srgbClr val="7030A0"/>
                </a:solidFill>
                <a:latin typeface="Times New Roman" pitchFamily="18" charset="0"/>
                <a:cs typeface="Times New Roman" pitchFamily="18" charset="0"/>
              </a:rPr>
              <a:t>Non-</a:t>
            </a:r>
            <a:r>
              <a:rPr lang="en-US" sz="2400" b="1" dirty="0" err="1" smtClean="0">
                <a:solidFill>
                  <a:srgbClr val="7030A0"/>
                </a:solidFill>
                <a:latin typeface="Times New Roman" pitchFamily="18" charset="0"/>
                <a:cs typeface="Times New Roman" pitchFamily="18" charset="0"/>
              </a:rPr>
              <a:t>maleficence</a:t>
            </a:r>
            <a:r>
              <a:rPr lang="en-US" sz="2400" dirty="0" smtClean="0">
                <a:latin typeface="Times New Roman" pitchFamily="18" charset="0"/>
                <a:cs typeface="Times New Roman" pitchFamily="18" charset="0"/>
              </a:rPr>
              <a:t> - "first, do no harm" (</a:t>
            </a:r>
            <a:r>
              <a:rPr lang="en-US" sz="2400" i="1" dirty="0" err="1" smtClean="0">
                <a:latin typeface="Times New Roman" pitchFamily="18" charset="0"/>
                <a:cs typeface="Times New Roman" pitchFamily="18" charset="0"/>
              </a:rPr>
              <a:t>primum</a:t>
            </a:r>
            <a:r>
              <a:rPr lang="en-US" sz="2400" i="1" dirty="0" smtClean="0">
                <a:latin typeface="Times New Roman" pitchFamily="18" charset="0"/>
                <a:cs typeface="Times New Roman" pitchFamily="18" charset="0"/>
              </a:rPr>
              <a:t> non </a:t>
            </a:r>
            <a:r>
              <a:rPr lang="en-US" sz="2400" i="1" dirty="0" err="1" smtClean="0">
                <a:latin typeface="Times New Roman" pitchFamily="18" charset="0"/>
                <a:cs typeface="Times New Roman" pitchFamily="18" charset="0"/>
              </a:rPr>
              <a:t>nocere</a:t>
            </a:r>
            <a:r>
              <a:rPr lang="en-US" sz="2400" dirty="0" smtClean="0">
                <a:latin typeface="Times New Roman" pitchFamily="18" charset="0"/>
                <a:cs typeface="Times New Roman" pitchFamily="18" charset="0"/>
              </a:rPr>
              <a:t>).</a:t>
            </a:r>
          </a:p>
          <a:p>
            <a:pPr algn="ctr"/>
            <a:r>
              <a:rPr lang="en-US" sz="2400" b="1" dirty="0" smtClean="0">
                <a:solidFill>
                  <a:srgbClr val="7030A0"/>
                </a:solidFill>
                <a:latin typeface="Times New Roman" pitchFamily="18" charset="0"/>
                <a:cs typeface="Times New Roman" pitchFamily="18" charset="0"/>
              </a:rPr>
              <a:t>Justice </a:t>
            </a:r>
            <a:r>
              <a:rPr lang="en-US" sz="2400" dirty="0" smtClean="0">
                <a:latin typeface="Times New Roman" pitchFamily="18" charset="0"/>
                <a:cs typeface="Times New Roman" pitchFamily="18" charset="0"/>
              </a:rPr>
              <a:t>- concerns the distribution of scarce health resources, and the decision of who gets what treatment (fairness and equality).</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91264" cy="941372"/>
          </a:xfrm>
        </p:spPr>
        <p:txBody>
          <a:bodyPr>
            <a:normAutofit/>
          </a:bodyPr>
          <a:lstStyle/>
          <a:p>
            <a:pPr algn="ctr"/>
            <a:r>
              <a:rPr lang="en-US" sz="5400" i="1" dirty="0" smtClean="0">
                <a:solidFill>
                  <a:srgbClr val="7030A0"/>
                </a:solidFill>
                <a:latin typeface="Times New Roman" pitchFamily="18" charset="0"/>
                <a:cs typeface="Times New Roman" pitchFamily="18" charset="0"/>
              </a:rPr>
              <a:t>Principles</a:t>
            </a:r>
            <a:r>
              <a:rPr lang="en-US" sz="5400" i="1" dirty="0" smtClean="0">
                <a:solidFill>
                  <a:srgbClr val="0070C0"/>
                </a:solidFill>
                <a:latin typeface="Times New Roman" pitchFamily="18" charset="0"/>
                <a:cs typeface="Times New Roman" pitchFamily="18" charset="0"/>
              </a:rPr>
              <a:t> </a:t>
            </a:r>
            <a:r>
              <a:rPr lang="en-US" sz="5400" i="1" dirty="0" smtClean="0">
                <a:solidFill>
                  <a:srgbClr val="7030A0"/>
                </a:solidFill>
              </a:rPr>
              <a:t>in medical ethics</a:t>
            </a:r>
            <a:endParaRPr lang="ru-RU" sz="5400" i="1" dirty="0">
              <a:solidFill>
                <a:srgbClr val="7030A0"/>
              </a:solidFill>
            </a:endParaRPr>
          </a:p>
        </p:txBody>
      </p:sp>
      <p:sp>
        <p:nvSpPr>
          <p:cNvPr id="4" name="Текст 3"/>
          <p:cNvSpPr>
            <a:spLocks noGrp="1"/>
          </p:cNvSpPr>
          <p:nvPr>
            <p:ph type="body" sz="half" idx="2"/>
          </p:nvPr>
        </p:nvSpPr>
        <p:spPr>
          <a:xfrm>
            <a:off x="214282" y="1214422"/>
            <a:ext cx="4857784" cy="5500726"/>
          </a:xfrm>
        </p:spPr>
        <p:txBody>
          <a:bodyPr>
            <a:normAutofit/>
          </a:bodyPr>
          <a:lstStyle/>
          <a:p>
            <a:pPr algn="ctr"/>
            <a:r>
              <a:rPr lang="en-US" sz="5400" b="1" i="1" dirty="0" smtClean="0">
                <a:latin typeface="Times New Roman" pitchFamily="18" charset="0"/>
                <a:cs typeface="Times New Roman" pitchFamily="18" charset="0"/>
              </a:rPr>
              <a:t>When moral values are in conflict, the result may be an ethical dilemma or crisis. </a:t>
            </a:r>
            <a:endParaRPr lang="ru-RU" sz="5400" dirty="0"/>
          </a:p>
        </p:txBody>
      </p:sp>
      <p:pic>
        <p:nvPicPr>
          <p:cNvPr id="6" name="Содержимое 5" descr="1669825_stock-photo-gears-of-four-principles-of-medical-ethics.jpg"/>
          <p:cNvPicPr>
            <a:picLocks noGrp="1" noChangeAspect="1"/>
          </p:cNvPicPr>
          <p:nvPr>
            <p:ph idx="1"/>
          </p:nvPr>
        </p:nvPicPr>
        <p:blipFill>
          <a:blip r:embed="rId2" cstate="print"/>
          <a:stretch>
            <a:fillRect/>
          </a:stretch>
        </p:blipFill>
        <p:spPr>
          <a:xfrm>
            <a:off x="5143504" y="1357298"/>
            <a:ext cx="3714776" cy="5143536"/>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58204" cy="923702"/>
          </a:xfrm>
        </p:spPr>
        <p:txBody>
          <a:bodyPr>
            <a:normAutofit fontScale="90000"/>
          </a:bodyPr>
          <a:lstStyle/>
          <a:p>
            <a:pPr algn="ctr"/>
            <a:r>
              <a:rPr lang="en-US" sz="4000" i="1" u="sng" dirty="0" smtClean="0">
                <a:solidFill>
                  <a:srgbClr val="002060"/>
                </a:solidFill>
                <a:latin typeface="Times New Roman" pitchFamily="18" charset="0"/>
                <a:cs typeface="Times New Roman" pitchFamily="18" charset="0"/>
              </a:rPr>
              <a:t>Beneficence</a:t>
            </a:r>
            <a:r>
              <a:rPr lang="ru-RU" u="sng" dirty="0" smtClean="0">
                <a:solidFill>
                  <a:srgbClr val="002060"/>
                </a:solidFill>
              </a:rPr>
              <a:t/>
            </a:r>
            <a:br>
              <a:rPr lang="ru-RU" u="sng" dirty="0" smtClean="0">
                <a:solidFill>
                  <a:srgbClr val="002060"/>
                </a:solidFill>
              </a:rPr>
            </a:br>
            <a:endParaRPr lang="ru-RU" u="sng" dirty="0">
              <a:solidFill>
                <a:srgbClr val="002060"/>
              </a:solidFill>
            </a:endParaRPr>
          </a:p>
        </p:txBody>
      </p:sp>
      <p:sp>
        <p:nvSpPr>
          <p:cNvPr id="4" name="Текст 3"/>
          <p:cNvSpPr>
            <a:spLocks noGrp="1"/>
          </p:cNvSpPr>
          <p:nvPr>
            <p:ph type="body" sz="half" idx="2"/>
          </p:nvPr>
        </p:nvSpPr>
        <p:spPr>
          <a:xfrm>
            <a:off x="214282" y="1214422"/>
            <a:ext cx="4500594" cy="5429288"/>
          </a:xfrm>
        </p:spPr>
        <p:txBody>
          <a:bodyPr>
            <a:normAutofit/>
          </a:bodyPr>
          <a:lstStyle/>
          <a:p>
            <a:pPr algn="ctr"/>
            <a:r>
              <a:rPr lang="en-US" sz="3600" dirty="0" smtClean="0">
                <a:latin typeface="Times New Roman" pitchFamily="18" charset="0"/>
                <a:cs typeface="Times New Roman" pitchFamily="18" charset="0"/>
              </a:rPr>
              <a:t>The term beneficence refers to actions that promote the well being of others</a:t>
            </a:r>
            <a:r>
              <a:rPr lang="en-US" sz="3600" dirty="0" smtClean="0">
                <a:latin typeface="Times New Roman" pitchFamily="18" charset="0"/>
                <a:cs typeface="Times New Roman" pitchFamily="18" charset="0"/>
              </a:rPr>
              <a:t>.</a:t>
            </a:r>
          </a:p>
          <a:p>
            <a:pPr algn="ctr"/>
            <a:r>
              <a:rPr lang="en-US"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In the medical context, this means taking actions that serve the best interests of patients. </a:t>
            </a:r>
            <a:endParaRPr lang="ru-RU" sz="3600" dirty="0"/>
          </a:p>
        </p:txBody>
      </p:sp>
      <p:pic>
        <p:nvPicPr>
          <p:cNvPr id="6" name="Содержимое 5" descr="загруженное (1).jpg"/>
          <p:cNvPicPr>
            <a:picLocks noGrp="1" noChangeAspect="1"/>
          </p:cNvPicPr>
          <p:nvPr>
            <p:ph idx="1"/>
          </p:nvPr>
        </p:nvPicPr>
        <p:blipFill>
          <a:blip r:embed="rId2" cstate="print"/>
          <a:stretch>
            <a:fillRect/>
          </a:stretch>
        </p:blipFill>
        <p:spPr>
          <a:xfrm>
            <a:off x="5000628" y="1357298"/>
            <a:ext cx="3857652" cy="500066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en-US" dirty="0" smtClean="0">
                <a:latin typeface="Times New Roman" pitchFamily="18" charset="0"/>
                <a:cs typeface="Times New Roman" pitchFamily="18" charset="0"/>
              </a:rPr>
              <a:t>PLAN</a:t>
            </a:r>
            <a:endParaRPr lang="ru-RU" dirty="0">
              <a:latin typeface="Times New Roman" pitchFamily="18" charset="0"/>
              <a:cs typeface="Times New Roman" pitchFamily="18" charset="0"/>
            </a:endParaRPr>
          </a:p>
        </p:txBody>
      </p:sp>
      <p:sp>
        <p:nvSpPr>
          <p:cNvPr id="6" name="Содержимое 5"/>
          <p:cNvSpPr>
            <a:spLocks noGrp="1"/>
          </p:cNvSpPr>
          <p:nvPr>
            <p:ph idx="1"/>
          </p:nvPr>
        </p:nvSpPr>
        <p:spPr>
          <a:xfrm>
            <a:off x="457200" y="1857364"/>
            <a:ext cx="8229600" cy="4268799"/>
          </a:xfrm>
        </p:spPr>
        <p:txBody>
          <a:bodyPr/>
          <a:lstStyle/>
          <a:p>
            <a:pPr marL="514350" indent="-514350">
              <a:buFont typeface="+mj-lt"/>
              <a:buAutoNum type="arabicPeriod"/>
            </a:pPr>
            <a:endParaRPr lang="en-US" dirty="0" smtClean="0"/>
          </a:p>
          <a:p>
            <a:pPr marL="514350" indent="-514350">
              <a:buFont typeface="+mj-lt"/>
              <a:buAutoNum type="arabicPeriod"/>
            </a:pPr>
            <a:r>
              <a:rPr lang="en-US" dirty="0" smtClean="0"/>
              <a:t>Definition of terms “ethics” and “bioethics”.</a:t>
            </a:r>
          </a:p>
          <a:p>
            <a:pPr marL="514350" indent="-514350">
              <a:buFont typeface="+mj-lt"/>
              <a:buAutoNum type="arabicPeriod"/>
            </a:pPr>
            <a:r>
              <a:rPr lang="en-US" dirty="0" smtClean="0"/>
              <a:t>Subject of study.</a:t>
            </a:r>
          </a:p>
          <a:p>
            <a:pPr marL="514350" indent="-514350">
              <a:buFont typeface="+mj-lt"/>
              <a:buAutoNum type="arabicPeriod"/>
            </a:pPr>
            <a:r>
              <a:rPr lang="en-US" dirty="0" smtClean="0"/>
              <a:t>Importance of bioethics.</a:t>
            </a:r>
          </a:p>
          <a:p>
            <a:pPr marL="514350" indent="-514350">
              <a:buFont typeface="+mj-lt"/>
              <a:buAutoNum type="arabicPeriod"/>
            </a:pPr>
            <a:r>
              <a:rPr lang="en-US" dirty="0" smtClean="0"/>
              <a:t>Principles in medical ethics.</a:t>
            </a:r>
          </a:p>
          <a:p>
            <a:pPr marL="514350" indent="-514350">
              <a:buFont typeface="+mj-lt"/>
              <a:buAutoNum type="arabicPeriod"/>
            </a:pPr>
            <a:r>
              <a:rPr lang="en-US" dirty="0" smtClean="0"/>
              <a:t>Ethical theories.</a:t>
            </a:r>
          </a:p>
          <a:p>
            <a:pPr marL="514350" indent="-514350">
              <a:buFont typeface="+mj-lt"/>
              <a:buAutoNum type="arabicPeriod"/>
            </a:pPr>
            <a:r>
              <a:rPr lang="en-US" dirty="0" smtClean="0"/>
              <a:t>Ethical issues in modern medicine.</a:t>
            </a:r>
          </a:p>
          <a:p>
            <a:pPr marL="514350" indent="-514350">
              <a:buFont typeface="+mj-lt"/>
              <a:buAutoNum type="arabicPeriod"/>
            </a:pP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147248" cy="779686"/>
          </a:xfrm>
        </p:spPr>
        <p:txBody>
          <a:bodyPr>
            <a:normAutofit/>
          </a:bodyPr>
          <a:lstStyle/>
          <a:p>
            <a:pPr algn="ctr"/>
            <a:r>
              <a:rPr lang="en-US" sz="4000" i="1" u="sng" dirty="0" smtClean="0">
                <a:solidFill>
                  <a:srgbClr val="002060"/>
                </a:solidFill>
                <a:latin typeface="Times New Roman" pitchFamily="18" charset="0"/>
                <a:cs typeface="Times New Roman" pitchFamily="18" charset="0"/>
              </a:rPr>
              <a:t>Beneficence</a:t>
            </a:r>
            <a:endParaRPr lang="ru-RU" sz="4000" i="1" u="sng" dirty="0">
              <a:solidFill>
                <a:srgbClr val="002060"/>
              </a:solidFill>
              <a:latin typeface="Times New Roman" pitchFamily="18" charset="0"/>
              <a:cs typeface="Times New Roman" pitchFamily="18" charset="0"/>
            </a:endParaRPr>
          </a:p>
        </p:txBody>
      </p:sp>
      <p:pic>
        <p:nvPicPr>
          <p:cNvPr id="10" name="Содержимое 9" descr="250px-Paracelsus.jpg"/>
          <p:cNvPicPr>
            <a:picLocks noGrp="1" noChangeAspect="1"/>
          </p:cNvPicPr>
          <p:nvPr>
            <p:ph idx="1"/>
          </p:nvPr>
        </p:nvPicPr>
        <p:blipFill>
          <a:blip r:embed="rId2" cstate="print"/>
          <a:stretch>
            <a:fillRect/>
          </a:stretch>
        </p:blipFill>
        <p:spPr>
          <a:xfrm>
            <a:off x="5357818" y="1214422"/>
            <a:ext cx="3513165" cy="4929222"/>
          </a:xfrm>
        </p:spPr>
      </p:pic>
      <p:sp>
        <p:nvSpPr>
          <p:cNvPr id="4" name="Текст 3"/>
          <p:cNvSpPr>
            <a:spLocks noGrp="1"/>
          </p:cNvSpPr>
          <p:nvPr>
            <p:ph type="body" sz="half" idx="2"/>
          </p:nvPr>
        </p:nvSpPr>
        <p:spPr>
          <a:xfrm>
            <a:off x="285720" y="1124744"/>
            <a:ext cx="4929222" cy="5544616"/>
          </a:xfrm>
        </p:spPr>
        <p:txBody>
          <a:bodyPr>
            <a:normAutofit/>
          </a:bodyPr>
          <a:lstStyle/>
          <a:p>
            <a:pPr algn="ctr"/>
            <a:r>
              <a:rPr lang="en-US" sz="4000" dirty="0" smtClean="0">
                <a:latin typeface="Times New Roman" pitchFamily="18" charset="0"/>
                <a:cs typeface="Times New Roman" pitchFamily="18" charset="0"/>
              </a:rPr>
              <a:t>These duties are viewed as self-evident and are widely accepted as the proper goals of medicine. </a:t>
            </a:r>
            <a:endParaRPr lang="ru-RU" sz="4000" dirty="0" smtClean="0">
              <a:latin typeface="Times New Roman" pitchFamily="18" charset="0"/>
              <a:cs typeface="Times New Roman" pitchFamily="18" charset="0"/>
            </a:endParaRPr>
          </a:p>
          <a:p>
            <a:pPr algn="ctr"/>
            <a:r>
              <a:rPr lang="en-US" sz="4000" dirty="0" smtClean="0">
                <a:latin typeface="Times New Roman" pitchFamily="18" charset="0"/>
                <a:cs typeface="Times New Roman" pitchFamily="18" charset="0"/>
              </a:rPr>
              <a:t>The author of this principle – PARACELS.</a:t>
            </a:r>
          </a:p>
          <a:p>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472518" cy="563662"/>
          </a:xfrm>
        </p:spPr>
        <p:txBody>
          <a:bodyPr>
            <a:noAutofit/>
          </a:bodyPr>
          <a:lstStyle/>
          <a:p>
            <a:pPr algn="ctr"/>
            <a:r>
              <a:rPr lang="en-US" sz="3200" i="1" dirty="0" smtClean="0">
                <a:solidFill>
                  <a:srgbClr val="FF0000"/>
                </a:solidFill>
                <a:latin typeface="Times New Roman" pitchFamily="18" charset="0"/>
                <a:cs typeface="Times New Roman" pitchFamily="18" charset="0"/>
              </a:rPr>
              <a:t>The Principle of Non-</a:t>
            </a:r>
            <a:r>
              <a:rPr lang="en-US" sz="3200" i="1" dirty="0" err="1" smtClean="0">
                <a:solidFill>
                  <a:srgbClr val="FF0000"/>
                </a:solidFill>
                <a:latin typeface="Times New Roman" pitchFamily="18" charset="0"/>
                <a:cs typeface="Times New Roman" pitchFamily="18" charset="0"/>
              </a:rPr>
              <a:t>maleficence</a:t>
            </a:r>
            <a:endParaRPr lang="ru-RU" sz="3200" i="1" dirty="0">
              <a:solidFill>
                <a:srgbClr val="FF0000"/>
              </a:solidFill>
              <a:latin typeface="Times New Roman" pitchFamily="18" charset="0"/>
              <a:cs typeface="Times New Roman" pitchFamily="18" charset="0"/>
            </a:endParaRPr>
          </a:p>
        </p:txBody>
      </p:sp>
      <p:pic>
        <p:nvPicPr>
          <p:cNvPr id="13" name="Содержимое 12" descr="hippocrates2.gif"/>
          <p:cNvPicPr>
            <a:picLocks noGrp="1" noChangeAspect="1"/>
          </p:cNvPicPr>
          <p:nvPr>
            <p:ph idx="1"/>
          </p:nvPr>
        </p:nvPicPr>
        <p:blipFill>
          <a:blip r:embed="rId2" cstate="print"/>
          <a:stretch>
            <a:fillRect/>
          </a:stretch>
        </p:blipFill>
        <p:spPr>
          <a:xfrm>
            <a:off x="5580112" y="1268760"/>
            <a:ext cx="3096344" cy="3514965"/>
          </a:xfrm>
        </p:spPr>
      </p:pic>
      <p:sp>
        <p:nvSpPr>
          <p:cNvPr id="4" name="Текст 3"/>
          <p:cNvSpPr>
            <a:spLocks noGrp="1"/>
          </p:cNvSpPr>
          <p:nvPr>
            <p:ph type="body" sz="half" idx="2"/>
          </p:nvPr>
        </p:nvSpPr>
        <p:spPr>
          <a:xfrm>
            <a:off x="457200" y="785794"/>
            <a:ext cx="5050904" cy="4587422"/>
          </a:xfrm>
        </p:spPr>
        <p:txBody>
          <a:bodyPr>
            <a:normAutofit/>
          </a:bodyPr>
          <a:lstStyle/>
          <a:p>
            <a:pPr algn="ctr"/>
            <a:r>
              <a:rPr lang="en-US" sz="3200" dirty="0" smtClean="0">
                <a:latin typeface="Times New Roman" pitchFamily="18" charset="0"/>
                <a:cs typeface="Times New Roman" pitchFamily="18" charset="0"/>
              </a:rPr>
              <a:t>This is similar to beneficence, but deals with situations in which neither choice is beneficial. In this case, a person should choose to do the least harm possible and to do harm to the fewest people. </a:t>
            </a:r>
          </a:p>
        </p:txBody>
      </p:sp>
      <p:pic>
        <p:nvPicPr>
          <p:cNvPr id="5" name="Рисунок 4" descr="imagesCA38V18T.jpg"/>
          <p:cNvPicPr>
            <a:picLocks noChangeAspect="1"/>
          </p:cNvPicPr>
          <p:nvPr/>
        </p:nvPicPr>
        <p:blipFill>
          <a:blip r:embed="rId3" cstate="print"/>
          <a:srcRect l="5698" t="11811" r="3799" b="5906"/>
          <a:stretch>
            <a:fillRect/>
          </a:stretch>
        </p:blipFill>
        <p:spPr>
          <a:xfrm>
            <a:off x="395536" y="5085184"/>
            <a:ext cx="8280921" cy="1584176"/>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147248" cy="798496"/>
          </a:xfrm>
        </p:spPr>
        <p:txBody>
          <a:bodyPr>
            <a:noAutofit/>
          </a:bodyPr>
          <a:lstStyle/>
          <a:p>
            <a:pPr algn="ctr"/>
            <a:r>
              <a:rPr lang="en-US" sz="4800" i="1" dirty="0" smtClean="0">
                <a:solidFill>
                  <a:srgbClr val="FF0000"/>
                </a:solidFill>
              </a:rPr>
              <a:t>Non-</a:t>
            </a:r>
            <a:r>
              <a:rPr lang="en-US" sz="4800" i="1" dirty="0" err="1" smtClean="0">
                <a:solidFill>
                  <a:srgbClr val="FF0000"/>
                </a:solidFill>
              </a:rPr>
              <a:t>Maleficence</a:t>
            </a:r>
            <a:endParaRPr lang="ru-RU" sz="4800" i="1" dirty="0">
              <a:solidFill>
                <a:srgbClr val="FF0000"/>
              </a:solidFill>
            </a:endParaRPr>
          </a:p>
        </p:txBody>
      </p:sp>
      <p:sp>
        <p:nvSpPr>
          <p:cNvPr id="4" name="Текст 3"/>
          <p:cNvSpPr>
            <a:spLocks noGrp="1"/>
          </p:cNvSpPr>
          <p:nvPr>
            <p:ph type="body" sz="half" idx="2"/>
          </p:nvPr>
        </p:nvSpPr>
        <p:spPr>
          <a:xfrm>
            <a:off x="285720" y="1142984"/>
            <a:ext cx="5072098" cy="5526376"/>
          </a:xfrm>
        </p:spPr>
        <p:txBody>
          <a:bodyPr>
            <a:noAutofit/>
          </a:bodyPr>
          <a:lstStyle/>
          <a:p>
            <a:pPr algn="ctr"/>
            <a:r>
              <a:rPr lang="en-US" sz="6600" dirty="0" smtClean="0">
                <a:latin typeface="Times New Roman" pitchFamily="18" charset="0"/>
                <a:cs typeface="Times New Roman" pitchFamily="18" charset="0"/>
              </a:rPr>
              <a:t>"The treatment was a success, but the patient died."</a:t>
            </a:r>
            <a:endParaRPr lang="en-US" sz="6600" b="1" dirty="0" smtClean="0">
              <a:latin typeface="Times New Roman" pitchFamily="18" charset="0"/>
              <a:cs typeface="Times New Roman" pitchFamily="18" charset="0"/>
            </a:endParaRPr>
          </a:p>
        </p:txBody>
      </p:sp>
      <p:pic>
        <p:nvPicPr>
          <p:cNvPr id="7" name="Содержимое 6" descr="552493.jpg"/>
          <p:cNvPicPr>
            <a:picLocks noGrp="1" noChangeAspect="1"/>
          </p:cNvPicPr>
          <p:nvPr>
            <p:ph idx="1"/>
          </p:nvPr>
        </p:nvPicPr>
        <p:blipFill>
          <a:blip r:embed="rId2" cstate="print"/>
          <a:srcRect b="26258"/>
          <a:stretch>
            <a:fillRect/>
          </a:stretch>
        </p:blipFill>
        <p:spPr>
          <a:xfrm>
            <a:off x="5292080" y="1214423"/>
            <a:ext cx="3024336" cy="3006666"/>
          </a:xfrm>
        </p:spPr>
      </p:pic>
      <p:pic>
        <p:nvPicPr>
          <p:cNvPr id="5" name="Содержимое 5" descr="untitled.bmp"/>
          <p:cNvPicPr>
            <a:picLocks noChangeAspect="1"/>
          </p:cNvPicPr>
          <p:nvPr/>
        </p:nvPicPr>
        <p:blipFill>
          <a:blip r:embed="rId3" cstate="print"/>
          <a:stretch>
            <a:fillRect/>
          </a:stretch>
        </p:blipFill>
        <p:spPr>
          <a:xfrm>
            <a:off x="6479704" y="4116904"/>
            <a:ext cx="2484784" cy="2552456"/>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14290"/>
            <a:ext cx="8147248" cy="571504"/>
          </a:xfrm>
        </p:spPr>
        <p:txBody>
          <a:bodyPr>
            <a:noAutofit/>
          </a:bodyPr>
          <a:lstStyle/>
          <a:p>
            <a:pPr algn="ctr"/>
            <a:r>
              <a:rPr lang="en-US" sz="3600" i="1" u="sng" dirty="0" smtClean="0">
                <a:solidFill>
                  <a:srgbClr val="002060"/>
                </a:solidFill>
                <a:latin typeface="Times New Roman" pitchFamily="18" charset="0"/>
                <a:cs typeface="Times New Roman" pitchFamily="18" charset="0"/>
              </a:rPr>
              <a:t>Respect for Autonomy</a:t>
            </a:r>
            <a:endParaRPr lang="ru-RU" sz="3600" i="1" u="sng" dirty="0">
              <a:solidFill>
                <a:srgbClr val="002060"/>
              </a:solidFill>
              <a:latin typeface="Times New Roman" pitchFamily="18" charset="0"/>
              <a:cs typeface="Times New Roman" pitchFamily="18" charset="0"/>
            </a:endParaRPr>
          </a:p>
        </p:txBody>
      </p:sp>
      <p:sp>
        <p:nvSpPr>
          <p:cNvPr id="5" name="Текст 4"/>
          <p:cNvSpPr>
            <a:spLocks noGrp="1"/>
          </p:cNvSpPr>
          <p:nvPr>
            <p:ph type="body" sz="half" idx="2"/>
          </p:nvPr>
        </p:nvSpPr>
        <p:spPr>
          <a:xfrm>
            <a:off x="142844" y="785794"/>
            <a:ext cx="4572032" cy="5857916"/>
          </a:xfrm>
        </p:spPr>
        <p:txBody>
          <a:bodyPr>
            <a:noAutofit/>
          </a:bodyPr>
          <a:lstStyle/>
          <a:p>
            <a:pPr algn="ctr"/>
            <a:endParaRPr lang="en-US" sz="4000" dirty="0" smtClean="0">
              <a:latin typeface="Times New Roman" pitchFamily="18" charset="0"/>
              <a:cs typeface="Times New Roman" pitchFamily="18" charset="0"/>
            </a:endParaRPr>
          </a:p>
          <a:p>
            <a:pPr algn="ctr"/>
            <a:r>
              <a:rPr lang="en-US" sz="4000" dirty="0" smtClean="0">
                <a:latin typeface="Times New Roman" pitchFamily="18" charset="0"/>
                <a:cs typeface="Times New Roman" pitchFamily="18" charset="0"/>
              </a:rPr>
              <a:t>In </a:t>
            </a:r>
            <a:r>
              <a:rPr lang="en-US" sz="4000" dirty="0" smtClean="0">
                <a:latin typeface="Times New Roman" pitchFamily="18" charset="0"/>
                <a:cs typeface="Times New Roman" pitchFamily="18" charset="0"/>
              </a:rPr>
              <a:t>the paternalistic viewpoint, an authority prioritizes a dependent person's best interests over the dependent person's wishes. </a:t>
            </a:r>
          </a:p>
        </p:txBody>
      </p:sp>
      <p:pic>
        <p:nvPicPr>
          <p:cNvPr id="7" name="Содержимое 6" descr="cancer-patient1.jpg"/>
          <p:cNvPicPr>
            <a:picLocks noGrp="1" noChangeAspect="1"/>
          </p:cNvPicPr>
          <p:nvPr>
            <p:ph idx="1"/>
          </p:nvPr>
        </p:nvPicPr>
        <p:blipFill>
          <a:blip r:embed="rId2" cstate="print"/>
          <a:stretch>
            <a:fillRect/>
          </a:stretch>
        </p:blipFill>
        <p:spPr>
          <a:xfrm>
            <a:off x="5357818" y="1196752"/>
            <a:ext cx="3462654" cy="3024336"/>
          </a:xfrm>
        </p:spPr>
      </p:pic>
      <p:pic>
        <p:nvPicPr>
          <p:cNvPr id="9" name="Рисунок 8" descr="pil_1991852c.jpg"/>
          <p:cNvPicPr>
            <a:picLocks noChangeAspect="1"/>
          </p:cNvPicPr>
          <p:nvPr/>
        </p:nvPicPr>
        <p:blipFill>
          <a:blip r:embed="rId3" cstate="print"/>
          <a:stretch>
            <a:fillRect/>
          </a:stretch>
        </p:blipFill>
        <p:spPr>
          <a:xfrm>
            <a:off x="5143504" y="4437112"/>
            <a:ext cx="3758328" cy="2088232"/>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3050"/>
            <a:ext cx="8147248" cy="491654"/>
          </a:xfrm>
        </p:spPr>
        <p:txBody>
          <a:bodyPr>
            <a:noAutofit/>
          </a:bodyPr>
          <a:lstStyle/>
          <a:p>
            <a:pPr algn="ctr"/>
            <a:r>
              <a:rPr lang="en-US" sz="3200" i="1" u="sng" dirty="0" smtClean="0">
                <a:solidFill>
                  <a:srgbClr val="002060"/>
                </a:solidFill>
                <a:latin typeface="Times New Roman" pitchFamily="18" charset="0"/>
                <a:cs typeface="Times New Roman" pitchFamily="18" charset="0"/>
              </a:rPr>
              <a:t>Respect for Autonomy</a:t>
            </a:r>
            <a:endParaRPr lang="ru-RU" sz="3200" i="1" u="sng" dirty="0">
              <a:solidFill>
                <a:srgbClr val="002060"/>
              </a:solidFill>
              <a:latin typeface="Times New Roman" pitchFamily="18" charset="0"/>
              <a:cs typeface="Times New Roman" pitchFamily="18" charset="0"/>
            </a:endParaRPr>
          </a:p>
        </p:txBody>
      </p:sp>
      <p:sp>
        <p:nvSpPr>
          <p:cNvPr id="5" name="Текст 4"/>
          <p:cNvSpPr>
            <a:spLocks noGrp="1"/>
          </p:cNvSpPr>
          <p:nvPr>
            <p:ph type="body" sz="half" idx="2"/>
          </p:nvPr>
        </p:nvSpPr>
        <p:spPr>
          <a:xfrm>
            <a:off x="457200" y="980728"/>
            <a:ext cx="4474840" cy="5544616"/>
          </a:xfrm>
        </p:spPr>
        <p:txBody>
          <a:bodyPr>
            <a:noAutofit/>
          </a:bodyPr>
          <a:lstStyle/>
          <a:p>
            <a:pPr algn="ctr"/>
            <a:r>
              <a:rPr lang="en-US" sz="4000" dirty="0" smtClean="0">
                <a:latin typeface="Times New Roman" pitchFamily="18" charset="0"/>
                <a:cs typeface="Times New Roman" pitchFamily="18" charset="0"/>
              </a:rPr>
              <a:t>A second way in which to view the respect for autonomy is the libertarian view. This standpoint prioritizes the patient's wishes over their best interests. </a:t>
            </a:r>
            <a:endParaRPr lang="ru-RU" sz="4000" dirty="0"/>
          </a:p>
        </p:txBody>
      </p:sp>
      <p:pic>
        <p:nvPicPr>
          <p:cNvPr id="7" name="Содержимое 6" descr="cancer-hospital_2064642b-460x288.jpg"/>
          <p:cNvPicPr>
            <a:picLocks noGrp="1" noChangeAspect="1"/>
          </p:cNvPicPr>
          <p:nvPr>
            <p:ph idx="1"/>
          </p:nvPr>
        </p:nvPicPr>
        <p:blipFill>
          <a:blip r:embed="rId2" cstate="print"/>
          <a:stretch>
            <a:fillRect/>
          </a:stretch>
        </p:blipFill>
        <p:spPr>
          <a:xfrm>
            <a:off x="5220071" y="1412776"/>
            <a:ext cx="3672409" cy="4968552"/>
          </a:xfr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a:off x="457200" y="277812"/>
            <a:ext cx="8229600" cy="1139825"/>
          </a:xfrm>
          <a:prstGeom prst="rect">
            <a:avLst/>
          </a:prstGeom>
          <a:noFill/>
          <a:ln>
            <a:noFill/>
          </a:ln>
        </p:spPr>
        <p:txBody>
          <a:bodyPr lIns="90000" tIns="46800" rIns="90000" bIns="46800" anchor="t" anchorCtr="0">
            <a:noAutofit/>
          </a:bodyPr>
          <a:lstStyle/>
          <a:p>
            <a:pPr marL="0" marR="0" lvl="0" indent="0" algn="l" rtl="0">
              <a:spcBef>
                <a:spcPts val="0"/>
              </a:spcBef>
              <a:spcAft>
                <a:spcPts val="0"/>
              </a:spcAft>
              <a:buNone/>
            </a:pPr>
            <a:r>
              <a:rPr lang="en-US" sz="4200" b="1" i="0" u="none" strike="noStrike" cap="small" baseline="0">
                <a:solidFill>
                  <a:srgbClr val="006633"/>
                </a:solidFill>
                <a:latin typeface="Arial"/>
                <a:ea typeface="Arial"/>
                <a:cs typeface="Arial"/>
                <a:sym typeface="Arial"/>
              </a:rPr>
              <a:t>Case 1: Jehovah's witness</a:t>
            </a:r>
          </a:p>
        </p:txBody>
      </p:sp>
      <p:sp>
        <p:nvSpPr>
          <p:cNvPr id="169" name="Shape 169"/>
          <p:cNvSpPr txBox="1">
            <a:spLocks noGrp="1"/>
          </p:cNvSpPr>
          <p:nvPr>
            <p:ph type="body" idx="1"/>
          </p:nvPr>
        </p:nvSpPr>
        <p:spPr>
          <a:xfrm>
            <a:off x="457200" y="1600200"/>
            <a:ext cx="4400552" cy="4530724"/>
          </a:xfrm>
          <a:prstGeom prst="rect">
            <a:avLst/>
          </a:prstGeom>
          <a:noFill/>
          <a:ln>
            <a:noFill/>
          </a:ln>
        </p:spPr>
        <p:txBody>
          <a:bodyPr lIns="90000" tIns="46800" rIns="90000" bIns="46800" anchor="t" anchorCtr="0">
            <a:noAutofit/>
          </a:bodyPr>
          <a:lstStyle/>
          <a:p>
            <a:pPr marL="0" marR="0" lvl="0" indent="330200" algn="l" rtl="0">
              <a:spcBef>
                <a:spcPts val="750"/>
              </a:spcBef>
              <a:spcAft>
                <a:spcPts val="0"/>
              </a:spcAft>
              <a:buClr>
                <a:srgbClr val="CC9900"/>
              </a:buClr>
              <a:buSzPct val="63888"/>
              <a:buFont typeface="Arial"/>
              <a:buChar char="•"/>
            </a:pPr>
            <a:r>
              <a:rPr lang="en-US" sz="3000" b="0" i="0" u="none" strike="noStrike" cap="none" baseline="0" dirty="0">
                <a:solidFill>
                  <a:srgbClr val="000000"/>
                </a:solidFill>
                <a:latin typeface="Arial"/>
                <a:ea typeface="Arial"/>
                <a:cs typeface="Arial"/>
                <a:sym typeface="Arial"/>
              </a:rPr>
              <a:t>16 year old male </a:t>
            </a:r>
          </a:p>
          <a:p>
            <a:pPr marL="0" marR="0" lvl="0" indent="330200" algn="l" rtl="0">
              <a:spcBef>
                <a:spcPts val="750"/>
              </a:spcBef>
              <a:spcAft>
                <a:spcPts val="0"/>
              </a:spcAft>
              <a:buClr>
                <a:srgbClr val="CC9900"/>
              </a:buClr>
              <a:buSzPct val="63888"/>
              <a:buFont typeface="Arial"/>
              <a:buChar char="•"/>
            </a:pPr>
            <a:r>
              <a:rPr lang="en-US" sz="3000" b="0" i="0" u="none" strike="noStrike" cap="none" baseline="0" dirty="0">
                <a:solidFill>
                  <a:srgbClr val="000000"/>
                </a:solidFill>
                <a:latin typeface="Arial"/>
                <a:ea typeface="Arial"/>
                <a:cs typeface="Arial"/>
                <a:sym typeface="Arial"/>
              </a:rPr>
              <a:t>Car accident</a:t>
            </a:r>
          </a:p>
          <a:p>
            <a:pPr marL="0" marR="0" lvl="0" indent="330200" algn="l" rtl="0">
              <a:spcBef>
                <a:spcPts val="750"/>
              </a:spcBef>
              <a:spcAft>
                <a:spcPts val="0"/>
              </a:spcAft>
              <a:buClr>
                <a:srgbClr val="CC9900"/>
              </a:buClr>
              <a:buSzPct val="63888"/>
              <a:buFont typeface="Arial"/>
              <a:buChar char="•"/>
            </a:pPr>
            <a:r>
              <a:rPr lang="en-US" sz="3000" b="0" i="0" u="none" strike="noStrike" cap="none" baseline="0" dirty="0">
                <a:solidFill>
                  <a:srgbClr val="000000"/>
                </a:solidFill>
                <a:latin typeface="Arial"/>
                <a:ea typeface="Arial"/>
                <a:cs typeface="Arial"/>
                <a:sym typeface="Arial"/>
              </a:rPr>
              <a:t>Requires surgery</a:t>
            </a:r>
          </a:p>
          <a:p>
            <a:pPr marL="0" marR="0" lvl="0" indent="330200" algn="l" rtl="0">
              <a:spcBef>
                <a:spcPts val="750"/>
              </a:spcBef>
              <a:spcAft>
                <a:spcPts val="0"/>
              </a:spcAft>
              <a:buClr>
                <a:srgbClr val="CC9900"/>
              </a:buClr>
              <a:buSzPct val="63888"/>
              <a:buFont typeface="Arial"/>
              <a:buChar char="•"/>
            </a:pPr>
            <a:r>
              <a:rPr lang="en-US" sz="3000" b="0" i="0" u="none" strike="noStrike" cap="none" baseline="0" dirty="0">
                <a:solidFill>
                  <a:srgbClr val="000000"/>
                </a:solidFill>
                <a:latin typeface="Arial"/>
                <a:ea typeface="Arial"/>
                <a:cs typeface="Arial"/>
                <a:sym typeface="Arial"/>
              </a:rPr>
              <a:t>Parents will not allow blood products to be used</a:t>
            </a:r>
          </a:p>
          <a:p>
            <a:pPr marL="0" marR="0" lvl="0" indent="330200" algn="l" rtl="0">
              <a:spcBef>
                <a:spcPts val="750"/>
              </a:spcBef>
              <a:spcAft>
                <a:spcPts val="0"/>
              </a:spcAft>
              <a:buClr>
                <a:srgbClr val="CC9900"/>
              </a:buClr>
              <a:buSzPct val="63888"/>
              <a:buFont typeface="Arial"/>
              <a:buChar char="•"/>
            </a:pPr>
            <a:r>
              <a:rPr lang="en-US" sz="3000" b="0" i="0" u="none" strike="noStrike" cap="none" baseline="0" dirty="0">
                <a:solidFill>
                  <a:srgbClr val="000000"/>
                </a:solidFill>
                <a:latin typeface="Arial"/>
                <a:ea typeface="Arial"/>
                <a:cs typeface="Arial"/>
                <a:sym typeface="Arial"/>
              </a:rPr>
              <a:t>Patient refuses blood products</a:t>
            </a:r>
          </a:p>
          <a:p>
            <a:endParaRPr dirty="0"/>
          </a:p>
        </p:txBody>
      </p:sp>
      <p:pic>
        <p:nvPicPr>
          <p:cNvPr id="4" name="Рисунок 3" descr="blood-transfusion.jpg"/>
          <p:cNvPicPr>
            <a:picLocks noChangeAspect="1"/>
          </p:cNvPicPr>
          <p:nvPr/>
        </p:nvPicPr>
        <p:blipFill>
          <a:blip r:embed="rId3" cstate="print"/>
          <a:stretch>
            <a:fillRect/>
          </a:stretch>
        </p:blipFill>
        <p:spPr>
          <a:xfrm>
            <a:off x="4714876" y="1500174"/>
            <a:ext cx="4167190" cy="4714908"/>
          </a:xfrm>
          <a:prstGeom prst="rect">
            <a:avLst/>
          </a:prstGeom>
        </p:spPr>
      </p:pic>
    </p:spTree>
  </p:cSld>
  <p:clrMapOvr>
    <a:masterClrMapping/>
  </p:clrMapOvr>
  <p:transition spd="slow">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blood_table.JPG"/>
          <p:cNvPicPr>
            <a:picLocks noGrp="1" noChangeAspect="1"/>
          </p:cNvPicPr>
          <p:nvPr>
            <p:ph type="pic" idx="1"/>
          </p:nvPr>
        </p:nvPicPr>
        <p:blipFill>
          <a:blip r:embed="rId2" cstate="print"/>
          <a:srcRect b="29385"/>
          <a:stretch>
            <a:fillRect/>
          </a:stretch>
        </p:blipFill>
        <p:spPr>
          <a:xfrm>
            <a:off x="0" y="73063"/>
            <a:ext cx="9144000" cy="6784937"/>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3050"/>
            <a:ext cx="8219256" cy="635670"/>
          </a:xfrm>
        </p:spPr>
        <p:txBody>
          <a:bodyPr>
            <a:noAutofit/>
          </a:bodyPr>
          <a:lstStyle/>
          <a:p>
            <a:pPr algn="ctr"/>
            <a:r>
              <a:rPr lang="en-US" sz="4000" b="1" i="1" u="sng" dirty="0" smtClean="0">
                <a:solidFill>
                  <a:srgbClr val="002060"/>
                </a:solidFill>
                <a:latin typeface="Times New Roman" pitchFamily="18" charset="0"/>
                <a:cs typeface="Times New Roman" pitchFamily="18" charset="0"/>
              </a:rPr>
              <a:t>Justice</a:t>
            </a:r>
            <a:endParaRPr lang="ru-RU" sz="4000" b="1" i="1" u="sng" dirty="0">
              <a:solidFill>
                <a:srgbClr val="002060"/>
              </a:solidFill>
              <a:latin typeface="Times New Roman" pitchFamily="18" charset="0"/>
              <a:cs typeface="Times New Roman" pitchFamily="18" charset="0"/>
            </a:endParaRPr>
          </a:p>
        </p:txBody>
      </p:sp>
      <p:pic>
        <p:nvPicPr>
          <p:cNvPr id="7" name="Содержимое 6" descr="220px-Sanzio_01_Plato_Aristotle.jpg"/>
          <p:cNvPicPr>
            <a:picLocks noGrp="1" noChangeAspect="1"/>
          </p:cNvPicPr>
          <p:nvPr>
            <p:ph idx="1"/>
          </p:nvPr>
        </p:nvPicPr>
        <p:blipFill>
          <a:blip r:embed="rId2" cstate="print"/>
          <a:stretch>
            <a:fillRect/>
          </a:stretch>
        </p:blipFill>
        <p:spPr>
          <a:xfrm>
            <a:off x="5464688" y="1052736"/>
            <a:ext cx="3427792" cy="5400600"/>
          </a:xfrm>
        </p:spPr>
      </p:pic>
      <p:sp>
        <p:nvSpPr>
          <p:cNvPr id="4" name="Текст 3"/>
          <p:cNvSpPr>
            <a:spLocks noGrp="1"/>
          </p:cNvSpPr>
          <p:nvPr>
            <p:ph type="body" sz="half" idx="2"/>
          </p:nvPr>
        </p:nvSpPr>
        <p:spPr>
          <a:xfrm>
            <a:off x="179512" y="980728"/>
            <a:ext cx="5184576" cy="5544616"/>
          </a:xfrm>
        </p:spPr>
        <p:txBody>
          <a:bodyPr>
            <a:noAutofit/>
          </a:bodyPr>
          <a:lstStyle/>
          <a:p>
            <a:pPr algn="ctr"/>
            <a:r>
              <a:rPr lang="en-US" sz="3600" dirty="0" smtClean="0">
                <a:latin typeface="Times New Roman" pitchFamily="18" charset="0"/>
                <a:cs typeface="Times New Roman" pitchFamily="18" charset="0"/>
              </a:rPr>
              <a:t>Justice in health care defined as a form of fairness, or as </a:t>
            </a:r>
            <a:r>
              <a:rPr lang="en-US" sz="3600" b="1" dirty="0" smtClean="0">
                <a:latin typeface="Times New Roman" pitchFamily="18" charset="0"/>
                <a:cs typeface="Times New Roman" pitchFamily="18" charset="0"/>
              </a:rPr>
              <a:t>Aristotle</a:t>
            </a:r>
            <a:r>
              <a:rPr lang="en-US" sz="3600" dirty="0" smtClean="0">
                <a:latin typeface="Times New Roman" pitchFamily="18" charset="0"/>
                <a:cs typeface="Times New Roman" pitchFamily="18" charset="0"/>
              </a:rPr>
              <a:t> said, "</a:t>
            </a:r>
            <a:r>
              <a:rPr lang="en-US" sz="3600" b="1" i="1" dirty="0" smtClean="0">
                <a:latin typeface="Times New Roman" pitchFamily="18" charset="0"/>
                <a:cs typeface="Times New Roman" pitchFamily="18" charset="0"/>
              </a:rPr>
              <a:t>giving to each that which is his due</a:t>
            </a:r>
            <a:r>
              <a:rPr lang="en-US" sz="3600" dirty="0" smtClean="0">
                <a:latin typeface="Times New Roman" pitchFamily="18" charset="0"/>
                <a:cs typeface="Times New Roman" pitchFamily="18" charset="0"/>
              </a:rPr>
              <a:t>.“</a:t>
            </a:r>
          </a:p>
          <a:p>
            <a:pPr algn="ctr"/>
            <a:endParaRPr lang="en-US" sz="3600" dirty="0" smtClean="0">
              <a:latin typeface="Times New Roman" pitchFamily="18" charset="0"/>
              <a:cs typeface="Times New Roman" pitchFamily="18" charset="0"/>
            </a:endParaRPr>
          </a:p>
          <a:p>
            <a:pPr algn="ctr"/>
            <a:r>
              <a:rPr lang="en-US" sz="3600" dirty="0" smtClean="0">
                <a:latin typeface="Times New Roman" pitchFamily="18" charset="0"/>
                <a:cs typeface="Times New Roman" pitchFamily="18" charset="0"/>
              </a:rPr>
              <a:t>P</a:t>
            </a:r>
            <a:r>
              <a:rPr lang="en-US" sz="3600" dirty="0" smtClean="0">
                <a:latin typeface="Times New Roman" pitchFamily="18" charset="0"/>
                <a:cs typeface="Times New Roman" pitchFamily="18" charset="0"/>
              </a:rPr>
              <a:t>ersons </a:t>
            </a:r>
            <a:r>
              <a:rPr lang="en-US" sz="3600" dirty="0" smtClean="0">
                <a:latin typeface="Times New Roman" pitchFamily="18" charset="0"/>
                <a:cs typeface="Times New Roman" pitchFamily="18" charset="0"/>
              </a:rPr>
              <a:t>who are equals should qualify for equal treatment</a:t>
            </a:r>
            <a:endParaRPr lang="ru-RU" sz="36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22114"/>
          </a:xfrm>
        </p:spPr>
        <p:txBody>
          <a:bodyPr>
            <a:normAutofit/>
          </a:bodyPr>
          <a:lstStyle/>
          <a:p>
            <a:r>
              <a:rPr lang="en-US" b="1" i="1" dirty="0" smtClean="0">
                <a:solidFill>
                  <a:srgbClr val="7030A0"/>
                </a:solidFill>
                <a:latin typeface="Times New Roman" pitchFamily="18" charset="0"/>
                <a:cs typeface="Times New Roman" pitchFamily="18" charset="0"/>
              </a:rPr>
              <a:t>JUSTICE</a:t>
            </a:r>
            <a:endParaRPr lang="ru-RU" b="1" i="1" dirty="0">
              <a:solidFill>
                <a:srgbClr val="7030A0"/>
              </a:solidFill>
              <a:latin typeface="Times New Roman" pitchFamily="18" charset="0"/>
              <a:cs typeface="Times New Roman" pitchFamily="18" charset="0"/>
            </a:endParaRPr>
          </a:p>
        </p:txBody>
      </p:sp>
      <p:sp>
        <p:nvSpPr>
          <p:cNvPr id="3" name="Содержимое 2"/>
          <p:cNvSpPr>
            <a:spLocks noGrp="1"/>
          </p:cNvSpPr>
          <p:nvPr>
            <p:ph idx="1"/>
          </p:nvPr>
        </p:nvSpPr>
        <p:spPr>
          <a:xfrm>
            <a:off x="323528" y="1124744"/>
            <a:ext cx="8568952" cy="5472608"/>
          </a:xfrm>
        </p:spPr>
        <p:txBody>
          <a:bodyPr>
            <a:normAutofit lnSpcReduction="10000"/>
          </a:bodyPr>
          <a:lstStyle/>
          <a:p>
            <a:pPr>
              <a:buNone/>
            </a:pPr>
            <a:r>
              <a:rPr lang="en-US" dirty="0" smtClean="0"/>
              <a:t>    In fact, our society uses a variety of factors as a criteria for distributive justice, including the following: </a:t>
            </a:r>
          </a:p>
          <a:p>
            <a:r>
              <a:rPr lang="en-US" dirty="0" smtClean="0"/>
              <a:t>to each person an equal share </a:t>
            </a:r>
          </a:p>
          <a:p>
            <a:r>
              <a:rPr lang="en-US" dirty="0" smtClean="0"/>
              <a:t>to each person according to need </a:t>
            </a:r>
          </a:p>
          <a:p>
            <a:r>
              <a:rPr lang="en-US" dirty="0" smtClean="0"/>
              <a:t>to each person according to effort </a:t>
            </a:r>
          </a:p>
          <a:p>
            <a:r>
              <a:rPr lang="en-US" dirty="0" smtClean="0"/>
              <a:t>to each person according to contribution </a:t>
            </a:r>
          </a:p>
          <a:p>
            <a:r>
              <a:rPr lang="en-US" dirty="0" smtClean="0"/>
              <a:t>to each person according to merit </a:t>
            </a:r>
          </a:p>
          <a:p>
            <a:r>
              <a:rPr lang="en-US" dirty="0" smtClean="0"/>
              <a:t>to each person according to free-market exchanges</a:t>
            </a:r>
          </a:p>
          <a:p>
            <a:endParaRPr lang="ru-R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472518" cy="635670"/>
          </a:xfrm>
        </p:spPr>
        <p:txBody>
          <a:bodyPr>
            <a:normAutofit/>
          </a:bodyPr>
          <a:lstStyle/>
          <a:p>
            <a:pPr algn="ctr"/>
            <a:r>
              <a:rPr lang="en-US" sz="3200" b="1" i="1" dirty="0" smtClean="0">
                <a:solidFill>
                  <a:srgbClr val="7030A0"/>
                </a:solidFill>
                <a:latin typeface="Times New Roman" pitchFamily="18" charset="0"/>
                <a:cs typeface="Times New Roman" pitchFamily="18" charset="0"/>
              </a:rPr>
              <a:t>JUSTICE</a:t>
            </a:r>
            <a:endParaRPr lang="ru-RU" sz="3200" b="1" i="1" dirty="0">
              <a:solidFill>
                <a:srgbClr val="7030A0"/>
              </a:solidFill>
              <a:latin typeface="Times New Roman" pitchFamily="18" charset="0"/>
              <a:cs typeface="Times New Roman" pitchFamily="18" charset="0"/>
            </a:endParaRPr>
          </a:p>
        </p:txBody>
      </p:sp>
      <p:pic>
        <p:nvPicPr>
          <p:cNvPr id="5" name="Содержимое 4" descr="the_abyss_of_inequality_307515.jpg"/>
          <p:cNvPicPr>
            <a:picLocks noGrp="1" noChangeAspect="1"/>
          </p:cNvPicPr>
          <p:nvPr>
            <p:ph idx="1"/>
          </p:nvPr>
        </p:nvPicPr>
        <p:blipFill>
          <a:blip r:embed="rId2" cstate="print"/>
          <a:srcRect r="2268"/>
          <a:stretch>
            <a:fillRect/>
          </a:stretch>
        </p:blipFill>
        <p:spPr>
          <a:xfrm>
            <a:off x="4967537" y="908720"/>
            <a:ext cx="4176463" cy="5040560"/>
          </a:xfrm>
        </p:spPr>
      </p:pic>
      <p:sp>
        <p:nvSpPr>
          <p:cNvPr id="4" name="Текст 3"/>
          <p:cNvSpPr>
            <a:spLocks noGrp="1"/>
          </p:cNvSpPr>
          <p:nvPr>
            <p:ph type="body" sz="half" idx="2"/>
          </p:nvPr>
        </p:nvSpPr>
        <p:spPr>
          <a:xfrm>
            <a:off x="251520" y="908720"/>
            <a:ext cx="4680520" cy="5688632"/>
          </a:xfrm>
        </p:spPr>
        <p:txBody>
          <a:bodyPr>
            <a:normAutofit/>
          </a:bodyPr>
          <a:lstStyle/>
          <a:p>
            <a:pPr algn="ctr"/>
            <a:r>
              <a:rPr lang="en-US" sz="3200" dirty="0" smtClean="0">
                <a:latin typeface="Times New Roman" pitchFamily="18" charset="0"/>
                <a:cs typeface="Times New Roman" pitchFamily="18" charset="0"/>
              </a:rPr>
              <a:t>John Rawls and others claim that many of the inequalities we experience are a result of a "natural lottery" or a "social lottery". One of the most controversial issues in modern health care is the question pertaining to "who has the right to health care?"</a:t>
            </a:r>
          </a:p>
          <a:p>
            <a:pPr algn="ct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normAutofit/>
          </a:bodyPr>
          <a:lstStyle/>
          <a:p>
            <a:r>
              <a:rPr lang="en-US" sz="5400" dirty="0">
                <a:solidFill>
                  <a:srgbClr val="FFC000"/>
                </a:solidFill>
              </a:rPr>
              <a:t>What is “ethics”?</a:t>
            </a:r>
          </a:p>
        </p:txBody>
      </p:sp>
      <p:sp>
        <p:nvSpPr>
          <p:cNvPr id="64515" name="Rectangle 3"/>
          <p:cNvSpPr>
            <a:spLocks noGrp="1" noChangeArrowheads="1"/>
          </p:cNvSpPr>
          <p:nvPr>
            <p:ph type="body" idx="1"/>
          </p:nvPr>
        </p:nvSpPr>
        <p:spPr>
          <a:xfrm>
            <a:off x="571472" y="1571612"/>
            <a:ext cx="4357718" cy="4786346"/>
          </a:xfrm>
        </p:spPr>
        <p:txBody>
          <a:bodyPr>
            <a:normAutofit fontScale="92500" lnSpcReduction="10000"/>
          </a:bodyPr>
          <a:lstStyle/>
          <a:p>
            <a:pPr marL="0" lvl="1" algn="ctr">
              <a:buNone/>
            </a:pPr>
            <a:r>
              <a:rPr lang="en-US" sz="4400" b="1" dirty="0"/>
              <a:t>Ethics:</a:t>
            </a:r>
            <a:r>
              <a:rPr lang="en-US" sz="4400" dirty="0"/>
              <a:t> “the </a:t>
            </a:r>
            <a:r>
              <a:rPr lang="en-US" sz="4400" b="1" dirty="0">
                <a:solidFill>
                  <a:schemeClr val="tx2"/>
                </a:solidFill>
              </a:rPr>
              <a:t>rules of conduct</a:t>
            </a:r>
            <a:r>
              <a:rPr lang="en-US" sz="4400" dirty="0"/>
              <a:t> recognized in respect to a </a:t>
            </a:r>
            <a:r>
              <a:rPr lang="en-US" sz="4400" b="1" dirty="0">
                <a:solidFill>
                  <a:schemeClr val="tx2"/>
                </a:solidFill>
              </a:rPr>
              <a:t>particular class of human actions</a:t>
            </a:r>
            <a:r>
              <a:rPr lang="en-US" sz="4400" dirty="0"/>
              <a:t> or a particular group, culture”</a:t>
            </a:r>
            <a:endParaRPr lang="en-US" sz="4400" baseline="30000" dirty="0"/>
          </a:p>
          <a:p>
            <a:pPr lvl="1">
              <a:buFont typeface="Wingdings" pitchFamily="2" charset="2"/>
              <a:buNone/>
            </a:pPr>
            <a:endParaRPr lang="en-US" sz="3600" dirty="0">
              <a:solidFill>
                <a:srgbClr val="333333"/>
              </a:solidFill>
              <a:latin typeface="Lucida Sans Unicode" pitchFamily="34" charset="0"/>
            </a:endParaRPr>
          </a:p>
        </p:txBody>
      </p:sp>
      <p:pic>
        <p:nvPicPr>
          <p:cNvPr id="64517" name="Picture 5" descr="ethics-9651"/>
          <p:cNvPicPr>
            <a:picLocks noChangeAspect="1" noChangeArrowheads="1"/>
          </p:cNvPicPr>
          <p:nvPr/>
        </p:nvPicPr>
        <p:blipFill>
          <a:blip r:embed="rId2" cstate="print"/>
          <a:srcRect/>
          <a:stretch>
            <a:fillRect/>
          </a:stretch>
        </p:blipFill>
        <p:spPr bwMode="auto">
          <a:xfrm>
            <a:off x="5143504" y="1981200"/>
            <a:ext cx="3581396" cy="373381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51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45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147248" cy="941372"/>
          </a:xfrm>
        </p:spPr>
        <p:txBody>
          <a:bodyPr>
            <a:noAutofit/>
          </a:bodyPr>
          <a:lstStyle/>
          <a:p>
            <a:pPr algn="ctr"/>
            <a:r>
              <a:rPr lang="en-US" sz="4800" i="1" dirty="0" smtClean="0">
                <a:solidFill>
                  <a:srgbClr val="FF0000"/>
                </a:solidFill>
              </a:rPr>
              <a:t>Double effect</a:t>
            </a:r>
            <a:endParaRPr lang="ru-RU" sz="4800" i="1" dirty="0">
              <a:solidFill>
                <a:srgbClr val="FF0000"/>
              </a:solidFill>
            </a:endParaRPr>
          </a:p>
        </p:txBody>
      </p:sp>
      <p:sp>
        <p:nvSpPr>
          <p:cNvPr id="4" name="Текст 3"/>
          <p:cNvSpPr>
            <a:spLocks noGrp="1"/>
          </p:cNvSpPr>
          <p:nvPr>
            <p:ph type="body" sz="half" idx="2"/>
          </p:nvPr>
        </p:nvSpPr>
        <p:spPr>
          <a:xfrm>
            <a:off x="457200" y="1500174"/>
            <a:ext cx="4330824" cy="5169186"/>
          </a:xfrm>
        </p:spPr>
        <p:txBody>
          <a:bodyPr>
            <a:normAutofit lnSpcReduction="10000"/>
          </a:bodyPr>
          <a:lstStyle/>
          <a:p>
            <a:r>
              <a:rPr lang="en-US" sz="2800" i="1" dirty="0" smtClean="0"/>
              <a:t>Double effect</a:t>
            </a:r>
            <a:r>
              <a:rPr lang="en-US" sz="2800" dirty="0" smtClean="0"/>
              <a:t> is usually regarded as the combined effect of beneficence and non-</a:t>
            </a:r>
            <a:r>
              <a:rPr lang="en-US" sz="2800" dirty="0" err="1" smtClean="0"/>
              <a:t>maleficence</a:t>
            </a:r>
            <a:r>
              <a:rPr lang="en-US" sz="2800" dirty="0" smtClean="0"/>
              <a:t>.</a:t>
            </a:r>
          </a:p>
          <a:p>
            <a:pPr algn="ctr"/>
            <a:r>
              <a:rPr lang="en-US" sz="2800" b="1" dirty="0" smtClean="0"/>
              <a:t>M</a:t>
            </a:r>
            <a:r>
              <a:rPr lang="en-US" sz="2800" b="1" dirty="0" smtClean="0"/>
              <a:t>ORPHINE</a:t>
            </a:r>
          </a:p>
          <a:p>
            <a:r>
              <a:rPr lang="en-US" sz="2800" dirty="0" smtClean="0"/>
              <a:t>B</a:t>
            </a:r>
            <a:r>
              <a:rPr lang="en-US" sz="2800" dirty="0" smtClean="0"/>
              <a:t>eneficial </a:t>
            </a:r>
            <a:r>
              <a:rPr lang="en-US" sz="2800" dirty="0" smtClean="0"/>
              <a:t>effect </a:t>
            </a:r>
            <a:r>
              <a:rPr lang="en-US" sz="2800" dirty="0" smtClean="0"/>
              <a:t>- </a:t>
            </a:r>
            <a:r>
              <a:rPr lang="en-US" sz="2800" dirty="0" smtClean="0"/>
              <a:t>easing the pain and suffering of the patient, </a:t>
            </a:r>
            <a:endParaRPr lang="en-US" sz="2800" dirty="0" smtClean="0"/>
          </a:p>
          <a:p>
            <a:r>
              <a:rPr lang="en-US" sz="2800" dirty="0" smtClean="0"/>
              <a:t>M</a:t>
            </a:r>
            <a:r>
              <a:rPr lang="en-US" sz="2800" dirty="0" smtClean="0"/>
              <a:t>aleficent </a:t>
            </a:r>
            <a:r>
              <a:rPr lang="en-US" sz="2800" dirty="0" smtClean="0"/>
              <a:t>effect </a:t>
            </a:r>
            <a:r>
              <a:rPr lang="en-US" sz="2800" dirty="0" smtClean="0"/>
              <a:t>- </a:t>
            </a:r>
            <a:r>
              <a:rPr lang="en-US" sz="2800" dirty="0" smtClean="0"/>
              <a:t>hastening </a:t>
            </a:r>
            <a:r>
              <a:rPr lang="en-US" sz="2800" dirty="0" smtClean="0"/>
              <a:t>the death of the patient through suppression of the respiratory system.</a:t>
            </a:r>
          </a:p>
          <a:p>
            <a:endParaRPr lang="en-US" sz="2800" b="1" dirty="0" smtClean="0">
              <a:latin typeface="Times New Roman" pitchFamily="18" charset="0"/>
              <a:cs typeface="Times New Roman" pitchFamily="18" charset="0"/>
            </a:endParaRPr>
          </a:p>
        </p:txBody>
      </p:sp>
      <p:pic>
        <p:nvPicPr>
          <p:cNvPr id="7" name="Содержимое 6" descr="morphine_sulfate2-tm.jpg"/>
          <p:cNvPicPr>
            <a:picLocks noGrp="1" noChangeAspect="1"/>
          </p:cNvPicPr>
          <p:nvPr>
            <p:ph idx="1"/>
          </p:nvPr>
        </p:nvPicPr>
        <p:blipFill>
          <a:blip r:embed="rId2" cstate="print"/>
          <a:stretch>
            <a:fillRect/>
          </a:stretch>
        </p:blipFill>
        <p:spPr>
          <a:xfrm>
            <a:off x="5000628" y="1571612"/>
            <a:ext cx="3810000" cy="4643470"/>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147248" cy="941372"/>
          </a:xfrm>
        </p:spPr>
        <p:txBody>
          <a:bodyPr>
            <a:noAutofit/>
          </a:bodyPr>
          <a:lstStyle/>
          <a:p>
            <a:pPr algn="ctr"/>
            <a:r>
              <a:rPr lang="en-US" sz="4800" dirty="0" smtClean="0">
                <a:solidFill>
                  <a:srgbClr val="FF0000"/>
                </a:solidFill>
              </a:rPr>
              <a:t>Confidentiality</a:t>
            </a:r>
            <a:endParaRPr lang="ru-RU" sz="4800" i="1" dirty="0">
              <a:solidFill>
                <a:srgbClr val="FF0000"/>
              </a:solidFill>
            </a:endParaRPr>
          </a:p>
        </p:txBody>
      </p:sp>
      <p:sp>
        <p:nvSpPr>
          <p:cNvPr id="4" name="Текст 3"/>
          <p:cNvSpPr>
            <a:spLocks noGrp="1"/>
          </p:cNvSpPr>
          <p:nvPr>
            <p:ph type="body" sz="half" idx="2"/>
          </p:nvPr>
        </p:nvSpPr>
        <p:spPr>
          <a:xfrm>
            <a:off x="457200" y="1500174"/>
            <a:ext cx="4330824" cy="5169186"/>
          </a:xfrm>
        </p:spPr>
        <p:txBody>
          <a:bodyPr>
            <a:normAutofit/>
          </a:bodyPr>
          <a:lstStyle/>
          <a:p>
            <a:r>
              <a:rPr lang="en-US" sz="2800" b="1" dirty="0" smtClean="0"/>
              <a:t>Confidentiality</a:t>
            </a:r>
            <a:r>
              <a:rPr lang="en-US" sz="2800" dirty="0" smtClean="0"/>
              <a:t> is commonly applied to conversations between doctors and patients. This concept is commonly known as patient-physician privilege.</a:t>
            </a:r>
          </a:p>
          <a:p>
            <a:r>
              <a:rPr lang="en-US" sz="2800" dirty="0" smtClean="0"/>
              <a:t>Legal protections prevent physicians from revealing their discussions with patients, even under oath in court.</a:t>
            </a:r>
          </a:p>
          <a:p>
            <a:endParaRPr lang="en-US" sz="2800" b="1" dirty="0" smtClean="0">
              <a:latin typeface="Times New Roman" pitchFamily="18" charset="0"/>
              <a:cs typeface="Times New Roman" pitchFamily="18" charset="0"/>
            </a:endParaRPr>
          </a:p>
        </p:txBody>
      </p:sp>
      <p:pic>
        <p:nvPicPr>
          <p:cNvPr id="7" name="Содержимое 6" descr="hagl25ap_f1_default.gif"/>
          <p:cNvPicPr>
            <a:picLocks noGrp="1" noChangeAspect="1"/>
          </p:cNvPicPr>
          <p:nvPr>
            <p:ph idx="1"/>
          </p:nvPr>
        </p:nvPicPr>
        <p:blipFill>
          <a:blip r:embed="rId2" cstate="print"/>
          <a:srcRect l="10308"/>
          <a:stretch>
            <a:fillRect/>
          </a:stretch>
        </p:blipFill>
        <p:spPr>
          <a:xfrm>
            <a:off x="5003954" y="1643050"/>
            <a:ext cx="3759046" cy="4429156"/>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1214446"/>
          </a:xfrm>
        </p:spPr>
        <p:txBody>
          <a:bodyPr>
            <a:normAutofit fontScale="90000"/>
          </a:bodyPr>
          <a:lstStyle/>
          <a:p>
            <a:pPr algn="ctr"/>
            <a:r>
              <a:rPr lang="en-US" dirty="0" smtClean="0"/>
              <a:t/>
            </a:r>
            <a:br>
              <a:rPr lang="en-US" dirty="0" smtClean="0"/>
            </a:br>
            <a:r>
              <a:rPr lang="en-US" sz="5300" b="1" dirty="0" smtClean="0">
                <a:latin typeface="Times New Roman" pitchFamily="18" charset="0"/>
                <a:cs typeface="Times New Roman" pitchFamily="18" charset="0"/>
              </a:rPr>
              <a:t>Ethical Theories </a:t>
            </a:r>
            <a:r>
              <a:rPr lang="ru-RU" dirty="0" smtClean="0"/>
              <a:t/>
            </a:r>
            <a:br>
              <a:rPr lang="ru-RU" dirty="0" smtClean="0"/>
            </a:br>
            <a:endParaRPr lang="ru-RU" dirty="0"/>
          </a:p>
        </p:txBody>
      </p:sp>
      <p:sp>
        <p:nvSpPr>
          <p:cNvPr id="4" name="Текст 3"/>
          <p:cNvSpPr>
            <a:spLocks noGrp="1"/>
          </p:cNvSpPr>
          <p:nvPr>
            <p:ph idx="1"/>
          </p:nvPr>
        </p:nvSpPr>
        <p:spPr>
          <a:xfrm>
            <a:off x="457200" y="1643050"/>
            <a:ext cx="8229600" cy="4857784"/>
          </a:xfrm>
        </p:spPr>
        <p:txBody>
          <a:bodyPr>
            <a:normAutofit/>
          </a:bodyPr>
          <a:lstStyle/>
          <a:p>
            <a:pPr algn="ctr">
              <a:buNone/>
            </a:pPr>
            <a:r>
              <a:rPr lang="en-US" sz="4400" dirty="0" smtClean="0">
                <a:latin typeface="Times New Roman" pitchFamily="18" charset="0"/>
                <a:cs typeface="Times New Roman" pitchFamily="18" charset="0"/>
              </a:rPr>
              <a:t>Ethical theories are based on the previously explained ethical principles. </a:t>
            </a:r>
            <a:endParaRPr lang="en-US" sz="4400" dirty="0" smtClean="0">
              <a:latin typeface="Times New Roman" pitchFamily="18" charset="0"/>
              <a:cs typeface="Times New Roman" pitchFamily="18" charset="0"/>
            </a:endParaRPr>
          </a:p>
          <a:p>
            <a:pPr algn="ctr">
              <a:buNone/>
            </a:pPr>
            <a:r>
              <a:rPr lang="en-US" sz="4400" dirty="0" smtClean="0">
                <a:latin typeface="Times New Roman" pitchFamily="18" charset="0"/>
                <a:cs typeface="Times New Roman" pitchFamily="18" charset="0"/>
              </a:rPr>
              <a:t>People </a:t>
            </a:r>
            <a:r>
              <a:rPr lang="en-US" sz="4400" dirty="0" smtClean="0">
                <a:latin typeface="Times New Roman" pitchFamily="18" charset="0"/>
                <a:cs typeface="Times New Roman" pitchFamily="18" charset="0"/>
              </a:rPr>
              <a:t>usually base their individual choice of ethical theory upon their life experiences </a:t>
            </a:r>
            <a:endParaRPr lang="ru-RU" sz="4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88640"/>
            <a:ext cx="8229600" cy="5937523"/>
          </a:xfrm>
        </p:spPr>
        <p:txBody>
          <a:bodyPr>
            <a:noAutofit/>
          </a:bodyPr>
          <a:lstStyle/>
          <a:p>
            <a:pPr algn="ctr">
              <a:buNone/>
            </a:pPr>
            <a:r>
              <a:rPr lang="en-US" sz="3600" b="1" dirty="0" smtClean="0">
                <a:latin typeface="Times New Roman" pitchFamily="18" charset="0"/>
                <a:cs typeface="Times New Roman" pitchFamily="18" charset="0"/>
              </a:rPr>
              <a:t>Two approaches to ethical theory </a:t>
            </a:r>
          </a:p>
          <a:p>
            <a:pPr>
              <a:buNone/>
            </a:pPr>
            <a:r>
              <a:rPr lang="en-US" sz="3600" dirty="0" smtClean="0">
                <a:latin typeface="Times New Roman" pitchFamily="18" charset="0"/>
                <a:cs typeface="Times New Roman" pitchFamily="18" charset="0"/>
              </a:rPr>
              <a:t>Ethical theory in turn divides into two main </a:t>
            </a:r>
          </a:p>
          <a:p>
            <a:pPr algn="ctr">
              <a:buNone/>
            </a:pPr>
            <a:r>
              <a:rPr lang="en-US" sz="3600" dirty="0" smtClean="0">
                <a:latin typeface="Times New Roman" pitchFamily="18" charset="0"/>
                <a:cs typeface="Times New Roman" pitchFamily="18" charset="0"/>
              </a:rPr>
              <a:t>types or approaches:</a:t>
            </a:r>
          </a:p>
          <a:p>
            <a:r>
              <a:rPr lang="en-US" sz="3600" dirty="0" smtClean="0">
                <a:latin typeface="Times New Roman" pitchFamily="18" charset="0"/>
                <a:cs typeface="Times New Roman" pitchFamily="18" charset="0"/>
              </a:rPr>
              <a:t> virtue ethics: begins by considering what makes a person (or his/her character or motives) morally good (Aristotle, Hume)</a:t>
            </a:r>
          </a:p>
          <a:p>
            <a:r>
              <a:rPr lang="en-US" sz="3600" dirty="0" smtClean="0">
                <a:latin typeface="Times New Roman" pitchFamily="18" charset="0"/>
                <a:cs typeface="Times New Roman" pitchFamily="18" charset="0"/>
              </a:rPr>
              <a:t> duty ethics: focuses on rules or acts and what makes them right (Mill, Kant, Rawls)</a:t>
            </a:r>
            <a:endParaRPr lang="ru-RU"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thicsOverview.gif (7813 bytes)"/>
          <p:cNvPicPr>
            <a:picLocks noChangeAspect="1" noChangeArrowheads="1"/>
          </p:cNvPicPr>
          <p:nvPr/>
        </p:nvPicPr>
        <p:blipFill>
          <a:blip r:embed="rId2" cstate="print"/>
          <a:srcRect/>
          <a:stretch>
            <a:fillRect/>
          </a:stretch>
        </p:blipFill>
        <p:spPr bwMode="auto">
          <a:xfrm>
            <a:off x="0" y="71462"/>
            <a:ext cx="9144000" cy="685800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075240" cy="504056"/>
          </a:xfrm>
        </p:spPr>
        <p:txBody>
          <a:bodyPr>
            <a:noAutofit/>
          </a:bodyPr>
          <a:lstStyle/>
          <a:p>
            <a:pPr algn="ctr"/>
            <a:r>
              <a:rPr lang="en-US" sz="4000" dirty="0" smtClean="0">
                <a:solidFill>
                  <a:srgbClr val="0070C0"/>
                </a:solidFill>
              </a:rPr>
              <a:t>Deontological   ethics </a:t>
            </a:r>
            <a:endParaRPr lang="ru-RU" sz="4000" dirty="0">
              <a:solidFill>
                <a:srgbClr val="0070C0"/>
              </a:solidFill>
            </a:endParaRPr>
          </a:p>
        </p:txBody>
      </p:sp>
      <p:sp>
        <p:nvSpPr>
          <p:cNvPr id="4" name="Текст 3"/>
          <p:cNvSpPr>
            <a:spLocks noGrp="1"/>
          </p:cNvSpPr>
          <p:nvPr>
            <p:ph type="body" sz="half" idx="2"/>
          </p:nvPr>
        </p:nvSpPr>
        <p:spPr>
          <a:xfrm>
            <a:off x="251520" y="620688"/>
            <a:ext cx="6264696" cy="6237312"/>
          </a:xfrm>
        </p:spPr>
        <p:txBody>
          <a:bodyPr>
            <a:noAutofit/>
          </a:bodyPr>
          <a:lstStyle/>
          <a:p>
            <a:r>
              <a:rPr lang="en-US" sz="3600" b="1" dirty="0" smtClean="0">
                <a:latin typeface="Times New Roman" pitchFamily="18" charset="0"/>
                <a:cs typeface="Times New Roman" pitchFamily="18" charset="0"/>
              </a:rPr>
              <a:t>Deontological</a:t>
            </a:r>
            <a:r>
              <a:rPr lang="en-US" sz="3600" dirty="0" smtClean="0">
                <a:latin typeface="Times New Roman" pitchFamily="18" charset="0"/>
                <a:cs typeface="Times New Roman" pitchFamily="18" charset="0"/>
              </a:rPr>
              <a:t>, or duty-based, ethical systems, are those that simply claim,  what the fundamental ethical duties are. </a:t>
            </a:r>
            <a:endParaRPr lang="en-US" sz="3600" dirty="0" smtClean="0">
              <a:latin typeface="Times New Roman" pitchFamily="18" charset="0"/>
              <a:cs typeface="Times New Roman" pitchFamily="18" charset="0"/>
            </a:endParaRPr>
          </a:p>
          <a:p>
            <a:r>
              <a:rPr lang="en-US" sz="3600" b="1" dirty="0" smtClean="0">
                <a:latin typeface="Times New Roman" pitchFamily="18" charset="0"/>
                <a:cs typeface="Times New Roman" pitchFamily="18" charset="0"/>
                <a:hlinkClick r:id="rId2"/>
              </a:rPr>
              <a:t>The </a:t>
            </a:r>
            <a:r>
              <a:rPr lang="en-US" sz="3600" b="1" dirty="0" smtClean="0">
                <a:latin typeface="Times New Roman" pitchFamily="18" charset="0"/>
                <a:cs typeface="Times New Roman" pitchFamily="18" charset="0"/>
                <a:hlinkClick r:id="rId2"/>
              </a:rPr>
              <a:t>Ten Commandments</a:t>
            </a:r>
            <a:r>
              <a:rPr lang="en-US" sz="3600" dirty="0" smtClean="0">
                <a:latin typeface="Times New Roman" pitchFamily="18" charset="0"/>
                <a:cs typeface="Times New Roman" pitchFamily="18" charset="0"/>
              </a:rPr>
              <a:t> </a:t>
            </a:r>
            <a:r>
              <a:rPr lang="ru-RU"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 examples </a:t>
            </a:r>
            <a:r>
              <a:rPr lang="en-US" sz="3600" dirty="0" smtClean="0">
                <a:latin typeface="Times New Roman" pitchFamily="18" charset="0"/>
                <a:cs typeface="Times New Roman" pitchFamily="18" charset="0"/>
              </a:rPr>
              <a:t>of deontological ethical thinking. The Ten Commandments say that some actions are just plain right and others are just plain wrong.</a:t>
            </a:r>
            <a:endParaRPr lang="ru-RU" sz="3600" dirty="0">
              <a:latin typeface="Times New Roman" pitchFamily="18" charset="0"/>
              <a:cs typeface="Times New Roman" pitchFamily="18" charset="0"/>
            </a:endParaRPr>
          </a:p>
        </p:txBody>
      </p:sp>
      <p:pic>
        <p:nvPicPr>
          <p:cNvPr id="9" name="Содержимое 4" descr="ten_commandments.jpg"/>
          <p:cNvPicPr>
            <a:picLocks noGrp="1" noChangeAspect="1"/>
          </p:cNvPicPr>
          <p:nvPr>
            <p:ph idx="1"/>
          </p:nvPr>
        </p:nvPicPr>
        <p:blipFill>
          <a:blip r:embed="rId3" cstate="print"/>
          <a:stretch>
            <a:fillRect/>
          </a:stretch>
        </p:blipFill>
        <p:spPr>
          <a:xfrm>
            <a:off x="6516216" y="1052736"/>
            <a:ext cx="2310904" cy="4680520"/>
          </a:xfr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EqualRIghts.png"/>
          <p:cNvPicPr>
            <a:picLocks noGrp="1" noChangeAspect="1"/>
          </p:cNvPicPr>
          <p:nvPr>
            <p:ph idx="1"/>
          </p:nvPr>
        </p:nvPicPr>
        <p:blipFill>
          <a:blip r:embed="rId2" cstate="print"/>
          <a:stretch>
            <a:fillRect/>
          </a:stretch>
        </p:blipFill>
        <p:spPr>
          <a:xfrm>
            <a:off x="6037312" y="1556792"/>
            <a:ext cx="3106688" cy="3617010"/>
          </a:xfrm>
        </p:spPr>
      </p:pic>
      <p:sp>
        <p:nvSpPr>
          <p:cNvPr id="4" name="Текст 3"/>
          <p:cNvSpPr>
            <a:spLocks noGrp="1"/>
          </p:cNvSpPr>
          <p:nvPr>
            <p:ph type="body" sz="half" idx="2"/>
          </p:nvPr>
        </p:nvSpPr>
        <p:spPr>
          <a:xfrm>
            <a:off x="0" y="0"/>
            <a:ext cx="6012160" cy="6858000"/>
          </a:xfrm>
        </p:spPr>
        <p:txBody>
          <a:bodyPr>
            <a:noAutofit/>
          </a:bodyPr>
          <a:lstStyle/>
          <a:p>
            <a:endParaRPr lang="en-US" sz="3200" dirty="0" smtClean="0">
              <a:latin typeface="Times New Roman" pitchFamily="18" charset="0"/>
              <a:cs typeface="Times New Roman" pitchFamily="18" charset="0"/>
            </a:endParaRPr>
          </a:p>
          <a:p>
            <a:r>
              <a:rPr lang="en-US" sz="3600" dirty="0" smtClean="0">
                <a:latin typeface="Times New Roman" pitchFamily="18" charset="0"/>
                <a:cs typeface="Times New Roman" pitchFamily="18" charset="0"/>
              </a:rPr>
              <a:t>This is what characterizes deontological ethical methods: they simply state that some things are right or wrong. Some things are your duty to do (Greek </a:t>
            </a:r>
            <a:r>
              <a:rPr lang="en-US" sz="3600" i="1" dirty="0" err="1" smtClean="0">
                <a:latin typeface="Times New Roman" pitchFamily="18" charset="0"/>
                <a:cs typeface="Times New Roman" pitchFamily="18" charset="0"/>
              </a:rPr>
              <a:t>deon</a:t>
            </a:r>
            <a:r>
              <a:rPr lang="en-US" sz="3600" dirty="0" smtClean="0">
                <a:latin typeface="Times New Roman" pitchFamily="18" charset="0"/>
                <a:cs typeface="Times New Roman" pitchFamily="18" charset="0"/>
              </a:rPr>
              <a:t>: duty) and other things are your duty to avoid. </a:t>
            </a:r>
          </a:p>
          <a:p>
            <a:r>
              <a:rPr lang="en-US" sz="3600" b="1" dirty="0" smtClean="0">
                <a:latin typeface="Times New Roman" pitchFamily="18" charset="0"/>
                <a:cs typeface="Times New Roman" pitchFamily="18" charset="0"/>
              </a:rPr>
              <a:t>Human Rights documents</a:t>
            </a:r>
            <a:r>
              <a:rPr lang="en-US" sz="3600" dirty="0" smtClean="0">
                <a:latin typeface="Times New Roman" pitchFamily="18" charset="0"/>
                <a:cs typeface="Times New Roman" pitchFamily="18" charset="0"/>
              </a:rPr>
              <a:t>, for example, are instances of deontological thinking</a:t>
            </a:r>
            <a:r>
              <a:rPr lang="en-US" sz="3200" dirty="0" smtClean="0">
                <a:latin typeface="Times New Roman" pitchFamily="18" charset="0"/>
                <a:cs typeface="Times New Roman" pitchFamily="18" charset="0"/>
              </a:rPr>
              <a:t>. </a:t>
            </a:r>
            <a:endParaRPr lang="ru-RU"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686800" cy="851694"/>
          </a:xfrm>
        </p:spPr>
        <p:txBody>
          <a:bodyPr>
            <a:normAutofit/>
          </a:bodyPr>
          <a:lstStyle/>
          <a:p>
            <a:pPr algn="ctr"/>
            <a:r>
              <a:rPr lang="en-US" sz="4000" dirty="0" smtClean="0">
                <a:latin typeface="Times New Roman" pitchFamily="18" charset="0"/>
                <a:cs typeface="Times New Roman" pitchFamily="18" charset="0"/>
              </a:rPr>
              <a:t>CONSEQUENTIALISM</a:t>
            </a:r>
            <a:endParaRPr lang="ru-RU" sz="4000" dirty="0">
              <a:latin typeface="Times New Roman" pitchFamily="18" charset="0"/>
              <a:cs typeface="Times New Roman" pitchFamily="18" charset="0"/>
            </a:endParaRPr>
          </a:p>
        </p:txBody>
      </p:sp>
      <p:pic>
        <p:nvPicPr>
          <p:cNvPr id="5" name="Содержимое 4" descr="consequentialism-trickslattery.jpg"/>
          <p:cNvPicPr>
            <a:picLocks noGrp="1" noChangeAspect="1"/>
          </p:cNvPicPr>
          <p:nvPr>
            <p:ph idx="1"/>
          </p:nvPr>
        </p:nvPicPr>
        <p:blipFill>
          <a:blip r:embed="rId2" cstate="print"/>
          <a:stretch>
            <a:fillRect/>
          </a:stretch>
        </p:blipFill>
        <p:spPr>
          <a:xfrm>
            <a:off x="4857752" y="1142984"/>
            <a:ext cx="4048340" cy="5310352"/>
          </a:xfrm>
        </p:spPr>
      </p:pic>
      <p:sp>
        <p:nvSpPr>
          <p:cNvPr id="4" name="Текст 3"/>
          <p:cNvSpPr>
            <a:spLocks noGrp="1"/>
          </p:cNvSpPr>
          <p:nvPr>
            <p:ph type="body" sz="half" idx="2"/>
          </p:nvPr>
        </p:nvSpPr>
        <p:spPr>
          <a:xfrm>
            <a:off x="0" y="1268760"/>
            <a:ext cx="4860032" cy="5589240"/>
          </a:xfrm>
        </p:spPr>
        <p:txBody>
          <a:bodyPr>
            <a:noAutofit/>
          </a:bodyPr>
          <a:lstStyle/>
          <a:p>
            <a:pPr algn="ctr"/>
            <a:r>
              <a:rPr lang="en-US" sz="3200" b="1" dirty="0" smtClean="0">
                <a:latin typeface="Times New Roman" pitchFamily="18" charset="0"/>
                <a:cs typeface="Times New Roman" pitchFamily="18" charset="0"/>
              </a:rPr>
              <a:t>Teleological</a:t>
            </a:r>
            <a:r>
              <a:rPr lang="en-US" sz="3200" dirty="0" smtClean="0">
                <a:latin typeface="Times New Roman" pitchFamily="18" charset="0"/>
                <a:cs typeface="Times New Roman" pitchFamily="18" charset="0"/>
              </a:rPr>
              <a:t> methods, sometimes called </a:t>
            </a:r>
            <a:r>
              <a:rPr lang="en-US" sz="3200" b="1" dirty="0" err="1" smtClean="0">
                <a:latin typeface="Times New Roman" pitchFamily="18" charset="0"/>
                <a:cs typeface="Times New Roman" pitchFamily="18" charset="0"/>
              </a:rPr>
              <a:t>consequentialist</a:t>
            </a:r>
            <a:r>
              <a:rPr lang="en-US" sz="3200" dirty="0" smtClean="0">
                <a:latin typeface="Times New Roman" pitchFamily="18" charset="0"/>
                <a:cs typeface="Times New Roman" pitchFamily="18" charset="0"/>
              </a:rPr>
              <a:t>, are based on estimating what the likely outcomes of a given course of action will be, and then choosing the method that has the most positive consequences and the fewest negative consequences. </a:t>
            </a:r>
            <a:br>
              <a:rPr lang="en-US" sz="3200" dirty="0" smtClean="0">
                <a:latin typeface="Times New Roman" pitchFamily="18" charset="0"/>
                <a:cs typeface="Times New Roman" pitchFamily="18" charset="0"/>
              </a:rPr>
            </a:br>
            <a:endParaRPr lang="ru-RU" sz="32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075240" cy="923702"/>
          </a:xfrm>
        </p:spPr>
        <p:txBody>
          <a:bodyPr>
            <a:noAutofit/>
          </a:bodyPr>
          <a:lstStyle/>
          <a:p>
            <a:pPr algn="ctr"/>
            <a:r>
              <a:rPr lang="en-US" sz="4000" dirty="0" smtClean="0">
                <a:latin typeface="Times New Roman" pitchFamily="18" charset="0"/>
                <a:cs typeface="Times New Roman" pitchFamily="18" charset="0"/>
              </a:rPr>
              <a:t>ETHICAL EGOISM</a:t>
            </a:r>
            <a:endParaRPr lang="ru-RU" sz="4000" dirty="0">
              <a:latin typeface="Times New Roman" pitchFamily="18" charset="0"/>
              <a:cs typeface="Times New Roman" pitchFamily="18" charset="0"/>
            </a:endParaRPr>
          </a:p>
        </p:txBody>
      </p:sp>
      <p:pic>
        <p:nvPicPr>
          <p:cNvPr id="5" name="Содержимое 4" descr="selfish.jpg"/>
          <p:cNvPicPr>
            <a:picLocks noGrp="1" noChangeAspect="1"/>
          </p:cNvPicPr>
          <p:nvPr>
            <p:ph idx="1"/>
          </p:nvPr>
        </p:nvPicPr>
        <p:blipFill>
          <a:blip r:embed="rId2" cstate="print"/>
          <a:stretch>
            <a:fillRect/>
          </a:stretch>
        </p:blipFill>
        <p:spPr>
          <a:xfrm>
            <a:off x="5292080" y="1268760"/>
            <a:ext cx="2762250" cy="2736304"/>
          </a:xfrm>
        </p:spPr>
      </p:pic>
      <p:sp>
        <p:nvSpPr>
          <p:cNvPr id="4" name="Текст 3"/>
          <p:cNvSpPr>
            <a:spLocks noGrp="1"/>
          </p:cNvSpPr>
          <p:nvPr>
            <p:ph type="body" sz="half" idx="2"/>
          </p:nvPr>
        </p:nvSpPr>
        <p:spPr>
          <a:xfrm>
            <a:off x="179512" y="1340768"/>
            <a:ext cx="4968552" cy="5328592"/>
          </a:xfrm>
        </p:spPr>
        <p:txBody>
          <a:bodyPr>
            <a:normAutofit lnSpcReduction="10000"/>
          </a:bodyPr>
          <a:lstStyle/>
          <a:p>
            <a:pPr>
              <a:buFont typeface="Arial" pitchFamily="34" charset="0"/>
              <a:buChar char="•"/>
            </a:pPr>
            <a:r>
              <a:rPr lang="en-US" sz="2800" b="1" dirty="0" smtClean="0">
                <a:latin typeface="Times New Roman" pitchFamily="18" charset="0"/>
                <a:cs typeface="Times New Roman" pitchFamily="18" charset="0"/>
              </a:rPr>
              <a:t>A moral theory that contends all choices either involve or should involve self-promotion as their sole objective.</a:t>
            </a:r>
          </a:p>
          <a:p>
            <a:pPr>
              <a:buFont typeface="Arial" pitchFamily="34" charset="0"/>
              <a:buChar char="•"/>
            </a:pPr>
            <a:r>
              <a:rPr lang="en-US" sz="2800" b="1" dirty="0" smtClean="0">
                <a:latin typeface="Times New Roman" pitchFamily="18" charset="0"/>
                <a:cs typeface="Times New Roman" pitchFamily="18" charset="0"/>
              </a:rPr>
              <a:t>Ethical egoists believe that people should not be their brother’s keeper, because people do not completely understand the true needs of others.</a:t>
            </a:r>
          </a:p>
          <a:p>
            <a:pPr>
              <a:buFont typeface="Arial" pitchFamily="34" charset="0"/>
              <a:buChar char="•"/>
            </a:pPr>
            <a:r>
              <a:rPr lang="en-US" sz="2800" b="1" dirty="0" smtClean="0">
                <a:latin typeface="Times New Roman" pitchFamily="18" charset="0"/>
                <a:cs typeface="Times New Roman" pitchFamily="18" charset="0"/>
              </a:rPr>
              <a:t>It’s every man for himself in this world!</a:t>
            </a:r>
          </a:p>
          <a:p>
            <a:pPr>
              <a:buFont typeface="Arial" pitchFamily="34" charset="0"/>
              <a:buChar char="•"/>
            </a:pPr>
            <a:endParaRPr lang="en-US" b="1" dirty="0" smtClean="0"/>
          </a:p>
          <a:p>
            <a:pPr>
              <a:buFont typeface="Arial" pitchFamily="34" charset="0"/>
              <a:buChar char="•"/>
            </a:pPr>
            <a:endParaRPr lang="ru-RU" dirty="0"/>
          </a:p>
        </p:txBody>
      </p:sp>
      <p:pic>
        <p:nvPicPr>
          <p:cNvPr id="6" name="Рисунок 5" descr="images.jpg"/>
          <p:cNvPicPr>
            <a:picLocks noChangeAspect="1"/>
          </p:cNvPicPr>
          <p:nvPr/>
        </p:nvPicPr>
        <p:blipFill>
          <a:blip r:embed="rId3" cstate="print"/>
          <a:stretch>
            <a:fillRect/>
          </a:stretch>
        </p:blipFill>
        <p:spPr>
          <a:xfrm>
            <a:off x="5868144" y="4149080"/>
            <a:ext cx="3096344" cy="2448272"/>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57200" y="273050"/>
            <a:ext cx="8363272" cy="1162050"/>
          </a:xfrm>
        </p:spPr>
        <p:txBody>
          <a:bodyPr/>
          <a:lstStyle/>
          <a:p>
            <a:pPr algn="ctr"/>
            <a:r>
              <a:rPr lang="en-US" sz="3600" dirty="0" smtClean="0">
                <a:latin typeface="Times New Roman" pitchFamily="18" charset="0"/>
                <a:cs typeface="Times New Roman" pitchFamily="18" charset="0"/>
              </a:rPr>
              <a:t>Utilitarian Theories</a:t>
            </a:r>
            <a:r>
              <a:rPr lang="en-US" dirty="0" smtClean="0"/>
              <a:t/>
            </a:r>
            <a:br>
              <a:rPr lang="en-US" dirty="0" smtClean="0"/>
            </a:br>
            <a:endParaRPr lang="ru-RU" dirty="0"/>
          </a:p>
        </p:txBody>
      </p:sp>
      <p:pic>
        <p:nvPicPr>
          <p:cNvPr id="10" name="Содержимое 9" descr="images (1).jpg"/>
          <p:cNvPicPr>
            <a:picLocks noGrp="1" noChangeAspect="1"/>
          </p:cNvPicPr>
          <p:nvPr>
            <p:ph idx="1"/>
          </p:nvPr>
        </p:nvPicPr>
        <p:blipFill>
          <a:blip r:embed="rId2" cstate="print"/>
          <a:srcRect r="50683"/>
          <a:stretch>
            <a:fillRect/>
          </a:stretch>
        </p:blipFill>
        <p:spPr>
          <a:xfrm>
            <a:off x="4788024" y="1340768"/>
            <a:ext cx="4032448" cy="5256583"/>
          </a:xfrm>
        </p:spPr>
      </p:pic>
      <p:sp>
        <p:nvSpPr>
          <p:cNvPr id="9" name="Текст 8"/>
          <p:cNvSpPr>
            <a:spLocks noGrp="1"/>
          </p:cNvSpPr>
          <p:nvPr>
            <p:ph type="body" sz="half" idx="2"/>
          </p:nvPr>
        </p:nvSpPr>
        <p:spPr>
          <a:xfrm>
            <a:off x="251520" y="1435100"/>
            <a:ext cx="4392488" cy="5234260"/>
          </a:xfrm>
        </p:spPr>
        <p:txBody>
          <a:bodyPr>
            <a:normAutofit/>
          </a:bodyPr>
          <a:lstStyle/>
          <a:p>
            <a:pPr algn="ctr">
              <a:buFont typeface="Arial" pitchFamily="34" charset="0"/>
              <a:buChar char="•"/>
            </a:pPr>
            <a:r>
              <a:rPr lang="en-US" sz="2600" dirty="0" smtClean="0">
                <a:latin typeface="Times New Roman" pitchFamily="18" charset="0"/>
                <a:cs typeface="Times New Roman" pitchFamily="18" charset="0"/>
              </a:rPr>
              <a:t>Moral theories that assert an action’s rightness is determined by the actual or probable consequences that the action will have for the greatest number of people affected by that action.</a:t>
            </a:r>
          </a:p>
          <a:p>
            <a:pPr algn="ctr">
              <a:buFont typeface="Arial" pitchFamily="34" charset="0"/>
              <a:buChar char="•"/>
            </a:pPr>
            <a:r>
              <a:rPr lang="en-US" sz="2600" dirty="0" smtClean="0">
                <a:latin typeface="Times New Roman" pitchFamily="18" charset="0"/>
                <a:cs typeface="Times New Roman" pitchFamily="18" charset="0"/>
              </a:rPr>
              <a:t>An </a:t>
            </a:r>
            <a:r>
              <a:rPr lang="en-US" sz="2600" dirty="0" smtClean="0">
                <a:latin typeface="Times New Roman" pitchFamily="18" charset="0"/>
                <a:cs typeface="Times New Roman" pitchFamily="18" charset="0"/>
              </a:rPr>
              <a:t>action or practice is right if it leads to the best possible balance of good consequences over bad consequences for all the parties affected.</a:t>
            </a:r>
          </a:p>
          <a:p>
            <a:pPr algn="ctr">
              <a:buFont typeface="Arial" pitchFamily="34" charset="0"/>
              <a:buChar char="•"/>
            </a:pPr>
            <a:endParaRPr lang="en-US" sz="2400"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Doctor_Examining_Patient_Eye"/>
          <p:cNvPicPr>
            <a:picLocks noChangeAspect="1" noChangeArrowheads="1"/>
          </p:cNvPicPr>
          <p:nvPr/>
        </p:nvPicPr>
        <p:blipFill>
          <a:blip r:embed="rId3" cstate="print"/>
          <a:srcRect/>
          <a:stretch>
            <a:fillRect/>
          </a:stretch>
        </p:blipFill>
        <p:spPr bwMode="auto">
          <a:xfrm>
            <a:off x="4929190" y="357166"/>
            <a:ext cx="3829056" cy="5786478"/>
          </a:xfrm>
          <a:prstGeom prst="rect">
            <a:avLst/>
          </a:prstGeom>
          <a:noFill/>
        </p:spPr>
      </p:pic>
      <p:sp>
        <p:nvSpPr>
          <p:cNvPr id="9" name="Содержимое 2"/>
          <p:cNvSpPr>
            <a:spLocks noGrp="1"/>
          </p:cNvSpPr>
          <p:nvPr>
            <p:ph type="body" sz="half" idx="2"/>
          </p:nvPr>
        </p:nvSpPr>
        <p:spPr>
          <a:xfrm>
            <a:off x="457200" y="549275"/>
            <a:ext cx="4042792" cy="5975350"/>
          </a:xfrm>
        </p:spPr>
        <p:txBody>
          <a:bodyPr>
            <a:normAutofit lnSpcReduction="10000"/>
          </a:bodyPr>
          <a:lstStyle/>
          <a:p>
            <a:pPr marL="0" lvl="1" algn="ctr"/>
            <a:r>
              <a:rPr lang="en-US" sz="3200" b="1" dirty="0" smtClean="0">
                <a:latin typeface="Times New Roman" pitchFamily="18" charset="0"/>
                <a:cs typeface="Times New Roman" pitchFamily="18" charset="0"/>
              </a:rPr>
              <a:t>Bioethics:</a:t>
            </a:r>
            <a:r>
              <a:rPr lang="en-US" sz="3200" dirty="0" smtClean="0">
                <a:latin typeface="Times New Roman" pitchFamily="18" charset="0"/>
                <a:cs typeface="Times New Roman" pitchFamily="18" charset="0"/>
              </a:rPr>
              <a:t> “a field of study concerned with the </a:t>
            </a:r>
            <a:r>
              <a:rPr lang="en-US" sz="3200" b="1" dirty="0" smtClean="0">
                <a:solidFill>
                  <a:schemeClr val="tx2"/>
                </a:solidFill>
                <a:latin typeface="Times New Roman" pitchFamily="18" charset="0"/>
                <a:cs typeface="Times New Roman" pitchFamily="18" charset="0"/>
              </a:rPr>
              <a:t>ethics</a:t>
            </a:r>
            <a:r>
              <a:rPr lang="en-US" sz="3200" dirty="0" smtClean="0">
                <a:latin typeface="Times New Roman" pitchFamily="18" charset="0"/>
                <a:cs typeface="Times New Roman" pitchFamily="18" charset="0"/>
              </a:rPr>
              <a:t> and </a:t>
            </a:r>
            <a:r>
              <a:rPr lang="en-US" sz="3200" b="1" dirty="0" smtClean="0">
                <a:solidFill>
                  <a:schemeClr val="tx2"/>
                </a:solidFill>
                <a:latin typeface="Times New Roman" pitchFamily="18" charset="0"/>
                <a:cs typeface="Times New Roman" pitchFamily="18" charset="0"/>
              </a:rPr>
              <a:t>philosophical implications</a:t>
            </a:r>
            <a:r>
              <a:rPr lang="en-US" sz="3200" dirty="0" smtClean="0">
                <a:latin typeface="Times New Roman" pitchFamily="18" charset="0"/>
                <a:cs typeface="Times New Roman" pitchFamily="18" charset="0"/>
              </a:rPr>
              <a:t> of certain </a:t>
            </a:r>
            <a:r>
              <a:rPr lang="en-US" sz="3200" b="1" dirty="0" smtClean="0">
                <a:solidFill>
                  <a:schemeClr val="tx2"/>
                </a:solidFill>
                <a:latin typeface="Times New Roman" pitchFamily="18" charset="0"/>
                <a:cs typeface="Times New Roman" pitchFamily="18" charset="0"/>
              </a:rPr>
              <a:t>biological</a:t>
            </a:r>
            <a:r>
              <a:rPr lang="en-US" sz="3200" dirty="0" smtClean="0">
                <a:latin typeface="Times New Roman" pitchFamily="18" charset="0"/>
                <a:cs typeface="Times New Roman" pitchFamily="18" charset="0"/>
              </a:rPr>
              <a:t> and </a:t>
            </a:r>
            <a:r>
              <a:rPr lang="en-US" sz="3200" b="1" dirty="0" smtClean="0">
                <a:solidFill>
                  <a:schemeClr val="tx2"/>
                </a:solidFill>
                <a:latin typeface="Times New Roman" pitchFamily="18" charset="0"/>
                <a:cs typeface="Times New Roman" pitchFamily="18" charset="0"/>
              </a:rPr>
              <a:t>medical procedures</a:t>
            </a:r>
            <a:r>
              <a:rPr lang="en-US" sz="3200" dirty="0" smtClean="0">
                <a:solidFill>
                  <a:schemeClr val="tx2"/>
                </a:solidFill>
                <a:latin typeface="Times New Roman" pitchFamily="18" charset="0"/>
                <a:cs typeface="Times New Roman" pitchFamily="18" charset="0"/>
              </a:rPr>
              <a:t>, </a:t>
            </a:r>
            <a:r>
              <a:rPr lang="en-US" sz="3200" b="1" dirty="0" smtClean="0">
                <a:solidFill>
                  <a:schemeClr val="tx2"/>
                </a:solidFill>
                <a:latin typeface="Times New Roman" pitchFamily="18" charset="0"/>
                <a:cs typeface="Times New Roman" pitchFamily="18" charset="0"/>
              </a:rPr>
              <a:t>technologies, and treatments</a:t>
            </a:r>
            <a:r>
              <a:rPr lang="en-US" sz="3200" dirty="0" smtClean="0">
                <a:latin typeface="Times New Roman" pitchFamily="18" charset="0"/>
                <a:cs typeface="Times New Roman" pitchFamily="18" charset="0"/>
              </a:rPr>
              <a:t>, such as organ transplants, genetic engineering, and care of the terminally ill”</a:t>
            </a:r>
            <a:endParaRPr lang="en-US" sz="3200" b="1" dirty="0" smtClean="0">
              <a:latin typeface="Times New Roman" pitchFamily="18" charset="0"/>
              <a:cs typeface="Times New Roman" pitchFamily="18" charset="0"/>
            </a:endParaRPr>
          </a:p>
          <a:p>
            <a:pPr algn="ct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Содержимое 8" descr="superman_faces.jpg"/>
          <p:cNvPicPr>
            <a:picLocks noGrp="1" noChangeAspect="1"/>
          </p:cNvPicPr>
          <p:nvPr>
            <p:ph idx="1"/>
          </p:nvPr>
        </p:nvPicPr>
        <p:blipFill>
          <a:blip r:embed="rId2" cstate="print"/>
          <a:stretch>
            <a:fillRect/>
          </a:stretch>
        </p:blipFill>
        <p:spPr>
          <a:xfrm>
            <a:off x="4860033" y="764704"/>
            <a:ext cx="3826768" cy="5307502"/>
          </a:xfrm>
        </p:spPr>
      </p:pic>
      <p:sp>
        <p:nvSpPr>
          <p:cNvPr id="8" name="Текст 7"/>
          <p:cNvSpPr>
            <a:spLocks noGrp="1"/>
          </p:cNvSpPr>
          <p:nvPr>
            <p:ph type="body" sz="half" idx="2"/>
          </p:nvPr>
        </p:nvSpPr>
        <p:spPr>
          <a:xfrm>
            <a:off x="457200" y="332656"/>
            <a:ext cx="4330824" cy="6168178"/>
          </a:xfrm>
        </p:spPr>
        <p:txBody>
          <a:bodyPr>
            <a:normAutofit/>
          </a:bodyPr>
          <a:lstStyle/>
          <a:p>
            <a:r>
              <a:rPr lang="en-US" sz="3600" b="1" dirty="0" smtClean="0">
                <a:latin typeface="Times New Roman" pitchFamily="18" charset="0"/>
                <a:cs typeface="Times New Roman" pitchFamily="18" charset="0"/>
              </a:rPr>
              <a:t>Utilitarian </a:t>
            </a:r>
            <a:r>
              <a:rPr lang="en-US" sz="3600" b="1" dirty="0" smtClean="0">
                <a:latin typeface="Times New Roman" pitchFamily="18" charset="0"/>
                <a:cs typeface="Times New Roman" pitchFamily="18" charset="0"/>
              </a:rPr>
              <a:t>decision-</a:t>
            </a:r>
          </a:p>
          <a:p>
            <a:r>
              <a:rPr lang="en-US" sz="3600" b="1" dirty="0" smtClean="0">
                <a:latin typeface="Times New Roman" pitchFamily="18" charset="0"/>
                <a:cs typeface="Times New Roman" pitchFamily="18" charset="0"/>
              </a:rPr>
              <a:t>making </a:t>
            </a:r>
            <a:r>
              <a:rPr lang="en-US" sz="3600" b="1" dirty="0" smtClean="0">
                <a:latin typeface="Times New Roman" pitchFamily="18" charset="0"/>
                <a:cs typeface="Times New Roman" pitchFamily="18" charset="0"/>
              </a:rPr>
              <a:t>relies on tools such as cost-benefit analysis and risk assessment to determine the greatest utility</a:t>
            </a:r>
            <a:r>
              <a:rPr lang="en-US" sz="3600" b="1" dirty="0" smtClean="0">
                <a:latin typeface="Times New Roman" pitchFamily="18" charset="0"/>
                <a:cs typeface="Times New Roman" pitchFamily="18" charset="0"/>
              </a:rPr>
              <a:t>.</a:t>
            </a:r>
          </a:p>
          <a:p>
            <a:endParaRPr lang="en-US" sz="3600" b="1" dirty="0" smtClean="0">
              <a:latin typeface="Times New Roman" pitchFamily="18" charset="0"/>
              <a:cs typeface="Times New Roman" pitchFamily="18" charset="0"/>
            </a:endParaRPr>
          </a:p>
          <a:p>
            <a:r>
              <a:rPr lang="en-US" sz="3600" b="1" dirty="0" smtClean="0">
                <a:latin typeface="Times New Roman" pitchFamily="18" charset="0"/>
                <a:cs typeface="Times New Roman" pitchFamily="18" charset="0"/>
              </a:rPr>
              <a:t>Example - Superman.</a:t>
            </a:r>
            <a:endParaRPr lang="en-US" sz="3600" b="1"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91264" cy="1052736"/>
          </a:xfrm>
        </p:spPr>
        <p:txBody>
          <a:bodyPr>
            <a:normAutofit/>
          </a:bodyPr>
          <a:lstStyle/>
          <a:p>
            <a:pPr algn="ctr"/>
            <a:r>
              <a:rPr lang="en-US" sz="6000" i="1" dirty="0" err="1" smtClean="0"/>
              <a:t>Aristotleanism</a:t>
            </a:r>
            <a:endParaRPr lang="ru-RU" sz="6000" i="1" dirty="0"/>
          </a:p>
        </p:txBody>
      </p:sp>
      <p:pic>
        <p:nvPicPr>
          <p:cNvPr id="5" name="Содержимое 4" descr="Shelly_Kaganpic.jpg"/>
          <p:cNvPicPr>
            <a:picLocks noGrp="1" noChangeAspect="1"/>
          </p:cNvPicPr>
          <p:nvPr>
            <p:ph idx="1"/>
          </p:nvPr>
        </p:nvPicPr>
        <p:blipFill>
          <a:blip r:embed="rId2" cstate="print"/>
          <a:stretch>
            <a:fillRect/>
          </a:stretch>
        </p:blipFill>
        <p:spPr>
          <a:xfrm>
            <a:off x="5143504" y="1214422"/>
            <a:ext cx="3643338" cy="5357810"/>
          </a:xfrm>
        </p:spPr>
      </p:pic>
      <p:sp>
        <p:nvSpPr>
          <p:cNvPr id="4" name="Текст 3"/>
          <p:cNvSpPr>
            <a:spLocks noGrp="1"/>
          </p:cNvSpPr>
          <p:nvPr>
            <p:ph type="body" sz="half" idx="2"/>
          </p:nvPr>
        </p:nvSpPr>
        <p:spPr>
          <a:xfrm>
            <a:off x="251520" y="980728"/>
            <a:ext cx="4534794" cy="5616624"/>
          </a:xfrm>
        </p:spPr>
        <p:txBody>
          <a:bodyPr>
            <a:noAutofit/>
          </a:bodyPr>
          <a:lstStyle/>
          <a:p>
            <a:pPr algn="just"/>
            <a:r>
              <a:rPr lang="en-US" sz="3600" b="1" dirty="0" smtClean="0">
                <a:latin typeface="Times New Roman" pitchFamily="18" charset="0"/>
                <a:cs typeface="Times New Roman" pitchFamily="18" charset="0"/>
              </a:rPr>
              <a:t>The </a:t>
            </a:r>
            <a:r>
              <a:rPr lang="en-US" sz="3600" b="1" dirty="0" smtClean="0">
                <a:latin typeface="Times New Roman" pitchFamily="18" charset="0"/>
                <a:cs typeface="Times New Roman" pitchFamily="18" charset="0"/>
              </a:rPr>
              <a:t>ancient Greek philosopher Aristotle  sought to describe what characteristics a virtuous person would have, and then argued that people should act in accordance with these characteristics.</a:t>
            </a:r>
          </a:p>
          <a:p>
            <a:endParaRPr lang="ru-RU" sz="2400" b="1"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0312_virtue_Joy_Olivia_Miller.jpg"/>
          <p:cNvPicPr>
            <a:picLocks noGrp="1" noChangeAspect="1"/>
          </p:cNvPicPr>
          <p:nvPr>
            <p:ph idx="1"/>
          </p:nvPr>
        </p:nvPicPr>
        <p:blipFill>
          <a:blip r:embed="rId2" cstate="print"/>
          <a:stretch>
            <a:fillRect/>
          </a:stretch>
        </p:blipFill>
        <p:spPr>
          <a:xfrm>
            <a:off x="4932040" y="548680"/>
            <a:ext cx="4104456" cy="5688632"/>
          </a:xfrm>
        </p:spPr>
      </p:pic>
      <p:sp>
        <p:nvSpPr>
          <p:cNvPr id="4" name="Текст 3"/>
          <p:cNvSpPr>
            <a:spLocks noGrp="1"/>
          </p:cNvSpPr>
          <p:nvPr>
            <p:ph type="body" sz="half" idx="2"/>
          </p:nvPr>
        </p:nvSpPr>
        <p:spPr>
          <a:xfrm>
            <a:off x="251520" y="188640"/>
            <a:ext cx="4680520" cy="6480720"/>
          </a:xfrm>
        </p:spPr>
        <p:txBody>
          <a:bodyPr>
            <a:normAutofit lnSpcReduction="10000"/>
          </a:bodyPr>
          <a:lstStyle/>
          <a:p>
            <a:pPr>
              <a:buFont typeface="Arial" pitchFamily="34" charset="0"/>
              <a:buChar char="•"/>
            </a:pPr>
            <a:r>
              <a:rPr lang="en-US" sz="3200" dirty="0" smtClean="0">
                <a:latin typeface="Times New Roman" pitchFamily="18" charset="0"/>
                <a:cs typeface="Times New Roman" pitchFamily="18" charset="0"/>
              </a:rPr>
              <a:t>Virtuous </a:t>
            </a:r>
            <a:r>
              <a:rPr lang="en-US" sz="3200" dirty="0" smtClean="0">
                <a:latin typeface="Times New Roman" pitchFamily="18" charset="0"/>
                <a:cs typeface="Times New Roman" pitchFamily="18" charset="0"/>
              </a:rPr>
              <a:t>traits are acquired and developed throughout our life experiences.</a:t>
            </a:r>
          </a:p>
          <a:p>
            <a:pPr>
              <a:buFont typeface="Arial" pitchFamily="34" charset="0"/>
              <a:buChar char="•"/>
            </a:pPr>
            <a:r>
              <a:rPr lang="en-US" sz="3200" dirty="0" smtClean="0">
                <a:latin typeface="Times New Roman" pitchFamily="18" charset="0"/>
                <a:cs typeface="Times New Roman" pitchFamily="18" charset="0"/>
              </a:rPr>
              <a:t>A primary problem with this theory is that people have varying definitions of what traits are considered virtuous.</a:t>
            </a:r>
          </a:p>
          <a:p>
            <a:pPr>
              <a:buFont typeface="Arial" pitchFamily="34" charset="0"/>
              <a:buChar char="•"/>
            </a:pPr>
            <a:r>
              <a:rPr lang="en-US" sz="3200" dirty="0" smtClean="0">
                <a:latin typeface="Times New Roman" pitchFamily="18" charset="0"/>
                <a:cs typeface="Times New Roman" pitchFamily="18" charset="0"/>
              </a:rPr>
              <a:t>One weakness of this ethical theory is that it does not take into consideration a person's change in moral character.</a:t>
            </a:r>
          </a:p>
          <a:p>
            <a:endParaRPr lang="ru-RU"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363272" cy="995710"/>
          </a:xfrm>
        </p:spPr>
        <p:txBody>
          <a:bodyPr>
            <a:normAutofit/>
          </a:bodyPr>
          <a:lstStyle/>
          <a:p>
            <a:pPr algn="ctr"/>
            <a:r>
              <a:rPr lang="en-US" sz="5400" i="1" dirty="0" smtClean="0">
                <a:solidFill>
                  <a:srgbClr val="00B050"/>
                </a:solidFill>
                <a:latin typeface="Times New Roman" pitchFamily="18" charset="0"/>
                <a:cs typeface="Times New Roman" pitchFamily="18" charset="0"/>
              </a:rPr>
              <a:t>Prima facie duties</a:t>
            </a:r>
            <a:endParaRPr lang="ru-RU" sz="5400" i="1" dirty="0">
              <a:solidFill>
                <a:srgbClr val="00B050"/>
              </a:solidFill>
              <a:latin typeface="Times New Roman" pitchFamily="18" charset="0"/>
              <a:cs typeface="Times New Roman" pitchFamily="18" charset="0"/>
            </a:endParaRPr>
          </a:p>
        </p:txBody>
      </p:sp>
      <p:pic>
        <p:nvPicPr>
          <p:cNvPr id="5" name="Содержимое 4" descr="homebased-business-opportunity-crossroads.png"/>
          <p:cNvPicPr>
            <a:picLocks noGrp="1" noChangeAspect="1"/>
          </p:cNvPicPr>
          <p:nvPr>
            <p:ph idx="1"/>
          </p:nvPr>
        </p:nvPicPr>
        <p:blipFill>
          <a:blip r:embed="rId2" cstate="print"/>
          <a:stretch>
            <a:fillRect/>
          </a:stretch>
        </p:blipFill>
        <p:spPr>
          <a:xfrm>
            <a:off x="5572132" y="1571612"/>
            <a:ext cx="3286148" cy="4214842"/>
          </a:xfrm>
        </p:spPr>
      </p:pic>
      <p:sp>
        <p:nvSpPr>
          <p:cNvPr id="4" name="Текст 3"/>
          <p:cNvSpPr>
            <a:spLocks noGrp="1"/>
          </p:cNvSpPr>
          <p:nvPr>
            <p:ph type="body" sz="half" idx="2"/>
          </p:nvPr>
        </p:nvSpPr>
        <p:spPr>
          <a:xfrm>
            <a:off x="214282" y="1435100"/>
            <a:ext cx="4929222" cy="5208610"/>
          </a:xfrm>
        </p:spPr>
        <p:txBody>
          <a:bodyPr>
            <a:normAutofit/>
          </a:bodyPr>
          <a:lstStyle/>
          <a:p>
            <a:r>
              <a:rPr lang="en-US" sz="4000" b="1" i="1" dirty="0" smtClean="0">
                <a:latin typeface="Times New Roman" pitchFamily="18" charset="0"/>
                <a:cs typeface="Times New Roman" pitchFamily="18" charset="0"/>
              </a:rPr>
              <a:t>When </a:t>
            </a:r>
            <a:r>
              <a:rPr lang="en-US" sz="4000" b="1" i="1" dirty="0" smtClean="0">
                <a:latin typeface="Times New Roman" pitchFamily="18" charset="0"/>
                <a:cs typeface="Times New Roman" pitchFamily="18" charset="0"/>
              </a:rPr>
              <a:t>a person tries to decide how to act, each of these duties need to be taken into consideration when deciding which duty should be acted upon. </a:t>
            </a:r>
          </a:p>
          <a:p>
            <a:endParaRPr lang="ru-RU"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91264" cy="648072"/>
          </a:xfrm>
        </p:spPr>
        <p:txBody>
          <a:bodyPr>
            <a:normAutofit fontScale="90000"/>
          </a:bodyPr>
          <a:lstStyle/>
          <a:p>
            <a:pPr algn="ctr"/>
            <a:r>
              <a:rPr lang="en-US" sz="5400" i="1" dirty="0" smtClean="0">
                <a:latin typeface="Times New Roman" pitchFamily="18" charset="0"/>
                <a:cs typeface="Times New Roman" pitchFamily="18" charset="0"/>
              </a:rPr>
              <a:t>Frances </a:t>
            </a:r>
            <a:r>
              <a:rPr lang="en-US" sz="5400" i="1" dirty="0" err="1" smtClean="0">
                <a:latin typeface="Times New Roman" pitchFamily="18" charset="0"/>
                <a:cs typeface="Times New Roman" pitchFamily="18" charset="0"/>
              </a:rPr>
              <a:t>Kamm</a:t>
            </a:r>
            <a:endParaRPr lang="ru-RU" sz="5400" i="1" dirty="0">
              <a:latin typeface="Times New Roman" pitchFamily="18" charset="0"/>
              <a:cs typeface="Times New Roman" pitchFamily="18" charset="0"/>
            </a:endParaRPr>
          </a:p>
        </p:txBody>
      </p:sp>
      <p:pic>
        <p:nvPicPr>
          <p:cNvPr id="5" name="Содержимое 4" descr="faculty_kamm_photo.jpg"/>
          <p:cNvPicPr>
            <a:picLocks noGrp="1" noChangeAspect="1"/>
          </p:cNvPicPr>
          <p:nvPr>
            <p:ph idx="1"/>
          </p:nvPr>
        </p:nvPicPr>
        <p:blipFill>
          <a:blip r:embed="rId2" cstate="print"/>
          <a:stretch>
            <a:fillRect/>
          </a:stretch>
        </p:blipFill>
        <p:spPr>
          <a:xfrm>
            <a:off x="5429256" y="1214422"/>
            <a:ext cx="3071834" cy="4714908"/>
          </a:xfrm>
        </p:spPr>
      </p:pic>
      <p:sp>
        <p:nvSpPr>
          <p:cNvPr id="4" name="Текст 3"/>
          <p:cNvSpPr>
            <a:spLocks noGrp="1"/>
          </p:cNvSpPr>
          <p:nvPr>
            <p:ph type="body" sz="half" idx="2"/>
          </p:nvPr>
        </p:nvSpPr>
        <p:spPr>
          <a:xfrm>
            <a:off x="323528" y="764704"/>
            <a:ext cx="4608512" cy="5544616"/>
          </a:xfrm>
        </p:spPr>
        <p:txBody>
          <a:bodyPr>
            <a:noAutofit/>
          </a:bodyPr>
          <a:lstStyle/>
          <a:p>
            <a:pPr algn="ctr"/>
            <a:r>
              <a:rPr lang="en-US" sz="2400" b="1" i="1" dirty="0" smtClean="0">
                <a:solidFill>
                  <a:schemeClr val="accent4">
                    <a:lumMod val="50000"/>
                  </a:schemeClr>
                </a:solidFill>
                <a:latin typeface="Times New Roman" pitchFamily="18" charset="0"/>
                <a:cs typeface="Times New Roman" pitchFamily="18" charset="0"/>
              </a:rPr>
              <a:t>"</a:t>
            </a:r>
            <a:r>
              <a:rPr lang="en-US" sz="4400" b="1" i="1" dirty="0" smtClean="0">
                <a:solidFill>
                  <a:srgbClr val="FF0000"/>
                </a:solidFill>
                <a:latin typeface="Times New Roman" pitchFamily="18" charset="0"/>
                <a:cs typeface="Times New Roman" pitchFamily="18" charset="0"/>
              </a:rPr>
              <a:t>Principle of Permissible Harm"</a:t>
            </a:r>
          </a:p>
          <a:p>
            <a:r>
              <a:rPr lang="en-US" sz="3600" b="1" i="1" dirty="0" smtClean="0">
                <a:latin typeface="Times New Roman" pitchFamily="18" charset="0"/>
                <a:cs typeface="Times New Roman" pitchFamily="18" charset="0"/>
              </a:rPr>
              <a:t>The Principle states that one may harm in order to save more if and only if the harm is an effect or an aspect of the greater good itself. </a:t>
            </a:r>
          </a:p>
          <a:p>
            <a:endParaRPr lang="ru-RU"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Shape 203"/>
          <p:cNvSpPr txBox="1">
            <a:spLocks noGrp="1"/>
          </p:cNvSpPr>
          <p:nvPr>
            <p:ph type="title"/>
          </p:nvPr>
        </p:nvSpPr>
        <p:spPr>
          <a:xfrm>
            <a:off x="457200" y="277812"/>
            <a:ext cx="8229600" cy="1139825"/>
          </a:xfrm>
          <a:prstGeom prst="rect">
            <a:avLst/>
          </a:prstGeom>
          <a:noFill/>
          <a:ln>
            <a:noFill/>
          </a:ln>
        </p:spPr>
        <p:txBody>
          <a:bodyPr lIns="90000" tIns="46800" rIns="90000" bIns="46800" anchor="t" anchorCtr="0">
            <a:noAutofit/>
          </a:bodyPr>
          <a:lstStyle/>
          <a:p>
            <a:pPr marL="0" marR="0" lvl="0" indent="0" algn="l" rtl="0">
              <a:spcBef>
                <a:spcPts val="0"/>
              </a:spcBef>
              <a:spcAft>
                <a:spcPts val="0"/>
              </a:spcAft>
              <a:buNone/>
            </a:pPr>
            <a:r>
              <a:rPr lang="en-US" sz="4200" b="1" i="0" u="none" strike="noStrike" cap="small" baseline="0">
                <a:solidFill>
                  <a:srgbClr val="006633"/>
                </a:solidFill>
                <a:latin typeface="Arial"/>
                <a:ea typeface="Arial"/>
                <a:cs typeface="Arial"/>
                <a:sym typeface="Arial"/>
              </a:rPr>
              <a:t>Case 2: Volleyball Player</a:t>
            </a:r>
          </a:p>
        </p:txBody>
      </p:sp>
      <p:sp>
        <p:nvSpPr>
          <p:cNvPr id="204" name="Shape 204"/>
          <p:cNvSpPr txBox="1">
            <a:spLocks noGrp="1"/>
          </p:cNvSpPr>
          <p:nvPr>
            <p:ph type="body" idx="1"/>
          </p:nvPr>
        </p:nvSpPr>
        <p:spPr>
          <a:xfrm>
            <a:off x="457200" y="1600200"/>
            <a:ext cx="8229600" cy="4530724"/>
          </a:xfrm>
          <a:prstGeom prst="rect">
            <a:avLst/>
          </a:prstGeom>
          <a:noFill/>
          <a:ln>
            <a:noFill/>
          </a:ln>
        </p:spPr>
        <p:txBody>
          <a:bodyPr lIns="90000" tIns="46800" rIns="90000" bIns="46800" anchor="t" anchorCtr="0">
            <a:noAutofit/>
          </a:bodyPr>
          <a:lstStyle/>
          <a:p>
            <a:pPr marL="0" marR="0" lvl="0" indent="330200" algn="l" rtl="0">
              <a:spcBef>
                <a:spcPts val="750"/>
              </a:spcBef>
              <a:spcAft>
                <a:spcPts val="0"/>
              </a:spcAft>
              <a:buClr>
                <a:srgbClr val="CC9900"/>
              </a:buClr>
              <a:buSzPct val="63888"/>
              <a:buFont typeface="Arial"/>
              <a:buChar char="•"/>
            </a:pPr>
            <a:r>
              <a:rPr lang="en-US" sz="3000" b="0" i="0" u="none" strike="noStrike" cap="none" baseline="0" dirty="0">
                <a:solidFill>
                  <a:srgbClr val="000000"/>
                </a:solidFill>
                <a:latin typeface="Arial"/>
                <a:ea typeface="Arial"/>
                <a:cs typeface="Arial"/>
                <a:sym typeface="Arial"/>
              </a:rPr>
              <a:t>Infection in her leg</a:t>
            </a:r>
          </a:p>
          <a:p>
            <a:pPr marL="0" marR="0" lvl="0" indent="330200" algn="l" rtl="0">
              <a:spcBef>
                <a:spcPts val="750"/>
              </a:spcBef>
              <a:spcAft>
                <a:spcPts val="0"/>
              </a:spcAft>
              <a:buClr>
                <a:srgbClr val="CC9900"/>
              </a:buClr>
              <a:buSzPct val="63888"/>
              <a:buFont typeface="Arial"/>
              <a:buChar char="•"/>
            </a:pPr>
            <a:r>
              <a:rPr lang="en-US" sz="3000" b="0" i="0" u="none" strike="noStrike" cap="none" baseline="0" dirty="0">
                <a:solidFill>
                  <a:srgbClr val="000000"/>
                </a:solidFill>
                <a:latin typeface="Arial"/>
                <a:ea typeface="Arial"/>
                <a:cs typeface="Arial"/>
                <a:sym typeface="Arial"/>
              </a:rPr>
              <a:t>60% Chance of recovery with antibiotics alone</a:t>
            </a:r>
          </a:p>
          <a:p>
            <a:pPr marL="0" marR="0" lvl="0" indent="330200" algn="l" rtl="0">
              <a:spcBef>
                <a:spcPts val="750"/>
              </a:spcBef>
              <a:spcAft>
                <a:spcPts val="0"/>
              </a:spcAft>
              <a:buClr>
                <a:srgbClr val="CC9900"/>
              </a:buClr>
              <a:buSzPct val="63888"/>
              <a:buFont typeface="Arial"/>
              <a:buChar char="•"/>
            </a:pPr>
            <a:r>
              <a:rPr lang="en-US" sz="3000" b="0" i="0" u="none" strike="noStrike" cap="none" baseline="0" dirty="0">
                <a:solidFill>
                  <a:srgbClr val="000000"/>
                </a:solidFill>
                <a:latin typeface="Arial"/>
                <a:ea typeface="Arial"/>
                <a:cs typeface="Arial"/>
                <a:sym typeface="Arial"/>
              </a:rPr>
              <a:t>80% Chance of recovery with antibiotics and amputation of the leg</a:t>
            </a:r>
          </a:p>
          <a:p>
            <a:pPr marL="0" marR="0" lvl="0" indent="330200" algn="l" rtl="0">
              <a:spcBef>
                <a:spcPts val="750"/>
              </a:spcBef>
              <a:spcAft>
                <a:spcPts val="0"/>
              </a:spcAft>
              <a:buClr>
                <a:srgbClr val="CC9900"/>
              </a:buClr>
              <a:buSzPct val="63888"/>
              <a:buFont typeface="Arial"/>
              <a:buChar char="•"/>
            </a:pPr>
            <a:r>
              <a:rPr lang="en-US" sz="3000" b="0" i="0" u="none" strike="noStrike" cap="none" baseline="0" dirty="0">
                <a:solidFill>
                  <a:srgbClr val="000000"/>
                </a:solidFill>
                <a:latin typeface="Arial"/>
                <a:ea typeface="Arial"/>
                <a:cs typeface="Arial"/>
                <a:sym typeface="Arial"/>
              </a:rPr>
              <a:t>Parents want doctors to amputate the leg, patient would like to only take antibiotics</a:t>
            </a:r>
          </a:p>
        </p:txBody>
      </p:sp>
    </p:spTree>
  </p:cSld>
  <p:clrMapOvr>
    <a:masterClrMapping/>
  </p:clrMapOvr>
  <p:transition spd="slow">
    <p:cu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en-US" b="1" dirty="0" smtClean="0"/>
              <a:t>Physician-Patient Relationship.</a:t>
            </a:r>
            <a:endParaRPr lang="ru-RU" dirty="0"/>
          </a:p>
        </p:txBody>
      </p:sp>
      <p:pic>
        <p:nvPicPr>
          <p:cNvPr id="7" name="Содержимое 6" descr="загруженное2.jpg"/>
          <p:cNvPicPr>
            <a:picLocks noGrp="1" noChangeAspect="1"/>
          </p:cNvPicPr>
          <p:nvPr>
            <p:ph idx="1"/>
          </p:nvPr>
        </p:nvPicPr>
        <p:blipFill>
          <a:blip r:embed="rId2" cstate="print"/>
          <a:stretch>
            <a:fillRect/>
          </a:stretch>
        </p:blipFill>
        <p:spPr>
          <a:xfrm>
            <a:off x="571472" y="1428736"/>
            <a:ext cx="8215370" cy="5072098"/>
          </a:xfr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normAutofit fontScale="90000"/>
          </a:bodyPr>
          <a:lstStyle/>
          <a:p>
            <a:pPr eaLnBrk="1" hangingPunct="1"/>
            <a:r>
              <a:rPr lang="en-US" altLang="zh-TW" sz="4000" b="1" dirty="0" smtClean="0">
                <a:latin typeface="Times New Roman" pitchFamily="18" charset="0"/>
                <a:ea typeface="新細明體" pitchFamily="18" charset="-120"/>
                <a:cs typeface="Times New Roman" pitchFamily="18" charset="0"/>
              </a:rPr>
              <a:t>Ethical concerns over doctor-patient relationship</a:t>
            </a:r>
          </a:p>
        </p:txBody>
      </p:sp>
      <p:sp>
        <p:nvSpPr>
          <p:cNvPr id="3075" name="Rectangle 3"/>
          <p:cNvSpPr>
            <a:spLocks noGrp="1" noChangeArrowheads="1"/>
          </p:cNvSpPr>
          <p:nvPr>
            <p:ph type="body" idx="1"/>
          </p:nvPr>
        </p:nvSpPr>
        <p:spPr>
          <a:xfrm>
            <a:off x="428596" y="1928802"/>
            <a:ext cx="4786346" cy="3983047"/>
          </a:xfrm>
        </p:spPr>
        <p:txBody>
          <a:bodyPr>
            <a:normAutofit lnSpcReduction="10000"/>
          </a:bodyPr>
          <a:lstStyle/>
          <a:p>
            <a:pPr eaLnBrk="1" hangingPunct="1"/>
            <a:r>
              <a:rPr lang="en-US" altLang="zh-TW" dirty="0" smtClean="0">
                <a:ea typeface="新細明體" pitchFamily="18" charset="-120"/>
              </a:rPr>
              <a:t>Autonomy and patient choice</a:t>
            </a:r>
          </a:p>
          <a:p>
            <a:pPr eaLnBrk="1" hangingPunct="1"/>
            <a:r>
              <a:rPr lang="en-US" altLang="zh-TW" dirty="0" smtClean="0">
                <a:ea typeface="新細明體" pitchFamily="18" charset="-120"/>
              </a:rPr>
              <a:t>Patient right Vs patient interest</a:t>
            </a:r>
          </a:p>
          <a:p>
            <a:pPr eaLnBrk="1" hangingPunct="1"/>
            <a:r>
              <a:rPr lang="en-US" altLang="zh-TW" dirty="0" smtClean="0">
                <a:ea typeface="新細明體" pitchFamily="18" charset="-120"/>
              </a:rPr>
              <a:t>Integrity of the medical profession</a:t>
            </a:r>
          </a:p>
          <a:p>
            <a:pPr eaLnBrk="1" hangingPunct="1"/>
            <a:r>
              <a:rPr lang="en-US" altLang="zh-TW" dirty="0" smtClean="0">
                <a:ea typeface="新細明體" pitchFamily="18" charset="-120"/>
              </a:rPr>
              <a:t>Shared decision-making in medical intervention</a:t>
            </a:r>
          </a:p>
          <a:p>
            <a:pPr eaLnBrk="1" hangingPunct="1"/>
            <a:endParaRPr lang="en-US" altLang="zh-TW" dirty="0" smtClean="0">
              <a:ea typeface="新細明體" pitchFamily="18" charset="-120"/>
            </a:endParaRPr>
          </a:p>
          <a:p>
            <a:pPr eaLnBrk="1" hangingPunct="1"/>
            <a:endParaRPr lang="en-US" altLang="zh-TW" dirty="0" smtClean="0">
              <a:ea typeface="新細明體" pitchFamily="18" charset="-120"/>
            </a:endParaRPr>
          </a:p>
          <a:p>
            <a:pPr eaLnBrk="1" hangingPunct="1"/>
            <a:endParaRPr lang="zh-TW" altLang="en-US" dirty="0" smtClean="0">
              <a:ea typeface="新細明體" pitchFamily="18" charset="-120"/>
            </a:endParaRPr>
          </a:p>
        </p:txBody>
      </p:sp>
      <p:pic>
        <p:nvPicPr>
          <p:cNvPr id="4" name="Рисунок 3" descr="images (1).jpg"/>
          <p:cNvPicPr>
            <a:picLocks noChangeAspect="1"/>
          </p:cNvPicPr>
          <p:nvPr/>
        </p:nvPicPr>
        <p:blipFill>
          <a:blip r:embed="rId3" cstate="print"/>
          <a:srcRect r="6406"/>
          <a:stretch>
            <a:fillRect/>
          </a:stretch>
        </p:blipFill>
        <p:spPr>
          <a:xfrm>
            <a:off x="5786446" y="1500174"/>
            <a:ext cx="3000396" cy="4572013"/>
          </a:xfrm>
          <a:prstGeom prst="rect">
            <a:avLst/>
          </a:prstGeo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tLang="zh-TW" sz="4000" dirty="0" smtClean="0">
                <a:latin typeface="Times New Roman" pitchFamily="18" charset="0"/>
                <a:ea typeface="新細明體" pitchFamily="18" charset="-120"/>
                <a:cs typeface="Times New Roman" pitchFamily="18" charset="0"/>
              </a:rPr>
              <a:t>What constitutes a person’s autonomy?</a:t>
            </a:r>
          </a:p>
        </p:txBody>
      </p:sp>
      <p:sp>
        <p:nvSpPr>
          <p:cNvPr id="4099" name="Rectangle 3"/>
          <p:cNvSpPr>
            <a:spLocks noGrp="1" noChangeArrowheads="1"/>
          </p:cNvSpPr>
          <p:nvPr>
            <p:ph type="body" idx="1"/>
          </p:nvPr>
        </p:nvSpPr>
        <p:spPr/>
        <p:txBody>
          <a:bodyPr>
            <a:normAutofit/>
          </a:bodyPr>
          <a:lstStyle/>
          <a:p>
            <a:pPr marL="609600" indent="-609600" algn="ctr" eaLnBrk="1" hangingPunct="1">
              <a:buNone/>
            </a:pPr>
            <a:r>
              <a:rPr lang="en-US" altLang="zh-TW" sz="4000" b="1" i="1" dirty="0" smtClean="0">
                <a:latin typeface="Times New Roman" pitchFamily="18" charset="0"/>
                <a:ea typeface="新細明體" pitchFamily="18" charset="-120"/>
                <a:cs typeface="Times New Roman" pitchFamily="18" charset="0"/>
              </a:rPr>
              <a:t>Three aspects of autonomy</a:t>
            </a:r>
          </a:p>
          <a:p>
            <a:pPr marL="609600" indent="-609600" eaLnBrk="1" hangingPunct="1">
              <a:buFontTx/>
              <a:buAutoNum type="arabicPeriod"/>
            </a:pPr>
            <a:r>
              <a:rPr lang="en-US" altLang="zh-TW" sz="4000" dirty="0" smtClean="0">
                <a:latin typeface="Times New Roman" pitchFamily="18" charset="0"/>
                <a:ea typeface="新細明體" pitchFamily="18" charset="-120"/>
                <a:cs typeface="Times New Roman" pitchFamily="18" charset="0"/>
              </a:rPr>
              <a:t>Freedom of thought</a:t>
            </a:r>
          </a:p>
          <a:p>
            <a:pPr marL="609600" indent="-609600" eaLnBrk="1" hangingPunct="1">
              <a:buFontTx/>
              <a:buAutoNum type="arabicPeriod"/>
            </a:pPr>
            <a:r>
              <a:rPr lang="en-US" altLang="zh-TW" sz="4000" dirty="0" smtClean="0">
                <a:latin typeface="Times New Roman" pitchFamily="18" charset="0"/>
                <a:ea typeface="新細明體" pitchFamily="18" charset="-120"/>
                <a:cs typeface="Times New Roman" pitchFamily="18" charset="0"/>
              </a:rPr>
              <a:t>Freedom of will</a:t>
            </a:r>
          </a:p>
          <a:p>
            <a:pPr marL="609600" indent="-609600" eaLnBrk="1" hangingPunct="1">
              <a:buFontTx/>
              <a:buAutoNum type="arabicPeriod"/>
            </a:pPr>
            <a:r>
              <a:rPr lang="en-US" altLang="zh-TW" sz="4000" dirty="0" smtClean="0">
                <a:latin typeface="Times New Roman" pitchFamily="18" charset="0"/>
                <a:ea typeface="新細明體" pitchFamily="18" charset="-120"/>
                <a:cs typeface="Times New Roman" pitchFamily="18" charset="0"/>
              </a:rPr>
              <a:t>Freedom of action</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tLang="zh-TW" smtClean="0">
                <a:ea typeface="新細明體" pitchFamily="18" charset="-120"/>
              </a:rPr>
              <a:t>Conflicting Values</a:t>
            </a:r>
          </a:p>
        </p:txBody>
      </p:sp>
      <p:sp>
        <p:nvSpPr>
          <p:cNvPr id="7171" name="Rectangle 3"/>
          <p:cNvSpPr>
            <a:spLocks noGrp="1" noChangeArrowheads="1"/>
          </p:cNvSpPr>
          <p:nvPr>
            <p:ph type="body" idx="1"/>
          </p:nvPr>
        </p:nvSpPr>
        <p:spPr/>
        <p:txBody>
          <a:bodyPr/>
          <a:lstStyle/>
          <a:p>
            <a:pPr eaLnBrk="1" hangingPunct="1"/>
            <a:r>
              <a:rPr lang="en-US" altLang="zh-TW" dirty="0" smtClean="0">
                <a:solidFill>
                  <a:srgbClr val="FF0000"/>
                </a:solidFill>
                <a:ea typeface="新細明體" pitchFamily="18" charset="-120"/>
              </a:rPr>
              <a:t>Paternalism:</a:t>
            </a:r>
          </a:p>
          <a:p>
            <a:pPr lvl="1" eaLnBrk="1" hangingPunct="1"/>
            <a:r>
              <a:rPr lang="en-US" altLang="zh-TW" dirty="0" smtClean="0">
                <a:solidFill>
                  <a:srgbClr val="7030A0"/>
                </a:solidFill>
                <a:ea typeface="新細明體" pitchFamily="18" charset="-120"/>
              </a:rPr>
              <a:t>The doctor should act in a way that protects or advances the patient’s best interests, even if it is against the </a:t>
            </a:r>
            <a:r>
              <a:rPr lang="en-US" altLang="zh-HK" dirty="0" smtClean="0">
                <a:solidFill>
                  <a:srgbClr val="7030A0"/>
                </a:solidFill>
                <a:ea typeface="新細明體" pitchFamily="18" charset="-120"/>
              </a:rPr>
              <a:t>patient’s</a:t>
            </a:r>
            <a:r>
              <a:rPr lang="en-US" altLang="zh-TW" dirty="0" smtClean="0">
                <a:solidFill>
                  <a:srgbClr val="7030A0"/>
                </a:solidFill>
                <a:ea typeface="新細明體" pitchFamily="18" charset="-120"/>
              </a:rPr>
              <a:t> will.</a:t>
            </a:r>
          </a:p>
          <a:p>
            <a:pPr eaLnBrk="1" hangingPunct="1"/>
            <a:r>
              <a:rPr lang="en-US" altLang="zh-TW" dirty="0" smtClean="0">
                <a:solidFill>
                  <a:srgbClr val="FF0000"/>
                </a:solidFill>
                <a:ea typeface="新細明體" pitchFamily="18" charset="-120"/>
              </a:rPr>
              <a:t>Patient autonomy:</a:t>
            </a:r>
          </a:p>
          <a:p>
            <a:pPr lvl="1" eaLnBrk="1" hangingPunct="1"/>
            <a:r>
              <a:rPr lang="en-US" altLang="zh-TW" dirty="0" smtClean="0">
                <a:solidFill>
                  <a:srgbClr val="7030A0"/>
                </a:solidFill>
                <a:ea typeface="新細明體" pitchFamily="18" charset="-120"/>
              </a:rPr>
              <a:t>The doctor should help the patient to make real choice, and provide intervention under the constraints of (a) informed consent and (b) confidentiality.</a:t>
            </a:r>
          </a:p>
          <a:p>
            <a:pPr eaLnBrk="1" hangingPunct="1"/>
            <a:endParaRPr lang="en-US" altLang="zh-TW" dirty="0" smtClean="0">
              <a:ea typeface="新細明體" pitchFamily="18" charset="-120"/>
            </a:endParaRPr>
          </a:p>
          <a:p>
            <a:pPr eaLnBrk="1" hangingPunct="1"/>
            <a:endParaRPr lang="zh-TW" altLang="en-US" dirty="0" smtClean="0">
              <a:ea typeface="新細明體" pitchFamily="18" charset="-12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67544" y="4800600"/>
            <a:ext cx="8352928" cy="2057400"/>
          </a:xfrm>
        </p:spPr>
        <p:txBody>
          <a:bodyPr>
            <a:noAutofit/>
          </a:bodyPr>
          <a:lstStyle/>
          <a:p>
            <a:pPr algn="ctr"/>
            <a:r>
              <a:rPr lang="en-US" sz="2800" dirty="0" smtClean="0">
                <a:latin typeface="Times New Roman" pitchFamily="18" charset="0"/>
                <a:cs typeface="Times New Roman" pitchFamily="18" charset="0"/>
              </a:rPr>
              <a:t>Bioethics is both a word and a concept. The word comes to us only from 1970 yet the concept comes from human heritage thousands of years old. Bioethics is love of life, balancing benefits and risks of choices and decisions. This heritage can be seen in all cultures, religions, and in ancient writings from around the world. </a:t>
            </a:r>
            <a:endParaRPr lang="ru-RU" sz="2800" dirty="0"/>
          </a:p>
        </p:txBody>
      </p:sp>
      <p:pic>
        <p:nvPicPr>
          <p:cNvPr id="8" name="Рисунок 7" descr="charting-the-best-course.jpg"/>
          <p:cNvPicPr>
            <a:picLocks noGrp="1" noChangeAspect="1"/>
          </p:cNvPicPr>
          <p:nvPr>
            <p:ph type="pic" idx="1"/>
          </p:nvPr>
        </p:nvPicPr>
        <p:blipFill>
          <a:blip r:embed="rId3" cstate="print"/>
          <a:srcRect t="12967" b="12967"/>
          <a:stretch>
            <a:fillRect/>
          </a:stretch>
        </p:blipFill>
        <p:spPr>
          <a:xfrm>
            <a:off x="899592" y="332656"/>
            <a:ext cx="7200800" cy="3168353"/>
          </a:xfr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fontScale="90000"/>
          </a:bodyPr>
          <a:lstStyle/>
          <a:p>
            <a:pPr eaLnBrk="1" hangingPunct="1"/>
            <a:r>
              <a:rPr lang="en-US" altLang="zh-TW" sz="4000" b="1" i="1" dirty="0" smtClean="0">
                <a:latin typeface="Times New Roman" pitchFamily="18" charset="0"/>
                <a:ea typeface="新細明體" pitchFamily="18" charset="-120"/>
                <a:cs typeface="Times New Roman" pitchFamily="18" charset="0"/>
              </a:rPr>
              <a:t>Difficult cases for doctors: some examples</a:t>
            </a:r>
          </a:p>
        </p:txBody>
      </p:sp>
      <p:sp>
        <p:nvSpPr>
          <p:cNvPr id="8195" name="Rectangle 3"/>
          <p:cNvSpPr>
            <a:spLocks noGrp="1" noChangeArrowheads="1"/>
          </p:cNvSpPr>
          <p:nvPr>
            <p:ph type="body" idx="1"/>
          </p:nvPr>
        </p:nvSpPr>
        <p:spPr/>
        <p:txBody>
          <a:bodyPr/>
          <a:lstStyle/>
          <a:p>
            <a:pPr eaLnBrk="1" hangingPunct="1"/>
            <a:r>
              <a:rPr lang="en-US" altLang="zh-TW" dirty="0" smtClean="0">
                <a:latin typeface="Times New Roman" pitchFamily="18" charset="0"/>
                <a:ea typeface="新細明體" pitchFamily="18" charset="-120"/>
                <a:cs typeface="Times New Roman" pitchFamily="18" charset="0"/>
              </a:rPr>
              <a:t>Active and passive euthanasia</a:t>
            </a:r>
          </a:p>
          <a:p>
            <a:pPr eaLnBrk="1" hangingPunct="1"/>
            <a:r>
              <a:rPr lang="en-US" altLang="zh-TW" dirty="0" smtClean="0">
                <a:latin typeface="Times New Roman" pitchFamily="18" charset="0"/>
                <a:ea typeface="新細明體" pitchFamily="18" charset="-120"/>
                <a:cs typeface="Times New Roman" pitchFamily="18" charset="0"/>
              </a:rPr>
              <a:t>Right to refuse treatment</a:t>
            </a:r>
          </a:p>
          <a:p>
            <a:pPr eaLnBrk="1" hangingPunct="1"/>
            <a:r>
              <a:rPr lang="en-US" altLang="zh-TW" dirty="0" smtClean="0">
                <a:latin typeface="Times New Roman" pitchFamily="18" charset="0"/>
                <a:ea typeface="新細明體" pitchFamily="18" charset="-120"/>
                <a:cs typeface="Times New Roman" pitchFamily="18" charset="0"/>
              </a:rPr>
              <a:t>DNS (Do-not-resuscitate) order </a:t>
            </a:r>
          </a:p>
          <a:p>
            <a:pPr eaLnBrk="1" hangingPunct="1"/>
            <a:r>
              <a:rPr lang="en-US" altLang="zh-TW" dirty="0" smtClean="0">
                <a:latin typeface="Times New Roman" pitchFamily="18" charset="0"/>
                <a:ea typeface="新細明體" pitchFamily="18" charset="-120"/>
                <a:cs typeface="Times New Roman" pitchFamily="18" charset="0"/>
              </a:rPr>
              <a:t>Abortion</a:t>
            </a:r>
          </a:p>
          <a:p>
            <a:pPr eaLnBrk="1" hangingPunct="1"/>
            <a:r>
              <a:rPr lang="en-US" altLang="zh-TW" dirty="0" smtClean="0">
                <a:latin typeface="Times New Roman" pitchFamily="18" charset="0"/>
                <a:ea typeface="新細明體" pitchFamily="18" charset="-120"/>
                <a:cs typeface="Times New Roman" pitchFamily="18" charset="0"/>
              </a:rPr>
              <a:t>Experimental</a:t>
            </a:r>
            <a:r>
              <a:rPr lang="en-US" altLang="zh-HK" dirty="0" smtClean="0">
                <a:latin typeface="Times New Roman" pitchFamily="18" charset="0"/>
                <a:ea typeface="新細明體" pitchFamily="18" charset="-120"/>
                <a:cs typeface="Times New Roman" pitchFamily="18" charset="0"/>
              </a:rPr>
              <a:t>/risky</a:t>
            </a:r>
            <a:r>
              <a:rPr lang="en-US" altLang="zh-TW" dirty="0" smtClean="0">
                <a:latin typeface="Times New Roman" pitchFamily="18" charset="0"/>
                <a:ea typeface="新細明體" pitchFamily="18" charset="-120"/>
                <a:cs typeface="Times New Roman" pitchFamily="18" charset="0"/>
              </a:rPr>
              <a:t> interventions</a:t>
            </a:r>
          </a:p>
          <a:p>
            <a:pPr eaLnBrk="1" hangingPunct="1">
              <a:buFontTx/>
              <a:buNone/>
            </a:pPr>
            <a:endParaRPr lang="en-US" altLang="zh-TW" dirty="0" smtClean="0">
              <a:ea typeface="新細明體" pitchFamily="18" charset="-120"/>
            </a:endParaRPr>
          </a:p>
          <a:p>
            <a:pPr eaLnBrk="1" hangingPunct="1">
              <a:buFontTx/>
              <a:buNone/>
            </a:pPr>
            <a:endParaRPr lang="en-US" altLang="zh-TW" dirty="0" smtClean="0">
              <a:ea typeface="新細明體" pitchFamily="18" charset="-120"/>
            </a:endParaRPr>
          </a:p>
          <a:p>
            <a:pPr eaLnBrk="1" hangingPunct="1"/>
            <a:endParaRPr lang="zh-TW" altLang="en-US" dirty="0" smtClean="0">
              <a:ea typeface="新細明體" pitchFamily="18" charset="-12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zh-TW" dirty="0" smtClean="0">
                <a:solidFill>
                  <a:srgbClr val="FF0000"/>
                </a:solidFill>
                <a:latin typeface="Times New Roman" pitchFamily="18" charset="0"/>
                <a:ea typeface="新細明體" pitchFamily="18" charset="-120"/>
                <a:cs typeface="Times New Roman" pitchFamily="18" charset="0"/>
              </a:rPr>
              <a:t>Ethical models at a glance</a:t>
            </a:r>
          </a:p>
        </p:txBody>
      </p:sp>
      <p:sp>
        <p:nvSpPr>
          <p:cNvPr id="9219" name="Rectangle 7"/>
          <p:cNvSpPr>
            <a:spLocks noGrp="1" noChangeArrowheads="1"/>
          </p:cNvSpPr>
          <p:nvPr>
            <p:ph type="body" idx="1"/>
          </p:nvPr>
        </p:nvSpPr>
        <p:spPr/>
        <p:txBody>
          <a:bodyPr>
            <a:normAutofit/>
          </a:bodyPr>
          <a:lstStyle/>
          <a:p>
            <a:pPr marL="1371600" lvl="1" indent="-914400" eaLnBrk="1" hangingPunct="1">
              <a:buFont typeface="+mj-lt"/>
              <a:buAutoNum type="arabicPeriod"/>
            </a:pPr>
            <a:r>
              <a:rPr lang="en-US" altLang="zh-TW" sz="4800" dirty="0" smtClean="0">
                <a:latin typeface="Times New Roman" pitchFamily="18" charset="0"/>
                <a:ea typeface="新細明體" pitchFamily="18" charset="-120"/>
                <a:cs typeface="Times New Roman" pitchFamily="18" charset="0"/>
              </a:rPr>
              <a:t>Paternalistic model</a:t>
            </a:r>
          </a:p>
          <a:p>
            <a:pPr marL="1371600" lvl="1" indent="-914400" eaLnBrk="1" hangingPunct="1">
              <a:buFont typeface="+mj-lt"/>
              <a:buAutoNum type="arabicPeriod"/>
            </a:pPr>
            <a:r>
              <a:rPr lang="en-US" altLang="zh-TW" sz="4800" dirty="0" smtClean="0">
                <a:latin typeface="Times New Roman" pitchFamily="18" charset="0"/>
                <a:ea typeface="新細明體" pitchFamily="18" charset="-120"/>
                <a:cs typeface="Times New Roman" pitchFamily="18" charset="0"/>
              </a:rPr>
              <a:t>Informative model</a:t>
            </a:r>
          </a:p>
          <a:p>
            <a:pPr marL="1371600" lvl="1" indent="-914400" eaLnBrk="1" hangingPunct="1">
              <a:buFont typeface="+mj-lt"/>
              <a:buAutoNum type="arabicPeriod"/>
            </a:pPr>
            <a:r>
              <a:rPr lang="en-US" altLang="zh-TW" sz="4800" dirty="0" smtClean="0">
                <a:latin typeface="Times New Roman" pitchFamily="18" charset="0"/>
                <a:ea typeface="新細明體" pitchFamily="18" charset="-120"/>
                <a:cs typeface="Times New Roman" pitchFamily="18" charset="0"/>
              </a:rPr>
              <a:t>Interpretive model</a:t>
            </a:r>
          </a:p>
          <a:p>
            <a:pPr marL="1371600" lvl="1" indent="-914400" eaLnBrk="1" hangingPunct="1">
              <a:buFont typeface="+mj-lt"/>
              <a:buAutoNum type="arabicPeriod"/>
            </a:pPr>
            <a:r>
              <a:rPr lang="en-US" altLang="zh-TW" sz="4800" dirty="0" smtClean="0">
                <a:latin typeface="Times New Roman" pitchFamily="18" charset="0"/>
                <a:ea typeface="新細明體" pitchFamily="18" charset="-120"/>
                <a:cs typeface="Times New Roman" pitchFamily="18" charset="0"/>
              </a:rPr>
              <a:t>Deliberative model</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zh-TW" b="1" i="1" dirty="0" smtClean="0">
                <a:solidFill>
                  <a:srgbClr val="FF0000"/>
                </a:solidFill>
                <a:latin typeface="Times New Roman" pitchFamily="18" charset="0"/>
                <a:ea typeface="新細明體" pitchFamily="18" charset="-120"/>
                <a:cs typeface="Times New Roman" pitchFamily="18" charset="0"/>
              </a:rPr>
              <a:t>Paternalistic model</a:t>
            </a:r>
          </a:p>
        </p:txBody>
      </p:sp>
      <p:sp>
        <p:nvSpPr>
          <p:cNvPr id="11267" name="Rectangle 3"/>
          <p:cNvSpPr>
            <a:spLocks noGrp="1" noChangeArrowheads="1"/>
          </p:cNvSpPr>
          <p:nvPr>
            <p:ph type="body" sz="half" idx="1"/>
          </p:nvPr>
        </p:nvSpPr>
        <p:spPr>
          <a:xfrm>
            <a:off x="214282" y="1600200"/>
            <a:ext cx="3143272" cy="5114948"/>
          </a:xfrm>
        </p:spPr>
        <p:txBody>
          <a:bodyPr>
            <a:normAutofit/>
          </a:bodyPr>
          <a:lstStyle/>
          <a:p>
            <a:pPr marL="609600" indent="-609600" eaLnBrk="1" hangingPunct="1">
              <a:lnSpc>
                <a:spcPct val="80000"/>
              </a:lnSpc>
              <a:buFontTx/>
              <a:buAutoNum type="arabicPeriod"/>
            </a:pPr>
            <a:r>
              <a:rPr lang="en-US" altLang="zh-TW" sz="3200" dirty="0" smtClean="0">
                <a:latin typeface="Times New Roman" pitchFamily="18" charset="0"/>
                <a:ea typeface="新細明體" pitchFamily="18" charset="-120"/>
                <a:cs typeface="Times New Roman" pitchFamily="18" charset="0"/>
              </a:rPr>
              <a:t>Principle</a:t>
            </a:r>
          </a:p>
          <a:p>
            <a:pPr marL="609600" indent="-609600" eaLnBrk="1" hangingPunct="1">
              <a:lnSpc>
                <a:spcPct val="80000"/>
              </a:lnSpc>
              <a:buFontTx/>
              <a:buAutoNum type="arabicPeriod"/>
            </a:pPr>
            <a:endParaRPr lang="en-US" altLang="zh-TW" sz="3200" dirty="0" smtClean="0">
              <a:latin typeface="Times New Roman" pitchFamily="18" charset="0"/>
              <a:ea typeface="新細明體" pitchFamily="18" charset="-120"/>
              <a:cs typeface="Times New Roman" pitchFamily="18" charset="0"/>
            </a:endParaRPr>
          </a:p>
          <a:p>
            <a:pPr marL="609600" indent="-609600" eaLnBrk="1" hangingPunct="1">
              <a:lnSpc>
                <a:spcPct val="80000"/>
              </a:lnSpc>
              <a:buFontTx/>
              <a:buAutoNum type="arabicPeriod"/>
            </a:pPr>
            <a:r>
              <a:rPr lang="en-US" altLang="zh-TW" sz="3200" dirty="0" smtClean="0">
                <a:latin typeface="Times New Roman" pitchFamily="18" charset="0"/>
                <a:ea typeface="新細明體" pitchFamily="18" charset="-120"/>
                <a:cs typeface="Times New Roman" pitchFamily="18" charset="0"/>
              </a:rPr>
              <a:t>Assumptions</a:t>
            </a:r>
          </a:p>
          <a:p>
            <a:pPr marL="609600" indent="-609600" eaLnBrk="1" hangingPunct="1">
              <a:lnSpc>
                <a:spcPct val="80000"/>
              </a:lnSpc>
              <a:buFontTx/>
              <a:buAutoNum type="arabicPeriod"/>
            </a:pPr>
            <a:endParaRPr lang="en-US" altLang="zh-TW" sz="3200" dirty="0" smtClean="0">
              <a:latin typeface="Times New Roman" pitchFamily="18" charset="0"/>
              <a:ea typeface="新細明體" pitchFamily="18" charset="-120"/>
              <a:cs typeface="Times New Roman" pitchFamily="18" charset="0"/>
            </a:endParaRPr>
          </a:p>
          <a:p>
            <a:pPr marL="609600" indent="-609600" eaLnBrk="1" hangingPunct="1">
              <a:lnSpc>
                <a:spcPct val="80000"/>
              </a:lnSpc>
              <a:buFontTx/>
              <a:buAutoNum type="arabicPeriod"/>
            </a:pPr>
            <a:endParaRPr lang="en-US" altLang="zh-TW" sz="3200" dirty="0" smtClean="0">
              <a:latin typeface="Times New Roman" pitchFamily="18" charset="0"/>
              <a:ea typeface="新細明體" pitchFamily="18" charset="-120"/>
              <a:cs typeface="Times New Roman" pitchFamily="18" charset="0"/>
            </a:endParaRPr>
          </a:p>
          <a:p>
            <a:pPr marL="609600" indent="-609600" eaLnBrk="1" hangingPunct="1">
              <a:lnSpc>
                <a:spcPct val="80000"/>
              </a:lnSpc>
              <a:buFontTx/>
              <a:buAutoNum type="arabicPeriod"/>
            </a:pPr>
            <a:endParaRPr lang="en-US" altLang="zh-TW" sz="3200" dirty="0" smtClean="0">
              <a:latin typeface="Times New Roman" pitchFamily="18" charset="0"/>
              <a:ea typeface="新細明體" pitchFamily="18" charset="-120"/>
              <a:cs typeface="Times New Roman" pitchFamily="18" charset="0"/>
            </a:endParaRPr>
          </a:p>
          <a:p>
            <a:pPr marL="609600" indent="-609600" eaLnBrk="1" hangingPunct="1">
              <a:lnSpc>
                <a:spcPct val="80000"/>
              </a:lnSpc>
              <a:buFontTx/>
              <a:buAutoNum type="arabicPeriod"/>
            </a:pPr>
            <a:r>
              <a:rPr lang="en-US" altLang="zh-TW" sz="3200" dirty="0" smtClean="0">
                <a:latin typeface="Times New Roman" pitchFamily="18" charset="0"/>
                <a:ea typeface="新細明體" pitchFamily="18" charset="-120"/>
                <a:cs typeface="Times New Roman" pitchFamily="18" charset="0"/>
              </a:rPr>
              <a:t>Sources</a:t>
            </a:r>
          </a:p>
          <a:p>
            <a:pPr marL="609600" indent="-609600" eaLnBrk="1" hangingPunct="1">
              <a:lnSpc>
                <a:spcPct val="80000"/>
              </a:lnSpc>
              <a:buFontTx/>
              <a:buAutoNum type="arabicPeriod"/>
            </a:pPr>
            <a:endParaRPr lang="en-US" altLang="zh-TW" sz="3200" dirty="0" smtClean="0">
              <a:latin typeface="Times New Roman" pitchFamily="18" charset="0"/>
              <a:ea typeface="新細明體" pitchFamily="18" charset="-120"/>
              <a:cs typeface="Times New Roman" pitchFamily="18" charset="0"/>
            </a:endParaRPr>
          </a:p>
          <a:p>
            <a:pPr marL="609600" indent="-609600" eaLnBrk="1" hangingPunct="1">
              <a:lnSpc>
                <a:spcPct val="80000"/>
              </a:lnSpc>
              <a:buFontTx/>
              <a:buAutoNum type="arabicPeriod"/>
            </a:pPr>
            <a:r>
              <a:rPr lang="en-US" altLang="zh-TW" sz="3200" dirty="0" smtClean="0">
                <a:latin typeface="Times New Roman" pitchFamily="18" charset="0"/>
                <a:ea typeface="新細明體" pitchFamily="18" charset="-120"/>
                <a:cs typeface="Times New Roman" pitchFamily="18" charset="0"/>
              </a:rPr>
              <a:t>Problems </a:t>
            </a:r>
            <a:endParaRPr lang="en-US" altLang="zh-HK" sz="3200" dirty="0" smtClean="0">
              <a:latin typeface="Times New Roman" pitchFamily="18" charset="0"/>
              <a:ea typeface="新細明體" pitchFamily="18" charset="-120"/>
              <a:cs typeface="Times New Roman" pitchFamily="18" charset="0"/>
            </a:endParaRPr>
          </a:p>
          <a:p>
            <a:pPr marL="609600" indent="-609600" eaLnBrk="1" hangingPunct="1">
              <a:lnSpc>
                <a:spcPct val="80000"/>
              </a:lnSpc>
              <a:buFontTx/>
              <a:buAutoNum type="arabicPeriod"/>
            </a:pPr>
            <a:endParaRPr lang="en-US" altLang="zh-HK" sz="2400" dirty="0" smtClean="0">
              <a:ea typeface="新細明體" pitchFamily="18" charset="-120"/>
            </a:endParaRPr>
          </a:p>
          <a:p>
            <a:pPr marL="609600" indent="-609600" eaLnBrk="1" hangingPunct="1">
              <a:lnSpc>
                <a:spcPct val="80000"/>
              </a:lnSpc>
              <a:buNone/>
            </a:pPr>
            <a:endParaRPr lang="en-US" altLang="zh-TW" sz="2400" dirty="0" smtClean="0">
              <a:ea typeface="新細明體" pitchFamily="18" charset="-120"/>
            </a:endParaRPr>
          </a:p>
        </p:txBody>
      </p:sp>
      <p:sp>
        <p:nvSpPr>
          <p:cNvPr id="11268" name="Rectangle 4"/>
          <p:cNvSpPr>
            <a:spLocks noGrp="1" noChangeArrowheads="1"/>
          </p:cNvSpPr>
          <p:nvPr>
            <p:ph type="body" sz="half" idx="2"/>
          </p:nvPr>
        </p:nvSpPr>
        <p:spPr>
          <a:xfrm>
            <a:off x="3419475" y="1600200"/>
            <a:ext cx="5267325" cy="4972072"/>
          </a:xfrm>
        </p:spPr>
        <p:txBody>
          <a:bodyPr>
            <a:normAutofit fontScale="92500" lnSpcReduction="10000"/>
          </a:bodyPr>
          <a:lstStyle/>
          <a:p>
            <a:pPr marL="457200" indent="-457200" eaLnBrk="1" hangingPunct="1">
              <a:lnSpc>
                <a:spcPct val="80000"/>
              </a:lnSpc>
            </a:pPr>
            <a:r>
              <a:rPr lang="en-US" altLang="zh-TW" dirty="0" smtClean="0">
                <a:latin typeface="Times New Roman" pitchFamily="18" charset="0"/>
                <a:ea typeface="新細明體" pitchFamily="18" charset="-120"/>
                <a:cs typeface="Times New Roman" pitchFamily="18" charset="0"/>
              </a:rPr>
              <a:t>The doctor should make all the decisions for a patient.</a:t>
            </a:r>
          </a:p>
          <a:p>
            <a:pPr marL="457200" indent="-457200" eaLnBrk="1" hangingPunct="1">
              <a:lnSpc>
                <a:spcPct val="80000"/>
              </a:lnSpc>
            </a:pPr>
            <a:endParaRPr lang="en-US" altLang="zh-TW" dirty="0" smtClean="0">
              <a:latin typeface="Times New Roman" pitchFamily="18" charset="0"/>
              <a:ea typeface="新細明體" pitchFamily="18" charset="-120"/>
              <a:cs typeface="Times New Roman" pitchFamily="18" charset="0"/>
            </a:endParaRPr>
          </a:p>
          <a:p>
            <a:pPr marL="457200" indent="-457200" eaLnBrk="1" hangingPunct="1">
              <a:lnSpc>
                <a:spcPct val="80000"/>
              </a:lnSpc>
            </a:pPr>
            <a:r>
              <a:rPr lang="en-US" altLang="zh-TW" dirty="0" smtClean="0">
                <a:latin typeface="Times New Roman" pitchFamily="18" charset="0"/>
                <a:ea typeface="新細明體" pitchFamily="18" charset="-120"/>
                <a:cs typeface="Times New Roman" pitchFamily="18" charset="0"/>
              </a:rPr>
              <a:t>People are not always rational/mature.</a:t>
            </a:r>
          </a:p>
          <a:p>
            <a:pPr marL="457200" indent="-457200" eaLnBrk="1" hangingPunct="1">
              <a:lnSpc>
                <a:spcPct val="80000"/>
              </a:lnSpc>
            </a:pPr>
            <a:r>
              <a:rPr lang="en-US" altLang="zh-TW" dirty="0" smtClean="0">
                <a:latin typeface="Times New Roman" pitchFamily="18" charset="0"/>
                <a:ea typeface="新細明體" pitchFamily="18" charset="-120"/>
                <a:cs typeface="Times New Roman" pitchFamily="18" charset="0"/>
              </a:rPr>
              <a:t>Experts know better about the needs of patients.</a:t>
            </a:r>
          </a:p>
          <a:p>
            <a:pPr marL="457200" indent="-457200" eaLnBrk="1" hangingPunct="1">
              <a:lnSpc>
                <a:spcPct val="80000"/>
              </a:lnSpc>
            </a:pPr>
            <a:r>
              <a:rPr lang="en-US" altLang="zh-TW" dirty="0" smtClean="0">
                <a:latin typeface="Times New Roman" pitchFamily="18" charset="0"/>
                <a:ea typeface="新細明體" pitchFamily="18" charset="-120"/>
                <a:cs typeface="Times New Roman" pitchFamily="18" charset="0"/>
              </a:rPr>
              <a:t>Qualified doctors have good will.</a:t>
            </a:r>
          </a:p>
          <a:p>
            <a:pPr marL="457200" indent="-457200" eaLnBrk="1" hangingPunct="1">
              <a:lnSpc>
                <a:spcPct val="80000"/>
              </a:lnSpc>
            </a:pPr>
            <a:endParaRPr lang="en-US" altLang="zh-TW" dirty="0" smtClean="0">
              <a:latin typeface="Times New Roman" pitchFamily="18" charset="0"/>
              <a:ea typeface="新細明體" pitchFamily="18" charset="-120"/>
              <a:cs typeface="Times New Roman" pitchFamily="18" charset="0"/>
            </a:endParaRPr>
          </a:p>
          <a:p>
            <a:pPr marL="457200" indent="-457200" eaLnBrk="1" hangingPunct="1">
              <a:lnSpc>
                <a:spcPct val="80000"/>
              </a:lnSpc>
            </a:pPr>
            <a:r>
              <a:rPr lang="en-US" altLang="zh-TW" dirty="0" smtClean="0">
                <a:latin typeface="Times New Roman" pitchFamily="18" charset="0"/>
                <a:ea typeface="新細明體" pitchFamily="18" charset="-120"/>
                <a:cs typeface="Times New Roman" pitchFamily="18" charset="0"/>
              </a:rPr>
              <a:t>Hippocratic Oath; Plato.</a:t>
            </a:r>
          </a:p>
          <a:p>
            <a:pPr marL="457200" indent="-457200" eaLnBrk="1" hangingPunct="1">
              <a:lnSpc>
                <a:spcPct val="80000"/>
              </a:lnSpc>
              <a:buFontTx/>
              <a:buNone/>
            </a:pPr>
            <a:endParaRPr lang="en-US" altLang="zh-TW" dirty="0" smtClean="0">
              <a:latin typeface="Times New Roman" pitchFamily="18" charset="0"/>
              <a:ea typeface="新細明體" pitchFamily="18" charset="-120"/>
              <a:cs typeface="Times New Roman" pitchFamily="18" charset="0"/>
            </a:endParaRPr>
          </a:p>
          <a:p>
            <a:pPr marL="457200" indent="-457200" eaLnBrk="1" hangingPunct="1">
              <a:lnSpc>
                <a:spcPct val="80000"/>
              </a:lnSpc>
            </a:pPr>
            <a:r>
              <a:rPr lang="en-US" altLang="zh-TW" dirty="0" smtClean="0">
                <a:latin typeface="Times New Roman" pitchFamily="18" charset="0"/>
                <a:ea typeface="新細明體" pitchFamily="18" charset="-120"/>
                <a:cs typeface="Times New Roman" pitchFamily="18" charset="0"/>
              </a:rPr>
              <a:t>Are the needs of patients objective? How can we be sure that doctors have good will?</a:t>
            </a:r>
            <a:endParaRPr lang="en-US" altLang="zh-HK" dirty="0" smtClean="0">
              <a:latin typeface="Times New Roman" pitchFamily="18" charset="0"/>
              <a:ea typeface="新細明體" pitchFamily="18" charset="-120"/>
              <a:cs typeface="Times New Roman" pitchFamily="18" charset="0"/>
            </a:endParaRPr>
          </a:p>
          <a:p>
            <a:pPr marL="457200" indent="-457200" eaLnBrk="1" hangingPunct="1">
              <a:lnSpc>
                <a:spcPct val="80000"/>
              </a:lnSpc>
            </a:pPr>
            <a:endParaRPr lang="en-US" altLang="zh-HK" sz="2000" dirty="0" smtClean="0">
              <a:ea typeface="新細明體" pitchFamily="18" charset="-120"/>
            </a:endParaRPr>
          </a:p>
          <a:p>
            <a:pPr marL="457200" indent="-457200" eaLnBrk="1" hangingPunct="1">
              <a:lnSpc>
                <a:spcPct val="80000"/>
              </a:lnSpc>
              <a:buNone/>
            </a:pPr>
            <a:endParaRPr lang="en-US" altLang="zh-TW" sz="2000" dirty="0" smtClean="0">
              <a:ea typeface="新細明體" pitchFamily="18" charset="-12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tLang="zh-TW" b="1" i="1" dirty="0" smtClean="0">
                <a:solidFill>
                  <a:srgbClr val="FF0000"/>
                </a:solidFill>
                <a:latin typeface="Times New Roman" pitchFamily="18" charset="0"/>
                <a:ea typeface="新細明體" pitchFamily="18" charset="-120"/>
                <a:cs typeface="Times New Roman" pitchFamily="18" charset="0"/>
              </a:rPr>
              <a:t>Informative model</a:t>
            </a:r>
          </a:p>
        </p:txBody>
      </p:sp>
      <p:sp>
        <p:nvSpPr>
          <p:cNvPr id="12291" name="Rectangle 4"/>
          <p:cNvSpPr>
            <a:spLocks noGrp="1" noChangeArrowheads="1"/>
          </p:cNvSpPr>
          <p:nvPr>
            <p:ph type="body" sz="half" idx="1"/>
          </p:nvPr>
        </p:nvSpPr>
        <p:spPr>
          <a:xfrm>
            <a:off x="457200" y="1600200"/>
            <a:ext cx="2962275" cy="4525963"/>
          </a:xfrm>
        </p:spPr>
        <p:txBody>
          <a:bodyPr/>
          <a:lstStyle/>
          <a:p>
            <a:pPr marL="533400" indent="-533400" eaLnBrk="1" hangingPunct="1">
              <a:lnSpc>
                <a:spcPct val="90000"/>
              </a:lnSpc>
              <a:buFontTx/>
              <a:buAutoNum type="arabicPeriod"/>
            </a:pPr>
            <a:r>
              <a:rPr lang="en-US" altLang="zh-TW" sz="2400" dirty="0" smtClean="0">
                <a:latin typeface="Times New Roman" pitchFamily="18" charset="0"/>
                <a:ea typeface="新細明體" pitchFamily="18" charset="-120"/>
                <a:cs typeface="Times New Roman" pitchFamily="18" charset="0"/>
              </a:rPr>
              <a:t>Principle</a:t>
            </a:r>
          </a:p>
          <a:p>
            <a:pPr marL="533400" indent="-533400" eaLnBrk="1" hangingPunct="1">
              <a:lnSpc>
                <a:spcPct val="90000"/>
              </a:lnSpc>
              <a:buFontTx/>
              <a:buAutoNum type="arabicPeriod"/>
            </a:pPr>
            <a:endParaRPr lang="en-US" altLang="zh-TW" sz="2400" dirty="0" smtClean="0">
              <a:latin typeface="Times New Roman" pitchFamily="18" charset="0"/>
              <a:ea typeface="新細明體" pitchFamily="18" charset="-120"/>
              <a:cs typeface="Times New Roman" pitchFamily="18" charset="0"/>
            </a:endParaRPr>
          </a:p>
          <a:p>
            <a:pPr marL="533400" indent="-533400" eaLnBrk="1" hangingPunct="1">
              <a:lnSpc>
                <a:spcPct val="90000"/>
              </a:lnSpc>
              <a:buFontTx/>
              <a:buAutoNum type="arabicPeriod"/>
            </a:pPr>
            <a:endParaRPr lang="en-US" altLang="zh-TW" sz="2400" dirty="0" smtClean="0">
              <a:latin typeface="Times New Roman" pitchFamily="18" charset="0"/>
              <a:ea typeface="新細明體" pitchFamily="18" charset="-120"/>
              <a:cs typeface="Times New Roman" pitchFamily="18" charset="0"/>
            </a:endParaRPr>
          </a:p>
          <a:p>
            <a:pPr marL="533400" indent="-533400" eaLnBrk="1" hangingPunct="1">
              <a:lnSpc>
                <a:spcPct val="90000"/>
              </a:lnSpc>
              <a:buFontTx/>
              <a:buAutoNum type="arabicPeriod"/>
            </a:pPr>
            <a:r>
              <a:rPr lang="en-US" altLang="zh-TW" sz="2400" dirty="0" smtClean="0">
                <a:latin typeface="Times New Roman" pitchFamily="18" charset="0"/>
                <a:ea typeface="新細明體" pitchFamily="18" charset="-120"/>
                <a:cs typeface="Times New Roman" pitchFamily="18" charset="0"/>
              </a:rPr>
              <a:t>Assumptions</a:t>
            </a:r>
          </a:p>
          <a:p>
            <a:pPr marL="533400" indent="-533400" eaLnBrk="1" hangingPunct="1">
              <a:lnSpc>
                <a:spcPct val="90000"/>
              </a:lnSpc>
              <a:buFontTx/>
              <a:buAutoNum type="arabicPeriod"/>
            </a:pPr>
            <a:endParaRPr lang="en-US" altLang="zh-TW" sz="2400" dirty="0" smtClean="0">
              <a:latin typeface="Times New Roman" pitchFamily="18" charset="0"/>
              <a:ea typeface="新細明體" pitchFamily="18" charset="-120"/>
              <a:cs typeface="Times New Roman" pitchFamily="18" charset="0"/>
            </a:endParaRPr>
          </a:p>
          <a:p>
            <a:pPr marL="533400" indent="-533400" eaLnBrk="1" hangingPunct="1">
              <a:lnSpc>
                <a:spcPct val="90000"/>
              </a:lnSpc>
              <a:buFontTx/>
              <a:buAutoNum type="arabicPeriod"/>
            </a:pPr>
            <a:endParaRPr lang="en-US" altLang="zh-TW" sz="2400" dirty="0" smtClean="0">
              <a:latin typeface="Times New Roman" pitchFamily="18" charset="0"/>
              <a:ea typeface="新細明體" pitchFamily="18" charset="-120"/>
              <a:cs typeface="Times New Roman" pitchFamily="18" charset="0"/>
            </a:endParaRPr>
          </a:p>
          <a:p>
            <a:pPr marL="533400" indent="-533400" eaLnBrk="1" hangingPunct="1">
              <a:lnSpc>
                <a:spcPct val="90000"/>
              </a:lnSpc>
              <a:buFontTx/>
              <a:buAutoNum type="arabicPeriod"/>
            </a:pPr>
            <a:endParaRPr lang="en-US" altLang="zh-TW" sz="2400" dirty="0" smtClean="0">
              <a:latin typeface="Times New Roman" pitchFamily="18" charset="0"/>
              <a:ea typeface="新細明體" pitchFamily="18" charset="-120"/>
              <a:cs typeface="Times New Roman" pitchFamily="18" charset="0"/>
            </a:endParaRPr>
          </a:p>
          <a:p>
            <a:pPr marL="533400" indent="-533400" eaLnBrk="1" hangingPunct="1">
              <a:lnSpc>
                <a:spcPct val="90000"/>
              </a:lnSpc>
              <a:buFontTx/>
              <a:buAutoNum type="arabicPeriod"/>
            </a:pPr>
            <a:endParaRPr lang="en-US" altLang="zh-TW" sz="2400" dirty="0" smtClean="0">
              <a:latin typeface="Times New Roman" pitchFamily="18" charset="0"/>
              <a:ea typeface="新細明體" pitchFamily="18" charset="-120"/>
              <a:cs typeface="Times New Roman" pitchFamily="18" charset="0"/>
            </a:endParaRPr>
          </a:p>
          <a:p>
            <a:pPr marL="533400" indent="-533400" eaLnBrk="1" hangingPunct="1">
              <a:lnSpc>
                <a:spcPct val="90000"/>
              </a:lnSpc>
              <a:buFontTx/>
              <a:buAutoNum type="arabicPeriod"/>
            </a:pPr>
            <a:r>
              <a:rPr lang="en-US" altLang="zh-TW" sz="2400" dirty="0" smtClean="0">
                <a:latin typeface="Times New Roman" pitchFamily="18" charset="0"/>
                <a:ea typeface="新細明體" pitchFamily="18" charset="-120"/>
                <a:cs typeface="Times New Roman" pitchFamily="18" charset="0"/>
              </a:rPr>
              <a:t>Problems</a:t>
            </a:r>
          </a:p>
          <a:p>
            <a:pPr marL="533400" indent="-533400" eaLnBrk="1" hangingPunct="1">
              <a:lnSpc>
                <a:spcPct val="90000"/>
              </a:lnSpc>
              <a:buFontTx/>
              <a:buAutoNum type="arabicPeriod"/>
            </a:pPr>
            <a:endParaRPr lang="en-US" altLang="zh-TW" sz="2400" dirty="0" smtClean="0">
              <a:ea typeface="新細明體" pitchFamily="18" charset="-120"/>
            </a:endParaRPr>
          </a:p>
          <a:p>
            <a:pPr marL="533400" indent="-533400" eaLnBrk="1" hangingPunct="1">
              <a:lnSpc>
                <a:spcPct val="90000"/>
              </a:lnSpc>
            </a:pPr>
            <a:endParaRPr lang="zh-TW" altLang="en-US" sz="2400" dirty="0" smtClean="0">
              <a:ea typeface="新細明體" pitchFamily="18" charset="-120"/>
            </a:endParaRPr>
          </a:p>
        </p:txBody>
      </p:sp>
      <p:sp>
        <p:nvSpPr>
          <p:cNvPr id="12292" name="Rectangle 5"/>
          <p:cNvSpPr>
            <a:spLocks noGrp="1" noChangeArrowheads="1"/>
          </p:cNvSpPr>
          <p:nvPr>
            <p:ph type="body" sz="half" idx="2"/>
          </p:nvPr>
        </p:nvSpPr>
        <p:spPr>
          <a:xfrm>
            <a:off x="3492500" y="1600200"/>
            <a:ext cx="5194300" cy="4525963"/>
          </a:xfrm>
        </p:spPr>
        <p:txBody>
          <a:bodyPr/>
          <a:lstStyle/>
          <a:p>
            <a:pPr eaLnBrk="1" hangingPunct="1">
              <a:lnSpc>
                <a:spcPct val="90000"/>
              </a:lnSpc>
            </a:pPr>
            <a:r>
              <a:rPr lang="en-US" altLang="zh-TW" sz="2000" dirty="0" smtClean="0">
                <a:latin typeface="Times New Roman" pitchFamily="18" charset="0"/>
                <a:ea typeface="新細明體" pitchFamily="18" charset="-120"/>
                <a:cs typeface="Times New Roman" pitchFamily="18" charset="0"/>
              </a:rPr>
              <a:t>The doctor should provide all the relevant information for the patient to make a decision, and provide the </a:t>
            </a:r>
            <a:r>
              <a:rPr lang="en-US" altLang="zh-HK" sz="2000" dirty="0" smtClean="0">
                <a:latin typeface="Times New Roman" pitchFamily="18" charset="0"/>
                <a:ea typeface="新細明體" pitchFamily="18" charset="-120"/>
                <a:cs typeface="Times New Roman" pitchFamily="18" charset="0"/>
              </a:rPr>
              <a:t>selected </a:t>
            </a:r>
            <a:r>
              <a:rPr lang="en-US" altLang="zh-TW" sz="2000" dirty="0" smtClean="0">
                <a:latin typeface="Times New Roman" pitchFamily="18" charset="0"/>
                <a:ea typeface="新細明體" pitchFamily="18" charset="-120"/>
                <a:cs typeface="Times New Roman" pitchFamily="18" charset="0"/>
              </a:rPr>
              <a:t>intervention </a:t>
            </a:r>
            <a:r>
              <a:rPr lang="en-US" altLang="zh-HK" sz="2000" dirty="0" smtClean="0">
                <a:latin typeface="Times New Roman" pitchFamily="18" charset="0"/>
                <a:ea typeface="新細明體" pitchFamily="18" charset="-120"/>
                <a:cs typeface="Times New Roman" pitchFamily="18" charset="0"/>
              </a:rPr>
              <a:t>on this basis</a:t>
            </a:r>
            <a:r>
              <a:rPr lang="en-US" altLang="zh-TW" sz="2000" dirty="0" smtClean="0">
                <a:latin typeface="Times New Roman" pitchFamily="18" charset="0"/>
                <a:ea typeface="新細明體" pitchFamily="18" charset="-120"/>
                <a:cs typeface="Times New Roman" pitchFamily="18" charset="0"/>
              </a:rPr>
              <a:t>.</a:t>
            </a:r>
          </a:p>
          <a:p>
            <a:pPr eaLnBrk="1" hangingPunct="1">
              <a:lnSpc>
                <a:spcPct val="90000"/>
              </a:lnSpc>
            </a:pPr>
            <a:endParaRPr lang="en-US" altLang="zh-TW" sz="2000" dirty="0" smtClean="0">
              <a:latin typeface="Times New Roman" pitchFamily="18" charset="0"/>
              <a:ea typeface="新細明體" pitchFamily="18" charset="-120"/>
              <a:cs typeface="Times New Roman" pitchFamily="18" charset="0"/>
            </a:endParaRPr>
          </a:p>
          <a:p>
            <a:pPr eaLnBrk="1" hangingPunct="1">
              <a:lnSpc>
                <a:spcPct val="90000"/>
              </a:lnSpc>
            </a:pPr>
            <a:r>
              <a:rPr lang="en-US" altLang="zh-TW" sz="2000" dirty="0" smtClean="0">
                <a:latin typeface="Times New Roman" pitchFamily="18" charset="0"/>
                <a:ea typeface="新細明體" pitchFamily="18" charset="-120"/>
                <a:cs typeface="Times New Roman" pitchFamily="18" charset="0"/>
              </a:rPr>
              <a:t>A fact/value division of labor yields the best medical result.</a:t>
            </a:r>
          </a:p>
          <a:p>
            <a:pPr eaLnBrk="1" hangingPunct="1">
              <a:lnSpc>
                <a:spcPct val="90000"/>
              </a:lnSpc>
            </a:pPr>
            <a:r>
              <a:rPr lang="en-US" altLang="zh-TW" sz="2000" dirty="0" smtClean="0">
                <a:latin typeface="Times New Roman" pitchFamily="18" charset="0"/>
                <a:ea typeface="新細明體" pitchFamily="18" charset="-120"/>
                <a:cs typeface="Times New Roman" pitchFamily="18" charset="0"/>
              </a:rPr>
              <a:t>What is good for a patient depends on </a:t>
            </a:r>
            <a:r>
              <a:rPr lang="en-US" altLang="zh-HK" sz="2000" dirty="0" smtClean="0">
                <a:latin typeface="Times New Roman" pitchFamily="18" charset="0"/>
                <a:ea typeface="新細明體" pitchFamily="18" charset="-120"/>
                <a:cs typeface="Times New Roman" pitchFamily="18" charset="0"/>
              </a:rPr>
              <a:t>what his/her personal values</a:t>
            </a:r>
            <a:r>
              <a:rPr lang="en-US" altLang="zh-TW" sz="2000" dirty="0" smtClean="0">
                <a:latin typeface="Times New Roman" pitchFamily="18" charset="0"/>
                <a:ea typeface="新細明體" pitchFamily="18" charset="-120"/>
                <a:cs typeface="Times New Roman" pitchFamily="18" charset="0"/>
              </a:rPr>
              <a:t>. </a:t>
            </a:r>
          </a:p>
          <a:p>
            <a:pPr eaLnBrk="1" hangingPunct="1">
              <a:lnSpc>
                <a:spcPct val="90000"/>
              </a:lnSpc>
            </a:pPr>
            <a:r>
              <a:rPr lang="en-US" altLang="zh-TW" sz="2000" dirty="0" smtClean="0">
                <a:latin typeface="Times New Roman" pitchFamily="18" charset="0"/>
                <a:ea typeface="新細明體" pitchFamily="18" charset="-120"/>
                <a:cs typeface="Times New Roman" pitchFamily="18" charset="0"/>
              </a:rPr>
              <a:t>Consumerism.</a:t>
            </a:r>
          </a:p>
          <a:p>
            <a:pPr eaLnBrk="1" hangingPunct="1">
              <a:lnSpc>
                <a:spcPct val="90000"/>
              </a:lnSpc>
            </a:pPr>
            <a:endParaRPr lang="en-US" altLang="zh-TW" sz="2000" dirty="0" smtClean="0">
              <a:latin typeface="Times New Roman" pitchFamily="18" charset="0"/>
              <a:ea typeface="新細明體" pitchFamily="18" charset="-120"/>
              <a:cs typeface="Times New Roman" pitchFamily="18" charset="0"/>
            </a:endParaRPr>
          </a:p>
          <a:p>
            <a:pPr eaLnBrk="1" hangingPunct="1">
              <a:lnSpc>
                <a:spcPct val="90000"/>
              </a:lnSpc>
            </a:pPr>
            <a:r>
              <a:rPr lang="en-US" altLang="zh-TW" sz="2000" dirty="0" smtClean="0">
                <a:latin typeface="Times New Roman" pitchFamily="18" charset="0"/>
                <a:ea typeface="新細明體" pitchFamily="18" charset="-120"/>
                <a:cs typeface="Times New Roman" pitchFamily="18" charset="0"/>
              </a:rPr>
              <a:t>What if the patient is unconscious, incompetent, and making choices totally unacceptable by our ethical standards?</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tLang="zh-TW" b="1" i="1" dirty="0" smtClean="0">
                <a:solidFill>
                  <a:srgbClr val="FF0000"/>
                </a:solidFill>
                <a:latin typeface="Times New Roman" pitchFamily="18" charset="0"/>
                <a:ea typeface="新細明體" pitchFamily="18" charset="-120"/>
                <a:cs typeface="Times New Roman" pitchFamily="18" charset="0"/>
              </a:rPr>
              <a:t>The interpretive model</a:t>
            </a:r>
          </a:p>
        </p:txBody>
      </p:sp>
      <p:sp>
        <p:nvSpPr>
          <p:cNvPr id="13315" name="Rectangle 4"/>
          <p:cNvSpPr>
            <a:spLocks noGrp="1" noChangeArrowheads="1"/>
          </p:cNvSpPr>
          <p:nvPr>
            <p:ph type="body" sz="half" idx="1"/>
          </p:nvPr>
        </p:nvSpPr>
        <p:spPr>
          <a:xfrm>
            <a:off x="457200" y="1600200"/>
            <a:ext cx="2601913" cy="4525963"/>
          </a:xfrm>
        </p:spPr>
        <p:txBody>
          <a:bodyPr>
            <a:normAutofit/>
          </a:bodyPr>
          <a:lstStyle/>
          <a:p>
            <a:pPr marL="533400" indent="-533400" eaLnBrk="1" hangingPunct="1">
              <a:lnSpc>
                <a:spcPct val="80000"/>
              </a:lnSpc>
              <a:buFont typeface="+mj-lt"/>
              <a:buAutoNum type="arabicPeriod"/>
            </a:pPr>
            <a:r>
              <a:rPr lang="en-US" altLang="zh-TW" sz="2400" dirty="0" smtClean="0">
                <a:latin typeface="Times New Roman" pitchFamily="18" charset="0"/>
                <a:ea typeface="新細明體" pitchFamily="18" charset="-120"/>
                <a:cs typeface="Times New Roman" pitchFamily="18" charset="0"/>
              </a:rPr>
              <a:t>Principle</a:t>
            </a:r>
          </a:p>
          <a:p>
            <a:pPr marL="533400" indent="-533400" eaLnBrk="1" hangingPunct="1">
              <a:lnSpc>
                <a:spcPct val="80000"/>
              </a:lnSpc>
              <a:buFont typeface="+mj-lt"/>
              <a:buAutoNum type="arabicPeriod"/>
            </a:pPr>
            <a:endParaRPr lang="en-US" altLang="zh-TW" sz="2400" dirty="0" smtClean="0">
              <a:latin typeface="Times New Roman" pitchFamily="18" charset="0"/>
              <a:ea typeface="新細明體" pitchFamily="18" charset="-120"/>
              <a:cs typeface="Times New Roman" pitchFamily="18" charset="0"/>
            </a:endParaRPr>
          </a:p>
          <a:p>
            <a:pPr marL="533400" indent="-533400" eaLnBrk="1" hangingPunct="1">
              <a:lnSpc>
                <a:spcPct val="80000"/>
              </a:lnSpc>
              <a:buFont typeface="+mj-lt"/>
              <a:buAutoNum type="arabicPeriod"/>
            </a:pPr>
            <a:endParaRPr lang="en-US" altLang="zh-TW" sz="2400" dirty="0" smtClean="0">
              <a:latin typeface="Times New Roman" pitchFamily="18" charset="0"/>
              <a:ea typeface="新細明體" pitchFamily="18" charset="-120"/>
              <a:cs typeface="Times New Roman" pitchFamily="18" charset="0"/>
            </a:endParaRPr>
          </a:p>
          <a:p>
            <a:pPr marL="533400" indent="-533400" eaLnBrk="1" hangingPunct="1">
              <a:lnSpc>
                <a:spcPct val="80000"/>
              </a:lnSpc>
              <a:buFont typeface="+mj-lt"/>
              <a:buAutoNum type="arabicPeriod"/>
            </a:pPr>
            <a:endParaRPr lang="en-US" altLang="zh-HK" sz="2400" dirty="0" smtClean="0">
              <a:latin typeface="Times New Roman" pitchFamily="18" charset="0"/>
              <a:ea typeface="新細明體" pitchFamily="18" charset="-120"/>
              <a:cs typeface="Times New Roman" pitchFamily="18" charset="0"/>
            </a:endParaRPr>
          </a:p>
          <a:p>
            <a:pPr marL="533400" indent="-533400" eaLnBrk="1" hangingPunct="1">
              <a:lnSpc>
                <a:spcPct val="80000"/>
              </a:lnSpc>
              <a:buFont typeface="+mj-lt"/>
              <a:buAutoNum type="arabicPeriod"/>
            </a:pPr>
            <a:r>
              <a:rPr lang="en-US" altLang="zh-TW" sz="2400" dirty="0" smtClean="0">
                <a:latin typeface="Times New Roman" pitchFamily="18" charset="0"/>
                <a:ea typeface="新細明體" pitchFamily="18" charset="-120"/>
                <a:cs typeface="Times New Roman" pitchFamily="18" charset="0"/>
              </a:rPr>
              <a:t>Assumptions</a:t>
            </a:r>
          </a:p>
          <a:p>
            <a:pPr marL="533400" indent="-533400" eaLnBrk="1" hangingPunct="1">
              <a:lnSpc>
                <a:spcPct val="80000"/>
              </a:lnSpc>
              <a:buFont typeface="+mj-lt"/>
              <a:buAutoNum type="arabicPeriod"/>
            </a:pPr>
            <a:endParaRPr lang="en-US" altLang="zh-TW" sz="2400" dirty="0" smtClean="0">
              <a:latin typeface="Times New Roman" pitchFamily="18" charset="0"/>
              <a:ea typeface="新細明體" pitchFamily="18" charset="-120"/>
              <a:cs typeface="Times New Roman" pitchFamily="18" charset="0"/>
            </a:endParaRPr>
          </a:p>
          <a:p>
            <a:pPr marL="533400" indent="-533400" eaLnBrk="1" hangingPunct="1">
              <a:lnSpc>
                <a:spcPct val="80000"/>
              </a:lnSpc>
              <a:buFont typeface="+mj-lt"/>
              <a:buAutoNum type="arabicPeriod"/>
            </a:pPr>
            <a:endParaRPr lang="en-US" altLang="zh-TW" sz="2400" dirty="0" smtClean="0">
              <a:latin typeface="Times New Roman" pitchFamily="18" charset="0"/>
              <a:ea typeface="新細明體" pitchFamily="18" charset="-120"/>
              <a:cs typeface="Times New Roman" pitchFamily="18" charset="0"/>
            </a:endParaRPr>
          </a:p>
          <a:p>
            <a:pPr marL="533400" indent="-533400" eaLnBrk="1" hangingPunct="1">
              <a:lnSpc>
                <a:spcPct val="80000"/>
              </a:lnSpc>
              <a:buFont typeface="+mj-lt"/>
              <a:buAutoNum type="arabicPeriod"/>
            </a:pPr>
            <a:endParaRPr lang="en-US" altLang="zh-TW" sz="2400" dirty="0" smtClean="0">
              <a:latin typeface="Times New Roman" pitchFamily="18" charset="0"/>
              <a:ea typeface="新細明體" pitchFamily="18" charset="-120"/>
              <a:cs typeface="Times New Roman" pitchFamily="18" charset="0"/>
            </a:endParaRPr>
          </a:p>
          <a:p>
            <a:pPr marL="533400" indent="-533400" eaLnBrk="1" hangingPunct="1">
              <a:lnSpc>
                <a:spcPct val="80000"/>
              </a:lnSpc>
              <a:buFont typeface="+mj-lt"/>
              <a:buAutoNum type="arabicPeriod"/>
            </a:pPr>
            <a:endParaRPr lang="en-US" altLang="zh-TW" sz="2400" dirty="0" smtClean="0">
              <a:latin typeface="Times New Roman" pitchFamily="18" charset="0"/>
              <a:ea typeface="新細明體" pitchFamily="18" charset="-120"/>
              <a:cs typeface="Times New Roman" pitchFamily="18" charset="0"/>
            </a:endParaRPr>
          </a:p>
          <a:p>
            <a:pPr marL="533400" indent="-533400" eaLnBrk="1" hangingPunct="1">
              <a:lnSpc>
                <a:spcPct val="80000"/>
              </a:lnSpc>
              <a:buFont typeface="+mj-lt"/>
              <a:buAutoNum type="arabicPeriod"/>
            </a:pPr>
            <a:endParaRPr lang="en-US" altLang="zh-TW" sz="2400" dirty="0" smtClean="0">
              <a:latin typeface="Times New Roman" pitchFamily="18" charset="0"/>
              <a:ea typeface="新細明體" pitchFamily="18" charset="-120"/>
              <a:cs typeface="Times New Roman" pitchFamily="18" charset="0"/>
            </a:endParaRPr>
          </a:p>
          <a:p>
            <a:pPr marL="533400" indent="-533400" eaLnBrk="1" hangingPunct="1">
              <a:lnSpc>
                <a:spcPct val="80000"/>
              </a:lnSpc>
              <a:buFont typeface="+mj-lt"/>
              <a:buAutoNum type="arabicPeriod"/>
            </a:pPr>
            <a:r>
              <a:rPr lang="en-US" altLang="zh-TW" sz="2400" dirty="0" smtClean="0">
                <a:latin typeface="Times New Roman" pitchFamily="18" charset="0"/>
                <a:ea typeface="新細明體" pitchFamily="18" charset="-120"/>
                <a:cs typeface="Times New Roman" pitchFamily="18" charset="0"/>
              </a:rPr>
              <a:t>Limitation</a:t>
            </a:r>
          </a:p>
        </p:txBody>
      </p:sp>
      <p:sp>
        <p:nvSpPr>
          <p:cNvPr id="13316" name="Rectangle 5"/>
          <p:cNvSpPr>
            <a:spLocks noGrp="1" noChangeArrowheads="1"/>
          </p:cNvSpPr>
          <p:nvPr>
            <p:ph type="body" sz="half" idx="2"/>
          </p:nvPr>
        </p:nvSpPr>
        <p:spPr>
          <a:xfrm>
            <a:off x="3203575" y="1285860"/>
            <a:ext cx="5797581" cy="5214974"/>
          </a:xfrm>
        </p:spPr>
        <p:txBody>
          <a:bodyPr>
            <a:noAutofit/>
          </a:bodyPr>
          <a:lstStyle/>
          <a:p>
            <a:pPr eaLnBrk="1" hangingPunct="1">
              <a:lnSpc>
                <a:spcPct val="80000"/>
              </a:lnSpc>
            </a:pPr>
            <a:r>
              <a:rPr lang="en-US" altLang="zh-TW" dirty="0" smtClean="0">
                <a:latin typeface="Times New Roman" pitchFamily="18" charset="0"/>
                <a:ea typeface="新細明體" pitchFamily="18" charset="-120"/>
                <a:cs typeface="Times New Roman" pitchFamily="18" charset="0"/>
              </a:rPr>
              <a:t>The doctor should help the patient to articulate his/her values</a:t>
            </a:r>
            <a:r>
              <a:rPr lang="en-US" altLang="zh-HK" dirty="0" smtClean="0">
                <a:latin typeface="Times New Roman" pitchFamily="18" charset="0"/>
                <a:ea typeface="新細明體" pitchFamily="18" charset="-120"/>
                <a:cs typeface="Times New Roman" pitchFamily="18" charset="0"/>
              </a:rPr>
              <a:t> through interpretation</a:t>
            </a:r>
            <a:r>
              <a:rPr lang="en-US" altLang="zh-TW" dirty="0" smtClean="0">
                <a:latin typeface="Times New Roman" pitchFamily="18" charset="0"/>
                <a:ea typeface="新細明體" pitchFamily="18" charset="-120"/>
                <a:cs typeface="Times New Roman" pitchFamily="18" charset="0"/>
              </a:rPr>
              <a:t>, and provide intervention which is truly wanted.</a:t>
            </a:r>
          </a:p>
          <a:p>
            <a:pPr eaLnBrk="1" hangingPunct="1">
              <a:lnSpc>
                <a:spcPct val="80000"/>
              </a:lnSpc>
            </a:pPr>
            <a:endParaRPr lang="ru-RU" altLang="zh-HK" dirty="0" smtClean="0">
              <a:latin typeface="Times New Roman" pitchFamily="18" charset="0"/>
              <a:ea typeface="新細明體" pitchFamily="18" charset="-120"/>
              <a:cs typeface="Times New Roman" pitchFamily="18" charset="0"/>
            </a:endParaRPr>
          </a:p>
          <a:p>
            <a:pPr eaLnBrk="1" hangingPunct="1">
              <a:lnSpc>
                <a:spcPct val="80000"/>
              </a:lnSpc>
            </a:pPr>
            <a:r>
              <a:rPr lang="en-US" altLang="zh-HK" dirty="0" smtClean="0">
                <a:latin typeface="Times New Roman" pitchFamily="18" charset="0"/>
                <a:ea typeface="新細明體" pitchFamily="18" charset="-120"/>
                <a:cs typeface="Times New Roman" pitchFamily="18" charset="0"/>
              </a:rPr>
              <a:t>Patients</a:t>
            </a:r>
            <a:r>
              <a:rPr lang="en-US" altLang="zh-TW" dirty="0" smtClean="0">
                <a:latin typeface="Times New Roman" pitchFamily="18" charset="0"/>
                <a:ea typeface="新細明體" pitchFamily="18" charset="-120"/>
                <a:cs typeface="Times New Roman" pitchFamily="18" charset="0"/>
              </a:rPr>
              <a:t> have unconscious and inconsistent desires.</a:t>
            </a:r>
          </a:p>
          <a:p>
            <a:pPr eaLnBrk="1" hangingPunct="1">
              <a:lnSpc>
                <a:spcPct val="80000"/>
              </a:lnSpc>
            </a:pPr>
            <a:r>
              <a:rPr lang="en-US" altLang="zh-TW" dirty="0" smtClean="0">
                <a:latin typeface="Times New Roman" pitchFamily="18" charset="0"/>
                <a:ea typeface="新細明體" pitchFamily="18" charset="-120"/>
                <a:cs typeface="Times New Roman" pitchFamily="18" charset="0"/>
              </a:rPr>
              <a:t>Their conscious decisions may not reflect their deepest values. </a:t>
            </a:r>
          </a:p>
          <a:p>
            <a:pPr eaLnBrk="1" hangingPunct="1">
              <a:lnSpc>
                <a:spcPct val="80000"/>
              </a:lnSpc>
              <a:buNone/>
            </a:pPr>
            <a:endParaRPr lang="en-US" altLang="zh-TW" dirty="0" smtClean="0">
              <a:latin typeface="Times New Roman" pitchFamily="18" charset="0"/>
              <a:ea typeface="新細明體" pitchFamily="18" charset="-120"/>
              <a:cs typeface="Times New Roman" pitchFamily="18" charset="0"/>
            </a:endParaRPr>
          </a:p>
          <a:p>
            <a:pPr eaLnBrk="1" hangingPunct="1">
              <a:lnSpc>
                <a:spcPct val="80000"/>
              </a:lnSpc>
            </a:pPr>
            <a:r>
              <a:rPr lang="en-US" altLang="zh-TW" dirty="0" smtClean="0">
                <a:latin typeface="Times New Roman" pitchFamily="18" charset="0"/>
                <a:ea typeface="新細明體" pitchFamily="18" charset="-120"/>
                <a:cs typeface="Times New Roman" pitchFamily="18" charset="0"/>
              </a:rPr>
              <a:t>All that a doctor can do is to help the patient see his/her </a:t>
            </a:r>
            <a:r>
              <a:rPr lang="en-US" altLang="zh-HK" dirty="0" smtClean="0">
                <a:latin typeface="Times New Roman" pitchFamily="18" charset="0"/>
                <a:ea typeface="新細明體" pitchFamily="18" charset="-120"/>
                <a:cs typeface="Times New Roman" pitchFamily="18" charset="0"/>
              </a:rPr>
              <a:t>own </a:t>
            </a:r>
            <a:r>
              <a:rPr lang="en-US" altLang="zh-TW" dirty="0" smtClean="0">
                <a:latin typeface="Times New Roman" pitchFamily="18" charset="0"/>
                <a:ea typeface="新細明體" pitchFamily="18" charset="-120"/>
                <a:cs typeface="Times New Roman" pitchFamily="18" charset="0"/>
              </a:rPr>
              <a:t>desires</a:t>
            </a:r>
            <a:r>
              <a:rPr lang="en-US" altLang="zh-HK" dirty="0" smtClean="0">
                <a:latin typeface="Times New Roman" pitchFamily="18" charset="0"/>
                <a:ea typeface="新細明體" pitchFamily="18" charset="-120"/>
                <a:cs typeface="Times New Roman" pitchFamily="18" charset="0"/>
              </a:rPr>
              <a:t>/values</a:t>
            </a:r>
            <a:r>
              <a:rPr lang="en-US" altLang="zh-TW" dirty="0" smtClean="0">
                <a:latin typeface="Times New Roman" pitchFamily="18" charset="0"/>
                <a:ea typeface="新細明體" pitchFamily="18" charset="-120"/>
                <a:cs typeface="Times New Roman" pitchFamily="18" charset="0"/>
              </a:rPr>
              <a:t> more clearly, but not to criticize them.</a:t>
            </a:r>
          </a:p>
          <a:p>
            <a:pPr eaLnBrk="1" hangingPunct="1">
              <a:lnSpc>
                <a:spcPct val="80000"/>
              </a:lnSpc>
              <a:buFontTx/>
              <a:buNone/>
            </a:pPr>
            <a:endParaRPr lang="en-US" altLang="zh-TW" u="sng" dirty="0" smtClean="0">
              <a:ea typeface="新細明體" pitchFamily="18" charset="-12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tLang="zh-TW" b="1" i="1" dirty="0" smtClean="0">
                <a:solidFill>
                  <a:srgbClr val="FF0000"/>
                </a:solidFill>
                <a:latin typeface="Times New Roman" pitchFamily="18" charset="0"/>
                <a:ea typeface="新細明體" pitchFamily="18" charset="-120"/>
                <a:cs typeface="Times New Roman" pitchFamily="18" charset="0"/>
              </a:rPr>
              <a:t>The deliberative model</a:t>
            </a:r>
          </a:p>
        </p:txBody>
      </p:sp>
      <p:sp>
        <p:nvSpPr>
          <p:cNvPr id="14339" name="Rectangle 4"/>
          <p:cNvSpPr>
            <a:spLocks noGrp="1" noChangeArrowheads="1"/>
          </p:cNvSpPr>
          <p:nvPr>
            <p:ph type="body" sz="half" idx="1"/>
          </p:nvPr>
        </p:nvSpPr>
        <p:spPr>
          <a:xfrm>
            <a:off x="457200" y="1600200"/>
            <a:ext cx="2819400" cy="4525963"/>
          </a:xfrm>
        </p:spPr>
        <p:txBody>
          <a:bodyPr/>
          <a:lstStyle/>
          <a:p>
            <a:pPr marL="533400" indent="-533400" eaLnBrk="1" hangingPunct="1">
              <a:buFontTx/>
              <a:buAutoNum type="arabicPeriod"/>
            </a:pPr>
            <a:r>
              <a:rPr lang="en-US" altLang="zh-TW" sz="2400" dirty="0" smtClean="0">
                <a:latin typeface="Times New Roman" pitchFamily="18" charset="0"/>
                <a:ea typeface="新細明體" pitchFamily="18" charset="-120"/>
                <a:cs typeface="Times New Roman" pitchFamily="18" charset="0"/>
              </a:rPr>
              <a:t>Principle</a:t>
            </a:r>
          </a:p>
          <a:p>
            <a:pPr marL="533400" indent="-533400" eaLnBrk="1" hangingPunct="1">
              <a:buFontTx/>
              <a:buAutoNum type="arabicPeriod"/>
            </a:pPr>
            <a:endParaRPr lang="en-US" altLang="zh-TW" sz="2400" dirty="0" smtClean="0">
              <a:latin typeface="Times New Roman" pitchFamily="18" charset="0"/>
              <a:ea typeface="新細明體" pitchFamily="18" charset="-120"/>
              <a:cs typeface="Times New Roman" pitchFamily="18" charset="0"/>
            </a:endParaRPr>
          </a:p>
          <a:p>
            <a:pPr marL="533400" indent="-533400" eaLnBrk="1" hangingPunct="1">
              <a:buFontTx/>
              <a:buAutoNum type="arabicPeriod"/>
            </a:pPr>
            <a:endParaRPr lang="en-US" altLang="zh-TW" sz="2400" dirty="0" smtClean="0">
              <a:latin typeface="Times New Roman" pitchFamily="18" charset="0"/>
              <a:ea typeface="新細明體" pitchFamily="18" charset="-120"/>
              <a:cs typeface="Times New Roman" pitchFamily="18" charset="0"/>
            </a:endParaRPr>
          </a:p>
          <a:p>
            <a:pPr marL="533400" indent="-533400" eaLnBrk="1" hangingPunct="1">
              <a:buFontTx/>
              <a:buAutoNum type="arabicPeriod"/>
            </a:pPr>
            <a:endParaRPr lang="ru-RU" altLang="zh-TW" sz="2400" dirty="0" smtClean="0">
              <a:latin typeface="Times New Roman" pitchFamily="18" charset="0"/>
              <a:ea typeface="新細明體" pitchFamily="18" charset="-120"/>
              <a:cs typeface="Times New Roman" pitchFamily="18" charset="0"/>
            </a:endParaRPr>
          </a:p>
          <a:p>
            <a:pPr marL="533400" indent="-533400" eaLnBrk="1" hangingPunct="1">
              <a:buFontTx/>
              <a:buAutoNum type="arabicPeriod"/>
            </a:pPr>
            <a:r>
              <a:rPr lang="en-US" altLang="zh-TW" sz="2400" dirty="0" smtClean="0">
                <a:latin typeface="Times New Roman" pitchFamily="18" charset="0"/>
                <a:ea typeface="新細明體" pitchFamily="18" charset="-120"/>
                <a:cs typeface="Times New Roman" pitchFamily="18" charset="0"/>
              </a:rPr>
              <a:t>Assumptions</a:t>
            </a:r>
          </a:p>
          <a:p>
            <a:pPr marL="533400" indent="-533400" eaLnBrk="1" hangingPunct="1">
              <a:buFontTx/>
              <a:buAutoNum type="arabicPeriod"/>
            </a:pPr>
            <a:endParaRPr lang="en-US" altLang="zh-HK" sz="2400" dirty="0" smtClean="0">
              <a:latin typeface="Times New Roman" pitchFamily="18" charset="0"/>
              <a:ea typeface="新細明體" pitchFamily="18" charset="-120"/>
              <a:cs typeface="Times New Roman" pitchFamily="18" charset="0"/>
            </a:endParaRPr>
          </a:p>
          <a:p>
            <a:pPr marL="533400" indent="-533400" eaLnBrk="1" hangingPunct="1">
              <a:buFontTx/>
              <a:buAutoNum type="arabicPeriod"/>
            </a:pPr>
            <a:endParaRPr lang="en-US" altLang="zh-TW" sz="2400" dirty="0" smtClean="0">
              <a:latin typeface="Times New Roman" pitchFamily="18" charset="0"/>
              <a:ea typeface="新細明體" pitchFamily="18" charset="-120"/>
              <a:cs typeface="Times New Roman" pitchFamily="18" charset="0"/>
            </a:endParaRPr>
          </a:p>
          <a:p>
            <a:pPr marL="533400" indent="-533400" eaLnBrk="1" hangingPunct="1">
              <a:buFontTx/>
              <a:buAutoNum type="arabicPeriod"/>
            </a:pPr>
            <a:endParaRPr lang="en-US" altLang="zh-TW" sz="2400" dirty="0" smtClean="0">
              <a:latin typeface="Times New Roman" pitchFamily="18" charset="0"/>
              <a:ea typeface="新細明體" pitchFamily="18" charset="-120"/>
              <a:cs typeface="Times New Roman" pitchFamily="18" charset="0"/>
            </a:endParaRPr>
          </a:p>
          <a:p>
            <a:pPr marL="533400" indent="-533400" eaLnBrk="1" hangingPunct="1">
              <a:buFontTx/>
              <a:buAutoNum type="arabicPeriod"/>
            </a:pPr>
            <a:r>
              <a:rPr lang="en-US" altLang="zh-TW" sz="2400" dirty="0" smtClean="0">
                <a:latin typeface="Times New Roman" pitchFamily="18" charset="0"/>
                <a:ea typeface="新細明體" pitchFamily="18" charset="-120"/>
                <a:cs typeface="Times New Roman" pitchFamily="18" charset="0"/>
              </a:rPr>
              <a:t>Problems</a:t>
            </a:r>
          </a:p>
        </p:txBody>
      </p:sp>
      <p:sp>
        <p:nvSpPr>
          <p:cNvPr id="14340" name="Rectangle 5"/>
          <p:cNvSpPr>
            <a:spLocks noGrp="1" noChangeArrowheads="1"/>
          </p:cNvSpPr>
          <p:nvPr>
            <p:ph type="body" sz="half" idx="2"/>
          </p:nvPr>
        </p:nvSpPr>
        <p:spPr>
          <a:xfrm>
            <a:off x="3059113" y="1142984"/>
            <a:ext cx="5942043" cy="4983179"/>
          </a:xfrm>
        </p:spPr>
        <p:txBody>
          <a:bodyPr>
            <a:noAutofit/>
          </a:bodyPr>
          <a:lstStyle/>
          <a:p>
            <a:pPr eaLnBrk="1" hangingPunct="1"/>
            <a:r>
              <a:rPr lang="en-US" altLang="zh-TW" sz="2400" dirty="0" smtClean="0">
                <a:latin typeface="Times New Roman" pitchFamily="18" charset="0"/>
                <a:ea typeface="新細明體" pitchFamily="18" charset="-120"/>
                <a:cs typeface="Times New Roman" pitchFamily="18" charset="0"/>
              </a:rPr>
              <a:t>The doctor should help the patient to deliberate well through dialogue and discussion, and so develop values which are objective and truly worthy. </a:t>
            </a:r>
          </a:p>
          <a:p>
            <a:pPr eaLnBrk="1" hangingPunct="1"/>
            <a:endParaRPr lang="ru-RU" altLang="zh-TW" sz="2400" dirty="0" smtClean="0">
              <a:latin typeface="Times New Roman" pitchFamily="18" charset="0"/>
              <a:ea typeface="新細明體" pitchFamily="18" charset="-120"/>
              <a:cs typeface="Times New Roman" pitchFamily="18" charset="0"/>
            </a:endParaRPr>
          </a:p>
          <a:p>
            <a:pPr eaLnBrk="1" hangingPunct="1"/>
            <a:r>
              <a:rPr lang="en-US" altLang="zh-TW" sz="2400" dirty="0" smtClean="0">
                <a:latin typeface="Times New Roman" pitchFamily="18" charset="0"/>
                <a:ea typeface="新細明體" pitchFamily="18" charset="-120"/>
                <a:cs typeface="Times New Roman" pitchFamily="18" charset="0"/>
              </a:rPr>
              <a:t>The objectivity of values.</a:t>
            </a:r>
          </a:p>
          <a:p>
            <a:pPr eaLnBrk="1" hangingPunct="1"/>
            <a:r>
              <a:rPr lang="en-US" altLang="zh-TW" sz="2400" dirty="0" smtClean="0">
                <a:latin typeface="Times New Roman" pitchFamily="18" charset="0"/>
                <a:ea typeface="新細明體" pitchFamily="18" charset="-120"/>
                <a:cs typeface="Times New Roman" pitchFamily="18" charset="0"/>
              </a:rPr>
              <a:t>The patient’s good life consists not in the satisfaction of desires, but maturity and rationality.</a:t>
            </a:r>
          </a:p>
          <a:p>
            <a:pPr eaLnBrk="1" hangingPunct="1"/>
            <a:endParaRPr lang="en-US" altLang="zh-TW" sz="2400" dirty="0" smtClean="0">
              <a:latin typeface="Times New Roman" pitchFamily="18" charset="0"/>
              <a:ea typeface="新細明體" pitchFamily="18" charset="-120"/>
              <a:cs typeface="Times New Roman" pitchFamily="18" charset="0"/>
            </a:endParaRPr>
          </a:p>
          <a:p>
            <a:pPr eaLnBrk="1" hangingPunct="1"/>
            <a:r>
              <a:rPr lang="en-US" altLang="zh-TW" sz="2400" dirty="0" smtClean="0">
                <a:latin typeface="Times New Roman" pitchFamily="18" charset="0"/>
                <a:ea typeface="新細明體" pitchFamily="18" charset="-120"/>
                <a:cs typeface="Times New Roman" pitchFamily="18" charset="0"/>
              </a:rPr>
              <a:t>Is the model different from the paternalistic model? What is the difference between dialogue and persuasion?</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Shape 210"/>
          <p:cNvSpPr txBox="1">
            <a:spLocks noGrp="1"/>
          </p:cNvSpPr>
          <p:nvPr>
            <p:ph type="title"/>
          </p:nvPr>
        </p:nvSpPr>
        <p:spPr>
          <a:xfrm>
            <a:off x="457200" y="277812"/>
            <a:ext cx="8229600" cy="1139825"/>
          </a:xfrm>
          <a:prstGeom prst="rect">
            <a:avLst/>
          </a:prstGeom>
          <a:noFill/>
          <a:ln>
            <a:noFill/>
          </a:ln>
        </p:spPr>
        <p:txBody>
          <a:bodyPr lIns="90000" tIns="46800" rIns="90000" bIns="46800" anchor="t" anchorCtr="0">
            <a:noAutofit/>
          </a:bodyPr>
          <a:lstStyle/>
          <a:p>
            <a:pPr marL="0" marR="0" lvl="0" indent="0" algn="l" rtl="0">
              <a:spcBef>
                <a:spcPts val="0"/>
              </a:spcBef>
              <a:spcAft>
                <a:spcPts val="0"/>
              </a:spcAft>
              <a:buNone/>
            </a:pPr>
            <a:r>
              <a:rPr lang="en-US" sz="4200" b="1" i="0" u="none" strike="noStrike" cap="small" baseline="0">
                <a:solidFill>
                  <a:srgbClr val="006633"/>
                </a:solidFill>
                <a:latin typeface="Arial"/>
                <a:ea typeface="Arial"/>
                <a:cs typeface="Arial"/>
                <a:sym typeface="Arial"/>
              </a:rPr>
              <a:t>Case 3: Pain relief in Hospice</a:t>
            </a:r>
          </a:p>
        </p:txBody>
      </p:sp>
      <p:sp>
        <p:nvSpPr>
          <p:cNvPr id="211" name="Shape 211"/>
          <p:cNvSpPr txBox="1">
            <a:spLocks noGrp="1"/>
          </p:cNvSpPr>
          <p:nvPr>
            <p:ph type="body" idx="1"/>
          </p:nvPr>
        </p:nvSpPr>
        <p:spPr>
          <a:xfrm>
            <a:off x="457200" y="1600200"/>
            <a:ext cx="8229600" cy="4530724"/>
          </a:xfrm>
          <a:prstGeom prst="rect">
            <a:avLst/>
          </a:prstGeom>
          <a:noFill/>
          <a:ln>
            <a:noFill/>
          </a:ln>
        </p:spPr>
        <p:txBody>
          <a:bodyPr lIns="90000" tIns="46800" rIns="90000" bIns="46800" anchor="t" anchorCtr="0">
            <a:noAutofit/>
          </a:bodyPr>
          <a:lstStyle/>
          <a:p>
            <a:pPr marL="0" marR="0" lvl="0" indent="330200" algn="l" rtl="0">
              <a:spcBef>
                <a:spcPts val="750"/>
              </a:spcBef>
              <a:spcAft>
                <a:spcPts val="0"/>
              </a:spcAft>
              <a:buClr>
                <a:srgbClr val="CC9900"/>
              </a:buClr>
              <a:buSzPct val="63888"/>
              <a:buFont typeface="Arial"/>
              <a:buChar char="•"/>
            </a:pPr>
            <a:r>
              <a:rPr lang="en-US" sz="3000" b="0" i="0" u="none" strike="noStrike" cap="none" baseline="0">
                <a:solidFill>
                  <a:srgbClr val="000000"/>
                </a:solidFill>
                <a:latin typeface="Arial"/>
                <a:ea typeface="Arial"/>
                <a:cs typeface="Arial"/>
                <a:sym typeface="Arial"/>
              </a:rPr>
              <a:t>86 year old man</a:t>
            </a:r>
          </a:p>
          <a:p>
            <a:pPr marL="0" marR="0" lvl="0" indent="330200" algn="l" rtl="0">
              <a:spcBef>
                <a:spcPts val="750"/>
              </a:spcBef>
              <a:spcAft>
                <a:spcPts val="0"/>
              </a:spcAft>
              <a:buClr>
                <a:srgbClr val="CC9900"/>
              </a:buClr>
              <a:buSzPct val="63888"/>
              <a:buFont typeface="Arial"/>
              <a:buChar char="•"/>
            </a:pPr>
            <a:r>
              <a:rPr lang="en-US" sz="3000" b="0" i="0" u="none" strike="noStrike" cap="none" baseline="0">
                <a:solidFill>
                  <a:srgbClr val="000000"/>
                </a:solidFill>
                <a:latin typeface="Arial"/>
                <a:ea typeface="Arial"/>
                <a:cs typeface="Arial"/>
                <a:sym typeface="Arial"/>
              </a:rPr>
              <a:t>Pancreatic Cancer</a:t>
            </a:r>
          </a:p>
          <a:p>
            <a:pPr marL="0" marR="0" lvl="0" indent="330200" algn="l" rtl="0">
              <a:spcBef>
                <a:spcPts val="750"/>
              </a:spcBef>
              <a:spcAft>
                <a:spcPts val="0"/>
              </a:spcAft>
              <a:buClr>
                <a:srgbClr val="CC9900"/>
              </a:buClr>
              <a:buSzPct val="63888"/>
              <a:buFont typeface="Arial"/>
              <a:buChar char="•"/>
            </a:pPr>
            <a:r>
              <a:rPr lang="en-US" sz="3000" b="0" i="0" u="none" strike="noStrike" cap="none" baseline="0">
                <a:solidFill>
                  <a:srgbClr val="000000"/>
                </a:solidFill>
                <a:latin typeface="Arial"/>
                <a:ea typeface="Arial"/>
                <a:cs typeface="Arial"/>
                <a:sym typeface="Arial"/>
              </a:rPr>
              <a:t>Hospice and Palliative Care</a:t>
            </a:r>
          </a:p>
          <a:p>
            <a:pPr marL="0" marR="0" lvl="0" indent="330200" algn="l" rtl="0">
              <a:spcBef>
                <a:spcPts val="750"/>
              </a:spcBef>
              <a:spcAft>
                <a:spcPts val="0"/>
              </a:spcAft>
              <a:buClr>
                <a:srgbClr val="CC9900"/>
              </a:buClr>
              <a:buSzPct val="63888"/>
              <a:buFont typeface="Arial"/>
              <a:buChar char="•"/>
            </a:pPr>
            <a:r>
              <a:rPr lang="en-US" sz="3000" b="0" i="0" u="none" strike="noStrike" cap="none" baseline="0">
                <a:solidFill>
                  <a:srgbClr val="000000"/>
                </a:solidFill>
                <a:latin typeface="Arial"/>
                <a:ea typeface="Arial"/>
                <a:cs typeface="Arial"/>
                <a:sym typeface="Arial"/>
              </a:rPr>
              <a:t>Refuses all pain medication</a:t>
            </a:r>
          </a:p>
          <a:p>
            <a:pPr marL="0" marR="0" lvl="0" indent="330200" algn="l" rtl="0">
              <a:spcBef>
                <a:spcPts val="750"/>
              </a:spcBef>
              <a:spcAft>
                <a:spcPts val="0"/>
              </a:spcAft>
              <a:buClr>
                <a:srgbClr val="CC9900"/>
              </a:buClr>
              <a:buSzPct val="63888"/>
              <a:buFont typeface="Arial"/>
              <a:buChar char="•"/>
            </a:pPr>
            <a:r>
              <a:rPr lang="en-US" sz="3000" b="0" i="0" u="none" strike="noStrike" cap="none" baseline="0">
                <a:solidFill>
                  <a:srgbClr val="000000"/>
                </a:solidFill>
                <a:latin typeface="Arial"/>
                <a:ea typeface="Arial"/>
                <a:cs typeface="Arial"/>
                <a:sym typeface="Arial"/>
              </a:rPr>
              <a:t>Staff and other patients are upset at “screams of agony”</a:t>
            </a:r>
          </a:p>
          <a:p>
            <a:endParaRPr/>
          </a:p>
        </p:txBody>
      </p:sp>
    </p:spTree>
  </p:cSld>
  <p:clrMapOvr>
    <a:masterClrMapping/>
  </p:clrMapOvr>
  <p:transition spd="slow">
    <p:cut/>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68412"/>
          </a:xfrm>
        </p:spPr>
        <p:txBody>
          <a:bodyPr>
            <a:normAutofit fontScale="90000"/>
          </a:bodyPr>
          <a:lstStyle/>
          <a:p>
            <a:pPr algn="ctr"/>
            <a:r>
              <a:rPr lang="en-US" dirty="0" smtClean="0"/>
              <a:t>ETHICAL ISSUES IN MODERN MEDICINE.</a:t>
            </a:r>
            <a:endParaRPr lang="ru-RU" dirty="0"/>
          </a:p>
        </p:txBody>
      </p:sp>
      <p:pic>
        <p:nvPicPr>
          <p:cNvPr id="7" name="Содержимое 6" descr="blog.png"/>
          <p:cNvPicPr>
            <a:picLocks noGrp="1" noChangeAspect="1"/>
          </p:cNvPicPr>
          <p:nvPr>
            <p:ph idx="1"/>
          </p:nvPr>
        </p:nvPicPr>
        <p:blipFill>
          <a:blip r:embed="rId3" cstate="print"/>
          <a:stretch>
            <a:fillRect/>
          </a:stretch>
        </p:blipFill>
        <p:spPr>
          <a:xfrm>
            <a:off x="2767733" y="2720276"/>
            <a:ext cx="3608534" cy="2285811"/>
          </a:xfrm>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28596" y="214290"/>
            <a:ext cx="8535892" cy="622422"/>
          </a:xfrm>
        </p:spPr>
        <p:txBody>
          <a:bodyPr>
            <a:normAutofit/>
          </a:bodyPr>
          <a:lstStyle/>
          <a:p>
            <a:pPr algn="ctr"/>
            <a:r>
              <a:rPr lang="en-US" sz="3200" dirty="0"/>
              <a:t>Advance Directives </a:t>
            </a:r>
            <a:endParaRPr lang="ru-RU" sz="3200" dirty="0"/>
          </a:p>
        </p:txBody>
      </p:sp>
      <p:pic>
        <p:nvPicPr>
          <p:cNvPr id="7" name="Содержимое 6" descr="i.jpg"/>
          <p:cNvPicPr>
            <a:picLocks noGrp="1" noChangeAspect="1"/>
          </p:cNvPicPr>
          <p:nvPr>
            <p:ph idx="1"/>
          </p:nvPr>
        </p:nvPicPr>
        <p:blipFill>
          <a:blip r:embed="rId2" cstate="print"/>
          <a:stretch>
            <a:fillRect/>
          </a:stretch>
        </p:blipFill>
        <p:spPr>
          <a:xfrm>
            <a:off x="6111847" y="1412776"/>
            <a:ext cx="3032153" cy="4714908"/>
          </a:xfrm>
        </p:spPr>
      </p:pic>
      <p:sp>
        <p:nvSpPr>
          <p:cNvPr id="6" name="Текст 5"/>
          <p:cNvSpPr>
            <a:spLocks noGrp="1"/>
          </p:cNvSpPr>
          <p:nvPr>
            <p:ph type="body" sz="half" idx="2"/>
          </p:nvPr>
        </p:nvSpPr>
        <p:spPr>
          <a:xfrm>
            <a:off x="0" y="764704"/>
            <a:ext cx="5940152" cy="6093296"/>
          </a:xfrm>
        </p:spPr>
        <p:txBody>
          <a:bodyPr>
            <a:normAutofit/>
          </a:bodyPr>
          <a:lstStyle/>
          <a:p>
            <a:pPr algn="ctr"/>
            <a:r>
              <a:rPr lang="en-US" sz="3200" dirty="0" smtClean="0"/>
              <a:t>A </a:t>
            </a:r>
            <a:r>
              <a:rPr lang="en-US" sz="3200" dirty="0" smtClean="0"/>
              <a:t>living will tells how you feel about care intended to sustain life. You can accept or refuse medical care. There are many issues to address, including</a:t>
            </a:r>
          </a:p>
          <a:p>
            <a:pPr algn="ctr">
              <a:buFont typeface="Arial" pitchFamily="34" charset="0"/>
              <a:buChar char="•"/>
            </a:pPr>
            <a:r>
              <a:rPr lang="en-US" sz="3200" dirty="0" smtClean="0"/>
              <a:t>The use of dialysis and breathing machines </a:t>
            </a:r>
          </a:p>
          <a:p>
            <a:pPr algn="ctr">
              <a:buFont typeface="Arial" pitchFamily="34" charset="0"/>
              <a:buChar char="•"/>
            </a:pPr>
            <a:r>
              <a:rPr lang="en-US" sz="3200" dirty="0" smtClean="0"/>
              <a:t>If you want to be resuscitated if breathing or heartbeat stops </a:t>
            </a:r>
          </a:p>
          <a:p>
            <a:pPr algn="ctr">
              <a:buFont typeface="Arial" pitchFamily="34" charset="0"/>
              <a:buChar char="•"/>
            </a:pPr>
            <a:r>
              <a:rPr lang="en-US" sz="3200" dirty="0" smtClean="0"/>
              <a:t>Tube feeding </a:t>
            </a:r>
          </a:p>
          <a:p>
            <a:pPr algn="ctr">
              <a:buFont typeface="Arial" pitchFamily="34" charset="0"/>
              <a:buChar char="•"/>
            </a:pPr>
            <a:r>
              <a:rPr lang="en-US" sz="3200" dirty="0" smtClean="0"/>
              <a:t>Organ or tissue donation </a:t>
            </a:r>
          </a:p>
          <a:p>
            <a:endParaRPr lang="ru-RU"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075240" cy="779686"/>
          </a:xfrm>
        </p:spPr>
        <p:txBody>
          <a:bodyPr>
            <a:normAutofit fontScale="90000"/>
          </a:bodyPr>
          <a:lstStyle/>
          <a:p>
            <a:pPr algn="ctr"/>
            <a:r>
              <a:rPr lang="en-US" sz="3200" dirty="0" smtClean="0"/>
              <a:t>What is Genetic Engineering?</a:t>
            </a:r>
            <a:r>
              <a:rPr lang="en-US" dirty="0" smtClean="0"/>
              <a:t/>
            </a:r>
            <a:br>
              <a:rPr lang="en-US" dirty="0" smtClean="0"/>
            </a:br>
            <a:endParaRPr lang="ru-RU" dirty="0"/>
          </a:p>
        </p:txBody>
      </p:sp>
      <p:pic>
        <p:nvPicPr>
          <p:cNvPr id="5" name="Содержимое 4" descr="images (2).jpg"/>
          <p:cNvPicPr>
            <a:picLocks noGrp="1" noChangeAspect="1"/>
          </p:cNvPicPr>
          <p:nvPr>
            <p:ph idx="1"/>
          </p:nvPr>
        </p:nvPicPr>
        <p:blipFill>
          <a:blip r:embed="rId2" cstate="print"/>
          <a:stretch>
            <a:fillRect/>
          </a:stretch>
        </p:blipFill>
        <p:spPr>
          <a:xfrm>
            <a:off x="4067944" y="908720"/>
            <a:ext cx="2857500" cy="3096344"/>
          </a:xfrm>
        </p:spPr>
      </p:pic>
      <p:sp>
        <p:nvSpPr>
          <p:cNvPr id="4" name="Текст 3"/>
          <p:cNvSpPr>
            <a:spLocks noGrp="1"/>
          </p:cNvSpPr>
          <p:nvPr>
            <p:ph type="body" sz="half" idx="2"/>
          </p:nvPr>
        </p:nvSpPr>
        <p:spPr>
          <a:xfrm>
            <a:off x="323528" y="836712"/>
            <a:ext cx="3672408" cy="5904656"/>
          </a:xfrm>
        </p:spPr>
        <p:txBody>
          <a:bodyPr>
            <a:normAutofit/>
          </a:bodyPr>
          <a:lstStyle/>
          <a:p>
            <a:pPr>
              <a:buFont typeface="Arial" pitchFamily="34" charset="0"/>
              <a:buChar char="•"/>
            </a:pPr>
            <a:r>
              <a:rPr lang="en-US" sz="2800" b="1" dirty="0" smtClean="0">
                <a:latin typeface="Times New Roman" pitchFamily="18" charset="0"/>
                <a:cs typeface="Times New Roman" pitchFamily="18" charset="0"/>
              </a:rPr>
              <a:t>Scientific alterations in human possibilities</a:t>
            </a:r>
          </a:p>
          <a:p>
            <a:pPr lvl="1">
              <a:buFont typeface="Arial" pitchFamily="34" charset="0"/>
              <a:buChar char="•"/>
            </a:pPr>
            <a:r>
              <a:rPr lang="en-US" sz="2800" dirty="0" smtClean="0">
                <a:latin typeface="Times New Roman" pitchFamily="18" charset="0"/>
                <a:cs typeface="Times New Roman" pitchFamily="18" charset="0"/>
              </a:rPr>
              <a:t>Gene Therapy</a:t>
            </a:r>
          </a:p>
          <a:p>
            <a:pPr lvl="1">
              <a:buFont typeface="Arial" pitchFamily="34" charset="0"/>
              <a:buChar char="•"/>
            </a:pPr>
            <a:r>
              <a:rPr lang="en-US" sz="2800" dirty="0" smtClean="0">
                <a:latin typeface="Times New Roman" pitchFamily="18" charset="0"/>
                <a:cs typeface="Times New Roman" pitchFamily="18" charset="0"/>
              </a:rPr>
              <a:t>Stem cell research</a:t>
            </a:r>
          </a:p>
          <a:p>
            <a:pPr lvl="1">
              <a:buFont typeface="Arial" pitchFamily="34" charset="0"/>
              <a:buChar char="•"/>
            </a:pPr>
            <a:r>
              <a:rPr lang="en-US" sz="2800" dirty="0" smtClean="0">
                <a:latin typeface="Times New Roman" pitchFamily="18" charset="0"/>
                <a:cs typeface="Times New Roman" pitchFamily="18" charset="0"/>
              </a:rPr>
              <a:t>Human cloning</a:t>
            </a:r>
          </a:p>
          <a:p>
            <a:pPr>
              <a:buFont typeface="Arial" pitchFamily="34" charset="0"/>
              <a:buChar char="•"/>
            </a:pPr>
            <a:r>
              <a:rPr lang="en-US" sz="2800" b="1" dirty="0" smtClean="0">
                <a:latin typeface="Times New Roman" pitchFamily="18" charset="0"/>
                <a:cs typeface="Times New Roman" pitchFamily="18" charset="0"/>
              </a:rPr>
              <a:t>Scientific alterations in animal and plant life</a:t>
            </a:r>
          </a:p>
          <a:p>
            <a:pPr lvl="1">
              <a:buFont typeface="Arial" pitchFamily="34" charset="0"/>
              <a:buChar char="•"/>
            </a:pPr>
            <a:r>
              <a:rPr lang="en-US" sz="2800" dirty="0" smtClean="0">
                <a:latin typeface="Times New Roman" pitchFamily="18" charset="0"/>
                <a:cs typeface="Times New Roman" pitchFamily="18" charset="0"/>
              </a:rPr>
              <a:t>Modified grains tolerant of disease and drought</a:t>
            </a:r>
          </a:p>
          <a:p>
            <a:pPr lvl="1">
              <a:buFont typeface="Arial" pitchFamily="34" charset="0"/>
              <a:buChar char="•"/>
            </a:pPr>
            <a:r>
              <a:rPr lang="en-US" sz="2800" dirty="0" smtClean="0">
                <a:latin typeface="Times New Roman" pitchFamily="18" charset="0"/>
                <a:cs typeface="Times New Roman" pitchFamily="18" charset="0"/>
              </a:rPr>
              <a:t>Cloned animals</a:t>
            </a:r>
          </a:p>
          <a:p>
            <a:endParaRPr lang="ru-RU" dirty="0"/>
          </a:p>
        </p:txBody>
      </p:sp>
      <p:pic>
        <p:nvPicPr>
          <p:cNvPr id="6" name="Рисунок 5" descr="загруженное.jpg"/>
          <p:cNvPicPr>
            <a:picLocks noChangeAspect="1"/>
          </p:cNvPicPr>
          <p:nvPr/>
        </p:nvPicPr>
        <p:blipFill>
          <a:blip r:embed="rId3" cstate="print"/>
          <a:stretch>
            <a:fillRect/>
          </a:stretch>
        </p:blipFill>
        <p:spPr>
          <a:xfrm>
            <a:off x="6300192" y="3429000"/>
            <a:ext cx="2736304" cy="3096344"/>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23528" y="116632"/>
            <a:ext cx="4032448" cy="792088"/>
          </a:xfrm>
        </p:spPr>
        <p:txBody>
          <a:bodyPr>
            <a:noAutofit/>
          </a:bodyPr>
          <a:lstStyle/>
          <a:p>
            <a:r>
              <a:rPr lang="en-US" sz="3200" dirty="0" smtClean="0"/>
              <a:t>SUBJECT OF STUDY</a:t>
            </a:r>
            <a:endParaRPr lang="ru-RU" sz="3200" dirty="0"/>
          </a:p>
        </p:txBody>
      </p:sp>
      <p:sp>
        <p:nvSpPr>
          <p:cNvPr id="4" name="Содержимое 3"/>
          <p:cNvSpPr>
            <a:spLocks noGrp="1"/>
          </p:cNvSpPr>
          <p:nvPr>
            <p:ph idx="1"/>
          </p:nvPr>
        </p:nvSpPr>
        <p:spPr>
          <a:xfrm>
            <a:off x="4499992" y="273050"/>
            <a:ext cx="4392488" cy="6324302"/>
          </a:xfrm>
        </p:spPr>
        <p:txBody>
          <a:bodyPr>
            <a:normAutofit fontScale="32500" lnSpcReduction="20000"/>
          </a:bodyPr>
          <a:lstStyle/>
          <a:p>
            <a:pPr algn="ctr">
              <a:buNone/>
            </a:pPr>
            <a:r>
              <a:rPr lang="en-US" sz="7200" b="1" i="1" dirty="0" smtClean="0">
                <a:latin typeface="Times New Roman" pitchFamily="18" charset="0"/>
                <a:cs typeface="Times New Roman" pitchFamily="18" charset="0"/>
              </a:rPr>
              <a:t>Bioethics is the study of the ethical issues raised by the biological and medical sciences, and of questions of life and death as they arise in the context of healthcare. It seeks to address question such as:</a:t>
            </a:r>
          </a:p>
          <a:p>
            <a:endParaRPr lang="en-US" sz="7200" dirty="0" smtClean="0">
              <a:latin typeface="Times New Roman" pitchFamily="18" charset="0"/>
              <a:cs typeface="Times New Roman" pitchFamily="18" charset="0"/>
            </a:endParaRPr>
          </a:p>
          <a:p>
            <a:r>
              <a:rPr lang="en-US" sz="7200" dirty="0" smtClean="0">
                <a:latin typeface="Times New Roman" pitchFamily="18" charset="0"/>
                <a:cs typeface="Times New Roman" pitchFamily="18" charset="0"/>
              </a:rPr>
              <a:t>Is there a difference between killing and 'letting die'?</a:t>
            </a:r>
          </a:p>
          <a:p>
            <a:r>
              <a:rPr lang="en-US" sz="7200" dirty="0" smtClean="0">
                <a:latin typeface="Times New Roman" pitchFamily="18" charset="0"/>
                <a:cs typeface="Times New Roman" pitchFamily="18" charset="0"/>
              </a:rPr>
              <a:t>Is there anything wrong with human cloning?</a:t>
            </a:r>
          </a:p>
          <a:p>
            <a:r>
              <a:rPr lang="en-US" sz="7200" dirty="0" smtClean="0">
                <a:latin typeface="Times New Roman" pitchFamily="18" charset="0"/>
                <a:cs typeface="Times New Roman" pitchFamily="18" charset="0"/>
              </a:rPr>
              <a:t>Does society have an obligation to provide universal healthcare?</a:t>
            </a:r>
          </a:p>
          <a:p>
            <a:r>
              <a:rPr lang="en-US" sz="7200" dirty="0" smtClean="0">
                <a:latin typeface="Times New Roman" pitchFamily="18" charset="0"/>
                <a:cs typeface="Times New Roman" pitchFamily="18" charset="0"/>
              </a:rPr>
              <a:t>What are the social and political implications of the new genetic technologies?</a:t>
            </a:r>
            <a:endParaRPr lang="ru-RU" sz="7200" dirty="0" smtClean="0">
              <a:latin typeface="Times New Roman" pitchFamily="18" charset="0"/>
              <a:cs typeface="Times New Roman" pitchFamily="18" charset="0"/>
            </a:endParaRPr>
          </a:p>
          <a:p>
            <a:pPr>
              <a:buNone/>
            </a:pPr>
            <a:endParaRPr lang="ru-RU" sz="7200" dirty="0" smtClean="0">
              <a:latin typeface="Times New Roman" pitchFamily="18" charset="0"/>
              <a:cs typeface="Times New Roman" pitchFamily="18" charset="0"/>
            </a:endParaRPr>
          </a:p>
          <a:p>
            <a:endParaRPr lang="en-US" sz="7200" dirty="0" smtClean="0">
              <a:latin typeface="Times New Roman" pitchFamily="18" charset="0"/>
              <a:cs typeface="Times New Roman" pitchFamily="18" charset="0"/>
            </a:endParaRPr>
          </a:p>
        </p:txBody>
      </p:sp>
      <p:pic>
        <p:nvPicPr>
          <p:cNvPr id="6" name="Рисунок 5" descr="When-Hastened-Death-is-Neither-Killing-Nor-Letting-Die.jpg"/>
          <p:cNvPicPr>
            <a:picLocks noChangeAspect="1"/>
          </p:cNvPicPr>
          <p:nvPr/>
        </p:nvPicPr>
        <p:blipFill>
          <a:blip r:embed="rId3" cstate="print"/>
          <a:srcRect t="7065" r="653" b="31790"/>
          <a:stretch>
            <a:fillRect/>
          </a:stretch>
        </p:blipFill>
        <p:spPr>
          <a:xfrm>
            <a:off x="179512" y="980729"/>
            <a:ext cx="3384376" cy="3600400"/>
          </a:xfrm>
          <a:prstGeom prst="rect">
            <a:avLst/>
          </a:prstGeom>
        </p:spPr>
      </p:pic>
      <p:pic>
        <p:nvPicPr>
          <p:cNvPr id="7" name="Рисунок 6" descr="cloning.jpg"/>
          <p:cNvPicPr>
            <a:picLocks noChangeAspect="1"/>
          </p:cNvPicPr>
          <p:nvPr/>
        </p:nvPicPr>
        <p:blipFill>
          <a:blip r:embed="rId4" cstate="print"/>
          <a:stretch>
            <a:fillRect/>
          </a:stretch>
        </p:blipFill>
        <p:spPr>
          <a:xfrm>
            <a:off x="1475656" y="4188877"/>
            <a:ext cx="3024336" cy="2480483"/>
          </a:xfrm>
          <a:prstGeom prst="rect">
            <a:avLst/>
          </a:prstGeom>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147248" cy="779686"/>
          </a:xfrm>
        </p:spPr>
        <p:txBody>
          <a:bodyPr>
            <a:normAutofit/>
          </a:bodyPr>
          <a:lstStyle/>
          <a:p>
            <a:pPr algn="ctr"/>
            <a:r>
              <a:rPr lang="en-US" sz="4000" b="1" dirty="0" smtClean="0">
                <a:latin typeface="Times New Roman" pitchFamily="18" charset="0"/>
                <a:cs typeface="Times New Roman" pitchFamily="18" charset="0"/>
              </a:rPr>
              <a:t>Cloning </a:t>
            </a:r>
            <a:endParaRPr lang="ru-RU" sz="4000" dirty="0">
              <a:latin typeface="Times New Roman" pitchFamily="18" charset="0"/>
              <a:cs typeface="Times New Roman" pitchFamily="18" charset="0"/>
            </a:endParaRPr>
          </a:p>
        </p:txBody>
      </p:sp>
      <p:pic>
        <p:nvPicPr>
          <p:cNvPr id="5" name="Содержимое 4" descr="dolly-cloned-sheep-time-magazine1.jpg"/>
          <p:cNvPicPr>
            <a:picLocks noGrp="1" noChangeAspect="1"/>
          </p:cNvPicPr>
          <p:nvPr>
            <p:ph idx="1"/>
          </p:nvPr>
        </p:nvPicPr>
        <p:blipFill>
          <a:blip r:embed="rId2" cstate="print"/>
          <a:srcRect l="6162" r="6779"/>
          <a:stretch>
            <a:fillRect/>
          </a:stretch>
        </p:blipFill>
        <p:spPr>
          <a:xfrm>
            <a:off x="5301027" y="1643050"/>
            <a:ext cx="3557253" cy="4781543"/>
          </a:xfrm>
        </p:spPr>
      </p:pic>
      <p:sp>
        <p:nvSpPr>
          <p:cNvPr id="4" name="Текст 3"/>
          <p:cNvSpPr>
            <a:spLocks noGrp="1"/>
          </p:cNvSpPr>
          <p:nvPr>
            <p:ph type="body" sz="half" idx="2"/>
          </p:nvPr>
        </p:nvSpPr>
        <p:spPr>
          <a:xfrm>
            <a:off x="214282" y="1000108"/>
            <a:ext cx="4896544" cy="5616624"/>
          </a:xfrm>
        </p:spPr>
        <p:txBody>
          <a:bodyPr>
            <a:normAutofit/>
          </a:bodyPr>
          <a:lstStyle/>
          <a:p>
            <a:pPr algn="ctr"/>
            <a:r>
              <a:rPr lang="en-US" sz="2400" dirty="0" smtClean="0">
                <a:latin typeface="Times New Roman" pitchFamily="18" charset="0"/>
                <a:cs typeface="Times New Roman" pitchFamily="18" charset="0"/>
              </a:rPr>
              <a:t>The </a:t>
            </a:r>
            <a:r>
              <a:rPr lang="en-US" sz="2400" dirty="0" smtClean="0">
                <a:latin typeface="Times New Roman" pitchFamily="18" charset="0"/>
                <a:cs typeface="Times New Roman" pitchFamily="18" charset="0"/>
              </a:rPr>
              <a:t>most famous clone was a Scottish sheep named Dolly.</a:t>
            </a:r>
          </a:p>
          <a:p>
            <a:pPr algn="ctr"/>
            <a:r>
              <a:rPr lang="en-US" sz="2400" dirty="0" smtClean="0">
                <a:latin typeface="Times New Roman" pitchFamily="18" charset="0"/>
                <a:cs typeface="Times New Roman" pitchFamily="18" charset="0"/>
              </a:rPr>
              <a:t>There are three different types of cloning:</a:t>
            </a:r>
          </a:p>
          <a:p>
            <a:pPr algn="ctr"/>
            <a:r>
              <a:rPr lang="en-US" sz="2400" b="1" dirty="0" smtClean="0">
                <a:latin typeface="Times New Roman" pitchFamily="18" charset="0"/>
                <a:cs typeface="Times New Roman" pitchFamily="18" charset="0"/>
              </a:rPr>
              <a:t>Gene cloning</a:t>
            </a:r>
            <a:r>
              <a:rPr lang="en-US" sz="2400" dirty="0" smtClean="0">
                <a:latin typeface="Times New Roman" pitchFamily="18" charset="0"/>
                <a:cs typeface="Times New Roman" pitchFamily="18" charset="0"/>
              </a:rPr>
              <a:t>, which creates copies of genes or segments of DNA </a:t>
            </a:r>
          </a:p>
          <a:p>
            <a:pPr algn="ctr"/>
            <a:r>
              <a:rPr lang="en-US" sz="2400" b="1" dirty="0" smtClean="0">
                <a:latin typeface="Times New Roman" pitchFamily="18" charset="0"/>
                <a:cs typeface="Times New Roman" pitchFamily="18" charset="0"/>
              </a:rPr>
              <a:t>Reproductive cloning</a:t>
            </a:r>
            <a:r>
              <a:rPr lang="en-US" sz="2400" dirty="0" smtClean="0">
                <a:latin typeface="Times New Roman" pitchFamily="18" charset="0"/>
                <a:cs typeface="Times New Roman" pitchFamily="18" charset="0"/>
              </a:rPr>
              <a:t>, which creates copies of whole animals </a:t>
            </a:r>
          </a:p>
          <a:p>
            <a:pPr algn="ctr"/>
            <a:r>
              <a:rPr lang="en-US" sz="2400" b="1" dirty="0" smtClean="0">
                <a:latin typeface="Times New Roman" pitchFamily="18" charset="0"/>
                <a:cs typeface="Times New Roman" pitchFamily="18" charset="0"/>
              </a:rPr>
              <a:t>Therapeutic cloning</a:t>
            </a:r>
            <a:r>
              <a:rPr lang="en-US" sz="2400" dirty="0" smtClean="0">
                <a:latin typeface="Times New Roman" pitchFamily="18" charset="0"/>
                <a:cs typeface="Times New Roman" pitchFamily="18" charset="0"/>
              </a:rPr>
              <a:t>, which creates embryonic stem cells. Researchers hope to use these cells to grow healthy tissue to replace injured or diseased tissues in the human body. </a:t>
            </a:r>
          </a:p>
          <a:p>
            <a:endParaRPr lang="ru-RU"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19256" cy="851694"/>
          </a:xfrm>
        </p:spPr>
        <p:txBody>
          <a:bodyPr>
            <a:normAutofit fontScale="90000"/>
          </a:bodyPr>
          <a:lstStyle/>
          <a:p>
            <a:pPr algn="ctr"/>
            <a:r>
              <a:rPr lang="en-US" sz="4000" dirty="0" smtClean="0"/>
              <a:t>Why clone humans?</a:t>
            </a:r>
            <a:r>
              <a:rPr lang="en-US" dirty="0" smtClean="0"/>
              <a:t/>
            </a:r>
            <a:br>
              <a:rPr lang="en-US" dirty="0" smtClean="0"/>
            </a:br>
            <a:endParaRPr lang="ru-RU" dirty="0"/>
          </a:p>
        </p:txBody>
      </p:sp>
      <p:pic>
        <p:nvPicPr>
          <p:cNvPr id="5" name="Содержимое 4" descr="human-cloning-diagram.gif"/>
          <p:cNvPicPr>
            <a:picLocks noGrp="1" noChangeAspect="1"/>
          </p:cNvPicPr>
          <p:nvPr>
            <p:ph idx="1"/>
          </p:nvPr>
        </p:nvPicPr>
        <p:blipFill>
          <a:blip r:embed="rId2" cstate="print"/>
          <a:srcRect b="2362"/>
          <a:stretch>
            <a:fillRect/>
          </a:stretch>
        </p:blipFill>
        <p:spPr>
          <a:xfrm>
            <a:off x="3203848" y="1052736"/>
            <a:ext cx="5760640" cy="5668122"/>
          </a:xfrm>
        </p:spPr>
      </p:pic>
      <p:sp>
        <p:nvSpPr>
          <p:cNvPr id="4" name="Текст 3"/>
          <p:cNvSpPr>
            <a:spLocks noGrp="1"/>
          </p:cNvSpPr>
          <p:nvPr>
            <p:ph type="body" sz="half" idx="2"/>
          </p:nvPr>
        </p:nvSpPr>
        <p:spPr>
          <a:xfrm>
            <a:off x="251520" y="836712"/>
            <a:ext cx="3024336" cy="5832648"/>
          </a:xfrm>
        </p:spPr>
        <p:txBody>
          <a:bodyPr>
            <a:normAutofit fontScale="92500"/>
          </a:bodyPr>
          <a:lstStyle/>
          <a:p>
            <a:pPr algn="ctr">
              <a:buFont typeface="Arial" pitchFamily="34" charset="0"/>
              <a:buChar char="•"/>
            </a:pPr>
            <a:r>
              <a:rPr lang="en-US" sz="3200" b="1" dirty="0" smtClean="0">
                <a:latin typeface="Times New Roman" pitchFamily="18" charset="0"/>
                <a:cs typeface="Times New Roman" pitchFamily="18" charset="0"/>
              </a:rPr>
              <a:t>Creating replacement tissue (spare parts)</a:t>
            </a:r>
          </a:p>
          <a:p>
            <a:pPr algn="ctr">
              <a:buFont typeface="Arial" pitchFamily="34" charset="0"/>
              <a:buChar char="•"/>
            </a:pPr>
            <a:r>
              <a:rPr lang="en-US" sz="3200" b="1" dirty="0" smtClean="0">
                <a:latin typeface="Times New Roman" pitchFamily="18" charset="0"/>
                <a:cs typeface="Times New Roman" pitchFamily="18" charset="0"/>
              </a:rPr>
              <a:t>Producing a fully developed human being for infertile couples</a:t>
            </a:r>
          </a:p>
          <a:p>
            <a:pPr algn="ctr">
              <a:buFont typeface="Arial" pitchFamily="34" charset="0"/>
              <a:buChar char="•"/>
            </a:pPr>
            <a:r>
              <a:rPr lang="en-US" sz="3200" b="1" dirty="0" smtClean="0">
                <a:latin typeface="Times New Roman" pitchFamily="18" charset="0"/>
                <a:cs typeface="Times New Roman" pitchFamily="18" charset="0"/>
              </a:rPr>
              <a:t>Reproducing outstanding humans in history</a:t>
            </a:r>
          </a:p>
          <a:p>
            <a:pPr algn="ctr"/>
            <a:endParaRPr lang="ru-RU"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363272" cy="851694"/>
          </a:xfrm>
        </p:spPr>
        <p:txBody>
          <a:bodyPr>
            <a:normAutofit fontScale="90000"/>
          </a:bodyPr>
          <a:lstStyle/>
          <a:p>
            <a:pPr algn="ctr"/>
            <a:r>
              <a:rPr lang="en-US" sz="4000" dirty="0" smtClean="0">
                <a:latin typeface="Times New Roman" pitchFamily="18" charset="0"/>
                <a:cs typeface="Times New Roman" pitchFamily="18" charset="0"/>
              </a:rPr>
              <a:t>Moral and Legal Issues of Cloning</a:t>
            </a:r>
            <a:r>
              <a:rPr lang="en-US" dirty="0" smtClean="0"/>
              <a:t/>
            </a:r>
            <a:br>
              <a:rPr lang="en-US" dirty="0" smtClean="0"/>
            </a:br>
            <a:endParaRPr lang="ru-RU" dirty="0"/>
          </a:p>
        </p:txBody>
      </p:sp>
      <p:pic>
        <p:nvPicPr>
          <p:cNvPr id="5" name="Содержимое 4" descr="154788-40724-32.jpg"/>
          <p:cNvPicPr>
            <a:picLocks noGrp="1" noChangeAspect="1"/>
          </p:cNvPicPr>
          <p:nvPr>
            <p:ph idx="1"/>
          </p:nvPr>
        </p:nvPicPr>
        <p:blipFill>
          <a:blip r:embed="rId2" cstate="print"/>
          <a:stretch>
            <a:fillRect/>
          </a:stretch>
        </p:blipFill>
        <p:spPr>
          <a:xfrm>
            <a:off x="4716016" y="1268760"/>
            <a:ext cx="4032448" cy="5256584"/>
          </a:xfrm>
        </p:spPr>
      </p:pic>
      <p:sp>
        <p:nvSpPr>
          <p:cNvPr id="4" name="Текст 3"/>
          <p:cNvSpPr>
            <a:spLocks noGrp="1"/>
          </p:cNvSpPr>
          <p:nvPr>
            <p:ph type="body" sz="half" idx="2"/>
          </p:nvPr>
        </p:nvSpPr>
        <p:spPr>
          <a:xfrm>
            <a:off x="251520" y="1268760"/>
            <a:ext cx="3744416" cy="5328592"/>
          </a:xfrm>
        </p:spPr>
        <p:txBody>
          <a:bodyPr>
            <a:normAutofit fontScale="85000" lnSpcReduction="10000"/>
          </a:bodyPr>
          <a:lstStyle/>
          <a:p>
            <a:pPr>
              <a:buFont typeface="Arial" pitchFamily="34" charset="0"/>
              <a:buChar char="•"/>
            </a:pPr>
            <a:r>
              <a:rPr lang="en-US" sz="2800" b="1" dirty="0" smtClean="0">
                <a:latin typeface="Times New Roman" pitchFamily="18" charset="0"/>
                <a:cs typeface="Times New Roman" pitchFamily="18" charset="0"/>
              </a:rPr>
              <a:t>Do people have a right to reproduce by any available means?</a:t>
            </a:r>
          </a:p>
          <a:p>
            <a:pPr>
              <a:buFont typeface="Arial" pitchFamily="34" charset="0"/>
              <a:buChar char="•"/>
            </a:pPr>
            <a:r>
              <a:rPr lang="en-US" sz="2800" b="1" dirty="0" smtClean="0">
                <a:latin typeface="Times New Roman" pitchFamily="18" charset="0"/>
                <a:cs typeface="Times New Roman" pitchFamily="18" charset="0"/>
              </a:rPr>
              <a:t>Do other societal concerns override any such rights?</a:t>
            </a:r>
          </a:p>
          <a:p>
            <a:pPr>
              <a:buFont typeface="Arial" pitchFamily="34" charset="0"/>
              <a:buChar char="•"/>
            </a:pPr>
            <a:r>
              <a:rPr lang="en-US" sz="2800" b="1" dirty="0" smtClean="0">
                <a:latin typeface="Times New Roman" pitchFamily="18" charset="0"/>
                <a:cs typeface="Times New Roman" pitchFamily="18" charset="0"/>
              </a:rPr>
              <a:t>Will there be harmful effects on the cloned twin?</a:t>
            </a:r>
          </a:p>
          <a:p>
            <a:pPr>
              <a:buFont typeface="Arial" pitchFamily="34" charset="0"/>
              <a:buChar char="•"/>
            </a:pPr>
            <a:r>
              <a:rPr lang="en-US" sz="2800" b="1" dirty="0" smtClean="0">
                <a:latin typeface="Times New Roman" pitchFamily="18" charset="0"/>
                <a:cs typeface="Times New Roman" pitchFamily="18" charset="0"/>
              </a:rPr>
              <a:t>How will family relationships be redefined?</a:t>
            </a:r>
          </a:p>
          <a:p>
            <a:pPr>
              <a:buFont typeface="Arial" pitchFamily="34" charset="0"/>
              <a:buChar char="•"/>
            </a:pPr>
            <a:r>
              <a:rPr lang="en-US" sz="2800" b="1" dirty="0" smtClean="0">
                <a:latin typeface="Times New Roman" pitchFamily="18" charset="0"/>
                <a:cs typeface="Times New Roman" pitchFamily="18" charset="0"/>
              </a:rPr>
              <a:t>Could persons be cloned without their consent?</a:t>
            </a:r>
          </a:p>
          <a:p>
            <a:pPr>
              <a:buFont typeface="Arial" pitchFamily="34" charset="0"/>
              <a:buChar char="•"/>
            </a:pPr>
            <a:r>
              <a:rPr lang="en-US" sz="2800" b="1" dirty="0" smtClean="0">
                <a:latin typeface="Times New Roman" pitchFamily="18" charset="0"/>
                <a:cs typeface="Times New Roman" pitchFamily="18" charset="0"/>
              </a:rPr>
              <a:t>Would cloning be immoral because it is “unnatural”?</a:t>
            </a:r>
          </a:p>
          <a:p>
            <a:endParaRPr lang="ru-RU"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043890" cy="648072"/>
          </a:xfrm>
        </p:spPr>
        <p:txBody>
          <a:bodyPr>
            <a:normAutofit/>
          </a:bodyPr>
          <a:lstStyle/>
          <a:p>
            <a:pPr algn="ctr"/>
            <a:r>
              <a:rPr lang="en-US" sz="3200" dirty="0">
                <a:latin typeface="Times New Roman" pitchFamily="18" charset="0"/>
                <a:cs typeface="Times New Roman" pitchFamily="18" charset="0"/>
              </a:rPr>
              <a:t>Genetic Testing </a:t>
            </a:r>
            <a:endParaRPr lang="ru-RU" sz="3200" dirty="0">
              <a:latin typeface="Times New Roman" pitchFamily="18" charset="0"/>
              <a:cs typeface="Times New Roman" pitchFamily="18" charset="0"/>
            </a:endParaRPr>
          </a:p>
        </p:txBody>
      </p:sp>
      <p:pic>
        <p:nvPicPr>
          <p:cNvPr id="5" name="Содержимое 4" descr="337980-0619-1.jpg"/>
          <p:cNvPicPr>
            <a:picLocks noGrp="1" noChangeAspect="1"/>
          </p:cNvPicPr>
          <p:nvPr>
            <p:ph idx="1"/>
          </p:nvPr>
        </p:nvPicPr>
        <p:blipFill>
          <a:blip r:embed="rId2" cstate="print"/>
          <a:stretch>
            <a:fillRect/>
          </a:stretch>
        </p:blipFill>
        <p:spPr>
          <a:xfrm>
            <a:off x="5652120" y="1412776"/>
            <a:ext cx="3220864" cy="4032448"/>
          </a:xfrm>
        </p:spPr>
      </p:pic>
      <p:sp>
        <p:nvSpPr>
          <p:cNvPr id="4" name="Текст 3"/>
          <p:cNvSpPr>
            <a:spLocks noGrp="1"/>
          </p:cNvSpPr>
          <p:nvPr>
            <p:ph type="body" sz="half" idx="2"/>
          </p:nvPr>
        </p:nvSpPr>
        <p:spPr>
          <a:xfrm>
            <a:off x="251520" y="764704"/>
            <a:ext cx="5400600" cy="5904656"/>
          </a:xfrm>
        </p:spPr>
        <p:txBody>
          <a:bodyPr>
            <a:noAutofit/>
          </a:bodyPr>
          <a:lstStyle/>
          <a:p>
            <a:pPr algn="ctr"/>
            <a:r>
              <a:rPr lang="en-US" sz="2400" dirty="0" smtClean="0">
                <a:latin typeface="Times New Roman" pitchFamily="18" charset="0"/>
                <a:cs typeface="Times New Roman" pitchFamily="18" charset="0"/>
              </a:rPr>
              <a:t>Genetic tests are tests on blood and other tissue to find genetic disorders. About 900 such tests are available. Doctors use genetic tests for several reasons. These include:</a:t>
            </a:r>
          </a:p>
          <a:p>
            <a:pPr algn="ctr">
              <a:buFont typeface="Wingdings" pitchFamily="2" charset="2"/>
              <a:buChar char="§"/>
            </a:pPr>
            <a:r>
              <a:rPr lang="en-US" sz="2400" dirty="0" smtClean="0">
                <a:latin typeface="Times New Roman" pitchFamily="18" charset="0"/>
                <a:cs typeface="Times New Roman" pitchFamily="18" charset="0"/>
              </a:rPr>
              <a:t>Finding possible genetic diseases in unborn babies </a:t>
            </a:r>
          </a:p>
          <a:p>
            <a:pPr algn="ctr">
              <a:buFont typeface="Wingdings" pitchFamily="2" charset="2"/>
              <a:buChar char="§"/>
            </a:pPr>
            <a:r>
              <a:rPr lang="en-US" sz="2400" dirty="0" smtClean="0">
                <a:latin typeface="Times New Roman" pitchFamily="18" charset="0"/>
                <a:cs typeface="Times New Roman" pitchFamily="18" charset="0"/>
              </a:rPr>
              <a:t>Finding out if people carry a gene for a disease and might pass it on to their children </a:t>
            </a:r>
          </a:p>
          <a:p>
            <a:pPr algn="ctr">
              <a:buFont typeface="Arial" pitchFamily="34" charset="0"/>
              <a:buChar char="•"/>
            </a:pPr>
            <a:r>
              <a:rPr lang="en-US" sz="2400" dirty="0" smtClean="0">
                <a:latin typeface="Times New Roman" pitchFamily="18" charset="0"/>
                <a:cs typeface="Times New Roman" pitchFamily="18" charset="0"/>
              </a:rPr>
              <a:t>Screening embryos for disease </a:t>
            </a:r>
          </a:p>
          <a:p>
            <a:pPr algn="ctr">
              <a:buFont typeface="Arial" pitchFamily="34" charset="0"/>
              <a:buChar char="•"/>
            </a:pPr>
            <a:r>
              <a:rPr lang="en-US" sz="2400" dirty="0" smtClean="0">
                <a:latin typeface="Times New Roman" pitchFamily="18" charset="0"/>
                <a:cs typeface="Times New Roman" pitchFamily="18" charset="0"/>
              </a:rPr>
              <a:t>Testing for genetic diseases in adults before they cause symptoms </a:t>
            </a:r>
          </a:p>
          <a:p>
            <a:pPr algn="ctr">
              <a:buFont typeface="Arial" pitchFamily="34" charset="0"/>
              <a:buChar char="•"/>
            </a:pPr>
            <a:r>
              <a:rPr lang="en-US" sz="2400" dirty="0" smtClean="0">
                <a:latin typeface="Times New Roman" pitchFamily="18" charset="0"/>
                <a:cs typeface="Times New Roman" pitchFamily="18" charset="0"/>
              </a:rPr>
              <a:t>Confirming a diagnosis in a person who has disease symptoms </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317500" y="52388"/>
            <a:ext cx="8637588" cy="1431925"/>
          </a:xfrm>
        </p:spPr>
        <p:txBody>
          <a:bodyPr/>
          <a:lstStyle/>
          <a:p>
            <a:r>
              <a:rPr lang="en-US" dirty="0" smtClean="0"/>
              <a:t>Current </a:t>
            </a:r>
            <a:r>
              <a:rPr lang="en-US" dirty="0"/>
              <a:t>IVF embryo policy</a:t>
            </a:r>
          </a:p>
        </p:txBody>
      </p:sp>
      <p:sp>
        <p:nvSpPr>
          <p:cNvPr id="74755" name="Rectangle 3"/>
          <p:cNvSpPr>
            <a:spLocks noGrp="1" noChangeArrowheads="1"/>
          </p:cNvSpPr>
          <p:nvPr>
            <p:ph type="body" idx="1"/>
          </p:nvPr>
        </p:nvSpPr>
        <p:spPr>
          <a:xfrm>
            <a:off x="328613" y="1941513"/>
            <a:ext cx="6300787" cy="4114800"/>
          </a:xfrm>
        </p:spPr>
        <p:txBody>
          <a:bodyPr/>
          <a:lstStyle/>
          <a:p>
            <a:pPr>
              <a:lnSpc>
                <a:spcPct val="90000"/>
              </a:lnSpc>
            </a:pPr>
            <a:r>
              <a:rPr lang="en-US"/>
              <a:t>What is an IVF clinic?</a:t>
            </a:r>
          </a:p>
          <a:p>
            <a:pPr lvl="1">
              <a:lnSpc>
                <a:spcPct val="90000"/>
              </a:lnSpc>
            </a:pPr>
            <a:r>
              <a:rPr lang="en-US"/>
              <a:t>Place where a couple can go after difficulty conceiving a child</a:t>
            </a:r>
          </a:p>
          <a:p>
            <a:pPr lvl="1">
              <a:lnSpc>
                <a:spcPct val="90000"/>
              </a:lnSpc>
            </a:pPr>
            <a:r>
              <a:rPr lang="en-US"/>
              <a:t>Woman’s eggs extracted; man contributes sperm</a:t>
            </a:r>
          </a:p>
          <a:p>
            <a:pPr lvl="1">
              <a:lnSpc>
                <a:spcPct val="90000"/>
              </a:lnSpc>
            </a:pPr>
            <a:r>
              <a:rPr lang="en-US"/>
              <a:t>Woman’s egg fertilized in-vitro </a:t>
            </a:r>
          </a:p>
          <a:p>
            <a:pPr lvl="2">
              <a:lnSpc>
                <a:spcPct val="90000"/>
              </a:lnSpc>
            </a:pPr>
            <a:r>
              <a:rPr lang="en-US"/>
              <a:t>Outside her body</a:t>
            </a:r>
          </a:p>
          <a:p>
            <a:pPr lvl="2">
              <a:lnSpc>
                <a:spcPct val="90000"/>
              </a:lnSpc>
            </a:pPr>
            <a:r>
              <a:rPr lang="en-US"/>
              <a:t>Embryos inserted into her uterus </a:t>
            </a:r>
            <a:r>
              <a:rPr lang="en-US">
                <a:sym typeface="Wingdings" pitchFamily="2" charset="2"/>
              </a:rPr>
              <a:t></a:t>
            </a:r>
            <a:r>
              <a:rPr lang="en-US"/>
              <a:t> pregnancy</a:t>
            </a:r>
          </a:p>
        </p:txBody>
      </p:sp>
      <p:pic>
        <p:nvPicPr>
          <p:cNvPr id="75781" name="Picture 1029" descr="ivf"/>
          <p:cNvPicPr>
            <a:picLocks noChangeAspect="1" noChangeArrowheads="1"/>
          </p:cNvPicPr>
          <p:nvPr/>
        </p:nvPicPr>
        <p:blipFill>
          <a:blip r:embed="rId2" cstate="print"/>
          <a:srcRect/>
          <a:stretch>
            <a:fillRect/>
          </a:stretch>
        </p:blipFill>
        <p:spPr bwMode="auto">
          <a:xfrm>
            <a:off x="6553200" y="2590800"/>
            <a:ext cx="2286000" cy="2286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4755">
                                            <p:txEl>
                                              <p:pRg st="0" end="0"/>
                                            </p:txEl>
                                          </p:spTgt>
                                        </p:tgtEl>
                                        <p:attrNameLst>
                                          <p:attrName>style.visibility</p:attrName>
                                        </p:attrNameLst>
                                      </p:cBhvr>
                                      <p:to>
                                        <p:strVal val="visible"/>
                                      </p:to>
                                    </p:set>
                                    <p:anim calcmode="lin" valueType="num">
                                      <p:cBhvr additive="base">
                                        <p:cTn id="7" dur="500" fill="hold"/>
                                        <p:tgtEl>
                                          <p:spTgt spid="747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47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74755">
                                            <p:txEl>
                                              <p:pRg st="1" end="1"/>
                                            </p:txEl>
                                          </p:spTgt>
                                        </p:tgtEl>
                                        <p:attrNameLst>
                                          <p:attrName>style.visibility</p:attrName>
                                        </p:attrNameLst>
                                      </p:cBhvr>
                                      <p:to>
                                        <p:strVal val="visible"/>
                                      </p:to>
                                    </p:set>
                                    <p:anim calcmode="lin" valueType="num">
                                      <p:cBhvr additive="base">
                                        <p:cTn id="13" dur="500" fill="hold"/>
                                        <p:tgtEl>
                                          <p:spTgt spid="747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475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74755">
                                            <p:txEl>
                                              <p:pRg st="2" end="2"/>
                                            </p:txEl>
                                          </p:spTgt>
                                        </p:tgtEl>
                                        <p:attrNameLst>
                                          <p:attrName>style.visibility</p:attrName>
                                        </p:attrNameLst>
                                      </p:cBhvr>
                                      <p:to>
                                        <p:strVal val="visible"/>
                                      </p:to>
                                    </p:set>
                                    <p:anim calcmode="lin" valueType="num">
                                      <p:cBhvr additive="base">
                                        <p:cTn id="17" dur="500" fill="hold"/>
                                        <p:tgtEl>
                                          <p:spTgt spid="7475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7475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74755">
                                            <p:txEl>
                                              <p:pRg st="3" end="3"/>
                                            </p:txEl>
                                          </p:spTgt>
                                        </p:tgtEl>
                                        <p:attrNameLst>
                                          <p:attrName>style.visibility</p:attrName>
                                        </p:attrNameLst>
                                      </p:cBhvr>
                                      <p:to>
                                        <p:strVal val="visible"/>
                                      </p:to>
                                    </p:set>
                                    <p:anim calcmode="lin" valueType="num">
                                      <p:cBhvr additive="base">
                                        <p:cTn id="21" dur="500" fill="hold"/>
                                        <p:tgtEl>
                                          <p:spTgt spid="7475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7475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74755">
                                            <p:txEl>
                                              <p:pRg st="4" end="4"/>
                                            </p:txEl>
                                          </p:spTgt>
                                        </p:tgtEl>
                                        <p:attrNameLst>
                                          <p:attrName>style.visibility</p:attrName>
                                        </p:attrNameLst>
                                      </p:cBhvr>
                                      <p:to>
                                        <p:strVal val="visible"/>
                                      </p:to>
                                    </p:set>
                                    <p:anim calcmode="lin" valueType="num">
                                      <p:cBhvr additive="base">
                                        <p:cTn id="25" dur="500" fill="hold"/>
                                        <p:tgtEl>
                                          <p:spTgt spid="7475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475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74755">
                                            <p:txEl>
                                              <p:pRg st="5" end="5"/>
                                            </p:txEl>
                                          </p:spTgt>
                                        </p:tgtEl>
                                        <p:attrNameLst>
                                          <p:attrName>style.visibility</p:attrName>
                                        </p:attrNameLst>
                                      </p:cBhvr>
                                      <p:to>
                                        <p:strVal val="visible"/>
                                      </p:to>
                                    </p:set>
                                    <p:anim calcmode="lin" valueType="num">
                                      <p:cBhvr additive="base">
                                        <p:cTn id="29" dur="500" fill="hold"/>
                                        <p:tgtEl>
                                          <p:spTgt spid="7475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7475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57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317500" y="52388"/>
            <a:ext cx="8637588" cy="1431925"/>
          </a:xfrm>
        </p:spPr>
        <p:txBody>
          <a:bodyPr>
            <a:normAutofit/>
          </a:bodyPr>
          <a:lstStyle/>
          <a:p>
            <a:r>
              <a:rPr lang="en-US" dirty="0" smtClean="0"/>
              <a:t>Current </a:t>
            </a:r>
            <a:r>
              <a:rPr lang="en-US" dirty="0"/>
              <a:t>IVF embryo policy</a:t>
            </a:r>
          </a:p>
        </p:txBody>
      </p:sp>
      <p:sp>
        <p:nvSpPr>
          <p:cNvPr id="75779" name="Rectangle 3"/>
          <p:cNvSpPr>
            <a:spLocks noGrp="1" noChangeArrowheads="1"/>
          </p:cNvSpPr>
          <p:nvPr>
            <p:ph type="body" idx="1"/>
          </p:nvPr>
        </p:nvSpPr>
        <p:spPr>
          <a:xfrm>
            <a:off x="179512" y="1196752"/>
            <a:ext cx="4608512" cy="5472608"/>
          </a:xfrm>
        </p:spPr>
        <p:txBody>
          <a:bodyPr>
            <a:normAutofit/>
          </a:bodyPr>
          <a:lstStyle/>
          <a:p>
            <a:r>
              <a:rPr lang="en-US" dirty="0">
                <a:latin typeface="Times New Roman" pitchFamily="18" charset="0"/>
                <a:cs typeface="Times New Roman" pitchFamily="18" charset="0"/>
              </a:rPr>
              <a:t>Left-over embryos</a:t>
            </a:r>
          </a:p>
          <a:p>
            <a:pPr lvl="1"/>
            <a:r>
              <a:rPr lang="en-US" sz="3200" dirty="0">
                <a:latin typeface="Times New Roman" pitchFamily="18" charset="0"/>
                <a:cs typeface="Times New Roman" pitchFamily="18" charset="0"/>
              </a:rPr>
              <a:t>IVF procedure generates many embryos to increase chances of success </a:t>
            </a:r>
          </a:p>
          <a:p>
            <a:pPr lvl="1"/>
            <a:r>
              <a:rPr lang="en-US" sz="3200" dirty="0">
                <a:latin typeface="Times New Roman" pitchFamily="18" charset="0"/>
                <a:cs typeface="Times New Roman" pitchFamily="18" charset="0"/>
              </a:rPr>
              <a:t>Usually get thrown out or frozen</a:t>
            </a:r>
          </a:p>
          <a:p>
            <a:pPr lvl="1"/>
            <a:r>
              <a:rPr lang="en-US" sz="3200" dirty="0">
                <a:latin typeface="Times New Roman" pitchFamily="18" charset="0"/>
                <a:cs typeface="Times New Roman" pitchFamily="18" charset="0"/>
              </a:rPr>
              <a:t>BUT, stem cells can be derived from these!</a:t>
            </a:r>
          </a:p>
        </p:txBody>
      </p:sp>
      <p:pic>
        <p:nvPicPr>
          <p:cNvPr id="5" name="Рисунок 4" descr="embryo5daydevelopment300.jpg"/>
          <p:cNvPicPr>
            <a:picLocks noChangeAspect="1"/>
          </p:cNvPicPr>
          <p:nvPr/>
        </p:nvPicPr>
        <p:blipFill>
          <a:blip r:embed="rId2" cstate="print"/>
          <a:stretch>
            <a:fillRect/>
          </a:stretch>
        </p:blipFill>
        <p:spPr>
          <a:xfrm>
            <a:off x="4860032" y="1268760"/>
            <a:ext cx="4104456" cy="5400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5779">
                                            <p:txEl>
                                              <p:pRg st="0" end="0"/>
                                            </p:txEl>
                                          </p:spTgt>
                                        </p:tgtEl>
                                        <p:attrNameLst>
                                          <p:attrName>style.visibility</p:attrName>
                                        </p:attrNameLst>
                                      </p:cBhvr>
                                      <p:to>
                                        <p:strVal val="visible"/>
                                      </p:to>
                                    </p:set>
                                    <p:anim calcmode="lin" valueType="num">
                                      <p:cBhvr additive="base">
                                        <p:cTn id="7" dur="500" fill="hold"/>
                                        <p:tgtEl>
                                          <p:spTgt spid="7577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57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75779">
                                            <p:txEl>
                                              <p:pRg st="1" end="1"/>
                                            </p:txEl>
                                          </p:spTgt>
                                        </p:tgtEl>
                                        <p:attrNameLst>
                                          <p:attrName>style.visibility</p:attrName>
                                        </p:attrNameLst>
                                      </p:cBhvr>
                                      <p:to>
                                        <p:strVal val="visible"/>
                                      </p:to>
                                    </p:set>
                                    <p:anim calcmode="lin" valueType="num">
                                      <p:cBhvr additive="base">
                                        <p:cTn id="13" dur="500" fill="hold"/>
                                        <p:tgtEl>
                                          <p:spTgt spid="7577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577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75779">
                                            <p:txEl>
                                              <p:pRg st="2" end="2"/>
                                            </p:txEl>
                                          </p:spTgt>
                                        </p:tgtEl>
                                        <p:attrNameLst>
                                          <p:attrName>style.visibility</p:attrName>
                                        </p:attrNameLst>
                                      </p:cBhvr>
                                      <p:to>
                                        <p:strVal val="visible"/>
                                      </p:to>
                                    </p:set>
                                    <p:anim calcmode="lin" valueType="num">
                                      <p:cBhvr additive="base">
                                        <p:cTn id="17" dur="500" fill="hold"/>
                                        <p:tgtEl>
                                          <p:spTgt spid="7577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7577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75779">
                                            <p:txEl>
                                              <p:pRg st="3" end="3"/>
                                            </p:txEl>
                                          </p:spTgt>
                                        </p:tgtEl>
                                        <p:attrNameLst>
                                          <p:attrName>style.visibility</p:attrName>
                                        </p:attrNameLst>
                                      </p:cBhvr>
                                      <p:to>
                                        <p:strVal val="visible"/>
                                      </p:to>
                                    </p:set>
                                    <p:anim calcmode="lin" valueType="num">
                                      <p:cBhvr additive="base">
                                        <p:cTn id="21" dur="500" fill="hold"/>
                                        <p:tgtEl>
                                          <p:spTgt spid="7577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7577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9" grpId="0" build="p" bldLvl="4"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317500" y="52388"/>
            <a:ext cx="8637588" cy="1431925"/>
          </a:xfrm>
        </p:spPr>
        <p:txBody>
          <a:bodyPr>
            <a:normAutofit/>
          </a:bodyPr>
          <a:lstStyle/>
          <a:p>
            <a:r>
              <a:rPr lang="en-US" dirty="0" smtClean="0"/>
              <a:t>Current </a:t>
            </a:r>
            <a:r>
              <a:rPr lang="en-US" dirty="0"/>
              <a:t>IVF embryo policy</a:t>
            </a:r>
          </a:p>
        </p:txBody>
      </p:sp>
      <p:sp>
        <p:nvSpPr>
          <p:cNvPr id="76803" name="Rectangle 3"/>
          <p:cNvSpPr>
            <a:spLocks noGrp="1" noChangeArrowheads="1"/>
          </p:cNvSpPr>
          <p:nvPr>
            <p:ph type="body" idx="1"/>
          </p:nvPr>
        </p:nvSpPr>
        <p:spPr>
          <a:xfrm>
            <a:off x="328613" y="1196752"/>
            <a:ext cx="4099371" cy="5400600"/>
          </a:xfrm>
        </p:spPr>
        <p:txBody>
          <a:bodyPr>
            <a:noAutofit/>
          </a:bodyPr>
          <a:lstStyle/>
          <a:p>
            <a:pPr lvl="2">
              <a:lnSpc>
                <a:spcPct val="90000"/>
              </a:lnSpc>
              <a:buFont typeface="Wingdings" pitchFamily="2" charset="2"/>
              <a:buNone/>
            </a:pPr>
            <a:endParaRPr lang="en-US" sz="2800" dirty="0">
              <a:latin typeface="Times New Roman" pitchFamily="18" charset="0"/>
              <a:cs typeface="Times New Roman" pitchFamily="18" charset="0"/>
            </a:endParaRPr>
          </a:p>
          <a:p>
            <a:pPr>
              <a:lnSpc>
                <a:spcPct val="90000"/>
              </a:lnSpc>
            </a:pPr>
            <a:r>
              <a:rPr lang="en-US" sz="2800" dirty="0">
                <a:latin typeface="Times New Roman" pitchFamily="18" charset="0"/>
                <a:cs typeface="Times New Roman" pitchFamily="18" charset="0"/>
              </a:rPr>
              <a:t>Which is ethically “better”? </a:t>
            </a:r>
          </a:p>
          <a:p>
            <a:pPr lvl="2">
              <a:lnSpc>
                <a:spcPct val="90000"/>
              </a:lnSpc>
            </a:pPr>
            <a:r>
              <a:rPr lang="en-US" sz="2800" dirty="0">
                <a:latin typeface="Times New Roman" pitchFamily="18" charset="0"/>
                <a:cs typeface="Times New Roman" pitchFamily="18" charset="0"/>
              </a:rPr>
              <a:t>Throwing out an extra embryo, OR</a:t>
            </a:r>
          </a:p>
          <a:p>
            <a:pPr lvl="2">
              <a:lnSpc>
                <a:spcPct val="90000"/>
              </a:lnSpc>
            </a:pPr>
            <a:r>
              <a:rPr lang="en-US" sz="2800" dirty="0">
                <a:latin typeface="Times New Roman" pitchFamily="18" charset="0"/>
                <a:cs typeface="Times New Roman" pitchFamily="18" charset="0"/>
              </a:rPr>
              <a:t>Saving the embryo for adoption, OR</a:t>
            </a:r>
          </a:p>
          <a:p>
            <a:pPr lvl="2">
              <a:lnSpc>
                <a:spcPct val="90000"/>
              </a:lnSpc>
            </a:pPr>
            <a:r>
              <a:rPr lang="en-US" sz="2800" dirty="0">
                <a:latin typeface="Times New Roman" pitchFamily="18" charset="0"/>
                <a:cs typeface="Times New Roman" pitchFamily="18" charset="0"/>
              </a:rPr>
              <a:t>Using the embryo for biomedical research?</a:t>
            </a:r>
          </a:p>
          <a:p>
            <a:pPr lvl="2">
              <a:lnSpc>
                <a:spcPct val="90000"/>
              </a:lnSpc>
              <a:buFont typeface="Wingdings" pitchFamily="2" charset="2"/>
              <a:buNone/>
            </a:pPr>
            <a:endParaRPr lang="en-US" sz="2800" dirty="0">
              <a:latin typeface="Times New Roman" pitchFamily="18" charset="0"/>
              <a:cs typeface="Times New Roman" pitchFamily="18" charset="0"/>
            </a:endParaRPr>
          </a:p>
          <a:p>
            <a:pPr>
              <a:lnSpc>
                <a:spcPct val="90000"/>
              </a:lnSpc>
            </a:pPr>
            <a:r>
              <a:rPr lang="en-US" sz="2800" dirty="0">
                <a:latin typeface="Times New Roman" pitchFamily="18" charset="0"/>
                <a:cs typeface="Times New Roman" pitchFamily="18" charset="0"/>
              </a:rPr>
              <a:t>How do we find a compromise?</a:t>
            </a:r>
          </a:p>
        </p:txBody>
      </p:sp>
      <p:pic>
        <p:nvPicPr>
          <p:cNvPr id="4" name="Рисунок 3" descr="embryo.gif"/>
          <p:cNvPicPr>
            <a:picLocks noChangeAspect="1"/>
          </p:cNvPicPr>
          <p:nvPr/>
        </p:nvPicPr>
        <p:blipFill>
          <a:blip r:embed="rId2" cstate="print"/>
          <a:stretch>
            <a:fillRect/>
          </a:stretch>
        </p:blipFill>
        <p:spPr>
          <a:xfrm>
            <a:off x="4499992" y="1340768"/>
            <a:ext cx="4392488" cy="525658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6803">
                                            <p:txEl>
                                              <p:pRg st="1" end="1"/>
                                            </p:txEl>
                                          </p:spTgt>
                                        </p:tgtEl>
                                        <p:attrNameLst>
                                          <p:attrName>style.visibility</p:attrName>
                                        </p:attrNameLst>
                                      </p:cBhvr>
                                      <p:to>
                                        <p:strVal val="visible"/>
                                      </p:to>
                                    </p:set>
                                    <p:anim calcmode="lin" valueType="num">
                                      <p:cBhvr additive="base">
                                        <p:cTn id="7" dur="500" fill="hold"/>
                                        <p:tgtEl>
                                          <p:spTgt spid="7680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680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76803">
                                            <p:txEl>
                                              <p:pRg st="2" end="2"/>
                                            </p:txEl>
                                          </p:spTgt>
                                        </p:tgtEl>
                                        <p:attrNameLst>
                                          <p:attrName>style.visibility</p:attrName>
                                        </p:attrNameLst>
                                      </p:cBhvr>
                                      <p:to>
                                        <p:strVal val="visible"/>
                                      </p:to>
                                    </p:set>
                                    <p:anim calcmode="lin" valueType="num">
                                      <p:cBhvr additive="base">
                                        <p:cTn id="13" dur="500" fill="hold"/>
                                        <p:tgtEl>
                                          <p:spTgt spid="7680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6803">
                                            <p:txEl>
                                              <p:pRg st="2" end="2"/>
                                            </p:txEl>
                                          </p:spTgt>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76803">
                                            <p:txEl>
                                              <p:pRg st="3" end="3"/>
                                            </p:txEl>
                                          </p:spTgt>
                                        </p:tgtEl>
                                        <p:attrNameLst>
                                          <p:attrName>style.visibility</p:attrName>
                                        </p:attrNameLst>
                                      </p:cBhvr>
                                      <p:to>
                                        <p:strVal val="visible"/>
                                      </p:to>
                                    </p:set>
                                    <p:anim calcmode="lin" valueType="num">
                                      <p:cBhvr additive="base">
                                        <p:cTn id="17" dur="500" fill="hold"/>
                                        <p:tgtEl>
                                          <p:spTgt spid="76803">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76803">
                                            <p:txEl>
                                              <p:pRg st="3" end="3"/>
                                            </p:txEl>
                                          </p:spTgt>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76803">
                                            <p:txEl>
                                              <p:pRg st="4" end="4"/>
                                            </p:txEl>
                                          </p:spTgt>
                                        </p:tgtEl>
                                        <p:attrNameLst>
                                          <p:attrName>style.visibility</p:attrName>
                                        </p:attrNameLst>
                                      </p:cBhvr>
                                      <p:to>
                                        <p:strVal val="visible"/>
                                      </p:to>
                                    </p:set>
                                    <p:anim calcmode="lin" valueType="num">
                                      <p:cBhvr additive="base">
                                        <p:cTn id="21" dur="500" fill="hold"/>
                                        <p:tgtEl>
                                          <p:spTgt spid="76803">
                                            <p:txEl>
                                              <p:pRg st="4" end="4"/>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7680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76803">
                                            <p:txEl>
                                              <p:pRg st="6" end="6"/>
                                            </p:txEl>
                                          </p:spTgt>
                                        </p:tgtEl>
                                        <p:attrNameLst>
                                          <p:attrName>style.visibility</p:attrName>
                                        </p:attrNameLst>
                                      </p:cBhvr>
                                      <p:to>
                                        <p:strVal val="visible"/>
                                      </p:to>
                                    </p:set>
                                    <p:anim calcmode="lin" valueType="num">
                                      <p:cBhvr additive="base">
                                        <p:cTn id="27" dur="500" fill="hold"/>
                                        <p:tgtEl>
                                          <p:spTgt spid="76803">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7680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build="p" bldLvl="4"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317500" y="52388"/>
            <a:ext cx="8637588" cy="1431925"/>
          </a:xfrm>
        </p:spPr>
        <p:txBody>
          <a:bodyPr>
            <a:normAutofit fontScale="90000"/>
          </a:bodyPr>
          <a:lstStyle/>
          <a:p>
            <a:r>
              <a:rPr lang="en-US"/>
              <a:t>What diseases do we do stem cell research on first?</a:t>
            </a:r>
          </a:p>
        </p:txBody>
      </p:sp>
      <p:sp>
        <p:nvSpPr>
          <p:cNvPr id="123907" name="Rectangle 3"/>
          <p:cNvSpPr>
            <a:spLocks noGrp="1" noChangeArrowheads="1"/>
          </p:cNvSpPr>
          <p:nvPr>
            <p:ph type="body" idx="1"/>
          </p:nvPr>
        </p:nvSpPr>
        <p:spPr>
          <a:xfrm>
            <a:off x="328613" y="1676400"/>
            <a:ext cx="8662987" cy="4343400"/>
          </a:xfrm>
        </p:spPr>
        <p:txBody>
          <a:bodyPr/>
          <a:lstStyle/>
          <a:p>
            <a:pPr>
              <a:buFont typeface="Wingdings" pitchFamily="2" charset="2"/>
              <a:buNone/>
            </a:pPr>
            <a:r>
              <a:rPr lang="en-US" sz="2800" b="1" u="sng"/>
              <a:t>Muscular dystrophy</a:t>
            </a:r>
          </a:p>
          <a:p>
            <a:pPr>
              <a:buFont typeface="Wingdings" pitchFamily="2" charset="2"/>
              <a:buNone/>
            </a:pPr>
            <a:r>
              <a:rPr lang="en-US" sz="2800" b="1"/>
              <a:t>likely to die by age 20</a:t>
            </a:r>
          </a:p>
          <a:p>
            <a:pPr>
              <a:buFont typeface="Wingdings" pitchFamily="2" charset="2"/>
              <a:buNone/>
            </a:pPr>
            <a:endParaRPr lang="en-US" sz="2800" b="1"/>
          </a:p>
          <a:p>
            <a:pPr>
              <a:buFont typeface="Wingdings" pitchFamily="2" charset="2"/>
              <a:buNone/>
            </a:pPr>
            <a:endParaRPr lang="en-US" sz="2800"/>
          </a:p>
          <a:p>
            <a:pPr algn="ctr">
              <a:buFont typeface="Wingdings" pitchFamily="2" charset="2"/>
              <a:buNone/>
            </a:pPr>
            <a:r>
              <a:rPr lang="en-US" sz="2800"/>
              <a:t>VS.</a:t>
            </a:r>
          </a:p>
          <a:p>
            <a:pPr algn="r">
              <a:buFont typeface="Wingdings" pitchFamily="2" charset="2"/>
              <a:buNone/>
            </a:pPr>
            <a:endParaRPr lang="en-US" sz="2800" u="sng"/>
          </a:p>
          <a:p>
            <a:pPr algn="r">
              <a:buFont typeface="Wingdings" pitchFamily="2" charset="2"/>
              <a:buNone/>
            </a:pPr>
            <a:endParaRPr lang="en-US" sz="900" b="1" u="sng"/>
          </a:p>
          <a:p>
            <a:pPr algn="r">
              <a:buFont typeface="Wingdings" pitchFamily="2" charset="2"/>
              <a:buNone/>
            </a:pPr>
            <a:r>
              <a:rPr lang="en-US" sz="2800" b="1" u="sng"/>
              <a:t>Spinal cord injuries</a:t>
            </a:r>
          </a:p>
          <a:p>
            <a:pPr lvl="1" algn="r">
              <a:buFont typeface="Wingdings" pitchFamily="2" charset="2"/>
              <a:buNone/>
            </a:pPr>
            <a:r>
              <a:rPr lang="en-US" sz="2400" b="1"/>
              <a:t>		paralyzed, but likely to live longer</a:t>
            </a:r>
          </a:p>
          <a:p>
            <a:pPr>
              <a:buFont typeface="Wingdings" pitchFamily="2" charset="2"/>
              <a:buNone/>
            </a:pPr>
            <a:endParaRPr lang="en-US" sz="2800"/>
          </a:p>
        </p:txBody>
      </p:sp>
      <p:sp>
        <p:nvSpPr>
          <p:cNvPr id="123909" name="Rectangle 5"/>
          <p:cNvSpPr>
            <a:spLocks noChangeArrowheads="1"/>
          </p:cNvSpPr>
          <p:nvPr/>
        </p:nvSpPr>
        <p:spPr bwMode="auto">
          <a:xfrm>
            <a:off x="4038600" y="3657600"/>
            <a:ext cx="1066800" cy="685800"/>
          </a:xfrm>
          <a:prstGeom prst="rect">
            <a:avLst/>
          </a:prstGeom>
          <a:noFill/>
          <a:ln w="28575">
            <a:solidFill>
              <a:srgbClr val="FF00FF"/>
            </a:solidFill>
            <a:miter lim="800000"/>
            <a:headEnd/>
            <a:tailEnd/>
          </a:ln>
          <a:effectLst/>
        </p:spPr>
        <p:txBody>
          <a:bodyPr wrap="none" anchor="ctr"/>
          <a:lstStyle/>
          <a:p>
            <a:endParaRPr lang="ru-RU"/>
          </a:p>
        </p:txBody>
      </p:sp>
      <p:pic>
        <p:nvPicPr>
          <p:cNvPr id="139267" name="Picture 3" descr="image40"/>
          <p:cNvPicPr>
            <a:picLocks noChangeAspect="1" noChangeArrowheads="1"/>
          </p:cNvPicPr>
          <p:nvPr/>
        </p:nvPicPr>
        <p:blipFill>
          <a:blip r:embed="rId2" cstate="print"/>
          <a:srcRect/>
          <a:stretch>
            <a:fillRect/>
          </a:stretch>
        </p:blipFill>
        <p:spPr bwMode="auto">
          <a:xfrm>
            <a:off x="990600" y="4876800"/>
            <a:ext cx="2362200" cy="1700213"/>
          </a:xfrm>
          <a:prstGeom prst="rect">
            <a:avLst/>
          </a:prstGeom>
          <a:noFill/>
        </p:spPr>
      </p:pic>
      <p:pic>
        <p:nvPicPr>
          <p:cNvPr id="139269" name="Picture 5" descr="home_people"/>
          <p:cNvPicPr>
            <a:picLocks noChangeAspect="1" noChangeArrowheads="1"/>
          </p:cNvPicPr>
          <p:nvPr/>
        </p:nvPicPr>
        <p:blipFill>
          <a:blip r:embed="rId3" cstate="print"/>
          <a:srcRect/>
          <a:stretch>
            <a:fillRect/>
          </a:stretch>
        </p:blipFill>
        <p:spPr bwMode="auto">
          <a:xfrm>
            <a:off x="5562600" y="3124200"/>
            <a:ext cx="3390900" cy="1776413"/>
          </a:xfrm>
          <a:prstGeom prst="rect">
            <a:avLst/>
          </a:prstGeom>
          <a:noFill/>
        </p:spPr>
      </p:pic>
      <p:pic>
        <p:nvPicPr>
          <p:cNvPr id="139271" name="Picture 7" descr="d2"/>
          <p:cNvPicPr>
            <a:picLocks noChangeAspect="1" noChangeArrowheads="1"/>
          </p:cNvPicPr>
          <p:nvPr/>
        </p:nvPicPr>
        <p:blipFill>
          <a:blip r:embed="rId4" cstate="print"/>
          <a:srcRect/>
          <a:stretch>
            <a:fillRect/>
          </a:stretch>
        </p:blipFill>
        <p:spPr bwMode="auto">
          <a:xfrm>
            <a:off x="1447800" y="2743200"/>
            <a:ext cx="1416050" cy="1981200"/>
          </a:xfrm>
          <a:prstGeom prst="rect">
            <a:avLst/>
          </a:prstGeom>
          <a:noFill/>
        </p:spPr>
      </p:pic>
      <p:pic>
        <p:nvPicPr>
          <p:cNvPr id="139273" name="Picture 9" descr="listening"/>
          <p:cNvPicPr>
            <a:picLocks noChangeAspect="1" noChangeArrowheads="1"/>
          </p:cNvPicPr>
          <p:nvPr/>
        </p:nvPicPr>
        <p:blipFill>
          <a:blip r:embed="rId5" cstate="print"/>
          <a:srcRect/>
          <a:stretch>
            <a:fillRect/>
          </a:stretch>
        </p:blipFill>
        <p:spPr bwMode="auto">
          <a:xfrm>
            <a:off x="6172200" y="1219200"/>
            <a:ext cx="2514600" cy="17684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39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390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927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926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3907">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3907">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3907">
                                            <p:txEl>
                                              <p:pRg st="4" end="4"/>
                                            </p:txEl>
                                          </p:spTgt>
                                        </p:tgtEl>
                                        <p:attrNameLst>
                                          <p:attrName>style.visibility</p:attrName>
                                        </p:attrNameLst>
                                      </p:cBhvr>
                                      <p:to>
                                        <p:strVal val="visible"/>
                                      </p:to>
                                    </p:set>
                                  </p:childTnLst>
                                </p:cTn>
                              </p:par>
                              <p:par>
                                <p:cTn id="23" presetID="5" presetClass="entr" presetSubtype="10" fill="hold" nodeType="withEffect">
                                  <p:stCondLst>
                                    <p:cond delay="0"/>
                                  </p:stCondLst>
                                  <p:childTnLst>
                                    <p:set>
                                      <p:cBhvr>
                                        <p:cTn id="24" dur="1" fill="hold">
                                          <p:stCondLst>
                                            <p:cond delay="0"/>
                                          </p:stCondLst>
                                        </p:cTn>
                                        <p:tgtEl>
                                          <p:spTgt spid="123907">
                                            <p:txEl>
                                              <p:pRg st="4" end="4"/>
                                            </p:txEl>
                                          </p:spTgt>
                                        </p:tgtEl>
                                        <p:attrNameLst>
                                          <p:attrName>style.visibility</p:attrName>
                                        </p:attrNameLst>
                                      </p:cBhvr>
                                      <p:to>
                                        <p:strVal val="visible"/>
                                      </p:to>
                                    </p:set>
                                    <p:animEffect transition="in" filter="checkerboard(across)">
                                      <p:cBhvr>
                                        <p:cTn id="25" dur="500"/>
                                        <p:tgtEl>
                                          <p:spTgt spid="123907">
                                            <p:txEl>
                                              <p:pRg st="4" end="4"/>
                                            </p:txEl>
                                          </p:spTgt>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123909"/>
                                        </p:tgtEl>
                                        <p:attrNameLst>
                                          <p:attrName>style.visibility</p:attrName>
                                        </p:attrNameLst>
                                      </p:cBhvr>
                                      <p:to>
                                        <p:strVal val="visible"/>
                                      </p:to>
                                    </p:set>
                                    <p:animEffect transition="in" filter="checkerboard(across)">
                                      <p:cBhvr>
                                        <p:cTn id="28" dur="500"/>
                                        <p:tgtEl>
                                          <p:spTgt spid="123909"/>
                                        </p:tgtEl>
                                      </p:cBhvr>
                                    </p:animEffect>
                                  </p:childTnLst>
                                </p:cTn>
                              </p:par>
                            </p:childTnLst>
                          </p:cTn>
                        </p:par>
                      </p:childTnLst>
                    </p:cTn>
                  </p:par>
                  <p:par>
                    <p:cTn id="29" fill="hold">
                      <p:stCondLst>
                        <p:cond delay="indefinite"/>
                      </p:stCondLst>
                      <p:childTnLst>
                        <p:par>
                          <p:cTn id="30" fill="hold">
                            <p:stCondLst>
                              <p:cond delay="0"/>
                            </p:stCondLst>
                            <p:childTnLst>
                              <p:par>
                                <p:cTn id="31" presetID="5" presetClass="entr" presetSubtype="10" fill="hold" nodeType="clickEffect">
                                  <p:stCondLst>
                                    <p:cond delay="0"/>
                                  </p:stCondLst>
                                  <p:childTnLst>
                                    <p:set>
                                      <p:cBhvr>
                                        <p:cTn id="32" dur="1" fill="hold">
                                          <p:stCondLst>
                                            <p:cond delay="0"/>
                                          </p:stCondLst>
                                        </p:cTn>
                                        <p:tgtEl>
                                          <p:spTgt spid="123907">
                                            <p:txEl>
                                              <p:pRg st="4" end="4"/>
                                            </p:txEl>
                                          </p:spTgt>
                                        </p:tgtEl>
                                        <p:attrNameLst>
                                          <p:attrName>style.visibility</p:attrName>
                                        </p:attrNameLst>
                                      </p:cBhvr>
                                      <p:to>
                                        <p:strVal val="visible"/>
                                      </p:to>
                                    </p:set>
                                    <p:animEffect transition="in" filter="checkerboard(across)">
                                      <p:cBhvr>
                                        <p:cTn id="33" dur="500"/>
                                        <p:tgtEl>
                                          <p:spTgt spid="123907">
                                            <p:txEl>
                                              <p:pRg st="4" end="4"/>
                                            </p:txEl>
                                          </p:spTgt>
                                        </p:tgtEl>
                                      </p:cBhvr>
                                    </p:animEffect>
                                  </p:childTnLst>
                                </p:cTn>
                              </p:par>
                              <p:par>
                                <p:cTn id="34" presetID="1" presetClass="entr" presetSubtype="0" fill="hold" nodeType="withEffect">
                                  <p:stCondLst>
                                    <p:cond delay="0"/>
                                  </p:stCondLst>
                                  <p:childTnLst>
                                    <p:set>
                                      <p:cBhvr>
                                        <p:cTn id="35" dur="1" fill="hold">
                                          <p:stCondLst>
                                            <p:cond delay="0"/>
                                          </p:stCondLst>
                                        </p:cTn>
                                        <p:tgtEl>
                                          <p:spTgt spid="123907">
                                            <p:txEl>
                                              <p:pRg st="8" end="8"/>
                                            </p:txEl>
                                          </p:spTgt>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123907">
                                            <p:txEl>
                                              <p:pRg st="8" end="8"/>
                                            </p:txEl>
                                          </p:spTgt>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139273"/>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139269"/>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12390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7" grpId="0" build="p"/>
      <p:bldP spid="123909" grpId="0" animBg="1"/>
    </p:bld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317500" y="52388"/>
            <a:ext cx="8637588" cy="1431925"/>
          </a:xfrm>
        </p:spPr>
        <p:txBody>
          <a:bodyPr>
            <a:normAutofit fontScale="90000"/>
          </a:bodyPr>
          <a:lstStyle/>
          <a:p>
            <a:r>
              <a:rPr lang="en-US"/>
              <a:t>What diseases do we do stem cell research on first?</a:t>
            </a:r>
          </a:p>
        </p:txBody>
      </p:sp>
      <p:sp>
        <p:nvSpPr>
          <p:cNvPr id="83971" name="Rectangle 3"/>
          <p:cNvSpPr>
            <a:spLocks noGrp="1" noChangeArrowheads="1"/>
          </p:cNvSpPr>
          <p:nvPr>
            <p:ph type="body" idx="1"/>
          </p:nvPr>
        </p:nvSpPr>
        <p:spPr>
          <a:xfrm>
            <a:off x="328613" y="1556792"/>
            <a:ext cx="4963467" cy="5301207"/>
          </a:xfrm>
        </p:spPr>
        <p:txBody>
          <a:bodyPr>
            <a:normAutofit/>
          </a:bodyPr>
          <a:lstStyle/>
          <a:p>
            <a:pPr algn="ctr">
              <a:lnSpc>
                <a:spcPct val="80000"/>
              </a:lnSpc>
              <a:buFont typeface="Wingdings" pitchFamily="2" charset="2"/>
              <a:buNone/>
            </a:pPr>
            <a:endParaRPr lang="en-US" dirty="0">
              <a:latin typeface="Times New Roman" pitchFamily="18" charset="0"/>
              <a:cs typeface="Times New Roman" pitchFamily="18" charset="0"/>
            </a:endParaRPr>
          </a:p>
          <a:p>
            <a:pPr marL="36000" lvl="1" algn="ctr">
              <a:lnSpc>
                <a:spcPct val="80000"/>
              </a:lnSpc>
            </a:pPr>
            <a:r>
              <a:rPr lang="en-US" sz="3200" dirty="0">
                <a:latin typeface="Times New Roman" pitchFamily="18" charset="0"/>
                <a:cs typeface="Times New Roman" pitchFamily="18" charset="0"/>
              </a:rPr>
              <a:t>Spinal cord injuries 	</a:t>
            </a:r>
          </a:p>
          <a:p>
            <a:pPr marL="36000" lvl="1" algn="ctr">
              <a:lnSpc>
                <a:spcPct val="80000"/>
              </a:lnSpc>
            </a:pPr>
            <a:r>
              <a:rPr lang="en-US" sz="3200" dirty="0">
                <a:latin typeface="Times New Roman" pitchFamily="18" charset="0"/>
                <a:cs typeface="Times New Roman" pitchFamily="18" charset="0"/>
              </a:rPr>
              <a:t>Alzheimer’s disease	</a:t>
            </a:r>
          </a:p>
          <a:p>
            <a:pPr marL="36000" lvl="1" algn="ctr">
              <a:lnSpc>
                <a:spcPct val="80000"/>
              </a:lnSpc>
            </a:pPr>
            <a:r>
              <a:rPr lang="en-US" sz="3200" dirty="0">
                <a:latin typeface="Times New Roman" pitchFamily="18" charset="0"/>
                <a:cs typeface="Times New Roman" pitchFamily="18" charset="0"/>
              </a:rPr>
              <a:t>Type II (adult) diabetes	</a:t>
            </a:r>
          </a:p>
          <a:p>
            <a:pPr marL="36000" lvl="1" algn="ctr">
              <a:lnSpc>
                <a:spcPct val="80000"/>
              </a:lnSpc>
            </a:pPr>
            <a:r>
              <a:rPr lang="en-US" sz="3200" dirty="0">
                <a:latin typeface="Times New Roman" pitchFamily="18" charset="0"/>
                <a:cs typeface="Times New Roman" pitchFamily="18" charset="0"/>
              </a:rPr>
              <a:t>Multiple sclerosis 	</a:t>
            </a:r>
          </a:p>
          <a:p>
            <a:pPr marL="36000" lvl="1" algn="ctr">
              <a:lnSpc>
                <a:spcPct val="80000"/>
              </a:lnSpc>
            </a:pPr>
            <a:r>
              <a:rPr lang="en-US" sz="3200" dirty="0">
                <a:latin typeface="Times New Roman" pitchFamily="18" charset="0"/>
                <a:cs typeface="Times New Roman" pitchFamily="18" charset="0"/>
              </a:rPr>
              <a:t>Type I (juvenile) diabetes	</a:t>
            </a:r>
          </a:p>
          <a:p>
            <a:pPr marL="36000" lvl="1" algn="ctr">
              <a:lnSpc>
                <a:spcPct val="80000"/>
              </a:lnSpc>
            </a:pPr>
            <a:r>
              <a:rPr lang="en-US" sz="3200" dirty="0">
                <a:latin typeface="Times New Roman" pitchFamily="18" charset="0"/>
                <a:cs typeface="Times New Roman" pitchFamily="18" charset="0"/>
              </a:rPr>
              <a:t>Heart disease		</a:t>
            </a:r>
          </a:p>
          <a:p>
            <a:pPr marL="36000" lvl="1" algn="ctr">
              <a:lnSpc>
                <a:spcPct val="80000"/>
              </a:lnSpc>
            </a:pPr>
            <a:r>
              <a:rPr lang="en-US" sz="3200" dirty="0">
                <a:latin typeface="Times New Roman" pitchFamily="18" charset="0"/>
                <a:cs typeface="Times New Roman" pitchFamily="18" charset="0"/>
              </a:rPr>
              <a:t>Cancer			</a:t>
            </a:r>
          </a:p>
          <a:p>
            <a:pPr marL="36000" lvl="1" algn="ctr">
              <a:lnSpc>
                <a:spcPct val="80000"/>
              </a:lnSpc>
            </a:pPr>
            <a:r>
              <a:rPr lang="en-US" sz="3200" dirty="0">
                <a:latin typeface="Times New Roman" pitchFamily="18" charset="0"/>
                <a:cs typeface="Times New Roman" pitchFamily="18" charset="0"/>
              </a:rPr>
              <a:t>Parkinson’s disease	</a:t>
            </a:r>
          </a:p>
          <a:p>
            <a:pPr marL="36000" lvl="1" algn="ctr">
              <a:lnSpc>
                <a:spcPct val="80000"/>
              </a:lnSpc>
            </a:pPr>
            <a:r>
              <a:rPr lang="en-US" sz="3200" dirty="0">
                <a:latin typeface="Times New Roman" pitchFamily="18" charset="0"/>
                <a:cs typeface="Times New Roman" pitchFamily="18" charset="0"/>
              </a:rPr>
              <a:t>Mental illness</a:t>
            </a:r>
            <a:r>
              <a:rPr lang="en-US" dirty="0">
                <a:latin typeface="Times New Roman" pitchFamily="18" charset="0"/>
                <a:cs typeface="Times New Roman" pitchFamily="18" charset="0"/>
              </a:rPr>
              <a:t>	</a:t>
            </a:r>
            <a:r>
              <a:rPr lang="en-US" sz="1800" dirty="0"/>
              <a:t>	</a:t>
            </a:r>
            <a:endParaRPr lang="en-US" sz="1800" dirty="0" smtClean="0"/>
          </a:p>
          <a:p>
            <a:pPr lvl="1">
              <a:lnSpc>
                <a:spcPct val="80000"/>
              </a:lnSpc>
              <a:buFont typeface="Wingdings" pitchFamily="2" charset="2"/>
              <a:buNone/>
            </a:pPr>
            <a:endParaRPr lang="en-US" sz="1800" dirty="0" smtClean="0"/>
          </a:p>
          <a:p>
            <a:pPr lvl="1">
              <a:lnSpc>
                <a:spcPct val="80000"/>
              </a:lnSpc>
              <a:buFont typeface="Wingdings" pitchFamily="2" charset="2"/>
              <a:buNone/>
            </a:pPr>
            <a:endParaRPr lang="en-US" sz="1800" dirty="0"/>
          </a:p>
        </p:txBody>
      </p:sp>
      <p:pic>
        <p:nvPicPr>
          <p:cNvPr id="4" name="Рисунок 3" descr="images.jpg"/>
          <p:cNvPicPr>
            <a:picLocks noChangeAspect="1"/>
          </p:cNvPicPr>
          <p:nvPr/>
        </p:nvPicPr>
        <p:blipFill>
          <a:blip r:embed="rId2" cstate="print"/>
          <a:stretch>
            <a:fillRect/>
          </a:stretch>
        </p:blipFill>
        <p:spPr>
          <a:xfrm>
            <a:off x="5076056" y="1412776"/>
            <a:ext cx="3848100" cy="2232248"/>
          </a:xfrm>
          <a:prstGeom prst="rect">
            <a:avLst/>
          </a:prstGeom>
        </p:spPr>
      </p:pic>
      <p:pic>
        <p:nvPicPr>
          <p:cNvPr id="5" name="Рисунок 4" descr="a-diabetes-cliffhanger_1.jpg"/>
          <p:cNvPicPr>
            <a:picLocks noChangeAspect="1"/>
          </p:cNvPicPr>
          <p:nvPr/>
        </p:nvPicPr>
        <p:blipFill>
          <a:blip r:embed="rId3" cstate="print"/>
          <a:stretch>
            <a:fillRect/>
          </a:stretch>
        </p:blipFill>
        <p:spPr>
          <a:xfrm>
            <a:off x="7308304" y="3212977"/>
            <a:ext cx="1835696" cy="1835696"/>
          </a:xfrm>
          <a:prstGeom prst="rect">
            <a:avLst/>
          </a:prstGeom>
        </p:spPr>
      </p:pic>
      <p:pic>
        <p:nvPicPr>
          <p:cNvPr id="6" name="Рисунок 5" descr="images (1).jpg"/>
          <p:cNvPicPr>
            <a:picLocks noChangeAspect="1"/>
          </p:cNvPicPr>
          <p:nvPr/>
        </p:nvPicPr>
        <p:blipFill>
          <a:blip r:embed="rId4" cstate="print"/>
          <a:stretch>
            <a:fillRect/>
          </a:stretch>
        </p:blipFill>
        <p:spPr>
          <a:xfrm>
            <a:off x="5436096" y="3501008"/>
            <a:ext cx="1962150" cy="23336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3971">
                                            <p:txEl>
                                              <p:pRg st="1" end="1"/>
                                            </p:txEl>
                                          </p:spTgt>
                                        </p:tgtEl>
                                        <p:attrNameLst>
                                          <p:attrName>style.visibility</p:attrName>
                                        </p:attrNameLst>
                                      </p:cBhvr>
                                      <p:to>
                                        <p:strVal val="visible"/>
                                      </p:to>
                                    </p:set>
                                    <p:anim calcmode="lin" valueType="num">
                                      <p:cBhvr additive="base">
                                        <p:cTn id="7" dur="500" fill="hold"/>
                                        <p:tgtEl>
                                          <p:spTgt spid="83971">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3971">
                                            <p:txEl>
                                              <p:pRg st="1" end="1"/>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3971">
                                            <p:txEl>
                                              <p:pRg st="2" end="2"/>
                                            </p:txEl>
                                          </p:spTgt>
                                        </p:tgtEl>
                                        <p:attrNameLst>
                                          <p:attrName>style.visibility</p:attrName>
                                        </p:attrNameLst>
                                      </p:cBhvr>
                                      <p:to>
                                        <p:strVal val="visible"/>
                                      </p:to>
                                    </p:set>
                                    <p:anim calcmode="lin" valueType="num">
                                      <p:cBhvr additive="base">
                                        <p:cTn id="11" dur="500" fill="hold"/>
                                        <p:tgtEl>
                                          <p:spTgt spid="83971">
                                            <p:txEl>
                                              <p:pRg st="2" end="2"/>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83971">
                                            <p:txEl>
                                              <p:pRg st="2" end="2"/>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83971">
                                            <p:txEl>
                                              <p:pRg st="3" end="3"/>
                                            </p:txEl>
                                          </p:spTgt>
                                        </p:tgtEl>
                                        <p:attrNameLst>
                                          <p:attrName>style.visibility</p:attrName>
                                        </p:attrNameLst>
                                      </p:cBhvr>
                                      <p:to>
                                        <p:strVal val="visible"/>
                                      </p:to>
                                    </p:set>
                                    <p:anim calcmode="lin" valueType="num">
                                      <p:cBhvr additive="base">
                                        <p:cTn id="15" dur="500" fill="hold"/>
                                        <p:tgtEl>
                                          <p:spTgt spid="83971">
                                            <p:txEl>
                                              <p:pRg st="3" end="3"/>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83971">
                                            <p:txEl>
                                              <p:pRg st="3" end="3"/>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83971">
                                            <p:txEl>
                                              <p:pRg st="4" end="4"/>
                                            </p:txEl>
                                          </p:spTgt>
                                        </p:tgtEl>
                                        <p:attrNameLst>
                                          <p:attrName>style.visibility</p:attrName>
                                        </p:attrNameLst>
                                      </p:cBhvr>
                                      <p:to>
                                        <p:strVal val="visible"/>
                                      </p:to>
                                    </p:set>
                                    <p:anim calcmode="lin" valueType="num">
                                      <p:cBhvr additive="base">
                                        <p:cTn id="19" dur="500" fill="hold"/>
                                        <p:tgtEl>
                                          <p:spTgt spid="83971">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3971">
                                            <p:txEl>
                                              <p:pRg st="4" end="4"/>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83971">
                                            <p:txEl>
                                              <p:pRg st="5" end="5"/>
                                            </p:txEl>
                                          </p:spTgt>
                                        </p:tgtEl>
                                        <p:attrNameLst>
                                          <p:attrName>style.visibility</p:attrName>
                                        </p:attrNameLst>
                                      </p:cBhvr>
                                      <p:to>
                                        <p:strVal val="visible"/>
                                      </p:to>
                                    </p:set>
                                    <p:anim calcmode="lin" valueType="num">
                                      <p:cBhvr additive="base">
                                        <p:cTn id="23" dur="500" fill="hold"/>
                                        <p:tgtEl>
                                          <p:spTgt spid="83971">
                                            <p:txEl>
                                              <p:pRg st="5" end="5"/>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83971">
                                            <p:txEl>
                                              <p:pRg st="5" end="5"/>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83971">
                                            <p:txEl>
                                              <p:pRg st="6" end="6"/>
                                            </p:txEl>
                                          </p:spTgt>
                                        </p:tgtEl>
                                        <p:attrNameLst>
                                          <p:attrName>style.visibility</p:attrName>
                                        </p:attrNameLst>
                                      </p:cBhvr>
                                      <p:to>
                                        <p:strVal val="visible"/>
                                      </p:to>
                                    </p:set>
                                    <p:anim calcmode="lin" valueType="num">
                                      <p:cBhvr additive="base">
                                        <p:cTn id="27" dur="500" fill="hold"/>
                                        <p:tgtEl>
                                          <p:spTgt spid="83971">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83971">
                                            <p:txEl>
                                              <p:pRg st="6" end="6"/>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83971">
                                            <p:txEl>
                                              <p:pRg st="7" end="7"/>
                                            </p:txEl>
                                          </p:spTgt>
                                        </p:tgtEl>
                                        <p:attrNameLst>
                                          <p:attrName>style.visibility</p:attrName>
                                        </p:attrNameLst>
                                      </p:cBhvr>
                                      <p:to>
                                        <p:strVal val="visible"/>
                                      </p:to>
                                    </p:set>
                                    <p:anim calcmode="lin" valueType="num">
                                      <p:cBhvr additive="base">
                                        <p:cTn id="31" dur="500" fill="hold"/>
                                        <p:tgtEl>
                                          <p:spTgt spid="83971">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83971">
                                            <p:txEl>
                                              <p:pRg st="7" end="7"/>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83971">
                                            <p:txEl>
                                              <p:pRg st="8" end="8"/>
                                            </p:txEl>
                                          </p:spTgt>
                                        </p:tgtEl>
                                        <p:attrNameLst>
                                          <p:attrName>style.visibility</p:attrName>
                                        </p:attrNameLst>
                                      </p:cBhvr>
                                      <p:to>
                                        <p:strVal val="visible"/>
                                      </p:to>
                                    </p:set>
                                    <p:anim calcmode="lin" valueType="num">
                                      <p:cBhvr additive="base">
                                        <p:cTn id="35" dur="500" fill="hold"/>
                                        <p:tgtEl>
                                          <p:spTgt spid="83971">
                                            <p:txEl>
                                              <p:pRg st="8" end="8"/>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83971">
                                            <p:txEl>
                                              <p:pRg st="8" end="8"/>
                                            </p:tx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83971">
                                            <p:txEl>
                                              <p:pRg st="9" end="9"/>
                                            </p:txEl>
                                          </p:spTgt>
                                        </p:tgtEl>
                                        <p:attrNameLst>
                                          <p:attrName>style.visibility</p:attrName>
                                        </p:attrNameLst>
                                      </p:cBhvr>
                                      <p:to>
                                        <p:strVal val="visible"/>
                                      </p:to>
                                    </p:set>
                                    <p:anim calcmode="lin" valueType="num">
                                      <p:cBhvr additive="base">
                                        <p:cTn id="39" dur="500" fill="hold"/>
                                        <p:tgtEl>
                                          <p:spTgt spid="83971">
                                            <p:txEl>
                                              <p:pRg st="9" end="9"/>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83971">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1" grpId="0" build="p"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cam-page.jpg"/>
          <p:cNvPicPr>
            <a:picLocks noGrp="1" noChangeAspect="1"/>
          </p:cNvPicPr>
          <p:nvPr>
            <p:ph idx="4294967295"/>
          </p:nvPr>
        </p:nvPicPr>
        <p:blipFill>
          <a:blip r:embed="rId2" cstate="print"/>
          <a:stretch>
            <a:fillRect/>
          </a:stretch>
        </p:blipFill>
        <p:spPr>
          <a:xfrm>
            <a:off x="0" y="836712"/>
            <a:ext cx="9144000" cy="6336704"/>
          </a:xfrm>
        </p:spPr>
      </p:pic>
      <p:sp>
        <p:nvSpPr>
          <p:cNvPr id="6" name="Прямоугольник 5"/>
          <p:cNvSpPr/>
          <p:nvPr/>
        </p:nvSpPr>
        <p:spPr>
          <a:xfrm>
            <a:off x="0" y="188640"/>
            <a:ext cx="9144000" cy="646331"/>
          </a:xfrm>
          <a:prstGeom prst="rect">
            <a:avLst/>
          </a:prstGeom>
        </p:spPr>
        <p:txBody>
          <a:bodyPr wrap="square">
            <a:spAutoFit/>
          </a:bodyPr>
          <a:lstStyle/>
          <a:p>
            <a:pPr algn="ctr"/>
            <a:r>
              <a:rPr lang="en-US" sz="3600" b="1" dirty="0" smtClean="0">
                <a:latin typeface="Times New Roman" pitchFamily="18" charset="0"/>
                <a:cs typeface="Times New Roman" pitchFamily="18" charset="0"/>
              </a:rPr>
              <a:t>Complementary and Alternative Medicine</a:t>
            </a:r>
            <a:endParaRPr lang="en-US" sz="36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3050"/>
            <a:ext cx="4618856" cy="779686"/>
          </a:xfrm>
        </p:spPr>
        <p:txBody>
          <a:bodyPr>
            <a:noAutofit/>
          </a:bodyPr>
          <a:lstStyle/>
          <a:p>
            <a:pPr algn="ctr"/>
            <a:r>
              <a:rPr lang="en-US" sz="3200" dirty="0" smtClean="0"/>
              <a:t>SUBJECT OF STUDY</a:t>
            </a:r>
            <a:endParaRPr lang="ru-RU" sz="3200" dirty="0"/>
          </a:p>
        </p:txBody>
      </p:sp>
      <p:sp>
        <p:nvSpPr>
          <p:cNvPr id="5" name="Текст 4"/>
          <p:cNvSpPr>
            <a:spLocks noGrp="1"/>
          </p:cNvSpPr>
          <p:nvPr>
            <p:ph type="body" sz="half" idx="2"/>
          </p:nvPr>
        </p:nvSpPr>
        <p:spPr>
          <a:xfrm>
            <a:off x="323528" y="1052736"/>
            <a:ext cx="4392488" cy="5616624"/>
          </a:xfrm>
        </p:spPr>
        <p:txBody>
          <a:bodyPr>
            <a:normAutofit/>
          </a:bodyPr>
          <a:lstStyle/>
          <a:p>
            <a:pPr algn="ctr"/>
            <a:endParaRPr lang="en-US" sz="2400" dirty="0" smtClean="0">
              <a:latin typeface="Times New Roman" pitchFamily="18" charset="0"/>
              <a:cs typeface="Times New Roman" pitchFamily="18" charset="0"/>
            </a:endParaRPr>
          </a:p>
          <a:p>
            <a:pPr algn="ctr"/>
            <a:r>
              <a:rPr lang="en-US" sz="2400" dirty="0" smtClean="0">
                <a:latin typeface="Times New Roman" pitchFamily="18" charset="0"/>
                <a:cs typeface="Times New Roman" pitchFamily="18" charset="0"/>
              </a:rPr>
              <a:t>It is a fact of modern life that most individuals will, at some stage of their lives, face decisions which involve fundamental questions in bioethics. Whether it's choosing whether or not to have a child, deciding to become an organ donor, considering being tested for a genetic condition, or making a decision about the care of elderly parents, most of us will not be able to avoid confronting bioethical issues. </a:t>
            </a:r>
            <a:endParaRPr lang="ru-RU" dirty="0"/>
          </a:p>
        </p:txBody>
      </p:sp>
      <p:pic>
        <p:nvPicPr>
          <p:cNvPr id="9" name="Содержимое 8" descr="images (2).jpg"/>
          <p:cNvPicPr>
            <a:picLocks noGrp="1" noChangeAspect="1"/>
          </p:cNvPicPr>
          <p:nvPr>
            <p:ph idx="1"/>
          </p:nvPr>
        </p:nvPicPr>
        <p:blipFill>
          <a:blip r:embed="rId2" cstate="print"/>
          <a:stretch>
            <a:fillRect/>
          </a:stretch>
        </p:blipFill>
        <p:spPr>
          <a:xfrm>
            <a:off x="4932040" y="1268760"/>
            <a:ext cx="2952328" cy="2808312"/>
          </a:xfrm>
        </p:spPr>
      </p:pic>
      <p:pic>
        <p:nvPicPr>
          <p:cNvPr id="10" name="Рисунок 9" descr="images (3).jpg"/>
          <p:cNvPicPr>
            <a:picLocks noChangeAspect="1"/>
          </p:cNvPicPr>
          <p:nvPr/>
        </p:nvPicPr>
        <p:blipFill>
          <a:blip r:embed="rId3" cstate="print"/>
          <a:stretch>
            <a:fillRect/>
          </a:stretch>
        </p:blipFill>
        <p:spPr>
          <a:xfrm>
            <a:off x="5796136" y="3861048"/>
            <a:ext cx="2979415" cy="2736304"/>
          </a:xfrm>
          <a:prstGeom prst="rect">
            <a:avLst/>
          </a:prstGeom>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186766" cy="563662"/>
          </a:xfrm>
        </p:spPr>
        <p:txBody>
          <a:bodyPr>
            <a:noAutofit/>
          </a:bodyPr>
          <a:lstStyle/>
          <a:p>
            <a:pPr algn="ctr"/>
            <a:r>
              <a:rPr lang="en-US" sz="4000" dirty="0">
                <a:latin typeface="Times New Roman" pitchFamily="18" charset="0"/>
                <a:cs typeface="Times New Roman" pitchFamily="18" charset="0"/>
              </a:rPr>
              <a:t>Organ Donation </a:t>
            </a:r>
            <a:endParaRPr lang="ru-RU" sz="4000" dirty="0">
              <a:latin typeface="Times New Roman" pitchFamily="18" charset="0"/>
              <a:cs typeface="Times New Roman" pitchFamily="18" charset="0"/>
            </a:endParaRPr>
          </a:p>
        </p:txBody>
      </p:sp>
      <p:pic>
        <p:nvPicPr>
          <p:cNvPr id="5" name="Содержимое 4" descr="Organ-Donation.jpg"/>
          <p:cNvPicPr>
            <a:picLocks noGrp="1" noChangeAspect="1"/>
          </p:cNvPicPr>
          <p:nvPr>
            <p:ph idx="1"/>
          </p:nvPr>
        </p:nvPicPr>
        <p:blipFill>
          <a:blip r:embed="rId2" cstate="print"/>
          <a:stretch>
            <a:fillRect/>
          </a:stretch>
        </p:blipFill>
        <p:spPr>
          <a:xfrm>
            <a:off x="5364088" y="836712"/>
            <a:ext cx="3600400" cy="5256584"/>
          </a:xfrm>
        </p:spPr>
      </p:pic>
      <p:sp>
        <p:nvSpPr>
          <p:cNvPr id="4" name="Текст 3"/>
          <p:cNvSpPr>
            <a:spLocks noGrp="1"/>
          </p:cNvSpPr>
          <p:nvPr>
            <p:ph type="body" sz="half" idx="2"/>
          </p:nvPr>
        </p:nvSpPr>
        <p:spPr>
          <a:xfrm>
            <a:off x="323528" y="836712"/>
            <a:ext cx="4752528" cy="5760640"/>
          </a:xfrm>
        </p:spPr>
        <p:txBody>
          <a:bodyPr>
            <a:normAutofit/>
          </a:bodyPr>
          <a:lstStyle/>
          <a:p>
            <a:pPr algn="ctr"/>
            <a:r>
              <a:rPr lang="en-US" sz="2000" dirty="0" smtClean="0">
                <a:latin typeface="Times New Roman" pitchFamily="18" charset="0"/>
                <a:cs typeface="Times New Roman" pitchFamily="18" charset="0"/>
              </a:rPr>
              <a:t>Organ donation takes healthy organs and tissues from one person for transplantation into another. Experts say that the organs from one donor can save or help as many as 50 people. Organs you can donate include</a:t>
            </a:r>
          </a:p>
          <a:p>
            <a:pPr algn="ctr"/>
            <a:r>
              <a:rPr lang="en-US" sz="2000" dirty="0" smtClean="0">
                <a:latin typeface="Times New Roman" pitchFamily="18" charset="0"/>
                <a:cs typeface="Times New Roman" pitchFamily="18" charset="0"/>
              </a:rPr>
              <a:t>Internal organs: Kidneys, heart, liver, pancreas, intestines, lungs </a:t>
            </a:r>
          </a:p>
          <a:p>
            <a:pPr algn="ctr"/>
            <a:r>
              <a:rPr lang="en-US" sz="2000" dirty="0" smtClean="0">
                <a:latin typeface="Times New Roman" pitchFamily="18" charset="0"/>
                <a:cs typeface="Times New Roman" pitchFamily="18" charset="0"/>
              </a:rPr>
              <a:t>Skin </a:t>
            </a:r>
          </a:p>
          <a:p>
            <a:pPr algn="ctr"/>
            <a:r>
              <a:rPr lang="en-US" sz="2000" dirty="0" smtClean="0">
                <a:latin typeface="Times New Roman" pitchFamily="18" charset="0"/>
                <a:cs typeface="Times New Roman" pitchFamily="18" charset="0"/>
              </a:rPr>
              <a:t>Bone and bone marrow </a:t>
            </a:r>
          </a:p>
          <a:p>
            <a:pPr algn="ctr"/>
            <a:r>
              <a:rPr lang="en-US" sz="2000" dirty="0" smtClean="0">
                <a:latin typeface="Times New Roman" pitchFamily="18" charset="0"/>
                <a:cs typeface="Times New Roman" pitchFamily="18" charset="0"/>
              </a:rPr>
              <a:t>Cornea </a:t>
            </a:r>
          </a:p>
          <a:p>
            <a:pPr algn="ctr"/>
            <a:r>
              <a:rPr lang="en-US" sz="2000" dirty="0" smtClean="0">
                <a:latin typeface="Times New Roman" pitchFamily="18" charset="0"/>
                <a:cs typeface="Times New Roman" pitchFamily="18" charset="0"/>
              </a:rPr>
              <a:t>Most organ and tissue donations occur after the donor has died. But some organs and tissues can be donated while the donor is alive.</a:t>
            </a:r>
          </a:p>
          <a:p>
            <a:pPr algn="ctr"/>
            <a:r>
              <a:rPr lang="en-US" sz="2000" dirty="0" smtClean="0">
                <a:latin typeface="Times New Roman" pitchFamily="18" charset="0"/>
                <a:cs typeface="Times New Roman" pitchFamily="18" charset="0"/>
              </a:rPr>
              <a:t>People of all ages and background can be organ donors. </a:t>
            </a:r>
            <a:endParaRPr lang="ru-RU"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147248" cy="707678"/>
          </a:xfrm>
        </p:spPr>
        <p:txBody>
          <a:bodyPr/>
          <a:lstStyle/>
          <a:p>
            <a:pPr algn="ctr"/>
            <a:r>
              <a:rPr lang="en-US" sz="3200" dirty="0" smtClean="0">
                <a:latin typeface="Times New Roman" pitchFamily="18" charset="0"/>
                <a:cs typeface="Times New Roman" pitchFamily="18" charset="0"/>
              </a:rPr>
              <a:t>Abortion</a:t>
            </a:r>
            <a:endParaRPr lang="ru-RU" sz="3200" dirty="0">
              <a:latin typeface="Times New Roman" pitchFamily="18" charset="0"/>
              <a:cs typeface="Times New Roman" pitchFamily="18" charset="0"/>
            </a:endParaRPr>
          </a:p>
        </p:txBody>
      </p:sp>
      <p:sp>
        <p:nvSpPr>
          <p:cNvPr id="4" name="Текст 3"/>
          <p:cNvSpPr>
            <a:spLocks noGrp="1"/>
          </p:cNvSpPr>
          <p:nvPr>
            <p:ph type="body" sz="half" idx="2"/>
          </p:nvPr>
        </p:nvSpPr>
        <p:spPr>
          <a:xfrm>
            <a:off x="214282" y="1124744"/>
            <a:ext cx="4857784" cy="5472608"/>
          </a:xfrm>
        </p:spPr>
        <p:txBody>
          <a:bodyPr>
            <a:normAutofit/>
          </a:bodyPr>
          <a:lstStyle/>
          <a:p>
            <a:r>
              <a:rPr lang="en-US" sz="2400" dirty="0" smtClean="0">
                <a:latin typeface="Times New Roman" pitchFamily="18" charset="0"/>
                <a:cs typeface="Times New Roman" pitchFamily="18" charset="0"/>
              </a:rPr>
              <a:t>  Whether or not it is moral, should abortion be legal?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Generally </a:t>
            </a:r>
            <a:r>
              <a:rPr lang="en-US" sz="2400" dirty="0" smtClean="0">
                <a:latin typeface="Times New Roman" pitchFamily="18" charset="0"/>
                <a:cs typeface="Times New Roman" pitchFamily="18" charset="0"/>
              </a:rPr>
              <a:t>prohibited but with some exceptions?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Should </a:t>
            </a:r>
            <a:r>
              <a:rPr lang="en-US" sz="2400" dirty="0" smtClean="0">
                <a:latin typeface="Times New Roman" pitchFamily="18" charset="0"/>
                <a:cs typeface="Times New Roman" pitchFamily="18" charset="0"/>
              </a:rPr>
              <a:t>it be regulated? </a:t>
            </a:r>
          </a:p>
          <a:p>
            <a:r>
              <a:rPr lang="en-US" sz="2400" dirty="0" smtClean="0">
                <a:latin typeface="Times New Roman" pitchFamily="18" charset="0"/>
                <a:cs typeface="Times New Roman" pitchFamily="18" charset="0"/>
              </a:rPr>
              <a:t>   Is it a free choice to seek abortion in desperation because of poverty, violence, or lack of support?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What </a:t>
            </a:r>
            <a:r>
              <a:rPr lang="en-US" sz="2400" dirty="0" smtClean="0">
                <a:latin typeface="Times New Roman" pitchFamily="18" charset="0"/>
                <a:cs typeface="Times New Roman" pitchFamily="18" charset="0"/>
              </a:rPr>
              <a:t>should be the community and policy response to women who feel unable to give birth to their children?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And what is the role of the father in decisions about abortion?  </a:t>
            </a:r>
          </a:p>
          <a:p>
            <a:endParaRPr lang="ru-RU" dirty="0"/>
          </a:p>
        </p:txBody>
      </p:sp>
      <p:pic>
        <p:nvPicPr>
          <p:cNvPr id="7" name="Содержимое 6" descr="abortion.jpg"/>
          <p:cNvPicPr>
            <a:picLocks noGrp="1" noChangeAspect="1"/>
          </p:cNvPicPr>
          <p:nvPr>
            <p:ph idx="1"/>
          </p:nvPr>
        </p:nvPicPr>
        <p:blipFill>
          <a:blip r:embed="rId2" cstate="print"/>
          <a:stretch>
            <a:fillRect/>
          </a:stretch>
        </p:blipFill>
        <p:spPr>
          <a:xfrm>
            <a:off x="5143504" y="1285860"/>
            <a:ext cx="3571900" cy="4714908"/>
          </a:xfrm>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p:txBody>
          <a:bodyPr/>
          <a:lstStyle/>
          <a:p>
            <a:pPr>
              <a:buNone/>
            </a:pPr>
            <a:endParaRPr lang="ru-RU" dirty="0" smtClean="0"/>
          </a:p>
          <a:p>
            <a:pPr algn="ctr">
              <a:buNone/>
            </a:pPr>
            <a:r>
              <a:rPr lang="en-US" sz="7200" b="1" i="1" dirty="0" smtClean="0">
                <a:solidFill>
                  <a:srgbClr val="FF0000"/>
                </a:solidFill>
                <a:latin typeface="Times New Roman" pitchFamily="18" charset="0"/>
                <a:cs typeface="Times New Roman" pitchFamily="18" charset="0"/>
              </a:rPr>
              <a:t>Thank you for your attention!</a:t>
            </a:r>
            <a:r>
              <a:rPr lang="ru-RU" sz="7200" dirty="0" smtClean="0"/>
              <a:t> </a:t>
            </a:r>
          </a:p>
          <a:p>
            <a:endParaRPr lang="ru-RU" dirty="0" smtClean="0"/>
          </a:p>
          <a:p>
            <a:endParaRPr lang="ru-RU" dirty="0" smtClean="0"/>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3050"/>
            <a:ext cx="4618856" cy="779686"/>
          </a:xfrm>
        </p:spPr>
        <p:txBody>
          <a:bodyPr>
            <a:noAutofit/>
          </a:bodyPr>
          <a:lstStyle/>
          <a:p>
            <a:r>
              <a:rPr lang="en-US" sz="3200" dirty="0" smtClean="0"/>
              <a:t>SUBJECT OF STUDY</a:t>
            </a:r>
            <a:endParaRPr lang="ru-RU" sz="3200" dirty="0"/>
          </a:p>
        </p:txBody>
      </p:sp>
      <p:pic>
        <p:nvPicPr>
          <p:cNvPr id="6" name="Содержимое 5" descr="images.jpg"/>
          <p:cNvPicPr>
            <a:picLocks noGrp="1" noChangeAspect="1"/>
          </p:cNvPicPr>
          <p:nvPr>
            <p:ph idx="1"/>
          </p:nvPr>
        </p:nvPicPr>
        <p:blipFill>
          <a:blip r:embed="rId2" cstate="print"/>
          <a:srcRect b="10270"/>
          <a:stretch>
            <a:fillRect/>
          </a:stretch>
        </p:blipFill>
        <p:spPr>
          <a:xfrm>
            <a:off x="5076056" y="1556792"/>
            <a:ext cx="2880320" cy="2656590"/>
          </a:xfrm>
        </p:spPr>
      </p:pic>
      <p:sp>
        <p:nvSpPr>
          <p:cNvPr id="5" name="Текст 4"/>
          <p:cNvSpPr>
            <a:spLocks noGrp="1"/>
          </p:cNvSpPr>
          <p:nvPr>
            <p:ph type="body" sz="half" idx="2"/>
          </p:nvPr>
        </p:nvSpPr>
        <p:spPr>
          <a:xfrm>
            <a:off x="323528" y="1052736"/>
            <a:ext cx="4392488" cy="5616624"/>
          </a:xfrm>
        </p:spPr>
        <p:txBody>
          <a:bodyPr>
            <a:normAutofit/>
          </a:bodyPr>
          <a:lstStyle/>
          <a:p>
            <a:pPr algn="ctr"/>
            <a:r>
              <a:rPr lang="en-US" sz="2800" dirty="0" smtClean="0">
                <a:latin typeface="Times New Roman" pitchFamily="18" charset="0"/>
                <a:cs typeface="Times New Roman" pitchFamily="18" charset="0"/>
              </a:rPr>
              <a:t>Some of the most controversial and important public issues today are also questions of bioethics:</a:t>
            </a:r>
          </a:p>
          <a:p>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What should the law say about abortion?</a:t>
            </a:r>
          </a:p>
          <a:p>
            <a:r>
              <a:rPr lang="en-US" sz="2800" dirty="0" smtClean="0">
                <a:latin typeface="Times New Roman" pitchFamily="18" charset="0"/>
                <a:cs typeface="Times New Roman" pitchFamily="18" charset="0"/>
              </a:rPr>
              <a:t>Is there enough funding for public hospitals?</a:t>
            </a:r>
          </a:p>
          <a:p>
            <a:r>
              <a:rPr lang="en-US" sz="2800" dirty="0" smtClean="0">
                <a:latin typeface="Times New Roman" pitchFamily="18" charset="0"/>
                <a:cs typeface="Times New Roman" pitchFamily="18" charset="0"/>
              </a:rPr>
              <a:t>Should the government fund stem cell research involving human embryos?</a:t>
            </a:r>
          </a:p>
          <a:p>
            <a:endParaRPr lang="ru-RU" dirty="0"/>
          </a:p>
        </p:txBody>
      </p:sp>
      <p:pic>
        <p:nvPicPr>
          <p:cNvPr id="7" name="Рисунок 6" descr="images (1).jpg"/>
          <p:cNvPicPr>
            <a:picLocks noChangeAspect="1"/>
          </p:cNvPicPr>
          <p:nvPr/>
        </p:nvPicPr>
        <p:blipFill>
          <a:blip r:embed="rId3" cstate="print"/>
          <a:stretch>
            <a:fillRect/>
          </a:stretch>
        </p:blipFill>
        <p:spPr>
          <a:xfrm>
            <a:off x="5724128" y="3861048"/>
            <a:ext cx="3240360" cy="2679179"/>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500034" y="260350"/>
            <a:ext cx="8215370" cy="6264275"/>
          </a:xfrm>
        </p:spPr>
        <p:txBody>
          <a:bodyPr>
            <a:normAutofit/>
          </a:bodyPr>
          <a:lstStyle/>
          <a:p>
            <a:endParaRPr lang="en-US" dirty="0" smtClean="0"/>
          </a:p>
          <a:p>
            <a:pPr algn="ctr">
              <a:buNone/>
            </a:pPr>
            <a:r>
              <a:rPr lang="en-US" dirty="0" smtClean="0">
                <a:latin typeface="Times New Roman" pitchFamily="18" charset="0"/>
                <a:cs typeface="Times New Roman" pitchFamily="18" charset="0"/>
              </a:rPr>
              <a:t>A knowledge of bioethics will empower you to make these decisions and to participate in these debates in an informed, critical and effective manner.</a:t>
            </a:r>
          </a:p>
        </p:txBody>
      </p:sp>
      <p:pic>
        <p:nvPicPr>
          <p:cNvPr id="5" name="Рисунок 4" descr="images (5).jpg"/>
          <p:cNvPicPr>
            <a:picLocks noChangeAspect="1"/>
          </p:cNvPicPr>
          <p:nvPr/>
        </p:nvPicPr>
        <p:blipFill>
          <a:blip r:embed="rId2" cstate="print"/>
          <a:stretch>
            <a:fillRect/>
          </a:stretch>
        </p:blipFill>
        <p:spPr>
          <a:xfrm>
            <a:off x="4427984" y="3068960"/>
            <a:ext cx="4102968" cy="324036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2022</TotalTime>
  <Words>2887</Words>
  <Application>Microsoft Office PowerPoint</Application>
  <PresentationFormat>Экран (4:3)</PresentationFormat>
  <Paragraphs>372</Paragraphs>
  <Slides>72</Slides>
  <Notes>12</Notes>
  <HiddenSlides>0</HiddenSlides>
  <MMClips>0</MMClips>
  <ScaleCrop>false</ScaleCrop>
  <HeadingPairs>
    <vt:vector size="4" baseType="variant">
      <vt:variant>
        <vt:lpstr>Тема</vt:lpstr>
      </vt:variant>
      <vt:variant>
        <vt:i4>1</vt:i4>
      </vt:variant>
      <vt:variant>
        <vt:lpstr>Заголовки слайдов</vt:lpstr>
      </vt:variant>
      <vt:variant>
        <vt:i4>72</vt:i4>
      </vt:variant>
    </vt:vector>
  </HeadingPairs>
  <TitlesOfParts>
    <vt:vector size="73" baseType="lpstr">
      <vt:lpstr>Тема Office</vt:lpstr>
      <vt:lpstr>    </vt:lpstr>
      <vt:lpstr>PLAN</vt:lpstr>
      <vt:lpstr>What is “ethics”?</vt:lpstr>
      <vt:lpstr>Слайд 4</vt:lpstr>
      <vt:lpstr>Bioethics is both a word and a concept. The word comes to us only from 1970 yet the concept comes from human heritage thousands of years old. Bioethics is love of life, balancing benefits and risks of choices and decisions. This heritage can be seen in all cultures, religions, and in ancient writings from around the world. </vt:lpstr>
      <vt:lpstr>SUBJECT OF STUDY</vt:lpstr>
      <vt:lpstr>SUBJECT OF STUDY</vt:lpstr>
      <vt:lpstr>SUBJECT OF STUDY</vt:lpstr>
      <vt:lpstr>Слайд 9</vt:lpstr>
      <vt:lpstr>A classic bioethical decision</vt:lpstr>
      <vt:lpstr>A classic bioethical decision</vt:lpstr>
      <vt:lpstr>IMPORTANCE OF BIOETHICS</vt:lpstr>
      <vt:lpstr>Слайд 13</vt:lpstr>
      <vt:lpstr>Слайд 14</vt:lpstr>
      <vt:lpstr>Ethical theories and principles are the foundations of ethical analysis.   Ethical principles are the common goals that each theory tries to achieve in order to be successful. </vt:lpstr>
      <vt:lpstr>Ethical Theory…to Action</vt:lpstr>
      <vt:lpstr>Principles in medical ethics</vt:lpstr>
      <vt:lpstr>Principles in medical ethics</vt:lpstr>
      <vt:lpstr>Beneficence </vt:lpstr>
      <vt:lpstr>Beneficence</vt:lpstr>
      <vt:lpstr>The Principle of Non-maleficence</vt:lpstr>
      <vt:lpstr>Non-Maleficence</vt:lpstr>
      <vt:lpstr>Respect for Autonomy</vt:lpstr>
      <vt:lpstr>Respect for Autonomy</vt:lpstr>
      <vt:lpstr>Case 1: Jehovah's witness</vt:lpstr>
      <vt:lpstr>Слайд 26</vt:lpstr>
      <vt:lpstr>Justice</vt:lpstr>
      <vt:lpstr>JUSTICE</vt:lpstr>
      <vt:lpstr>JUSTICE</vt:lpstr>
      <vt:lpstr>Double effect</vt:lpstr>
      <vt:lpstr>Confidentiality</vt:lpstr>
      <vt:lpstr> Ethical Theories  </vt:lpstr>
      <vt:lpstr>Слайд 33</vt:lpstr>
      <vt:lpstr>Слайд 34</vt:lpstr>
      <vt:lpstr>Deontological   ethics </vt:lpstr>
      <vt:lpstr>Слайд 36</vt:lpstr>
      <vt:lpstr>CONSEQUENTIALISM</vt:lpstr>
      <vt:lpstr>ETHICAL EGOISM</vt:lpstr>
      <vt:lpstr>Utilitarian Theories </vt:lpstr>
      <vt:lpstr>Слайд 40</vt:lpstr>
      <vt:lpstr>Aristotleanism</vt:lpstr>
      <vt:lpstr>Слайд 42</vt:lpstr>
      <vt:lpstr>Prima facie duties</vt:lpstr>
      <vt:lpstr>Frances Kamm</vt:lpstr>
      <vt:lpstr>Case 2: Volleyball Player</vt:lpstr>
      <vt:lpstr>Physician-Patient Relationship.</vt:lpstr>
      <vt:lpstr>Ethical concerns over doctor-patient relationship</vt:lpstr>
      <vt:lpstr>What constitutes a person’s autonomy?</vt:lpstr>
      <vt:lpstr>Conflicting Values</vt:lpstr>
      <vt:lpstr>Difficult cases for doctors: some examples</vt:lpstr>
      <vt:lpstr>Ethical models at a glance</vt:lpstr>
      <vt:lpstr>Paternalistic model</vt:lpstr>
      <vt:lpstr>Informative model</vt:lpstr>
      <vt:lpstr>The interpretive model</vt:lpstr>
      <vt:lpstr>The deliberative model</vt:lpstr>
      <vt:lpstr>Case 3: Pain relief in Hospice</vt:lpstr>
      <vt:lpstr>ETHICAL ISSUES IN MODERN MEDICINE.</vt:lpstr>
      <vt:lpstr>Advance Directives </vt:lpstr>
      <vt:lpstr>What is Genetic Engineering? </vt:lpstr>
      <vt:lpstr>Cloning </vt:lpstr>
      <vt:lpstr>Why clone humans? </vt:lpstr>
      <vt:lpstr>Moral and Legal Issues of Cloning </vt:lpstr>
      <vt:lpstr>Genetic Testing </vt:lpstr>
      <vt:lpstr>Current IVF embryo policy</vt:lpstr>
      <vt:lpstr>Current IVF embryo policy</vt:lpstr>
      <vt:lpstr>Current IVF embryo policy</vt:lpstr>
      <vt:lpstr>What diseases do we do stem cell research on first?</vt:lpstr>
      <vt:lpstr>What diseases do we do stem cell research on first?</vt:lpstr>
      <vt:lpstr>Слайд 69</vt:lpstr>
      <vt:lpstr>Organ Donation </vt:lpstr>
      <vt:lpstr>Abortion</vt:lpstr>
      <vt:lpstr>Слайд 72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EdBas</dc:creator>
  <cp:lastModifiedBy>Оля</cp:lastModifiedBy>
  <cp:revision>120</cp:revision>
  <dcterms:modified xsi:type="dcterms:W3CDTF">2013-11-18T09:27:54Z</dcterms:modified>
</cp:coreProperties>
</file>