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633" r:id="rId3"/>
    <p:sldId id="634" r:id="rId4"/>
    <p:sldId id="632" r:id="rId5"/>
    <p:sldId id="618" r:id="rId6"/>
    <p:sldId id="624" r:id="rId7"/>
    <p:sldId id="625" r:id="rId8"/>
    <p:sldId id="699" r:id="rId9"/>
    <p:sldId id="596" r:id="rId10"/>
    <p:sldId id="702" r:id="rId11"/>
    <p:sldId id="648" r:id="rId12"/>
    <p:sldId id="516" r:id="rId13"/>
    <p:sldId id="499" r:id="rId14"/>
    <p:sldId id="500" r:id="rId15"/>
    <p:sldId id="457" r:id="rId16"/>
    <p:sldId id="458" r:id="rId17"/>
    <p:sldId id="663" r:id="rId18"/>
    <p:sldId id="659" r:id="rId19"/>
    <p:sldId id="660" r:id="rId20"/>
    <p:sldId id="574" r:id="rId21"/>
    <p:sldId id="584" r:id="rId22"/>
    <p:sldId id="679" r:id="rId23"/>
    <p:sldId id="478" r:id="rId24"/>
    <p:sldId id="479" r:id="rId25"/>
    <p:sldId id="435" r:id="rId26"/>
    <p:sldId id="442" r:id="rId27"/>
    <p:sldId id="681" r:id="rId28"/>
    <p:sldId id="710" r:id="rId29"/>
    <p:sldId id="712" r:id="rId30"/>
    <p:sldId id="486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693" autoAdjust="0"/>
    <p:restoredTop sz="81818" autoAdjust="0"/>
  </p:normalViewPr>
  <p:slideViewPr>
    <p:cSldViewPr>
      <p:cViewPr varScale="1">
        <p:scale>
          <a:sx n="73" d="100"/>
          <a:sy n="73" d="100"/>
        </p:scale>
        <p:origin x="1181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7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-7665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4B53694-ABFE-4304-BF50-2F5A7A74C72E}" type="datetimeFigureOut">
              <a:rPr lang="ru-RU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70D2281-A328-48EA-B586-4EB894E09F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49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CDA6E6-E527-4950-A585-B8CE204A866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914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en-US" smtClean="0">
                <a:ea typeface="ＭＳ Ｐゴシック" pitchFamily="34" charset="-128"/>
              </a:rPr>
              <a:t>Эта таблица из руководств </a:t>
            </a:r>
            <a:r>
              <a:rPr lang="en-US" altLang="en-US" smtClean="0">
                <a:ea typeface="ＭＳ Ｐゴシック" pitchFamily="34" charset="-128"/>
              </a:rPr>
              <a:t>NICE </a:t>
            </a:r>
            <a:r>
              <a:rPr lang="ru-RU" altLang="en-US" smtClean="0">
                <a:ea typeface="ＭＳ Ｐゴシック" pitchFamily="34" charset="-128"/>
              </a:rPr>
              <a:t>показывает рекомендации по обследованию  в зависимости от тяжести гипертензии</a:t>
            </a:r>
            <a:r>
              <a:rPr lang="en-US" altLang="en-US" smtClean="0">
                <a:ea typeface="ＭＳ Ｐゴシック" pitchFamily="34" charset="-128"/>
              </a:rPr>
              <a:t>. </a:t>
            </a:r>
          </a:p>
          <a:p>
            <a:pPr eaLnBrk="1" hangingPunct="1">
              <a:spcAft>
                <a:spcPts val="3450"/>
              </a:spcAft>
              <a:buFontTx/>
              <a:buChar char="•"/>
            </a:pPr>
            <a:r>
              <a:rPr lang="ru-RU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У женщин с тяжелой гестационной гипертензией, находящихся под амбулаторным наблюдением после эффективного лечения  в мед. учреждении -  измерение АД, анализ мочи дважды в неделю и еженедельный анализ крови</a:t>
            </a:r>
            <a:r>
              <a:rPr lang="en-US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. </a:t>
            </a:r>
          </a:p>
          <a:p>
            <a:pPr eaLnBrk="1" hangingPunct="1">
              <a:spcAft>
                <a:spcPts val="3450"/>
              </a:spcAft>
              <a:buFontTx/>
              <a:buChar char="•"/>
            </a:pPr>
            <a:r>
              <a:rPr lang="ru-RU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У женщин с легкой  гипертензией на сроке  до 32 недель или при высоком риске преэклампсии -  измерение АД и анализ мочи дважды в неделю</a:t>
            </a:r>
            <a:r>
              <a:rPr lang="en-US" alt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.</a:t>
            </a:r>
          </a:p>
          <a:p>
            <a:pPr eaLnBrk="1" hangingPunct="1"/>
            <a:r>
              <a:rPr lang="en-US" altLang="en-US" sz="900" i="1" smtClean="0">
                <a:ea typeface="ＭＳ Ｐゴシック" pitchFamily="34" charset="-128"/>
              </a:rPr>
              <a:t>NICE hypertension in pregnancy 2010. </a:t>
            </a:r>
            <a:r>
              <a:rPr lang="en-US" altLang="en-US" i="1" smtClean="0">
                <a:ea typeface="ＭＳ Ｐゴシック" pitchFamily="34" charset="-128"/>
              </a:rPr>
              <a:t>http://guidance.nice.org.uk/CG107/Guidance</a:t>
            </a:r>
            <a:endParaRPr lang="en-IE" altLang="en-US" i="1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50465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DBCE31-8604-4A51-97E9-FF4620570C08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122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DBCE31-8604-4A51-97E9-FF4620570C08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1122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829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145A70-077B-43BC-B618-8CFEADA93AF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3496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6041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6E6844-0159-4245-8A18-A2CA6E4A220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8827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en-US" sz="7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Преэклампсия</a:t>
            </a:r>
            <a:r>
              <a:rPr lang="ru-RU" altLang="en-US" sz="7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– это </a:t>
            </a:r>
            <a:r>
              <a:rPr lang="ru-RU" altLang="en-US" sz="7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мультисистемное</a:t>
            </a:r>
            <a:r>
              <a:rPr lang="ru-RU" altLang="en-US" sz="7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расстройство, характеризующееся гипертензией и вовлечением одной или более системы матери и/или плода. Как наиболее точно определить </a:t>
            </a:r>
            <a:r>
              <a:rPr lang="ru-RU" altLang="en-US" sz="7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преэклампсию</a:t>
            </a:r>
            <a:r>
              <a:rPr lang="ru-RU" altLang="en-US" sz="7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и как разграничить легкую и тяжелую </a:t>
            </a:r>
            <a:r>
              <a:rPr lang="ru-RU" altLang="en-US" sz="7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преэклампсию</a:t>
            </a:r>
            <a:r>
              <a:rPr lang="ru-RU" altLang="en-US" sz="7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- спорные вопросы. Общепринято, что новый эпизод гипертензии во время беременности (с устойчивым ДАД </a:t>
            </a:r>
            <a:r>
              <a:rPr lang="en-US" altLang="en-US" sz="7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&gt;90 </a:t>
            </a:r>
            <a:r>
              <a:rPr lang="ru-RU" altLang="en-US" sz="7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мм.рт.ст</a:t>
            </a:r>
            <a:r>
              <a:rPr lang="ru-RU" altLang="en-US" sz="7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.</a:t>
            </a:r>
            <a:r>
              <a:rPr lang="en-US" altLang="en-US" sz="7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) </a:t>
            </a:r>
            <a:r>
              <a:rPr lang="ru-RU" altLang="en-US" sz="7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с возникновением значительной протеинурии </a:t>
            </a:r>
            <a:r>
              <a:rPr lang="en-US" altLang="en-US" sz="7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(&gt;0.3</a:t>
            </a:r>
            <a:r>
              <a:rPr lang="ru-RU" altLang="en-US" sz="7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г</a:t>
            </a:r>
            <a:r>
              <a:rPr lang="en-US" altLang="en-US" sz="7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/24</a:t>
            </a:r>
            <a:r>
              <a:rPr lang="ru-RU" altLang="en-US" sz="7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ч</a:t>
            </a:r>
            <a:r>
              <a:rPr lang="en-US" altLang="en-US" sz="7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)</a:t>
            </a:r>
            <a:r>
              <a:rPr lang="ru-RU" altLang="en-US" sz="7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, может быть использован как критерий  идентификации </a:t>
            </a:r>
            <a:r>
              <a:rPr lang="ru-RU" altLang="en-US" sz="7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преэклампсии</a:t>
            </a:r>
            <a:r>
              <a:rPr lang="ru-RU" altLang="en-US" sz="7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, </a:t>
            </a:r>
            <a:r>
              <a:rPr lang="ru-RU" altLang="en-US" sz="700" b="1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но стоит помнить о том, что повышенное АД как правило, но не всегда, является первым признаком.</a:t>
            </a:r>
            <a:r>
              <a:rPr lang="ru-RU" altLang="en-US" sz="7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ru-RU" altLang="en-US" sz="700" b="1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Протеинурия также  частый симптом, но не следует  ее рассматривать как основной признак при постановке диагноза. 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altLang="en-US" sz="700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Смерть матери может произойти при тяжелой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преэклампсии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, но развитие от легкой к тяжелой может случиться очень быстро, а иногда молниеносно. 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altLang="en-US" sz="900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В тяжелых случаях надлежащее лечение должно включать частую оценку состояния пациентки</a:t>
            </a:r>
            <a:r>
              <a:rPr lang="en-US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Согласно  краткому обзору  </a:t>
            </a:r>
            <a:r>
              <a:rPr lang="en-US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ACOG 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2013 г. по гипертензии во время беременности, любой из перечисленных выше признаков  является  тяжелым симптомом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преэклампсии</a:t>
            </a:r>
            <a:r>
              <a:rPr lang="en-US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Следует принимать во внимание  вероятность тромбоцитопении </a:t>
            </a:r>
            <a:r>
              <a:rPr lang="en-US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(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количество тромбоцитов менее чем </a:t>
            </a:r>
            <a:r>
              <a:rPr lang="en-US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100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000/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микролитр</a:t>
            </a:r>
            <a:r>
              <a:rPr lang="en-US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) 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и нарушений функции печени (аномальное повышение (до двукратного уровня) концентрации печеночных ферментов),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эпигастральные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боли,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некупируемые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лекарствами, которые не объясняются альтернативными диагнозами, либо сочетание того и другого. </a:t>
            </a:r>
            <a:r>
              <a:rPr lang="en-US" altLang="en-US" sz="900" u="sng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endParaRPr lang="ru-RU" altLang="en-US" sz="900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Следует принимать во внимание вероятность прогрессивной почечной недостаточности, когда уровень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креатинина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в сыворотке больше чем </a:t>
            </a:r>
            <a:r>
              <a:rPr lang="en-US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1.1 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мг</a:t>
            </a:r>
            <a:r>
              <a:rPr lang="en-US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/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дл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или при наличии двукратного повышения уровня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креатинина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в отсутствие  других заболеваний почек</a:t>
            </a:r>
            <a:r>
              <a:rPr lang="en-US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Признавая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синдромальный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характер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преэклампсии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,  согласно </a:t>
            </a:r>
            <a:r>
              <a:rPr lang="en-US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ACOG, 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если один из этих признаков сопровождается сочетанием с повышением АД, необходимо диагностировать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преэклампсию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и лечить ее надлежащим образом, даже при отсутствии протеинурии</a:t>
            </a:r>
            <a:r>
              <a:rPr lang="en-US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Начало </a:t>
            </a:r>
            <a:r>
              <a:rPr lang="ru-RU" altLang="en-US" sz="9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преэклампсии</a:t>
            </a:r>
            <a:r>
              <a:rPr lang="ru-RU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на сроке до 32-34 недель и ухудшение состояния плода  используются в некоторых странах,  как независимые критерии тяжести заболевания</a:t>
            </a:r>
            <a:r>
              <a:rPr lang="en-US" altLang="en-US" sz="9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. </a:t>
            </a:r>
          </a:p>
          <a:p>
            <a:pPr>
              <a:lnSpc>
                <a:spcPct val="90000"/>
              </a:lnSpc>
              <a:defRPr/>
            </a:pPr>
            <a:r>
              <a:rPr lang="ru-RU" altLang="en-US" sz="8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Результаты исследований показывают, что степень протеинурии  не является прогностическим фактором исходов для матери и плода</a:t>
            </a:r>
            <a:r>
              <a:rPr lang="en-US" altLang="en-US" sz="8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. </a:t>
            </a:r>
            <a:r>
              <a:rPr lang="ru-RU" altLang="en-US" sz="8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По этой причине, массивная  протеинурия (</a:t>
            </a:r>
            <a:r>
              <a:rPr lang="en-US" altLang="en-US" sz="8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&gt; 5</a:t>
            </a:r>
            <a:r>
              <a:rPr lang="ru-RU" altLang="en-US" sz="8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г</a:t>
            </a:r>
            <a:r>
              <a:rPr lang="en-US" altLang="en-US" sz="8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)  </a:t>
            </a:r>
            <a:r>
              <a:rPr lang="ru-RU" altLang="en-US" sz="8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была исключена из признаков тяжелой </a:t>
            </a:r>
            <a:r>
              <a:rPr lang="ru-RU" altLang="en-US" sz="800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преэклампсии</a:t>
            </a:r>
            <a:r>
              <a:rPr lang="ru-RU" altLang="en-US" sz="80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, поэтому нет надобности проводить повторные анализы на протеинурию, диагностировав ее однократно.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9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WHO recommendations for prevention and treatment of preeclampsia and </a:t>
            </a:r>
            <a:r>
              <a:rPr lang="en-US" altLang="en-US" sz="9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eclampsia</a:t>
            </a:r>
            <a:r>
              <a:rPr lang="en-US" altLang="en-US" sz="9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, 2011</a:t>
            </a:r>
            <a:endParaRPr lang="en-GB" altLang="en-US" sz="900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900" i="1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American College of Obstetricians and Gynecologists Task force on hypertension in pregnancy. Hypertension in pregnancy. Report of the American College of Obstetricians and Gynecologists’ Task Force on Hypertension in Pregnancy. </a:t>
            </a:r>
            <a:r>
              <a:rPr lang="en-US" altLang="en-US" sz="900" i="1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Obstet</a:t>
            </a:r>
            <a:r>
              <a:rPr lang="en-US" altLang="en-US" sz="900" i="1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n-US" sz="900" i="1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Gynecol</a:t>
            </a:r>
            <a:r>
              <a:rPr lang="en-US" altLang="en-US" sz="900" i="1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2013 Nov;122(5):1122-31</a:t>
            </a:r>
            <a:endParaRPr lang="en-US" altLang="en-US" sz="700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endParaRPr lang="ru-RU" altLang="en-US" sz="700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2166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829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145A70-077B-43BC-B618-8CFEADA93AF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6968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0" lvl="1" eaLnBrk="1" hangingPunct="1">
              <a:lnSpc>
                <a:spcPct val="80000"/>
              </a:lnSpc>
              <a:defRPr/>
            </a:pPr>
            <a:r>
              <a:rPr lang="ru-RU" altLang="en-US" sz="90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Сульфат магния рекомендуется для профилактики эклампсии у женщин с тяжелой преэклампсией, предпочтительно к  другим  антиконвульсантам</a:t>
            </a:r>
          </a:p>
          <a:p>
            <a:pPr marL="0" lvl="1" eaLnBrk="1" hangingPunct="1">
              <a:lnSpc>
                <a:spcPct val="80000"/>
              </a:lnSpc>
              <a:defRPr/>
            </a:pPr>
            <a:endParaRPr lang="ru-RU" altLang="en-US" sz="900" b="1" smtClean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lvl="1" eaLnBrk="1" hangingPunct="1">
              <a:lnSpc>
                <a:spcPct val="80000"/>
              </a:lnSpc>
              <a:defRPr/>
            </a:pPr>
            <a:r>
              <a:rPr lang="ru-RU" altLang="en-US" b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Обязательное лечение при тяжелой преэклампсии</a:t>
            </a:r>
            <a:endParaRPr lang="en-US" altLang="en-US" b="1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spcAft>
                <a:spcPts val="550"/>
              </a:spcAft>
              <a:defRPr/>
            </a:pPr>
            <a:r>
              <a:rPr lang="ru-RU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Особые указания о том, как вводить  сульфат магния можно найти в руководстве ВОЗ «</a:t>
            </a:r>
            <a:r>
              <a:rPr lang="ru-RU" altLang="en-US" i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Лечение осложнений во время беременности и родов: руководство для акушерок и врачей» </a:t>
            </a:r>
            <a:endParaRPr lang="en-US" altLang="en-US" i="1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spcAft>
                <a:spcPts val="550"/>
              </a:spcAft>
              <a:defRPr/>
            </a:pPr>
            <a:r>
              <a:rPr lang="ru-RU" alt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Вы можете использовать следующие характеристики как особенности тяжелой преэклампсии </a:t>
            </a:r>
            <a:r>
              <a:rPr lang="en-US" alt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 (NICE 2010) </a:t>
            </a:r>
          </a:p>
          <a:p>
            <a:pPr eaLnBrk="1" hangingPunct="1">
              <a:buFontTx/>
              <a:buChar char="-"/>
              <a:defRPr/>
            </a:pPr>
            <a:r>
              <a:rPr lang="ru-RU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Тяжелая гипертензия и  протеинурия или </a:t>
            </a:r>
            <a:endParaRPr lang="en-US" altLang="en-US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Char char="-"/>
              <a:defRPr/>
            </a:pPr>
            <a:r>
              <a:rPr lang="ru-RU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Легкая или умеренная гипертензия и протеинурия с одним или несколькими из следующих симптомов</a:t>
            </a:r>
            <a:r>
              <a:rPr lang="en-US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 :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en-US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- </a:t>
            </a:r>
            <a:r>
              <a:rPr lang="ru-RU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Сильные головные боли</a:t>
            </a:r>
            <a:endParaRPr lang="en-US" altLang="en-US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en-US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- </a:t>
            </a:r>
            <a:r>
              <a:rPr lang="ru-RU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Проблемы со зрением</a:t>
            </a:r>
            <a:r>
              <a:rPr lang="en-US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, </a:t>
            </a:r>
            <a:r>
              <a:rPr lang="ru-RU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размытость или вспышки перед глазами</a:t>
            </a:r>
            <a:endParaRPr lang="en-US" altLang="en-US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en-US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- </a:t>
            </a:r>
            <a:r>
              <a:rPr lang="ru-RU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Сильная боль в подреберье или рвота </a:t>
            </a:r>
            <a:endParaRPr lang="en-US" altLang="en-US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en-US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- </a:t>
            </a:r>
            <a:r>
              <a:rPr lang="ru-RU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Отек соска зрительного нерва</a:t>
            </a:r>
            <a:endParaRPr lang="en-US" altLang="en-US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en-US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- </a:t>
            </a:r>
            <a:r>
              <a:rPr lang="ru-RU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Признаки клонуса </a:t>
            </a:r>
            <a:r>
              <a:rPr lang="en-US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(≥3 </a:t>
            </a:r>
            <a:r>
              <a:rPr lang="ru-RU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раз</a:t>
            </a:r>
            <a:r>
              <a:rPr lang="en-US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)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en-US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- </a:t>
            </a:r>
            <a:r>
              <a:rPr lang="ru-RU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Чувствительность печени </a:t>
            </a:r>
            <a:endParaRPr lang="en-US" altLang="en-US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en-US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- HELLP </a:t>
            </a:r>
            <a:r>
              <a:rPr lang="ru-RU" altLang="en-US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синдром</a:t>
            </a:r>
            <a:endParaRPr lang="en-US" altLang="en-US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spcAft>
                <a:spcPts val="550"/>
              </a:spcAft>
              <a:defRPr/>
            </a:pPr>
            <a:r>
              <a:rPr lang="ru-RU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Согласно ВОЗ</a:t>
            </a:r>
            <a:r>
              <a:rPr lang="en-US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: “</a:t>
            </a:r>
            <a:r>
              <a:rPr lang="ru-RU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При невозможности обеспечения полной схемы лечения сульфатом магния для женщин с тяжелой преэклампсией и эклампсией, рекомендована загрузочная  доза с последующим немедленным переводом в медицинское учреждение более высокого уровня</a:t>
            </a:r>
            <a:r>
              <a:rPr lang="en-US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”.</a:t>
            </a:r>
          </a:p>
          <a:p>
            <a:pPr marL="0" lvl="1" eaLnBrk="1" hangingPunct="1">
              <a:lnSpc>
                <a:spcPct val="80000"/>
              </a:lnSpc>
              <a:defRPr/>
            </a:pPr>
            <a:r>
              <a:rPr lang="ru-RU" altLang="en-US" sz="90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ВОЗ утверждает</a:t>
            </a:r>
            <a:r>
              <a:rPr lang="en-US" altLang="en-US" sz="90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“</a:t>
            </a:r>
            <a:r>
              <a:rPr lang="ru-RU" altLang="en-US" sz="90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даже если немедленный перевод женщины в учреждение более выского уровня невозможен, вероятно, что женщина будет чувствовать себя лучше получив  нагрузочную дозу, чем без нее</a:t>
            </a:r>
            <a:r>
              <a:rPr lang="en-US" altLang="en-US" sz="90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.”</a:t>
            </a:r>
          </a:p>
          <a:p>
            <a:pPr marL="0" lvl="1" eaLnBrk="1" hangingPunct="1">
              <a:lnSpc>
                <a:spcPct val="80000"/>
              </a:lnSpc>
              <a:defRPr/>
            </a:pPr>
            <a:r>
              <a:rPr lang="ru-RU" altLang="en-US" sz="90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По результатам недавних исследований рекомендовано  сократить длительность приема  сульфата магния после родов </a:t>
            </a:r>
            <a:r>
              <a:rPr lang="en-US" altLang="en-US" sz="90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(Maia et al.) </a:t>
            </a:r>
            <a:r>
              <a:rPr lang="ru-RU" altLang="en-US" sz="90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до  12 часов  вместо 24 </a:t>
            </a:r>
            <a:r>
              <a:rPr lang="en-US" altLang="en-US" sz="90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ru-RU" altLang="en-US" sz="90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или ограничить его введение загрузочной дозой </a:t>
            </a:r>
            <a:r>
              <a:rPr lang="en-US" altLang="en-US" sz="90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</a:t>
            </a:r>
            <a:r>
              <a:rPr lang="ru-RU" altLang="en-US" sz="90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режим </a:t>
            </a:r>
            <a:r>
              <a:rPr lang="en-US" altLang="en-US" sz="90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Sokoto). </a:t>
            </a:r>
            <a:r>
              <a:rPr lang="ru-RU" altLang="en-US" sz="90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Результаты обещают стать доказательной базой реальных преимуществ, однако до внедрения в практику требуется проведение большего числа РКИ</a:t>
            </a:r>
            <a:r>
              <a:rPr lang="en-US" altLang="en-US" sz="90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lvl="1" eaLnBrk="1" hangingPunct="1">
              <a:lnSpc>
                <a:spcPct val="80000"/>
              </a:lnSpc>
              <a:defRPr/>
            </a:pPr>
            <a:r>
              <a:rPr lang="en-US" altLang="en-US" i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Managing complications in pregnancy and childbirth: A guide for midwives and doctors. World Health Organization, Department of Reproductive Health and Research, 2007 </a:t>
            </a:r>
          </a:p>
          <a:p>
            <a:pPr marL="0" lvl="1" eaLnBrk="1" hangingPunct="1">
              <a:lnSpc>
                <a:spcPct val="80000"/>
              </a:lnSpc>
              <a:defRPr/>
            </a:pPr>
            <a:r>
              <a:rPr lang="en-GB" altLang="en-US" sz="1200" i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 panose="020B0600070205080204" pitchFamily="34" charset="-128"/>
              </a:rPr>
              <a:t>WHO recommendations for prevention and treatment of preeclampsia and eclampsia, 2011</a:t>
            </a:r>
          </a:p>
          <a:p>
            <a:pPr eaLnBrk="1" hangingPunct="1">
              <a:defRPr/>
            </a:pPr>
            <a:r>
              <a:rPr lang="en-US" altLang="en-US" i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NICE hypertension in pregnancy 2010 </a:t>
            </a:r>
            <a:r>
              <a:rPr lang="en-US" altLang="en-US" sz="1200" i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Available at: http://guidance.nice.org.uk/CG107/Guidance</a:t>
            </a:r>
            <a:endParaRPr lang="en-US" altLang="en-US" sz="900" i="1" smtClean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lvl="1" eaLnBrk="1" hangingPunct="1">
              <a:lnSpc>
                <a:spcPct val="80000"/>
              </a:lnSpc>
              <a:defRPr/>
            </a:pPr>
            <a:endParaRPr lang="en-US" altLang="en-US" sz="900" smtClean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lvl="1" eaLnBrk="1" hangingPunct="1">
              <a:lnSpc>
                <a:spcPct val="80000"/>
              </a:lnSpc>
              <a:defRPr/>
            </a:pPr>
            <a:endParaRPr lang="en-US" altLang="en-US" sz="900" smtClean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lvl="1" eaLnBrk="1" hangingPunct="1">
              <a:lnSpc>
                <a:spcPct val="80000"/>
              </a:lnSpc>
              <a:defRPr/>
            </a:pPr>
            <a:endParaRPr lang="en-US" altLang="en-US" sz="900" smtClean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GB" altLang="en-US" sz="60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99086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E0587D6-06E9-4E19-A3BF-4B9A3C739EDB}" type="slidenum">
              <a:rPr lang="ru-RU" altLang="ru-RU" smtClean="0"/>
              <a:pPr eaLnBrk="1" hangingPunct="1"/>
              <a:t>22</a:t>
            </a:fld>
            <a:endParaRPr lang="ru-RU" altLang="ru-RU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35758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8704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9AC5C-8AFF-41AA-9EB2-F47FBB7D37D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866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2B4A75-AB26-4FCC-98E8-4EB7BDD4FDE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330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8704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9AC5C-8AFF-41AA-9EB2-F47FBB7D37D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4913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/>
          </a:bodyPr>
          <a:lstStyle/>
          <a:p>
            <a:pPr eaLnBrk="1" hangingPunct="1"/>
            <a:r>
              <a:rPr lang="ru-RU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При эклампсии окончательным лечением является  рождение ребенка</a:t>
            </a:r>
            <a:r>
              <a:rPr lang="en-US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. </a:t>
            </a:r>
            <a:r>
              <a:rPr lang="ru-RU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Тем не менее, роды нежелательны при нестабильном состоянии матери</a:t>
            </a:r>
            <a:r>
              <a:rPr lang="en-US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. </a:t>
            </a:r>
            <a:r>
              <a:rPr lang="ru-RU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Можно проводить родоразрешение только после купирования  судорог и коррекции гипертензии и гипоксии</a:t>
            </a:r>
            <a:r>
              <a:rPr lang="en-US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.</a:t>
            </a:r>
          </a:p>
          <a:p>
            <a:pPr eaLnBrk="1" hangingPunct="1"/>
            <a:r>
              <a:rPr lang="ru-RU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Следует помнить, что фактором  риска тяжелой гипертензии является интубация трахеи, вмешательство, которое, как   известно, повышает кровяное давление, иногда до высокого  уровня, требующего неотложного терапевтического вмешательства</a:t>
            </a:r>
            <a:r>
              <a:rPr lang="en-US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. </a:t>
            </a:r>
            <a:r>
              <a:rPr lang="ru-RU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Общий наркоз и интубация никогда не должны проводиться без предварительных мер, направленных на   устранение или минимизацию гипертонического ответа на интубацию</a:t>
            </a:r>
            <a:r>
              <a:rPr lang="en-US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.</a:t>
            </a:r>
          </a:p>
          <a:p>
            <a:pPr eaLnBrk="1" hangingPunct="1"/>
            <a:r>
              <a:rPr lang="ru-RU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При эклампсии  роды должны произойти не позднее 12 часов с момента начала  судорог. Если роды через естественные родовые пути не ожидаются в течение 12 часов, ВОЗ рекомендует  произвести кесарево сечение</a:t>
            </a:r>
            <a:r>
              <a:rPr lang="en-US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.</a:t>
            </a:r>
          </a:p>
          <a:p>
            <a:pPr eaLnBrk="1" hangingPunct="1"/>
            <a:r>
              <a:rPr lang="en-US" altLang="en-US" i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ACOG Hypertension in pregnancy. vol 122, no.5, November  2013</a:t>
            </a:r>
          </a:p>
          <a:p>
            <a:pPr eaLnBrk="1" hangingPunct="1"/>
            <a:r>
              <a:rPr lang="en-US" altLang="en-US" i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Committee on obstetric Practice. Committee opinion no. 514: Emergent therapy for acute-onset, severe hypertension with preeclampsia or eclampsia. Obstet Gynecol 2011 Dec; 118(6):1465-8</a:t>
            </a:r>
          </a:p>
          <a:p>
            <a:pPr eaLnBrk="1" hangingPunct="1"/>
            <a:r>
              <a:rPr lang="en-GB" altLang="en-US" i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Royal College of Obstetrician and Gynaecologists. The management of severe pre-eclampsia/eclampsia. Guideline No. 10(A), RCOG Press, March 2006.</a:t>
            </a:r>
            <a:r>
              <a:rPr lang="en-US" altLang="en-US" i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r>
              <a:rPr lang="en-US" altLang="en-US" i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Managing complications in pregnancy and childbirth: A guide for midwives and doctors. World Health Organization, Department of Reproductive Health and Research, 2007</a:t>
            </a:r>
          </a:p>
        </p:txBody>
      </p:sp>
    </p:spTree>
    <p:extLst>
      <p:ext uri="{BB962C8B-B14F-4D97-AF65-F5344CB8AC3E}">
        <p14:creationId xmlns:p14="http://schemas.microsoft.com/office/powerpoint/2010/main" val="1181719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0726E9-0FFA-486D-8D6D-512CC19B791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450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2B4A75-AB26-4FCC-98E8-4EB7BDD4FDE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376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251EBA-50E6-47B4-92FA-15ED93C6978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597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251EBA-50E6-47B4-92FA-15ED93C6978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1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251EBA-50E6-47B4-92FA-15ED93C6978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168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en-US" dirty="0" smtClean="0">
                <a:ea typeface="ＭＳ Ｐゴシック" pitchFamily="34" charset="-128"/>
              </a:rPr>
              <a:t>Нет никаких специальных доказательных данных по срокам </a:t>
            </a:r>
            <a:r>
              <a:rPr lang="ru-RU" altLang="en-US" dirty="0" err="1" smtClean="0">
                <a:ea typeface="ＭＳ Ｐゴシック" pitchFamily="34" charset="-128"/>
              </a:rPr>
              <a:t>родоразрешения</a:t>
            </a:r>
            <a:r>
              <a:rPr lang="ru-RU" altLang="en-US" dirty="0" smtClean="0">
                <a:ea typeface="ＭＳ Ｐゴシック" pitchFamily="34" charset="-128"/>
              </a:rPr>
              <a:t> для женщин с хронической гипертензией. В </a:t>
            </a:r>
            <a:r>
              <a:rPr lang="en-US" altLang="en-US" dirty="0" smtClean="0">
                <a:ea typeface="ＭＳ Ｐゴシック" pitchFamily="34" charset="-128"/>
              </a:rPr>
              <a:t> NICE </a:t>
            </a:r>
            <a:r>
              <a:rPr lang="ru-RU" altLang="en-US" dirty="0" smtClean="0">
                <a:ea typeface="ＭＳ Ｐゴシック" pitchFamily="34" charset="-128"/>
              </a:rPr>
              <a:t> по поводу сроков </a:t>
            </a:r>
            <a:r>
              <a:rPr lang="ru-RU" altLang="en-US" dirty="0" err="1" smtClean="0">
                <a:ea typeface="ＭＳ Ｐゴシック" pitchFamily="34" charset="-128"/>
              </a:rPr>
              <a:t>родоразрешения</a:t>
            </a:r>
            <a:r>
              <a:rPr lang="ru-RU" altLang="en-US" dirty="0" smtClean="0">
                <a:ea typeface="ＭＳ Ｐゴシック" pitchFamily="34" charset="-128"/>
              </a:rPr>
              <a:t>  для женщин с хронической гипертензией указано, что они должны быть такими же, как для женщин с </a:t>
            </a:r>
            <a:r>
              <a:rPr lang="ru-RU" altLang="en-US" dirty="0" err="1" smtClean="0">
                <a:ea typeface="ＭＳ Ｐゴシック" pitchFamily="34" charset="-128"/>
              </a:rPr>
              <a:t>гестационной</a:t>
            </a:r>
            <a:r>
              <a:rPr lang="ru-RU" altLang="en-US" dirty="0" smtClean="0">
                <a:ea typeface="ＭＳ Ｐゴシック" pitchFamily="34" charset="-128"/>
              </a:rPr>
              <a:t> гипертензией, а в случае развития протеинурии  лечение становится таким, как описано для женщин с </a:t>
            </a:r>
            <a:r>
              <a:rPr lang="ru-RU" altLang="en-US" dirty="0" err="1" smtClean="0">
                <a:ea typeface="ＭＳ Ｐゴシック" pitchFamily="34" charset="-128"/>
              </a:rPr>
              <a:t>преэклампсией</a:t>
            </a:r>
            <a:endParaRPr lang="ru-RU" altLang="en-US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ru-RU" altLang="en-US" sz="800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en-US" sz="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Согласно руководству  </a:t>
            </a:r>
            <a:r>
              <a:rPr lang="en-GB" altLang="en-US" sz="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NICE “</a:t>
            </a:r>
            <a:r>
              <a:rPr lang="ru-RU" altLang="en-US" sz="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не следует предлагать </a:t>
            </a:r>
            <a:r>
              <a:rPr lang="ru-RU" altLang="en-US" sz="800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родоразрешение</a:t>
            </a:r>
            <a:r>
              <a:rPr lang="ru-RU" altLang="en-US" sz="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, если АД ниже </a:t>
            </a:r>
            <a:r>
              <a:rPr lang="en-GB" altLang="en-US" sz="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160/110, </a:t>
            </a:r>
            <a:r>
              <a:rPr lang="ru-RU" altLang="en-US" sz="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при </a:t>
            </a:r>
            <a:r>
              <a:rPr lang="ru-RU" altLang="en-US" sz="800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антигипертензивном</a:t>
            </a:r>
            <a:r>
              <a:rPr lang="ru-RU" altLang="en-US" sz="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 лечении или без него,  на сроке до 37 недель, кроме случаев, когда невозможно тщательное наблюдение</a:t>
            </a:r>
            <a:r>
              <a:rPr lang="en-GB" altLang="en-US" sz="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”.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800" i="1" dirty="0" smtClean="0">
                <a:ea typeface="ＭＳ Ｐゴシック" pitchFamily="34" charset="-128"/>
              </a:rPr>
              <a:t>NICE hypertension in pregnancy 2010 </a:t>
            </a:r>
            <a:r>
              <a:rPr lang="en-US" altLang="en-US" sz="900" i="1" dirty="0" smtClean="0">
                <a:ea typeface="ＭＳ Ｐゴシック" pitchFamily="34" charset="-128"/>
              </a:rPr>
              <a:t>Available at: http://guidance.nice.org.uk/CG107/Guidance</a:t>
            </a:r>
            <a:endParaRPr lang="en-US" altLang="en-US" sz="800" i="1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en-US" sz="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Согласно </a:t>
            </a:r>
            <a:r>
              <a:rPr lang="en-GB" altLang="en-US" sz="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ACOG </a:t>
            </a:r>
            <a:r>
              <a:rPr lang="ru-RU" altLang="en-US" sz="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для женщин с хронической гипертензией  без осложнений со стороны  матери и плода, роды на сроке до </a:t>
            </a:r>
            <a:r>
              <a:rPr lang="en-GB" altLang="en-US" sz="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 38 0/7 </a:t>
            </a:r>
            <a:r>
              <a:rPr lang="ru-RU" altLang="en-US" sz="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недель не рекомендованы</a:t>
            </a:r>
            <a:r>
              <a:rPr lang="en-GB" altLang="en-US" sz="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.  </a:t>
            </a:r>
            <a:r>
              <a:rPr lang="en-US" altLang="en-US" sz="900" i="1" dirty="0" smtClean="0">
                <a:ea typeface="ＭＳ Ｐゴシック" pitchFamily="34" charset="-128"/>
              </a:rPr>
              <a:t>ACOG Hypertension in pregnancy. VOL 122, NO.5 November  2013</a:t>
            </a:r>
          </a:p>
          <a:p>
            <a:pPr eaLnBrk="1" hangingPunct="1">
              <a:lnSpc>
                <a:spcPct val="90000"/>
              </a:lnSpc>
            </a:pPr>
            <a:r>
              <a:rPr lang="ru-RU" altLang="en-US" sz="900" dirty="0" smtClean="0">
                <a:ea typeface="ＭＳ Ｐゴシック" pitchFamily="34" charset="-128"/>
              </a:rPr>
              <a:t>Факторы, которые необходимо рассматривать: возможность наблюдения, характеристики состояния матери и факторы риска (состояние шейки матки, возраст матери, предыдущие беременности и т.д.)</a:t>
            </a:r>
            <a:r>
              <a:rPr lang="en-US" altLang="en-US" sz="900" dirty="0" smtClean="0">
                <a:ea typeface="ＭＳ Ｐゴシック" pitchFamily="34" charset="-128"/>
              </a:rPr>
              <a:t>.  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0D2281-A328-48EA-B586-4EB894E09FBB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876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Aft>
                <a:spcPts val="3450"/>
              </a:spcAft>
            </a:pPr>
            <a:r>
              <a:rPr lang="en-US" altLang="en-US" sz="800" i="1" smtClean="0">
                <a:ea typeface="ＭＳ Ｐゴシック" pitchFamily="34" charset="-128"/>
              </a:rPr>
              <a:t>Magee LA, Pels A, Helewa M, Rey E, von Dadelszen P, On behalf of the Canadian Hypertensive Disorders of Pregnancy (HDP) Working Group; Diagnosis, evaluation, and management of the hypertensive disorders of pregnancy. Pregnancy Hypertension: An International Journal of Women’s Cardiovascular Health 4 (2014) 105–145 </a:t>
            </a:r>
          </a:p>
        </p:txBody>
      </p:sp>
    </p:spTree>
    <p:extLst>
      <p:ext uri="{BB962C8B-B14F-4D97-AF65-F5344CB8AC3E}">
        <p14:creationId xmlns:p14="http://schemas.microsoft.com/office/powerpoint/2010/main" val="3906643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7D62B6-A182-4775-80D4-9345651F012C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61B03D-C6D1-44B0-9901-7EC8C0DE71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042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C5CBF8-2647-45DD-881A-CDA8183B4D5B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0D919F-4A4E-41B9-B3BF-9B953085D1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687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3D21EF-489A-4C4D-95D4-3526F7201ED3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36135-2856-4478-AFD8-8C89B68324A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290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F47855-1A20-4B5F-810D-3966100F1340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743648-26C9-46B8-8BF1-B2FE3C4EE0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121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7891B2-1D07-452F-A239-4A952AEDB626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287139-185C-4183-BF14-40309AEB54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33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447F97-8A94-4803-8230-4286DB18BA8A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DD70B5-ADB9-4BE9-9B15-7B409D1BC9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619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8043A8-5FE9-4A08-9376-ED21FB2356D3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401B23-E6B5-4537-A747-8DD8891C13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264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D8F08C-0C3D-4563-835B-F1E763DF18A7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DAD1E2-D192-4148-A1AB-FBCE61015CA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590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0461D6-C6A7-4E6C-9145-8554C4A34A54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522914-6CF5-4E8A-8CAE-FBA36747DD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301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A54110-B7C7-4764-861D-566C71B14F0A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7DAC1-DB98-4E74-A282-D18DD9DCCF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84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830AF2-E540-4A1B-8DB4-8A93D956F437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147D00-6125-4A5F-B835-DBF5B2D0EE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9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A711B1-68C5-49F1-8164-095765F1BD0F}" type="datetimeFigureOut">
              <a:rPr lang="ru-RU" smtClean="0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6A25C71-0ED9-4EA4-9BF7-E80650FA92A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754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825" y="2204864"/>
            <a:ext cx="8643997" cy="1675536"/>
          </a:xfrm>
          <a:prstGeom prst="round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  <a:sp3d>
            <a:bevelT w="63500" h="25400" prst="relaxedInse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Гипертензивные расстройства во время беременности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2988" y="5300663"/>
            <a:ext cx="6616700" cy="1223962"/>
          </a:xfrm>
          <a:prstGeom prst="round2Diag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Пучков Владимир Анатольевич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err="1">
                <a:solidFill>
                  <a:schemeClr val="tx1"/>
                </a:solidFill>
                <a:latin typeface="Arial" charset="0"/>
              </a:rPr>
              <a:t>к.мед.н</a:t>
            </a:r>
            <a:r>
              <a:rPr lang="ru-RU" sz="2400" dirty="0">
                <a:solidFill>
                  <a:schemeClr val="tx1"/>
                </a:solidFill>
                <a:latin typeface="Arial" charset="0"/>
              </a:rPr>
              <a:t>., ассистент кафедры акушерства и гинекологии</a:t>
            </a:r>
            <a:endParaRPr lang="ru-RU" sz="28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5913" y="201613"/>
            <a:ext cx="8515350" cy="1316037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/>
              <a:t>Запорожский государственный медицинский университет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/>
              <a:t>Кафедра акушерства и гинекологии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ъект 1"/>
          <p:cNvSpPr>
            <a:spLocks noGrp="1"/>
          </p:cNvSpPr>
          <p:nvPr>
            <p:ph sz="quarter" idx="1"/>
          </p:nvPr>
        </p:nvSpPr>
        <p:spPr>
          <a:xfrm>
            <a:off x="379282" y="1268760"/>
            <a:ext cx="8280400" cy="5327872"/>
          </a:xfrm>
        </p:spPr>
        <p:txBody>
          <a:bodyPr>
            <a:noAutofit/>
          </a:bodyPr>
          <a:lstStyle/>
          <a:p>
            <a:pPr marL="457200" indent="-457200">
              <a:buFont typeface="Wingdings" pitchFamily="2" charset="2"/>
              <a:buAutoNum type="arabicPeriod"/>
            </a:pPr>
            <a:r>
              <a:rPr lang="ru-RU" altLang="en-US" sz="2800" dirty="0">
                <a:ea typeface="ＭＳ Ｐゴシック" pitchFamily="34" charset="-128"/>
              </a:rPr>
              <a:t>Провести надлежащее </a:t>
            </a:r>
            <a:r>
              <a:rPr lang="ru-RU" altLang="en-US" sz="2800" dirty="0" smtClean="0">
                <a:ea typeface="ＭＳ Ｐゴシック" pitchFamily="34" charset="-128"/>
              </a:rPr>
              <a:t>обследование.</a:t>
            </a:r>
            <a:endParaRPr lang="ru-RU" altLang="en-US" sz="2800" dirty="0">
              <a:ea typeface="ＭＳ Ｐゴシック" pitchFamily="34" charset="-128"/>
            </a:endParaRP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en-US" sz="2800" dirty="0">
                <a:ea typeface="ＭＳ Ｐゴシック" pitchFamily="34" charset="-128"/>
              </a:rPr>
              <a:t>Установить  правильный  </a:t>
            </a:r>
            <a:r>
              <a:rPr lang="ru-RU" altLang="en-US" sz="2800" dirty="0" smtClean="0">
                <a:ea typeface="ＭＳ Ｐゴシック" pitchFamily="34" charset="-128"/>
              </a:rPr>
              <a:t>диагноз.</a:t>
            </a:r>
            <a:endParaRPr lang="en-US" altLang="en-US" sz="2800" dirty="0">
              <a:ea typeface="ＭＳ Ｐゴシック" pitchFamily="34" charset="-128"/>
            </a:endParaRP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en-US" sz="2800" dirty="0">
                <a:ea typeface="ＭＳ Ｐゴシック" pitchFamily="34" charset="-128"/>
              </a:rPr>
              <a:t>Принятие решения по </a:t>
            </a:r>
            <a:r>
              <a:rPr lang="ru-RU" altLang="en-US" sz="2800" dirty="0" err="1">
                <a:ea typeface="ＭＳ Ｐゴシック" pitchFamily="34" charset="-128"/>
              </a:rPr>
              <a:t>пренатальному</a:t>
            </a:r>
            <a:r>
              <a:rPr lang="ru-RU" altLang="en-US" sz="2800" dirty="0">
                <a:ea typeface="ＭＳ Ｐゴシック" pitchFamily="34" charset="-128"/>
              </a:rPr>
              <a:t> лечению </a:t>
            </a:r>
            <a:r>
              <a:rPr lang="ru-RU" altLang="en-US" sz="2800" dirty="0" smtClean="0">
                <a:ea typeface="ＭＳ Ｐゴシック" pitchFamily="34" charset="-128"/>
              </a:rPr>
              <a:t>матери.</a:t>
            </a:r>
            <a:endParaRPr lang="en-US" altLang="en-US" sz="2800" dirty="0">
              <a:ea typeface="ＭＳ Ｐゴシック" pitchFamily="34" charset="-128"/>
            </a:endParaRP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en-US" sz="2800" dirty="0" smtClean="0">
                <a:ea typeface="ＭＳ Ｐゴシック" pitchFamily="34" charset="-128"/>
              </a:rPr>
              <a:t>Тщательное наблюдение.</a:t>
            </a:r>
            <a:endParaRPr lang="en-US" altLang="en-US" sz="2800" dirty="0">
              <a:ea typeface="ＭＳ Ｐゴシック" pitchFamily="34" charset="-128"/>
            </a:endParaRP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en-US" sz="2800" dirty="0">
                <a:ea typeface="ＭＳ Ｐゴシック" pitchFamily="34" charset="-128"/>
              </a:rPr>
              <a:t>Наблюдение и коррекция  состояния </a:t>
            </a:r>
            <a:r>
              <a:rPr lang="ru-RU" altLang="en-US" sz="2800" dirty="0" smtClean="0">
                <a:ea typeface="ＭＳ Ｐゴシック" pitchFamily="34" charset="-128"/>
              </a:rPr>
              <a:t>плода.</a:t>
            </a:r>
            <a:endParaRPr lang="uk-UA" altLang="en-US" sz="2800" dirty="0" smtClean="0">
              <a:ea typeface="ＭＳ Ｐゴシック" pitchFamily="34" charset="-128"/>
            </a:endParaRP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en-US" sz="2800" dirty="0">
                <a:ea typeface="ＭＳ Ｐゴシック" pitchFamily="34" charset="-128"/>
              </a:rPr>
              <a:t>Принятие решения о сроках </a:t>
            </a:r>
            <a:r>
              <a:rPr lang="ru-RU" altLang="en-US" sz="2800" dirty="0" err="1" smtClean="0">
                <a:ea typeface="ＭＳ Ｐゴシック" pitchFamily="34" charset="-128"/>
              </a:rPr>
              <a:t>родоразрешения</a:t>
            </a:r>
            <a:r>
              <a:rPr lang="ru-RU" altLang="en-US" sz="2800" dirty="0" smtClean="0">
                <a:ea typeface="ＭＳ Ｐゴシック" pitchFamily="34" charset="-128"/>
              </a:rPr>
              <a:t>.</a:t>
            </a:r>
            <a:endParaRPr lang="uk-UA" altLang="en-US" sz="2800" dirty="0">
              <a:ea typeface="ＭＳ Ｐゴシック" pitchFamily="34" charset="-128"/>
            </a:endParaRP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en-US" sz="2800" dirty="0" smtClean="0">
                <a:ea typeface="ＭＳ Ｐゴシック" pitchFamily="34" charset="-128"/>
              </a:rPr>
              <a:t>Принятие </a:t>
            </a:r>
            <a:r>
              <a:rPr lang="ru-RU" altLang="en-US" sz="2800" dirty="0">
                <a:ea typeface="ＭＳ Ｐゴシック" pitchFamily="34" charset="-128"/>
              </a:rPr>
              <a:t>решения о послеродовом лечении </a:t>
            </a:r>
            <a:r>
              <a:rPr lang="ru-RU" altLang="en-US" sz="2800" dirty="0" smtClean="0">
                <a:ea typeface="ＭＳ Ｐゴシック" pitchFamily="34" charset="-128"/>
              </a:rPr>
              <a:t>матери.</a:t>
            </a:r>
            <a:endParaRPr lang="en-US" altLang="en-US" sz="2800" dirty="0">
              <a:ea typeface="ＭＳ Ｐゴシック" pitchFamily="34" charset="-128"/>
            </a:endParaRP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en-US" sz="2800" dirty="0">
                <a:ea typeface="ＭＳ Ｐゴシック" pitchFamily="34" charset="-128"/>
              </a:rPr>
              <a:t>Оказание адекватной поддержки женщине и ее семье на протяжении всего </a:t>
            </a:r>
            <a:r>
              <a:rPr lang="ru-RU" altLang="en-US" sz="2800" dirty="0" smtClean="0">
                <a:ea typeface="ＭＳ Ｐゴシック" pitchFamily="34" charset="-128"/>
              </a:rPr>
              <a:t>процесса</a:t>
            </a:r>
            <a:r>
              <a:rPr lang="uk-UA" altLang="en-US" sz="2800" dirty="0"/>
              <a:t>.</a:t>
            </a:r>
            <a:endParaRPr lang="en-US" altLang="en-US" sz="2800" dirty="0">
              <a:ea typeface="ＭＳ Ｐゴシック" pitchFamily="34" charset="-128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88640"/>
            <a:ext cx="8391908" cy="92867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en-US" sz="3200" dirty="0">
                <a:ea typeface="ＭＳ Ｐゴシック" pitchFamily="34" charset="-128"/>
              </a:rPr>
              <a:t>Основные рекомендации   по ведению женщин с гипертензией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8F9B391-982B-4EA5-9C8B-1995C751A92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78133" y="1772816"/>
            <a:ext cx="8136904" cy="45720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28-30 и 32-34 недель проводят:</a:t>
            </a:r>
          </a:p>
          <a:p>
            <a:pPr lvl="1"/>
            <a:r>
              <a:rPr lang="ru-RU" dirty="0"/>
              <a:t>ультразвуковую </a:t>
            </a:r>
            <a:r>
              <a:rPr lang="ru-RU" dirty="0" err="1"/>
              <a:t>фетометрию</a:t>
            </a:r>
            <a:r>
              <a:rPr lang="ru-RU" dirty="0"/>
              <a:t>,</a:t>
            </a:r>
          </a:p>
          <a:p>
            <a:pPr lvl="1"/>
            <a:r>
              <a:rPr lang="ru-RU" dirty="0"/>
              <a:t>определяют амниотический индекс</a:t>
            </a:r>
          </a:p>
          <a:p>
            <a:pPr lvl="1"/>
            <a:r>
              <a:rPr lang="ru-RU" dirty="0" err="1"/>
              <a:t>допплерометрия</a:t>
            </a:r>
            <a:r>
              <a:rPr lang="ru-RU" dirty="0"/>
              <a:t> пупочной артерии,</a:t>
            </a:r>
          </a:p>
          <a:p>
            <a:r>
              <a:rPr lang="ru-RU" dirty="0"/>
              <a:t>Если результаты нормальные и не имеется других клинических показаний не повторять их после 34 </a:t>
            </a:r>
            <a:r>
              <a:rPr lang="ru-RU" dirty="0" err="1"/>
              <a:t>нед</a:t>
            </a:r>
            <a:r>
              <a:rPr lang="ru-RU" dirty="0"/>
              <a:t>.</a:t>
            </a:r>
          </a:p>
          <a:p>
            <a:r>
              <a:rPr lang="ru-RU" dirty="0"/>
              <a:t>Если активность плода нарушена рекомендовано провести КТГ.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21AF614F-2E98-430E-9E97-7449C4EE05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oundRect">
            <a:avLst/>
          </a:prstGeom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3200" dirty="0"/>
              <a:t>Хроническая артериальная гипертензия</a:t>
            </a:r>
            <a:br>
              <a:rPr lang="ru-RU" sz="3200" dirty="0"/>
            </a:br>
            <a:r>
              <a:rPr lang="ru-RU" sz="3200" dirty="0"/>
              <a:t>наблюдение за состоянием плода</a:t>
            </a:r>
          </a:p>
        </p:txBody>
      </p:sp>
    </p:spTree>
    <p:extLst>
      <p:ext uri="{BB962C8B-B14F-4D97-AF65-F5344CB8AC3E}">
        <p14:creationId xmlns:p14="http://schemas.microsoft.com/office/powerpoint/2010/main" val="406108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ъект 1"/>
          <p:cNvSpPr>
            <a:spLocks noGrp="1"/>
          </p:cNvSpPr>
          <p:nvPr>
            <p:ph sz="quarter" idx="1"/>
          </p:nvPr>
        </p:nvSpPr>
        <p:spPr>
          <a:xfrm>
            <a:off x="379282" y="1412776"/>
            <a:ext cx="8280400" cy="5327872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ru-RU" altLang="en-US" sz="2200" dirty="0">
                <a:ea typeface="ＭＳ Ｐゴシック" pitchFamily="34" charset="-128"/>
              </a:rPr>
              <a:t>Если АД </a:t>
            </a:r>
            <a:r>
              <a:rPr lang="en-US" altLang="en-US" sz="2200" dirty="0">
                <a:ea typeface="ＭＳ Ｐゴシック" pitchFamily="34" charset="-128"/>
              </a:rPr>
              <a:t>≥ 160/110 </a:t>
            </a:r>
            <a:r>
              <a:rPr lang="ru-RU" altLang="en-US" sz="2200" dirty="0" err="1">
                <a:ea typeface="ＭＳ Ｐゴシック" pitchFamily="34" charset="-128"/>
              </a:rPr>
              <a:t>мм.рт.ст</a:t>
            </a:r>
            <a:r>
              <a:rPr lang="ru-RU" altLang="en-US" sz="2200" dirty="0">
                <a:ea typeface="ＭＳ Ｐゴシック" pitchFamily="34" charset="-128"/>
              </a:rPr>
              <a:t>. </a:t>
            </a:r>
            <a:r>
              <a:rPr lang="en-US" altLang="en-US" sz="2200" dirty="0">
                <a:ea typeface="ＭＳ Ｐゴシック" pitchFamily="34" charset="-128"/>
              </a:rPr>
              <a:t> </a:t>
            </a:r>
            <a:r>
              <a:rPr lang="ru-RU" altLang="en-US" sz="2200" dirty="0">
                <a:ea typeface="ＭＳ Ｐゴシック" pitchFamily="34" charset="-128"/>
              </a:rPr>
              <a:t>и </a:t>
            </a:r>
            <a:r>
              <a:rPr lang="en-US" altLang="en-US" sz="2200" dirty="0">
                <a:ea typeface="ＭＳ Ｐゴシック" pitchFamily="34" charset="-128"/>
              </a:rPr>
              <a:t> </a:t>
            </a:r>
            <a:r>
              <a:rPr lang="ru-RU" altLang="en-US" sz="2200" dirty="0">
                <a:ea typeface="ＭＳ Ｐゴシック" pitchFamily="34" charset="-128"/>
              </a:rPr>
              <a:t>не поддается лечению</a:t>
            </a:r>
            <a:r>
              <a:rPr lang="en-US" altLang="en-US" sz="2200" dirty="0">
                <a:ea typeface="ＭＳ Ｐゴシック" pitchFamily="34" charset="-128"/>
              </a:rPr>
              <a:t>:   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ru-RU" altLang="en-US" dirty="0">
                <a:ea typeface="ＭＳ Ｐゴシック" pitchFamily="34" charset="-128"/>
              </a:rPr>
              <a:t>Предложить </a:t>
            </a:r>
            <a:r>
              <a:rPr lang="ru-RU" altLang="en-US" dirty="0" err="1">
                <a:ea typeface="ＭＳ Ｐゴシック" pitchFamily="34" charset="-128"/>
              </a:rPr>
              <a:t>родоразрешение</a:t>
            </a:r>
            <a:endParaRPr lang="en-GB" altLang="en-US" dirty="0">
              <a:ea typeface="ＭＳ Ｐゴシック" pitchFamily="34" charset="-128"/>
            </a:endParaRPr>
          </a:p>
          <a:p>
            <a:pPr lvl="1">
              <a:spcBef>
                <a:spcPct val="0"/>
              </a:spcBef>
              <a:spcAft>
                <a:spcPts val="1200"/>
              </a:spcAft>
              <a:buFontTx/>
              <a:buChar char="-"/>
            </a:pPr>
            <a:r>
              <a:rPr lang="ru-RU" altLang="en-US" dirty="0">
                <a:ea typeface="ＭＳ Ｐゴシック" pitchFamily="34" charset="-128"/>
              </a:rPr>
              <a:t>Если срок беременности </a:t>
            </a:r>
            <a:r>
              <a:rPr lang="en-GB" altLang="en-US" dirty="0">
                <a:ea typeface="ＭＳ Ｐゴシック" pitchFamily="34" charset="-128"/>
              </a:rPr>
              <a:t>&lt;34 </a:t>
            </a:r>
            <a:r>
              <a:rPr lang="ru-RU" altLang="en-US" dirty="0">
                <a:ea typeface="ＭＳ Ｐゴシック" pitchFamily="34" charset="-128"/>
              </a:rPr>
              <a:t>недель</a:t>
            </a:r>
            <a:r>
              <a:rPr lang="en-GB" altLang="en-US" dirty="0">
                <a:ea typeface="ＭＳ Ｐゴシック" pitchFamily="34" charset="-128"/>
              </a:rPr>
              <a:t>, </a:t>
            </a:r>
            <a:r>
              <a:rPr lang="ru-RU" altLang="en-US" dirty="0">
                <a:ea typeface="ＭＳ Ｐゴシック" pitchFamily="34" charset="-128"/>
              </a:rPr>
              <a:t>провести  курс кортикостероидов</a:t>
            </a:r>
            <a:endParaRPr lang="en-GB" altLang="en-US" dirty="0">
              <a:ea typeface="ＭＳ Ｐゴシック" pitchFamily="34" charset="-128"/>
            </a:endParaRPr>
          </a:p>
          <a:p>
            <a:pPr>
              <a:spcBef>
                <a:spcPct val="0"/>
              </a:spcBef>
            </a:pPr>
            <a:r>
              <a:rPr lang="ru-RU" altLang="en-US" sz="2200" dirty="0">
                <a:ea typeface="ＭＳ Ｐゴシック" pitchFamily="34" charset="-128"/>
              </a:rPr>
              <a:t>Если АД </a:t>
            </a:r>
            <a:r>
              <a:rPr lang="en-US" altLang="en-US" sz="2200" dirty="0">
                <a:ea typeface="ＭＳ Ｐゴシック" pitchFamily="34" charset="-128"/>
              </a:rPr>
              <a:t>&lt;160/110 </a:t>
            </a:r>
            <a:r>
              <a:rPr lang="ru-RU" altLang="en-US" sz="2200" dirty="0" err="1">
                <a:ea typeface="ＭＳ Ｐゴシック" pitchFamily="34" charset="-128"/>
              </a:rPr>
              <a:t>мм.рт.ст</a:t>
            </a:r>
            <a:r>
              <a:rPr lang="ru-RU" altLang="en-US" sz="2200" dirty="0">
                <a:ea typeface="ＭＳ Ｐゴシック" pitchFamily="34" charset="-128"/>
              </a:rPr>
              <a:t>.</a:t>
            </a:r>
            <a:r>
              <a:rPr lang="en-US" altLang="en-US" sz="2200" dirty="0">
                <a:ea typeface="ＭＳ Ｐゴシック" pitchFamily="34" charset="-128"/>
              </a:rPr>
              <a:t> </a:t>
            </a:r>
            <a:r>
              <a:rPr lang="ru-RU" altLang="en-US" sz="2200" dirty="0">
                <a:ea typeface="ＭＳ Ｐゴシック" pitchFamily="34" charset="-128"/>
              </a:rPr>
              <a:t>и срок беременности </a:t>
            </a:r>
            <a:r>
              <a:rPr lang="en-GB" altLang="en-US" sz="2200" dirty="0">
                <a:ea typeface="ＭＳ Ｐゴシック" pitchFamily="34" charset="-128"/>
              </a:rPr>
              <a:t>&lt;37 </a:t>
            </a:r>
            <a:r>
              <a:rPr lang="ru-RU" altLang="en-US" sz="2200" dirty="0">
                <a:ea typeface="ＭＳ Ｐゴシック" pitchFamily="34" charset="-128"/>
              </a:rPr>
              <a:t>недель</a:t>
            </a:r>
            <a:r>
              <a:rPr lang="en-GB" altLang="en-US" sz="2200" dirty="0">
                <a:ea typeface="ＭＳ Ｐゴシック" pitchFamily="34" charset="-128"/>
              </a:rPr>
              <a:t>: </a:t>
            </a:r>
          </a:p>
          <a:p>
            <a:pPr lvl="1">
              <a:spcBef>
                <a:spcPct val="0"/>
              </a:spcBef>
              <a:spcAft>
                <a:spcPts val="1200"/>
              </a:spcAft>
              <a:buFontTx/>
              <a:buChar char="-"/>
            </a:pPr>
            <a:r>
              <a:rPr lang="ru-RU" altLang="en-US" dirty="0">
                <a:ea typeface="ＭＳ Ｐゴシック" pitchFamily="34" charset="-128"/>
              </a:rPr>
              <a:t>Нет показаний для индукции родов</a:t>
            </a:r>
            <a:r>
              <a:rPr lang="en-US" altLang="en-US" dirty="0">
                <a:ea typeface="ＭＳ Ｐゴシック" pitchFamily="34" charset="-128"/>
              </a:rPr>
              <a:t> (</a:t>
            </a:r>
            <a:r>
              <a:rPr lang="ru-RU" altLang="en-US" dirty="0">
                <a:ea typeface="ＭＳ Ｐゴシック" pitchFamily="34" charset="-128"/>
              </a:rPr>
              <a:t>но необходимо наблюдение</a:t>
            </a:r>
            <a:r>
              <a:rPr lang="en-US" altLang="en-US" dirty="0">
                <a:ea typeface="ＭＳ Ｐゴシック" pitchFamily="34" charset="-128"/>
              </a:rPr>
              <a:t>)</a:t>
            </a:r>
            <a:endParaRPr lang="en-GB" altLang="en-US" dirty="0">
              <a:ea typeface="ＭＳ Ｐゴシック" pitchFamily="34" charset="-128"/>
            </a:endParaRPr>
          </a:p>
          <a:p>
            <a:pPr>
              <a:spcBef>
                <a:spcPct val="0"/>
              </a:spcBef>
            </a:pPr>
            <a:r>
              <a:rPr lang="ru-RU" altLang="en-US" sz="2200" dirty="0">
                <a:ea typeface="ＭＳ Ｐゴシック" pitchFamily="34" charset="-128"/>
              </a:rPr>
              <a:t>Если АД </a:t>
            </a:r>
            <a:r>
              <a:rPr lang="en-US" altLang="en-US" sz="2200" dirty="0">
                <a:ea typeface="ＭＳ Ｐゴシック" pitchFamily="34" charset="-128"/>
              </a:rPr>
              <a:t>&lt;160/110 </a:t>
            </a:r>
            <a:r>
              <a:rPr lang="ru-RU" altLang="en-US" sz="2200" dirty="0" err="1">
                <a:ea typeface="ＭＳ Ｐゴシック" pitchFamily="34" charset="-128"/>
              </a:rPr>
              <a:t>мм.рт.ст</a:t>
            </a:r>
            <a:r>
              <a:rPr lang="ru-RU" altLang="en-US" sz="2200" dirty="0">
                <a:ea typeface="ＭＳ Ｐゴシック" pitchFamily="34" charset="-128"/>
              </a:rPr>
              <a:t>.</a:t>
            </a:r>
            <a:r>
              <a:rPr lang="en-US" altLang="en-US" sz="2200" dirty="0">
                <a:ea typeface="ＭＳ Ｐゴシック" pitchFamily="34" charset="-128"/>
              </a:rPr>
              <a:t> </a:t>
            </a:r>
            <a:r>
              <a:rPr lang="ru-RU" altLang="en-US" sz="2200" dirty="0">
                <a:ea typeface="ＭＳ Ｐゴシック" pitchFamily="34" charset="-128"/>
              </a:rPr>
              <a:t>и срок беременности </a:t>
            </a:r>
            <a:r>
              <a:rPr lang="en-GB" altLang="en-US" sz="2200" dirty="0">
                <a:ea typeface="ＭＳ Ｐゴシック" pitchFamily="34" charset="-128"/>
              </a:rPr>
              <a:t>&gt;37 </a:t>
            </a:r>
            <a:r>
              <a:rPr lang="ru-RU" altLang="en-US" sz="2200" dirty="0">
                <a:ea typeface="ＭＳ Ｐゴシック" pitchFamily="34" charset="-128"/>
              </a:rPr>
              <a:t>недель</a:t>
            </a:r>
            <a:r>
              <a:rPr lang="en-GB" altLang="en-US" sz="2200" dirty="0">
                <a:ea typeface="ＭＳ Ｐゴシック" pitchFamily="34" charset="-128"/>
              </a:rPr>
              <a:t>: </a:t>
            </a:r>
          </a:p>
          <a:p>
            <a:pPr lvl="1">
              <a:spcBef>
                <a:spcPct val="0"/>
              </a:spcBef>
              <a:spcAft>
                <a:spcPts val="1200"/>
              </a:spcAft>
              <a:buFontTx/>
              <a:buChar char="-"/>
            </a:pPr>
            <a:r>
              <a:rPr lang="ru-RU" altLang="en-US" dirty="0">
                <a:ea typeface="ＭＳ Ｐゴシック" pitchFamily="34" charset="-128"/>
              </a:rPr>
              <a:t>Рассмотреть индивидуальные характеристики и факторы риска женщины и обсудить с ней сроки </a:t>
            </a:r>
            <a:r>
              <a:rPr lang="ru-RU" altLang="en-US" dirty="0" err="1">
                <a:ea typeface="ＭＳ Ｐゴシック" pitchFamily="34" charset="-128"/>
              </a:rPr>
              <a:t>родоразрешения</a:t>
            </a:r>
            <a:endParaRPr lang="en-GB" altLang="en-US" dirty="0">
              <a:ea typeface="ＭＳ Ｐゴシック" pitchFamily="34" charset="-128"/>
            </a:endParaRPr>
          </a:p>
          <a:p>
            <a:endParaRPr lang="uk-UA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88640"/>
            <a:ext cx="8391908" cy="92867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en-US" sz="3200" dirty="0" smtClean="0">
                <a:ea typeface="ＭＳ Ｐゴシック" pitchFamily="34" charset="-128"/>
              </a:rPr>
              <a:t> Хроническая гипертензия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3200" dirty="0" smtClean="0">
                <a:ea typeface="ＭＳ Ｐゴシック" pitchFamily="34" charset="-128"/>
              </a:rPr>
              <a:t> </a:t>
            </a:r>
            <a:r>
              <a:rPr lang="ru-RU" altLang="en-US" sz="3200" dirty="0">
                <a:ea typeface="ＭＳ Ｐゴシック" pitchFamily="34" charset="-128"/>
              </a:rPr>
              <a:t>сроки </a:t>
            </a:r>
            <a:r>
              <a:rPr lang="ru-RU" altLang="en-US" sz="3200" dirty="0" err="1">
                <a:ea typeface="ＭＳ Ｐゴシック" pitchFamily="34" charset="-128"/>
              </a:rPr>
              <a:t>родоразрешения</a:t>
            </a:r>
            <a:r>
              <a:rPr lang="ru-RU" altLang="en-US" sz="3200" dirty="0">
                <a:ea typeface="ＭＳ Ｐゴシック" pitchFamily="34" charset="-128"/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22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1550988"/>
            <a:ext cx="7999413" cy="3678237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ru-RU" altLang="en-US" dirty="0" smtClean="0">
                <a:ea typeface="ＭＳ Ｐゴシック" pitchFamily="34" charset="-128"/>
              </a:rPr>
              <a:t>Риски зависят от срока беременности на данный момент и возможного развития </a:t>
            </a:r>
            <a:r>
              <a:rPr lang="ru-RU" altLang="en-US" dirty="0" err="1" smtClean="0">
                <a:ea typeface="ＭＳ Ｐゴシック" pitchFamily="34" charset="-128"/>
              </a:rPr>
              <a:t>преэклампсии</a:t>
            </a:r>
            <a:r>
              <a:rPr lang="ru-RU" altLang="en-US" dirty="0" smtClean="0">
                <a:ea typeface="ＭＳ Ｐゴシック" pitchFamily="34" charset="-128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ru-RU" altLang="en-US" dirty="0" err="1" smtClean="0">
                <a:ea typeface="ＭＳ Ｐゴシック" pitchFamily="34" charset="-128"/>
              </a:rPr>
              <a:t>Гестационная</a:t>
            </a:r>
            <a:r>
              <a:rPr lang="ru-RU" altLang="en-US" dirty="0" smtClean="0">
                <a:ea typeface="ＭＳ Ｐゴシック" pitchFamily="34" charset="-128"/>
              </a:rPr>
              <a:t> гипертензия, возникающая на ранних сроках беременности </a:t>
            </a:r>
            <a:r>
              <a:rPr lang="en-US" altLang="en-US" dirty="0" smtClean="0">
                <a:ea typeface="ＭＳ Ｐゴシック" pitchFamily="34" charset="-128"/>
              </a:rPr>
              <a:t>(&lt;34 </a:t>
            </a:r>
            <a:r>
              <a:rPr lang="ru-RU" altLang="en-US" dirty="0" smtClean="0">
                <a:ea typeface="ＭＳ Ｐゴシック" pitchFamily="34" charset="-128"/>
              </a:rPr>
              <a:t>недель</a:t>
            </a:r>
            <a:r>
              <a:rPr lang="en-US" altLang="en-US" dirty="0" smtClean="0">
                <a:ea typeface="ＭＳ Ｐゴシック" pitchFamily="34" charset="-128"/>
              </a:rPr>
              <a:t>)</a:t>
            </a:r>
            <a:r>
              <a:rPr lang="ru-RU" altLang="en-US" dirty="0" smtClean="0">
                <a:ea typeface="ＭＳ Ｐゴシック" pitchFamily="34" charset="-128"/>
              </a:rPr>
              <a:t>,</a:t>
            </a:r>
            <a:r>
              <a:rPr lang="en-US" altLang="en-US" dirty="0" smtClean="0">
                <a:ea typeface="ＭＳ Ｐゴシック" pitchFamily="34" charset="-128"/>
              </a:rPr>
              <a:t> </a:t>
            </a:r>
            <a:r>
              <a:rPr lang="ru-RU" altLang="en-US" dirty="0" smtClean="0">
                <a:ea typeface="ＭＳ Ｐゴシック" pitchFamily="34" charset="-128"/>
              </a:rPr>
              <a:t>связана с высоким риском </a:t>
            </a:r>
            <a:r>
              <a:rPr lang="en-US" altLang="en-US" dirty="0" smtClean="0">
                <a:ea typeface="ＭＳ Ｐゴシック" pitchFamily="34" charset="-128"/>
              </a:rPr>
              <a:t>(35%) </a:t>
            </a:r>
            <a:r>
              <a:rPr lang="ru-RU" altLang="en-US" dirty="0" err="1" smtClean="0">
                <a:ea typeface="ＭＳ Ｐゴシック" pitchFamily="34" charset="-128"/>
              </a:rPr>
              <a:t>преэклампсии</a:t>
            </a:r>
            <a:r>
              <a:rPr lang="ru-RU" altLang="en-US" dirty="0" smtClean="0">
                <a:ea typeface="ＭＳ Ｐゴシック" pitchFamily="34" charset="-128"/>
              </a:rPr>
              <a:t> и поэтому требует внимательного наблюдения за женщиной и плодом </a:t>
            </a:r>
            <a:endParaRPr lang="en-US" altLang="en-US" dirty="0" smtClean="0"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ru-RU" altLang="en-US" dirty="0" smtClean="0">
                <a:ea typeface="ＭＳ Ｐゴシック" pitchFamily="34" charset="-128"/>
              </a:rPr>
              <a:t>В среднем</a:t>
            </a:r>
            <a:r>
              <a:rPr lang="en-US" altLang="en-US" dirty="0" smtClean="0">
                <a:ea typeface="ＭＳ Ｐゴシック" pitchFamily="34" charset="-128"/>
              </a:rPr>
              <a:t>, </a:t>
            </a:r>
            <a:r>
              <a:rPr lang="ru-RU" altLang="en-US" dirty="0" smtClean="0">
                <a:ea typeface="ＭＳ Ｐゴシック" pitchFamily="34" charset="-128"/>
              </a:rPr>
              <a:t>переход в </a:t>
            </a:r>
            <a:r>
              <a:rPr lang="ru-RU" altLang="en-US" dirty="0" err="1" smtClean="0">
                <a:ea typeface="ＭＳ Ｐゴシック" pitchFamily="34" charset="-128"/>
              </a:rPr>
              <a:t>преэклампсию</a:t>
            </a:r>
            <a:r>
              <a:rPr lang="ru-RU" altLang="en-US" dirty="0" smtClean="0">
                <a:ea typeface="ＭＳ Ｐゴシック" pitchFamily="34" charset="-128"/>
              </a:rPr>
              <a:t> происходит в течение 5 недель </a:t>
            </a:r>
            <a:r>
              <a:rPr lang="en-US" altLang="en-US" dirty="0" smtClean="0">
                <a:ea typeface="ＭＳ Ｐゴシック" pitchFamily="34" charset="-128"/>
              </a:rPr>
              <a:t>(</a:t>
            </a:r>
            <a:r>
              <a:rPr lang="ru-RU" altLang="en-US" dirty="0" smtClean="0">
                <a:ea typeface="ＭＳ Ｐゴシック" pitchFamily="34" charset="-128"/>
              </a:rPr>
              <a:t>возможно быстрее</a:t>
            </a:r>
            <a:r>
              <a:rPr lang="en-US" altLang="en-US" dirty="0" smtClean="0">
                <a:ea typeface="ＭＳ Ｐゴシック" pitchFamily="34" charset="-128"/>
              </a:rPr>
              <a:t>)</a:t>
            </a:r>
            <a:endParaRPr lang="ru-RU" altLang="en-US" dirty="0" smtClean="0"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5580063" y="5656263"/>
            <a:ext cx="3175000" cy="619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240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Char char="–"/>
              <a:defRPr sz="22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20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Char char="–"/>
              <a:defRPr sz="20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chemeClr val="tx2"/>
                </a:solidFill>
              </a:rPr>
              <a:t>Magee 2014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 idx="4294967295"/>
          </p:nvPr>
        </p:nvSpPr>
        <p:spPr>
          <a:xfrm>
            <a:off x="539552" y="309563"/>
            <a:ext cx="7488436" cy="10287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r>
              <a:rPr lang="ru-RU" sz="3200" dirty="0" err="1"/>
              <a:t>Гестационная</a:t>
            </a:r>
            <a:r>
              <a:rPr lang="ru-RU" sz="3200" dirty="0"/>
              <a:t> гипертензия: характеристики</a:t>
            </a:r>
          </a:p>
        </p:txBody>
      </p:sp>
    </p:spTree>
    <p:extLst>
      <p:ext uri="{BB962C8B-B14F-4D97-AF65-F5344CB8AC3E}">
        <p14:creationId xmlns:p14="http://schemas.microsoft.com/office/powerpoint/2010/main" val="122527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502" name="Group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190358"/>
              </p:ext>
            </p:extLst>
          </p:nvPr>
        </p:nvGraphicFramePr>
        <p:xfrm>
          <a:off x="146901" y="1241359"/>
          <a:ext cx="8785225" cy="4606525"/>
        </p:xfrm>
        <a:graphic>
          <a:graphicData uri="http://schemas.openxmlformats.org/drawingml/2006/table">
            <a:tbl>
              <a:tblPr/>
              <a:tblGrid>
                <a:gridCol w="1544779"/>
                <a:gridCol w="2376346"/>
                <a:gridCol w="2449512"/>
                <a:gridCol w="2414588"/>
              </a:tblGrid>
              <a:tr h="631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Степень гипертензии</a:t>
                      </a:r>
                      <a:endParaRPr kumimoji="0" lang="en-US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Легкая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(140/90 </a:t>
                      </a:r>
                      <a:r>
                        <a:rPr kumimoji="0" lang="ru-RU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-</a:t>
                      </a: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149/99)</a:t>
                      </a: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Умеренная </a:t>
                      </a: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endParaRPr kumimoji="0" lang="ru-RU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(150/100 </a:t>
                      </a:r>
                      <a:r>
                        <a:rPr kumimoji="0" lang="ru-RU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-</a:t>
                      </a: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159/109)</a:t>
                      </a: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Тяжелая</a:t>
                      </a: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endParaRPr kumimoji="0" lang="ru-RU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(≥ 160/110)  </a:t>
                      </a:r>
                    </a:p>
                  </a:txBody>
                  <a:tcPr marT="71987" marB="7198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69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Измерение АД</a:t>
                      </a:r>
                      <a:endParaRPr kumimoji="0" lang="en-US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Не чаще 1 раза в неделю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Как минимум 2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разав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неделю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Как минимум 4 раза в день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690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Анализ на протеинурию </a:t>
                      </a:r>
                      <a:endParaRPr kumimoji="0" lang="en-US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При каждом визите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При каждом визите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Ежедневно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43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Анализ крови</a:t>
                      </a:r>
                      <a:endParaRPr kumimoji="0" lang="en-US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Только стандартные анализы при беременности 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Анализ функции почек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, 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электролиты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, 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ОАК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,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трансаминазы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, 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билирубин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Не назначать дальнейших анализов крови, если не обнаружится протеинурия при последующих посещениях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При первом посещении и затем еженедельно: анализ функции почек, ОАК,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трансаминазы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, электролиты, билирубин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69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Госпитализация</a:t>
                      </a:r>
                      <a:endParaRPr kumimoji="0" lang="en-US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нет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нет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71987" marB="7198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да 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(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пока показатели АД 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не станут 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159/109 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или ниже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)</a:t>
                      </a:r>
                    </a:p>
                  </a:txBody>
                  <a:tcPr marT="71987" marB="7198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560" name="Text Box 42"/>
          <p:cNvSpPr txBox="1">
            <a:spLocks noChangeArrowheads="1"/>
          </p:cNvSpPr>
          <p:nvPr/>
        </p:nvSpPr>
        <p:spPr bwMode="auto">
          <a:xfrm>
            <a:off x="686652" y="5897501"/>
            <a:ext cx="7705725" cy="584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240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Char char="–"/>
              <a:defRPr sz="22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20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Char char="–"/>
              <a:defRPr sz="20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ru-RU" altLang="en-US" sz="1600" dirty="0">
                <a:solidFill>
                  <a:schemeClr val="tx1"/>
                </a:solidFill>
              </a:rPr>
              <a:t>Госпитализация, лечение, измерение АД, анализ на протеинурию и анализ крови должны осуществляться согласно степени тяжести гипертензии.</a:t>
            </a:r>
            <a:endParaRPr lang="en-US" altLang="en-US" sz="1600" dirty="0">
              <a:solidFill>
                <a:schemeClr val="tx1"/>
              </a:solidFill>
            </a:endParaRPr>
          </a:p>
        </p:txBody>
      </p:sp>
      <p:sp>
        <p:nvSpPr>
          <p:cNvPr id="22561" name="Rectangle 4"/>
          <p:cNvSpPr>
            <a:spLocks noChangeArrowheads="1"/>
          </p:cNvSpPr>
          <p:nvPr/>
        </p:nvSpPr>
        <p:spPr bwMode="auto">
          <a:xfrm>
            <a:off x="7932738" y="6478588"/>
            <a:ext cx="1152525" cy="3429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240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Char char="–"/>
              <a:defRPr sz="22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20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Char char="–"/>
              <a:defRPr sz="20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n"/>
              <a:defRPr sz="1600">
                <a:solidFill>
                  <a:schemeClr val="bg2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rgbClr val="0070C0"/>
                </a:solidFill>
              </a:rPr>
              <a:t>NICE 2010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 idx="4294967295"/>
          </p:nvPr>
        </p:nvSpPr>
        <p:spPr>
          <a:xfrm>
            <a:off x="479484" y="188640"/>
            <a:ext cx="8120063" cy="93662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ru-RU" sz="3200" dirty="0" err="1"/>
              <a:t>Гестационная</a:t>
            </a:r>
            <a:r>
              <a:rPr lang="ru-RU" sz="3200" dirty="0"/>
              <a:t> гипертензия: </a:t>
            </a:r>
            <a:r>
              <a:rPr lang="ru-RU" sz="3200" dirty="0" smtClean="0"/>
              <a:t>наблюдение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2483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ru-RU" sz="2800" dirty="0"/>
              <a:t>Маркеры риска ПЭ на ранних сроках беременности:</a:t>
            </a:r>
          </a:p>
          <a:p>
            <a:pPr marL="0" indent="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ru-RU" sz="2800" b="1" dirty="0"/>
              <a:t>Высокий (1 признак)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/>
              <a:t>многоплодная беременность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/>
              <a:t>антифосфолипидный синдром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/>
              <a:t>заболевания почек (значительную степень протеинурии во время первого визита на ранних сроках беременности)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/>
              <a:t>уже существующая гипертензия,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/>
              <a:t>сахарный диабет</a:t>
            </a:r>
            <a:r>
              <a:rPr lang="uk-UA" sz="2400" dirty="0"/>
              <a:t>. 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3200" dirty="0"/>
              <a:t>Факторы риска развития </a:t>
            </a:r>
            <a:r>
              <a:rPr lang="ru-RU" sz="3200" dirty="0" err="1"/>
              <a:t>преэклампсии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4306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/>
              <a:t>Маркеры риска </a:t>
            </a:r>
            <a:r>
              <a:rPr lang="ru-RU" sz="2800" dirty="0" err="1"/>
              <a:t>преэклампсии</a:t>
            </a:r>
            <a:r>
              <a:rPr lang="ru-RU" sz="2800" dirty="0"/>
              <a:t> на ранних сроках беременности:</a:t>
            </a:r>
          </a:p>
          <a:p>
            <a:pPr marL="0" indent="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/>
              <a:t>  </a:t>
            </a:r>
            <a:r>
              <a:rPr lang="ru-RU" sz="2800" b="1" dirty="0"/>
              <a:t>умеренный (2 и более признака - высокий риск)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/>
              <a:t>первая беременность,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/>
              <a:t>возраст беременной женщины 40 лет и старше;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/>
              <a:t>интервал между беременностями больше 10 лет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/>
              <a:t>индекс массы тела (ИМТ) 35 кг / м² или более при первом посещении ЖК;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/>
              <a:t>семейная история </a:t>
            </a:r>
            <a:r>
              <a:rPr lang="ru-RU" sz="2800" dirty="0" err="1"/>
              <a:t>преэклампсии</a:t>
            </a:r>
            <a:r>
              <a:rPr lang="ru-RU" sz="2800" dirty="0"/>
              <a:t>;</a:t>
            </a:r>
          </a:p>
          <a:p>
            <a:pPr>
              <a:spcBef>
                <a:spcPts val="580"/>
              </a:spcBef>
              <a:defRPr/>
            </a:pPr>
            <a:r>
              <a:rPr lang="ru-RU" sz="2800" dirty="0"/>
              <a:t>многоплодная беременность (спонтанная).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Факторы риска развития </a:t>
            </a:r>
            <a:r>
              <a:rPr lang="ru-RU" sz="3200" dirty="0" err="1"/>
              <a:t>преэклампсии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5535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142852"/>
            <a:ext cx="8715436" cy="78581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Диагностика </a:t>
            </a:r>
            <a:r>
              <a:rPr lang="ru-RU" sz="3200" dirty="0" err="1"/>
              <a:t>преэклампсии</a:t>
            </a:r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715016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altLang="ko-KR" sz="2800" dirty="0"/>
              <a:t>Анализ случаев материнской смертности по причине </a:t>
            </a:r>
            <a:r>
              <a:rPr lang="ru-RU" altLang="ko-KR" sz="2800" dirty="0" err="1"/>
              <a:t>преэклампсии</a:t>
            </a:r>
            <a:r>
              <a:rPr lang="ru-RU" altLang="ko-KR" sz="2800" dirty="0"/>
              <a:t> указывает, что многие из них могли быть предупреждены при условии своевременной диагностики ПЭ, раннего начала лечения и своевременного решения вопроса о </a:t>
            </a:r>
            <a:r>
              <a:rPr lang="ru-RU" altLang="ko-KR" sz="2800" dirty="0" err="1"/>
              <a:t>родоразрешении</a:t>
            </a:r>
            <a:r>
              <a:rPr lang="ru-RU" altLang="ko-KR" sz="2800" dirty="0"/>
              <a:t>.</a:t>
            </a:r>
          </a:p>
          <a:p>
            <a:pPr>
              <a:defRPr/>
            </a:pPr>
            <a:r>
              <a:rPr lang="ru-RU" altLang="ko-KR" sz="2800" dirty="0"/>
              <a:t>Особое внимание следует обратить на недостаточную оценку тяжести ПЭ-за отсутствия или незначительную протеинурию.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7075271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142852"/>
            <a:ext cx="8715436" cy="78581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31800" algn="ctr">
              <a:spcBef>
                <a:spcPts val="100"/>
              </a:spcBef>
              <a:defRPr/>
            </a:pPr>
            <a:r>
              <a:rPr lang="ru-RU" sz="3200" dirty="0">
                <a:solidFill>
                  <a:srgbClr val="FFFFFF"/>
                </a:solidFill>
                <a:cs typeface="Times New Roman" pitchFamily="18" charset="0"/>
              </a:rPr>
              <a:t>Диагностические критерии тяжести ПЭ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57158" y="1142984"/>
          <a:ext cx="8286809" cy="4850880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26306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06385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02261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err="1"/>
                        <a:t>Диагноз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err="1"/>
                        <a:t>Диаст</a:t>
                      </a:r>
                      <a:r>
                        <a:rPr lang="uk-UA" sz="1800" dirty="0"/>
                        <a:t>. АД,</a:t>
                      </a:r>
                      <a:endParaRPr lang="ru-RU" sz="1800" dirty="0"/>
                    </a:p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/>
                        <a:t>мм. </a:t>
                      </a:r>
                      <a:r>
                        <a:rPr lang="uk-UA" sz="1800" dirty="0" err="1"/>
                        <a:t>рт.ст</a:t>
                      </a:r>
                      <a:r>
                        <a:rPr lang="uk-UA" sz="1800" dirty="0"/>
                        <a:t>.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err="1"/>
                        <a:t>Протеин-урия</a:t>
                      </a:r>
                      <a:r>
                        <a:rPr lang="uk-UA" sz="1800" dirty="0"/>
                        <a:t>,</a:t>
                      </a:r>
                      <a:endParaRPr lang="ru-RU" sz="1800" dirty="0"/>
                    </a:p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/>
                        <a:t>г/</a:t>
                      </a:r>
                      <a:r>
                        <a:rPr lang="uk-UA" sz="1800" dirty="0" err="1"/>
                        <a:t>сут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err="1"/>
                        <a:t>Другие</a:t>
                      </a:r>
                      <a:r>
                        <a:rPr lang="uk-UA" sz="1800" dirty="0"/>
                        <a:t> признаки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2050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 err="1"/>
                        <a:t>Гестационная</a:t>
                      </a:r>
                      <a:r>
                        <a:rPr lang="uk-UA" sz="1600" dirty="0"/>
                        <a:t> </a:t>
                      </a:r>
                      <a:r>
                        <a:rPr lang="uk-UA" sz="1600" dirty="0" err="1"/>
                        <a:t>гипертензия</a:t>
                      </a:r>
                      <a:r>
                        <a:rPr lang="uk-UA" sz="1600" dirty="0"/>
                        <a:t> </a:t>
                      </a:r>
                      <a:r>
                        <a:rPr lang="uk-UA" sz="1600" dirty="0" err="1"/>
                        <a:t>или</a:t>
                      </a:r>
                      <a:r>
                        <a:rPr lang="uk-UA" sz="1600" dirty="0"/>
                        <a:t> </a:t>
                      </a:r>
                      <a:r>
                        <a:rPr lang="uk-UA" sz="1600" dirty="0" err="1"/>
                        <a:t>преэклампсия</a:t>
                      </a:r>
                      <a:r>
                        <a:rPr lang="uk-UA" sz="1600" dirty="0"/>
                        <a:t> </a:t>
                      </a:r>
                      <a:r>
                        <a:rPr lang="uk-UA" sz="1600" dirty="0" err="1"/>
                        <a:t>легкой</a:t>
                      </a:r>
                      <a:r>
                        <a:rPr lang="uk-UA" sz="1600" dirty="0"/>
                        <a:t> </a:t>
                      </a:r>
                      <a:r>
                        <a:rPr lang="uk-UA" sz="1600" dirty="0" err="1"/>
                        <a:t>степени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/>
                        <a:t>90-99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/>
                        <a:t>&lt;0,3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/>
                        <a:t>–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02261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 err="1"/>
                        <a:t>Преэклампсия</a:t>
                      </a:r>
                      <a:r>
                        <a:rPr lang="uk-UA" sz="1600" dirty="0"/>
                        <a:t> </a:t>
                      </a:r>
                      <a:r>
                        <a:rPr lang="uk-UA" sz="1600" dirty="0" err="1"/>
                        <a:t>средней</a:t>
                      </a:r>
                      <a:r>
                        <a:rPr lang="uk-UA" sz="1600" dirty="0"/>
                        <a:t> </a:t>
                      </a:r>
                      <a:r>
                        <a:rPr lang="uk-UA" sz="1600" dirty="0" err="1"/>
                        <a:t>степени</a:t>
                      </a:r>
                      <a:r>
                        <a:rPr lang="uk-UA" sz="1600" dirty="0"/>
                        <a:t> </a:t>
                      </a:r>
                      <a:r>
                        <a:rPr lang="uk-UA" sz="1600" dirty="0" err="1"/>
                        <a:t>тяжести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/>
                        <a:t>100-109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/>
                        <a:t>0,3-5,0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uk-UA" sz="1800" dirty="0" err="1"/>
                        <a:t>Отеки</a:t>
                      </a:r>
                      <a:r>
                        <a:rPr lang="uk-UA" sz="1800" dirty="0"/>
                        <a:t> на лице, руках</a:t>
                      </a:r>
                      <a:endParaRPr lang="ru-RU" sz="1800" dirty="0"/>
                    </a:p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uk-UA" sz="1800" dirty="0" err="1"/>
                        <a:t>Иногда</a:t>
                      </a:r>
                      <a:r>
                        <a:rPr lang="uk-UA" sz="1800" dirty="0"/>
                        <a:t> </a:t>
                      </a:r>
                      <a:r>
                        <a:rPr lang="uk-UA" sz="1800" dirty="0" err="1"/>
                        <a:t>головная</a:t>
                      </a:r>
                      <a:r>
                        <a:rPr lang="uk-UA" sz="1800" dirty="0"/>
                        <a:t> </a:t>
                      </a:r>
                      <a:r>
                        <a:rPr lang="uk-UA" sz="1800" dirty="0" err="1"/>
                        <a:t>боль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32799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uk-UA" sz="1600" dirty="0"/>
                    </a:p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 err="1"/>
                        <a:t>Преэклампсия</a:t>
                      </a:r>
                      <a:r>
                        <a:rPr lang="uk-UA" sz="1600" dirty="0"/>
                        <a:t> </a:t>
                      </a:r>
                      <a:r>
                        <a:rPr lang="uk-UA" sz="1600" dirty="0" err="1"/>
                        <a:t>тяжёлой</a:t>
                      </a:r>
                      <a:r>
                        <a:rPr lang="uk-UA" sz="1600" dirty="0"/>
                        <a:t> </a:t>
                      </a:r>
                      <a:r>
                        <a:rPr lang="uk-UA" sz="1600" dirty="0" err="1"/>
                        <a:t>степени</a:t>
                      </a:r>
                      <a:r>
                        <a:rPr lang="uk-UA" sz="1600" dirty="0"/>
                        <a:t> </a:t>
                      </a:r>
                      <a:r>
                        <a:rPr lang="uk-UA" sz="1600" dirty="0" err="1"/>
                        <a:t>тяжести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+mn-lt"/>
                          <a:ea typeface="Times New Roman"/>
                        </a:rPr>
                        <a:t>≥110</a:t>
                      </a:r>
                      <a:endParaRPr lang="ru-RU" sz="2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+mn-lt"/>
                          <a:ea typeface="Times New Roman"/>
                        </a:rPr>
                        <a:t>&gt;5,0</a:t>
                      </a:r>
                      <a:endParaRPr lang="ru-RU" sz="2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uk-UA" sz="1800" dirty="0" err="1"/>
                        <a:t>Генерализованные</a:t>
                      </a:r>
                      <a:r>
                        <a:rPr lang="uk-UA" sz="1800" dirty="0"/>
                        <a:t> </a:t>
                      </a:r>
                      <a:r>
                        <a:rPr lang="uk-UA" sz="1800" dirty="0" err="1"/>
                        <a:t>отёки</a:t>
                      </a:r>
                      <a:endParaRPr lang="ru-RU" sz="1800" dirty="0"/>
                    </a:p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uk-UA" sz="1800" dirty="0" err="1"/>
                        <a:t>Головная</a:t>
                      </a:r>
                      <a:r>
                        <a:rPr lang="uk-UA" sz="1800" dirty="0"/>
                        <a:t> </a:t>
                      </a:r>
                      <a:r>
                        <a:rPr lang="uk-UA" sz="1800" dirty="0" err="1"/>
                        <a:t>боль</a:t>
                      </a:r>
                      <a:endParaRPr lang="ru-RU" sz="1800" dirty="0"/>
                    </a:p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uk-UA" sz="1800" dirty="0" err="1"/>
                        <a:t>Нарушение</a:t>
                      </a:r>
                      <a:r>
                        <a:rPr lang="uk-UA" sz="1800" dirty="0"/>
                        <a:t> </a:t>
                      </a:r>
                      <a:r>
                        <a:rPr lang="uk-UA" sz="1800" dirty="0" err="1"/>
                        <a:t>зрения</a:t>
                      </a:r>
                      <a:endParaRPr lang="ru-RU" sz="1800" dirty="0"/>
                    </a:p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uk-UA" sz="1800" dirty="0" err="1"/>
                        <a:t>Боль</a:t>
                      </a:r>
                      <a:r>
                        <a:rPr lang="uk-UA" sz="1800" dirty="0"/>
                        <a:t> в правом </a:t>
                      </a:r>
                      <a:r>
                        <a:rPr lang="uk-UA" sz="1800" dirty="0" err="1"/>
                        <a:t>подреберьи</a:t>
                      </a:r>
                      <a:endParaRPr lang="ru-RU" sz="1800" dirty="0"/>
                    </a:p>
                    <a:p>
                      <a:pPr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uk-UA" sz="1800" dirty="0" err="1"/>
                        <a:t>Олигурия</a:t>
                      </a:r>
                      <a:r>
                        <a:rPr lang="uk-UA" sz="1800" dirty="0"/>
                        <a:t> (&lt; 500 </a:t>
                      </a:r>
                      <a:r>
                        <a:rPr lang="uk-UA" sz="1800" dirty="0" err="1"/>
                        <a:t>мл</a:t>
                      </a:r>
                      <a:r>
                        <a:rPr lang="uk-UA" sz="1800" dirty="0"/>
                        <a:t>/</a:t>
                      </a:r>
                      <a:r>
                        <a:rPr lang="uk-UA" sz="1800" dirty="0" err="1"/>
                        <a:t>сут</a:t>
                      </a:r>
                      <a:r>
                        <a:rPr lang="uk-UA" sz="1800" dirty="0"/>
                        <a:t>)</a:t>
                      </a:r>
                      <a:endParaRPr lang="ru-RU" sz="1800" dirty="0"/>
                    </a:p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uk-UA" sz="1800" dirty="0" err="1"/>
                        <a:t>Тромбоцитопения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1026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 err="1"/>
                        <a:t>Эклампсия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/>
                        <a:t>≥90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/>
                        <a:t>≥0,3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uk-UA" sz="1800" dirty="0"/>
                        <a:t>Приступ судорог(один </a:t>
                      </a:r>
                      <a:r>
                        <a:rPr lang="uk-UA" sz="1800" dirty="0" err="1"/>
                        <a:t>или</a:t>
                      </a:r>
                      <a:r>
                        <a:rPr lang="uk-UA" sz="1800" dirty="0"/>
                        <a:t> </a:t>
                      </a:r>
                      <a:r>
                        <a:rPr lang="uk-UA" sz="1800" dirty="0" err="1"/>
                        <a:t>более</a:t>
                      </a:r>
                      <a:r>
                        <a:rPr lang="uk-UA" sz="1800" dirty="0"/>
                        <a:t>)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9398" name="TextBox 7"/>
          <p:cNvSpPr txBox="1">
            <a:spLocks noChangeArrowheads="1"/>
          </p:cNvSpPr>
          <p:nvPr/>
        </p:nvSpPr>
        <p:spPr bwMode="auto">
          <a:xfrm>
            <a:off x="500063" y="6143625"/>
            <a:ext cx="8143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Примечание.</a:t>
            </a:r>
            <a:r>
              <a:rPr lang="ru-RU">
                <a:latin typeface="Calibri" pitchFamily="34" charset="0"/>
              </a:rPr>
              <a:t> Наличие у беременной хотя бы одного из критериев более тяжелой </a:t>
            </a:r>
            <a:r>
              <a:rPr lang="uk-UA">
                <a:latin typeface="Calibri" pitchFamily="34" charset="0"/>
              </a:rPr>
              <a:t>преэклампси</a:t>
            </a:r>
            <a:r>
              <a:rPr lang="ru-RU">
                <a:latin typeface="Calibri" pitchFamily="34" charset="0"/>
              </a:rPr>
              <a:t>и является основанием для соответствующего диагноза.</a:t>
            </a:r>
          </a:p>
        </p:txBody>
      </p:sp>
    </p:spTree>
    <p:extLst>
      <p:ext uri="{BB962C8B-B14F-4D97-AF65-F5344CB8AC3E}">
        <p14:creationId xmlns:p14="http://schemas.microsoft.com/office/powerpoint/2010/main" val="18355903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1027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spcBef>
                <a:spcPts val="1200"/>
              </a:spcBef>
              <a:spcAft>
                <a:spcPts val="600"/>
              </a:spcAft>
            </a:pPr>
            <a:r>
              <a:rPr lang="ru-RU" altLang="en-US" sz="2000" dirty="0" smtClean="0">
                <a:ea typeface="ＭＳ Ｐゴシック" panose="020B0600070205080204" pitchFamily="34" charset="-128"/>
              </a:rPr>
              <a:t>Важно помнить, что анализы крови могут быть аномальными даже когда давление повышено незначительно или не повышено</a:t>
            </a:r>
          </a:p>
          <a:p>
            <a:pPr marL="0" indent="0" eaLnBrk="1" hangingPunct="1">
              <a:spcBef>
                <a:spcPct val="0"/>
              </a:spcBef>
            </a:pPr>
            <a:r>
              <a:rPr lang="ru-RU" altLang="en-US" sz="2000" u="sng" dirty="0" smtClean="0">
                <a:ea typeface="ＭＳ Ｐゴシック" panose="020B0600070205080204" pitchFamily="34" charset="-128"/>
              </a:rPr>
              <a:t>Тяжелая</a:t>
            </a:r>
            <a:r>
              <a:rPr lang="en-US" altLang="en-US" sz="2000" dirty="0" smtClean="0">
                <a:ea typeface="ＭＳ Ｐゴシック" panose="020B0600070205080204" pitchFamily="34" charset="-128"/>
              </a:rPr>
              <a:t> </a:t>
            </a:r>
            <a:r>
              <a:rPr lang="ru-RU" altLang="en-US" sz="2000" dirty="0" err="1" smtClean="0">
                <a:ea typeface="ＭＳ Ｐゴシック" panose="020B0600070205080204" pitchFamily="34" charset="-128"/>
              </a:rPr>
              <a:t>преэклампсия</a:t>
            </a:r>
            <a:r>
              <a:rPr lang="ru-RU" altLang="en-US" sz="2000" dirty="0" smtClean="0">
                <a:ea typeface="ＭＳ Ｐゴシック" panose="020B0600070205080204" pitchFamily="34" charset="-128"/>
              </a:rPr>
              <a:t>, признаки</a:t>
            </a:r>
            <a:r>
              <a:rPr lang="en-US" altLang="en-US" sz="2000" dirty="0" smtClean="0">
                <a:ea typeface="ＭＳ Ｐゴシック" panose="020B0600070205080204" pitchFamily="34" charset="-128"/>
              </a:rPr>
              <a:t>:</a:t>
            </a:r>
          </a:p>
          <a:p>
            <a:pPr marL="0" indent="0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000" dirty="0" smtClean="0">
                <a:ea typeface="ＭＳ Ｐゴシック" panose="020B0600070205080204" pitchFamily="34" charset="-128"/>
              </a:rPr>
              <a:t>     - </a:t>
            </a:r>
            <a:r>
              <a:rPr lang="ru-RU" altLang="en-US" sz="2000" dirty="0" smtClean="0">
                <a:ea typeface="ＭＳ Ｐゴシック" panose="020B0600070205080204" pitchFamily="34" charset="-128"/>
              </a:rPr>
              <a:t>Тяжелая гипертензия</a:t>
            </a:r>
            <a:r>
              <a:rPr lang="en-US" altLang="en-US" sz="2000" dirty="0" smtClean="0">
                <a:ea typeface="ＭＳ Ｐゴシック" panose="020B0600070205080204" pitchFamily="34" charset="-128"/>
              </a:rPr>
              <a:t>;</a:t>
            </a:r>
          </a:p>
          <a:p>
            <a:pPr marL="0" indent="0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000" dirty="0" smtClean="0">
                <a:ea typeface="ＭＳ Ｐゴシック" panose="020B0600070205080204" pitchFamily="34" charset="-128"/>
              </a:rPr>
              <a:t>     - </a:t>
            </a:r>
            <a:r>
              <a:rPr lang="ru-RU" altLang="en-US" sz="2000" dirty="0" smtClean="0">
                <a:ea typeface="ＭＳ Ｐゴシック" panose="020B0600070205080204" pitchFamily="34" charset="-128"/>
              </a:rPr>
              <a:t>Тромбоцитопения</a:t>
            </a:r>
            <a:r>
              <a:rPr lang="en-US" altLang="en-US" sz="2000" dirty="0" smtClean="0">
                <a:ea typeface="ＭＳ Ｐゴシック" panose="020B0600070205080204" pitchFamily="34" charset="-128"/>
              </a:rPr>
              <a:t>;</a:t>
            </a:r>
          </a:p>
          <a:p>
            <a:pPr marL="0" indent="0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000" dirty="0" smtClean="0">
                <a:ea typeface="ＭＳ Ｐゴシック" panose="020B0600070205080204" pitchFamily="34" charset="-128"/>
              </a:rPr>
              <a:t>     - </a:t>
            </a:r>
            <a:r>
              <a:rPr lang="ru-RU" altLang="en-US" sz="2000" dirty="0" smtClean="0">
                <a:ea typeface="ＭＳ Ｐゴシック" panose="020B0600070205080204" pitchFamily="34" charset="-128"/>
              </a:rPr>
              <a:t>Нарушение функций печени</a:t>
            </a:r>
            <a:r>
              <a:rPr lang="en-US" altLang="en-US" sz="2000" dirty="0" smtClean="0">
                <a:ea typeface="ＭＳ Ｐゴシック" panose="020B0600070205080204" pitchFamily="34" charset="-128"/>
              </a:rPr>
              <a:t>;</a:t>
            </a:r>
          </a:p>
          <a:p>
            <a:pPr marL="0" indent="0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000" dirty="0" smtClean="0">
                <a:ea typeface="ＭＳ Ｐゴシック" panose="020B0600070205080204" pitchFamily="34" charset="-128"/>
              </a:rPr>
              <a:t>     - </a:t>
            </a:r>
            <a:r>
              <a:rPr lang="ru-RU" altLang="en-US" sz="2000" dirty="0" smtClean="0">
                <a:ea typeface="ＭＳ Ｐゴシック" panose="020B0600070205080204" pitchFamily="34" charset="-128"/>
              </a:rPr>
              <a:t>Прогрессирующая почечная недостаточность</a:t>
            </a:r>
            <a:r>
              <a:rPr lang="en-US" altLang="en-US" sz="2000" dirty="0" smtClean="0">
                <a:ea typeface="ＭＳ Ｐゴシック" panose="020B0600070205080204" pitchFamily="34" charset="-128"/>
              </a:rPr>
              <a:t>;</a:t>
            </a:r>
          </a:p>
          <a:p>
            <a:pPr marL="0" indent="0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000" dirty="0" smtClean="0">
                <a:ea typeface="ＭＳ Ｐゴシック" panose="020B0600070205080204" pitchFamily="34" charset="-128"/>
              </a:rPr>
              <a:t>     - </a:t>
            </a:r>
            <a:r>
              <a:rPr lang="ru-RU" altLang="en-US" sz="2000" dirty="0" smtClean="0">
                <a:ea typeface="ＭＳ Ｐゴシック" panose="020B0600070205080204" pitchFamily="34" charset="-128"/>
              </a:rPr>
              <a:t>Отек легких</a:t>
            </a:r>
            <a:r>
              <a:rPr lang="en-US" altLang="en-US" sz="2000" dirty="0" smtClean="0">
                <a:ea typeface="ＭＳ Ｐゴシック" panose="020B0600070205080204" pitchFamily="34" charset="-128"/>
              </a:rPr>
              <a:t>;</a:t>
            </a:r>
          </a:p>
          <a:p>
            <a:pPr marL="0" indent="0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000" dirty="0" smtClean="0">
                <a:ea typeface="ＭＳ Ｐゴシック" panose="020B0600070205080204" pitchFamily="34" charset="-128"/>
              </a:rPr>
              <a:t>     - </a:t>
            </a:r>
            <a:r>
              <a:rPr lang="ru-RU" altLang="en-US" sz="2000" dirty="0" smtClean="0">
                <a:ea typeface="ＭＳ Ｐゴシック" panose="020B0600070205080204" pitchFamily="34" charset="-128"/>
              </a:rPr>
              <a:t>Нарушение зрения или деятельности мозга </a:t>
            </a:r>
            <a:endParaRPr lang="en-US" altLang="en-US" sz="2000" dirty="0" smtClean="0"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000" dirty="0" smtClean="0">
                <a:ea typeface="ＭＳ Ｐゴシック" panose="020B0600070205080204" pitchFamily="34" charset="-128"/>
              </a:rPr>
              <a:t>     (</a:t>
            </a:r>
            <a:r>
              <a:rPr lang="ru-RU" altLang="en-US" sz="2000" dirty="0" smtClean="0">
                <a:ea typeface="ＭＳ Ｐゴシック" panose="020B0600070205080204" pitchFamily="34" charset="-128"/>
              </a:rPr>
              <a:t>учтите, что тяжесть протеинурии больше не является критерием</a:t>
            </a:r>
            <a:r>
              <a:rPr lang="en-US" altLang="en-US" sz="2000" dirty="0" smtClean="0">
                <a:ea typeface="ＭＳ Ｐゴシック" panose="020B0600070205080204" pitchFamily="34" charset="-128"/>
              </a:rPr>
              <a:t>)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altLang="en-US" sz="2000" dirty="0" smtClean="0">
                <a:ea typeface="ＭＳ Ｐゴシック" panose="020B0600070205080204" pitchFamily="34" charset="-128"/>
              </a:rPr>
              <a:t>Смерть матери может произойти при тяжелой </a:t>
            </a:r>
            <a:r>
              <a:rPr lang="ru-RU" altLang="en-US" sz="2000" dirty="0" err="1" smtClean="0">
                <a:ea typeface="ＭＳ Ｐゴシック" panose="020B0600070205080204" pitchFamily="34" charset="-128"/>
              </a:rPr>
              <a:t>преэклампсии</a:t>
            </a:r>
            <a:r>
              <a:rPr lang="ru-RU" altLang="en-US" sz="2000" dirty="0" smtClean="0">
                <a:ea typeface="ＭＳ Ｐゴシック" panose="020B0600070205080204" pitchFamily="34" charset="-128"/>
              </a:rPr>
              <a:t>, но развитие от легкой к тяжелой степени может быть  быстрой </a:t>
            </a:r>
            <a:r>
              <a:rPr lang="en-GB" altLang="en-US" sz="2000" dirty="0" smtClean="0">
                <a:ea typeface="ＭＳ Ｐゴシック" panose="020B0600070205080204" pitchFamily="34" charset="-128"/>
              </a:rPr>
              <a:t>(</a:t>
            </a:r>
            <a:r>
              <a:rPr lang="ru-RU" altLang="en-US" sz="2000" dirty="0" smtClean="0">
                <a:ea typeface="ＭＳ Ｐゴシック" panose="020B0600070205080204" pitchFamily="34" charset="-128"/>
              </a:rPr>
              <a:t>от нескольких дней до недели</a:t>
            </a:r>
            <a:r>
              <a:rPr lang="en-GB" altLang="en-US" sz="2000" dirty="0" smtClean="0">
                <a:ea typeface="ＭＳ Ｐゴシック" panose="020B0600070205080204" pitchFamily="34" charset="-128"/>
              </a:rPr>
              <a:t>)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6516688" y="6237288"/>
            <a:ext cx="2316162" cy="5040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Char char="–"/>
              <a:defRPr sz="22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20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Char char="–"/>
              <a:defRPr sz="20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rgbClr val="0070C0"/>
                </a:solidFill>
              </a:rPr>
              <a:t>WHO 2011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rgbClr val="0070C0"/>
                </a:solidFill>
              </a:rPr>
              <a:t> ACOG  2013</a:t>
            </a: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err="1" smtClean="0"/>
              <a:t>Преэклампсия</a:t>
            </a:r>
            <a:r>
              <a:rPr lang="ru-RU" sz="3200" dirty="0" smtClean="0"/>
              <a:t>: характеристика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6493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ГЕСТОЗЫ</a:t>
            </a:r>
          </a:p>
        </p:txBody>
      </p:sp>
      <p:sp>
        <p:nvSpPr>
          <p:cNvPr id="16386" name="Заголовок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970784" cy="5141168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ru-RU" dirty="0" smtClean="0"/>
              <a:t>Ряд </a:t>
            </a:r>
            <a:r>
              <a:rPr lang="ru-RU" dirty="0"/>
              <a:t>заболеваний, которые возникают во время беременности, осложняя ее течение и, как правило, прекращаются </a:t>
            </a:r>
            <a:r>
              <a:rPr lang="ru-RU" dirty="0" smtClean="0"/>
              <a:t>с окончанием </a:t>
            </a:r>
            <a:r>
              <a:rPr lang="ru-RU" dirty="0"/>
              <a:t>или прерыванием </a:t>
            </a:r>
            <a:r>
              <a:rPr lang="ru-RU" dirty="0" smtClean="0"/>
              <a:t>беременности.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27316" y="1452602"/>
            <a:ext cx="3892624" cy="540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678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142852"/>
            <a:ext cx="8715436" cy="78581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Принципы лечения </a:t>
            </a:r>
            <a:r>
              <a:rPr lang="ru-RU" sz="3200" dirty="0" err="1"/>
              <a:t>преэклампсии</a:t>
            </a:r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715016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2800" dirty="0"/>
              <a:t>Единственным безусловно эффективным методом лечения </a:t>
            </a:r>
            <a:r>
              <a:rPr lang="ru-RU" sz="2800" dirty="0" err="1"/>
              <a:t>преэклампсии</a:t>
            </a:r>
            <a:r>
              <a:rPr lang="ru-RU" sz="2800" dirty="0"/>
              <a:t> является прерывание беременности/рождения плода и последа.</a:t>
            </a:r>
          </a:p>
          <a:p>
            <a:pPr>
              <a:defRPr/>
            </a:pPr>
            <a:r>
              <a:rPr lang="ru-RU" sz="2800" dirty="0"/>
              <a:t>Оказание помощи женщинам с ПЭ имеет целью:</a:t>
            </a:r>
          </a:p>
          <a:p>
            <a:pPr lvl="1">
              <a:defRPr/>
            </a:pPr>
            <a:r>
              <a:rPr lang="ru-RU" sz="2400" dirty="0"/>
              <a:t>минимизацию дальнейших осложнений, связанных с беременностью,</a:t>
            </a:r>
          </a:p>
          <a:p>
            <a:pPr lvl="1">
              <a:defRPr/>
            </a:pPr>
            <a:r>
              <a:rPr lang="ru-RU" sz="2400" dirty="0"/>
              <a:t>предотвращения необоснованного преждевременного </a:t>
            </a:r>
            <a:r>
              <a:rPr lang="ru-RU" sz="2400" dirty="0" err="1"/>
              <a:t>родоразрешения</a:t>
            </a:r>
            <a:r>
              <a:rPr lang="ru-RU" sz="2400" dirty="0"/>
              <a:t>,</a:t>
            </a:r>
          </a:p>
          <a:p>
            <a:pPr lvl="1">
              <a:defRPr/>
            </a:pPr>
            <a:r>
              <a:rPr lang="ru-RU" sz="2400" dirty="0"/>
              <a:t>увеличение числа благоприятных результатов у матерей и младенцев.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007074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ru-RU" altLang="en-US" dirty="0" smtClean="0">
                <a:ea typeface="ＭＳ Ｐゴシック" panose="020B0600070205080204" pitchFamily="34" charset="-128"/>
              </a:rPr>
              <a:t>Постоянное применение при тяжелой </a:t>
            </a:r>
            <a:r>
              <a:rPr lang="ru-RU" altLang="en-US" dirty="0" err="1" smtClean="0">
                <a:ea typeface="ＭＳ Ｐゴシック" panose="020B0600070205080204" pitchFamily="34" charset="-128"/>
              </a:rPr>
              <a:t>преэклампсии</a:t>
            </a:r>
            <a:r>
              <a:rPr lang="ru-RU" altLang="en-US" dirty="0" smtClean="0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ru-RU" altLang="en-US" dirty="0" smtClean="0">
                <a:ea typeface="ＭＳ Ｐゴシック" panose="020B0600070205080204" pitchFamily="34" charset="-128"/>
              </a:rPr>
              <a:t>Рассматривать возможность применения сульфата магния у женщин с тяжелой </a:t>
            </a:r>
            <a:r>
              <a:rPr lang="ru-RU" altLang="en-US" dirty="0" err="1" smtClean="0">
                <a:ea typeface="ＭＳ Ｐゴシック" panose="020B0600070205080204" pitchFamily="34" charset="-128"/>
              </a:rPr>
              <a:t>преэклампсией</a:t>
            </a:r>
            <a:r>
              <a:rPr lang="ru-RU" altLang="en-US" dirty="0" smtClean="0">
                <a:ea typeface="ＭＳ Ｐゴシック" panose="020B0600070205080204" pitchFamily="34" charset="-128"/>
              </a:rPr>
              <a:t>, находящихся в палате интенсивной терапии, если роды планируются в ближайшие 24 часа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ru-RU" altLang="en-US" dirty="0" smtClean="0">
                <a:ea typeface="ＭＳ Ｐゴシック" panose="020B0600070205080204" pitchFamily="34" charset="-128"/>
              </a:rPr>
              <a:t>Продолжать введение сульфата магния на протяжении 24 часов после родов или 24 часа после последнего приступа судорог</a:t>
            </a:r>
            <a:endParaRPr lang="en-GB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700118" y="363488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200" dirty="0" smtClean="0">
                <a:ea typeface="ＭＳ Ｐゴシック" panose="020B0600070205080204" pitchFamily="34" charset="-128"/>
              </a:rPr>
              <a:t>:</a:t>
            </a:r>
            <a:endParaRPr lang="en-GB" altLang="en-US" sz="3200" b="0" dirty="0" smtClean="0">
              <a:ea typeface="ＭＳ Ｐゴシック" panose="020B0600070205080204" pitchFamily="34" charset="-128"/>
            </a:endParaRPr>
          </a:p>
        </p:txBody>
      </p:sp>
      <p:sp>
        <p:nvSpPr>
          <p:cNvPr id="634884" name="Rectangle 4"/>
          <p:cNvSpPr>
            <a:spLocks noChangeArrowheads="1"/>
          </p:cNvSpPr>
          <p:nvPr/>
        </p:nvSpPr>
        <p:spPr bwMode="auto">
          <a:xfrm>
            <a:off x="4946650" y="5910263"/>
            <a:ext cx="3733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lr>
                <a:srgbClr val="FF3300"/>
              </a:buClr>
              <a:buChar char="–"/>
              <a:defRPr sz="22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20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Char char="–"/>
              <a:defRPr sz="20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600" dirty="0" smtClean="0">
                <a:solidFill>
                  <a:srgbClr val="0070C0"/>
                </a:solidFill>
              </a:rPr>
              <a:t>NICE 2010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600" dirty="0" smtClean="0">
                <a:solidFill>
                  <a:srgbClr val="0070C0"/>
                </a:solidFill>
              </a:rPr>
              <a:t>IMPAC 2007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600" dirty="0" smtClean="0">
                <a:solidFill>
                  <a:srgbClr val="0070C0"/>
                </a:solidFill>
              </a:rPr>
              <a:t>WHO 2011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en-US" sz="1400" dirty="0" smtClean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282" y="142852"/>
            <a:ext cx="8715436" cy="126992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en-US" sz="3200" dirty="0" err="1">
                <a:ea typeface="ＭＳ Ｐゴシック" panose="020B0600070205080204" pitchFamily="34" charset="-128"/>
              </a:rPr>
              <a:t>Преэклампсия</a:t>
            </a:r>
            <a:r>
              <a:rPr lang="en-US" altLang="en-US" sz="3200" dirty="0">
                <a:ea typeface="ＭＳ Ｐゴシック" panose="020B0600070205080204" pitchFamily="34" charset="-128"/>
              </a:rPr>
              <a:t>: </a:t>
            </a:r>
            <a:br>
              <a:rPr lang="en-US" altLang="en-US" sz="3200" dirty="0">
                <a:ea typeface="ＭＳ Ｐゴシック" panose="020B0600070205080204" pitchFamily="34" charset="-128"/>
              </a:rPr>
            </a:br>
            <a:r>
              <a:rPr lang="ru-RU" altLang="en-US" sz="3200" dirty="0">
                <a:ea typeface="ＭＳ Ｐゴシック" panose="020B0600070205080204" pitchFamily="34" charset="-128"/>
              </a:rPr>
              <a:t>профилактика судорог </a:t>
            </a:r>
            <a:r>
              <a:rPr lang="en-US" altLang="en-US" sz="3200" dirty="0">
                <a:ea typeface="ＭＳ Ｐゴシック" panose="020B0600070205080204" pitchFamily="34" charset="-128"/>
              </a:rPr>
              <a:t>– </a:t>
            </a:r>
            <a:r>
              <a:rPr lang="ru-RU" altLang="en-US" sz="3200" dirty="0">
                <a:ea typeface="ＭＳ Ｐゴシック" panose="020B0600070205080204" pitchFamily="34" charset="-128"/>
              </a:rPr>
              <a:t>сульфат магния</a:t>
            </a:r>
            <a:r>
              <a:rPr lang="en-GB" altLang="en-US" sz="3200" dirty="0">
                <a:ea typeface="ＭＳ Ｐゴシック" panose="020B0600070205080204" pitchFamily="34" charset="-128"/>
              </a:rPr>
              <a:t>(</a:t>
            </a:r>
            <a:r>
              <a:rPr lang="en-US" altLang="en-US" sz="3200" dirty="0">
                <a:ea typeface="ＭＳ Ｐゴシック" panose="020B0600070205080204" pitchFamily="34" charset="-128"/>
              </a:rPr>
              <a:t>MgSo4)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9098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-50334"/>
            <a:ext cx="8302082" cy="705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3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0" y="-31928"/>
            <a:ext cx="9144000" cy="6917312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ts val="2800"/>
              </a:lnSpc>
              <a:spcBef>
                <a:spcPct val="50000"/>
              </a:spcBef>
            </a:pPr>
            <a:endParaRPr lang="ru-RU" altLang="ru-RU" sz="2800" dirty="0">
              <a:latin typeface="Times New Roman" pitchFamily="18" charset="0"/>
            </a:endParaRPr>
          </a:p>
          <a:p>
            <a:pPr algn="ctr">
              <a:lnSpc>
                <a:spcPts val="2800"/>
              </a:lnSpc>
              <a:spcBef>
                <a:spcPct val="50000"/>
              </a:spcBef>
            </a:pPr>
            <a:r>
              <a:rPr lang="ru-RU" altLang="ru-RU" sz="2800" dirty="0">
                <a:latin typeface="Times New Roman" pitchFamily="18" charset="0"/>
              </a:rPr>
              <a:t>	</a:t>
            </a:r>
            <a:br>
              <a:rPr lang="ru-RU" altLang="ru-RU" sz="2800" dirty="0">
                <a:latin typeface="Times New Roman" pitchFamily="18" charset="0"/>
              </a:rPr>
            </a:b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Эклампсия</a:t>
            </a:r>
            <a:b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endParaRPr lang="ru-RU" alt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  <a:p>
            <a:pPr algn="ctr">
              <a:lnSpc>
                <a:spcPts val="2800"/>
              </a:lnSpc>
              <a:spcBef>
                <a:spcPct val="50000"/>
              </a:spcBef>
            </a:pP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– это преобладание </a:t>
            </a:r>
            <a:b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/>
            </a:r>
            <a:b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в клинических проявлениях</a:t>
            </a:r>
            <a:b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/>
            </a:r>
            <a:b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преэклампсии поражения</a:t>
            </a:r>
            <a:b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/>
            </a:r>
            <a:b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головного мозга</a:t>
            </a:r>
          </a:p>
          <a:p>
            <a:pPr algn="ctr">
              <a:lnSpc>
                <a:spcPts val="2800"/>
              </a:lnSpc>
              <a:spcBef>
                <a:spcPct val="50000"/>
              </a:spcBef>
            </a:pP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с судорожным синдромом</a:t>
            </a:r>
          </a:p>
          <a:p>
            <a:pPr algn="ctr">
              <a:lnSpc>
                <a:spcPts val="2800"/>
              </a:lnSpc>
              <a:spcBef>
                <a:spcPct val="50000"/>
              </a:spcBef>
            </a:pP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и комой</a:t>
            </a:r>
          </a:p>
        </p:txBody>
      </p:sp>
    </p:spTree>
    <p:extLst>
      <p:ext uri="{BB962C8B-B14F-4D97-AF65-F5344CB8AC3E}">
        <p14:creationId xmlns:p14="http://schemas.microsoft.com/office/powerpoint/2010/main" val="38334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39552" y="260648"/>
            <a:ext cx="7848872" cy="86409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Эклампсия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1412776"/>
            <a:ext cx="8715436" cy="5184576"/>
          </a:xfrm>
        </p:spPr>
        <p:txBody>
          <a:bodyPr rtlCol="0">
            <a:normAutofit fontScale="92500" lnSpcReduction="10000"/>
          </a:bodyPr>
          <a:lstStyle/>
          <a:p>
            <a:pPr eaLnBrk="1" hangingPunct="1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от греч.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eklampsis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— вспышка, воспламенение, возгорание — тяжёлая стадия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гестоза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характеризующаяся сложным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симптомокомплексом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Самый типичный симптом — приступы судорог </a:t>
            </a:r>
            <a:r>
              <a:rPr lang="ru-RU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поперечно-полосатой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мускулатуры всего тела, </a:t>
            </a:r>
            <a:r>
              <a:rPr lang="ru-RU" sz="2800" dirty="0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которые чаще развиваются на фоне симптомов тяжёлой </a:t>
            </a:r>
            <a:r>
              <a:rPr lang="ru-RU" sz="2800" dirty="0" err="1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преэклампсии</a:t>
            </a:r>
            <a:r>
              <a:rPr lang="ru-RU" sz="2800" dirty="0">
                <a:solidFill>
                  <a:srgbClr val="1338AD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Однако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20-30% случаев эклампсия развивается непредвиденно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Особенно это характерно для эклампсии во время родов или в послеродовом периоде,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когда незначительно выраженные симптомы </a:t>
            </a:r>
            <a:r>
              <a:rPr lang="ru-RU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преэклампсии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 учитывают и не проводят адекватные мероприятия.</a:t>
            </a:r>
          </a:p>
        </p:txBody>
      </p:sp>
    </p:spTree>
    <p:extLst>
      <p:ext uri="{BB962C8B-B14F-4D97-AF65-F5344CB8AC3E}">
        <p14:creationId xmlns:p14="http://schemas.microsoft.com/office/powerpoint/2010/main" val="1137204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1520" y="332656"/>
            <a:ext cx="8715436" cy="112590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Классификация эклампсии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83568" y="1772816"/>
            <a:ext cx="8064896" cy="4227952"/>
          </a:xfrm>
        </p:spPr>
        <p:txBody>
          <a:bodyPr rtlCol="0"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эклампсия во время беременности </a:t>
            </a:r>
          </a:p>
          <a:p>
            <a:pPr>
              <a:lnSpc>
                <a:spcPct val="150000"/>
              </a:lnSpc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эклампсия в родах</a:t>
            </a:r>
          </a:p>
          <a:p>
            <a:pPr>
              <a:lnSpc>
                <a:spcPct val="150000"/>
              </a:lnSpc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эклампсия в послеродовом периоде </a:t>
            </a:r>
          </a:p>
          <a:p>
            <a:pPr>
              <a:lnSpc>
                <a:spcPct val="150000"/>
              </a:lnSpc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эклампсия, не уточненная по срокам.</a:t>
            </a:r>
          </a:p>
        </p:txBody>
      </p:sp>
    </p:spTree>
    <p:extLst>
      <p:ext uri="{BB962C8B-B14F-4D97-AF65-F5344CB8AC3E}">
        <p14:creationId xmlns:p14="http://schemas.microsoft.com/office/powerpoint/2010/main" val="10445240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700808"/>
            <a:ext cx="7931224" cy="4572000"/>
          </a:xfrm>
        </p:spPr>
        <p:txBody>
          <a:bodyPr>
            <a:normAutofit fontScale="85000" lnSpcReduction="2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ru-RU" dirty="0"/>
              <a:t>После судорог при необходимости очистить ротовую полость и горло. По возможности, проводят ингаляцию кислородом.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dirty="0"/>
              <a:t>Положить женщину на ровную поверхность в положении на левом боку или со смещением матки влево на 15-20◦;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dirty="0"/>
              <a:t>Обеспечить подачу кислорода (подавать 100% кислород со скоростью 8-10 л в мин.), Оценить дыхание после приступа судорог, </a:t>
            </a:r>
            <a:r>
              <a:rPr lang="ru-RU" dirty="0" err="1"/>
              <a:t>пульсоксиметрия</a:t>
            </a:r>
            <a:r>
              <a:rPr lang="ru-RU" dirty="0"/>
              <a:t>, аускультация легких для исключения аспирации или отека легких.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dirty="0"/>
              <a:t>При развитии длительного апноэ немедленно начать принудительную вентиляцию маской с подачей 100% кислорода.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15EDFF96-3234-4C0A-94F5-AF3F75FEA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600" dirty="0">
                <a:solidFill>
                  <a:schemeClr val="bg1"/>
                </a:solidFill>
                <a:latin typeface="+mj-lt"/>
              </a:rPr>
              <a:t>Эклампсия</a:t>
            </a:r>
            <a:br>
              <a:rPr lang="ru-RU" altLang="ru-RU" sz="3600" dirty="0">
                <a:solidFill>
                  <a:schemeClr val="bg1"/>
                </a:solidFill>
                <a:latin typeface="+mj-lt"/>
              </a:rPr>
            </a:br>
            <a:r>
              <a:rPr lang="ru-RU" altLang="ru-RU" sz="3600" dirty="0">
                <a:solidFill>
                  <a:schemeClr val="bg1"/>
                </a:solidFill>
                <a:latin typeface="+mj-lt"/>
              </a:rPr>
              <a:t>тактика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693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Обеспечить положение женщины лежа при АД ≥ 150/90 мм рт. ст.</a:t>
            </a:r>
          </a:p>
          <a:p>
            <a:r>
              <a:rPr lang="ru-RU" dirty="0"/>
              <a:t>На левом боку под углом не менее 15 - 30 °</a:t>
            </a:r>
          </a:p>
          <a:p>
            <a:pPr marL="0" indent="0">
              <a:buNone/>
            </a:pPr>
            <a:r>
              <a:rPr lang="ru-RU" dirty="0"/>
              <a:t>или ручное смещение матки в левую сторону</a:t>
            </a:r>
          </a:p>
          <a:p>
            <a:r>
              <a:rPr lang="ru-RU" dirty="0"/>
              <a:t>После судорог - поза выживания и/или восстановления.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113" y="5242683"/>
            <a:ext cx="4379687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3">
            <a:extLst>
              <a:ext uri="{FF2B5EF4-FFF2-40B4-BE49-F238E27FC236}">
                <a16:creationId xmlns="" xmlns:a16="http://schemas.microsoft.com/office/drawing/2014/main" id="{166E4385-CE7A-42E0-8F44-A22D603C1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600" dirty="0">
                <a:solidFill>
                  <a:schemeClr val="bg1"/>
                </a:solidFill>
                <a:latin typeface="+mj-lt"/>
              </a:rPr>
              <a:t>Стандарт оказания помощи при </a:t>
            </a:r>
            <a:r>
              <a:rPr lang="ru-RU" altLang="ru-RU" sz="3600" dirty="0" err="1">
                <a:solidFill>
                  <a:schemeClr val="bg1"/>
                </a:solidFill>
                <a:latin typeface="+mj-lt"/>
              </a:rPr>
              <a:t>преэклампсии</a:t>
            </a:r>
            <a:r>
              <a:rPr lang="ru-RU" altLang="ru-RU" sz="3600" dirty="0">
                <a:solidFill>
                  <a:schemeClr val="bg1"/>
                </a:solidFill>
                <a:latin typeface="+mj-lt"/>
              </a:rPr>
              <a:t>/эклампсии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016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spcBef>
                <a:spcPts val="3000"/>
              </a:spcBef>
            </a:pPr>
            <a:r>
              <a:rPr lang="ru-RU" altLang="en-US" dirty="0" smtClean="0">
                <a:ea typeface="ＭＳ Ｐゴシック" panose="020B0600070205080204" pitchFamily="34" charset="-128"/>
              </a:rPr>
              <a:t>Если плод жизнеспособен на сроках 33 6/7 или менее недель, следует  назначить </a:t>
            </a:r>
            <a:r>
              <a:rPr lang="ru-RU" altLang="en-US" dirty="0" err="1" smtClean="0">
                <a:ea typeface="ＭＳ Ｐゴシック" panose="020B0600070205080204" pitchFamily="34" charset="-128"/>
              </a:rPr>
              <a:t>кортикостериоды</a:t>
            </a:r>
            <a:r>
              <a:rPr lang="ru-RU" altLang="en-US" dirty="0" smtClean="0">
                <a:ea typeface="ＭＳ Ｐゴシック" panose="020B0600070205080204" pitchFamily="34" charset="-128"/>
              </a:rPr>
              <a:t>, но не откладывать </a:t>
            </a:r>
            <a:r>
              <a:rPr lang="ru-RU" altLang="en-US" dirty="0" err="1" smtClean="0">
                <a:ea typeface="ＭＳ Ｐゴシック" panose="020B0600070205080204" pitchFamily="34" charset="-128"/>
              </a:rPr>
              <a:t>родоразрешение</a:t>
            </a:r>
            <a:r>
              <a:rPr lang="ru-RU" altLang="en-US" dirty="0" smtClean="0">
                <a:ea typeface="ＭＳ Ｐゴシック" panose="020B0600070205080204" pitchFamily="34" charset="-128"/>
              </a:rPr>
              <a:t> после первичной  стабилизации состояния матери в случае эклампсии, независимо от </a:t>
            </a:r>
            <a:r>
              <a:rPr lang="ru-RU" altLang="en-US" dirty="0" err="1" smtClean="0">
                <a:ea typeface="ＭＳ Ｐゴシック" panose="020B0600070205080204" pitchFamily="34" charset="-128"/>
              </a:rPr>
              <a:t>гестационного</a:t>
            </a:r>
            <a:r>
              <a:rPr lang="ru-RU" altLang="en-US" dirty="0" smtClean="0">
                <a:ea typeface="ＭＳ Ｐゴシック" panose="020B0600070205080204" pitchFamily="34" charset="-128"/>
              </a:rPr>
              <a:t> срока.</a:t>
            </a:r>
            <a:endParaRPr lang="en-GB" altLang="en-US" dirty="0" smtClean="0">
              <a:ea typeface="ＭＳ Ｐゴシック" panose="020B0600070205080204" pitchFamily="34" charset="-128"/>
            </a:endParaRPr>
          </a:p>
          <a:p>
            <a:pPr eaLnBrk="1" hangingPunct="1">
              <a:spcBef>
                <a:spcPts val="3000"/>
              </a:spcBef>
            </a:pPr>
            <a:r>
              <a:rPr lang="ru-RU" altLang="en-US" dirty="0" smtClean="0">
                <a:ea typeface="ＭＳ Ｐゴシック" panose="020B0600070205080204" pitchFamily="34" charset="-128"/>
              </a:rPr>
              <a:t>Роды должны произойти в течении 12 часов после начала судорог.</a:t>
            </a:r>
            <a:endParaRPr lang="en-GB" altLang="en-US" dirty="0" smtClean="0">
              <a:ea typeface="ＭＳ Ｐゴシック" panose="020B0600070205080204" pitchFamily="34" charset="-128"/>
            </a:endParaRPr>
          </a:p>
          <a:p>
            <a:pPr eaLnBrk="1" hangingPunct="1">
              <a:spcBef>
                <a:spcPts val="3000"/>
              </a:spcBef>
            </a:pPr>
            <a:r>
              <a:rPr lang="ru-RU" altLang="en-US" u="sng" dirty="0" smtClean="0">
                <a:ea typeface="ＭＳ Ｐゴシック" panose="020B0600070205080204" pitchFamily="34" charset="-128"/>
              </a:rPr>
              <a:t>Предпочтительнее</a:t>
            </a:r>
            <a:r>
              <a:rPr lang="ru-RU" altLang="en-US" dirty="0" smtClean="0">
                <a:ea typeface="ＭＳ Ｐゴシック" panose="020B0600070205080204" pitchFamily="34" charset="-128"/>
              </a:rPr>
              <a:t>  роды через естественные родовые пути.</a:t>
            </a:r>
            <a:endParaRPr lang="en-GB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-1155700" y="2582068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endParaRPr lang="en-GB" altLang="en-US" sz="3600" dirty="0" smtClean="0">
              <a:ea typeface="ＭＳ Ｐゴシック" panose="020B0600070205080204" pitchFamily="34" charset="-128"/>
            </a:endParaRPr>
          </a:p>
        </p:txBody>
      </p:sp>
      <p:sp>
        <p:nvSpPr>
          <p:cNvPr id="94212" name="Rectangle 3"/>
          <p:cNvSpPr>
            <a:spLocks noChangeArrowheads="1"/>
          </p:cNvSpPr>
          <p:nvPr/>
        </p:nvSpPr>
        <p:spPr bwMode="auto">
          <a:xfrm>
            <a:off x="7235825" y="4365625"/>
            <a:ext cx="1289050" cy="33813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Char char="–"/>
              <a:defRPr sz="22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20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Char char="–"/>
              <a:defRPr sz="20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rgbClr val="002060"/>
                </a:solidFill>
              </a:rPr>
              <a:t>IMPAC 2007</a:t>
            </a:r>
          </a:p>
        </p:txBody>
      </p:sp>
      <p:sp>
        <p:nvSpPr>
          <p:cNvPr id="94213" name="Rectangle 4"/>
          <p:cNvSpPr>
            <a:spLocks noChangeArrowheads="1"/>
          </p:cNvSpPr>
          <p:nvPr/>
        </p:nvSpPr>
        <p:spPr bwMode="auto">
          <a:xfrm>
            <a:off x="7181850" y="5646738"/>
            <a:ext cx="1230313" cy="33813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Char char="–"/>
              <a:defRPr sz="22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20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Char char="–"/>
              <a:defRPr sz="20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rgbClr val="002060"/>
                </a:solidFill>
              </a:rPr>
              <a:t>RCOG 2006</a:t>
            </a:r>
          </a:p>
        </p:txBody>
      </p:sp>
      <p:sp>
        <p:nvSpPr>
          <p:cNvPr id="94214" name="Rectangle 5"/>
          <p:cNvSpPr>
            <a:spLocks noChangeArrowheads="1"/>
          </p:cNvSpPr>
          <p:nvPr/>
        </p:nvSpPr>
        <p:spPr bwMode="auto">
          <a:xfrm>
            <a:off x="7267575" y="3556000"/>
            <a:ext cx="1225550" cy="33813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Char char="–"/>
              <a:defRPr sz="22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20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Char char="–"/>
              <a:defRPr sz="20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Font typeface="Wingdings" panose="05000000000000000000" pitchFamily="2" charset="2"/>
              <a:buChar char="n"/>
              <a:defRPr sz="1600">
                <a:solidFill>
                  <a:schemeClr val="bg2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rgbClr val="002060"/>
                </a:solidFill>
              </a:rPr>
              <a:t>ACOG 2010</a:t>
            </a:r>
          </a:p>
        </p:txBody>
      </p:sp>
      <p:sp>
        <p:nvSpPr>
          <p:cNvPr id="7" name="Скругленный прямоугольник 3">
            <a:extLst>
              <a:ext uri="{FF2B5EF4-FFF2-40B4-BE49-F238E27FC236}">
                <a16:creationId xmlns="" xmlns:a16="http://schemas.microsoft.com/office/drawing/2014/main" id="{07B314F9-C8C7-4593-9A70-045911516980}"/>
              </a:ext>
            </a:extLst>
          </p:cNvPr>
          <p:cNvSpPr txBox="1">
            <a:spLocks/>
          </p:cNvSpPr>
          <p:nvPr/>
        </p:nvSpPr>
        <p:spPr>
          <a:xfrm>
            <a:off x="457200" y="188032"/>
            <a:ext cx="8229600" cy="1143000"/>
          </a:xfrm>
          <a:prstGeom prst="roundRect">
            <a:avLst/>
          </a:prstGeom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en-US" sz="3600" dirty="0">
                <a:ea typeface="ＭＳ Ｐゴシック" panose="020B0600070205080204" pitchFamily="34" charset="-128"/>
              </a:rPr>
              <a:t>Эклампсия</a:t>
            </a:r>
            <a:r>
              <a:rPr lang="en-US" altLang="en-US" sz="3600" dirty="0">
                <a:ea typeface="ＭＳ Ｐゴシック" panose="020B0600070205080204" pitchFamily="34" charset="-128"/>
              </a:rPr>
              <a:t>: </a:t>
            </a:r>
            <a:r>
              <a:rPr lang="ru-RU" altLang="en-US" sz="3600" dirty="0">
                <a:ea typeface="ＭＳ Ｐゴシック" panose="020B0600070205080204" pitchFamily="34" charset="-128"/>
              </a:rPr>
              <a:t>сроки </a:t>
            </a:r>
            <a:r>
              <a:rPr lang="ru-RU" altLang="en-US" sz="3600" dirty="0" err="1">
                <a:ea typeface="ＭＳ Ｐゴシック" panose="020B0600070205080204" pitchFamily="34" charset="-128"/>
              </a:rPr>
              <a:t>родоразрешения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1129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7890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b="1" dirty="0" err="1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Hemolysis</a:t>
            </a:r>
            <a:r>
              <a:rPr lang="en-US" sz="3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микроангиопатическая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гемолитическая анемия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36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Elevation </a:t>
            </a:r>
            <a:r>
              <a:rPr lang="en-US" sz="3600" b="1" dirty="0" err="1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od</a:t>
            </a:r>
            <a:r>
              <a:rPr lang="en-US" sz="36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Liver enzymes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– 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	↑ концентрация ферментов печени в плазме крови</a:t>
            </a:r>
          </a:p>
          <a:p>
            <a:pPr eaLnBrk="1" hangingPunct="1"/>
            <a:r>
              <a:rPr lang="en-US" sz="36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Low Platelet count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– </a:t>
            </a:r>
          </a:p>
          <a:p>
            <a:pPr marL="0" indent="0" eaLnBrk="1" hangingPunct="1">
              <a:buNone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↓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уровня тромбоцитов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3">
            <a:extLst>
              <a:ext uri="{FF2B5EF4-FFF2-40B4-BE49-F238E27FC236}">
                <a16:creationId xmlns="" xmlns:a16="http://schemas.microsoft.com/office/drawing/2014/main" id="{07B314F9-C8C7-4593-9A70-045911516980}"/>
              </a:ext>
            </a:extLst>
          </p:cNvPr>
          <p:cNvSpPr txBox="1">
            <a:spLocks/>
          </p:cNvSpPr>
          <p:nvPr/>
        </p:nvSpPr>
        <p:spPr>
          <a:xfrm>
            <a:off x="582960" y="168424"/>
            <a:ext cx="8229600" cy="1143000"/>
          </a:xfrm>
          <a:prstGeom prst="roundRect">
            <a:avLst/>
          </a:prstGeom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3200" dirty="0">
                <a:ea typeface="ＭＳ Ｐゴシック" panose="020B0600070205080204" pitchFamily="34" charset="-128"/>
              </a:rPr>
              <a:t>HELLP</a:t>
            </a:r>
            <a:r>
              <a:rPr lang="ru-RU" altLang="en-US" sz="3200" dirty="0">
                <a:ea typeface="ＭＳ Ｐゴシック" panose="020B0600070205080204" pitchFamily="34" charset="-128"/>
              </a:rPr>
              <a:t>-синдром</a:t>
            </a:r>
            <a:r>
              <a:rPr lang="en-GB" altLang="en-US" sz="3200" dirty="0">
                <a:ea typeface="ＭＳ Ｐゴシック" panose="020B0600070205080204" pitchFamily="34" charset="-128"/>
              </a:rPr>
              <a:t>: </a:t>
            </a:r>
            <a:r>
              <a:rPr lang="ru-RU" altLang="en-US" sz="3200" dirty="0">
                <a:ea typeface="ＭＳ Ｐゴシック" panose="020B0600070205080204" pitchFamily="34" charset="-128"/>
              </a:rPr>
              <a:t>основные характеристики 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5283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2" name="Picture 10" descr="ÐÐ°ÑÑÐ¸Ð½ÐºÐ¸ Ð¿Ð¾ Ð·Ð°Ð¿ÑÐ¾ÑÑ Ð¾ÑÐµÐº Ð»ÐµÐ³ÐºÐ¸Ñ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1219" y="4522681"/>
            <a:ext cx="1565948" cy="2348942"/>
          </a:xfrm>
          <a:prstGeom prst="rect">
            <a:avLst/>
          </a:prstGeom>
          <a:noFill/>
        </p:spPr>
      </p:pic>
      <p:sp>
        <p:nvSpPr>
          <p:cNvPr id="40961" name="Rectangle 2"/>
          <p:cNvSpPr>
            <a:spLocks noGrp="1"/>
          </p:cNvSpPr>
          <p:nvPr>
            <p:ph type="title"/>
          </p:nvPr>
        </p:nvSpPr>
        <p:spPr>
          <a:xfrm>
            <a:off x="92879" y="221445"/>
            <a:ext cx="8229600" cy="1066800"/>
          </a:xfrm>
        </p:spPr>
        <p:txBody>
          <a:bodyPr/>
          <a:lstStyle/>
          <a:p>
            <a:endParaRPr lang="ru-RU" sz="3200" b="1" u="sng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0962" name="Rectangle 3"/>
          <p:cNvSpPr>
            <a:spLocks noGrp="1"/>
          </p:cNvSpPr>
          <p:nvPr>
            <p:ph type="body" idx="1"/>
          </p:nvPr>
        </p:nvSpPr>
        <p:spPr>
          <a:xfrm>
            <a:off x="92879" y="1419851"/>
            <a:ext cx="7500958" cy="432435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	ДВС- синдром</a:t>
            </a: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	ПОНРП</a:t>
            </a: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	почечная недостаточность</a:t>
            </a: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	отек легких</a:t>
            </a: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	отслойка сетчатки</a:t>
            </a: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	острая жировая дистрофия печени</a:t>
            </a:r>
          </a:p>
          <a:p>
            <a:pPr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ru-RU" sz="2400" b="1" i="1" dirty="0" err="1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полиорганная</a:t>
            </a: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недостаточность</a:t>
            </a:r>
          </a:p>
          <a:p>
            <a:pPr>
              <a:buFont typeface="Wingdings" pitchFamily="2" charset="2"/>
              <a:buChar char="v"/>
            </a:pPr>
            <a:endParaRPr lang="ru-RU" sz="2400" b="1" i="1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400" b="1" i="1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ÐÐ°ÑÑÐ¸Ð½ÐºÐ¸ Ð¿Ð¾ Ð·Ð°Ð¿ÑÐ¾ÑÑ Ð¶Ð¸ÑÐ¾Ð²Ð°Ñ Ð´Ð¸ÑÑÑÐ¾ÑÐ¸Ñ Ð¿ÐµÑÐµÐ½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109" y="4542561"/>
            <a:ext cx="2392002" cy="2329061"/>
          </a:xfrm>
          <a:prstGeom prst="rect">
            <a:avLst/>
          </a:prstGeom>
          <a:noFill/>
        </p:spPr>
      </p:pic>
      <p:pic>
        <p:nvPicPr>
          <p:cNvPr id="23558" name="Picture 6" descr="ÐÐ°ÑÑÐ¸Ð½ÐºÐ¸ Ð¿Ð¾ Ð·Ð°Ð¿ÑÐ¾ÑÑ Ð¿Ð¾ÑÐµÑÐ½Ð°Ñ Ð½ÐµÐ´Ð¾ÑÑÐ°ÑÐ¾ÑÐ½Ð¾ÑÑÑ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9184" y="3999490"/>
            <a:ext cx="2071670" cy="2643182"/>
          </a:xfrm>
          <a:prstGeom prst="rect">
            <a:avLst/>
          </a:prstGeom>
          <a:noFill/>
        </p:spPr>
      </p:pic>
      <p:pic>
        <p:nvPicPr>
          <p:cNvPr id="23564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1724638"/>
            <a:ext cx="2071670" cy="1857388"/>
          </a:xfrm>
          <a:prstGeom prst="rect">
            <a:avLst/>
          </a:prstGeom>
          <a:noFill/>
        </p:spPr>
      </p:pic>
      <p:pic>
        <p:nvPicPr>
          <p:cNvPr id="23556" name="Picture 4" descr="ÐÐ°ÑÑÐ¸Ð½ÐºÐ¸ Ð¿Ð¾ Ð·Ð°Ð¿ÑÐ¾ÑÑ Ð¾ÑÑÐ»Ð¾Ð¹ÐºÐ° Ð¿Ð»Ð°ÑÐµÐ½ÑÑ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20345" y="4542562"/>
            <a:ext cx="2525756" cy="2285188"/>
          </a:xfrm>
          <a:prstGeom prst="rect">
            <a:avLst/>
          </a:prstGeom>
          <a:noFill/>
        </p:spPr>
      </p:pic>
      <p:sp>
        <p:nvSpPr>
          <p:cNvPr id="10" name="Скругленный прямоугольник 3">
            <a:extLst>
              <a:ext uri="{FF2B5EF4-FFF2-40B4-BE49-F238E27FC236}">
                <a16:creationId xmlns="" xmlns:a16="http://schemas.microsoft.com/office/drawing/2014/main" id="{07B314F9-C8C7-4593-9A70-045911516980}"/>
              </a:ext>
            </a:extLst>
          </p:cNvPr>
          <p:cNvSpPr txBox="1">
            <a:spLocks/>
          </p:cNvSpPr>
          <p:nvPr/>
        </p:nvSpPr>
        <p:spPr>
          <a:xfrm>
            <a:off x="395536" y="125212"/>
            <a:ext cx="8229600" cy="1143000"/>
          </a:xfrm>
          <a:prstGeom prst="roundRect">
            <a:avLst/>
          </a:prstGeom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3200" dirty="0">
                <a:ea typeface="ＭＳ Ｐゴシック" panose="020B0600070205080204" pitchFamily="34" charset="-128"/>
              </a:rPr>
              <a:t>HELLP</a:t>
            </a:r>
            <a:r>
              <a:rPr lang="ru-RU" altLang="en-US" sz="3200" dirty="0">
                <a:ea typeface="ＭＳ Ｐゴシック" panose="020B0600070205080204" pitchFamily="34" charset="-128"/>
              </a:rPr>
              <a:t>-синдром</a:t>
            </a:r>
            <a:r>
              <a:rPr lang="en-GB" altLang="en-US" sz="3200" dirty="0">
                <a:ea typeface="ＭＳ Ｐゴシック" panose="020B0600070205080204" pitchFamily="34" charset="-128"/>
              </a:rPr>
              <a:t>: </a:t>
            </a:r>
            <a:r>
              <a:rPr lang="ru-RU" altLang="en-US" sz="3200" dirty="0" smtClean="0">
                <a:ea typeface="ＭＳ Ｐゴシック" panose="020B0600070205080204" pitchFamily="34" charset="-128"/>
              </a:rPr>
              <a:t>осложнения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567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7"/>
          <p:cNvSpPr>
            <a:spLocks noGrp="1"/>
          </p:cNvSpPr>
          <p:nvPr>
            <p:ph idx="1"/>
          </p:nvPr>
        </p:nvSpPr>
        <p:spPr>
          <a:xfrm>
            <a:off x="716215" y="1229907"/>
            <a:ext cx="7772400" cy="5000625"/>
          </a:xfrm>
        </p:spPr>
        <p:txBody>
          <a:bodyPr/>
          <a:lstStyle/>
          <a:p>
            <a:pPr eaLnBrk="1" hangingPunct="1"/>
            <a:r>
              <a:rPr lang="ru-RU" sz="2800" b="1" dirty="0"/>
              <a:t>Ранние </a:t>
            </a:r>
            <a:r>
              <a:rPr lang="ru-RU" sz="2800" b="1" dirty="0" err="1"/>
              <a:t>гестозы</a:t>
            </a:r>
            <a:r>
              <a:rPr lang="ru-RU" sz="2800" dirty="0"/>
              <a:t> – первые месяцы беременности, для них характерны, в основном расстройства со стороны желудочно-кишечного тракта.</a:t>
            </a:r>
            <a:endParaRPr lang="en-US" sz="2800" dirty="0"/>
          </a:p>
          <a:p>
            <a:pPr eaLnBrk="1" hangingPunct="1"/>
            <a:r>
              <a:rPr lang="ru-RU" sz="2800" b="1" dirty="0"/>
              <a:t>Поздние </a:t>
            </a:r>
            <a:r>
              <a:rPr lang="ru-RU" sz="2800" b="1" dirty="0" err="1"/>
              <a:t>гестозы</a:t>
            </a:r>
            <a:r>
              <a:rPr lang="en-US" sz="2800" b="1" dirty="0"/>
              <a:t> </a:t>
            </a:r>
            <a:r>
              <a:rPr lang="ru-RU" sz="2800" dirty="0"/>
              <a:t>–</a:t>
            </a:r>
            <a:r>
              <a:rPr lang="en-US" sz="2800" dirty="0"/>
              <a:t> II</a:t>
            </a:r>
            <a:r>
              <a:rPr lang="ru-RU" sz="2800" dirty="0"/>
              <a:t>-я половина </a:t>
            </a:r>
            <a:r>
              <a:rPr lang="ru-RU" sz="2800" dirty="0" smtClean="0"/>
              <a:t>беременности (в </a:t>
            </a:r>
            <a:r>
              <a:rPr lang="ru-RU" sz="2800" dirty="0"/>
              <a:t>основе </a:t>
            </a:r>
            <a:r>
              <a:rPr lang="ru-RU" sz="2800" dirty="0" smtClean="0"/>
              <a:t>их лежат </a:t>
            </a:r>
            <a:r>
              <a:rPr lang="ru-RU" sz="2800" dirty="0"/>
              <a:t>сосудистые </a:t>
            </a:r>
            <a:r>
              <a:rPr lang="ru-RU" sz="2800" dirty="0" smtClean="0"/>
              <a:t>расстройства</a:t>
            </a:r>
            <a:r>
              <a:rPr lang="ru-RU" dirty="0" smtClean="0"/>
              <a:t>)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Заголовок 3">
            <a:extLst>
              <a:ext uri="{FF2B5EF4-FFF2-40B4-BE49-F238E27FC236}">
                <a16:creationId xmlns="" xmlns:a16="http://schemas.microsoft.com/office/drawing/2014/main" id="{181D303D-BD51-438E-9665-577506B13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86409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Классификация </a:t>
            </a:r>
            <a:r>
              <a:rPr lang="ru-RU" sz="3200" dirty="0" err="1"/>
              <a:t>гестозов</a:t>
            </a:r>
            <a:endParaRPr lang="ru-RU" sz="3200" dirty="0"/>
          </a:p>
        </p:txBody>
      </p:sp>
      <p:pic>
        <p:nvPicPr>
          <p:cNvPr id="5" name="Picture 2" descr="http://osobayamama.ucoz.com/14d6b0bd84e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001712"/>
            <a:ext cx="2627784" cy="285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85800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4272901B-AB11-46BC-8A78-4CB549F4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133" y="5877272"/>
            <a:ext cx="5486400" cy="566738"/>
          </a:xfrm>
        </p:spPr>
        <p:txBody>
          <a:bodyPr>
            <a:noAutofit/>
          </a:bodyPr>
          <a:lstStyle/>
          <a:p>
            <a:pPr algn="ctr"/>
            <a:endParaRPr lang="uk-UA" sz="3200" b="0" dirty="0">
              <a:solidFill>
                <a:srgbClr val="00206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57197FB-2E5F-49F2-80FF-3F53563AE5E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2" r="9102"/>
          <a:stretch>
            <a:fillRect/>
          </a:stretch>
        </p:blipFill>
        <p:spPr>
          <a:xfrm>
            <a:off x="0" y="0"/>
            <a:ext cx="5486400" cy="4114800"/>
          </a:xfrm>
        </p:spPr>
      </p:pic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3C0B5482-CAA4-4577-AA5F-F2BF6B982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0945" y="4941168"/>
            <a:ext cx="6984776" cy="804862"/>
          </a:xfrm>
        </p:spPr>
        <p:txBody>
          <a:bodyPr>
            <a:normAutofit/>
          </a:bodyPr>
          <a:lstStyle/>
          <a:p>
            <a:endParaRPr lang="uk-UA" dirty="0"/>
          </a:p>
        </p:txBody>
      </p:sp>
      <p:pic>
        <p:nvPicPr>
          <p:cNvPr id="5" name="Picture 8" descr="I:\Documents and Settings\Администратор\Рабочий стол\19OzvubOdA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6089" y="0"/>
            <a:ext cx="3867911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950945" y="4645110"/>
            <a:ext cx="64861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5400" b="0" cap="none" spc="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5400" b="0" cap="none" spc="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sz="5400" b="0" cap="none" spc="0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491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ru-RU" sz="2800" dirty="0"/>
              <a:t>Ежегодно во всем мире более 50 000 женщин погибает в период беременности из-за осложнений, связанных с гипертензивными расстройствами</a:t>
            </a:r>
          </a:p>
          <a:p>
            <a:pPr algn="just" eaLnBrk="1" hangingPunct="1"/>
            <a:r>
              <a:rPr lang="ru-RU" sz="2800" dirty="0"/>
              <a:t>В развитых странах в 12-18</a:t>
            </a:r>
            <a:r>
              <a:rPr lang="en-US" sz="2800" dirty="0"/>
              <a:t> </a:t>
            </a:r>
            <a:r>
              <a:rPr lang="ru-RU" sz="2800" dirty="0"/>
              <a:t>% они являются второй непосредственной </a:t>
            </a:r>
            <a:r>
              <a:rPr lang="ru-RU" sz="2800" dirty="0" smtClean="0"/>
              <a:t>причиной анте- и </a:t>
            </a:r>
            <a:r>
              <a:rPr lang="ru-RU" sz="2800" dirty="0"/>
              <a:t>постнатальной смертности.</a:t>
            </a:r>
          </a:p>
          <a:p>
            <a:pPr algn="just" eaLnBrk="1" hangingPunct="1"/>
            <a:r>
              <a:rPr lang="ru-RU" sz="2800" dirty="0"/>
              <a:t>В 20-25% случаев влияют на перинатальную смертность.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Гипертензивные расстройства во время </a:t>
            </a:r>
            <a:r>
              <a:rPr lang="ru-RU" sz="3200" dirty="0" smtClean="0"/>
              <a:t>беременности (эпидемиология)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956623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7"/>
          <p:cNvSpPr>
            <a:spLocks noGrp="1"/>
          </p:cNvSpPr>
          <p:nvPr>
            <p:ph idx="1"/>
          </p:nvPr>
        </p:nvSpPr>
        <p:spPr>
          <a:xfrm>
            <a:off x="285720" y="1071546"/>
            <a:ext cx="8572560" cy="5643602"/>
          </a:xfrm>
        </p:spPr>
        <p:txBody>
          <a:bodyPr rtlCol="0">
            <a:norm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dirty="0"/>
              <a:t> </a:t>
            </a:r>
            <a:r>
              <a:rPr lang="ru-RU" b="1" dirty="0">
                <a:solidFill>
                  <a:srgbClr val="1338AD"/>
                </a:solidFill>
              </a:rPr>
              <a:t>специфическое осложнение течения беременности</a:t>
            </a:r>
            <a:r>
              <a:rPr lang="ru-RU" b="1" dirty="0"/>
              <a:t>, </a:t>
            </a:r>
            <a:r>
              <a:rPr lang="ru-RU" dirty="0"/>
              <a:t>проявляющееся, как правило, во второй ее половине и характеризующееся   глубоким   расстройством   всех   видов   обмена, нарушением   функции   </a:t>
            </a:r>
            <a:r>
              <a:rPr lang="ru-RU" dirty="0" smtClean="0"/>
              <a:t>плаценты, изменением   </a:t>
            </a:r>
            <a:r>
              <a:rPr lang="ru-RU" dirty="0"/>
              <a:t>деятельности    сосудистой    и   нервной   </a:t>
            </a:r>
            <a:r>
              <a:rPr lang="ru-RU" dirty="0" smtClean="0"/>
              <a:t>систем,   </a:t>
            </a:r>
            <a:r>
              <a:rPr lang="ru-RU" dirty="0"/>
              <a:t>почек,   печени   и   других    жизненно важных органов в результате их морфологических изменений.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142852"/>
            <a:ext cx="8715436" cy="78581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err="1"/>
              <a:t>Преэклампсия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235689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7"/>
          <p:cNvSpPr>
            <a:spLocks noGrp="1"/>
          </p:cNvSpPr>
          <p:nvPr>
            <p:ph idx="1"/>
          </p:nvPr>
        </p:nvSpPr>
        <p:spPr>
          <a:xfrm>
            <a:off x="285720" y="1412776"/>
            <a:ext cx="8572560" cy="530237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dirty="0"/>
              <a:t>Поражение эндотелия на ранних сроках беременности приводит к обнажению мышечно-эластичной мембраны сосудов в которой расположены рецепторы к вазоконстрикторам, что ведёт к </a:t>
            </a:r>
            <a:r>
              <a:rPr lang="ru-RU" dirty="0">
                <a:solidFill>
                  <a:srgbClr val="FF0000"/>
                </a:solidFill>
              </a:rPr>
              <a:t>повышению чувствительности сосудов к </a:t>
            </a:r>
            <a:r>
              <a:rPr lang="ru-RU" dirty="0" err="1">
                <a:solidFill>
                  <a:srgbClr val="FF0000"/>
                </a:solidFill>
              </a:rPr>
              <a:t>вазоактивным</a:t>
            </a:r>
            <a:r>
              <a:rPr lang="ru-RU" dirty="0">
                <a:solidFill>
                  <a:srgbClr val="FF0000"/>
                </a:solidFill>
              </a:rPr>
              <a:t> веществам.</a:t>
            </a:r>
          </a:p>
          <a:p>
            <a:pPr>
              <a:defRPr/>
            </a:pPr>
            <a:r>
              <a:rPr lang="ru-RU" dirty="0"/>
              <a:t>Снижаются </a:t>
            </a:r>
            <a:r>
              <a:rPr lang="ru-RU" dirty="0" err="1"/>
              <a:t>тромборезистентные</a:t>
            </a:r>
            <a:r>
              <a:rPr lang="ru-RU" dirty="0"/>
              <a:t> свойства сосудов.</a:t>
            </a: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dirty="0">
                <a:solidFill>
                  <a:schemeClr val="bg1"/>
                </a:solidFill>
                <a:latin typeface="+mj-lt"/>
                <a:cs typeface="Arial" charset="0"/>
              </a:rPr>
              <a:t>Патогенез ПЭ: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dirty="0" err="1">
                <a:solidFill>
                  <a:schemeClr val="bg1"/>
                </a:solidFill>
                <a:latin typeface="+mj-lt"/>
                <a:cs typeface="Arial" charset="0"/>
              </a:rPr>
              <a:t>современные</a:t>
            </a:r>
            <a:r>
              <a:rPr lang="uk-UA" sz="3600" dirty="0">
                <a:solidFill>
                  <a:schemeClr val="bg1"/>
                </a:solidFill>
                <a:latin typeface="+mj-lt"/>
                <a:cs typeface="Arial" charset="0"/>
              </a:rPr>
              <a:t> </a:t>
            </a:r>
            <a:r>
              <a:rPr lang="uk-UA" sz="3600" dirty="0" err="1">
                <a:solidFill>
                  <a:schemeClr val="bg1"/>
                </a:solidFill>
                <a:latin typeface="+mj-lt"/>
                <a:cs typeface="Arial" charset="0"/>
              </a:rPr>
              <a:t>представления</a:t>
            </a:r>
            <a:endParaRPr lang="ru-RU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599243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7"/>
          <p:cNvSpPr>
            <a:spLocks noGrp="1"/>
          </p:cNvSpPr>
          <p:nvPr>
            <p:ph idx="1"/>
          </p:nvPr>
        </p:nvSpPr>
        <p:spPr>
          <a:xfrm>
            <a:off x="285720" y="1340768"/>
            <a:ext cx="8572560" cy="5374380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r>
              <a:rPr lang="ru-RU" dirty="0"/>
              <a:t>Повреждение эндотелия снижает его </a:t>
            </a:r>
            <a:r>
              <a:rPr lang="ru-RU" dirty="0" err="1"/>
              <a:t>антитромботический</a:t>
            </a:r>
            <a:r>
              <a:rPr lang="ru-RU" dirty="0"/>
              <a:t> потенциал и сопровождается </a:t>
            </a:r>
            <a:r>
              <a:rPr lang="ru-RU" dirty="0">
                <a:solidFill>
                  <a:srgbClr val="FF0000"/>
                </a:solidFill>
              </a:rPr>
              <a:t>активацией агрегации тромбоцитов с дальнейшим развитием хронической формы ДВС-синдрома.</a:t>
            </a:r>
          </a:p>
          <a:p>
            <a:pPr>
              <a:defRPr/>
            </a:pPr>
            <a:r>
              <a:rPr lang="ru-RU" dirty="0"/>
              <a:t>Активируются факторы воспаления: перекисные радикалы, </a:t>
            </a:r>
            <a:r>
              <a:rPr lang="ru-RU" dirty="0" err="1"/>
              <a:t>цитокины</a:t>
            </a:r>
            <a:r>
              <a:rPr lang="ru-RU" dirty="0"/>
              <a:t>, которые в свою очередь    дополнительно нарушают структуру эндотелия.</a:t>
            </a:r>
          </a:p>
          <a:p>
            <a:pPr>
              <a:defRPr/>
            </a:pPr>
            <a:r>
              <a:rPr lang="ru-RU" dirty="0">
                <a:solidFill>
                  <a:srgbClr val="FF0000"/>
                </a:solidFill>
              </a:rPr>
              <a:t>Повышается проницаемость сосудов и происходит выход жидкости из сосудов.</a:t>
            </a: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dirty="0">
                <a:solidFill>
                  <a:schemeClr val="bg1"/>
                </a:solidFill>
                <a:latin typeface="+mj-lt"/>
                <a:cs typeface="Arial" charset="0"/>
              </a:rPr>
              <a:t>Патогенез ПЭ: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dirty="0" err="1">
                <a:solidFill>
                  <a:schemeClr val="bg1"/>
                </a:solidFill>
                <a:latin typeface="+mj-lt"/>
                <a:cs typeface="Arial" charset="0"/>
              </a:rPr>
              <a:t>современные</a:t>
            </a:r>
            <a:r>
              <a:rPr lang="uk-UA" sz="3600" dirty="0">
                <a:solidFill>
                  <a:schemeClr val="bg1"/>
                </a:solidFill>
                <a:latin typeface="+mj-lt"/>
                <a:cs typeface="Arial" charset="0"/>
              </a:rPr>
              <a:t> </a:t>
            </a:r>
            <a:r>
              <a:rPr lang="uk-UA" sz="3600" dirty="0" err="1">
                <a:solidFill>
                  <a:schemeClr val="bg1"/>
                </a:solidFill>
                <a:latin typeface="+mj-lt"/>
                <a:cs typeface="Arial" charset="0"/>
              </a:rPr>
              <a:t>представления</a:t>
            </a:r>
            <a:endParaRPr lang="ru-RU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57633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ъект 1"/>
          <p:cNvSpPr>
            <a:spLocks noGrp="1"/>
          </p:cNvSpPr>
          <p:nvPr>
            <p:ph sz="quarter" idx="1"/>
          </p:nvPr>
        </p:nvSpPr>
        <p:spPr>
          <a:xfrm>
            <a:off x="379282" y="1268760"/>
            <a:ext cx="8280400" cy="5327872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  <a:defRPr/>
            </a:pPr>
            <a:r>
              <a:rPr lang="ru-RU" sz="2800" dirty="0"/>
              <a:t> </a:t>
            </a:r>
            <a:r>
              <a:rPr lang="ru-RU" sz="2200" b="1" dirty="0"/>
              <a:t>хроническая гипертензия </a:t>
            </a:r>
            <a:r>
              <a:rPr lang="ru-RU" sz="2200" dirty="0"/>
              <a:t>– та, что наблюдалась до беременности или выявлена впервые до 20 недели беременности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200" b="1" dirty="0"/>
              <a:t> </a:t>
            </a:r>
            <a:r>
              <a:rPr lang="ru-RU" sz="2200" b="1" dirty="0" err="1"/>
              <a:t>гестационная</a:t>
            </a:r>
            <a:r>
              <a:rPr lang="ru-RU" sz="2200" b="1" dirty="0"/>
              <a:t> гипертензия </a:t>
            </a:r>
            <a:r>
              <a:rPr lang="ru-RU" sz="2200" dirty="0"/>
              <a:t>– та, что возникла после 20 недель беременности и не сопровождается протеинурией до самых родов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200" b="1" dirty="0"/>
              <a:t> </a:t>
            </a:r>
            <a:r>
              <a:rPr lang="ru-RU" sz="2200" b="1" dirty="0" err="1"/>
              <a:t>преэклампсия</a:t>
            </a:r>
            <a:r>
              <a:rPr lang="ru-RU" sz="2200" b="1" dirty="0"/>
              <a:t> </a:t>
            </a:r>
            <a:r>
              <a:rPr lang="ru-RU" sz="2200" dirty="0"/>
              <a:t>- та, что возникла после 20 недель беременности в сочетании с протеинурией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200" b="1" dirty="0"/>
              <a:t>эклампсия – </a:t>
            </a:r>
            <a:r>
              <a:rPr lang="ru-RU" sz="2200" dirty="0"/>
              <a:t>приступ судорог  у женщин с </a:t>
            </a:r>
            <a:r>
              <a:rPr lang="ru-RU" sz="2200" dirty="0" err="1"/>
              <a:t>преэклампсией</a:t>
            </a:r>
            <a:endParaRPr lang="ru-RU" sz="2200" dirty="0"/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200" dirty="0"/>
              <a:t> </a:t>
            </a:r>
            <a:r>
              <a:rPr lang="ru-RU" sz="2200" b="1" dirty="0"/>
              <a:t>сочетанная </a:t>
            </a:r>
            <a:r>
              <a:rPr lang="ru-RU" sz="2200" b="1" dirty="0" err="1"/>
              <a:t>преэклампсия</a:t>
            </a:r>
            <a:r>
              <a:rPr lang="ru-RU" sz="2200" b="1" dirty="0"/>
              <a:t> </a:t>
            </a:r>
            <a:r>
              <a:rPr lang="ru-RU" sz="2200" dirty="0"/>
              <a:t>– появление протеинурии после 20 недель у беременной с хронической гипертензией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200" dirty="0"/>
              <a:t> </a:t>
            </a:r>
            <a:r>
              <a:rPr lang="ru-RU" sz="2200" b="1" dirty="0"/>
              <a:t>гипертензия не уточненная </a:t>
            </a:r>
            <a:r>
              <a:rPr lang="ru-RU" sz="2200" dirty="0"/>
              <a:t>– та, что выявлена до 20 недель беременности, при условии отсутствии информации об уровне АД до 20 недели беременности</a:t>
            </a:r>
          </a:p>
          <a:p>
            <a:pPr marL="0" indent="0">
              <a:buNone/>
            </a:pPr>
            <a:endParaRPr lang="en-US" altLang="en-US" sz="2800" dirty="0">
              <a:ea typeface="ＭＳ Ｐゴシック" pitchFamily="34" charset="-128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88640"/>
            <a:ext cx="8391908" cy="92867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КЛАССИФИКАЦИЯ ГИПЕРТЕНЗИВНЫХ РАССТРОЙСТВ ВО ВРЕМЯ БЕРЕМЕННОСТИ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95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379413" y="1297127"/>
          <a:ext cx="8280399" cy="4508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133"/>
                <a:gridCol w="2760133"/>
                <a:gridCol w="2760133"/>
              </a:tblGrid>
              <a:tr h="174498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Степень тяжести</a:t>
                      </a: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45722" marB="45722" anchor="ctr" horzOverflow="overflow"/>
                </a:tc>
                <a:tc>
                  <a:txBody>
                    <a:bodyPr/>
                    <a:lstStyle>
                      <a:lvl1pPr marL="381000" indent="-3810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381000" marR="0" lvl="0" indent="-3810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Диастолическое </a:t>
                      </a: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  <a:p>
                      <a:pPr marL="381000" marR="0" lvl="0" indent="-3810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(</a:t>
                      </a:r>
                      <a:r>
                        <a:rPr kumimoji="0" lang="ru-RU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мм. рт. ст.</a:t>
                      </a: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)</a:t>
                      </a:r>
                    </a:p>
                  </a:txBody>
                  <a:tcPr marT="45722" marB="45722" anchor="ctr" horzOverflow="overflow"/>
                </a:tc>
                <a:tc>
                  <a:txBody>
                    <a:bodyPr/>
                    <a:lstStyle>
                      <a:lvl1pPr marL="381000" indent="-3810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381000" marR="0" lvl="0" indent="-3810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Систолическое </a:t>
                      </a: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  <a:p>
                      <a:pPr marL="381000" marR="0" lvl="0" indent="-3810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(</a:t>
                      </a:r>
                      <a:r>
                        <a:rPr kumimoji="0" lang="ru-RU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мм. рт. ст.</a:t>
                      </a: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)</a:t>
                      </a:r>
                    </a:p>
                  </a:txBody>
                  <a:tcPr marT="45722" marB="45722" anchor="ctr" horzOverflow="overflow"/>
                </a:tc>
              </a:tr>
              <a:tr h="11224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Легкая</a:t>
                      </a: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45722" marB="45722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90-99</a:t>
                      </a: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45722" marB="45722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140-149</a:t>
                      </a: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45722" marB="45722" anchor="ctr" horzOverflow="overflow"/>
                </a:tc>
              </a:tr>
              <a:tr h="11224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Средняя</a:t>
                      </a: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45722" marB="45722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100-109</a:t>
                      </a: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45722" marB="45722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150-159</a:t>
                      </a: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45722" marB="45722" anchor="ctr" horzOverflow="overflow"/>
                </a:tc>
              </a:tr>
              <a:tr h="4024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Тяжелая</a:t>
                      </a: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ＭＳ Ｐゴシック" pitchFamily="34" charset="-128"/>
                      </a:endParaRPr>
                    </a:p>
                  </a:txBody>
                  <a:tcPr marT="45722" marB="45722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  <a:cs typeface="Tahoma" pitchFamily="34" charset="0"/>
                        </a:rPr>
                        <a:t>≥</a:t>
                      </a: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</a:rPr>
                        <a:t> 110</a:t>
                      </a:r>
                    </a:p>
                  </a:txBody>
                  <a:tcPr marT="45722" marB="45722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2000">
                          <a:solidFill>
                            <a:srgbClr val="000000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3300"/>
                        </a:buClr>
                        <a:defRPr sz="20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defRPr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Font typeface="Wingdings" pitchFamily="2" charset="2"/>
                        <a:defRPr sz="1400">
                          <a:solidFill>
                            <a:schemeClr val="bg2"/>
                          </a:solidFill>
                          <a:latin typeface="Tahoma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ＭＳ Ｐゴシック" pitchFamily="34" charset="-128"/>
                          <a:cs typeface="Tahoma" pitchFamily="34" charset="0"/>
                        </a:rPr>
                        <a:t>≥ 160</a:t>
                      </a:r>
                    </a:p>
                  </a:txBody>
                  <a:tcPr marT="45722" marB="45722" anchor="ctr" horzOverflow="overflow"/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23528" y="188640"/>
            <a:ext cx="8391908" cy="92867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en-US" sz="3200" dirty="0" smtClean="0">
                <a:ea typeface="ＭＳ Ｐゴシック" pitchFamily="34" charset="-128"/>
              </a:rPr>
              <a:t>Гипертензия </a:t>
            </a:r>
            <a:r>
              <a:rPr lang="ru-RU" altLang="en-US" sz="3200" dirty="0">
                <a:ea typeface="ＭＳ Ｐゴシック" pitchFamily="34" charset="-128"/>
              </a:rPr>
              <a:t>во время беременности</a:t>
            </a:r>
            <a:r>
              <a:rPr lang="en-US" altLang="en-US" sz="3200" dirty="0">
                <a:ea typeface="ＭＳ Ｐゴシック" pitchFamily="34" charset="-128"/>
              </a:rPr>
              <a:t>:</a:t>
            </a:r>
            <a:r>
              <a:rPr lang="ru-RU" altLang="en-US" sz="3200" dirty="0">
                <a:ea typeface="ＭＳ Ｐゴシック" pitchFamily="34" charset="-128"/>
              </a:rPr>
              <a:t> </a:t>
            </a:r>
            <a:endParaRPr lang="ru-RU" altLang="en-US" sz="3200" dirty="0" smtClean="0">
              <a:ea typeface="ＭＳ Ｐゴシック" pitchFamily="34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en-US" sz="3200" dirty="0" smtClean="0">
                <a:ea typeface="ＭＳ Ｐゴシック" pitchFamily="34" charset="-128"/>
              </a:rPr>
              <a:t>степень</a:t>
            </a:r>
            <a:r>
              <a:rPr lang="en-US" altLang="en-US" sz="3200" dirty="0" smtClean="0">
                <a:ea typeface="ＭＳ Ｐゴシック" pitchFamily="34" charset="-128"/>
              </a:rPr>
              <a:t> </a:t>
            </a:r>
            <a:r>
              <a:rPr lang="ru-RU" altLang="en-US" sz="3200" dirty="0">
                <a:ea typeface="ＭＳ Ｐゴシック" pitchFamily="34" charset="-128"/>
              </a:rPr>
              <a:t>тяжести</a:t>
            </a:r>
            <a:r>
              <a:rPr lang="en-US" altLang="en-US" sz="3200" dirty="0">
                <a:ea typeface="ＭＳ Ｐゴシック" pitchFamily="34" charset="-128"/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5986154"/>
            <a:ext cx="83919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400" b="1" dirty="0"/>
              <a:t>По крайней мере двукратное измерение на одной </a:t>
            </a:r>
            <a:r>
              <a:rPr lang="ru-RU" altLang="en-US" sz="2400" b="1" dirty="0" smtClean="0"/>
              <a:t>руке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68344" y="6401652"/>
            <a:ext cx="12137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altLang="en-US" sz="1600" dirty="0">
                <a:solidFill>
                  <a:srgbClr val="000099"/>
                </a:solidFill>
                <a:latin typeface="Tahoma" pitchFamily="34" charset="0"/>
                <a:ea typeface="ＭＳ Ｐゴシック" pitchFamily="34" charset="-128"/>
                <a:cs typeface="+mn-cs"/>
              </a:rPr>
              <a:t>NICE  2010</a:t>
            </a:r>
          </a:p>
        </p:txBody>
      </p:sp>
    </p:spTree>
    <p:extLst>
      <p:ext uri="{BB962C8B-B14F-4D97-AF65-F5344CB8AC3E}">
        <p14:creationId xmlns:p14="http://schemas.microsoft.com/office/powerpoint/2010/main" val="5845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2062</TotalTime>
  <Words>2742</Words>
  <Application>Microsoft Office PowerPoint</Application>
  <PresentationFormat>Экран (4:3)</PresentationFormat>
  <Paragraphs>302</Paragraphs>
  <Slides>30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40" baseType="lpstr">
      <vt:lpstr>맑은 고딕</vt:lpstr>
      <vt:lpstr>ＭＳ Ｐゴシック</vt:lpstr>
      <vt:lpstr>Arial</vt:lpstr>
      <vt:lpstr>Calibri</vt:lpstr>
      <vt:lpstr>Georgia</vt:lpstr>
      <vt:lpstr>Tahoma</vt:lpstr>
      <vt:lpstr>Times New Roman</vt:lpstr>
      <vt:lpstr>Wingdings</vt:lpstr>
      <vt:lpstr>Wingdings 2</vt:lpstr>
      <vt:lpstr>Тема Office</vt:lpstr>
      <vt:lpstr>Гипертензивные расстройства во время беременности</vt:lpstr>
      <vt:lpstr>ГЕСТОЗЫ</vt:lpstr>
      <vt:lpstr>Классификация гестозов</vt:lpstr>
      <vt:lpstr>Гипертензивные расстройства во время беременности (эпидемиология)</vt:lpstr>
      <vt:lpstr>Презентация PowerPoint</vt:lpstr>
      <vt:lpstr>Патогенез ПЭ:  современные представления</vt:lpstr>
      <vt:lpstr>Патогенез ПЭ:  современные представления</vt:lpstr>
      <vt:lpstr>Презентация PowerPoint</vt:lpstr>
      <vt:lpstr>Презентация PowerPoint</vt:lpstr>
      <vt:lpstr>Презентация PowerPoint</vt:lpstr>
      <vt:lpstr>Хроническая артериальная гипертензия наблюдение за состоянием плода</vt:lpstr>
      <vt:lpstr>Презентация PowerPoint</vt:lpstr>
      <vt:lpstr>Гестационная гипертензия: характеристики</vt:lpstr>
      <vt:lpstr>Гестационная гипертензия: наблюдение</vt:lpstr>
      <vt:lpstr>Факторы риска развития преэклампсии</vt:lpstr>
      <vt:lpstr>Факторы риска развития преэклампсии</vt:lpstr>
      <vt:lpstr>Презентация PowerPoint</vt:lpstr>
      <vt:lpstr>Презентация PowerPoint</vt:lpstr>
      <vt:lpstr>Преэклампсия: характеристика</vt:lpstr>
      <vt:lpstr>Презентация PowerPoint</vt:lpstr>
      <vt:lpstr>:</vt:lpstr>
      <vt:lpstr>Презентация PowerPoint</vt:lpstr>
      <vt:lpstr>Презентация PowerPoint</vt:lpstr>
      <vt:lpstr>Презентация PowerPoint</vt:lpstr>
      <vt:lpstr>Эклампсия тактика</vt:lpstr>
      <vt:lpstr>Стандарт оказания помощи при преэклампсии/эклампсии</vt:lpstr>
      <vt:lpstr>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Гипертензивные расстройства во время беременности, преэклампсия, эклампсия</dc:title>
  <dc:creator>WOLF</dc:creator>
  <cp:lastModifiedBy>Учетная запись Майкрософт</cp:lastModifiedBy>
  <cp:revision>391</cp:revision>
  <dcterms:created xsi:type="dcterms:W3CDTF">2009-08-21T08:36:08Z</dcterms:created>
  <dcterms:modified xsi:type="dcterms:W3CDTF">2020-09-01T12:22:33Z</dcterms:modified>
</cp:coreProperties>
</file>