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41" r:id="rId1"/>
  </p:sldMasterIdLst>
  <p:notesMasterIdLst>
    <p:notesMasterId r:id="rId18"/>
  </p:notesMasterIdLst>
  <p:sldIdLst>
    <p:sldId id="270" r:id="rId2"/>
    <p:sldId id="269" r:id="rId3"/>
    <p:sldId id="271" r:id="rId4"/>
    <p:sldId id="272" r:id="rId5"/>
    <p:sldId id="273" r:id="rId6"/>
    <p:sldId id="275" r:id="rId7"/>
    <p:sldId id="276" r:id="rId8"/>
    <p:sldId id="277" r:id="rId9"/>
    <p:sldId id="279" r:id="rId10"/>
    <p:sldId id="280" r:id="rId11"/>
    <p:sldId id="285" r:id="rId12"/>
    <p:sldId id="286" r:id="rId13"/>
    <p:sldId id="281" r:id="rId14"/>
    <p:sldId id="284" r:id="rId15"/>
    <p:sldId id="282" r:id="rId16"/>
    <p:sldId id="287" r:id="rId17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3" autoAdjust="0"/>
    <p:restoredTop sz="94660" autoAdjust="0"/>
  </p:normalViewPr>
  <p:slideViewPr>
    <p:cSldViewPr snapToGrid="0">
      <p:cViewPr>
        <p:scale>
          <a:sx n="75" d="100"/>
          <a:sy n="75" d="100"/>
        </p:scale>
        <p:origin x="-432" y="-11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3" d="100"/>
          <a:sy n="53" d="100"/>
        </p:scale>
        <p:origin x="-2802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7F3D187-DE91-4374-9FA3-CAD44F3687EF}" type="datetimeFigureOut">
              <a:rPr lang="ru-RU"/>
              <a:pPr>
                <a:defRPr/>
              </a:pPr>
              <a:t>19.01.2018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FF4634B1-DD86-44F9-A510-6C78031926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68032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34E75-74FF-4240-BD87-C98B10F829AA}" type="datetimeFigureOut">
              <a:rPr lang="en-US"/>
              <a:pPr>
                <a:defRPr/>
              </a:pPr>
              <a:t>1/19/2018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664A92-4944-433A-AD89-326CEFD813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605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1AC88-A96E-4ED1-9038-0E614FA92BA8}" type="datetimeFigureOut">
              <a:rPr lang="en-US"/>
              <a:pPr>
                <a:defRPr/>
              </a:pPr>
              <a:t>1/19/2018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3D9EB-648A-4346-A53D-D77EBD6CAC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960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69D872-61D7-4495-8187-2CE73A558129}" type="datetimeFigureOut">
              <a:rPr lang="en-US"/>
              <a:pPr>
                <a:defRPr/>
              </a:pPr>
              <a:t>1/19/2018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8F9EF-24C8-4C9F-BE85-6635C622B1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271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12800" y="1600203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229600" y="1600203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34A1FF-ABB4-4460-9CFB-6A7929A1C156}" type="datetimeFigureOut">
              <a:rPr lang="en-US"/>
              <a:pPr>
                <a:defRPr/>
              </a:pPr>
              <a:t>1/19/2018</a:t>
            </a:fld>
            <a:endParaRPr lang="en-US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9B29B-3BC8-4B1E-8220-DE09080DF5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32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246FA-1571-419F-99BE-1AE10E190FAD}" type="datetimeFigureOut">
              <a:rPr lang="en-US"/>
              <a:pPr>
                <a:defRPr/>
              </a:pPr>
              <a:t>1/19/2018</a:t>
            </a:fld>
            <a:endParaRPr lang="en-US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02EAA0-5263-4E6E-A61C-05837761F9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6756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59ECF-966F-431F-8FAA-57D74663D4BB}" type="datetimeFigureOut">
              <a:rPr lang="en-US"/>
              <a:pPr>
                <a:defRPr/>
              </a:pPr>
              <a:t>1/19/2018</a:t>
            </a:fld>
            <a:endParaRPr lang="en-US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57D7A-EBF5-43BC-8B62-FD1F8714E1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424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8565F-470D-48A3-B539-C74BBF542BD0}" type="datetimeFigureOut">
              <a:rPr lang="en-US"/>
              <a:pPr>
                <a:defRPr/>
              </a:pPr>
              <a:t>1/19/2018</a:t>
            </a:fld>
            <a:endParaRPr lang="en-US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ED458A-C44E-42E8-A02E-6BA6E408E9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67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5B6D0-42F3-4B8E-AF01-EF7FD4A0A61C}" type="datetimeFigureOut">
              <a:rPr lang="en-US"/>
              <a:pPr>
                <a:defRPr/>
              </a:pPr>
              <a:t>1/19/2018</a:t>
            </a:fld>
            <a:endParaRPr lang="en-US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AD973-7CCA-4248-86CB-2E1E2FA30C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978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820EF-E129-48E5-8B46-2C807E5EAE68}" type="datetimeFigureOut">
              <a:rPr lang="en-US"/>
              <a:pPr>
                <a:defRPr/>
              </a:pPr>
              <a:t>1/19/2018</a:t>
            </a:fld>
            <a:endParaRPr lang="en-US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5D8D72-9A45-4EC6-A91B-A246E36259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811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09A10F-75B1-4CBB-8501-717049B208EF}" type="datetimeFigureOut">
              <a:rPr lang="en-US"/>
              <a:pPr>
                <a:defRPr/>
              </a:pPr>
              <a:t>1/19/2018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5D4E55-6960-4A56-8BE4-9591AFC685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481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785600" y="274641"/>
            <a:ext cx="36576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12800" y="274641"/>
            <a:ext cx="107696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C11F02-E1C2-4B51-8983-5ABEE96374B6}" type="datetimeFigureOut">
              <a:rPr lang="en-US"/>
              <a:pPr>
                <a:defRPr/>
              </a:pPr>
              <a:t>1/19/2018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2C6371-B87C-4BDA-8E9B-42A81AE88F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290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46DAEFC-133B-4074-A627-4706CA7EDA05}" type="datetimeFigureOut">
              <a:rPr lang="en-US"/>
              <a:pPr>
                <a:defRPr/>
              </a:pPr>
              <a:t>1/19/2018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38DD84E-0D9A-449B-A05E-C8A6FA2279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2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3.png"/><Relationship Id="rId7" Type="http://schemas.openxmlformats.org/officeDocument/2006/relationships/image" Target="../media/image1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2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5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urgery.org.ua/Documents/Details/2d81a08c-c53c-4502-9c96-a2fa1def1920?lang=uk-UA&amp;title=AkademikOleksandrShalimovPam-iatiVchitelia" TargetMode="External"/><Relationship Id="rId4" Type="http://schemas.openxmlformats.org/officeDocument/2006/relationships/hyperlink" Target="http://lib.zsmu.edu.u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8100"/>
            <a:ext cx="12192000" cy="6858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>
                <a:alpha val="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70150" y="157163"/>
            <a:ext cx="9721850" cy="6738937"/>
          </a:xfrm>
          <a:prstGeom prst="rect">
            <a:avLst/>
          </a:prstGeom>
          <a:solidFill>
            <a:schemeClr val="accent6">
              <a:lumMod val="75000"/>
              <a:alpha val="1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7163"/>
            <a:ext cx="2647950" cy="500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Блок-схема: ручной ввод 9"/>
          <p:cNvSpPr/>
          <p:nvPr/>
        </p:nvSpPr>
        <p:spPr>
          <a:xfrm flipH="1">
            <a:off x="-48505" y="3526048"/>
            <a:ext cx="2688730" cy="3391465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02" h="12898">
                <a:moveTo>
                  <a:pt x="0" y="4898"/>
                </a:moveTo>
                <a:cubicBezTo>
                  <a:pt x="763" y="3645"/>
                  <a:pt x="5400" y="6751"/>
                  <a:pt x="7100" y="5962"/>
                </a:cubicBezTo>
                <a:cubicBezTo>
                  <a:pt x="8800" y="5173"/>
                  <a:pt x="9299" y="-1088"/>
                  <a:pt x="10202" y="165"/>
                </a:cubicBezTo>
                <a:cubicBezTo>
                  <a:pt x="10135" y="4409"/>
                  <a:pt x="10067" y="8654"/>
                  <a:pt x="10000" y="12898"/>
                </a:cubicBezTo>
                <a:lnTo>
                  <a:pt x="0" y="12898"/>
                </a:lnTo>
                <a:lnTo>
                  <a:pt x="0" y="4898"/>
                </a:ln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Блок-схема: ручной ввод 9"/>
          <p:cNvSpPr/>
          <p:nvPr/>
        </p:nvSpPr>
        <p:spPr>
          <a:xfrm flipH="1" flipV="1">
            <a:off x="-689550" y="-36911"/>
            <a:ext cx="12881550" cy="1293576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  <a:gd name="connsiteX0" fmla="*/ 0 w 10779"/>
              <a:gd name="connsiteY0" fmla="*/ 4826 h 13713"/>
              <a:gd name="connsiteX1" fmla="*/ 7100 w 10779"/>
              <a:gd name="connsiteY1" fmla="*/ 5890 h 13713"/>
              <a:gd name="connsiteX2" fmla="*/ 10202 w 10779"/>
              <a:gd name="connsiteY2" fmla="*/ 93 h 13713"/>
              <a:gd name="connsiteX3" fmla="*/ 10168 w 10779"/>
              <a:gd name="connsiteY3" fmla="*/ 12826 h 13713"/>
              <a:gd name="connsiteX4" fmla="*/ 10000 w 10779"/>
              <a:gd name="connsiteY4" fmla="*/ 12826 h 13713"/>
              <a:gd name="connsiteX5" fmla="*/ 0 w 10779"/>
              <a:gd name="connsiteY5" fmla="*/ 12826 h 13713"/>
              <a:gd name="connsiteX6" fmla="*/ 0 w 10779"/>
              <a:gd name="connsiteY6" fmla="*/ 4826 h 13713"/>
              <a:gd name="connsiteX0" fmla="*/ 0 w 10779"/>
              <a:gd name="connsiteY0" fmla="*/ 69 h 21965"/>
              <a:gd name="connsiteX1" fmla="*/ 7100 w 10779"/>
              <a:gd name="connsiteY1" fmla="*/ 14142 h 21965"/>
              <a:gd name="connsiteX2" fmla="*/ 10202 w 10779"/>
              <a:gd name="connsiteY2" fmla="*/ 8345 h 21965"/>
              <a:gd name="connsiteX3" fmla="*/ 10168 w 10779"/>
              <a:gd name="connsiteY3" fmla="*/ 21078 h 21965"/>
              <a:gd name="connsiteX4" fmla="*/ 10000 w 10779"/>
              <a:gd name="connsiteY4" fmla="*/ 21078 h 21965"/>
              <a:gd name="connsiteX5" fmla="*/ 0 w 10779"/>
              <a:gd name="connsiteY5" fmla="*/ 21078 h 21965"/>
              <a:gd name="connsiteX6" fmla="*/ 0 w 10779"/>
              <a:gd name="connsiteY6" fmla="*/ 69 h 21965"/>
              <a:gd name="connsiteX0" fmla="*/ 0 w 10779"/>
              <a:gd name="connsiteY0" fmla="*/ 477 h 22373"/>
              <a:gd name="connsiteX1" fmla="*/ 1957 w 10779"/>
              <a:gd name="connsiteY1" fmla="*/ 12119 h 22373"/>
              <a:gd name="connsiteX2" fmla="*/ 7100 w 10779"/>
              <a:gd name="connsiteY2" fmla="*/ 14550 h 22373"/>
              <a:gd name="connsiteX3" fmla="*/ 10202 w 10779"/>
              <a:gd name="connsiteY3" fmla="*/ 8753 h 22373"/>
              <a:gd name="connsiteX4" fmla="*/ 10168 w 10779"/>
              <a:gd name="connsiteY4" fmla="*/ 21486 h 22373"/>
              <a:gd name="connsiteX5" fmla="*/ 10000 w 10779"/>
              <a:gd name="connsiteY5" fmla="*/ 21486 h 22373"/>
              <a:gd name="connsiteX6" fmla="*/ 0 w 10779"/>
              <a:gd name="connsiteY6" fmla="*/ 21486 h 22373"/>
              <a:gd name="connsiteX7" fmla="*/ 0 w 10779"/>
              <a:gd name="connsiteY7" fmla="*/ 477 h 22373"/>
              <a:gd name="connsiteX0" fmla="*/ 0 w 10779"/>
              <a:gd name="connsiteY0" fmla="*/ 166 h 49121"/>
              <a:gd name="connsiteX1" fmla="*/ 1957 w 10779"/>
              <a:gd name="connsiteY1" fmla="*/ 38867 h 49121"/>
              <a:gd name="connsiteX2" fmla="*/ 7100 w 10779"/>
              <a:gd name="connsiteY2" fmla="*/ 41298 h 49121"/>
              <a:gd name="connsiteX3" fmla="*/ 10202 w 10779"/>
              <a:gd name="connsiteY3" fmla="*/ 35501 h 49121"/>
              <a:gd name="connsiteX4" fmla="*/ 10168 w 10779"/>
              <a:gd name="connsiteY4" fmla="*/ 48234 h 49121"/>
              <a:gd name="connsiteX5" fmla="*/ 10000 w 10779"/>
              <a:gd name="connsiteY5" fmla="*/ 48234 h 49121"/>
              <a:gd name="connsiteX6" fmla="*/ 0 w 10779"/>
              <a:gd name="connsiteY6" fmla="*/ 48234 h 49121"/>
              <a:gd name="connsiteX7" fmla="*/ 0 w 10779"/>
              <a:gd name="connsiteY7" fmla="*/ 166 h 49121"/>
              <a:gd name="connsiteX0" fmla="*/ 0 w 10779"/>
              <a:gd name="connsiteY0" fmla="*/ 386 h 49341"/>
              <a:gd name="connsiteX1" fmla="*/ 666 w 10779"/>
              <a:gd name="connsiteY1" fmla="*/ 29721 h 49341"/>
              <a:gd name="connsiteX2" fmla="*/ 1957 w 10779"/>
              <a:gd name="connsiteY2" fmla="*/ 39087 h 49341"/>
              <a:gd name="connsiteX3" fmla="*/ 7100 w 10779"/>
              <a:gd name="connsiteY3" fmla="*/ 41518 h 49341"/>
              <a:gd name="connsiteX4" fmla="*/ 10202 w 10779"/>
              <a:gd name="connsiteY4" fmla="*/ 35721 h 49341"/>
              <a:gd name="connsiteX5" fmla="*/ 10168 w 10779"/>
              <a:gd name="connsiteY5" fmla="*/ 48454 h 49341"/>
              <a:gd name="connsiteX6" fmla="*/ 10000 w 10779"/>
              <a:gd name="connsiteY6" fmla="*/ 48454 h 49341"/>
              <a:gd name="connsiteX7" fmla="*/ 0 w 10779"/>
              <a:gd name="connsiteY7" fmla="*/ 48454 h 49341"/>
              <a:gd name="connsiteX8" fmla="*/ 0 w 10779"/>
              <a:gd name="connsiteY8" fmla="*/ 386 h 49341"/>
              <a:gd name="connsiteX0" fmla="*/ 0 w 10779"/>
              <a:gd name="connsiteY0" fmla="*/ 287 h 49242"/>
              <a:gd name="connsiteX1" fmla="*/ 243 w 10779"/>
              <a:gd name="connsiteY1" fmla="*/ 40029 h 49242"/>
              <a:gd name="connsiteX2" fmla="*/ 1957 w 10779"/>
              <a:gd name="connsiteY2" fmla="*/ 38988 h 49242"/>
              <a:gd name="connsiteX3" fmla="*/ 7100 w 10779"/>
              <a:gd name="connsiteY3" fmla="*/ 41419 h 49242"/>
              <a:gd name="connsiteX4" fmla="*/ 10202 w 10779"/>
              <a:gd name="connsiteY4" fmla="*/ 35622 h 49242"/>
              <a:gd name="connsiteX5" fmla="*/ 10168 w 10779"/>
              <a:gd name="connsiteY5" fmla="*/ 48355 h 49242"/>
              <a:gd name="connsiteX6" fmla="*/ 10000 w 10779"/>
              <a:gd name="connsiteY6" fmla="*/ 48355 h 49242"/>
              <a:gd name="connsiteX7" fmla="*/ 0 w 10779"/>
              <a:gd name="connsiteY7" fmla="*/ 48355 h 49242"/>
              <a:gd name="connsiteX8" fmla="*/ 0 w 10779"/>
              <a:gd name="connsiteY8" fmla="*/ 287 h 49242"/>
              <a:gd name="connsiteX0" fmla="*/ 0 w 10779"/>
              <a:gd name="connsiteY0" fmla="*/ 367 h 49322"/>
              <a:gd name="connsiteX1" fmla="*/ 391 w 10779"/>
              <a:gd name="connsiteY1" fmla="*/ 31263 h 49322"/>
              <a:gd name="connsiteX2" fmla="*/ 1957 w 10779"/>
              <a:gd name="connsiteY2" fmla="*/ 39068 h 49322"/>
              <a:gd name="connsiteX3" fmla="*/ 7100 w 10779"/>
              <a:gd name="connsiteY3" fmla="*/ 41499 h 49322"/>
              <a:gd name="connsiteX4" fmla="*/ 10202 w 10779"/>
              <a:gd name="connsiteY4" fmla="*/ 35702 h 49322"/>
              <a:gd name="connsiteX5" fmla="*/ 10168 w 10779"/>
              <a:gd name="connsiteY5" fmla="*/ 48435 h 49322"/>
              <a:gd name="connsiteX6" fmla="*/ 10000 w 10779"/>
              <a:gd name="connsiteY6" fmla="*/ 48435 h 49322"/>
              <a:gd name="connsiteX7" fmla="*/ 0 w 10779"/>
              <a:gd name="connsiteY7" fmla="*/ 48435 h 49322"/>
              <a:gd name="connsiteX8" fmla="*/ 0 w 10779"/>
              <a:gd name="connsiteY8" fmla="*/ 367 h 49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779" h="49322">
                <a:moveTo>
                  <a:pt x="0" y="367"/>
                </a:moveTo>
                <a:cubicBezTo>
                  <a:pt x="153" y="-3536"/>
                  <a:pt x="65" y="24813"/>
                  <a:pt x="391" y="31263"/>
                </a:cubicBezTo>
                <a:cubicBezTo>
                  <a:pt x="717" y="37713"/>
                  <a:pt x="927" y="36321"/>
                  <a:pt x="1957" y="39068"/>
                </a:cubicBezTo>
                <a:cubicBezTo>
                  <a:pt x="2988" y="41815"/>
                  <a:pt x="5745" y="40586"/>
                  <a:pt x="7100" y="41499"/>
                </a:cubicBezTo>
                <a:cubicBezTo>
                  <a:pt x="8455" y="42412"/>
                  <a:pt x="9717" y="34806"/>
                  <a:pt x="10202" y="35702"/>
                </a:cubicBezTo>
                <a:cubicBezTo>
                  <a:pt x="10687" y="36598"/>
                  <a:pt x="10202" y="46313"/>
                  <a:pt x="10168" y="48435"/>
                </a:cubicBezTo>
                <a:cubicBezTo>
                  <a:pt x="10134" y="50557"/>
                  <a:pt x="11668" y="48175"/>
                  <a:pt x="10000" y="48435"/>
                </a:cubicBezTo>
                <a:lnTo>
                  <a:pt x="0" y="48435"/>
                </a:lnTo>
                <a:lnTo>
                  <a:pt x="0" y="367"/>
                </a:lnTo>
                <a:close/>
              </a:path>
            </a:pathLst>
          </a:custGeom>
          <a:ln w="3175">
            <a:noFill/>
            <a:prstDash val="lgDashDotDot"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59" name="Прямоугольник 12"/>
          <p:cNvSpPr>
            <a:spLocks noChangeArrowheads="1"/>
          </p:cNvSpPr>
          <p:nvPr/>
        </p:nvSpPr>
        <p:spPr bwMode="auto">
          <a:xfrm>
            <a:off x="4886325" y="5092700"/>
            <a:ext cx="7065963" cy="184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/>
            <a:r>
              <a:rPr lang="ru-RU" sz="2400" b="1"/>
              <a:t>"</a:t>
            </a:r>
            <a:r>
              <a:rPr lang="ru-RU" sz="2400" b="1">
                <a:solidFill>
                  <a:srgbClr val="002060"/>
                </a:solidFill>
                <a:latin typeface="Monotype Corsiva" pitchFamily="66" charset="0"/>
              </a:rPr>
              <a:t>Мета хірурга - постійне вдосконалення, знання та переломлення у своїй діяльності кращих світових досягнень, створення свого, оригінального, що визначає прогрес в медицині і хірургії на роки</a:t>
            </a:r>
            <a:r>
              <a:rPr lang="ru-RU" sz="2400" b="1">
                <a:solidFill>
                  <a:srgbClr val="002060"/>
                </a:solidFill>
              </a:rPr>
              <a:t>.</a:t>
            </a:r>
            <a:r>
              <a:rPr lang="ru-RU" sz="2400" b="1"/>
              <a:t>"</a:t>
            </a:r>
            <a:r>
              <a:rPr lang="ru-RU" b="1" i="1"/>
              <a:t> </a:t>
            </a:r>
            <a:r>
              <a:rPr lang="ru-RU" b="1"/>
              <a:t> </a:t>
            </a:r>
            <a:r>
              <a:rPr lang="ru-RU" b="1" i="1"/>
              <a:t/>
            </a:r>
            <a:br>
              <a:rPr lang="ru-RU" b="1" i="1"/>
            </a:br>
            <a:r>
              <a:rPr lang="ru-RU" b="1" i="1"/>
              <a:t>  </a:t>
            </a:r>
            <a:r>
              <a:rPr lang="ru-RU" sz="1200" b="1" i="1"/>
              <a:t>Олександр Олексійович  Шалімов</a:t>
            </a:r>
            <a:endParaRPr lang="ru-RU" b="1"/>
          </a:p>
        </p:txBody>
      </p:sp>
      <p:sp>
        <p:nvSpPr>
          <p:cNvPr id="2060" name="Прямоугольник 14"/>
          <p:cNvSpPr>
            <a:spLocks noChangeArrowheads="1"/>
          </p:cNvSpPr>
          <p:nvPr/>
        </p:nvSpPr>
        <p:spPr bwMode="auto">
          <a:xfrm>
            <a:off x="3124200" y="834063"/>
            <a:ext cx="5253038" cy="390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Monotype Corsiva" pitchFamily="66" charset="0"/>
              </a:rPr>
              <a:t>До</a:t>
            </a:r>
            <a:r>
              <a:rPr lang="en-US" sz="3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Monotype Corsiva" pitchFamily="66" charset="0"/>
              </a:rPr>
              <a:t> </a:t>
            </a:r>
            <a:r>
              <a:rPr lang="ru-RU" sz="3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Monotype Corsiva" pitchFamily="66" charset="0"/>
              </a:rPr>
              <a:t>100-річчя </a:t>
            </a:r>
            <a:r>
              <a:rPr lang="ru-RU" sz="3200" b="1" dirty="0" err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Monotype Corsiva" pitchFamily="66" charset="0"/>
              </a:rPr>
              <a:t>від</a:t>
            </a:r>
            <a:r>
              <a:rPr lang="ru-RU" sz="3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Monotype Corsiva" pitchFamily="66" charset="0"/>
              </a:rPr>
              <a:t> дня </a:t>
            </a:r>
            <a:r>
              <a:rPr lang="ru-RU" sz="3200" b="1" dirty="0" err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Monotype Corsiva" pitchFamily="66" charset="0"/>
              </a:rPr>
              <a:t>народження</a:t>
            </a:r>
            <a:endParaRPr lang="en-US" sz="32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Monotype Corsiva" pitchFamily="66" charset="0"/>
            </a:endParaRPr>
          </a:p>
          <a:p>
            <a:pPr algn="ctr">
              <a:defRPr/>
            </a:pPr>
            <a:r>
              <a:rPr lang="ru-RU" sz="3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Monotype Corsiva" pitchFamily="66" charset="0"/>
              </a:rPr>
              <a:t>ШАЛІМОВА</a:t>
            </a:r>
            <a:endParaRPr lang="ru-RU" sz="32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Monotype Corsiva" pitchFamily="66" charset="0"/>
            </a:endParaRPr>
          </a:p>
          <a:p>
            <a:pPr algn="ctr">
              <a:defRPr/>
            </a:pPr>
            <a:r>
              <a:rPr lang="ru-RU" sz="3200" b="1" dirty="0" err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Monotype Corsiva" pitchFamily="66" charset="0"/>
              </a:rPr>
              <a:t>Олександра</a:t>
            </a:r>
            <a:r>
              <a:rPr lang="ru-RU" sz="3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Monotype Corsiva" pitchFamily="66" charset="0"/>
              </a:rPr>
              <a:t> </a:t>
            </a:r>
            <a:r>
              <a:rPr lang="ru-RU" sz="3200" b="1" dirty="0" err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Monotype Corsiva" pitchFamily="66" charset="0"/>
              </a:rPr>
              <a:t>Олексійовича</a:t>
            </a:r>
            <a:endParaRPr lang="ru-RU" sz="24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Monotype Corsiva" pitchFamily="66" charset="0"/>
            </a:endParaRPr>
          </a:p>
          <a:p>
            <a:pPr algn="ctr">
              <a:defRPr/>
            </a:pPr>
            <a:r>
              <a:rPr lang="ru-RU" sz="20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Monotype Corsiva" pitchFamily="66" charset="0"/>
              </a:rPr>
              <a:t>(1918 - 2006) </a:t>
            </a:r>
            <a:endParaRPr lang="en-US" sz="20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Monotype Corsiva" pitchFamily="66" charset="0"/>
            </a:endParaRPr>
          </a:p>
          <a:p>
            <a:pPr algn="ctr">
              <a:defRPr/>
            </a:pPr>
            <a:endParaRPr lang="ru-RU" sz="20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Monotype Corsiva" pitchFamily="66" charset="0"/>
            </a:endParaRPr>
          </a:p>
          <a:p>
            <a:pPr algn="ctr">
              <a:defRPr/>
            </a:pPr>
            <a:r>
              <a:rPr lang="ru-RU" sz="1600" b="1" i="1" dirty="0" err="1"/>
              <a:t>Академік</a:t>
            </a:r>
            <a:r>
              <a:rPr lang="ru-RU" sz="1600" dirty="0"/>
              <a:t> </a:t>
            </a:r>
            <a:r>
              <a:rPr lang="en-US" sz="1600" b="1" i="1" dirty="0"/>
              <a:t>HAH</a:t>
            </a:r>
            <a:r>
              <a:rPr lang="en-US" sz="1600" dirty="0"/>
              <a:t> </a:t>
            </a:r>
            <a:r>
              <a:rPr lang="ru-RU" sz="1600" b="1" i="1" dirty="0"/>
              <a:t>та АМН </a:t>
            </a:r>
            <a:r>
              <a:rPr lang="ru-RU" sz="1600" b="1" i="1" dirty="0" err="1"/>
              <a:t>України</a:t>
            </a:r>
            <a:r>
              <a:rPr lang="ru-RU" sz="1600" b="1" i="1" dirty="0"/>
              <a:t>,</a:t>
            </a:r>
            <a:endParaRPr lang="en-US" sz="1600" b="1" i="1" dirty="0"/>
          </a:p>
          <a:p>
            <a:pPr algn="ctr">
              <a:defRPr/>
            </a:pPr>
            <a:r>
              <a:rPr lang="ru-RU" sz="1600" b="1" i="1" dirty="0"/>
              <a:t> </a:t>
            </a:r>
            <a:r>
              <a:rPr lang="ru-RU" sz="1600" b="1" i="1" dirty="0" err="1"/>
              <a:t>дійсний</a:t>
            </a:r>
            <a:r>
              <a:rPr lang="ru-RU" sz="1600" b="1" i="1" dirty="0"/>
              <a:t> член Нью-</a:t>
            </a:r>
            <a:r>
              <a:rPr lang="ru-RU" sz="1600" b="1" i="1" dirty="0" err="1"/>
              <a:t>Йоркської</a:t>
            </a:r>
            <a:r>
              <a:rPr lang="ru-RU" sz="1600" b="1" i="1" dirty="0"/>
              <a:t> </a:t>
            </a:r>
            <a:r>
              <a:rPr lang="ru-RU" sz="1600" b="1" i="1" dirty="0" err="1"/>
              <a:t>Академії</a:t>
            </a:r>
            <a:r>
              <a:rPr lang="ru-RU" sz="1600" b="1" i="1" dirty="0"/>
              <a:t> наук,</a:t>
            </a:r>
            <a:endParaRPr lang="en-US" sz="1600" b="1" i="1" dirty="0"/>
          </a:p>
          <a:p>
            <a:pPr algn="ctr">
              <a:defRPr/>
            </a:pPr>
            <a:r>
              <a:rPr lang="ru-RU" sz="1600" b="1" i="1" dirty="0"/>
              <a:t> доктор </a:t>
            </a:r>
            <a:r>
              <a:rPr lang="ru-RU" sz="1600" b="1" i="1" dirty="0" err="1"/>
              <a:t>медичних</a:t>
            </a:r>
            <a:r>
              <a:rPr lang="ru-RU" sz="1600" b="1" i="1" dirty="0"/>
              <a:t> наук, </a:t>
            </a:r>
            <a:r>
              <a:rPr lang="ru-RU" sz="1600" b="1" i="1" dirty="0" err="1"/>
              <a:t>професор</a:t>
            </a:r>
            <a:r>
              <a:rPr lang="ru-RU" sz="1600" b="1" i="1" dirty="0"/>
              <a:t>,</a:t>
            </a:r>
            <a:endParaRPr lang="ru-RU" sz="1600" dirty="0"/>
          </a:p>
          <a:p>
            <a:pPr algn="ctr">
              <a:defRPr/>
            </a:pPr>
            <a:r>
              <a:rPr lang="ru-RU" sz="1600" b="1" i="1" dirty="0"/>
              <a:t> лауреат </a:t>
            </a:r>
            <a:r>
              <a:rPr lang="ru-RU" sz="1600" b="1" i="1" dirty="0" err="1"/>
              <a:t>Державних</a:t>
            </a:r>
            <a:r>
              <a:rPr lang="ru-RU" sz="1600" b="1" i="1" dirty="0"/>
              <a:t> </a:t>
            </a:r>
            <a:r>
              <a:rPr lang="ru-RU" sz="1600" b="1" i="1" dirty="0" err="1"/>
              <a:t>премій</a:t>
            </a:r>
            <a:r>
              <a:rPr lang="ru-RU" sz="1600" b="1" i="1" dirty="0"/>
              <a:t> СРСР та </a:t>
            </a:r>
            <a:r>
              <a:rPr lang="ru-RU" sz="1600" b="1" i="1" dirty="0" err="1"/>
              <a:t>України</a:t>
            </a:r>
            <a:r>
              <a:rPr lang="ru-RU" sz="1600" b="1" i="1" dirty="0"/>
              <a:t>,</a:t>
            </a:r>
            <a:endParaRPr lang="en-US" sz="1600" b="1" i="1" dirty="0"/>
          </a:p>
          <a:p>
            <a:pPr algn="ctr">
              <a:defRPr/>
            </a:pPr>
            <a:r>
              <a:rPr lang="ru-RU" sz="1600" b="1" i="1" dirty="0"/>
              <a:t> </a:t>
            </a:r>
            <a:r>
              <a:rPr lang="ru-RU" sz="1600" b="1" i="1" dirty="0" err="1"/>
              <a:t>Головний</a:t>
            </a:r>
            <a:r>
              <a:rPr lang="ru-RU" sz="1600" b="1" i="1" dirty="0"/>
              <a:t> </a:t>
            </a:r>
            <a:r>
              <a:rPr lang="ru-RU" sz="1600" b="1" i="1" dirty="0" err="1"/>
              <a:t>хірург</a:t>
            </a:r>
            <a:r>
              <a:rPr lang="ru-RU" sz="1600" b="1" i="1" dirty="0"/>
              <a:t> МОЗ </a:t>
            </a:r>
            <a:r>
              <a:rPr lang="ru-RU" sz="1600" b="1" i="1" dirty="0" err="1"/>
              <a:t>України</a:t>
            </a:r>
            <a:r>
              <a:rPr lang="ru-RU" sz="1600" b="1" i="1" dirty="0"/>
              <a:t>,</a:t>
            </a:r>
            <a:endParaRPr lang="ru-RU" sz="1600" dirty="0"/>
          </a:p>
          <a:p>
            <a:pPr algn="ctr">
              <a:defRPr/>
            </a:pPr>
            <a:r>
              <a:rPr lang="ru-RU" sz="1600" b="1" i="1" dirty="0"/>
              <a:t>Герой </a:t>
            </a:r>
            <a:r>
              <a:rPr lang="ru-RU" sz="1600" b="1" i="1" dirty="0" err="1"/>
              <a:t>Соціалістичної</a:t>
            </a:r>
            <a:r>
              <a:rPr lang="ru-RU" sz="1600" b="1" i="1" dirty="0"/>
              <a:t> </a:t>
            </a:r>
            <a:r>
              <a:rPr lang="ru-RU" sz="1600" b="1" i="1" dirty="0" err="1"/>
              <a:t>Праці</a:t>
            </a:r>
            <a:r>
              <a:rPr lang="ru-RU" sz="1600" b="1" i="1" dirty="0"/>
              <a:t>,</a:t>
            </a:r>
            <a:endParaRPr lang="ru-RU" sz="1600" dirty="0"/>
          </a:p>
          <a:p>
            <a:pPr algn="ctr">
              <a:defRPr/>
            </a:pPr>
            <a:r>
              <a:rPr lang="ru-RU" sz="1600" b="1" i="1" dirty="0"/>
              <a:t>Герой </a:t>
            </a:r>
            <a:r>
              <a:rPr lang="ru-RU" sz="1600" b="1" i="1" dirty="0" err="1"/>
              <a:t>України</a:t>
            </a:r>
            <a:endParaRPr lang="ru-RU" sz="1600" dirty="0"/>
          </a:p>
        </p:txBody>
      </p:sp>
      <p:pic>
        <p:nvPicPr>
          <p:cNvPr id="2061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70913" y="623888"/>
            <a:ext cx="2938462" cy="432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8100"/>
            <a:ext cx="12192000" cy="6858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>
                <a:alpha val="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AutoShape 2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874838"/>
            <a:ext cx="5886450" cy="391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7163"/>
            <a:ext cx="2647950" cy="500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Блок-схема: ручной ввод 9"/>
          <p:cNvSpPr/>
          <p:nvPr/>
        </p:nvSpPr>
        <p:spPr>
          <a:xfrm flipH="1">
            <a:off x="-48505" y="3526048"/>
            <a:ext cx="2688730" cy="3391465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02" h="12898">
                <a:moveTo>
                  <a:pt x="0" y="4898"/>
                </a:moveTo>
                <a:cubicBezTo>
                  <a:pt x="763" y="3645"/>
                  <a:pt x="5400" y="6751"/>
                  <a:pt x="7100" y="5962"/>
                </a:cubicBezTo>
                <a:cubicBezTo>
                  <a:pt x="8800" y="5173"/>
                  <a:pt x="9299" y="-1088"/>
                  <a:pt x="10202" y="165"/>
                </a:cubicBezTo>
                <a:cubicBezTo>
                  <a:pt x="10135" y="4409"/>
                  <a:pt x="10067" y="8654"/>
                  <a:pt x="10000" y="12898"/>
                </a:cubicBezTo>
                <a:lnTo>
                  <a:pt x="0" y="12898"/>
                </a:lnTo>
                <a:lnTo>
                  <a:pt x="0" y="4898"/>
                </a:ln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Блок-схема: ручной ввод 9"/>
          <p:cNvSpPr/>
          <p:nvPr/>
        </p:nvSpPr>
        <p:spPr>
          <a:xfrm flipH="1" flipV="1">
            <a:off x="-689550" y="-36911"/>
            <a:ext cx="12881550" cy="1293576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  <a:gd name="connsiteX0" fmla="*/ 0 w 10779"/>
              <a:gd name="connsiteY0" fmla="*/ 4826 h 13713"/>
              <a:gd name="connsiteX1" fmla="*/ 7100 w 10779"/>
              <a:gd name="connsiteY1" fmla="*/ 5890 h 13713"/>
              <a:gd name="connsiteX2" fmla="*/ 10202 w 10779"/>
              <a:gd name="connsiteY2" fmla="*/ 93 h 13713"/>
              <a:gd name="connsiteX3" fmla="*/ 10168 w 10779"/>
              <a:gd name="connsiteY3" fmla="*/ 12826 h 13713"/>
              <a:gd name="connsiteX4" fmla="*/ 10000 w 10779"/>
              <a:gd name="connsiteY4" fmla="*/ 12826 h 13713"/>
              <a:gd name="connsiteX5" fmla="*/ 0 w 10779"/>
              <a:gd name="connsiteY5" fmla="*/ 12826 h 13713"/>
              <a:gd name="connsiteX6" fmla="*/ 0 w 10779"/>
              <a:gd name="connsiteY6" fmla="*/ 4826 h 13713"/>
              <a:gd name="connsiteX0" fmla="*/ 0 w 10779"/>
              <a:gd name="connsiteY0" fmla="*/ 69 h 21965"/>
              <a:gd name="connsiteX1" fmla="*/ 7100 w 10779"/>
              <a:gd name="connsiteY1" fmla="*/ 14142 h 21965"/>
              <a:gd name="connsiteX2" fmla="*/ 10202 w 10779"/>
              <a:gd name="connsiteY2" fmla="*/ 8345 h 21965"/>
              <a:gd name="connsiteX3" fmla="*/ 10168 w 10779"/>
              <a:gd name="connsiteY3" fmla="*/ 21078 h 21965"/>
              <a:gd name="connsiteX4" fmla="*/ 10000 w 10779"/>
              <a:gd name="connsiteY4" fmla="*/ 21078 h 21965"/>
              <a:gd name="connsiteX5" fmla="*/ 0 w 10779"/>
              <a:gd name="connsiteY5" fmla="*/ 21078 h 21965"/>
              <a:gd name="connsiteX6" fmla="*/ 0 w 10779"/>
              <a:gd name="connsiteY6" fmla="*/ 69 h 21965"/>
              <a:gd name="connsiteX0" fmla="*/ 0 w 10779"/>
              <a:gd name="connsiteY0" fmla="*/ 477 h 22373"/>
              <a:gd name="connsiteX1" fmla="*/ 1957 w 10779"/>
              <a:gd name="connsiteY1" fmla="*/ 12119 h 22373"/>
              <a:gd name="connsiteX2" fmla="*/ 7100 w 10779"/>
              <a:gd name="connsiteY2" fmla="*/ 14550 h 22373"/>
              <a:gd name="connsiteX3" fmla="*/ 10202 w 10779"/>
              <a:gd name="connsiteY3" fmla="*/ 8753 h 22373"/>
              <a:gd name="connsiteX4" fmla="*/ 10168 w 10779"/>
              <a:gd name="connsiteY4" fmla="*/ 21486 h 22373"/>
              <a:gd name="connsiteX5" fmla="*/ 10000 w 10779"/>
              <a:gd name="connsiteY5" fmla="*/ 21486 h 22373"/>
              <a:gd name="connsiteX6" fmla="*/ 0 w 10779"/>
              <a:gd name="connsiteY6" fmla="*/ 21486 h 22373"/>
              <a:gd name="connsiteX7" fmla="*/ 0 w 10779"/>
              <a:gd name="connsiteY7" fmla="*/ 477 h 22373"/>
              <a:gd name="connsiteX0" fmla="*/ 0 w 10779"/>
              <a:gd name="connsiteY0" fmla="*/ 166 h 49121"/>
              <a:gd name="connsiteX1" fmla="*/ 1957 w 10779"/>
              <a:gd name="connsiteY1" fmla="*/ 38867 h 49121"/>
              <a:gd name="connsiteX2" fmla="*/ 7100 w 10779"/>
              <a:gd name="connsiteY2" fmla="*/ 41298 h 49121"/>
              <a:gd name="connsiteX3" fmla="*/ 10202 w 10779"/>
              <a:gd name="connsiteY3" fmla="*/ 35501 h 49121"/>
              <a:gd name="connsiteX4" fmla="*/ 10168 w 10779"/>
              <a:gd name="connsiteY4" fmla="*/ 48234 h 49121"/>
              <a:gd name="connsiteX5" fmla="*/ 10000 w 10779"/>
              <a:gd name="connsiteY5" fmla="*/ 48234 h 49121"/>
              <a:gd name="connsiteX6" fmla="*/ 0 w 10779"/>
              <a:gd name="connsiteY6" fmla="*/ 48234 h 49121"/>
              <a:gd name="connsiteX7" fmla="*/ 0 w 10779"/>
              <a:gd name="connsiteY7" fmla="*/ 166 h 49121"/>
              <a:gd name="connsiteX0" fmla="*/ 0 w 10779"/>
              <a:gd name="connsiteY0" fmla="*/ 386 h 49341"/>
              <a:gd name="connsiteX1" fmla="*/ 666 w 10779"/>
              <a:gd name="connsiteY1" fmla="*/ 29721 h 49341"/>
              <a:gd name="connsiteX2" fmla="*/ 1957 w 10779"/>
              <a:gd name="connsiteY2" fmla="*/ 39087 h 49341"/>
              <a:gd name="connsiteX3" fmla="*/ 7100 w 10779"/>
              <a:gd name="connsiteY3" fmla="*/ 41518 h 49341"/>
              <a:gd name="connsiteX4" fmla="*/ 10202 w 10779"/>
              <a:gd name="connsiteY4" fmla="*/ 35721 h 49341"/>
              <a:gd name="connsiteX5" fmla="*/ 10168 w 10779"/>
              <a:gd name="connsiteY5" fmla="*/ 48454 h 49341"/>
              <a:gd name="connsiteX6" fmla="*/ 10000 w 10779"/>
              <a:gd name="connsiteY6" fmla="*/ 48454 h 49341"/>
              <a:gd name="connsiteX7" fmla="*/ 0 w 10779"/>
              <a:gd name="connsiteY7" fmla="*/ 48454 h 49341"/>
              <a:gd name="connsiteX8" fmla="*/ 0 w 10779"/>
              <a:gd name="connsiteY8" fmla="*/ 386 h 49341"/>
              <a:gd name="connsiteX0" fmla="*/ 0 w 10779"/>
              <a:gd name="connsiteY0" fmla="*/ 287 h 49242"/>
              <a:gd name="connsiteX1" fmla="*/ 243 w 10779"/>
              <a:gd name="connsiteY1" fmla="*/ 40029 h 49242"/>
              <a:gd name="connsiteX2" fmla="*/ 1957 w 10779"/>
              <a:gd name="connsiteY2" fmla="*/ 38988 h 49242"/>
              <a:gd name="connsiteX3" fmla="*/ 7100 w 10779"/>
              <a:gd name="connsiteY3" fmla="*/ 41419 h 49242"/>
              <a:gd name="connsiteX4" fmla="*/ 10202 w 10779"/>
              <a:gd name="connsiteY4" fmla="*/ 35622 h 49242"/>
              <a:gd name="connsiteX5" fmla="*/ 10168 w 10779"/>
              <a:gd name="connsiteY5" fmla="*/ 48355 h 49242"/>
              <a:gd name="connsiteX6" fmla="*/ 10000 w 10779"/>
              <a:gd name="connsiteY6" fmla="*/ 48355 h 49242"/>
              <a:gd name="connsiteX7" fmla="*/ 0 w 10779"/>
              <a:gd name="connsiteY7" fmla="*/ 48355 h 49242"/>
              <a:gd name="connsiteX8" fmla="*/ 0 w 10779"/>
              <a:gd name="connsiteY8" fmla="*/ 287 h 49242"/>
              <a:gd name="connsiteX0" fmla="*/ 0 w 10779"/>
              <a:gd name="connsiteY0" fmla="*/ 367 h 49322"/>
              <a:gd name="connsiteX1" fmla="*/ 391 w 10779"/>
              <a:gd name="connsiteY1" fmla="*/ 31263 h 49322"/>
              <a:gd name="connsiteX2" fmla="*/ 1957 w 10779"/>
              <a:gd name="connsiteY2" fmla="*/ 39068 h 49322"/>
              <a:gd name="connsiteX3" fmla="*/ 7100 w 10779"/>
              <a:gd name="connsiteY3" fmla="*/ 41499 h 49322"/>
              <a:gd name="connsiteX4" fmla="*/ 10202 w 10779"/>
              <a:gd name="connsiteY4" fmla="*/ 35702 h 49322"/>
              <a:gd name="connsiteX5" fmla="*/ 10168 w 10779"/>
              <a:gd name="connsiteY5" fmla="*/ 48435 h 49322"/>
              <a:gd name="connsiteX6" fmla="*/ 10000 w 10779"/>
              <a:gd name="connsiteY6" fmla="*/ 48435 h 49322"/>
              <a:gd name="connsiteX7" fmla="*/ 0 w 10779"/>
              <a:gd name="connsiteY7" fmla="*/ 48435 h 49322"/>
              <a:gd name="connsiteX8" fmla="*/ 0 w 10779"/>
              <a:gd name="connsiteY8" fmla="*/ 367 h 49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779" h="49322">
                <a:moveTo>
                  <a:pt x="0" y="367"/>
                </a:moveTo>
                <a:cubicBezTo>
                  <a:pt x="153" y="-3536"/>
                  <a:pt x="65" y="24813"/>
                  <a:pt x="391" y="31263"/>
                </a:cubicBezTo>
                <a:cubicBezTo>
                  <a:pt x="717" y="37713"/>
                  <a:pt x="927" y="36321"/>
                  <a:pt x="1957" y="39068"/>
                </a:cubicBezTo>
                <a:cubicBezTo>
                  <a:pt x="2988" y="41815"/>
                  <a:pt x="5745" y="40586"/>
                  <a:pt x="7100" y="41499"/>
                </a:cubicBezTo>
                <a:cubicBezTo>
                  <a:pt x="8455" y="42412"/>
                  <a:pt x="9717" y="34806"/>
                  <a:pt x="10202" y="35702"/>
                </a:cubicBezTo>
                <a:cubicBezTo>
                  <a:pt x="10687" y="36598"/>
                  <a:pt x="10202" y="46313"/>
                  <a:pt x="10168" y="48435"/>
                </a:cubicBezTo>
                <a:cubicBezTo>
                  <a:pt x="10134" y="50557"/>
                  <a:pt x="11668" y="48175"/>
                  <a:pt x="10000" y="48435"/>
                </a:cubicBezTo>
                <a:lnTo>
                  <a:pt x="0" y="48435"/>
                </a:lnTo>
                <a:lnTo>
                  <a:pt x="0" y="367"/>
                </a:lnTo>
                <a:close/>
              </a:path>
            </a:pathLst>
          </a:custGeom>
          <a:ln w="3175">
            <a:noFill/>
            <a:prstDash val="lgDashDotDot"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5" name="Picture 9" descr="http://176.37.26.208:8082/Thumb/fe65c2c4-7f42-457b-b081-7bf7163a3203/740/0/0000000000074490/Image.jpg?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1738" y="1082675"/>
            <a:ext cx="2359025" cy="3705225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00988" y="4203700"/>
            <a:ext cx="4019550" cy="2552700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85" name="Picture 2" descr="Похожее изображение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7975" y="519113"/>
            <a:ext cx="4535488" cy="391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3010574" y="1263918"/>
            <a:ext cx="4210265" cy="2862322"/>
          </a:xfrm>
          <a:prstGeom prst="rect">
            <a:avLst/>
          </a:prstGeom>
          <a:noFill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just">
              <a:defRPr/>
            </a:pP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Народився</a:t>
            </a:r>
            <a:r>
              <a:rPr lang="ru-RU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Олександр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Олексійович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Шалімов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20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січня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1918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рокув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селянській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багатодітній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родині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в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селі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Введенка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Липецької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області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  В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сім'ї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було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11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дітей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і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ще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прийняли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двох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безпритульних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У 1925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році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сім'я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переїхала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на Кубань, на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хутір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Звезділін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Натирбовського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району. Тут О.О.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Шалімов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почав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вчитися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в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школі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 </a:t>
            </a:r>
          </a:p>
        </p:txBody>
      </p:sp>
      <p:sp>
        <p:nvSpPr>
          <p:cNvPr id="18" name="Прямоугольник 6"/>
          <p:cNvSpPr>
            <a:spLocks noChangeArrowheads="1"/>
          </p:cNvSpPr>
          <p:nvPr/>
        </p:nvSpPr>
        <p:spPr bwMode="auto">
          <a:xfrm>
            <a:off x="8152573" y="623525"/>
            <a:ext cx="3178435" cy="307777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38000"/>
                  <a:lumOff val="62000"/>
                </a:schemeClr>
              </a:gs>
              <a:gs pos="80000">
                <a:schemeClr val="accent4">
                  <a:lumMod val="60000"/>
                  <a:lumOff val="40000"/>
                  <a:alpha val="62000"/>
                </a:schemeClr>
              </a:gs>
              <a:gs pos="100000">
                <a:schemeClr val="accent4">
                  <a:lumMod val="20000"/>
                  <a:lumOff val="80000"/>
                  <a:alpha val="74000"/>
                </a:schemeClr>
              </a:gs>
            </a:gsLst>
            <a:lin ang="2700000" scaled="1"/>
            <a:tileRect/>
          </a:gra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just">
              <a:defRPr/>
            </a:pPr>
            <a:r>
              <a:rPr lang="ru-RU" sz="14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Шалімов</a:t>
            </a:r>
            <a:r>
              <a:rPr lang="en-US" sz="1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Олександр</a:t>
            </a:r>
            <a:r>
              <a:rPr lang="ru-RU" sz="1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Олексійович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Половина рамки 18"/>
          <p:cNvSpPr/>
          <p:nvPr/>
        </p:nvSpPr>
        <p:spPr>
          <a:xfrm rot="16200000">
            <a:off x="3065963" y="3031355"/>
            <a:ext cx="1172470" cy="1606093"/>
          </a:xfrm>
          <a:prstGeom prst="halfFrame">
            <a:avLst>
              <a:gd name="adj1" fmla="val 3438"/>
              <a:gd name="adj2" fmla="val 2425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Половина рамки 19"/>
          <p:cNvSpPr/>
          <p:nvPr/>
        </p:nvSpPr>
        <p:spPr>
          <a:xfrm rot="5400000" flipH="1">
            <a:off x="5940741" y="3045003"/>
            <a:ext cx="1172470" cy="1606093"/>
          </a:xfrm>
          <a:prstGeom prst="halfFrame">
            <a:avLst>
              <a:gd name="adj1" fmla="val 3438"/>
              <a:gd name="adj2" fmla="val 2425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>
                <a:alpha val="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08288" y="157163"/>
            <a:ext cx="4535487" cy="583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024188" y="925513"/>
            <a:ext cx="4076700" cy="48021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>
              <a:defRPr/>
            </a:pP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 1934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році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О. О.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Шалімов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вступив на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робітфак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Кубанського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медичного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училища, яке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закінчив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у 1936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році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з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відзнакою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У тому ж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році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він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вступив до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Кубанського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медичного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інституту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Під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час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випускної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екзаменаційної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сесії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почалася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Велика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Вітчизняна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війна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Останній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іспит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з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хірургії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здав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вже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достроково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  З 1941 по 1944 р. О. О.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Шалімов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працював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головним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лікарем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і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хірургом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Нерчинсько-Заводської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районної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лікарні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Читинської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області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У 1944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році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молодого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хірурга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переводять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у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Петровськ-Забайкальський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на посаду головного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лікаря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завідувача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хірургічним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відділенням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4101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7163"/>
            <a:ext cx="2647950" cy="500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Блок-схема: ручной ввод 9"/>
          <p:cNvSpPr/>
          <p:nvPr/>
        </p:nvSpPr>
        <p:spPr>
          <a:xfrm flipH="1">
            <a:off x="-48505" y="3526048"/>
            <a:ext cx="2688730" cy="3391465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02" h="12898">
                <a:moveTo>
                  <a:pt x="0" y="4898"/>
                </a:moveTo>
                <a:cubicBezTo>
                  <a:pt x="763" y="3645"/>
                  <a:pt x="5400" y="6751"/>
                  <a:pt x="7100" y="5962"/>
                </a:cubicBezTo>
                <a:cubicBezTo>
                  <a:pt x="8800" y="5173"/>
                  <a:pt x="9299" y="-1088"/>
                  <a:pt x="10202" y="165"/>
                </a:cubicBezTo>
                <a:cubicBezTo>
                  <a:pt x="10135" y="4409"/>
                  <a:pt x="10067" y="8654"/>
                  <a:pt x="10000" y="12898"/>
                </a:cubicBezTo>
                <a:lnTo>
                  <a:pt x="0" y="12898"/>
                </a:lnTo>
                <a:lnTo>
                  <a:pt x="0" y="4898"/>
                </a:ln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Блок-схема: ручной ввод 9"/>
          <p:cNvSpPr/>
          <p:nvPr/>
        </p:nvSpPr>
        <p:spPr>
          <a:xfrm flipH="1" flipV="1">
            <a:off x="-689550" y="-23263"/>
            <a:ext cx="12881550" cy="1293576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  <a:gd name="connsiteX0" fmla="*/ 0 w 10779"/>
              <a:gd name="connsiteY0" fmla="*/ 4826 h 13713"/>
              <a:gd name="connsiteX1" fmla="*/ 7100 w 10779"/>
              <a:gd name="connsiteY1" fmla="*/ 5890 h 13713"/>
              <a:gd name="connsiteX2" fmla="*/ 10202 w 10779"/>
              <a:gd name="connsiteY2" fmla="*/ 93 h 13713"/>
              <a:gd name="connsiteX3" fmla="*/ 10168 w 10779"/>
              <a:gd name="connsiteY3" fmla="*/ 12826 h 13713"/>
              <a:gd name="connsiteX4" fmla="*/ 10000 w 10779"/>
              <a:gd name="connsiteY4" fmla="*/ 12826 h 13713"/>
              <a:gd name="connsiteX5" fmla="*/ 0 w 10779"/>
              <a:gd name="connsiteY5" fmla="*/ 12826 h 13713"/>
              <a:gd name="connsiteX6" fmla="*/ 0 w 10779"/>
              <a:gd name="connsiteY6" fmla="*/ 4826 h 13713"/>
              <a:gd name="connsiteX0" fmla="*/ 0 w 10779"/>
              <a:gd name="connsiteY0" fmla="*/ 69 h 21965"/>
              <a:gd name="connsiteX1" fmla="*/ 7100 w 10779"/>
              <a:gd name="connsiteY1" fmla="*/ 14142 h 21965"/>
              <a:gd name="connsiteX2" fmla="*/ 10202 w 10779"/>
              <a:gd name="connsiteY2" fmla="*/ 8345 h 21965"/>
              <a:gd name="connsiteX3" fmla="*/ 10168 w 10779"/>
              <a:gd name="connsiteY3" fmla="*/ 21078 h 21965"/>
              <a:gd name="connsiteX4" fmla="*/ 10000 w 10779"/>
              <a:gd name="connsiteY4" fmla="*/ 21078 h 21965"/>
              <a:gd name="connsiteX5" fmla="*/ 0 w 10779"/>
              <a:gd name="connsiteY5" fmla="*/ 21078 h 21965"/>
              <a:gd name="connsiteX6" fmla="*/ 0 w 10779"/>
              <a:gd name="connsiteY6" fmla="*/ 69 h 21965"/>
              <a:gd name="connsiteX0" fmla="*/ 0 w 10779"/>
              <a:gd name="connsiteY0" fmla="*/ 477 h 22373"/>
              <a:gd name="connsiteX1" fmla="*/ 1957 w 10779"/>
              <a:gd name="connsiteY1" fmla="*/ 12119 h 22373"/>
              <a:gd name="connsiteX2" fmla="*/ 7100 w 10779"/>
              <a:gd name="connsiteY2" fmla="*/ 14550 h 22373"/>
              <a:gd name="connsiteX3" fmla="*/ 10202 w 10779"/>
              <a:gd name="connsiteY3" fmla="*/ 8753 h 22373"/>
              <a:gd name="connsiteX4" fmla="*/ 10168 w 10779"/>
              <a:gd name="connsiteY4" fmla="*/ 21486 h 22373"/>
              <a:gd name="connsiteX5" fmla="*/ 10000 w 10779"/>
              <a:gd name="connsiteY5" fmla="*/ 21486 h 22373"/>
              <a:gd name="connsiteX6" fmla="*/ 0 w 10779"/>
              <a:gd name="connsiteY6" fmla="*/ 21486 h 22373"/>
              <a:gd name="connsiteX7" fmla="*/ 0 w 10779"/>
              <a:gd name="connsiteY7" fmla="*/ 477 h 22373"/>
              <a:gd name="connsiteX0" fmla="*/ 0 w 10779"/>
              <a:gd name="connsiteY0" fmla="*/ 166 h 49121"/>
              <a:gd name="connsiteX1" fmla="*/ 1957 w 10779"/>
              <a:gd name="connsiteY1" fmla="*/ 38867 h 49121"/>
              <a:gd name="connsiteX2" fmla="*/ 7100 w 10779"/>
              <a:gd name="connsiteY2" fmla="*/ 41298 h 49121"/>
              <a:gd name="connsiteX3" fmla="*/ 10202 w 10779"/>
              <a:gd name="connsiteY3" fmla="*/ 35501 h 49121"/>
              <a:gd name="connsiteX4" fmla="*/ 10168 w 10779"/>
              <a:gd name="connsiteY4" fmla="*/ 48234 h 49121"/>
              <a:gd name="connsiteX5" fmla="*/ 10000 w 10779"/>
              <a:gd name="connsiteY5" fmla="*/ 48234 h 49121"/>
              <a:gd name="connsiteX6" fmla="*/ 0 w 10779"/>
              <a:gd name="connsiteY6" fmla="*/ 48234 h 49121"/>
              <a:gd name="connsiteX7" fmla="*/ 0 w 10779"/>
              <a:gd name="connsiteY7" fmla="*/ 166 h 49121"/>
              <a:gd name="connsiteX0" fmla="*/ 0 w 10779"/>
              <a:gd name="connsiteY0" fmla="*/ 386 h 49341"/>
              <a:gd name="connsiteX1" fmla="*/ 666 w 10779"/>
              <a:gd name="connsiteY1" fmla="*/ 29721 h 49341"/>
              <a:gd name="connsiteX2" fmla="*/ 1957 w 10779"/>
              <a:gd name="connsiteY2" fmla="*/ 39087 h 49341"/>
              <a:gd name="connsiteX3" fmla="*/ 7100 w 10779"/>
              <a:gd name="connsiteY3" fmla="*/ 41518 h 49341"/>
              <a:gd name="connsiteX4" fmla="*/ 10202 w 10779"/>
              <a:gd name="connsiteY4" fmla="*/ 35721 h 49341"/>
              <a:gd name="connsiteX5" fmla="*/ 10168 w 10779"/>
              <a:gd name="connsiteY5" fmla="*/ 48454 h 49341"/>
              <a:gd name="connsiteX6" fmla="*/ 10000 w 10779"/>
              <a:gd name="connsiteY6" fmla="*/ 48454 h 49341"/>
              <a:gd name="connsiteX7" fmla="*/ 0 w 10779"/>
              <a:gd name="connsiteY7" fmla="*/ 48454 h 49341"/>
              <a:gd name="connsiteX8" fmla="*/ 0 w 10779"/>
              <a:gd name="connsiteY8" fmla="*/ 386 h 49341"/>
              <a:gd name="connsiteX0" fmla="*/ 0 w 10779"/>
              <a:gd name="connsiteY0" fmla="*/ 287 h 49242"/>
              <a:gd name="connsiteX1" fmla="*/ 243 w 10779"/>
              <a:gd name="connsiteY1" fmla="*/ 40029 h 49242"/>
              <a:gd name="connsiteX2" fmla="*/ 1957 w 10779"/>
              <a:gd name="connsiteY2" fmla="*/ 38988 h 49242"/>
              <a:gd name="connsiteX3" fmla="*/ 7100 w 10779"/>
              <a:gd name="connsiteY3" fmla="*/ 41419 h 49242"/>
              <a:gd name="connsiteX4" fmla="*/ 10202 w 10779"/>
              <a:gd name="connsiteY4" fmla="*/ 35622 h 49242"/>
              <a:gd name="connsiteX5" fmla="*/ 10168 w 10779"/>
              <a:gd name="connsiteY5" fmla="*/ 48355 h 49242"/>
              <a:gd name="connsiteX6" fmla="*/ 10000 w 10779"/>
              <a:gd name="connsiteY6" fmla="*/ 48355 h 49242"/>
              <a:gd name="connsiteX7" fmla="*/ 0 w 10779"/>
              <a:gd name="connsiteY7" fmla="*/ 48355 h 49242"/>
              <a:gd name="connsiteX8" fmla="*/ 0 w 10779"/>
              <a:gd name="connsiteY8" fmla="*/ 287 h 49242"/>
              <a:gd name="connsiteX0" fmla="*/ 0 w 10779"/>
              <a:gd name="connsiteY0" fmla="*/ 367 h 49322"/>
              <a:gd name="connsiteX1" fmla="*/ 391 w 10779"/>
              <a:gd name="connsiteY1" fmla="*/ 31263 h 49322"/>
              <a:gd name="connsiteX2" fmla="*/ 1957 w 10779"/>
              <a:gd name="connsiteY2" fmla="*/ 39068 h 49322"/>
              <a:gd name="connsiteX3" fmla="*/ 7100 w 10779"/>
              <a:gd name="connsiteY3" fmla="*/ 41499 h 49322"/>
              <a:gd name="connsiteX4" fmla="*/ 10202 w 10779"/>
              <a:gd name="connsiteY4" fmla="*/ 35702 h 49322"/>
              <a:gd name="connsiteX5" fmla="*/ 10168 w 10779"/>
              <a:gd name="connsiteY5" fmla="*/ 48435 h 49322"/>
              <a:gd name="connsiteX6" fmla="*/ 10000 w 10779"/>
              <a:gd name="connsiteY6" fmla="*/ 48435 h 49322"/>
              <a:gd name="connsiteX7" fmla="*/ 0 w 10779"/>
              <a:gd name="connsiteY7" fmla="*/ 48435 h 49322"/>
              <a:gd name="connsiteX8" fmla="*/ 0 w 10779"/>
              <a:gd name="connsiteY8" fmla="*/ 367 h 49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779" h="49322">
                <a:moveTo>
                  <a:pt x="0" y="367"/>
                </a:moveTo>
                <a:cubicBezTo>
                  <a:pt x="153" y="-3536"/>
                  <a:pt x="65" y="24813"/>
                  <a:pt x="391" y="31263"/>
                </a:cubicBezTo>
                <a:cubicBezTo>
                  <a:pt x="717" y="37713"/>
                  <a:pt x="927" y="36321"/>
                  <a:pt x="1957" y="39068"/>
                </a:cubicBezTo>
                <a:cubicBezTo>
                  <a:pt x="2988" y="41815"/>
                  <a:pt x="5745" y="40586"/>
                  <a:pt x="7100" y="41499"/>
                </a:cubicBezTo>
                <a:cubicBezTo>
                  <a:pt x="8455" y="42412"/>
                  <a:pt x="9717" y="34806"/>
                  <a:pt x="10202" y="35702"/>
                </a:cubicBezTo>
                <a:cubicBezTo>
                  <a:pt x="10687" y="36598"/>
                  <a:pt x="10202" y="46313"/>
                  <a:pt x="10168" y="48435"/>
                </a:cubicBezTo>
                <a:cubicBezTo>
                  <a:pt x="10134" y="50557"/>
                  <a:pt x="11668" y="48175"/>
                  <a:pt x="10000" y="48435"/>
                </a:cubicBezTo>
                <a:lnTo>
                  <a:pt x="0" y="48435"/>
                </a:lnTo>
                <a:lnTo>
                  <a:pt x="0" y="367"/>
                </a:lnTo>
                <a:close/>
              </a:path>
            </a:pathLst>
          </a:custGeom>
          <a:ln w="3175">
            <a:noFill/>
            <a:prstDash val="lgDashDotDot"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410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16800" y="3951288"/>
            <a:ext cx="4562475" cy="2541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09" name="AutoShape 4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874838"/>
            <a:ext cx="5886450" cy="391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4110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16800" y="738188"/>
            <a:ext cx="4562475" cy="303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Половина рамки 11"/>
          <p:cNvSpPr/>
          <p:nvPr/>
        </p:nvSpPr>
        <p:spPr>
          <a:xfrm rot="16200000">
            <a:off x="3021790" y="4602087"/>
            <a:ext cx="1172470" cy="1606093"/>
          </a:xfrm>
          <a:prstGeom prst="halfFrame">
            <a:avLst>
              <a:gd name="adj1" fmla="val 3438"/>
              <a:gd name="adj2" fmla="val 2425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Половина рамки 13"/>
          <p:cNvSpPr/>
          <p:nvPr/>
        </p:nvSpPr>
        <p:spPr>
          <a:xfrm rot="5400000" flipH="1">
            <a:off x="5910216" y="4602087"/>
            <a:ext cx="1172470" cy="1606093"/>
          </a:xfrm>
          <a:prstGeom prst="halfFrame">
            <a:avLst>
              <a:gd name="adj1" fmla="val 3438"/>
              <a:gd name="adj2" fmla="val 2425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>
                <a:alpha val="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94000" y="157163"/>
            <a:ext cx="4535488" cy="404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Прямоугольник 2"/>
          <p:cNvSpPr>
            <a:spLocks noChangeArrowheads="1"/>
          </p:cNvSpPr>
          <p:nvPr/>
        </p:nvSpPr>
        <p:spPr bwMode="auto">
          <a:xfrm>
            <a:off x="2901950" y="795338"/>
            <a:ext cx="4321175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ru-RU"/>
              <a:t>У 1946 році О.О. Шалімов почав працювати хірургом у Брянській обласній лікарні, незабаром у Брянськ приїхав Н. М. Амосов. Для обох робота в Брянську стала школою вищої майстерності в хірургії. Протягом ряду років між двома талановитими і цілеспрямованими хірургами тривало змагання, метою якого було вдосконалення професійної майстерності.</a:t>
            </a:r>
          </a:p>
        </p:txBody>
      </p:sp>
      <p:pic>
        <p:nvPicPr>
          <p:cNvPr id="512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7163"/>
            <a:ext cx="2647950" cy="500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Блок-схема: ручной ввод 9"/>
          <p:cNvSpPr/>
          <p:nvPr/>
        </p:nvSpPr>
        <p:spPr>
          <a:xfrm flipH="1">
            <a:off x="-48505" y="3526048"/>
            <a:ext cx="2688730" cy="3391465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02" h="12898">
                <a:moveTo>
                  <a:pt x="0" y="4898"/>
                </a:moveTo>
                <a:cubicBezTo>
                  <a:pt x="763" y="3645"/>
                  <a:pt x="5400" y="6751"/>
                  <a:pt x="7100" y="5962"/>
                </a:cubicBezTo>
                <a:cubicBezTo>
                  <a:pt x="8800" y="5173"/>
                  <a:pt x="9299" y="-1088"/>
                  <a:pt x="10202" y="165"/>
                </a:cubicBezTo>
                <a:cubicBezTo>
                  <a:pt x="10135" y="4409"/>
                  <a:pt x="10067" y="8654"/>
                  <a:pt x="10000" y="12898"/>
                </a:cubicBezTo>
                <a:lnTo>
                  <a:pt x="0" y="12898"/>
                </a:lnTo>
                <a:lnTo>
                  <a:pt x="0" y="4898"/>
                </a:ln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Блок-схема: ручной ввод 9"/>
          <p:cNvSpPr/>
          <p:nvPr/>
        </p:nvSpPr>
        <p:spPr>
          <a:xfrm flipH="1" flipV="1">
            <a:off x="-689550" y="-23263"/>
            <a:ext cx="12881550" cy="1293576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  <a:gd name="connsiteX0" fmla="*/ 0 w 10779"/>
              <a:gd name="connsiteY0" fmla="*/ 4826 h 13713"/>
              <a:gd name="connsiteX1" fmla="*/ 7100 w 10779"/>
              <a:gd name="connsiteY1" fmla="*/ 5890 h 13713"/>
              <a:gd name="connsiteX2" fmla="*/ 10202 w 10779"/>
              <a:gd name="connsiteY2" fmla="*/ 93 h 13713"/>
              <a:gd name="connsiteX3" fmla="*/ 10168 w 10779"/>
              <a:gd name="connsiteY3" fmla="*/ 12826 h 13713"/>
              <a:gd name="connsiteX4" fmla="*/ 10000 w 10779"/>
              <a:gd name="connsiteY4" fmla="*/ 12826 h 13713"/>
              <a:gd name="connsiteX5" fmla="*/ 0 w 10779"/>
              <a:gd name="connsiteY5" fmla="*/ 12826 h 13713"/>
              <a:gd name="connsiteX6" fmla="*/ 0 w 10779"/>
              <a:gd name="connsiteY6" fmla="*/ 4826 h 13713"/>
              <a:gd name="connsiteX0" fmla="*/ 0 w 10779"/>
              <a:gd name="connsiteY0" fmla="*/ 69 h 21965"/>
              <a:gd name="connsiteX1" fmla="*/ 7100 w 10779"/>
              <a:gd name="connsiteY1" fmla="*/ 14142 h 21965"/>
              <a:gd name="connsiteX2" fmla="*/ 10202 w 10779"/>
              <a:gd name="connsiteY2" fmla="*/ 8345 h 21965"/>
              <a:gd name="connsiteX3" fmla="*/ 10168 w 10779"/>
              <a:gd name="connsiteY3" fmla="*/ 21078 h 21965"/>
              <a:gd name="connsiteX4" fmla="*/ 10000 w 10779"/>
              <a:gd name="connsiteY4" fmla="*/ 21078 h 21965"/>
              <a:gd name="connsiteX5" fmla="*/ 0 w 10779"/>
              <a:gd name="connsiteY5" fmla="*/ 21078 h 21965"/>
              <a:gd name="connsiteX6" fmla="*/ 0 w 10779"/>
              <a:gd name="connsiteY6" fmla="*/ 69 h 21965"/>
              <a:gd name="connsiteX0" fmla="*/ 0 w 10779"/>
              <a:gd name="connsiteY0" fmla="*/ 477 h 22373"/>
              <a:gd name="connsiteX1" fmla="*/ 1957 w 10779"/>
              <a:gd name="connsiteY1" fmla="*/ 12119 h 22373"/>
              <a:gd name="connsiteX2" fmla="*/ 7100 w 10779"/>
              <a:gd name="connsiteY2" fmla="*/ 14550 h 22373"/>
              <a:gd name="connsiteX3" fmla="*/ 10202 w 10779"/>
              <a:gd name="connsiteY3" fmla="*/ 8753 h 22373"/>
              <a:gd name="connsiteX4" fmla="*/ 10168 w 10779"/>
              <a:gd name="connsiteY4" fmla="*/ 21486 h 22373"/>
              <a:gd name="connsiteX5" fmla="*/ 10000 w 10779"/>
              <a:gd name="connsiteY5" fmla="*/ 21486 h 22373"/>
              <a:gd name="connsiteX6" fmla="*/ 0 w 10779"/>
              <a:gd name="connsiteY6" fmla="*/ 21486 h 22373"/>
              <a:gd name="connsiteX7" fmla="*/ 0 w 10779"/>
              <a:gd name="connsiteY7" fmla="*/ 477 h 22373"/>
              <a:gd name="connsiteX0" fmla="*/ 0 w 10779"/>
              <a:gd name="connsiteY0" fmla="*/ 166 h 49121"/>
              <a:gd name="connsiteX1" fmla="*/ 1957 w 10779"/>
              <a:gd name="connsiteY1" fmla="*/ 38867 h 49121"/>
              <a:gd name="connsiteX2" fmla="*/ 7100 w 10779"/>
              <a:gd name="connsiteY2" fmla="*/ 41298 h 49121"/>
              <a:gd name="connsiteX3" fmla="*/ 10202 w 10779"/>
              <a:gd name="connsiteY3" fmla="*/ 35501 h 49121"/>
              <a:gd name="connsiteX4" fmla="*/ 10168 w 10779"/>
              <a:gd name="connsiteY4" fmla="*/ 48234 h 49121"/>
              <a:gd name="connsiteX5" fmla="*/ 10000 w 10779"/>
              <a:gd name="connsiteY5" fmla="*/ 48234 h 49121"/>
              <a:gd name="connsiteX6" fmla="*/ 0 w 10779"/>
              <a:gd name="connsiteY6" fmla="*/ 48234 h 49121"/>
              <a:gd name="connsiteX7" fmla="*/ 0 w 10779"/>
              <a:gd name="connsiteY7" fmla="*/ 166 h 49121"/>
              <a:gd name="connsiteX0" fmla="*/ 0 w 10779"/>
              <a:gd name="connsiteY0" fmla="*/ 386 h 49341"/>
              <a:gd name="connsiteX1" fmla="*/ 666 w 10779"/>
              <a:gd name="connsiteY1" fmla="*/ 29721 h 49341"/>
              <a:gd name="connsiteX2" fmla="*/ 1957 w 10779"/>
              <a:gd name="connsiteY2" fmla="*/ 39087 h 49341"/>
              <a:gd name="connsiteX3" fmla="*/ 7100 w 10779"/>
              <a:gd name="connsiteY3" fmla="*/ 41518 h 49341"/>
              <a:gd name="connsiteX4" fmla="*/ 10202 w 10779"/>
              <a:gd name="connsiteY4" fmla="*/ 35721 h 49341"/>
              <a:gd name="connsiteX5" fmla="*/ 10168 w 10779"/>
              <a:gd name="connsiteY5" fmla="*/ 48454 h 49341"/>
              <a:gd name="connsiteX6" fmla="*/ 10000 w 10779"/>
              <a:gd name="connsiteY6" fmla="*/ 48454 h 49341"/>
              <a:gd name="connsiteX7" fmla="*/ 0 w 10779"/>
              <a:gd name="connsiteY7" fmla="*/ 48454 h 49341"/>
              <a:gd name="connsiteX8" fmla="*/ 0 w 10779"/>
              <a:gd name="connsiteY8" fmla="*/ 386 h 49341"/>
              <a:gd name="connsiteX0" fmla="*/ 0 w 10779"/>
              <a:gd name="connsiteY0" fmla="*/ 287 h 49242"/>
              <a:gd name="connsiteX1" fmla="*/ 243 w 10779"/>
              <a:gd name="connsiteY1" fmla="*/ 40029 h 49242"/>
              <a:gd name="connsiteX2" fmla="*/ 1957 w 10779"/>
              <a:gd name="connsiteY2" fmla="*/ 38988 h 49242"/>
              <a:gd name="connsiteX3" fmla="*/ 7100 w 10779"/>
              <a:gd name="connsiteY3" fmla="*/ 41419 h 49242"/>
              <a:gd name="connsiteX4" fmla="*/ 10202 w 10779"/>
              <a:gd name="connsiteY4" fmla="*/ 35622 h 49242"/>
              <a:gd name="connsiteX5" fmla="*/ 10168 w 10779"/>
              <a:gd name="connsiteY5" fmla="*/ 48355 h 49242"/>
              <a:gd name="connsiteX6" fmla="*/ 10000 w 10779"/>
              <a:gd name="connsiteY6" fmla="*/ 48355 h 49242"/>
              <a:gd name="connsiteX7" fmla="*/ 0 w 10779"/>
              <a:gd name="connsiteY7" fmla="*/ 48355 h 49242"/>
              <a:gd name="connsiteX8" fmla="*/ 0 w 10779"/>
              <a:gd name="connsiteY8" fmla="*/ 287 h 49242"/>
              <a:gd name="connsiteX0" fmla="*/ 0 w 10779"/>
              <a:gd name="connsiteY0" fmla="*/ 367 h 49322"/>
              <a:gd name="connsiteX1" fmla="*/ 391 w 10779"/>
              <a:gd name="connsiteY1" fmla="*/ 31263 h 49322"/>
              <a:gd name="connsiteX2" fmla="*/ 1957 w 10779"/>
              <a:gd name="connsiteY2" fmla="*/ 39068 h 49322"/>
              <a:gd name="connsiteX3" fmla="*/ 7100 w 10779"/>
              <a:gd name="connsiteY3" fmla="*/ 41499 h 49322"/>
              <a:gd name="connsiteX4" fmla="*/ 10202 w 10779"/>
              <a:gd name="connsiteY4" fmla="*/ 35702 h 49322"/>
              <a:gd name="connsiteX5" fmla="*/ 10168 w 10779"/>
              <a:gd name="connsiteY5" fmla="*/ 48435 h 49322"/>
              <a:gd name="connsiteX6" fmla="*/ 10000 w 10779"/>
              <a:gd name="connsiteY6" fmla="*/ 48435 h 49322"/>
              <a:gd name="connsiteX7" fmla="*/ 0 w 10779"/>
              <a:gd name="connsiteY7" fmla="*/ 48435 h 49322"/>
              <a:gd name="connsiteX8" fmla="*/ 0 w 10779"/>
              <a:gd name="connsiteY8" fmla="*/ 367 h 49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779" h="49322">
                <a:moveTo>
                  <a:pt x="0" y="367"/>
                </a:moveTo>
                <a:cubicBezTo>
                  <a:pt x="153" y="-3536"/>
                  <a:pt x="65" y="24813"/>
                  <a:pt x="391" y="31263"/>
                </a:cubicBezTo>
                <a:cubicBezTo>
                  <a:pt x="717" y="37713"/>
                  <a:pt x="927" y="36321"/>
                  <a:pt x="1957" y="39068"/>
                </a:cubicBezTo>
                <a:cubicBezTo>
                  <a:pt x="2988" y="41815"/>
                  <a:pt x="5745" y="40586"/>
                  <a:pt x="7100" y="41499"/>
                </a:cubicBezTo>
                <a:cubicBezTo>
                  <a:pt x="8455" y="42412"/>
                  <a:pt x="9717" y="34806"/>
                  <a:pt x="10202" y="35702"/>
                </a:cubicBezTo>
                <a:cubicBezTo>
                  <a:pt x="10687" y="36598"/>
                  <a:pt x="10202" y="46313"/>
                  <a:pt x="10168" y="48435"/>
                </a:cubicBezTo>
                <a:cubicBezTo>
                  <a:pt x="10134" y="50557"/>
                  <a:pt x="11668" y="48175"/>
                  <a:pt x="10000" y="48435"/>
                </a:cubicBezTo>
                <a:lnTo>
                  <a:pt x="0" y="48435"/>
                </a:lnTo>
                <a:lnTo>
                  <a:pt x="0" y="367"/>
                </a:lnTo>
                <a:close/>
              </a:path>
            </a:pathLst>
          </a:custGeom>
          <a:ln w="3175">
            <a:noFill/>
            <a:prstDash val="lgDashDotDot"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132" name="AutoShape 2" descr="Шалимов_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513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64425" y="4043363"/>
            <a:ext cx="3886200" cy="2586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05750" y="565150"/>
            <a:ext cx="2659063" cy="3230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3738" y="4384675"/>
            <a:ext cx="2998787" cy="2103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Половина рамки 14"/>
          <p:cNvSpPr/>
          <p:nvPr/>
        </p:nvSpPr>
        <p:spPr>
          <a:xfrm rot="16200000">
            <a:off x="3011370" y="2800582"/>
            <a:ext cx="1172470" cy="1606093"/>
          </a:xfrm>
          <a:prstGeom prst="halfFrame">
            <a:avLst>
              <a:gd name="adj1" fmla="val 3438"/>
              <a:gd name="adj2" fmla="val 2425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Половина рамки 15"/>
          <p:cNvSpPr/>
          <p:nvPr/>
        </p:nvSpPr>
        <p:spPr>
          <a:xfrm rot="5400000" flipH="1">
            <a:off x="5927092" y="2800582"/>
            <a:ext cx="1172470" cy="1606093"/>
          </a:xfrm>
          <a:prstGeom prst="halfFrame">
            <a:avLst>
              <a:gd name="adj1" fmla="val 3438"/>
              <a:gd name="adj2" fmla="val 2425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>
                <a:alpha val="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51138" y="3170238"/>
            <a:ext cx="4154487" cy="349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8" name="Прямоугольник 2"/>
          <p:cNvSpPr>
            <a:spLocks noChangeArrowheads="1"/>
          </p:cNvSpPr>
          <p:nvPr/>
        </p:nvSpPr>
        <p:spPr bwMode="auto">
          <a:xfrm>
            <a:off x="2855913" y="3763963"/>
            <a:ext cx="3775075" cy="286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ru-RU"/>
              <a:t>Не випадково з цієї своєрідної брянської школи вийшла ціла плеяда відомих хірургів, таких як О.М. Авілова, О.К. Скобелін, І.П. Дєдков та ін. У 1949 році О.О. Шалімов був призначений головним хірургом Орловського облздороввідділу і завідувачем хірургічним відділенням обласної лікарні.</a:t>
            </a:r>
          </a:p>
        </p:txBody>
      </p:sp>
      <p:pic>
        <p:nvPicPr>
          <p:cNvPr id="6149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7163"/>
            <a:ext cx="2647950" cy="500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Блок-схема: ручной ввод 9"/>
          <p:cNvSpPr/>
          <p:nvPr/>
        </p:nvSpPr>
        <p:spPr>
          <a:xfrm flipH="1">
            <a:off x="-48505" y="3526048"/>
            <a:ext cx="2688730" cy="3391465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02" h="12898">
                <a:moveTo>
                  <a:pt x="0" y="4898"/>
                </a:moveTo>
                <a:cubicBezTo>
                  <a:pt x="763" y="3645"/>
                  <a:pt x="5400" y="6751"/>
                  <a:pt x="7100" y="5962"/>
                </a:cubicBezTo>
                <a:cubicBezTo>
                  <a:pt x="8800" y="5173"/>
                  <a:pt x="9299" y="-1088"/>
                  <a:pt x="10202" y="165"/>
                </a:cubicBezTo>
                <a:cubicBezTo>
                  <a:pt x="10135" y="4409"/>
                  <a:pt x="10067" y="8654"/>
                  <a:pt x="10000" y="12898"/>
                </a:cubicBezTo>
                <a:lnTo>
                  <a:pt x="0" y="12898"/>
                </a:lnTo>
                <a:lnTo>
                  <a:pt x="0" y="4898"/>
                </a:ln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Блок-схема: ручной ввод 9"/>
          <p:cNvSpPr/>
          <p:nvPr/>
        </p:nvSpPr>
        <p:spPr>
          <a:xfrm flipH="1" flipV="1">
            <a:off x="-689550" y="-23263"/>
            <a:ext cx="12881550" cy="1293576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  <a:gd name="connsiteX0" fmla="*/ 0 w 10779"/>
              <a:gd name="connsiteY0" fmla="*/ 4826 h 13713"/>
              <a:gd name="connsiteX1" fmla="*/ 7100 w 10779"/>
              <a:gd name="connsiteY1" fmla="*/ 5890 h 13713"/>
              <a:gd name="connsiteX2" fmla="*/ 10202 w 10779"/>
              <a:gd name="connsiteY2" fmla="*/ 93 h 13713"/>
              <a:gd name="connsiteX3" fmla="*/ 10168 w 10779"/>
              <a:gd name="connsiteY3" fmla="*/ 12826 h 13713"/>
              <a:gd name="connsiteX4" fmla="*/ 10000 w 10779"/>
              <a:gd name="connsiteY4" fmla="*/ 12826 h 13713"/>
              <a:gd name="connsiteX5" fmla="*/ 0 w 10779"/>
              <a:gd name="connsiteY5" fmla="*/ 12826 h 13713"/>
              <a:gd name="connsiteX6" fmla="*/ 0 w 10779"/>
              <a:gd name="connsiteY6" fmla="*/ 4826 h 13713"/>
              <a:gd name="connsiteX0" fmla="*/ 0 w 10779"/>
              <a:gd name="connsiteY0" fmla="*/ 69 h 21965"/>
              <a:gd name="connsiteX1" fmla="*/ 7100 w 10779"/>
              <a:gd name="connsiteY1" fmla="*/ 14142 h 21965"/>
              <a:gd name="connsiteX2" fmla="*/ 10202 w 10779"/>
              <a:gd name="connsiteY2" fmla="*/ 8345 h 21965"/>
              <a:gd name="connsiteX3" fmla="*/ 10168 w 10779"/>
              <a:gd name="connsiteY3" fmla="*/ 21078 h 21965"/>
              <a:gd name="connsiteX4" fmla="*/ 10000 w 10779"/>
              <a:gd name="connsiteY4" fmla="*/ 21078 h 21965"/>
              <a:gd name="connsiteX5" fmla="*/ 0 w 10779"/>
              <a:gd name="connsiteY5" fmla="*/ 21078 h 21965"/>
              <a:gd name="connsiteX6" fmla="*/ 0 w 10779"/>
              <a:gd name="connsiteY6" fmla="*/ 69 h 21965"/>
              <a:gd name="connsiteX0" fmla="*/ 0 w 10779"/>
              <a:gd name="connsiteY0" fmla="*/ 477 h 22373"/>
              <a:gd name="connsiteX1" fmla="*/ 1957 w 10779"/>
              <a:gd name="connsiteY1" fmla="*/ 12119 h 22373"/>
              <a:gd name="connsiteX2" fmla="*/ 7100 w 10779"/>
              <a:gd name="connsiteY2" fmla="*/ 14550 h 22373"/>
              <a:gd name="connsiteX3" fmla="*/ 10202 w 10779"/>
              <a:gd name="connsiteY3" fmla="*/ 8753 h 22373"/>
              <a:gd name="connsiteX4" fmla="*/ 10168 w 10779"/>
              <a:gd name="connsiteY4" fmla="*/ 21486 h 22373"/>
              <a:gd name="connsiteX5" fmla="*/ 10000 w 10779"/>
              <a:gd name="connsiteY5" fmla="*/ 21486 h 22373"/>
              <a:gd name="connsiteX6" fmla="*/ 0 w 10779"/>
              <a:gd name="connsiteY6" fmla="*/ 21486 h 22373"/>
              <a:gd name="connsiteX7" fmla="*/ 0 w 10779"/>
              <a:gd name="connsiteY7" fmla="*/ 477 h 22373"/>
              <a:gd name="connsiteX0" fmla="*/ 0 w 10779"/>
              <a:gd name="connsiteY0" fmla="*/ 166 h 49121"/>
              <a:gd name="connsiteX1" fmla="*/ 1957 w 10779"/>
              <a:gd name="connsiteY1" fmla="*/ 38867 h 49121"/>
              <a:gd name="connsiteX2" fmla="*/ 7100 w 10779"/>
              <a:gd name="connsiteY2" fmla="*/ 41298 h 49121"/>
              <a:gd name="connsiteX3" fmla="*/ 10202 w 10779"/>
              <a:gd name="connsiteY3" fmla="*/ 35501 h 49121"/>
              <a:gd name="connsiteX4" fmla="*/ 10168 w 10779"/>
              <a:gd name="connsiteY4" fmla="*/ 48234 h 49121"/>
              <a:gd name="connsiteX5" fmla="*/ 10000 w 10779"/>
              <a:gd name="connsiteY5" fmla="*/ 48234 h 49121"/>
              <a:gd name="connsiteX6" fmla="*/ 0 w 10779"/>
              <a:gd name="connsiteY6" fmla="*/ 48234 h 49121"/>
              <a:gd name="connsiteX7" fmla="*/ 0 w 10779"/>
              <a:gd name="connsiteY7" fmla="*/ 166 h 49121"/>
              <a:gd name="connsiteX0" fmla="*/ 0 w 10779"/>
              <a:gd name="connsiteY0" fmla="*/ 386 h 49341"/>
              <a:gd name="connsiteX1" fmla="*/ 666 w 10779"/>
              <a:gd name="connsiteY1" fmla="*/ 29721 h 49341"/>
              <a:gd name="connsiteX2" fmla="*/ 1957 w 10779"/>
              <a:gd name="connsiteY2" fmla="*/ 39087 h 49341"/>
              <a:gd name="connsiteX3" fmla="*/ 7100 w 10779"/>
              <a:gd name="connsiteY3" fmla="*/ 41518 h 49341"/>
              <a:gd name="connsiteX4" fmla="*/ 10202 w 10779"/>
              <a:gd name="connsiteY4" fmla="*/ 35721 h 49341"/>
              <a:gd name="connsiteX5" fmla="*/ 10168 w 10779"/>
              <a:gd name="connsiteY5" fmla="*/ 48454 h 49341"/>
              <a:gd name="connsiteX6" fmla="*/ 10000 w 10779"/>
              <a:gd name="connsiteY6" fmla="*/ 48454 h 49341"/>
              <a:gd name="connsiteX7" fmla="*/ 0 w 10779"/>
              <a:gd name="connsiteY7" fmla="*/ 48454 h 49341"/>
              <a:gd name="connsiteX8" fmla="*/ 0 w 10779"/>
              <a:gd name="connsiteY8" fmla="*/ 386 h 49341"/>
              <a:gd name="connsiteX0" fmla="*/ 0 w 10779"/>
              <a:gd name="connsiteY0" fmla="*/ 287 h 49242"/>
              <a:gd name="connsiteX1" fmla="*/ 243 w 10779"/>
              <a:gd name="connsiteY1" fmla="*/ 40029 h 49242"/>
              <a:gd name="connsiteX2" fmla="*/ 1957 w 10779"/>
              <a:gd name="connsiteY2" fmla="*/ 38988 h 49242"/>
              <a:gd name="connsiteX3" fmla="*/ 7100 w 10779"/>
              <a:gd name="connsiteY3" fmla="*/ 41419 h 49242"/>
              <a:gd name="connsiteX4" fmla="*/ 10202 w 10779"/>
              <a:gd name="connsiteY4" fmla="*/ 35622 h 49242"/>
              <a:gd name="connsiteX5" fmla="*/ 10168 w 10779"/>
              <a:gd name="connsiteY5" fmla="*/ 48355 h 49242"/>
              <a:gd name="connsiteX6" fmla="*/ 10000 w 10779"/>
              <a:gd name="connsiteY6" fmla="*/ 48355 h 49242"/>
              <a:gd name="connsiteX7" fmla="*/ 0 w 10779"/>
              <a:gd name="connsiteY7" fmla="*/ 48355 h 49242"/>
              <a:gd name="connsiteX8" fmla="*/ 0 w 10779"/>
              <a:gd name="connsiteY8" fmla="*/ 287 h 49242"/>
              <a:gd name="connsiteX0" fmla="*/ 0 w 10779"/>
              <a:gd name="connsiteY0" fmla="*/ 367 h 49322"/>
              <a:gd name="connsiteX1" fmla="*/ 391 w 10779"/>
              <a:gd name="connsiteY1" fmla="*/ 31263 h 49322"/>
              <a:gd name="connsiteX2" fmla="*/ 1957 w 10779"/>
              <a:gd name="connsiteY2" fmla="*/ 39068 h 49322"/>
              <a:gd name="connsiteX3" fmla="*/ 7100 w 10779"/>
              <a:gd name="connsiteY3" fmla="*/ 41499 h 49322"/>
              <a:gd name="connsiteX4" fmla="*/ 10202 w 10779"/>
              <a:gd name="connsiteY4" fmla="*/ 35702 h 49322"/>
              <a:gd name="connsiteX5" fmla="*/ 10168 w 10779"/>
              <a:gd name="connsiteY5" fmla="*/ 48435 h 49322"/>
              <a:gd name="connsiteX6" fmla="*/ 10000 w 10779"/>
              <a:gd name="connsiteY6" fmla="*/ 48435 h 49322"/>
              <a:gd name="connsiteX7" fmla="*/ 0 w 10779"/>
              <a:gd name="connsiteY7" fmla="*/ 48435 h 49322"/>
              <a:gd name="connsiteX8" fmla="*/ 0 w 10779"/>
              <a:gd name="connsiteY8" fmla="*/ 367 h 49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779" h="49322">
                <a:moveTo>
                  <a:pt x="0" y="367"/>
                </a:moveTo>
                <a:cubicBezTo>
                  <a:pt x="153" y="-3536"/>
                  <a:pt x="65" y="24813"/>
                  <a:pt x="391" y="31263"/>
                </a:cubicBezTo>
                <a:cubicBezTo>
                  <a:pt x="717" y="37713"/>
                  <a:pt x="927" y="36321"/>
                  <a:pt x="1957" y="39068"/>
                </a:cubicBezTo>
                <a:cubicBezTo>
                  <a:pt x="2988" y="41815"/>
                  <a:pt x="5745" y="40586"/>
                  <a:pt x="7100" y="41499"/>
                </a:cubicBezTo>
                <a:cubicBezTo>
                  <a:pt x="8455" y="42412"/>
                  <a:pt x="9717" y="34806"/>
                  <a:pt x="10202" y="35702"/>
                </a:cubicBezTo>
                <a:cubicBezTo>
                  <a:pt x="10687" y="36598"/>
                  <a:pt x="10202" y="46313"/>
                  <a:pt x="10168" y="48435"/>
                </a:cubicBezTo>
                <a:cubicBezTo>
                  <a:pt x="10134" y="50557"/>
                  <a:pt x="11668" y="48175"/>
                  <a:pt x="10000" y="48435"/>
                </a:cubicBezTo>
                <a:lnTo>
                  <a:pt x="0" y="48435"/>
                </a:lnTo>
                <a:lnTo>
                  <a:pt x="0" y="367"/>
                </a:lnTo>
                <a:close/>
              </a:path>
            </a:pathLst>
          </a:custGeom>
          <a:ln w="3175">
            <a:noFill/>
            <a:prstDash val="lgDashDotDot"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5371" name="Picture 2" descr="Картинки по запросу О.М. Авілова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62325" y="330200"/>
            <a:ext cx="1428750" cy="2257425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7" name="Прямоугольник 6"/>
          <p:cNvSpPr>
            <a:spLocks noChangeArrowheads="1"/>
          </p:cNvSpPr>
          <p:nvPr/>
        </p:nvSpPr>
        <p:spPr bwMode="auto">
          <a:xfrm>
            <a:off x="3327400" y="2655888"/>
            <a:ext cx="15922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/>
              <a:t>О.М. Авілова</a:t>
            </a:r>
          </a:p>
        </p:txBody>
      </p:sp>
      <p:pic>
        <p:nvPicPr>
          <p:cNvPr id="15373" name="Picture 4" descr="Картинки по запросу Скобелкин О.К.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19675" y="330200"/>
            <a:ext cx="1463675" cy="2290763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9" name="Прямоугольник 7"/>
          <p:cNvSpPr>
            <a:spLocks noChangeArrowheads="1"/>
          </p:cNvSpPr>
          <p:nvPr/>
        </p:nvSpPr>
        <p:spPr bwMode="auto">
          <a:xfrm>
            <a:off x="5019675" y="2655888"/>
            <a:ext cx="16525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/>
              <a:t>О.К. Скобелін</a:t>
            </a:r>
          </a:p>
        </p:txBody>
      </p:sp>
      <p:pic>
        <p:nvPicPr>
          <p:cNvPr id="6160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16800" y="869950"/>
            <a:ext cx="3521075" cy="1430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76" name="Picture 2" descr="Похожее изображение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519988" y="2840038"/>
            <a:ext cx="4467225" cy="3914775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оловина рамки 13"/>
          <p:cNvSpPr/>
          <p:nvPr/>
        </p:nvSpPr>
        <p:spPr>
          <a:xfrm rot="16200000">
            <a:off x="2968742" y="5265828"/>
            <a:ext cx="1172470" cy="1606093"/>
          </a:xfrm>
          <a:prstGeom prst="halfFrame">
            <a:avLst>
              <a:gd name="adj1" fmla="val 3438"/>
              <a:gd name="adj2" fmla="val 2425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Половина рамки 14"/>
          <p:cNvSpPr/>
          <p:nvPr/>
        </p:nvSpPr>
        <p:spPr>
          <a:xfrm rot="5400000" flipH="1">
            <a:off x="5488672" y="5265828"/>
            <a:ext cx="1172470" cy="1606093"/>
          </a:xfrm>
          <a:prstGeom prst="halfFrame">
            <a:avLst>
              <a:gd name="adj1" fmla="val 3438"/>
              <a:gd name="adj2" fmla="val 2425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>
                <a:alpha val="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7163"/>
            <a:ext cx="2647950" cy="500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Блок-схема: ручной ввод 9"/>
          <p:cNvSpPr/>
          <p:nvPr/>
        </p:nvSpPr>
        <p:spPr>
          <a:xfrm flipH="1">
            <a:off x="-48505" y="3526048"/>
            <a:ext cx="2688730" cy="3391465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02" h="12898">
                <a:moveTo>
                  <a:pt x="0" y="4898"/>
                </a:moveTo>
                <a:cubicBezTo>
                  <a:pt x="763" y="3645"/>
                  <a:pt x="5400" y="6751"/>
                  <a:pt x="7100" y="5962"/>
                </a:cubicBezTo>
                <a:cubicBezTo>
                  <a:pt x="8800" y="5173"/>
                  <a:pt x="9299" y="-1088"/>
                  <a:pt x="10202" y="165"/>
                </a:cubicBezTo>
                <a:cubicBezTo>
                  <a:pt x="10135" y="4409"/>
                  <a:pt x="10067" y="8654"/>
                  <a:pt x="10000" y="12898"/>
                </a:cubicBezTo>
                <a:lnTo>
                  <a:pt x="0" y="12898"/>
                </a:lnTo>
                <a:lnTo>
                  <a:pt x="0" y="4898"/>
                </a:ln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Блок-схема: ручной ввод 9"/>
          <p:cNvSpPr/>
          <p:nvPr/>
        </p:nvSpPr>
        <p:spPr>
          <a:xfrm flipH="1" flipV="1">
            <a:off x="-689550" y="-23263"/>
            <a:ext cx="12881550" cy="1293576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  <a:gd name="connsiteX0" fmla="*/ 0 w 10779"/>
              <a:gd name="connsiteY0" fmla="*/ 4826 h 13713"/>
              <a:gd name="connsiteX1" fmla="*/ 7100 w 10779"/>
              <a:gd name="connsiteY1" fmla="*/ 5890 h 13713"/>
              <a:gd name="connsiteX2" fmla="*/ 10202 w 10779"/>
              <a:gd name="connsiteY2" fmla="*/ 93 h 13713"/>
              <a:gd name="connsiteX3" fmla="*/ 10168 w 10779"/>
              <a:gd name="connsiteY3" fmla="*/ 12826 h 13713"/>
              <a:gd name="connsiteX4" fmla="*/ 10000 w 10779"/>
              <a:gd name="connsiteY4" fmla="*/ 12826 h 13713"/>
              <a:gd name="connsiteX5" fmla="*/ 0 w 10779"/>
              <a:gd name="connsiteY5" fmla="*/ 12826 h 13713"/>
              <a:gd name="connsiteX6" fmla="*/ 0 w 10779"/>
              <a:gd name="connsiteY6" fmla="*/ 4826 h 13713"/>
              <a:gd name="connsiteX0" fmla="*/ 0 w 10779"/>
              <a:gd name="connsiteY0" fmla="*/ 69 h 21965"/>
              <a:gd name="connsiteX1" fmla="*/ 7100 w 10779"/>
              <a:gd name="connsiteY1" fmla="*/ 14142 h 21965"/>
              <a:gd name="connsiteX2" fmla="*/ 10202 w 10779"/>
              <a:gd name="connsiteY2" fmla="*/ 8345 h 21965"/>
              <a:gd name="connsiteX3" fmla="*/ 10168 w 10779"/>
              <a:gd name="connsiteY3" fmla="*/ 21078 h 21965"/>
              <a:gd name="connsiteX4" fmla="*/ 10000 w 10779"/>
              <a:gd name="connsiteY4" fmla="*/ 21078 h 21965"/>
              <a:gd name="connsiteX5" fmla="*/ 0 w 10779"/>
              <a:gd name="connsiteY5" fmla="*/ 21078 h 21965"/>
              <a:gd name="connsiteX6" fmla="*/ 0 w 10779"/>
              <a:gd name="connsiteY6" fmla="*/ 69 h 21965"/>
              <a:gd name="connsiteX0" fmla="*/ 0 w 10779"/>
              <a:gd name="connsiteY0" fmla="*/ 477 h 22373"/>
              <a:gd name="connsiteX1" fmla="*/ 1957 w 10779"/>
              <a:gd name="connsiteY1" fmla="*/ 12119 h 22373"/>
              <a:gd name="connsiteX2" fmla="*/ 7100 w 10779"/>
              <a:gd name="connsiteY2" fmla="*/ 14550 h 22373"/>
              <a:gd name="connsiteX3" fmla="*/ 10202 w 10779"/>
              <a:gd name="connsiteY3" fmla="*/ 8753 h 22373"/>
              <a:gd name="connsiteX4" fmla="*/ 10168 w 10779"/>
              <a:gd name="connsiteY4" fmla="*/ 21486 h 22373"/>
              <a:gd name="connsiteX5" fmla="*/ 10000 w 10779"/>
              <a:gd name="connsiteY5" fmla="*/ 21486 h 22373"/>
              <a:gd name="connsiteX6" fmla="*/ 0 w 10779"/>
              <a:gd name="connsiteY6" fmla="*/ 21486 h 22373"/>
              <a:gd name="connsiteX7" fmla="*/ 0 w 10779"/>
              <a:gd name="connsiteY7" fmla="*/ 477 h 22373"/>
              <a:gd name="connsiteX0" fmla="*/ 0 w 10779"/>
              <a:gd name="connsiteY0" fmla="*/ 166 h 49121"/>
              <a:gd name="connsiteX1" fmla="*/ 1957 w 10779"/>
              <a:gd name="connsiteY1" fmla="*/ 38867 h 49121"/>
              <a:gd name="connsiteX2" fmla="*/ 7100 w 10779"/>
              <a:gd name="connsiteY2" fmla="*/ 41298 h 49121"/>
              <a:gd name="connsiteX3" fmla="*/ 10202 w 10779"/>
              <a:gd name="connsiteY3" fmla="*/ 35501 h 49121"/>
              <a:gd name="connsiteX4" fmla="*/ 10168 w 10779"/>
              <a:gd name="connsiteY4" fmla="*/ 48234 h 49121"/>
              <a:gd name="connsiteX5" fmla="*/ 10000 w 10779"/>
              <a:gd name="connsiteY5" fmla="*/ 48234 h 49121"/>
              <a:gd name="connsiteX6" fmla="*/ 0 w 10779"/>
              <a:gd name="connsiteY6" fmla="*/ 48234 h 49121"/>
              <a:gd name="connsiteX7" fmla="*/ 0 w 10779"/>
              <a:gd name="connsiteY7" fmla="*/ 166 h 49121"/>
              <a:gd name="connsiteX0" fmla="*/ 0 w 10779"/>
              <a:gd name="connsiteY0" fmla="*/ 386 h 49341"/>
              <a:gd name="connsiteX1" fmla="*/ 666 w 10779"/>
              <a:gd name="connsiteY1" fmla="*/ 29721 h 49341"/>
              <a:gd name="connsiteX2" fmla="*/ 1957 w 10779"/>
              <a:gd name="connsiteY2" fmla="*/ 39087 h 49341"/>
              <a:gd name="connsiteX3" fmla="*/ 7100 w 10779"/>
              <a:gd name="connsiteY3" fmla="*/ 41518 h 49341"/>
              <a:gd name="connsiteX4" fmla="*/ 10202 w 10779"/>
              <a:gd name="connsiteY4" fmla="*/ 35721 h 49341"/>
              <a:gd name="connsiteX5" fmla="*/ 10168 w 10779"/>
              <a:gd name="connsiteY5" fmla="*/ 48454 h 49341"/>
              <a:gd name="connsiteX6" fmla="*/ 10000 w 10779"/>
              <a:gd name="connsiteY6" fmla="*/ 48454 h 49341"/>
              <a:gd name="connsiteX7" fmla="*/ 0 w 10779"/>
              <a:gd name="connsiteY7" fmla="*/ 48454 h 49341"/>
              <a:gd name="connsiteX8" fmla="*/ 0 w 10779"/>
              <a:gd name="connsiteY8" fmla="*/ 386 h 49341"/>
              <a:gd name="connsiteX0" fmla="*/ 0 w 10779"/>
              <a:gd name="connsiteY0" fmla="*/ 287 h 49242"/>
              <a:gd name="connsiteX1" fmla="*/ 243 w 10779"/>
              <a:gd name="connsiteY1" fmla="*/ 40029 h 49242"/>
              <a:gd name="connsiteX2" fmla="*/ 1957 w 10779"/>
              <a:gd name="connsiteY2" fmla="*/ 38988 h 49242"/>
              <a:gd name="connsiteX3" fmla="*/ 7100 w 10779"/>
              <a:gd name="connsiteY3" fmla="*/ 41419 h 49242"/>
              <a:gd name="connsiteX4" fmla="*/ 10202 w 10779"/>
              <a:gd name="connsiteY4" fmla="*/ 35622 h 49242"/>
              <a:gd name="connsiteX5" fmla="*/ 10168 w 10779"/>
              <a:gd name="connsiteY5" fmla="*/ 48355 h 49242"/>
              <a:gd name="connsiteX6" fmla="*/ 10000 w 10779"/>
              <a:gd name="connsiteY6" fmla="*/ 48355 h 49242"/>
              <a:gd name="connsiteX7" fmla="*/ 0 w 10779"/>
              <a:gd name="connsiteY7" fmla="*/ 48355 h 49242"/>
              <a:gd name="connsiteX8" fmla="*/ 0 w 10779"/>
              <a:gd name="connsiteY8" fmla="*/ 287 h 49242"/>
              <a:gd name="connsiteX0" fmla="*/ 0 w 10779"/>
              <a:gd name="connsiteY0" fmla="*/ 367 h 49322"/>
              <a:gd name="connsiteX1" fmla="*/ 391 w 10779"/>
              <a:gd name="connsiteY1" fmla="*/ 31263 h 49322"/>
              <a:gd name="connsiteX2" fmla="*/ 1957 w 10779"/>
              <a:gd name="connsiteY2" fmla="*/ 39068 h 49322"/>
              <a:gd name="connsiteX3" fmla="*/ 7100 w 10779"/>
              <a:gd name="connsiteY3" fmla="*/ 41499 h 49322"/>
              <a:gd name="connsiteX4" fmla="*/ 10202 w 10779"/>
              <a:gd name="connsiteY4" fmla="*/ 35702 h 49322"/>
              <a:gd name="connsiteX5" fmla="*/ 10168 w 10779"/>
              <a:gd name="connsiteY5" fmla="*/ 48435 h 49322"/>
              <a:gd name="connsiteX6" fmla="*/ 10000 w 10779"/>
              <a:gd name="connsiteY6" fmla="*/ 48435 h 49322"/>
              <a:gd name="connsiteX7" fmla="*/ 0 w 10779"/>
              <a:gd name="connsiteY7" fmla="*/ 48435 h 49322"/>
              <a:gd name="connsiteX8" fmla="*/ 0 w 10779"/>
              <a:gd name="connsiteY8" fmla="*/ 367 h 49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779" h="49322">
                <a:moveTo>
                  <a:pt x="0" y="367"/>
                </a:moveTo>
                <a:cubicBezTo>
                  <a:pt x="153" y="-3536"/>
                  <a:pt x="65" y="24813"/>
                  <a:pt x="391" y="31263"/>
                </a:cubicBezTo>
                <a:cubicBezTo>
                  <a:pt x="717" y="37713"/>
                  <a:pt x="927" y="36321"/>
                  <a:pt x="1957" y="39068"/>
                </a:cubicBezTo>
                <a:cubicBezTo>
                  <a:pt x="2988" y="41815"/>
                  <a:pt x="5745" y="40586"/>
                  <a:pt x="7100" y="41499"/>
                </a:cubicBezTo>
                <a:cubicBezTo>
                  <a:pt x="8455" y="42412"/>
                  <a:pt x="9717" y="34806"/>
                  <a:pt x="10202" y="35702"/>
                </a:cubicBezTo>
                <a:cubicBezTo>
                  <a:pt x="10687" y="36598"/>
                  <a:pt x="10202" y="46313"/>
                  <a:pt x="10168" y="48435"/>
                </a:cubicBezTo>
                <a:cubicBezTo>
                  <a:pt x="10134" y="50557"/>
                  <a:pt x="11668" y="48175"/>
                  <a:pt x="10000" y="48435"/>
                </a:cubicBezTo>
                <a:lnTo>
                  <a:pt x="0" y="48435"/>
                </a:lnTo>
                <a:lnTo>
                  <a:pt x="0" y="367"/>
                </a:lnTo>
                <a:close/>
              </a:path>
            </a:pathLst>
          </a:custGeom>
          <a:ln w="3175">
            <a:noFill/>
            <a:prstDash val="lgDashDotDot"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7178" name="Picture 2" descr="Похожее изображени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94000" y="157163"/>
            <a:ext cx="5072063" cy="670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9" name="Прямоугольник 6"/>
          <p:cNvSpPr>
            <a:spLocks noChangeArrowheads="1"/>
          </p:cNvSpPr>
          <p:nvPr/>
        </p:nvSpPr>
        <p:spPr bwMode="auto">
          <a:xfrm>
            <a:off x="2879725" y="623888"/>
            <a:ext cx="4762500" cy="618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ru-RU"/>
              <a:t>Однак в 1953 р. після переїзду Н.М. Амосова до Києва О.О. Шалімов знову повернувся до Брянська. Тут О.О. Шалімов зайнявся науковими дослідженнями. Темою кандидатської дисертації, яка була захищена в 1955 р., О.О. Шалімов обрав пластику стравоходу за власною методикою. Коло його наукових інтересів не обмежувався цією проблемою. Особливий інтерес він проявляє до питань хірургії шлунку, стравоходу, легенів і підшлункової залози.</a:t>
            </a:r>
          </a:p>
          <a:p>
            <a:pPr algn="just"/>
            <a:r>
              <a:rPr lang="ru-RU"/>
              <a:t>З 1956 р. починається харківський період діяльності О. О. Шалімова. Спочатку він був обраний доцентом кафедри хірургії Харківського медичного інституту, а після захисту докторської дисертації «Хірургічне лікування раку головки підшлункової залози і фатерова соска» з 1959 р. очолив кафедру торакальної хірургії та анестезіології Українського Інституту вдосконалення лікарів.</a:t>
            </a:r>
          </a:p>
        </p:txBody>
      </p:sp>
      <p:pic>
        <p:nvPicPr>
          <p:cNvPr id="7180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99425" y="4413250"/>
            <a:ext cx="3521075" cy="21828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6" name="Picture 6" descr="Картинки по запросу хірургії желудка шалимов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99425" y="1381125"/>
            <a:ext cx="3530600" cy="2335213"/>
          </a:xfrm>
          <a:prstGeom prst="rect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оловина рамки 9"/>
          <p:cNvSpPr/>
          <p:nvPr/>
        </p:nvSpPr>
        <p:spPr>
          <a:xfrm rot="16200000">
            <a:off x="3014511" y="5432696"/>
            <a:ext cx="1172470" cy="1606093"/>
          </a:xfrm>
          <a:prstGeom prst="halfFrame">
            <a:avLst>
              <a:gd name="adj1" fmla="val 3438"/>
              <a:gd name="adj2" fmla="val 2425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оловина рамки 10"/>
          <p:cNvSpPr/>
          <p:nvPr/>
        </p:nvSpPr>
        <p:spPr>
          <a:xfrm rot="5400000" flipH="1">
            <a:off x="6448857" y="5432696"/>
            <a:ext cx="1172470" cy="1606093"/>
          </a:xfrm>
          <a:prstGeom prst="halfFrame">
            <a:avLst>
              <a:gd name="adj1" fmla="val 3438"/>
              <a:gd name="adj2" fmla="val 2425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9213" y="76200"/>
            <a:ext cx="12192001" cy="6858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>
                <a:alpha val="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7163"/>
            <a:ext cx="2647950" cy="500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Блок-схема: ручной ввод 9"/>
          <p:cNvSpPr/>
          <p:nvPr/>
        </p:nvSpPr>
        <p:spPr>
          <a:xfrm flipH="1">
            <a:off x="-48505" y="3526048"/>
            <a:ext cx="2688730" cy="3391465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02" h="12898">
                <a:moveTo>
                  <a:pt x="0" y="4898"/>
                </a:moveTo>
                <a:cubicBezTo>
                  <a:pt x="763" y="3645"/>
                  <a:pt x="5400" y="6751"/>
                  <a:pt x="7100" y="5962"/>
                </a:cubicBezTo>
                <a:cubicBezTo>
                  <a:pt x="8800" y="5173"/>
                  <a:pt x="9299" y="-1088"/>
                  <a:pt x="10202" y="165"/>
                </a:cubicBezTo>
                <a:cubicBezTo>
                  <a:pt x="10135" y="4409"/>
                  <a:pt x="10067" y="8654"/>
                  <a:pt x="10000" y="12898"/>
                </a:cubicBezTo>
                <a:lnTo>
                  <a:pt x="0" y="12898"/>
                </a:lnTo>
                <a:lnTo>
                  <a:pt x="0" y="4898"/>
                </a:ln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8199" name="Picture 2" descr="Похожее изображени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7975" y="157163"/>
            <a:ext cx="4535488" cy="521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Блок-схема: ручной ввод 9"/>
          <p:cNvSpPr/>
          <p:nvPr/>
        </p:nvSpPr>
        <p:spPr>
          <a:xfrm flipH="1" flipV="1">
            <a:off x="-689550" y="-36911"/>
            <a:ext cx="12881550" cy="1293576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  <a:gd name="connsiteX0" fmla="*/ 0 w 10779"/>
              <a:gd name="connsiteY0" fmla="*/ 4826 h 13713"/>
              <a:gd name="connsiteX1" fmla="*/ 7100 w 10779"/>
              <a:gd name="connsiteY1" fmla="*/ 5890 h 13713"/>
              <a:gd name="connsiteX2" fmla="*/ 10202 w 10779"/>
              <a:gd name="connsiteY2" fmla="*/ 93 h 13713"/>
              <a:gd name="connsiteX3" fmla="*/ 10168 w 10779"/>
              <a:gd name="connsiteY3" fmla="*/ 12826 h 13713"/>
              <a:gd name="connsiteX4" fmla="*/ 10000 w 10779"/>
              <a:gd name="connsiteY4" fmla="*/ 12826 h 13713"/>
              <a:gd name="connsiteX5" fmla="*/ 0 w 10779"/>
              <a:gd name="connsiteY5" fmla="*/ 12826 h 13713"/>
              <a:gd name="connsiteX6" fmla="*/ 0 w 10779"/>
              <a:gd name="connsiteY6" fmla="*/ 4826 h 13713"/>
              <a:gd name="connsiteX0" fmla="*/ 0 w 10779"/>
              <a:gd name="connsiteY0" fmla="*/ 69 h 21965"/>
              <a:gd name="connsiteX1" fmla="*/ 7100 w 10779"/>
              <a:gd name="connsiteY1" fmla="*/ 14142 h 21965"/>
              <a:gd name="connsiteX2" fmla="*/ 10202 w 10779"/>
              <a:gd name="connsiteY2" fmla="*/ 8345 h 21965"/>
              <a:gd name="connsiteX3" fmla="*/ 10168 w 10779"/>
              <a:gd name="connsiteY3" fmla="*/ 21078 h 21965"/>
              <a:gd name="connsiteX4" fmla="*/ 10000 w 10779"/>
              <a:gd name="connsiteY4" fmla="*/ 21078 h 21965"/>
              <a:gd name="connsiteX5" fmla="*/ 0 w 10779"/>
              <a:gd name="connsiteY5" fmla="*/ 21078 h 21965"/>
              <a:gd name="connsiteX6" fmla="*/ 0 w 10779"/>
              <a:gd name="connsiteY6" fmla="*/ 69 h 21965"/>
              <a:gd name="connsiteX0" fmla="*/ 0 w 10779"/>
              <a:gd name="connsiteY0" fmla="*/ 477 h 22373"/>
              <a:gd name="connsiteX1" fmla="*/ 1957 w 10779"/>
              <a:gd name="connsiteY1" fmla="*/ 12119 h 22373"/>
              <a:gd name="connsiteX2" fmla="*/ 7100 w 10779"/>
              <a:gd name="connsiteY2" fmla="*/ 14550 h 22373"/>
              <a:gd name="connsiteX3" fmla="*/ 10202 w 10779"/>
              <a:gd name="connsiteY3" fmla="*/ 8753 h 22373"/>
              <a:gd name="connsiteX4" fmla="*/ 10168 w 10779"/>
              <a:gd name="connsiteY4" fmla="*/ 21486 h 22373"/>
              <a:gd name="connsiteX5" fmla="*/ 10000 w 10779"/>
              <a:gd name="connsiteY5" fmla="*/ 21486 h 22373"/>
              <a:gd name="connsiteX6" fmla="*/ 0 w 10779"/>
              <a:gd name="connsiteY6" fmla="*/ 21486 h 22373"/>
              <a:gd name="connsiteX7" fmla="*/ 0 w 10779"/>
              <a:gd name="connsiteY7" fmla="*/ 477 h 22373"/>
              <a:gd name="connsiteX0" fmla="*/ 0 w 10779"/>
              <a:gd name="connsiteY0" fmla="*/ 166 h 49121"/>
              <a:gd name="connsiteX1" fmla="*/ 1957 w 10779"/>
              <a:gd name="connsiteY1" fmla="*/ 38867 h 49121"/>
              <a:gd name="connsiteX2" fmla="*/ 7100 w 10779"/>
              <a:gd name="connsiteY2" fmla="*/ 41298 h 49121"/>
              <a:gd name="connsiteX3" fmla="*/ 10202 w 10779"/>
              <a:gd name="connsiteY3" fmla="*/ 35501 h 49121"/>
              <a:gd name="connsiteX4" fmla="*/ 10168 w 10779"/>
              <a:gd name="connsiteY4" fmla="*/ 48234 h 49121"/>
              <a:gd name="connsiteX5" fmla="*/ 10000 w 10779"/>
              <a:gd name="connsiteY5" fmla="*/ 48234 h 49121"/>
              <a:gd name="connsiteX6" fmla="*/ 0 w 10779"/>
              <a:gd name="connsiteY6" fmla="*/ 48234 h 49121"/>
              <a:gd name="connsiteX7" fmla="*/ 0 w 10779"/>
              <a:gd name="connsiteY7" fmla="*/ 166 h 49121"/>
              <a:gd name="connsiteX0" fmla="*/ 0 w 10779"/>
              <a:gd name="connsiteY0" fmla="*/ 386 h 49341"/>
              <a:gd name="connsiteX1" fmla="*/ 666 w 10779"/>
              <a:gd name="connsiteY1" fmla="*/ 29721 h 49341"/>
              <a:gd name="connsiteX2" fmla="*/ 1957 w 10779"/>
              <a:gd name="connsiteY2" fmla="*/ 39087 h 49341"/>
              <a:gd name="connsiteX3" fmla="*/ 7100 w 10779"/>
              <a:gd name="connsiteY3" fmla="*/ 41518 h 49341"/>
              <a:gd name="connsiteX4" fmla="*/ 10202 w 10779"/>
              <a:gd name="connsiteY4" fmla="*/ 35721 h 49341"/>
              <a:gd name="connsiteX5" fmla="*/ 10168 w 10779"/>
              <a:gd name="connsiteY5" fmla="*/ 48454 h 49341"/>
              <a:gd name="connsiteX6" fmla="*/ 10000 w 10779"/>
              <a:gd name="connsiteY6" fmla="*/ 48454 h 49341"/>
              <a:gd name="connsiteX7" fmla="*/ 0 w 10779"/>
              <a:gd name="connsiteY7" fmla="*/ 48454 h 49341"/>
              <a:gd name="connsiteX8" fmla="*/ 0 w 10779"/>
              <a:gd name="connsiteY8" fmla="*/ 386 h 49341"/>
              <a:gd name="connsiteX0" fmla="*/ 0 w 10779"/>
              <a:gd name="connsiteY0" fmla="*/ 287 h 49242"/>
              <a:gd name="connsiteX1" fmla="*/ 243 w 10779"/>
              <a:gd name="connsiteY1" fmla="*/ 40029 h 49242"/>
              <a:gd name="connsiteX2" fmla="*/ 1957 w 10779"/>
              <a:gd name="connsiteY2" fmla="*/ 38988 h 49242"/>
              <a:gd name="connsiteX3" fmla="*/ 7100 w 10779"/>
              <a:gd name="connsiteY3" fmla="*/ 41419 h 49242"/>
              <a:gd name="connsiteX4" fmla="*/ 10202 w 10779"/>
              <a:gd name="connsiteY4" fmla="*/ 35622 h 49242"/>
              <a:gd name="connsiteX5" fmla="*/ 10168 w 10779"/>
              <a:gd name="connsiteY5" fmla="*/ 48355 h 49242"/>
              <a:gd name="connsiteX6" fmla="*/ 10000 w 10779"/>
              <a:gd name="connsiteY6" fmla="*/ 48355 h 49242"/>
              <a:gd name="connsiteX7" fmla="*/ 0 w 10779"/>
              <a:gd name="connsiteY7" fmla="*/ 48355 h 49242"/>
              <a:gd name="connsiteX8" fmla="*/ 0 w 10779"/>
              <a:gd name="connsiteY8" fmla="*/ 287 h 49242"/>
              <a:gd name="connsiteX0" fmla="*/ 0 w 10779"/>
              <a:gd name="connsiteY0" fmla="*/ 367 h 49322"/>
              <a:gd name="connsiteX1" fmla="*/ 391 w 10779"/>
              <a:gd name="connsiteY1" fmla="*/ 31263 h 49322"/>
              <a:gd name="connsiteX2" fmla="*/ 1957 w 10779"/>
              <a:gd name="connsiteY2" fmla="*/ 39068 h 49322"/>
              <a:gd name="connsiteX3" fmla="*/ 7100 w 10779"/>
              <a:gd name="connsiteY3" fmla="*/ 41499 h 49322"/>
              <a:gd name="connsiteX4" fmla="*/ 10202 w 10779"/>
              <a:gd name="connsiteY4" fmla="*/ 35702 h 49322"/>
              <a:gd name="connsiteX5" fmla="*/ 10168 w 10779"/>
              <a:gd name="connsiteY5" fmla="*/ 48435 h 49322"/>
              <a:gd name="connsiteX6" fmla="*/ 10000 w 10779"/>
              <a:gd name="connsiteY6" fmla="*/ 48435 h 49322"/>
              <a:gd name="connsiteX7" fmla="*/ 0 w 10779"/>
              <a:gd name="connsiteY7" fmla="*/ 48435 h 49322"/>
              <a:gd name="connsiteX8" fmla="*/ 0 w 10779"/>
              <a:gd name="connsiteY8" fmla="*/ 367 h 49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779" h="49322">
                <a:moveTo>
                  <a:pt x="0" y="367"/>
                </a:moveTo>
                <a:cubicBezTo>
                  <a:pt x="153" y="-3536"/>
                  <a:pt x="65" y="24813"/>
                  <a:pt x="391" y="31263"/>
                </a:cubicBezTo>
                <a:cubicBezTo>
                  <a:pt x="717" y="37713"/>
                  <a:pt x="927" y="36321"/>
                  <a:pt x="1957" y="39068"/>
                </a:cubicBezTo>
                <a:cubicBezTo>
                  <a:pt x="2988" y="41815"/>
                  <a:pt x="5745" y="40586"/>
                  <a:pt x="7100" y="41499"/>
                </a:cubicBezTo>
                <a:cubicBezTo>
                  <a:pt x="8455" y="42412"/>
                  <a:pt x="9717" y="34806"/>
                  <a:pt x="10202" y="35702"/>
                </a:cubicBezTo>
                <a:cubicBezTo>
                  <a:pt x="10687" y="36598"/>
                  <a:pt x="10202" y="46313"/>
                  <a:pt x="10168" y="48435"/>
                </a:cubicBezTo>
                <a:cubicBezTo>
                  <a:pt x="10134" y="50557"/>
                  <a:pt x="11668" y="48175"/>
                  <a:pt x="10000" y="48435"/>
                </a:cubicBezTo>
                <a:lnTo>
                  <a:pt x="0" y="48435"/>
                </a:lnTo>
                <a:lnTo>
                  <a:pt x="0" y="367"/>
                </a:lnTo>
                <a:close/>
              </a:path>
            </a:pathLst>
          </a:custGeom>
          <a:ln w="3175">
            <a:noFill/>
            <a:prstDash val="lgDashDotDot"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203" name="Прямоугольник 6"/>
          <p:cNvSpPr>
            <a:spLocks noChangeArrowheads="1"/>
          </p:cNvSpPr>
          <p:nvPr/>
        </p:nvSpPr>
        <p:spPr bwMode="auto">
          <a:xfrm>
            <a:off x="3016250" y="1123950"/>
            <a:ext cx="4198938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ru-RU"/>
              <a:t>Після створення в 1965 р. Харківського НДІ загальної та невідкладної хірургії О.О. Шалімов призначається його директором і одночасно завідує кафедрою торакоабдомінальної хірургії. Роки роботи в Харкові були періодом становлення О. О. Шалімова як вченого. Він запропонував і впровадив у практику методику заміни облітерованної артерії одноіменною веною (</a:t>
            </a:r>
            <a:r>
              <a:rPr lang="en-US"/>
              <a:t>in situ), </a:t>
            </a:r>
            <a:r>
              <a:rPr lang="ru-RU"/>
              <a:t>також опубліковано безліч монографій, в яких відображено великий клінічний досвід автора.</a:t>
            </a:r>
          </a:p>
        </p:txBody>
      </p:sp>
      <p:pic>
        <p:nvPicPr>
          <p:cNvPr id="17422" name="Picture 14" descr="http://176.37.26.208:8082/Thumb/639c73d1-26ac-4ac2-8876-c07cd09b4883/740/0/00000000000744A8/Image.jpg?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53325" y="330200"/>
            <a:ext cx="1949450" cy="2589213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9" name="Picture 2" descr="http://176.37.26.208:8082/Thumb/d9c0ce66-fb2b-4ae0-9c11-2e8d1b6e2939/740/0/0000000000074499/Image.jpg?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288463" y="1270000"/>
            <a:ext cx="2706687" cy="3009900"/>
          </a:xfrm>
          <a:prstGeom prst="rect">
            <a:avLst/>
          </a:prstGeom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0" name="Picture 4" descr="Похожее изображение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48563" y="3979863"/>
            <a:ext cx="3479800" cy="2784475"/>
          </a:xfrm>
          <a:prstGeom prst="rect">
            <a:avLst/>
          </a:prstGeom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оловина рамки 10"/>
          <p:cNvSpPr/>
          <p:nvPr/>
        </p:nvSpPr>
        <p:spPr>
          <a:xfrm rot="16200000">
            <a:off x="3097248" y="4008006"/>
            <a:ext cx="1076148" cy="1606093"/>
          </a:xfrm>
          <a:prstGeom prst="halfFrame">
            <a:avLst>
              <a:gd name="adj1" fmla="val 3438"/>
              <a:gd name="adj2" fmla="val 2425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Половина рамки 11"/>
          <p:cNvSpPr/>
          <p:nvPr/>
        </p:nvSpPr>
        <p:spPr>
          <a:xfrm rot="5400000" flipH="1">
            <a:off x="5972025" y="4008006"/>
            <a:ext cx="1076148" cy="1606093"/>
          </a:xfrm>
          <a:prstGeom prst="halfFrame">
            <a:avLst>
              <a:gd name="adj1" fmla="val 3438"/>
              <a:gd name="adj2" fmla="val 2425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>
                <a:alpha val="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7163"/>
            <a:ext cx="2647950" cy="500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Блок-схема: ручной ввод 9"/>
          <p:cNvSpPr/>
          <p:nvPr/>
        </p:nvSpPr>
        <p:spPr>
          <a:xfrm flipH="1">
            <a:off x="-48505" y="3526048"/>
            <a:ext cx="2688730" cy="3391465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02" h="12898">
                <a:moveTo>
                  <a:pt x="0" y="4898"/>
                </a:moveTo>
                <a:cubicBezTo>
                  <a:pt x="763" y="3645"/>
                  <a:pt x="5400" y="6751"/>
                  <a:pt x="7100" y="5962"/>
                </a:cubicBezTo>
                <a:cubicBezTo>
                  <a:pt x="8800" y="5173"/>
                  <a:pt x="9299" y="-1088"/>
                  <a:pt x="10202" y="165"/>
                </a:cubicBezTo>
                <a:cubicBezTo>
                  <a:pt x="10135" y="4409"/>
                  <a:pt x="10067" y="8654"/>
                  <a:pt x="10000" y="12898"/>
                </a:cubicBezTo>
                <a:lnTo>
                  <a:pt x="0" y="12898"/>
                </a:lnTo>
                <a:lnTo>
                  <a:pt x="0" y="4898"/>
                </a:ln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Блок-схема: ручной ввод 9"/>
          <p:cNvSpPr/>
          <p:nvPr/>
        </p:nvSpPr>
        <p:spPr>
          <a:xfrm flipH="1" flipV="1">
            <a:off x="-689550" y="-23263"/>
            <a:ext cx="12881550" cy="1293576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  <a:gd name="connsiteX0" fmla="*/ 0 w 10779"/>
              <a:gd name="connsiteY0" fmla="*/ 4826 h 13713"/>
              <a:gd name="connsiteX1" fmla="*/ 7100 w 10779"/>
              <a:gd name="connsiteY1" fmla="*/ 5890 h 13713"/>
              <a:gd name="connsiteX2" fmla="*/ 10202 w 10779"/>
              <a:gd name="connsiteY2" fmla="*/ 93 h 13713"/>
              <a:gd name="connsiteX3" fmla="*/ 10168 w 10779"/>
              <a:gd name="connsiteY3" fmla="*/ 12826 h 13713"/>
              <a:gd name="connsiteX4" fmla="*/ 10000 w 10779"/>
              <a:gd name="connsiteY4" fmla="*/ 12826 h 13713"/>
              <a:gd name="connsiteX5" fmla="*/ 0 w 10779"/>
              <a:gd name="connsiteY5" fmla="*/ 12826 h 13713"/>
              <a:gd name="connsiteX6" fmla="*/ 0 w 10779"/>
              <a:gd name="connsiteY6" fmla="*/ 4826 h 13713"/>
              <a:gd name="connsiteX0" fmla="*/ 0 w 10779"/>
              <a:gd name="connsiteY0" fmla="*/ 69 h 21965"/>
              <a:gd name="connsiteX1" fmla="*/ 7100 w 10779"/>
              <a:gd name="connsiteY1" fmla="*/ 14142 h 21965"/>
              <a:gd name="connsiteX2" fmla="*/ 10202 w 10779"/>
              <a:gd name="connsiteY2" fmla="*/ 8345 h 21965"/>
              <a:gd name="connsiteX3" fmla="*/ 10168 w 10779"/>
              <a:gd name="connsiteY3" fmla="*/ 21078 h 21965"/>
              <a:gd name="connsiteX4" fmla="*/ 10000 w 10779"/>
              <a:gd name="connsiteY4" fmla="*/ 21078 h 21965"/>
              <a:gd name="connsiteX5" fmla="*/ 0 w 10779"/>
              <a:gd name="connsiteY5" fmla="*/ 21078 h 21965"/>
              <a:gd name="connsiteX6" fmla="*/ 0 w 10779"/>
              <a:gd name="connsiteY6" fmla="*/ 69 h 21965"/>
              <a:gd name="connsiteX0" fmla="*/ 0 w 10779"/>
              <a:gd name="connsiteY0" fmla="*/ 477 h 22373"/>
              <a:gd name="connsiteX1" fmla="*/ 1957 w 10779"/>
              <a:gd name="connsiteY1" fmla="*/ 12119 h 22373"/>
              <a:gd name="connsiteX2" fmla="*/ 7100 w 10779"/>
              <a:gd name="connsiteY2" fmla="*/ 14550 h 22373"/>
              <a:gd name="connsiteX3" fmla="*/ 10202 w 10779"/>
              <a:gd name="connsiteY3" fmla="*/ 8753 h 22373"/>
              <a:gd name="connsiteX4" fmla="*/ 10168 w 10779"/>
              <a:gd name="connsiteY4" fmla="*/ 21486 h 22373"/>
              <a:gd name="connsiteX5" fmla="*/ 10000 w 10779"/>
              <a:gd name="connsiteY5" fmla="*/ 21486 h 22373"/>
              <a:gd name="connsiteX6" fmla="*/ 0 w 10779"/>
              <a:gd name="connsiteY6" fmla="*/ 21486 h 22373"/>
              <a:gd name="connsiteX7" fmla="*/ 0 w 10779"/>
              <a:gd name="connsiteY7" fmla="*/ 477 h 22373"/>
              <a:gd name="connsiteX0" fmla="*/ 0 w 10779"/>
              <a:gd name="connsiteY0" fmla="*/ 166 h 49121"/>
              <a:gd name="connsiteX1" fmla="*/ 1957 w 10779"/>
              <a:gd name="connsiteY1" fmla="*/ 38867 h 49121"/>
              <a:gd name="connsiteX2" fmla="*/ 7100 w 10779"/>
              <a:gd name="connsiteY2" fmla="*/ 41298 h 49121"/>
              <a:gd name="connsiteX3" fmla="*/ 10202 w 10779"/>
              <a:gd name="connsiteY3" fmla="*/ 35501 h 49121"/>
              <a:gd name="connsiteX4" fmla="*/ 10168 w 10779"/>
              <a:gd name="connsiteY4" fmla="*/ 48234 h 49121"/>
              <a:gd name="connsiteX5" fmla="*/ 10000 w 10779"/>
              <a:gd name="connsiteY5" fmla="*/ 48234 h 49121"/>
              <a:gd name="connsiteX6" fmla="*/ 0 w 10779"/>
              <a:gd name="connsiteY6" fmla="*/ 48234 h 49121"/>
              <a:gd name="connsiteX7" fmla="*/ 0 w 10779"/>
              <a:gd name="connsiteY7" fmla="*/ 166 h 49121"/>
              <a:gd name="connsiteX0" fmla="*/ 0 w 10779"/>
              <a:gd name="connsiteY0" fmla="*/ 386 h 49341"/>
              <a:gd name="connsiteX1" fmla="*/ 666 w 10779"/>
              <a:gd name="connsiteY1" fmla="*/ 29721 h 49341"/>
              <a:gd name="connsiteX2" fmla="*/ 1957 w 10779"/>
              <a:gd name="connsiteY2" fmla="*/ 39087 h 49341"/>
              <a:gd name="connsiteX3" fmla="*/ 7100 w 10779"/>
              <a:gd name="connsiteY3" fmla="*/ 41518 h 49341"/>
              <a:gd name="connsiteX4" fmla="*/ 10202 w 10779"/>
              <a:gd name="connsiteY4" fmla="*/ 35721 h 49341"/>
              <a:gd name="connsiteX5" fmla="*/ 10168 w 10779"/>
              <a:gd name="connsiteY5" fmla="*/ 48454 h 49341"/>
              <a:gd name="connsiteX6" fmla="*/ 10000 w 10779"/>
              <a:gd name="connsiteY6" fmla="*/ 48454 h 49341"/>
              <a:gd name="connsiteX7" fmla="*/ 0 w 10779"/>
              <a:gd name="connsiteY7" fmla="*/ 48454 h 49341"/>
              <a:gd name="connsiteX8" fmla="*/ 0 w 10779"/>
              <a:gd name="connsiteY8" fmla="*/ 386 h 49341"/>
              <a:gd name="connsiteX0" fmla="*/ 0 w 10779"/>
              <a:gd name="connsiteY0" fmla="*/ 287 h 49242"/>
              <a:gd name="connsiteX1" fmla="*/ 243 w 10779"/>
              <a:gd name="connsiteY1" fmla="*/ 40029 h 49242"/>
              <a:gd name="connsiteX2" fmla="*/ 1957 w 10779"/>
              <a:gd name="connsiteY2" fmla="*/ 38988 h 49242"/>
              <a:gd name="connsiteX3" fmla="*/ 7100 w 10779"/>
              <a:gd name="connsiteY3" fmla="*/ 41419 h 49242"/>
              <a:gd name="connsiteX4" fmla="*/ 10202 w 10779"/>
              <a:gd name="connsiteY4" fmla="*/ 35622 h 49242"/>
              <a:gd name="connsiteX5" fmla="*/ 10168 w 10779"/>
              <a:gd name="connsiteY5" fmla="*/ 48355 h 49242"/>
              <a:gd name="connsiteX6" fmla="*/ 10000 w 10779"/>
              <a:gd name="connsiteY6" fmla="*/ 48355 h 49242"/>
              <a:gd name="connsiteX7" fmla="*/ 0 w 10779"/>
              <a:gd name="connsiteY7" fmla="*/ 48355 h 49242"/>
              <a:gd name="connsiteX8" fmla="*/ 0 w 10779"/>
              <a:gd name="connsiteY8" fmla="*/ 287 h 49242"/>
              <a:gd name="connsiteX0" fmla="*/ 0 w 10779"/>
              <a:gd name="connsiteY0" fmla="*/ 367 h 49322"/>
              <a:gd name="connsiteX1" fmla="*/ 391 w 10779"/>
              <a:gd name="connsiteY1" fmla="*/ 31263 h 49322"/>
              <a:gd name="connsiteX2" fmla="*/ 1957 w 10779"/>
              <a:gd name="connsiteY2" fmla="*/ 39068 h 49322"/>
              <a:gd name="connsiteX3" fmla="*/ 7100 w 10779"/>
              <a:gd name="connsiteY3" fmla="*/ 41499 h 49322"/>
              <a:gd name="connsiteX4" fmla="*/ 10202 w 10779"/>
              <a:gd name="connsiteY4" fmla="*/ 35702 h 49322"/>
              <a:gd name="connsiteX5" fmla="*/ 10168 w 10779"/>
              <a:gd name="connsiteY5" fmla="*/ 48435 h 49322"/>
              <a:gd name="connsiteX6" fmla="*/ 10000 w 10779"/>
              <a:gd name="connsiteY6" fmla="*/ 48435 h 49322"/>
              <a:gd name="connsiteX7" fmla="*/ 0 w 10779"/>
              <a:gd name="connsiteY7" fmla="*/ 48435 h 49322"/>
              <a:gd name="connsiteX8" fmla="*/ 0 w 10779"/>
              <a:gd name="connsiteY8" fmla="*/ 367 h 49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779" h="49322">
                <a:moveTo>
                  <a:pt x="0" y="367"/>
                </a:moveTo>
                <a:cubicBezTo>
                  <a:pt x="153" y="-3536"/>
                  <a:pt x="65" y="24813"/>
                  <a:pt x="391" y="31263"/>
                </a:cubicBezTo>
                <a:cubicBezTo>
                  <a:pt x="717" y="37713"/>
                  <a:pt x="927" y="36321"/>
                  <a:pt x="1957" y="39068"/>
                </a:cubicBezTo>
                <a:cubicBezTo>
                  <a:pt x="2988" y="41815"/>
                  <a:pt x="5745" y="40586"/>
                  <a:pt x="7100" y="41499"/>
                </a:cubicBezTo>
                <a:cubicBezTo>
                  <a:pt x="8455" y="42412"/>
                  <a:pt x="9717" y="34806"/>
                  <a:pt x="10202" y="35702"/>
                </a:cubicBezTo>
                <a:cubicBezTo>
                  <a:pt x="10687" y="36598"/>
                  <a:pt x="10202" y="46313"/>
                  <a:pt x="10168" y="48435"/>
                </a:cubicBezTo>
                <a:cubicBezTo>
                  <a:pt x="10134" y="50557"/>
                  <a:pt x="11668" y="48175"/>
                  <a:pt x="10000" y="48435"/>
                </a:cubicBezTo>
                <a:lnTo>
                  <a:pt x="0" y="48435"/>
                </a:lnTo>
                <a:lnTo>
                  <a:pt x="0" y="367"/>
                </a:lnTo>
                <a:close/>
              </a:path>
            </a:pathLst>
          </a:custGeom>
          <a:ln w="3175">
            <a:noFill/>
            <a:prstDash val="lgDashDotDot"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9226" name="Picture 2" descr="Похожее изображени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7975" y="77788"/>
            <a:ext cx="4535488" cy="678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847975" y="776288"/>
            <a:ext cx="4406900" cy="6184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dirty="0" err="1"/>
              <a:t>Серед</a:t>
            </a:r>
            <a:r>
              <a:rPr lang="ru-RU" dirty="0"/>
              <a:t> </a:t>
            </a:r>
            <a:r>
              <a:rPr lang="ru-RU" dirty="0" err="1"/>
              <a:t>багатьох</a:t>
            </a:r>
            <a:r>
              <a:rPr lang="ru-RU" dirty="0"/>
              <a:t> проблем, </a:t>
            </a:r>
            <a:r>
              <a:rPr lang="ru-RU" dirty="0" err="1"/>
              <a:t>вирішенням</a:t>
            </a:r>
            <a:r>
              <a:rPr lang="ru-RU" dirty="0"/>
              <a:t> </a:t>
            </a:r>
            <a:r>
              <a:rPr lang="ru-RU" dirty="0" err="1"/>
              <a:t>яких</a:t>
            </a:r>
            <a:r>
              <a:rPr lang="ru-RU" dirty="0"/>
              <a:t> </a:t>
            </a:r>
            <a:r>
              <a:rPr lang="ru-RU" dirty="0" err="1"/>
              <a:t>успішно</a:t>
            </a:r>
            <a:r>
              <a:rPr lang="ru-RU" dirty="0"/>
              <a:t> </a:t>
            </a:r>
            <a:r>
              <a:rPr lang="ru-RU" dirty="0" err="1"/>
              <a:t>займалися</a:t>
            </a:r>
            <a:r>
              <a:rPr lang="ru-RU" dirty="0"/>
              <a:t> </a:t>
            </a:r>
            <a:r>
              <a:rPr lang="ru-RU" dirty="0" err="1"/>
              <a:t>вчені</a:t>
            </a:r>
            <a:r>
              <a:rPr lang="ru-RU" dirty="0"/>
              <a:t> </a:t>
            </a:r>
            <a:r>
              <a:rPr lang="ru-RU" dirty="0" err="1"/>
              <a:t>інституту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</a:t>
            </a:r>
            <a:r>
              <a:rPr lang="ru-RU" dirty="0" err="1"/>
              <a:t>керівництвом</a:t>
            </a:r>
            <a:r>
              <a:rPr lang="ru-RU" dirty="0"/>
              <a:t> О.О. </a:t>
            </a:r>
            <a:r>
              <a:rPr lang="ru-RU" dirty="0" err="1"/>
              <a:t>Шалімова</a:t>
            </a:r>
            <a:r>
              <a:rPr lang="ru-RU" dirty="0"/>
              <a:t>, </a:t>
            </a:r>
            <a:r>
              <a:rPr lang="ru-RU" dirty="0" err="1"/>
              <a:t>одне</a:t>
            </a:r>
            <a:r>
              <a:rPr lang="ru-RU" dirty="0"/>
              <a:t> з </a:t>
            </a:r>
            <a:r>
              <a:rPr lang="ru-RU" dirty="0" err="1"/>
              <a:t>найважливіших</a:t>
            </a:r>
            <a:r>
              <a:rPr lang="ru-RU" dirty="0"/>
              <a:t> </a:t>
            </a:r>
            <a:r>
              <a:rPr lang="ru-RU" dirty="0" err="1"/>
              <a:t>місць</a:t>
            </a:r>
            <a:r>
              <a:rPr lang="ru-RU" dirty="0"/>
              <a:t> </a:t>
            </a:r>
            <a:r>
              <a:rPr lang="ru-RU" dirty="0" err="1"/>
              <a:t>належить</a:t>
            </a:r>
            <a:r>
              <a:rPr lang="ru-RU" dirty="0"/>
              <a:t> </a:t>
            </a:r>
            <a:r>
              <a:rPr lang="ru-RU" dirty="0" err="1"/>
              <a:t>розробці</a:t>
            </a:r>
            <a:r>
              <a:rPr lang="ru-RU" dirty="0"/>
              <a:t> </a:t>
            </a:r>
            <a:r>
              <a:rPr lang="ru-RU" dirty="0" err="1"/>
              <a:t>методів</a:t>
            </a:r>
            <a:r>
              <a:rPr lang="ru-RU" dirty="0"/>
              <a:t> </a:t>
            </a:r>
            <a:r>
              <a:rPr lang="ru-RU" dirty="0" err="1"/>
              <a:t>хірургічного</a:t>
            </a:r>
            <a:r>
              <a:rPr lang="ru-RU" dirty="0"/>
              <a:t> </a:t>
            </a:r>
            <a:r>
              <a:rPr lang="ru-RU" dirty="0" err="1"/>
              <a:t>лікування</a:t>
            </a:r>
            <a:r>
              <a:rPr lang="ru-RU" dirty="0"/>
              <a:t> </a:t>
            </a:r>
            <a:r>
              <a:rPr lang="ru-RU" dirty="0" err="1"/>
              <a:t>виразкової</a:t>
            </a:r>
            <a:r>
              <a:rPr lang="ru-RU" dirty="0"/>
              <a:t> </a:t>
            </a:r>
            <a:r>
              <a:rPr lang="ru-RU" dirty="0" err="1"/>
              <a:t>хвороби</a:t>
            </a:r>
            <a:r>
              <a:rPr lang="ru-RU" dirty="0"/>
              <a:t> </a:t>
            </a:r>
            <a:r>
              <a:rPr lang="ru-RU" dirty="0" err="1"/>
              <a:t>шлунку</a:t>
            </a:r>
            <a:r>
              <a:rPr lang="ru-RU" dirty="0"/>
              <a:t> та </a:t>
            </a:r>
            <a:r>
              <a:rPr lang="ru-RU" dirty="0" err="1"/>
              <a:t>дванадцятипалої</a:t>
            </a:r>
            <a:r>
              <a:rPr lang="ru-RU" dirty="0"/>
              <a:t> кишки. В </a:t>
            </a:r>
            <a:r>
              <a:rPr lang="ru-RU" dirty="0" err="1"/>
              <a:t>результаті</a:t>
            </a:r>
            <a:r>
              <a:rPr lang="ru-RU" dirty="0"/>
              <a:t> </a:t>
            </a:r>
            <a:r>
              <a:rPr lang="ru-RU" dirty="0" err="1"/>
              <a:t>кропітких</a:t>
            </a:r>
            <a:r>
              <a:rPr lang="ru-RU" dirty="0"/>
              <a:t> </a:t>
            </a:r>
            <a:r>
              <a:rPr lang="ru-RU" dirty="0" err="1"/>
              <a:t>наукових</a:t>
            </a:r>
            <a:r>
              <a:rPr lang="ru-RU" dirty="0"/>
              <a:t> </a:t>
            </a:r>
            <a:r>
              <a:rPr lang="ru-RU" dirty="0" err="1"/>
              <a:t>пошуків</a:t>
            </a:r>
            <a:r>
              <a:rPr lang="ru-RU" dirty="0"/>
              <a:t> </a:t>
            </a:r>
            <a:r>
              <a:rPr lang="ru-RU" dirty="0" err="1"/>
              <a:t>були</a:t>
            </a:r>
            <a:r>
              <a:rPr lang="ru-RU" dirty="0"/>
              <a:t> </a:t>
            </a:r>
            <a:r>
              <a:rPr lang="ru-RU" dirty="0" err="1"/>
              <a:t>запропоновані</a:t>
            </a:r>
            <a:r>
              <a:rPr lang="ru-RU" dirty="0"/>
              <a:t> </a:t>
            </a:r>
            <a:r>
              <a:rPr lang="ru-RU" dirty="0" err="1"/>
              <a:t>оригінальні</a:t>
            </a:r>
            <a:r>
              <a:rPr lang="ru-RU" dirty="0"/>
              <a:t> </a:t>
            </a:r>
            <a:r>
              <a:rPr lang="ru-RU" dirty="0" err="1"/>
              <a:t>види</a:t>
            </a:r>
            <a:r>
              <a:rPr lang="ru-RU" dirty="0"/>
              <a:t> </a:t>
            </a:r>
            <a:r>
              <a:rPr lang="ru-RU" dirty="0" err="1"/>
              <a:t>операцій</a:t>
            </a:r>
            <a:r>
              <a:rPr lang="ru-RU" dirty="0"/>
              <a:t> та </a:t>
            </a:r>
            <a:r>
              <a:rPr lang="ru-RU" dirty="0" err="1"/>
              <a:t>численні</a:t>
            </a:r>
            <a:r>
              <a:rPr lang="ru-RU" dirty="0"/>
              <a:t> </a:t>
            </a:r>
            <a:r>
              <a:rPr lang="ru-RU" dirty="0" err="1"/>
              <a:t>модифікації</a:t>
            </a:r>
            <a:r>
              <a:rPr lang="ru-RU" dirty="0"/>
              <a:t> </a:t>
            </a:r>
            <a:r>
              <a:rPr lang="ru-RU" dirty="0" err="1"/>
              <a:t>вже</a:t>
            </a:r>
            <a:r>
              <a:rPr lang="ru-RU" dirty="0"/>
              <a:t> </a:t>
            </a:r>
            <a:r>
              <a:rPr lang="ru-RU" dirty="0" err="1"/>
              <a:t>існуючих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дозволило </a:t>
            </a:r>
            <a:r>
              <a:rPr lang="ru-RU" dirty="0" err="1"/>
              <a:t>поліпшити</a:t>
            </a:r>
            <a:r>
              <a:rPr lang="ru-RU" dirty="0"/>
              <a:t> </a:t>
            </a:r>
            <a:r>
              <a:rPr lang="ru-RU" dirty="0" err="1"/>
              <a:t>результати</a:t>
            </a:r>
            <a:r>
              <a:rPr lang="ru-RU" dirty="0"/>
              <a:t> </a:t>
            </a:r>
            <a:r>
              <a:rPr lang="ru-RU" dirty="0" err="1"/>
              <a:t>лікування</a:t>
            </a:r>
            <a:r>
              <a:rPr lang="ru-RU" dirty="0"/>
              <a:t>. </a:t>
            </a:r>
            <a:r>
              <a:rPr lang="ru-RU" dirty="0" err="1"/>
              <a:t>Однак</a:t>
            </a:r>
            <a:r>
              <a:rPr lang="ru-RU" dirty="0"/>
              <a:t> </a:t>
            </a:r>
            <a:r>
              <a:rPr lang="ru-RU" dirty="0" err="1"/>
              <a:t>більш</a:t>
            </a:r>
            <a:r>
              <a:rPr lang="ru-RU" dirty="0"/>
              <a:t> </a:t>
            </a:r>
            <a:r>
              <a:rPr lang="ru-RU" dirty="0" err="1"/>
              <a:t>важливим</a:t>
            </a:r>
            <a:r>
              <a:rPr lang="ru-RU" dirty="0"/>
              <a:t> </a:t>
            </a:r>
            <a:r>
              <a:rPr lang="ru-RU" dirty="0" err="1"/>
              <a:t>були</a:t>
            </a:r>
            <a:r>
              <a:rPr lang="ru-RU" dirty="0"/>
              <a:t> </a:t>
            </a:r>
            <a:r>
              <a:rPr lang="ru-RU" dirty="0" err="1"/>
              <a:t>відмова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шаблонного </a:t>
            </a:r>
            <a:r>
              <a:rPr lang="ru-RU" dirty="0" err="1"/>
              <a:t>застосування</a:t>
            </a:r>
            <a:r>
              <a:rPr lang="ru-RU" dirty="0"/>
              <a:t> методик та </a:t>
            </a:r>
            <a:r>
              <a:rPr lang="ru-RU" dirty="0" err="1"/>
              <a:t>розробка</a:t>
            </a:r>
            <a:r>
              <a:rPr lang="ru-RU" dirty="0"/>
              <a:t> </a:t>
            </a:r>
            <a:r>
              <a:rPr lang="ru-RU" dirty="0" err="1"/>
              <a:t>диференційованого</a:t>
            </a:r>
            <a:r>
              <a:rPr lang="ru-RU" dirty="0"/>
              <a:t>, </a:t>
            </a:r>
            <a:r>
              <a:rPr lang="ru-RU" dirty="0" err="1"/>
              <a:t>індивідуального</a:t>
            </a:r>
            <a:r>
              <a:rPr lang="ru-RU" dirty="0"/>
              <a:t> </a:t>
            </a:r>
            <a:r>
              <a:rPr lang="ru-RU" dirty="0" err="1"/>
              <a:t>підходу</a:t>
            </a:r>
            <a:r>
              <a:rPr lang="ru-RU" dirty="0"/>
              <a:t> до </a:t>
            </a:r>
            <a:r>
              <a:rPr lang="ru-RU" dirty="0" err="1"/>
              <a:t>вибору</a:t>
            </a:r>
            <a:r>
              <a:rPr lang="ru-RU" dirty="0"/>
              <a:t> методики </a:t>
            </a:r>
            <a:r>
              <a:rPr lang="ru-RU" dirty="0" err="1"/>
              <a:t>операції</a:t>
            </a:r>
            <a:r>
              <a:rPr lang="ru-RU" dirty="0"/>
              <a:t> для кожного конкретного хворого. «</a:t>
            </a:r>
            <a:r>
              <a:rPr lang="ru-RU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Кожному хворому - своя </a:t>
            </a:r>
            <a:r>
              <a:rPr lang="ru-RU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операція</a:t>
            </a:r>
            <a:r>
              <a:rPr lang="ru-RU" dirty="0"/>
              <a:t>» - </a:t>
            </a:r>
            <a:r>
              <a:rPr lang="ru-RU" dirty="0" err="1"/>
              <a:t>це</a:t>
            </a:r>
            <a:r>
              <a:rPr lang="ru-RU" dirty="0"/>
              <a:t> кредо </a:t>
            </a:r>
            <a:r>
              <a:rPr lang="ru-RU" dirty="0" err="1"/>
              <a:t>вчителя</a:t>
            </a:r>
            <a:r>
              <a:rPr lang="ru-RU" dirty="0"/>
              <a:t> стало </a:t>
            </a:r>
            <a:r>
              <a:rPr lang="ru-RU" dirty="0" err="1"/>
              <a:t>наріжним</a:t>
            </a:r>
            <a:r>
              <a:rPr lang="ru-RU" dirty="0"/>
              <a:t> </a:t>
            </a:r>
            <a:r>
              <a:rPr lang="ru-RU" dirty="0" err="1"/>
              <a:t>каменем</a:t>
            </a:r>
            <a:r>
              <a:rPr lang="ru-RU" dirty="0"/>
              <a:t> для </a:t>
            </a:r>
            <a:r>
              <a:rPr lang="ru-RU" dirty="0" err="1"/>
              <a:t>численних</a:t>
            </a:r>
            <a:r>
              <a:rPr lang="ru-RU" dirty="0"/>
              <a:t> </a:t>
            </a:r>
            <a:r>
              <a:rPr lang="ru-RU" dirty="0" err="1"/>
              <a:t>учнів</a:t>
            </a:r>
            <a:r>
              <a:rPr lang="ru-RU" dirty="0"/>
              <a:t> і </a:t>
            </a:r>
            <a:r>
              <a:rPr lang="ru-RU" dirty="0" err="1"/>
              <a:t>послідовників</a:t>
            </a:r>
            <a:r>
              <a:rPr lang="ru-RU" dirty="0"/>
              <a:t> О.О. </a:t>
            </a:r>
            <a:r>
              <a:rPr lang="ru-RU" dirty="0" err="1"/>
              <a:t>Шалімова</a:t>
            </a:r>
            <a:r>
              <a:rPr lang="ru-RU" dirty="0"/>
              <a:t>.</a:t>
            </a:r>
          </a:p>
        </p:txBody>
      </p:sp>
      <p:pic>
        <p:nvPicPr>
          <p:cNvPr id="18445" name="Picture 13" descr="http://176.37.26.208:8082/Thumb/099ea194-fa13-4cce-8a67-22537e4919c1/740/0/00000000000744A3/Image.jpg?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3463" y="439738"/>
            <a:ext cx="2763837" cy="3429000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7" name="Picture 15" descr="http://176.37.26.208:8082/Thumb/3a31f8fc-7e49-4dba-a7f2-ef0602dcc3d9/740/0/00000000000745A7/Image.jpg?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331200" y="2820988"/>
            <a:ext cx="3624263" cy="2616200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9" name="Picture 17" descr="Похожее изображение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419975" y="4362450"/>
            <a:ext cx="2727325" cy="2149475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-23263"/>
            <a:ext cx="12192000" cy="6881263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024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7163"/>
            <a:ext cx="2647950" cy="500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Загнутый угол 15"/>
          <p:cNvSpPr/>
          <p:nvPr/>
        </p:nvSpPr>
        <p:spPr>
          <a:xfrm>
            <a:off x="2830749" y="4863618"/>
            <a:ext cx="4007892" cy="1072399"/>
          </a:xfrm>
          <a:prstGeom prst="foldedCorner">
            <a:avLst>
              <a:gd name="adj" fmla="val 29503"/>
            </a:avLst>
          </a:prstGeom>
          <a:gradFill flip="none" rotWithShape="1">
            <a:gsLst>
              <a:gs pos="17000">
                <a:schemeClr val="bg1">
                  <a:lumMod val="75000"/>
                </a:schemeClr>
              </a:gs>
              <a:gs pos="70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" name="Блок-схема: ручной ввод 9"/>
          <p:cNvSpPr/>
          <p:nvPr/>
        </p:nvSpPr>
        <p:spPr>
          <a:xfrm flipH="1">
            <a:off x="-48505" y="3526048"/>
            <a:ext cx="2688730" cy="3391465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02" h="12898">
                <a:moveTo>
                  <a:pt x="0" y="4898"/>
                </a:moveTo>
                <a:cubicBezTo>
                  <a:pt x="763" y="3645"/>
                  <a:pt x="5400" y="6751"/>
                  <a:pt x="7100" y="5962"/>
                </a:cubicBezTo>
                <a:cubicBezTo>
                  <a:pt x="8800" y="5173"/>
                  <a:pt x="9299" y="-1088"/>
                  <a:pt x="10202" y="165"/>
                </a:cubicBezTo>
                <a:cubicBezTo>
                  <a:pt x="10135" y="4409"/>
                  <a:pt x="10067" y="8654"/>
                  <a:pt x="10000" y="12898"/>
                </a:cubicBezTo>
                <a:lnTo>
                  <a:pt x="0" y="12898"/>
                </a:lnTo>
                <a:lnTo>
                  <a:pt x="0" y="4898"/>
                </a:ln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Блок-схема: ручной ввод 9"/>
          <p:cNvSpPr/>
          <p:nvPr/>
        </p:nvSpPr>
        <p:spPr>
          <a:xfrm flipH="1" flipV="1">
            <a:off x="-689550" y="-50559"/>
            <a:ext cx="12881550" cy="1293576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  <a:gd name="connsiteX0" fmla="*/ 0 w 10779"/>
              <a:gd name="connsiteY0" fmla="*/ 4826 h 13713"/>
              <a:gd name="connsiteX1" fmla="*/ 7100 w 10779"/>
              <a:gd name="connsiteY1" fmla="*/ 5890 h 13713"/>
              <a:gd name="connsiteX2" fmla="*/ 10202 w 10779"/>
              <a:gd name="connsiteY2" fmla="*/ 93 h 13713"/>
              <a:gd name="connsiteX3" fmla="*/ 10168 w 10779"/>
              <a:gd name="connsiteY3" fmla="*/ 12826 h 13713"/>
              <a:gd name="connsiteX4" fmla="*/ 10000 w 10779"/>
              <a:gd name="connsiteY4" fmla="*/ 12826 h 13713"/>
              <a:gd name="connsiteX5" fmla="*/ 0 w 10779"/>
              <a:gd name="connsiteY5" fmla="*/ 12826 h 13713"/>
              <a:gd name="connsiteX6" fmla="*/ 0 w 10779"/>
              <a:gd name="connsiteY6" fmla="*/ 4826 h 13713"/>
              <a:gd name="connsiteX0" fmla="*/ 0 w 10779"/>
              <a:gd name="connsiteY0" fmla="*/ 69 h 21965"/>
              <a:gd name="connsiteX1" fmla="*/ 7100 w 10779"/>
              <a:gd name="connsiteY1" fmla="*/ 14142 h 21965"/>
              <a:gd name="connsiteX2" fmla="*/ 10202 w 10779"/>
              <a:gd name="connsiteY2" fmla="*/ 8345 h 21965"/>
              <a:gd name="connsiteX3" fmla="*/ 10168 w 10779"/>
              <a:gd name="connsiteY3" fmla="*/ 21078 h 21965"/>
              <a:gd name="connsiteX4" fmla="*/ 10000 w 10779"/>
              <a:gd name="connsiteY4" fmla="*/ 21078 h 21965"/>
              <a:gd name="connsiteX5" fmla="*/ 0 w 10779"/>
              <a:gd name="connsiteY5" fmla="*/ 21078 h 21965"/>
              <a:gd name="connsiteX6" fmla="*/ 0 w 10779"/>
              <a:gd name="connsiteY6" fmla="*/ 69 h 21965"/>
              <a:gd name="connsiteX0" fmla="*/ 0 w 10779"/>
              <a:gd name="connsiteY0" fmla="*/ 477 h 22373"/>
              <a:gd name="connsiteX1" fmla="*/ 1957 w 10779"/>
              <a:gd name="connsiteY1" fmla="*/ 12119 h 22373"/>
              <a:gd name="connsiteX2" fmla="*/ 7100 w 10779"/>
              <a:gd name="connsiteY2" fmla="*/ 14550 h 22373"/>
              <a:gd name="connsiteX3" fmla="*/ 10202 w 10779"/>
              <a:gd name="connsiteY3" fmla="*/ 8753 h 22373"/>
              <a:gd name="connsiteX4" fmla="*/ 10168 w 10779"/>
              <a:gd name="connsiteY4" fmla="*/ 21486 h 22373"/>
              <a:gd name="connsiteX5" fmla="*/ 10000 w 10779"/>
              <a:gd name="connsiteY5" fmla="*/ 21486 h 22373"/>
              <a:gd name="connsiteX6" fmla="*/ 0 w 10779"/>
              <a:gd name="connsiteY6" fmla="*/ 21486 h 22373"/>
              <a:gd name="connsiteX7" fmla="*/ 0 w 10779"/>
              <a:gd name="connsiteY7" fmla="*/ 477 h 22373"/>
              <a:gd name="connsiteX0" fmla="*/ 0 w 10779"/>
              <a:gd name="connsiteY0" fmla="*/ 166 h 49121"/>
              <a:gd name="connsiteX1" fmla="*/ 1957 w 10779"/>
              <a:gd name="connsiteY1" fmla="*/ 38867 h 49121"/>
              <a:gd name="connsiteX2" fmla="*/ 7100 w 10779"/>
              <a:gd name="connsiteY2" fmla="*/ 41298 h 49121"/>
              <a:gd name="connsiteX3" fmla="*/ 10202 w 10779"/>
              <a:gd name="connsiteY3" fmla="*/ 35501 h 49121"/>
              <a:gd name="connsiteX4" fmla="*/ 10168 w 10779"/>
              <a:gd name="connsiteY4" fmla="*/ 48234 h 49121"/>
              <a:gd name="connsiteX5" fmla="*/ 10000 w 10779"/>
              <a:gd name="connsiteY5" fmla="*/ 48234 h 49121"/>
              <a:gd name="connsiteX6" fmla="*/ 0 w 10779"/>
              <a:gd name="connsiteY6" fmla="*/ 48234 h 49121"/>
              <a:gd name="connsiteX7" fmla="*/ 0 w 10779"/>
              <a:gd name="connsiteY7" fmla="*/ 166 h 49121"/>
              <a:gd name="connsiteX0" fmla="*/ 0 w 10779"/>
              <a:gd name="connsiteY0" fmla="*/ 386 h 49341"/>
              <a:gd name="connsiteX1" fmla="*/ 666 w 10779"/>
              <a:gd name="connsiteY1" fmla="*/ 29721 h 49341"/>
              <a:gd name="connsiteX2" fmla="*/ 1957 w 10779"/>
              <a:gd name="connsiteY2" fmla="*/ 39087 h 49341"/>
              <a:gd name="connsiteX3" fmla="*/ 7100 w 10779"/>
              <a:gd name="connsiteY3" fmla="*/ 41518 h 49341"/>
              <a:gd name="connsiteX4" fmla="*/ 10202 w 10779"/>
              <a:gd name="connsiteY4" fmla="*/ 35721 h 49341"/>
              <a:gd name="connsiteX5" fmla="*/ 10168 w 10779"/>
              <a:gd name="connsiteY5" fmla="*/ 48454 h 49341"/>
              <a:gd name="connsiteX6" fmla="*/ 10000 w 10779"/>
              <a:gd name="connsiteY6" fmla="*/ 48454 h 49341"/>
              <a:gd name="connsiteX7" fmla="*/ 0 w 10779"/>
              <a:gd name="connsiteY7" fmla="*/ 48454 h 49341"/>
              <a:gd name="connsiteX8" fmla="*/ 0 w 10779"/>
              <a:gd name="connsiteY8" fmla="*/ 386 h 49341"/>
              <a:gd name="connsiteX0" fmla="*/ 0 w 10779"/>
              <a:gd name="connsiteY0" fmla="*/ 287 h 49242"/>
              <a:gd name="connsiteX1" fmla="*/ 243 w 10779"/>
              <a:gd name="connsiteY1" fmla="*/ 40029 h 49242"/>
              <a:gd name="connsiteX2" fmla="*/ 1957 w 10779"/>
              <a:gd name="connsiteY2" fmla="*/ 38988 h 49242"/>
              <a:gd name="connsiteX3" fmla="*/ 7100 w 10779"/>
              <a:gd name="connsiteY3" fmla="*/ 41419 h 49242"/>
              <a:gd name="connsiteX4" fmla="*/ 10202 w 10779"/>
              <a:gd name="connsiteY4" fmla="*/ 35622 h 49242"/>
              <a:gd name="connsiteX5" fmla="*/ 10168 w 10779"/>
              <a:gd name="connsiteY5" fmla="*/ 48355 h 49242"/>
              <a:gd name="connsiteX6" fmla="*/ 10000 w 10779"/>
              <a:gd name="connsiteY6" fmla="*/ 48355 h 49242"/>
              <a:gd name="connsiteX7" fmla="*/ 0 w 10779"/>
              <a:gd name="connsiteY7" fmla="*/ 48355 h 49242"/>
              <a:gd name="connsiteX8" fmla="*/ 0 w 10779"/>
              <a:gd name="connsiteY8" fmla="*/ 287 h 49242"/>
              <a:gd name="connsiteX0" fmla="*/ 0 w 10779"/>
              <a:gd name="connsiteY0" fmla="*/ 367 h 49322"/>
              <a:gd name="connsiteX1" fmla="*/ 391 w 10779"/>
              <a:gd name="connsiteY1" fmla="*/ 31263 h 49322"/>
              <a:gd name="connsiteX2" fmla="*/ 1957 w 10779"/>
              <a:gd name="connsiteY2" fmla="*/ 39068 h 49322"/>
              <a:gd name="connsiteX3" fmla="*/ 7100 w 10779"/>
              <a:gd name="connsiteY3" fmla="*/ 41499 h 49322"/>
              <a:gd name="connsiteX4" fmla="*/ 10202 w 10779"/>
              <a:gd name="connsiteY4" fmla="*/ 35702 h 49322"/>
              <a:gd name="connsiteX5" fmla="*/ 10168 w 10779"/>
              <a:gd name="connsiteY5" fmla="*/ 48435 h 49322"/>
              <a:gd name="connsiteX6" fmla="*/ 10000 w 10779"/>
              <a:gd name="connsiteY6" fmla="*/ 48435 h 49322"/>
              <a:gd name="connsiteX7" fmla="*/ 0 w 10779"/>
              <a:gd name="connsiteY7" fmla="*/ 48435 h 49322"/>
              <a:gd name="connsiteX8" fmla="*/ 0 w 10779"/>
              <a:gd name="connsiteY8" fmla="*/ 367 h 49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779" h="49322">
                <a:moveTo>
                  <a:pt x="0" y="367"/>
                </a:moveTo>
                <a:cubicBezTo>
                  <a:pt x="153" y="-3536"/>
                  <a:pt x="65" y="24813"/>
                  <a:pt x="391" y="31263"/>
                </a:cubicBezTo>
                <a:cubicBezTo>
                  <a:pt x="717" y="37713"/>
                  <a:pt x="927" y="36321"/>
                  <a:pt x="1957" y="39068"/>
                </a:cubicBezTo>
                <a:cubicBezTo>
                  <a:pt x="2988" y="41815"/>
                  <a:pt x="5745" y="40586"/>
                  <a:pt x="7100" y="41499"/>
                </a:cubicBezTo>
                <a:cubicBezTo>
                  <a:pt x="8455" y="42412"/>
                  <a:pt x="9717" y="34806"/>
                  <a:pt x="10202" y="35702"/>
                </a:cubicBezTo>
                <a:cubicBezTo>
                  <a:pt x="10687" y="36598"/>
                  <a:pt x="10202" y="46313"/>
                  <a:pt x="10168" y="48435"/>
                </a:cubicBezTo>
                <a:cubicBezTo>
                  <a:pt x="10134" y="50557"/>
                  <a:pt x="11668" y="48175"/>
                  <a:pt x="10000" y="48435"/>
                </a:cubicBezTo>
                <a:lnTo>
                  <a:pt x="0" y="48435"/>
                </a:lnTo>
                <a:lnTo>
                  <a:pt x="0" y="367"/>
                </a:lnTo>
                <a:close/>
              </a:path>
            </a:pathLst>
          </a:custGeom>
          <a:ln w="3175">
            <a:noFill/>
            <a:prstDash val="lgDashDotDot"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255" name="Прямоугольник 6"/>
          <p:cNvSpPr>
            <a:spLocks noChangeArrowheads="1"/>
          </p:cNvSpPr>
          <p:nvPr/>
        </p:nvSpPr>
        <p:spPr bwMode="auto">
          <a:xfrm>
            <a:off x="3146425" y="4922838"/>
            <a:ext cx="3376613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n-US" sz="1400" b="1"/>
              <a:t>	</a:t>
            </a:r>
            <a:r>
              <a:rPr lang="ru-RU" sz="1400" b="1"/>
              <a:t>Олександр Олексійович Шалімов</a:t>
            </a:r>
            <a:r>
              <a:rPr lang="ru-RU" sz="1400"/>
              <a:t> // Клініч. хірургія : Науково-практичний журнал. - 2013. - N 1. - С. 5.</a:t>
            </a:r>
          </a:p>
        </p:txBody>
      </p:sp>
      <p:sp>
        <p:nvSpPr>
          <p:cNvPr id="17" name="Загнутый угол 16"/>
          <p:cNvSpPr/>
          <p:nvPr/>
        </p:nvSpPr>
        <p:spPr>
          <a:xfrm>
            <a:off x="7599787" y="5019917"/>
            <a:ext cx="4007892" cy="1072399"/>
          </a:xfrm>
          <a:prstGeom prst="foldedCorner">
            <a:avLst>
              <a:gd name="adj" fmla="val 29503"/>
            </a:avLst>
          </a:prstGeom>
          <a:gradFill flip="none" rotWithShape="1">
            <a:gsLst>
              <a:gs pos="17000">
                <a:schemeClr val="bg1">
                  <a:lumMod val="75000"/>
                </a:schemeClr>
              </a:gs>
              <a:gs pos="70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37892" name="Picture 4" descr="C:\Users\atolochko\Desktop\Новая папка (2)\1.jpg"/>
          <p:cNvPicPr>
            <a:picLocks noChangeAspect="1" noChangeArrowheads="1"/>
          </p:cNvPicPr>
          <p:nvPr/>
        </p:nvPicPr>
        <p:blipFill rotWithShape="1">
          <a:blip r:embed="rId3"/>
          <a:srcRect/>
          <a:stretch/>
        </p:blipFill>
        <p:spPr bwMode="auto">
          <a:xfrm>
            <a:off x="2765425" y="457200"/>
            <a:ext cx="3378200" cy="3632200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60" name="Прямоугольник 8"/>
          <p:cNvSpPr>
            <a:spLocks noChangeArrowheads="1"/>
          </p:cNvSpPr>
          <p:nvPr/>
        </p:nvSpPr>
        <p:spPr bwMode="auto">
          <a:xfrm>
            <a:off x="7675563" y="5076825"/>
            <a:ext cx="35433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n-US" sz="1400" b="1"/>
              <a:t>	</a:t>
            </a:r>
            <a:r>
              <a:rPr lang="ru-RU" sz="1400" b="1"/>
              <a:t>Олександр Олексійович Шалімов.</a:t>
            </a:r>
            <a:r>
              <a:rPr lang="ru-RU" sz="1400"/>
              <a:t> До 90-річчя від дня народження // Клініч. хірургія. - 2008. - N 1. - С. 5-7</a:t>
            </a:r>
            <a:r>
              <a:rPr lang="ru-RU"/>
              <a:t>.</a:t>
            </a:r>
          </a:p>
        </p:txBody>
      </p:sp>
      <p:pic>
        <p:nvPicPr>
          <p:cNvPr id="37895" name="Picture 7" descr="Картинки по запросу клинична хирургия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490" b="2685"/>
          <a:stretch/>
        </p:blipFill>
        <p:spPr bwMode="auto">
          <a:xfrm>
            <a:off x="5929313" y="803275"/>
            <a:ext cx="2690812" cy="3713163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3" name="Picture 5" descr="C:\Users\atolochko\Desktop\Новая папка (2)\2.jpg"/>
          <p:cNvPicPr>
            <a:picLocks noChangeAspect="1" noChangeArrowheads="1"/>
          </p:cNvPicPr>
          <p:nvPr/>
        </p:nvPicPr>
        <p:blipFill rotWithShape="1">
          <a:blip r:embed="rId5"/>
          <a:srcRect/>
          <a:stretch/>
        </p:blipFill>
        <p:spPr bwMode="auto">
          <a:xfrm>
            <a:off x="8204200" y="1270000"/>
            <a:ext cx="3359150" cy="3632200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23263"/>
            <a:ext cx="12192000" cy="6881263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1126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7163"/>
            <a:ext cx="2647950" cy="500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Блок-схема: ручной ввод 9"/>
          <p:cNvSpPr/>
          <p:nvPr/>
        </p:nvSpPr>
        <p:spPr>
          <a:xfrm flipH="1">
            <a:off x="-48505" y="3526048"/>
            <a:ext cx="2688730" cy="3391465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02" h="12898">
                <a:moveTo>
                  <a:pt x="0" y="4898"/>
                </a:moveTo>
                <a:cubicBezTo>
                  <a:pt x="763" y="3645"/>
                  <a:pt x="5400" y="6751"/>
                  <a:pt x="7100" y="5962"/>
                </a:cubicBezTo>
                <a:cubicBezTo>
                  <a:pt x="8800" y="5173"/>
                  <a:pt x="9299" y="-1088"/>
                  <a:pt x="10202" y="165"/>
                </a:cubicBezTo>
                <a:cubicBezTo>
                  <a:pt x="10135" y="4409"/>
                  <a:pt x="10067" y="8654"/>
                  <a:pt x="10000" y="12898"/>
                </a:cubicBezTo>
                <a:lnTo>
                  <a:pt x="0" y="12898"/>
                </a:lnTo>
                <a:lnTo>
                  <a:pt x="0" y="4898"/>
                </a:ln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Блок-схема: ручной ввод 9"/>
          <p:cNvSpPr/>
          <p:nvPr/>
        </p:nvSpPr>
        <p:spPr>
          <a:xfrm flipH="1" flipV="1">
            <a:off x="-689550" y="-50559"/>
            <a:ext cx="12881550" cy="1293576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  <a:gd name="connsiteX0" fmla="*/ 0 w 10779"/>
              <a:gd name="connsiteY0" fmla="*/ 4826 h 13713"/>
              <a:gd name="connsiteX1" fmla="*/ 7100 w 10779"/>
              <a:gd name="connsiteY1" fmla="*/ 5890 h 13713"/>
              <a:gd name="connsiteX2" fmla="*/ 10202 w 10779"/>
              <a:gd name="connsiteY2" fmla="*/ 93 h 13713"/>
              <a:gd name="connsiteX3" fmla="*/ 10168 w 10779"/>
              <a:gd name="connsiteY3" fmla="*/ 12826 h 13713"/>
              <a:gd name="connsiteX4" fmla="*/ 10000 w 10779"/>
              <a:gd name="connsiteY4" fmla="*/ 12826 h 13713"/>
              <a:gd name="connsiteX5" fmla="*/ 0 w 10779"/>
              <a:gd name="connsiteY5" fmla="*/ 12826 h 13713"/>
              <a:gd name="connsiteX6" fmla="*/ 0 w 10779"/>
              <a:gd name="connsiteY6" fmla="*/ 4826 h 13713"/>
              <a:gd name="connsiteX0" fmla="*/ 0 w 10779"/>
              <a:gd name="connsiteY0" fmla="*/ 69 h 21965"/>
              <a:gd name="connsiteX1" fmla="*/ 7100 w 10779"/>
              <a:gd name="connsiteY1" fmla="*/ 14142 h 21965"/>
              <a:gd name="connsiteX2" fmla="*/ 10202 w 10779"/>
              <a:gd name="connsiteY2" fmla="*/ 8345 h 21965"/>
              <a:gd name="connsiteX3" fmla="*/ 10168 w 10779"/>
              <a:gd name="connsiteY3" fmla="*/ 21078 h 21965"/>
              <a:gd name="connsiteX4" fmla="*/ 10000 w 10779"/>
              <a:gd name="connsiteY4" fmla="*/ 21078 h 21965"/>
              <a:gd name="connsiteX5" fmla="*/ 0 w 10779"/>
              <a:gd name="connsiteY5" fmla="*/ 21078 h 21965"/>
              <a:gd name="connsiteX6" fmla="*/ 0 w 10779"/>
              <a:gd name="connsiteY6" fmla="*/ 69 h 21965"/>
              <a:gd name="connsiteX0" fmla="*/ 0 w 10779"/>
              <a:gd name="connsiteY0" fmla="*/ 477 h 22373"/>
              <a:gd name="connsiteX1" fmla="*/ 1957 w 10779"/>
              <a:gd name="connsiteY1" fmla="*/ 12119 h 22373"/>
              <a:gd name="connsiteX2" fmla="*/ 7100 w 10779"/>
              <a:gd name="connsiteY2" fmla="*/ 14550 h 22373"/>
              <a:gd name="connsiteX3" fmla="*/ 10202 w 10779"/>
              <a:gd name="connsiteY3" fmla="*/ 8753 h 22373"/>
              <a:gd name="connsiteX4" fmla="*/ 10168 w 10779"/>
              <a:gd name="connsiteY4" fmla="*/ 21486 h 22373"/>
              <a:gd name="connsiteX5" fmla="*/ 10000 w 10779"/>
              <a:gd name="connsiteY5" fmla="*/ 21486 h 22373"/>
              <a:gd name="connsiteX6" fmla="*/ 0 w 10779"/>
              <a:gd name="connsiteY6" fmla="*/ 21486 h 22373"/>
              <a:gd name="connsiteX7" fmla="*/ 0 w 10779"/>
              <a:gd name="connsiteY7" fmla="*/ 477 h 22373"/>
              <a:gd name="connsiteX0" fmla="*/ 0 w 10779"/>
              <a:gd name="connsiteY0" fmla="*/ 166 h 49121"/>
              <a:gd name="connsiteX1" fmla="*/ 1957 w 10779"/>
              <a:gd name="connsiteY1" fmla="*/ 38867 h 49121"/>
              <a:gd name="connsiteX2" fmla="*/ 7100 w 10779"/>
              <a:gd name="connsiteY2" fmla="*/ 41298 h 49121"/>
              <a:gd name="connsiteX3" fmla="*/ 10202 w 10779"/>
              <a:gd name="connsiteY3" fmla="*/ 35501 h 49121"/>
              <a:gd name="connsiteX4" fmla="*/ 10168 w 10779"/>
              <a:gd name="connsiteY4" fmla="*/ 48234 h 49121"/>
              <a:gd name="connsiteX5" fmla="*/ 10000 w 10779"/>
              <a:gd name="connsiteY5" fmla="*/ 48234 h 49121"/>
              <a:gd name="connsiteX6" fmla="*/ 0 w 10779"/>
              <a:gd name="connsiteY6" fmla="*/ 48234 h 49121"/>
              <a:gd name="connsiteX7" fmla="*/ 0 w 10779"/>
              <a:gd name="connsiteY7" fmla="*/ 166 h 49121"/>
              <a:gd name="connsiteX0" fmla="*/ 0 w 10779"/>
              <a:gd name="connsiteY0" fmla="*/ 386 h 49341"/>
              <a:gd name="connsiteX1" fmla="*/ 666 w 10779"/>
              <a:gd name="connsiteY1" fmla="*/ 29721 h 49341"/>
              <a:gd name="connsiteX2" fmla="*/ 1957 w 10779"/>
              <a:gd name="connsiteY2" fmla="*/ 39087 h 49341"/>
              <a:gd name="connsiteX3" fmla="*/ 7100 w 10779"/>
              <a:gd name="connsiteY3" fmla="*/ 41518 h 49341"/>
              <a:gd name="connsiteX4" fmla="*/ 10202 w 10779"/>
              <a:gd name="connsiteY4" fmla="*/ 35721 h 49341"/>
              <a:gd name="connsiteX5" fmla="*/ 10168 w 10779"/>
              <a:gd name="connsiteY5" fmla="*/ 48454 h 49341"/>
              <a:gd name="connsiteX6" fmla="*/ 10000 w 10779"/>
              <a:gd name="connsiteY6" fmla="*/ 48454 h 49341"/>
              <a:gd name="connsiteX7" fmla="*/ 0 w 10779"/>
              <a:gd name="connsiteY7" fmla="*/ 48454 h 49341"/>
              <a:gd name="connsiteX8" fmla="*/ 0 w 10779"/>
              <a:gd name="connsiteY8" fmla="*/ 386 h 49341"/>
              <a:gd name="connsiteX0" fmla="*/ 0 w 10779"/>
              <a:gd name="connsiteY0" fmla="*/ 287 h 49242"/>
              <a:gd name="connsiteX1" fmla="*/ 243 w 10779"/>
              <a:gd name="connsiteY1" fmla="*/ 40029 h 49242"/>
              <a:gd name="connsiteX2" fmla="*/ 1957 w 10779"/>
              <a:gd name="connsiteY2" fmla="*/ 38988 h 49242"/>
              <a:gd name="connsiteX3" fmla="*/ 7100 w 10779"/>
              <a:gd name="connsiteY3" fmla="*/ 41419 h 49242"/>
              <a:gd name="connsiteX4" fmla="*/ 10202 w 10779"/>
              <a:gd name="connsiteY4" fmla="*/ 35622 h 49242"/>
              <a:gd name="connsiteX5" fmla="*/ 10168 w 10779"/>
              <a:gd name="connsiteY5" fmla="*/ 48355 h 49242"/>
              <a:gd name="connsiteX6" fmla="*/ 10000 w 10779"/>
              <a:gd name="connsiteY6" fmla="*/ 48355 h 49242"/>
              <a:gd name="connsiteX7" fmla="*/ 0 w 10779"/>
              <a:gd name="connsiteY7" fmla="*/ 48355 h 49242"/>
              <a:gd name="connsiteX8" fmla="*/ 0 w 10779"/>
              <a:gd name="connsiteY8" fmla="*/ 287 h 49242"/>
              <a:gd name="connsiteX0" fmla="*/ 0 w 10779"/>
              <a:gd name="connsiteY0" fmla="*/ 367 h 49322"/>
              <a:gd name="connsiteX1" fmla="*/ 391 w 10779"/>
              <a:gd name="connsiteY1" fmla="*/ 31263 h 49322"/>
              <a:gd name="connsiteX2" fmla="*/ 1957 w 10779"/>
              <a:gd name="connsiteY2" fmla="*/ 39068 h 49322"/>
              <a:gd name="connsiteX3" fmla="*/ 7100 w 10779"/>
              <a:gd name="connsiteY3" fmla="*/ 41499 h 49322"/>
              <a:gd name="connsiteX4" fmla="*/ 10202 w 10779"/>
              <a:gd name="connsiteY4" fmla="*/ 35702 h 49322"/>
              <a:gd name="connsiteX5" fmla="*/ 10168 w 10779"/>
              <a:gd name="connsiteY5" fmla="*/ 48435 h 49322"/>
              <a:gd name="connsiteX6" fmla="*/ 10000 w 10779"/>
              <a:gd name="connsiteY6" fmla="*/ 48435 h 49322"/>
              <a:gd name="connsiteX7" fmla="*/ 0 w 10779"/>
              <a:gd name="connsiteY7" fmla="*/ 48435 h 49322"/>
              <a:gd name="connsiteX8" fmla="*/ 0 w 10779"/>
              <a:gd name="connsiteY8" fmla="*/ 367 h 49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779" h="49322">
                <a:moveTo>
                  <a:pt x="0" y="367"/>
                </a:moveTo>
                <a:cubicBezTo>
                  <a:pt x="153" y="-3536"/>
                  <a:pt x="65" y="24813"/>
                  <a:pt x="391" y="31263"/>
                </a:cubicBezTo>
                <a:cubicBezTo>
                  <a:pt x="717" y="37713"/>
                  <a:pt x="927" y="36321"/>
                  <a:pt x="1957" y="39068"/>
                </a:cubicBezTo>
                <a:cubicBezTo>
                  <a:pt x="2988" y="41815"/>
                  <a:pt x="5745" y="40586"/>
                  <a:pt x="7100" y="41499"/>
                </a:cubicBezTo>
                <a:cubicBezTo>
                  <a:pt x="8455" y="42412"/>
                  <a:pt x="9717" y="34806"/>
                  <a:pt x="10202" y="35702"/>
                </a:cubicBezTo>
                <a:cubicBezTo>
                  <a:pt x="10687" y="36598"/>
                  <a:pt x="10202" y="46313"/>
                  <a:pt x="10168" y="48435"/>
                </a:cubicBezTo>
                <a:cubicBezTo>
                  <a:pt x="10134" y="50557"/>
                  <a:pt x="11668" y="48175"/>
                  <a:pt x="10000" y="48435"/>
                </a:cubicBezTo>
                <a:lnTo>
                  <a:pt x="0" y="48435"/>
                </a:lnTo>
                <a:lnTo>
                  <a:pt x="0" y="367"/>
                </a:lnTo>
                <a:close/>
              </a:path>
            </a:pathLst>
          </a:custGeom>
          <a:ln w="3175">
            <a:noFill/>
            <a:prstDash val="lgDashDotDot"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Загнутый угол 14"/>
          <p:cNvSpPr/>
          <p:nvPr/>
        </p:nvSpPr>
        <p:spPr>
          <a:xfrm>
            <a:off x="2940475" y="4428678"/>
            <a:ext cx="3542212" cy="1072399"/>
          </a:xfrm>
          <a:prstGeom prst="foldedCorner">
            <a:avLst>
              <a:gd name="adj" fmla="val 29503"/>
            </a:avLst>
          </a:prstGeom>
          <a:gradFill flip="none" rotWithShape="1">
            <a:gsLst>
              <a:gs pos="17000">
                <a:schemeClr val="bg1">
                  <a:lumMod val="75000"/>
                </a:schemeClr>
              </a:gs>
              <a:gs pos="70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279" name="Прямоугольник 5"/>
          <p:cNvSpPr>
            <a:spLocks noChangeArrowheads="1"/>
          </p:cNvSpPr>
          <p:nvPr/>
        </p:nvSpPr>
        <p:spPr bwMode="auto">
          <a:xfrm>
            <a:off x="3170238" y="4583113"/>
            <a:ext cx="316230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ru-RU" sz="1400" b="1"/>
              <a:t>Олександр Олексійович Шалімов</a:t>
            </a:r>
            <a:r>
              <a:rPr lang="ru-RU" sz="1400"/>
              <a:t> </a:t>
            </a:r>
            <a:r>
              <a:rPr lang="ru-RU" sz="1400" b="1"/>
              <a:t>(1918-2006)</a:t>
            </a:r>
            <a:r>
              <a:rPr lang="ru-RU" sz="1400"/>
              <a:t> // Клініч. хірургія. - 2006. - N 3. - С. 5-7</a:t>
            </a:r>
            <a:r>
              <a:rPr lang="en-US" sz="1400"/>
              <a:t>.</a:t>
            </a:r>
            <a:endParaRPr lang="ru-RU" sz="1400"/>
          </a:p>
        </p:txBody>
      </p:sp>
      <p:pic>
        <p:nvPicPr>
          <p:cNvPr id="36867" name="Picture 3" descr="C:\Users\atolochko\Desktop\Новая папка (2)\3 - 0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40050" y="360363"/>
            <a:ext cx="2109788" cy="3057525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8" name="Picture 4" descr="C:\Users\atolochko\Desktop\Новая папка (2)\3 - 00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51388" y="1046163"/>
            <a:ext cx="2200275" cy="3227387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Загнутый угол 15"/>
          <p:cNvSpPr/>
          <p:nvPr/>
        </p:nvSpPr>
        <p:spPr>
          <a:xfrm>
            <a:off x="8033921" y="4583162"/>
            <a:ext cx="4007892" cy="1131838"/>
          </a:xfrm>
          <a:prstGeom prst="foldedCorner">
            <a:avLst>
              <a:gd name="adj" fmla="val 29503"/>
            </a:avLst>
          </a:prstGeom>
          <a:gradFill flip="none" rotWithShape="1">
            <a:gsLst>
              <a:gs pos="17000">
                <a:schemeClr val="bg1">
                  <a:lumMod val="75000"/>
                </a:schemeClr>
              </a:gs>
              <a:gs pos="70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36870" name="Picture 6" descr="C:\Users\atolochko\Desktop\Новая папка (2)\4 - 0001.jpg"/>
          <p:cNvPicPr>
            <a:picLocks noChangeAspect="1" noChangeArrowheads="1"/>
          </p:cNvPicPr>
          <p:nvPr/>
        </p:nvPicPr>
        <p:blipFill rotWithShape="1">
          <a:blip r:embed="rId5"/>
          <a:srcRect/>
          <a:stretch/>
        </p:blipFill>
        <p:spPr bwMode="auto">
          <a:xfrm>
            <a:off x="8034338" y="360363"/>
            <a:ext cx="1958975" cy="2911475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1" name="Picture 7" descr="C:\Users\atolochko\Desktop\Новая папка (2)\4 - 0002.jpg"/>
          <p:cNvPicPr>
            <a:picLocks noChangeAspect="1" noChangeArrowheads="1"/>
          </p:cNvPicPr>
          <p:nvPr/>
        </p:nvPicPr>
        <p:blipFill rotWithShape="1">
          <a:blip r:embed="rId6"/>
          <a:srcRect/>
          <a:stretch/>
        </p:blipFill>
        <p:spPr bwMode="auto">
          <a:xfrm>
            <a:off x="9536113" y="1200150"/>
            <a:ext cx="2446337" cy="3228975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87" name="Прямоугольник 1"/>
          <p:cNvSpPr>
            <a:spLocks noChangeArrowheads="1"/>
          </p:cNvSpPr>
          <p:nvPr/>
        </p:nvSpPr>
        <p:spPr bwMode="auto">
          <a:xfrm>
            <a:off x="8178800" y="4637088"/>
            <a:ext cx="38036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ru-RU" sz="1400"/>
              <a:t>Ничитайло М. Е. </a:t>
            </a:r>
            <a:r>
              <a:rPr lang="ru-RU" sz="1400" b="1"/>
              <a:t>Александр Алексеевич Шалимов - хирург, ученый, личность</a:t>
            </a:r>
            <a:r>
              <a:rPr lang="ru-RU" sz="1400"/>
              <a:t> / М.</a:t>
            </a:r>
            <a:r>
              <a:rPr lang="en-US" sz="1400"/>
              <a:t> </a:t>
            </a:r>
            <a:r>
              <a:rPr lang="ru-RU" sz="1400"/>
              <a:t>Е. Ничитайло, Ю.</a:t>
            </a:r>
            <a:r>
              <a:rPr lang="en-US" sz="1400"/>
              <a:t> </a:t>
            </a:r>
            <a:r>
              <a:rPr lang="ru-RU" sz="1400"/>
              <a:t>А. Фурманов // Клініч. хірургія. - 2007. - </a:t>
            </a:r>
            <a:r>
              <a:rPr lang="ru-RU" sz="1400" b="1"/>
              <a:t>N 2/3</a:t>
            </a:r>
            <a:r>
              <a:rPr lang="ru-RU" sz="1400"/>
              <a:t>. - С. 3-5.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23263"/>
            <a:ext cx="12192000" cy="6881263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1229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50" r="13252"/>
          <a:stretch>
            <a:fillRect/>
          </a:stretch>
        </p:blipFill>
        <p:spPr bwMode="auto">
          <a:xfrm>
            <a:off x="0" y="157163"/>
            <a:ext cx="2647950" cy="500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Загнутый угол 7"/>
          <p:cNvSpPr/>
          <p:nvPr/>
        </p:nvSpPr>
        <p:spPr>
          <a:xfrm>
            <a:off x="3198126" y="4577774"/>
            <a:ext cx="4007892" cy="1169551"/>
          </a:xfrm>
          <a:prstGeom prst="foldedCorner">
            <a:avLst>
              <a:gd name="adj" fmla="val 29503"/>
            </a:avLst>
          </a:prstGeom>
          <a:gradFill flip="none" rotWithShape="1">
            <a:gsLst>
              <a:gs pos="17000">
                <a:schemeClr val="bg1">
                  <a:lumMod val="75000"/>
                </a:schemeClr>
              </a:gs>
              <a:gs pos="70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" name="Блок-схема: ручной ввод 9"/>
          <p:cNvSpPr/>
          <p:nvPr/>
        </p:nvSpPr>
        <p:spPr>
          <a:xfrm flipH="1">
            <a:off x="-48505" y="3526048"/>
            <a:ext cx="2688730" cy="3391465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02" h="12898">
                <a:moveTo>
                  <a:pt x="0" y="4898"/>
                </a:moveTo>
                <a:cubicBezTo>
                  <a:pt x="763" y="3645"/>
                  <a:pt x="5400" y="6751"/>
                  <a:pt x="7100" y="5962"/>
                </a:cubicBezTo>
                <a:cubicBezTo>
                  <a:pt x="8800" y="5173"/>
                  <a:pt x="9299" y="-1088"/>
                  <a:pt x="10202" y="165"/>
                </a:cubicBezTo>
                <a:cubicBezTo>
                  <a:pt x="10135" y="4409"/>
                  <a:pt x="10067" y="8654"/>
                  <a:pt x="10000" y="12898"/>
                </a:cubicBezTo>
                <a:lnTo>
                  <a:pt x="0" y="12898"/>
                </a:lnTo>
                <a:lnTo>
                  <a:pt x="0" y="4898"/>
                </a:ln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Блок-схема: ручной ввод 9"/>
          <p:cNvSpPr/>
          <p:nvPr/>
        </p:nvSpPr>
        <p:spPr>
          <a:xfrm flipH="1" flipV="1">
            <a:off x="-689550" y="-50559"/>
            <a:ext cx="12881550" cy="1293576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  <a:gd name="connsiteX0" fmla="*/ 0 w 10779"/>
              <a:gd name="connsiteY0" fmla="*/ 4826 h 13713"/>
              <a:gd name="connsiteX1" fmla="*/ 7100 w 10779"/>
              <a:gd name="connsiteY1" fmla="*/ 5890 h 13713"/>
              <a:gd name="connsiteX2" fmla="*/ 10202 w 10779"/>
              <a:gd name="connsiteY2" fmla="*/ 93 h 13713"/>
              <a:gd name="connsiteX3" fmla="*/ 10168 w 10779"/>
              <a:gd name="connsiteY3" fmla="*/ 12826 h 13713"/>
              <a:gd name="connsiteX4" fmla="*/ 10000 w 10779"/>
              <a:gd name="connsiteY4" fmla="*/ 12826 h 13713"/>
              <a:gd name="connsiteX5" fmla="*/ 0 w 10779"/>
              <a:gd name="connsiteY5" fmla="*/ 12826 h 13713"/>
              <a:gd name="connsiteX6" fmla="*/ 0 w 10779"/>
              <a:gd name="connsiteY6" fmla="*/ 4826 h 13713"/>
              <a:gd name="connsiteX0" fmla="*/ 0 w 10779"/>
              <a:gd name="connsiteY0" fmla="*/ 69 h 21965"/>
              <a:gd name="connsiteX1" fmla="*/ 7100 w 10779"/>
              <a:gd name="connsiteY1" fmla="*/ 14142 h 21965"/>
              <a:gd name="connsiteX2" fmla="*/ 10202 w 10779"/>
              <a:gd name="connsiteY2" fmla="*/ 8345 h 21965"/>
              <a:gd name="connsiteX3" fmla="*/ 10168 w 10779"/>
              <a:gd name="connsiteY3" fmla="*/ 21078 h 21965"/>
              <a:gd name="connsiteX4" fmla="*/ 10000 w 10779"/>
              <a:gd name="connsiteY4" fmla="*/ 21078 h 21965"/>
              <a:gd name="connsiteX5" fmla="*/ 0 w 10779"/>
              <a:gd name="connsiteY5" fmla="*/ 21078 h 21965"/>
              <a:gd name="connsiteX6" fmla="*/ 0 w 10779"/>
              <a:gd name="connsiteY6" fmla="*/ 69 h 21965"/>
              <a:gd name="connsiteX0" fmla="*/ 0 w 10779"/>
              <a:gd name="connsiteY0" fmla="*/ 477 h 22373"/>
              <a:gd name="connsiteX1" fmla="*/ 1957 w 10779"/>
              <a:gd name="connsiteY1" fmla="*/ 12119 h 22373"/>
              <a:gd name="connsiteX2" fmla="*/ 7100 w 10779"/>
              <a:gd name="connsiteY2" fmla="*/ 14550 h 22373"/>
              <a:gd name="connsiteX3" fmla="*/ 10202 w 10779"/>
              <a:gd name="connsiteY3" fmla="*/ 8753 h 22373"/>
              <a:gd name="connsiteX4" fmla="*/ 10168 w 10779"/>
              <a:gd name="connsiteY4" fmla="*/ 21486 h 22373"/>
              <a:gd name="connsiteX5" fmla="*/ 10000 w 10779"/>
              <a:gd name="connsiteY5" fmla="*/ 21486 h 22373"/>
              <a:gd name="connsiteX6" fmla="*/ 0 w 10779"/>
              <a:gd name="connsiteY6" fmla="*/ 21486 h 22373"/>
              <a:gd name="connsiteX7" fmla="*/ 0 w 10779"/>
              <a:gd name="connsiteY7" fmla="*/ 477 h 22373"/>
              <a:gd name="connsiteX0" fmla="*/ 0 w 10779"/>
              <a:gd name="connsiteY0" fmla="*/ 166 h 49121"/>
              <a:gd name="connsiteX1" fmla="*/ 1957 w 10779"/>
              <a:gd name="connsiteY1" fmla="*/ 38867 h 49121"/>
              <a:gd name="connsiteX2" fmla="*/ 7100 w 10779"/>
              <a:gd name="connsiteY2" fmla="*/ 41298 h 49121"/>
              <a:gd name="connsiteX3" fmla="*/ 10202 w 10779"/>
              <a:gd name="connsiteY3" fmla="*/ 35501 h 49121"/>
              <a:gd name="connsiteX4" fmla="*/ 10168 w 10779"/>
              <a:gd name="connsiteY4" fmla="*/ 48234 h 49121"/>
              <a:gd name="connsiteX5" fmla="*/ 10000 w 10779"/>
              <a:gd name="connsiteY5" fmla="*/ 48234 h 49121"/>
              <a:gd name="connsiteX6" fmla="*/ 0 w 10779"/>
              <a:gd name="connsiteY6" fmla="*/ 48234 h 49121"/>
              <a:gd name="connsiteX7" fmla="*/ 0 w 10779"/>
              <a:gd name="connsiteY7" fmla="*/ 166 h 49121"/>
              <a:gd name="connsiteX0" fmla="*/ 0 w 10779"/>
              <a:gd name="connsiteY0" fmla="*/ 386 h 49341"/>
              <a:gd name="connsiteX1" fmla="*/ 666 w 10779"/>
              <a:gd name="connsiteY1" fmla="*/ 29721 h 49341"/>
              <a:gd name="connsiteX2" fmla="*/ 1957 w 10779"/>
              <a:gd name="connsiteY2" fmla="*/ 39087 h 49341"/>
              <a:gd name="connsiteX3" fmla="*/ 7100 w 10779"/>
              <a:gd name="connsiteY3" fmla="*/ 41518 h 49341"/>
              <a:gd name="connsiteX4" fmla="*/ 10202 w 10779"/>
              <a:gd name="connsiteY4" fmla="*/ 35721 h 49341"/>
              <a:gd name="connsiteX5" fmla="*/ 10168 w 10779"/>
              <a:gd name="connsiteY5" fmla="*/ 48454 h 49341"/>
              <a:gd name="connsiteX6" fmla="*/ 10000 w 10779"/>
              <a:gd name="connsiteY6" fmla="*/ 48454 h 49341"/>
              <a:gd name="connsiteX7" fmla="*/ 0 w 10779"/>
              <a:gd name="connsiteY7" fmla="*/ 48454 h 49341"/>
              <a:gd name="connsiteX8" fmla="*/ 0 w 10779"/>
              <a:gd name="connsiteY8" fmla="*/ 386 h 49341"/>
              <a:gd name="connsiteX0" fmla="*/ 0 w 10779"/>
              <a:gd name="connsiteY0" fmla="*/ 287 h 49242"/>
              <a:gd name="connsiteX1" fmla="*/ 243 w 10779"/>
              <a:gd name="connsiteY1" fmla="*/ 40029 h 49242"/>
              <a:gd name="connsiteX2" fmla="*/ 1957 w 10779"/>
              <a:gd name="connsiteY2" fmla="*/ 38988 h 49242"/>
              <a:gd name="connsiteX3" fmla="*/ 7100 w 10779"/>
              <a:gd name="connsiteY3" fmla="*/ 41419 h 49242"/>
              <a:gd name="connsiteX4" fmla="*/ 10202 w 10779"/>
              <a:gd name="connsiteY4" fmla="*/ 35622 h 49242"/>
              <a:gd name="connsiteX5" fmla="*/ 10168 w 10779"/>
              <a:gd name="connsiteY5" fmla="*/ 48355 h 49242"/>
              <a:gd name="connsiteX6" fmla="*/ 10000 w 10779"/>
              <a:gd name="connsiteY6" fmla="*/ 48355 h 49242"/>
              <a:gd name="connsiteX7" fmla="*/ 0 w 10779"/>
              <a:gd name="connsiteY7" fmla="*/ 48355 h 49242"/>
              <a:gd name="connsiteX8" fmla="*/ 0 w 10779"/>
              <a:gd name="connsiteY8" fmla="*/ 287 h 49242"/>
              <a:gd name="connsiteX0" fmla="*/ 0 w 10779"/>
              <a:gd name="connsiteY0" fmla="*/ 367 h 49322"/>
              <a:gd name="connsiteX1" fmla="*/ 391 w 10779"/>
              <a:gd name="connsiteY1" fmla="*/ 31263 h 49322"/>
              <a:gd name="connsiteX2" fmla="*/ 1957 w 10779"/>
              <a:gd name="connsiteY2" fmla="*/ 39068 h 49322"/>
              <a:gd name="connsiteX3" fmla="*/ 7100 w 10779"/>
              <a:gd name="connsiteY3" fmla="*/ 41499 h 49322"/>
              <a:gd name="connsiteX4" fmla="*/ 10202 w 10779"/>
              <a:gd name="connsiteY4" fmla="*/ 35702 h 49322"/>
              <a:gd name="connsiteX5" fmla="*/ 10168 w 10779"/>
              <a:gd name="connsiteY5" fmla="*/ 48435 h 49322"/>
              <a:gd name="connsiteX6" fmla="*/ 10000 w 10779"/>
              <a:gd name="connsiteY6" fmla="*/ 48435 h 49322"/>
              <a:gd name="connsiteX7" fmla="*/ 0 w 10779"/>
              <a:gd name="connsiteY7" fmla="*/ 48435 h 49322"/>
              <a:gd name="connsiteX8" fmla="*/ 0 w 10779"/>
              <a:gd name="connsiteY8" fmla="*/ 367 h 49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779" h="49322">
                <a:moveTo>
                  <a:pt x="0" y="367"/>
                </a:moveTo>
                <a:cubicBezTo>
                  <a:pt x="153" y="-3536"/>
                  <a:pt x="65" y="24813"/>
                  <a:pt x="391" y="31263"/>
                </a:cubicBezTo>
                <a:cubicBezTo>
                  <a:pt x="717" y="37713"/>
                  <a:pt x="927" y="36321"/>
                  <a:pt x="1957" y="39068"/>
                </a:cubicBezTo>
                <a:cubicBezTo>
                  <a:pt x="2988" y="41815"/>
                  <a:pt x="5745" y="40586"/>
                  <a:pt x="7100" y="41499"/>
                </a:cubicBezTo>
                <a:cubicBezTo>
                  <a:pt x="8455" y="42412"/>
                  <a:pt x="9717" y="34806"/>
                  <a:pt x="10202" y="35702"/>
                </a:cubicBezTo>
                <a:cubicBezTo>
                  <a:pt x="10687" y="36598"/>
                  <a:pt x="10202" y="46313"/>
                  <a:pt x="10168" y="48435"/>
                </a:cubicBezTo>
                <a:cubicBezTo>
                  <a:pt x="10134" y="50557"/>
                  <a:pt x="11668" y="48175"/>
                  <a:pt x="10000" y="48435"/>
                </a:cubicBezTo>
                <a:lnTo>
                  <a:pt x="0" y="48435"/>
                </a:lnTo>
                <a:lnTo>
                  <a:pt x="0" y="367"/>
                </a:lnTo>
                <a:close/>
              </a:path>
            </a:pathLst>
          </a:custGeom>
          <a:ln w="3175">
            <a:noFill/>
            <a:prstDash val="lgDashDotDot"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303" name="Прямоугольник 5"/>
          <p:cNvSpPr>
            <a:spLocks noChangeArrowheads="1"/>
          </p:cNvSpPr>
          <p:nvPr/>
        </p:nvSpPr>
        <p:spPr bwMode="auto">
          <a:xfrm>
            <a:off x="3198813" y="4578350"/>
            <a:ext cx="4006850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ru-RU" sz="1400"/>
              <a:t>Пішак В. П. </a:t>
            </a:r>
            <a:r>
              <a:rPr lang="ru-RU" sz="1400" b="1"/>
              <a:t>Пам'яті Шалімова Олександра Олексійовича (1918-2006) </a:t>
            </a:r>
            <a:r>
              <a:rPr lang="ru-RU" sz="1400"/>
              <a:t>/ В.</a:t>
            </a:r>
            <a:r>
              <a:rPr lang="en-US" sz="1400"/>
              <a:t> </a:t>
            </a:r>
            <a:r>
              <a:rPr lang="ru-RU" sz="1400"/>
              <a:t>П. Пішак, І.</a:t>
            </a:r>
            <a:r>
              <a:rPr lang="en-US" sz="1400"/>
              <a:t> </a:t>
            </a:r>
            <a:r>
              <a:rPr lang="ru-RU" sz="1400"/>
              <a:t>Ю. Полянський, В.</a:t>
            </a:r>
            <a:r>
              <a:rPr lang="en-US" sz="1400"/>
              <a:t> </a:t>
            </a:r>
            <a:r>
              <a:rPr lang="ru-RU" sz="1400"/>
              <a:t>В. Максим'юк // Клініч. та експерим. патологія. - 2006. - Т. 5, N 1. - С. 121-123.</a:t>
            </a:r>
          </a:p>
        </p:txBody>
      </p:sp>
      <p:sp>
        <p:nvSpPr>
          <p:cNvPr id="13" name="Загнутый угол 12"/>
          <p:cNvSpPr/>
          <p:nvPr/>
        </p:nvSpPr>
        <p:spPr>
          <a:xfrm>
            <a:off x="7992900" y="4577774"/>
            <a:ext cx="4007892" cy="1072399"/>
          </a:xfrm>
          <a:prstGeom prst="foldedCorner">
            <a:avLst>
              <a:gd name="adj" fmla="val 29503"/>
            </a:avLst>
          </a:prstGeom>
          <a:gradFill flip="none" rotWithShape="1">
            <a:gsLst>
              <a:gs pos="17000">
                <a:schemeClr val="bg1">
                  <a:lumMod val="75000"/>
                </a:schemeClr>
              </a:gs>
              <a:gs pos="70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50178" name="Picture 2" descr="C:\Users\atolochko\Desktop\Новая папка (2)\5 - 0002.jpg"/>
          <p:cNvPicPr>
            <a:picLocks noChangeAspect="1" noChangeArrowheads="1"/>
          </p:cNvPicPr>
          <p:nvPr/>
        </p:nvPicPr>
        <p:blipFill rotWithShape="1">
          <a:blip r:embed="rId3"/>
          <a:srcRect/>
          <a:stretch/>
        </p:blipFill>
        <p:spPr bwMode="auto">
          <a:xfrm>
            <a:off x="2916238" y="411163"/>
            <a:ext cx="2190750" cy="3224212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79" name="Picture 3" descr="C:\Users\atolochko\Desktop\Новая папка (2)\5 - 0001.jpg"/>
          <p:cNvPicPr>
            <a:picLocks noChangeAspect="1" noChangeArrowheads="1"/>
          </p:cNvPicPr>
          <p:nvPr/>
        </p:nvPicPr>
        <p:blipFill rotWithShape="1">
          <a:blip r:embed="rId4"/>
          <a:srcRect/>
          <a:stretch/>
        </p:blipFill>
        <p:spPr bwMode="auto">
          <a:xfrm>
            <a:off x="4375150" y="1408113"/>
            <a:ext cx="2640013" cy="2976562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80" name="Picture 4" descr="C:\Users\atolochko\Desktop\Новая папка (2)\6 - 000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66063" y="411163"/>
            <a:ext cx="2216150" cy="3114675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81" name="Picture 5" descr="C:\Users\atolochko\Desktop\Новая папка (2)\6 - 0001.jpg"/>
          <p:cNvPicPr>
            <a:picLocks noChangeAspect="1" noChangeArrowheads="1"/>
          </p:cNvPicPr>
          <p:nvPr/>
        </p:nvPicPr>
        <p:blipFill rotWithShape="1">
          <a:blip r:embed="rId6"/>
          <a:srcRect/>
          <a:stretch/>
        </p:blipFill>
        <p:spPr bwMode="auto">
          <a:xfrm>
            <a:off x="9437688" y="1427163"/>
            <a:ext cx="2479675" cy="2938462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311" name="Прямоугольник 6"/>
          <p:cNvSpPr>
            <a:spLocks noChangeArrowheads="1"/>
          </p:cNvSpPr>
          <p:nvPr/>
        </p:nvSpPr>
        <p:spPr bwMode="auto">
          <a:xfrm>
            <a:off x="8077200" y="4697413"/>
            <a:ext cx="3840163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n-US" sz="1400" b="1"/>
              <a:t>	</a:t>
            </a:r>
            <a:r>
              <a:rPr lang="ru-RU" sz="1400" b="1"/>
              <a:t>Олександр Олексійович Шалімов</a:t>
            </a:r>
            <a:r>
              <a:rPr lang="ru-RU" sz="1400"/>
              <a:t> </a:t>
            </a:r>
            <a:r>
              <a:rPr lang="ru-RU" sz="1400" b="1"/>
              <a:t>(1918-2006) </a:t>
            </a:r>
            <a:r>
              <a:rPr lang="ru-RU" sz="1400"/>
              <a:t>// Львів. мед. часопис. - 2006. - Т. 12, N 1. - С. 215-217.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23263"/>
            <a:ext cx="12192000" cy="6881263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1331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50" r="13252"/>
          <a:stretch>
            <a:fillRect/>
          </a:stretch>
        </p:blipFill>
        <p:spPr bwMode="auto">
          <a:xfrm>
            <a:off x="0" y="157163"/>
            <a:ext cx="2647950" cy="500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Загнутый угол 12"/>
          <p:cNvSpPr/>
          <p:nvPr/>
        </p:nvSpPr>
        <p:spPr>
          <a:xfrm>
            <a:off x="3068862" y="4799579"/>
            <a:ext cx="4007892" cy="1072399"/>
          </a:xfrm>
          <a:prstGeom prst="foldedCorner">
            <a:avLst>
              <a:gd name="adj" fmla="val 29503"/>
            </a:avLst>
          </a:prstGeom>
          <a:gradFill flip="none" rotWithShape="1">
            <a:gsLst>
              <a:gs pos="17000">
                <a:schemeClr val="bg1">
                  <a:lumMod val="75000"/>
                </a:schemeClr>
              </a:gs>
              <a:gs pos="70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" name="Блок-схема: ручной ввод 9"/>
          <p:cNvSpPr/>
          <p:nvPr/>
        </p:nvSpPr>
        <p:spPr>
          <a:xfrm flipH="1">
            <a:off x="-48505" y="3526048"/>
            <a:ext cx="2688730" cy="3391465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02" h="12898">
                <a:moveTo>
                  <a:pt x="0" y="4898"/>
                </a:moveTo>
                <a:cubicBezTo>
                  <a:pt x="763" y="3645"/>
                  <a:pt x="5400" y="6751"/>
                  <a:pt x="7100" y="5962"/>
                </a:cubicBezTo>
                <a:cubicBezTo>
                  <a:pt x="8800" y="5173"/>
                  <a:pt x="9299" y="-1088"/>
                  <a:pt x="10202" y="165"/>
                </a:cubicBezTo>
                <a:cubicBezTo>
                  <a:pt x="10135" y="4409"/>
                  <a:pt x="10067" y="8654"/>
                  <a:pt x="10000" y="12898"/>
                </a:cubicBezTo>
                <a:lnTo>
                  <a:pt x="0" y="12898"/>
                </a:lnTo>
                <a:lnTo>
                  <a:pt x="0" y="4898"/>
                </a:ln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Блок-схема: ручной ввод 9"/>
          <p:cNvSpPr/>
          <p:nvPr/>
        </p:nvSpPr>
        <p:spPr>
          <a:xfrm flipH="1" flipV="1">
            <a:off x="-689550" y="-64207"/>
            <a:ext cx="12881550" cy="1293576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  <a:gd name="connsiteX0" fmla="*/ 0 w 10779"/>
              <a:gd name="connsiteY0" fmla="*/ 4826 h 13713"/>
              <a:gd name="connsiteX1" fmla="*/ 7100 w 10779"/>
              <a:gd name="connsiteY1" fmla="*/ 5890 h 13713"/>
              <a:gd name="connsiteX2" fmla="*/ 10202 w 10779"/>
              <a:gd name="connsiteY2" fmla="*/ 93 h 13713"/>
              <a:gd name="connsiteX3" fmla="*/ 10168 w 10779"/>
              <a:gd name="connsiteY3" fmla="*/ 12826 h 13713"/>
              <a:gd name="connsiteX4" fmla="*/ 10000 w 10779"/>
              <a:gd name="connsiteY4" fmla="*/ 12826 h 13713"/>
              <a:gd name="connsiteX5" fmla="*/ 0 w 10779"/>
              <a:gd name="connsiteY5" fmla="*/ 12826 h 13713"/>
              <a:gd name="connsiteX6" fmla="*/ 0 w 10779"/>
              <a:gd name="connsiteY6" fmla="*/ 4826 h 13713"/>
              <a:gd name="connsiteX0" fmla="*/ 0 w 10779"/>
              <a:gd name="connsiteY0" fmla="*/ 69 h 21965"/>
              <a:gd name="connsiteX1" fmla="*/ 7100 w 10779"/>
              <a:gd name="connsiteY1" fmla="*/ 14142 h 21965"/>
              <a:gd name="connsiteX2" fmla="*/ 10202 w 10779"/>
              <a:gd name="connsiteY2" fmla="*/ 8345 h 21965"/>
              <a:gd name="connsiteX3" fmla="*/ 10168 w 10779"/>
              <a:gd name="connsiteY3" fmla="*/ 21078 h 21965"/>
              <a:gd name="connsiteX4" fmla="*/ 10000 w 10779"/>
              <a:gd name="connsiteY4" fmla="*/ 21078 h 21965"/>
              <a:gd name="connsiteX5" fmla="*/ 0 w 10779"/>
              <a:gd name="connsiteY5" fmla="*/ 21078 h 21965"/>
              <a:gd name="connsiteX6" fmla="*/ 0 w 10779"/>
              <a:gd name="connsiteY6" fmla="*/ 69 h 21965"/>
              <a:gd name="connsiteX0" fmla="*/ 0 w 10779"/>
              <a:gd name="connsiteY0" fmla="*/ 477 h 22373"/>
              <a:gd name="connsiteX1" fmla="*/ 1957 w 10779"/>
              <a:gd name="connsiteY1" fmla="*/ 12119 h 22373"/>
              <a:gd name="connsiteX2" fmla="*/ 7100 w 10779"/>
              <a:gd name="connsiteY2" fmla="*/ 14550 h 22373"/>
              <a:gd name="connsiteX3" fmla="*/ 10202 w 10779"/>
              <a:gd name="connsiteY3" fmla="*/ 8753 h 22373"/>
              <a:gd name="connsiteX4" fmla="*/ 10168 w 10779"/>
              <a:gd name="connsiteY4" fmla="*/ 21486 h 22373"/>
              <a:gd name="connsiteX5" fmla="*/ 10000 w 10779"/>
              <a:gd name="connsiteY5" fmla="*/ 21486 h 22373"/>
              <a:gd name="connsiteX6" fmla="*/ 0 w 10779"/>
              <a:gd name="connsiteY6" fmla="*/ 21486 h 22373"/>
              <a:gd name="connsiteX7" fmla="*/ 0 w 10779"/>
              <a:gd name="connsiteY7" fmla="*/ 477 h 22373"/>
              <a:gd name="connsiteX0" fmla="*/ 0 w 10779"/>
              <a:gd name="connsiteY0" fmla="*/ 166 h 49121"/>
              <a:gd name="connsiteX1" fmla="*/ 1957 w 10779"/>
              <a:gd name="connsiteY1" fmla="*/ 38867 h 49121"/>
              <a:gd name="connsiteX2" fmla="*/ 7100 w 10779"/>
              <a:gd name="connsiteY2" fmla="*/ 41298 h 49121"/>
              <a:gd name="connsiteX3" fmla="*/ 10202 w 10779"/>
              <a:gd name="connsiteY3" fmla="*/ 35501 h 49121"/>
              <a:gd name="connsiteX4" fmla="*/ 10168 w 10779"/>
              <a:gd name="connsiteY4" fmla="*/ 48234 h 49121"/>
              <a:gd name="connsiteX5" fmla="*/ 10000 w 10779"/>
              <a:gd name="connsiteY5" fmla="*/ 48234 h 49121"/>
              <a:gd name="connsiteX6" fmla="*/ 0 w 10779"/>
              <a:gd name="connsiteY6" fmla="*/ 48234 h 49121"/>
              <a:gd name="connsiteX7" fmla="*/ 0 w 10779"/>
              <a:gd name="connsiteY7" fmla="*/ 166 h 49121"/>
              <a:gd name="connsiteX0" fmla="*/ 0 w 10779"/>
              <a:gd name="connsiteY0" fmla="*/ 386 h 49341"/>
              <a:gd name="connsiteX1" fmla="*/ 666 w 10779"/>
              <a:gd name="connsiteY1" fmla="*/ 29721 h 49341"/>
              <a:gd name="connsiteX2" fmla="*/ 1957 w 10779"/>
              <a:gd name="connsiteY2" fmla="*/ 39087 h 49341"/>
              <a:gd name="connsiteX3" fmla="*/ 7100 w 10779"/>
              <a:gd name="connsiteY3" fmla="*/ 41518 h 49341"/>
              <a:gd name="connsiteX4" fmla="*/ 10202 w 10779"/>
              <a:gd name="connsiteY4" fmla="*/ 35721 h 49341"/>
              <a:gd name="connsiteX5" fmla="*/ 10168 w 10779"/>
              <a:gd name="connsiteY5" fmla="*/ 48454 h 49341"/>
              <a:gd name="connsiteX6" fmla="*/ 10000 w 10779"/>
              <a:gd name="connsiteY6" fmla="*/ 48454 h 49341"/>
              <a:gd name="connsiteX7" fmla="*/ 0 w 10779"/>
              <a:gd name="connsiteY7" fmla="*/ 48454 h 49341"/>
              <a:gd name="connsiteX8" fmla="*/ 0 w 10779"/>
              <a:gd name="connsiteY8" fmla="*/ 386 h 49341"/>
              <a:gd name="connsiteX0" fmla="*/ 0 w 10779"/>
              <a:gd name="connsiteY0" fmla="*/ 287 h 49242"/>
              <a:gd name="connsiteX1" fmla="*/ 243 w 10779"/>
              <a:gd name="connsiteY1" fmla="*/ 40029 h 49242"/>
              <a:gd name="connsiteX2" fmla="*/ 1957 w 10779"/>
              <a:gd name="connsiteY2" fmla="*/ 38988 h 49242"/>
              <a:gd name="connsiteX3" fmla="*/ 7100 w 10779"/>
              <a:gd name="connsiteY3" fmla="*/ 41419 h 49242"/>
              <a:gd name="connsiteX4" fmla="*/ 10202 w 10779"/>
              <a:gd name="connsiteY4" fmla="*/ 35622 h 49242"/>
              <a:gd name="connsiteX5" fmla="*/ 10168 w 10779"/>
              <a:gd name="connsiteY5" fmla="*/ 48355 h 49242"/>
              <a:gd name="connsiteX6" fmla="*/ 10000 w 10779"/>
              <a:gd name="connsiteY6" fmla="*/ 48355 h 49242"/>
              <a:gd name="connsiteX7" fmla="*/ 0 w 10779"/>
              <a:gd name="connsiteY7" fmla="*/ 48355 h 49242"/>
              <a:gd name="connsiteX8" fmla="*/ 0 w 10779"/>
              <a:gd name="connsiteY8" fmla="*/ 287 h 49242"/>
              <a:gd name="connsiteX0" fmla="*/ 0 w 10779"/>
              <a:gd name="connsiteY0" fmla="*/ 367 h 49322"/>
              <a:gd name="connsiteX1" fmla="*/ 391 w 10779"/>
              <a:gd name="connsiteY1" fmla="*/ 31263 h 49322"/>
              <a:gd name="connsiteX2" fmla="*/ 1957 w 10779"/>
              <a:gd name="connsiteY2" fmla="*/ 39068 h 49322"/>
              <a:gd name="connsiteX3" fmla="*/ 7100 w 10779"/>
              <a:gd name="connsiteY3" fmla="*/ 41499 h 49322"/>
              <a:gd name="connsiteX4" fmla="*/ 10202 w 10779"/>
              <a:gd name="connsiteY4" fmla="*/ 35702 h 49322"/>
              <a:gd name="connsiteX5" fmla="*/ 10168 w 10779"/>
              <a:gd name="connsiteY5" fmla="*/ 48435 h 49322"/>
              <a:gd name="connsiteX6" fmla="*/ 10000 w 10779"/>
              <a:gd name="connsiteY6" fmla="*/ 48435 h 49322"/>
              <a:gd name="connsiteX7" fmla="*/ 0 w 10779"/>
              <a:gd name="connsiteY7" fmla="*/ 48435 h 49322"/>
              <a:gd name="connsiteX8" fmla="*/ 0 w 10779"/>
              <a:gd name="connsiteY8" fmla="*/ 367 h 49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779" h="49322">
                <a:moveTo>
                  <a:pt x="0" y="367"/>
                </a:moveTo>
                <a:cubicBezTo>
                  <a:pt x="153" y="-3536"/>
                  <a:pt x="65" y="24813"/>
                  <a:pt x="391" y="31263"/>
                </a:cubicBezTo>
                <a:cubicBezTo>
                  <a:pt x="717" y="37713"/>
                  <a:pt x="927" y="36321"/>
                  <a:pt x="1957" y="39068"/>
                </a:cubicBezTo>
                <a:cubicBezTo>
                  <a:pt x="2988" y="41815"/>
                  <a:pt x="5745" y="40586"/>
                  <a:pt x="7100" y="41499"/>
                </a:cubicBezTo>
                <a:cubicBezTo>
                  <a:pt x="8455" y="42412"/>
                  <a:pt x="9717" y="34806"/>
                  <a:pt x="10202" y="35702"/>
                </a:cubicBezTo>
                <a:cubicBezTo>
                  <a:pt x="10687" y="36598"/>
                  <a:pt x="10202" y="46313"/>
                  <a:pt x="10168" y="48435"/>
                </a:cubicBezTo>
                <a:cubicBezTo>
                  <a:pt x="10134" y="50557"/>
                  <a:pt x="11668" y="48175"/>
                  <a:pt x="10000" y="48435"/>
                </a:cubicBezTo>
                <a:lnTo>
                  <a:pt x="0" y="48435"/>
                </a:lnTo>
                <a:lnTo>
                  <a:pt x="0" y="367"/>
                </a:lnTo>
                <a:close/>
              </a:path>
            </a:pathLst>
          </a:custGeom>
          <a:ln w="3175">
            <a:noFill/>
            <a:prstDash val="lgDashDotDot"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327" name="Прямоугольник 5"/>
          <p:cNvSpPr>
            <a:spLocks noChangeArrowheads="1"/>
          </p:cNvSpPr>
          <p:nvPr/>
        </p:nvSpPr>
        <p:spPr bwMode="auto">
          <a:xfrm>
            <a:off x="3068638" y="4859338"/>
            <a:ext cx="3748087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n-US" sz="1400" b="1"/>
              <a:t>	</a:t>
            </a:r>
            <a:r>
              <a:rPr lang="ru-RU" sz="1400" b="1"/>
              <a:t>Памяти академика Александра</a:t>
            </a:r>
            <a:r>
              <a:rPr lang="ru-RU" sz="1400"/>
              <a:t> </a:t>
            </a:r>
            <a:r>
              <a:rPr lang="ru-RU" sz="1400" b="1"/>
              <a:t>Алексеевича Шалимова </a:t>
            </a:r>
            <a:r>
              <a:rPr lang="ru-RU" sz="1400"/>
              <a:t>// Междунар. мед. журн. - 2006. - Т. 12, N 1. - С. 147-148.</a:t>
            </a:r>
          </a:p>
        </p:txBody>
      </p:sp>
      <p:pic>
        <p:nvPicPr>
          <p:cNvPr id="51202" name="Picture 2" descr="C:\Users\atolochko\Desktop\Новая папка (2)\7 - 0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30525" y="344488"/>
            <a:ext cx="2255838" cy="33099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03" name="Picture 3" descr="C:\Users\atolochko\Desktop\Новая папка (2)\7 - 0002.jpg"/>
          <p:cNvPicPr>
            <a:picLocks noChangeAspect="1" noChangeArrowheads="1"/>
          </p:cNvPicPr>
          <p:nvPr/>
        </p:nvPicPr>
        <p:blipFill rotWithShape="1">
          <a:blip r:embed="rId4"/>
          <a:srcRect/>
          <a:stretch/>
        </p:blipFill>
        <p:spPr bwMode="auto">
          <a:xfrm>
            <a:off x="3910013" y="1587500"/>
            <a:ext cx="2722562" cy="2927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30" name="Picture 4" descr="C:\Users\atolochko\Desktop\Новая папка (2)\8 - 000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9550" y="504825"/>
            <a:ext cx="2044700" cy="299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5" name="Picture 5" descr="C:\Users\atolochko\Desktop\Новая папка (2)\8 - 0002.jp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47"/>
          <a:stretch/>
        </p:blipFill>
        <p:spPr bwMode="auto">
          <a:xfrm>
            <a:off x="8851900" y="1536700"/>
            <a:ext cx="2625725" cy="3127375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Загнутый угол 13"/>
          <p:cNvSpPr/>
          <p:nvPr/>
        </p:nvSpPr>
        <p:spPr>
          <a:xfrm>
            <a:off x="7611423" y="4799580"/>
            <a:ext cx="4193890" cy="1131546"/>
          </a:xfrm>
          <a:prstGeom prst="foldedCorner">
            <a:avLst>
              <a:gd name="adj" fmla="val 29503"/>
            </a:avLst>
          </a:prstGeom>
          <a:gradFill flip="none" rotWithShape="1">
            <a:gsLst>
              <a:gs pos="17000">
                <a:schemeClr val="bg1">
                  <a:lumMod val="75000"/>
                </a:schemeClr>
              </a:gs>
              <a:gs pos="70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335" name="Прямоугольник 6"/>
          <p:cNvSpPr>
            <a:spLocks noChangeArrowheads="1"/>
          </p:cNvSpPr>
          <p:nvPr/>
        </p:nvSpPr>
        <p:spPr bwMode="auto">
          <a:xfrm>
            <a:off x="7612063" y="4859338"/>
            <a:ext cx="4192587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ru-RU" sz="1400"/>
              <a:t>Виленский Ю. </a:t>
            </a:r>
            <a:r>
              <a:rPr lang="ru-RU" sz="1400" b="1"/>
              <a:t>Академик Александр Алексеевич Шалимов - издалека и вблизи</a:t>
            </a:r>
            <a:r>
              <a:rPr lang="ru-RU" sz="1400"/>
              <a:t> / Ю. Виленский // Хірургія України : Науково-практичний журнал. - 2013. - </a:t>
            </a:r>
            <a:r>
              <a:rPr lang="ru-RU" sz="1400" b="1"/>
              <a:t>N 1</a:t>
            </a:r>
            <a:r>
              <a:rPr lang="ru-RU" sz="1400"/>
              <a:t>. - С. 127-129.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23263"/>
            <a:ext cx="12192000" cy="6881263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1434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50" r="13252"/>
          <a:stretch>
            <a:fillRect/>
          </a:stretch>
        </p:blipFill>
        <p:spPr bwMode="auto">
          <a:xfrm>
            <a:off x="0" y="157163"/>
            <a:ext cx="2647950" cy="500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Блок-схема: ручной ввод 9"/>
          <p:cNvSpPr/>
          <p:nvPr/>
        </p:nvSpPr>
        <p:spPr>
          <a:xfrm flipH="1">
            <a:off x="-48505" y="3526048"/>
            <a:ext cx="2688730" cy="3391465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02" h="12898">
                <a:moveTo>
                  <a:pt x="0" y="4898"/>
                </a:moveTo>
                <a:cubicBezTo>
                  <a:pt x="763" y="3645"/>
                  <a:pt x="5400" y="6751"/>
                  <a:pt x="7100" y="5962"/>
                </a:cubicBezTo>
                <a:cubicBezTo>
                  <a:pt x="8800" y="5173"/>
                  <a:pt x="9299" y="-1088"/>
                  <a:pt x="10202" y="165"/>
                </a:cubicBezTo>
                <a:cubicBezTo>
                  <a:pt x="10135" y="4409"/>
                  <a:pt x="10067" y="8654"/>
                  <a:pt x="10000" y="12898"/>
                </a:cubicBezTo>
                <a:lnTo>
                  <a:pt x="0" y="12898"/>
                </a:lnTo>
                <a:lnTo>
                  <a:pt x="0" y="4898"/>
                </a:ln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Блок-схема: ручной ввод 9"/>
          <p:cNvSpPr/>
          <p:nvPr/>
        </p:nvSpPr>
        <p:spPr>
          <a:xfrm flipH="1" flipV="1">
            <a:off x="-689550" y="-50559"/>
            <a:ext cx="12881550" cy="1293576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  <a:gd name="connsiteX0" fmla="*/ 0 w 10779"/>
              <a:gd name="connsiteY0" fmla="*/ 4826 h 13713"/>
              <a:gd name="connsiteX1" fmla="*/ 7100 w 10779"/>
              <a:gd name="connsiteY1" fmla="*/ 5890 h 13713"/>
              <a:gd name="connsiteX2" fmla="*/ 10202 w 10779"/>
              <a:gd name="connsiteY2" fmla="*/ 93 h 13713"/>
              <a:gd name="connsiteX3" fmla="*/ 10168 w 10779"/>
              <a:gd name="connsiteY3" fmla="*/ 12826 h 13713"/>
              <a:gd name="connsiteX4" fmla="*/ 10000 w 10779"/>
              <a:gd name="connsiteY4" fmla="*/ 12826 h 13713"/>
              <a:gd name="connsiteX5" fmla="*/ 0 w 10779"/>
              <a:gd name="connsiteY5" fmla="*/ 12826 h 13713"/>
              <a:gd name="connsiteX6" fmla="*/ 0 w 10779"/>
              <a:gd name="connsiteY6" fmla="*/ 4826 h 13713"/>
              <a:gd name="connsiteX0" fmla="*/ 0 w 10779"/>
              <a:gd name="connsiteY0" fmla="*/ 69 h 21965"/>
              <a:gd name="connsiteX1" fmla="*/ 7100 w 10779"/>
              <a:gd name="connsiteY1" fmla="*/ 14142 h 21965"/>
              <a:gd name="connsiteX2" fmla="*/ 10202 w 10779"/>
              <a:gd name="connsiteY2" fmla="*/ 8345 h 21965"/>
              <a:gd name="connsiteX3" fmla="*/ 10168 w 10779"/>
              <a:gd name="connsiteY3" fmla="*/ 21078 h 21965"/>
              <a:gd name="connsiteX4" fmla="*/ 10000 w 10779"/>
              <a:gd name="connsiteY4" fmla="*/ 21078 h 21965"/>
              <a:gd name="connsiteX5" fmla="*/ 0 w 10779"/>
              <a:gd name="connsiteY5" fmla="*/ 21078 h 21965"/>
              <a:gd name="connsiteX6" fmla="*/ 0 w 10779"/>
              <a:gd name="connsiteY6" fmla="*/ 69 h 21965"/>
              <a:gd name="connsiteX0" fmla="*/ 0 w 10779"/>
              <a:gd name="connsiteY0" fmla="*/ 477 h 22373"/>
              <a:gd name="connsiteX1" fmla="*/ 1957 w 10779"/>
              <a:gd name="connsiteY1" fmla="*/ 12119 h 22373"/>
              <a:gd name="connsiteX2" fmla="*/ 7100 w 10779"/>
              <a:gd name="connsiteY2" fmla="*/ 14550 h 22373"/>
              <a:gd name="connsiteX3" fmla="*/ 10202 w 10779"/>
              <a:gd name="connsiteY3" fmla="*/ 8753 h 22373"/>
              <a:gd name="connsiteX4" fmla="*/ 10168 w 10779"/>
              <a:gd name="connsiteY4" fmla="*/ 21486 h 22373"/>
              <a:gd name="connsiteX5" fmla="*/ 10000 w 10779"/>
              <a:gd name="connsiteY5" fmla="*/ 21486 h 22373"/>
              <a:gd name="connsiteX6" fmla="*/ 0 w 10779"/>
              <a:gd name="connsiteY6" fmla="*/ 21486 h 22373"/>
              <a:gd name="connsiteX7" fmla="*/ 0 w 10779"/>
              <a:gd name="connsiteY7" fmla="*/ 477 h 22373"/>
              <a:gd name="connsiteX0" fmla="*/ 0 w 10779"/>
              <a:gd name="connsiteY0" fmla="*/ 166 h 49121"/>
              <a:gd name="connsiteX1" fmla="*/ 1957 w 10779"/>
              <a:gd name="connsiteY1" fmla="*/ 38867 h 49121"/>
              <a:gd name="connsiteX2" fmla="*/ 7100 w 10779"/>
              <a:gd name="connsiteY2" fmla="*/ 41298 h 49121"/>
              <a:gd name="connsiteX3" fmla="*/ 10202 w 10779"/>
              <a:gd name="connsiteY3" fmla="*/ 35501 h 49121"/>
              <a:gd name="connsiteX4" fmla="*/ 10168 w 10779"/>
              <a:gd name="connsiteY4" fmla="*/ 48234 h 49121"/>
              <a:gd name="connsiteX5" fmla="*/ 10000 w 10779"/>
              <a:gd name="connsiteY5" fmla="*/ 48234 h 49121"/>
              <a:gd name="connsiteX6" fmla="*/ 0 w 10779"/>
              <a:gd name="connsiteY6" fmla="*/ 48234 h 49121"/>
              <a:gd name="connsiteX7" fmla="*/ 0 w 10779"/>
              <a:gd name="connsiteY7" fmla="*/ 166 h 49121"/>
              <a:gd name="connsiteX0" fmla="*/ 0 w 10779"/>
              <a:gd name="connsiteY0" fmla="*/ 386 h 49341"/>
              <a:gd name="connsiteX1" fmla="*/ 666 w 10779"/>
              <a:gd name="connsiteY1" fmla="*/ 29721 h 49341"/>
              <a:gd name="connsiteX2" fmla="*/ 1957 w 10779"/>
              <a:gd name="connsiteY2" fmla="*/ 39087 h 49341"/>
              <a:gd name="connsiteX3" fmla="*/ 7100 w 10779"/>
              <a:gd name="connsiteY3" fmla="*/ 41518 h 49341"/>
              <a:gd name="connsiteX4" fmla="*/ 10202 w 10779"/>
              <a:gd name="connsiteY4" fmla="*/ 35721 h 49341"/>
              <a:gd name="connsiteX5" fmla="*/ 10168 w 10779"/>
              <a:gd name="connsiteY5" fmla="*/ 48454 h 49341"/>
              <a:gd name="connsiteX6" fmla="*/ 10000 w 10779"/>
              <a:gd name="connsiteY6" fmla="*/ 48454 h 49341"/>
              <a:gd name="connsiteX7" fmla="*/ 0 w 10779"/>
              <a:gd name="connsiteY7" fmla="*/ 48454 h 49341"/>
              <a:gd name="connsiteX8" fmla="*/ 0 w 10779"/>
              <a:gd name="connsiteY8" fmla="*/ 386 h 49341"/>
              <a:gd name="connsiteX0" fmla="*/ 0 w 10779"/>
              <a:gd name="connsiteY0" fmla="*/ 287 h 49242"/>
              <a:gd name="connsiteX1" fmla="*/ 243 w 10779"/>
              <a:gd name="connsiteY1" fmla="*/ 40029 h 49242"/>
              <a:gd name="connsiteX2" fmla="*/ 1957 w 10779"/>
              <a:gd name="connsiteY2" fmla="*/ 38988 h 49242"/>
              <a:gd name="connsiteX3" fmla="*/ 7100 w 10779"/>
              <a:gd name="connsiteY3" fmla="*/ 41419 h 49242"/>
              <a:gd name="connsiteX4" fmla="*/ 10202 w 10779"/>
              <a:gd name="connsiteY4" fmla="*/ 35622 h 49242"/>
              <a:gd name="connsiteX5" fmla="*/ 10168 w 10779"/>
              <a:gd name="connsiteY5" fmla="*/ 48355 h 49242"/>
              <a:gd name="connsiteX6" fmla="*/ 10000 w 10779"/>
              <a:gd name="connsiteY6" fmla="*/ 48355 h 49242"/>
              <a:gd name="connsiteX7" fmla="*/ 0 w 10779"/>
              <a:gd name="connsiteY7" fmla="*/ 48355 h 49242"/>
              <a:gd name="connsiteX8" fmla="*/ 0 w 10779"/>
              <a:gd name="connsiteY8" fmla="*/ 287 h 49242"/>
              <a:gd name="connsiteX0" fmla="*/ 0 w 10779"/>
              <a:gd name="connsiteY0" fmla="*/ 367 h 49322"/>
              <a:gd name="connsiteX1" fmla="*/ 391 w 10779"/>
              <a:gd name="connsiteY1" fmla="*/ 31263 h 49322"/>
              <a:gd name="connsiteX2" fmla="*/ 1957 w 10779"/>
              <a:gd name="connsiteY2" fmla="*/ 39068 h 49322"/>
              <a:gd name="connsiteX3" fmla="*/ 7100 w 10779"/>
              <a:gd name="connsiteY3" fmla="*/ 41499 h 49322"/>
              <a:gd name="connsiteX4" fmla="*/ 10202 w 10779"/>
              <a:gd name="connsiteY4" fmla="*/ 35702 h 49322"/>
              <a:gd name="connsiteX5" fmla="*/ 10168 w 10779"/>
              <a:gd name="connsiteY5" fmla="*/ 48435 h 49322"/>
              <a:gd name="connsiteX6" fmla="*/ 10000 w 10779"/>
              <a:gd name="connsiteY6" fmla="*/ 48435 h 49322"/>
              <a:gd name="connsiteX7" fmla="*/ 0 w 10779"/>
              <a:gd name="connsiteY7" fmla="*/ 48435 h 49322"/>
              <a:gd name="connsiteX8" fmla="*/ 0 w 10779"/>
              <a:gd name="connsiteY8" fmla="*/ 367 h 49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779" h="49322">
                <a:moveTo>
                  <a:pt x="0" y="367"/>
                </a:moveTo>
                <a:cubicBezTo>
                  <a:pt x="153" y="-3536"/>
                  <a:pt x="65" y="24813"/>
                  <a:pt x="391" y="31263"/>
                </a:cubicBezTo>
                <a:cubicBezTo>
                  <a:pt x="717" y="37713"/>
                  <a:pt x="927" y="36321"/>
                  <a:pt x="1957" y="39068"/>
                </a:cubicBezTo>
                <a:cubicBezTo>
                  <a:pt x="2988" y="41815"/>
                  <a:pt x="5745" y="40586"/>
                  <a:pt x="7100" y="41499"/>
                </a:cubicBezTo>
                <a:cubicBezTo>
                  <a:pt x="8455" y="42412"/>
                  <a:pt x="9717" y="34806"/>
                  <a:pt x="10202" y="35702"/>
                </a:cubicBezTo>
                <a:cubicBezTo>
                  <a:pt x="10687" y="36598"/>
                  <a:pt x="10202" y="46313"/>
                  <a:pt x="10168" y="48435"/>
                </a:cubicBezTo>
                <a:cubicBezTo>
                  <a:pt x="10134" y="50557"/>
                  <a:pt x="11668" y="48175"/>
                  <a:pt x="10000" y="48435"/>
                </a:cubicBezTo>
                <a:lnTo>
                  <a:pt x="0" y="48435"/>
                </a:lnTo>
                <a:lnTo>
                  <a:pt x="0" y="367"/>
                </a:lnTo>
                <a:close/>
              </a:path>
            </a:pathLst>
          </a:custGeom>
          <a:ln w="3175">
            <a:noFill/>
            <a:prstDash val="lgDashDotDot"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Загнутый угол 13"/>
          <p:cNvSpPr/>
          <p:nvPr/>
        </p:nvSpPr>
        <p:spPr>
          <a:xfrm>
            <a:off x="2726625" y="4140746"/>
            <a:ext cx="3623198" cy="1243906"/>
          </a:xfrm>
          <a:prstGeom prst="foldedCorner">
            <a:avLst>
              <a:gd name="adj" fmla="val 29503"/>
            </a:avLst>
          </a:prstGeom>
          <a:gradFill flip="none" rotWithShape="1">
            <a:gsLst>
              <a:gs pos="17000">
                <a:schemeClr val="bg1">
                  <a:lumMod val="75000"/>
                </a:schemeClr>
              </a:gs>
              <a:gs pos="70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351" name="Прямоугольник 5"/>
          <p:cNvSpPr>
            <a:spLocks noChangeArrowheads="1"/>
          </p:cNvSpPr>
          <p:nvPr/>
        </p:nvSpPr>
        <p:spPr bwMode="auto">
          <a:xfrm>
            <a:off x="2757488" y="4086225"/>
            <a:ext cx="3506787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n-US" sz="1400" b="1"/>
              <a:t>	</a:t>
            </a:r>
            <a:r>
              <a:rPr lang="ru-RU" sz="1400" b="1"/>
              <a:t>Хронический панкреатит: современные</a:t>
            </a:r>
            <a:r>
              <a:rPr lang="ru-RU" sz="1400"/>
              <a:t> </a:t>
            </a:r>
            <a:r>
              <a:rPr lang="ru-RU" sz="1400" b="1"/>
              <a:t>концепции патогенеза, диагностики и лечения </a:t>
            </a:r>
            <a:r>
              <a:rPr lang="ru-RU" sz="1400"/>
              <a:t>: монография / А.</a:t>
            </a:r>
            <a:r>
              <a:rPr lang="en-US" sz="1400"/>
              <a:t> </a:t>
            </a:r>
            <a:r>
              <a:rPr lang="ru-RU" sz="1400"/>
              <a:t>А. Шалимов, В.</a:t>
            </a:r>
            <a:r>
              <a:rPr lang="en-US" sz="1400"/>
              <a:t> </a:t>
            </a:r>
            <a:r>
              <a:rPr lang="ru-RU" sz="1400"/>
              <a:t>В. Грубник, Дж. Говориц, А.</a:t>
            </a:r>
            <a:r>
              <a:rPr lang="en-US" sz="1400"/>
              <a:t> </a:t>
            </a:r>
            <a:r>
              <a:rPr lang="ru-RU" sz="1400"/>
              <a:t>И. Зайчук. - Київ : Здоров'я, 2000. - 256 с. </a:t>
            </a:r>
          </a:p>
        </p:txBody>
      </p:sp>
      <p:pic>
        <p:nvPicPr>
          <p:cNvPr id="14353" name="Picture 4" descr="Картинки по запросу шалимов монографи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96050" y="874713"/>
            <a:ext cx="2538413" cy="32543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Загнутый угол 14"/>
          <p:cNvSpPr/>
          <p:nvPr/>
        </p:nvSpPr>
        <p:spPr>
          <a:xfrm>
            <a:off x="6096000" y="5417993"/>
            <a:ext cx="3910968" cy="1218214"/>
          </a:xfrm>
          <a:prstGeom prst="foldedCorner">
            <a:avLst>
              <a:gd name="adj" fmla="val 29503"/>
            </a:avLst>
          </a:prstGeom>
          <a:gradFill flip="none" rotWithShape="1">
            <a:gsLst>
              <a:gs pos="17000">
                <a:schemeClr val="bg1">
                  <a:lumMod val="75000"/>
                </a:schemeClr>
              </a:gs>
              <a:gs pos="70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356" name="Прямоугольник 6"/>
          <p:cNvSpPr>
            <a:spLocks noChangeArrowheads="1"/>
          </p:cNvSpPr>
          <p:nvPr/>
        </p:nvSpPr>
        <p:spPr bwMode="auto">
          <a:xfrm>
            <a:off x="6175375" y="5407025"/>
            <a:ext cx="391160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400"/>
              <a:t>Шалимов А. А. </a:t>
            </a:r>
            <a:r>
              <a:rPr lang="ru-RU" sz="1400" b="1"/>
              <a:t>Атлас операций на органах пищеварения</a:t>
            </a:r>
            <a:r>
              <a:rPr lang="ru-RU" sz="1400"/>
              <a:t>. В 2 т. Т. 1. Операции на пищеводе, желудке и кишечнике / А.</a:t>
            </a:r>
            <a:r>
              <a:rPr lang="en-US" sz="1400"/>
              <a:t> </a:t>
            </a:r>
            <a:r>
              <a:rPr lang="ru-RU" sz="1400"/>
              <a:t>А. Шалимов, А.</a:t>
            </a:r>
            <a:r>
              <a:rPr lang="en-US" sz="1400"/>
              <a:t> </a:t>
            </a:r>
            <a:r>
              <a:rPr lang="ru-RU" sz="1400"/>
              <a:t>П. Радзиховский. - Київ : Наук. думка, 2003. - 340 с.</a:t>
            </a:r>
          </a:p>
        </p:txBody>
      </p:sp>
      <p:pic>
        <p:nvPicPr>
          <p:cNvPr id="14358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54775" y="2659063"/>
            <a:ext cx="2644775" cy="2309812"/>
          </a:xfrm>
          <a:prstGeom prst="rect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Загнутый угол 15"/>
          <p:cNvSpPr/>
          <p:nvPr/>
        </p:nvSpPr>
        <p:spPr>
          <a:xfrm>
            <a:off x="9303221" y="3944358"/>
            <a:ext cx="2738651" cy="885868"/>
          </a:xfrm>
          <a:prstGeom prst="foldedCorner">
            <a:avLst>
              <a:gd name="adj" fmla="val 29503"/>
            </a:avLst>
          </a:prstGeom>
          <a:gradFill flip="none" rotWithShape="1">
            <a:gsLst>
              <a:gs pos="17000">
                <a:schemeClr val="bg1">
                  <a:lumMod val="75000"/>
                </a:schemeClr>
              </a:gs>
              <a:gs pos="70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4362" name="Picture 6" descr="C:\Users\atolochko\Desktop\Новая папка (2)\1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448800" y="588963"/>
            <a:ext cx="2111375" cy="3149600"/>
          </a:xfrm>
          <a:prstGeom prst="rect">
            <a:avLst/>
          </a:prstGeom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8"/>
          <p:cNvSpPr>
            <a:spLocks noChangeArrowheads="1"/>
          </p:cNvSpPr>
          <p:nvPr/>
        </p:nvSpPr>
        <p:spPr bwMode="auto">
          <a:xfrm>
            <a:off x="9290050" y="3903663"/>
            <a:ext cx="273843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ru-RU" sz="1400"/>
              <a:t>Шалимов А</a:t>
            </a:r>
            <a:r>
              <a:rPr lang="en-US" sz="1400"/>
              <a:t>.</a:t>
            </a:r>
            <a:r>
              <a:rPr lang="ru-RU" sz="1400"/>
              <a:t> А.</a:t>
            </a:r>
            <a:r>
              <a:rPr lang="en-US" sz="1400"/>
              <a:t> </a:t>
            </a:r>
            <a:r>
              <a:rPr lang="ru-RU" sz="1400" b="1"/>
              <a:t>Хирургия поджелудочной железы</a:t>
            </a:r>
            <a:r>
              <a:rPr lang="ru-RU" sz="1400"/>
              <a:t> : монография / А.</a:t>
            </a:r>
            <a:r>
              <a:rPr lang="en-US" sz="1400"/>
              <a:t> </a:t>
            </a:r>
            <a:r>
              <a:rPr lang="ru-RU" sz="1400"/>
              <a:t>А. Шалимов. - М. : Медицина, 1964. - 227 с.</a:t>
            </a:r>
          </a:p>
        </p:txBody>
      </p:sp>
      <p:pic>
        <p:nvPicPr>
          <p:cNvPr id="14365" name="Picture 29" descr="Картинки по запросу шалимов аа Хронический панкреатит: современные концепции патогенеза, диагностики и лечения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52800" y="481013"/>
            <a:ext cx="2398713" cy="33813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" y="-23264"/>
            <a:ext cx="12192000" cy="6881263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1536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50" r="13252"/>
          <a:stretch>
            <a:fillRect/>
          </a:stretch>
        </p:blipFill>
        <p:spPr bwMode="auto">
          <a:xfrm>
            <a:off x="0" y="157163"/>
            <a:ext cx="2647950" cy="500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Блок-схема: ручной ввод 9"/>
          <p:cNvSpPr/>
          <p:nvPr/>
        </p:nvSpPr>
        <p:spPr>
          <a:xfrm flipH="1">
            <a:off x="-48505" y="3526048"/>
            <a:ext cx="2688730" cy="3391465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02" h="12898">
                <a:moveTo>
                  <a:pt x="0" y="4898"/>
                </a:moveTo>
                <a:cubicBezTo>
                  <a:pt x="763" y="3645"/>
                  <a:pt x="5400" y="6751"/>
                  <a:pt x="7100" y="5962"/>
                </a:cubicBezTo>
                <a:cubicBezTo>
                  <a:pt x="8800" y="5173"/>
                  <a:pt x="9299" y="-1088"/>
                  <a:pt x="10202" y="165"/>
                </a:cubicBezTo>
                <a:cubicBezTo>
                  <a:pt x="10135" y="4409"/>
                  <a:pt x="10067" y="8654"/>
                  <a:pt x="10000" y="12898"/>
                </a:cubicBezTo>
                <a:lnTo>
                  <a:pt x="0" y="12898"/>
                </a:lnTo>
                <a:lnTo>
                  <a:pt x="0" y="4898"/>
                </a:ln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1" name="Загнутый угол 20"/>
          <p:cNvSpPr/>
          <p:nvPr/>
        </p:nvSpPr>
        <p:spPr>
          <a:xfrm>
            <a:off x="2775683" y="4849291"/>
            <a:ext cx="3411516" cy="1072399"/>
          </a:xfrm>
          <a:prstGeom prst="foldedCorner">
            <a:avLst>
              <a:gd name="adj" fmla="val 29503"/>
            </a:avLst>
          </a:prstGeom>
          <a:gradFill flip="none" rotWithShape="1">
            <a:gsLst>
              <a:gs pos="17000">
                <a:schemeClr val="bg1">
                  <a:lumMod val="75000"/>
                </a:schemeClr>
              </a:gs>
              <a:gs pos="70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52229" name="Picture 5" descr="C:\Users\atolochko\Desktop\Новая папка (2)\10 - 00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60675" y="623888"/>
            <a:ext cx="2424113" cy="3495675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73" name="Прямоугольник 6"/>
          <p:cNvSpPr>
            <a:spLocks noChangeArrowheads="1"/>
          </p:cNvSpPr>
          <p:nvPr/>
        </p:nvSpPr>
        <p:spPr bwMode="auto">
          <a:xfrm>
            <a:off x="2789238" y="4933950"/>
            <a:ext cx="3411537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ru-RU" sz="1400"/>
              <a:t>Шалимов А. А. </a:t>
            </a:r>
            <a:r>
              <a:rPr lang="ru-RU" sz="1400" b="1"/>
              <a:t>Хирургия кишечника</a:t>
            </a:r>
            <a:r>
              <a:rPr lang="ru-RU" sz="1400"/>
              <a:t> : монография / А.</a:t>
            </a:r>
            <a:r>
              <a:rPr lang="en-US" sz="1400"/>
              <a:t> </a:t>
            </a:r>
            <a:r>
              <a:rPr lang="ru-RU" sz="1400"/>
              <a:t>А. Шалимов, В.</a:t>
            </a:r>
            <a:r>
              <a:rPr lang="en-US" sz="1400"/>
              <a:t> </a:t>
            </a:r>
            <a:r>
              <a:rPr lang="ru-RU" sz="1400"/>
              <a:t>Ф. Саенко. - Київ : Здоров'я, 1977. - 248 с.</a:t>
            </a:r>
          </a:p>
        </p:txBody>
      </p:sp>
      <p:sp>
        <p:nvSpPr>
          <p:cNvPr id="22" name="Загнутый угол 21"/>
          <p:cNvSpPr/>
          <p:nvPr/>
        </p:nvSpPr>
        <p:spPr>
          <a:xfrm>
            <a:off x="5750977" y="3708261"/>
            <a:ext cx="3413745" cy="1013252"/>
          </a:xfrm>
          <a:prstGeom prst="foldedCorner">
            <a:avLst>
              <a:gd name="adj" fmla="val 29503"/>
            </a:avLst>
          </a:prstGeom>
          <a:gradFill flip="none" rotWithShape="1">
            <a:gsLst>
              <a:gs pos="17000">
                <a:schemeClr val="bg1">
                  <a:lumMod val="75000"/>
                </a:schemeClr>
              </a:gs>
              <a:gs pos="70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377" name="Прямоугольник 7"/>
          <p:cNvSpPr>
            <a:spLocks noChangeArrowheads="1"/>
          </p:cNvSpPr>
          <p:nvPr/>
        </p:nvSpPr>
        <p:spPr bwMode="auto">
          <a:xfrm>
            <a:off x="5751513" y="3767138"/>
            <a:ext cx="341312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n-US" sz="1400" b="1"/>
              <a:t>	</a:t>
            </a:r>
            <a:r>
              <a:rPr lang="ru-RU" sz="1400" b="1"/>
              <a:t>Хирургия пищеварительного тракта</a:t>
            </a:r>
            <a:r>
              <a:rPr lang="ru-RU" sz="1400"/>
              <a:t> : монография / А.</a:t>
            </a:r>
            <a:r>
              <a:rPr lang="en-US" sz="1400"/>
              <a:t> </a:t>
            </a:r>
            <a:r>
              <a:rPr lang="ru-RU" sz="1400"/>
              <a:t>А. Шалимов, В.</a:t>
            </a:r>
            <a:r>
              <a:rPr lang="en-US" sz="1400"/>
              <a:t> </a:t>
            </a:r>
            <a:r>
              <a:rPr lang="ru-RU" sz="1400"/>
              <a:t>Ф. Саенко. - Київ : Здоров'я, 1987. - 566 с. </a:t>
            </a:r>
          </a:p>
        </p:txBody>
      </p:sp>
      <p:sp>
        <p:nvSpPr>
          <p:cNvPr id="17" name="Загнутый угол 16"/>
          <p:cNvSpPr/>
          <p:nvPr/>
        </p:nvSpPr>
        <p:spPr>
          <a:xfrm>
            <a:off x="7997584" y="4873815"/>
            <a:ext cx="4194413" cy="1072399"/>
          </a:xfrm>
          <a:prstGeom prst="foldedCorner">
            <a:avLst>
              <a:gd name="adj" fmla="val 29503"/>
            </a:avLst>
          </a:prstGeom>
          <a:gradFill flip="none" rotWithShape="1">
            <a:gsLst>
              <a:gs pos="17000">
                <a:schemeClr val="bg1">
                  <a:lumMod val="75000"/>
                </a:schemeClr>
              </a:gs>
              <a:gs pos="70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52233" name="Picture 9" descr="https://www.bookvoed.ru/files/1836/40/25/05/4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3325" y="487363"/>
            <a:ext cx="2260600" cy="32289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8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50" r="13252"/>
          <a:stretch>
            <a:fillRect/>
          </a:stretch>
        </p:blipFill>
        <p:spPr bwMode="auto">
          <a:xfrm>
            <a:off x="0" y="147638"/>
            <a:ext cx="2647950" cy="500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Блок-схема: ручной ввод 9"/>
          <p:cNvSpPr/>
          <p:nvPr/>
        </p:nvSpPr>
        <p:spPr>
          <a:xfrm flipH="1">
            <a:off x="-48505" y="3516943"/>
            <a:ext cx="2688730" cy="3391465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02" h="12898">
                <a:moveTo>
                  <a:pt x="0" y="4898"/>
                </a:moveTo>
                <a:cubicBezTo>
                  <a:pt x="763" y="3645"/>
                  <a:pt x="5400" y="6751"/>
                  <a:pt x="7100" y="5962"/>
                </a:cubicBezTo>
                <a:cubicBezTo>
                  <a:pt x="8800" y="5173"/>
                  <a:pt x="9299" y="-1088"/>
                  <a:pt x="10202" y="165"/>
                </a:cubicBezTo>
                <a:cubicBezTo>
                  <a:pt x="10135" y="4409"/>
                  <a:pt x="10067" y="8654"/>
                  <a:pt x="10000" y="12898"/>
                </a:cubicBezTo>
                <a:lnTo>
                  <a:pt x="0" y="12898"/>
                </a:lnTo>
                <a:lnTo>
                  <a:pt x="0" y="4898"/>
                </a:ln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386" name="Прямоугольник 2"/>
          <p:cNvSpPr>
            <a:spLocks noChangeArrowheads="1"/>
          </p:cNvSpPr>
          <p:nvPr/>
        </p:nvSpPr>
        <p:spPr bwMode="auto">
          <a:xfrm>
            <a:off x="8077200" y="4967288"/>
            <a:ext cx="403542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ru-RU" sz="1400"/>
              <a:t>Шалимов А. А. </a:t>
            </a:r>
            <a:r>
              <a:rPr lang="ru-RU" sz="1400" b="1"/>
              <a:t>Атлас операций на пищеводе, желудке и двенадцатиперстной кишке </a:t>
            </a:r>
            <a:r>
              <a:rPr lang="ru-RU" sz="1400"/>
              <a:t>/ А.</a:t>
            </a:r>
            <a:r>
              <a:rPr lang="en-US" sz="1400"/>
              <a:t> </a:t>
            </a:r>
            <a:r>
              <a:rPr lang="ru-RU" sz="1400"/>
              <a:t>А. Шалимов, В.</a:t>
            </a:r>
            <a:r>
              <a:rPr lang="en-US" sz="1400"/>
              <a:t> </a:t>
            </a:r>
            <a:r>
              <a:rPr lang="ru-RU" sz="1400"/>
              <a:t>Н. Полупан. - М. : Медицина, 1975. - 304 с</a:t>
            </a:r>
            <a:r>
              <a:rPr lang="en-US" sz="1400"/>
              <a:t>.</a:t>
            </a:r>
            <a:endParaRPr lang="ru-RU" sz="1400"/>
          </a:p>
        </p:txBody>
      </p:sp>
      <p:pic>
        <p:nvPicPr>
          <p:cNvPr id="15388" name="Picture 28"/>
          <p:cNvPicPr>
            <a:picLocks noChangeAspect="1" noChangeArrowheads="1"/>
          </p:cNvPicPr>
          <p:nvPr/>
        </p:nvPicPr>
        <p:blipFill rotWithShape="1">
          <a:blip r:embed="rId5"/>
          <a:srcRect/>
          <a:stretch/>
        </p:blipFill>
        <p:spPr bwMode="auto">
          <a:xfrm>
            <a:off x="9321800" y="809625"/>
            <a:ext cx="2579688" cy="3368675"/>
          </a:xfrm>
          <a:prstGeom prst="rect">
            <a:avLst/>
          </a:prstGeom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Блок-схема: ручной ввод 9"/>
          <p:cNvSpPr/>
          <p:nvPr/>
        </p:nvSpPr>
        <p:spPr>
          <a:xfrm flipH="1" flipV="1">
            <a:off x="-689550" y="-50559"/>
            <a:ext cx="12881550" cy="1293576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  <a:gd name="connsiteX0" fmla="*/ 0 w 10779"/>
              <a:gd name="connsiteY0" fmla="*/ 4826 h 13713"/>
              <a:gd name="connsiteX1" fmla="*/ 7100 w 10779"/>
              <a:gd name="connsiteY1" fmla="*/ 5890 h 13713"/>
              <a:gd name="connsiteX2" fmla="*/ 10202 w 10779"/>
              <a:gd name="connsiteY2" fmla="*/ 93 h 13713"/>
              <a:gd name="connsiteX3" fmla="*/ 10168 w 10779"/>
              <a:gd name="connsiteY3" fmla="*/ 12826 h 13713"/>
              <a:gd name="connsiteX4" fmla="*/ 10000 w 10779"/>
              <a:gd name="connsiteY4" fmla="*/ 12826 h 13713"/>
              <a:gd name="connsiteX5" fmla="*/ 0 w 10779"/>
              <a:gd name="connsiteY5" fmla="*/ 12826 h 13713"/>
              <a:gd name="connsiteX6" fmla="*/ 0 w 10779"/>
              <a:gd name="connsiteY6" fmla="*/ 4826 h 13713"/>
              <a:gd name="connsiteX0" fmla="*/ 0 w 10779"/>
              <a:gd name="connsiteY0" fmla="*/ 69 h 21965"/>
              <a:gd name="connsiteX1" fmla="*/ 7100 w 10779"/>
              <a:gd name="connsiteY1" fmla="*/ 14142 h 21965"/>
              <a:gd name="connsiteX2" fmla="*/ 10202 w 10779"/>
              <a:gd name="connsiteY2" fmla="*/ 8345 h 21965"/>
              <a:gd name="connsiteX3" fmla="*/ 10168 w 10779"/>
              <a:gd name="connsiteY3" fmla="*/ 21078 h 21965"/>
              <a:gd name="connsiteX4" fmla="*/ 10000 w 10779"/>
              <a:gd name="connsiteY4" fmla="*/ 21078 h 21965"/>
              <a:gd name="connsiteX5" fmla="*/ 0 w 10779"/>
              <a:gd name="connsiteY5" fmla="*/ 21078 h 21965"/>
              <a:gd name="connsiteX6" fmla="*/ 0 w 10779"/>
              <a:gd name="connsiteY6" fmla="*/ 69 h 21965"/>
              <a:gd name="connsiteX0" fmla="*/ 0 w 10779"/>
              <a:gd name="connsiteY0" fmla="*/ 477 h 22373"/>
              <a:gd name="connsiteX1" fmla="*/ 1957 w 10779"/>
              <a:gd name="connsiteY1" fmla="*/ 12119 h 22373"/>
              <a:gd name="connsiteX2" fmla="*/ 7100 w 10779"/>
              <a:gd name="connsiteY2" fmla="*/ 14550 h 22373"/>
              <a:gd name="connsiteX3" fmla="*/ 10202 w 10779"/>
              <a:gd name="connsiteY3" fmla="*/ 8753 h 22373"/>
              <a:gd name="connsiteX4" fmla="*/ 10168 w 10779"/>
              <a:gd name="connsiteY4" fmla="*/ 21486 h 22373"/>
              <a:gd name="connsiteX5" fmla="*/ 10000 w 10779"/>
              <a:gd name="connsiteY5" fmla="*/ 21486 h 22373"/>
              <a:gd name="connsiteX6" fmla="*/ 0 w 10779"/>
              <a:gd name="connsiteY6" fmla="*/ 21486 h 22373"/>
              <a:gd name="connsiteX7" fmla="*/ 0 w 10779"/>
              <a:gd name="connsiteY7" fmla="*/ 477 h 22373"/>
              <a:gd name="connsiteX0" fmla="*/ 0 w 10779"/>
              <a:gd name="connsiteY0" fmla="*/ 166 h 49121"/>
              <a:gd name="connsiteX1" fmla="*/ 1957 w 10779"/>
              <a:gd name="connsiteY1" fmla="*/ 38867 h 49121"/>
              <a:gd name="connsiteX2" fmla="*/ 7100 w 10779"/>
              <a:gd name="connsiteY2" fmla="*/ 41298 h 49121"/>
              <a:gd name="connsiteX3" fmla="*/ 10202 w 10779"/>
              <a:gd name="connsiteY3" fmla="*/ 35501 h 49121"/>
              <a:gd name="connsiteX4" fmla="*/ 10168 w 10779"/>
              <a:gd name="connsiteY4" fmla="*/ 48234 h 49121"/>
              <a:gd name="connsiteX5" fmla="*/ 10000 w 10779"/>
              <a:gd name="connsiteY5" fmla="*/ 48234 h 49121"/>
              <a:gd name="connsiteX6" fmla="*/ 0 w 10779"/>
              <a:gd name="connsiteY6" fmla="*/ 48234 h 49121"/>
              <a:gd name="connsiteX7" fmla="*/ 0 w 10779"/>
              <a:gd name="connsiteY7" fmla="*/ 166 h 49121"/>
              <a:gd name="connsiteX0" fmla="*/ 0 w 10779"/>
              <a:gd name="connsiteY0" fmla="*/ 386 h 49341"/>
              <a:gd name="connsiteX1" fmla="*/ 666 w 10779"/>
              <a:gd name="connsiteY1" fmla="*/ 29721 h 49341"/>
              <a:gd name="connsiteX2" fmla="*/ 1957 w 10779"/>
              <a:gd name="connsiteY2" fmla="*/ 39087 h 49341"/>
              <a:gd name="connsiteX3" fmla="*/ 7100 w 10779"/>
              <a:gd name="connsiteY3" fmla="*/ 41518 h 49341"/>
              <a:gd name="connsiteX4" fmla="*/ 10202 w 10779"/>
              <a:gd name="connsiteY4" fmla="*/ 35721 h 49341"/>
              <a:gd name="connsiteX5" fmla="*/ 10168 w 10779"/>
              <a:gd name="connsiteY5" fmla="*/ 48454 h 49341"/>
              <a:gd name="connsiteX6" fmla="*/ 10000 w 10779"/>
              <a:gd name="connsiteY6" fmla="*/ 48454 h 49341"/>
              <a:gd name="connsiteX7" fmla="*/ 0 w 10779"/>
              <a:gd name="connsiteY7" fmla="*/ 48454 h 49341"/>
              <a:gd name="connsiteX8" fmla="*/ 0 w 10779"/>
              <a:gd name="connsiteY8" fmla="*/ 386 h 49341"/>
              <a:gd name="connsiteX0" fmla="*/ 0 w 10779"/>
              <a:gd name="connsiteY0" fmla="*/ 287 h 49242"/>
              <a:gd name="connsiteX1" fmla="*/ 243 w 10779"/>
              <a:gd name="connsiteY1" fmla="*/ 40029 h 49242"/>
              <a:gd name="connsiteX2" fmla="*/ 1957 w 10779"/>
              <a:gd name="connsiteY2" fmla="*/ 38988 h 49242"/>
              <a:gd name="connsiteX3" fmla="*/ 7100 w 10779"/>
              <a:gd name="connsiteY3" fmla="*/ 41419 h 49242"/>
              <a:gd name="connsiteX4" fmla="*/ 10202 w 10779"/>
              <a:gd name="connsiteY4" fmla="*/ 35622 h 49242"/>
              <a:gd name="connsiteX5" fmla="*/ 10168 w 10779"/>
              <a:gd name="connsiteY5" fmla="*/ 48355 h 49242"/>
              <a:gd name="connsiteX6" fmla="*/ 10000 w 10779"/>
              <a:gd name="connsiteY6" fmla="*/ 48355 h 49242"/>
              <a:gd name="connsiteX7" fmla="*/ 0 w 10779"/>
              <a:gd name="connsiteY7" fmla="*/ 48355 h 49242"/>
              <a:gd name="connsiteX8" fmla="*/ 0 w 10779"/>
              <a:gd name="connsiteY8" fmla="*/ 287 h 49242"/>
              <a:gd name="connsiteX0" fmla="*/ 0 w 10779"/>
              <a:gd name="connsiteY0" fmla="*/ 367 h 49322"/>
              <a:gd name="connsiteX1" fmla="*/ 391 w 10779"/>
              <a:gd name="connsiteY1" fmla="*/ 31263 h 49322"/>
              <a:gd name="connsiteX2" fmla="*/ 1957 w 10779"/>
              <a:gd name="connsiteY2" fmla="*/ 39068 h 49322"/>
              <a:gd name="connsiteX3" fmla="*/ 7100 w 10779"/>
              <a:gd name="connsiteY3" fmla="*/ 41499 h 49322"/>
              <a:gd name="connsiteX4" fmla="*/ 10202 w 10779"/>
              <a:gd name="connsiteY4" fmla="*/ 35702 h 49322"/>
              <a:gd name="connsiteX5" fmla="*/ 10168 w 10779"/>
              <a:gd name="connsiteY5" fmla="*/ 48435 h 49322"/>
              <a:gd name="connsiteX6" fmla="*/ 10000 w 10779"/>
              <a:gd name="connsiteY6" fmla="*/ 48435 h 49322"/>
              <a:gd name="connsiteX7" fmla="*/ 0 w 10779"/>
              <a:gd name="connsiteY7" fmla="*/ 48435 h 49322"/>
              <a:gd name="connsiteX8" fmla="*/ 0 w 10779"/>
              <a:gd name="connsiteY8" fmla="*/ 367 h 49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779" h="49322">
                <a:moveTo>
                  <a:pt x="0" y="367"/>
                </a:moveTo>
                <a:cubicBezTo>
                  <a:pt x="153" y="-3536"/>
                  <a:pt x="65" y="24813"/>
                  <a:pt x="391" y="31263"/>
                </a:cubicBezTo>
                <a:cubicBezTo>
                  <a:pt x="717" y="37713"/>
                  <a:pt x="927" y="36321"/>
                  <a:pt x="1957" y="39068"/>
                </a:cubicBezTo>
                <a:cubicBezTo>
                  <a:pt x="2988" y="41815"/>
                  <a:pt x="5745" y="40586"/>
                  <a:pt x="7100" y="41499"/>
                </a:cubicBezTo>
                <a:cubicBezTo>
                  <a:pt x="8455" y="42412"/>
                  <a:pt x="9717" y="34806"/>
                  <a:pt x="10202" y="35702"/>
                </a:cubicBezTo>
                <a:cubicBezTo>
                  <a:pt x="10687" y="36598"/>
                  <a:pt x="10202" y="46313"/>
                  <a:pt x="10168" y="48435"/>
                </a:cubicBezTo>
                <a:cubicBezTo>
                  <a:pt x="10134" y="50557"/>
                  <a:pt x="11668" y="48175"/>
                  <a:pt x="10000" y="48435"/>
                </a:cubicBezTo>
                <a:lnTo>
                  <a:pt x="0" y="48435"/>
                </a:lnTo>
                <a:lnTo>
                  <a:pt x="0" y="367"/>
                </a:lnTo>
                <a:close/>
              </a:path>
            </a:pathLst>
          </a:custGeom>
          <a:ln w="3175">
            <a:noFill/>
            <a:prstDash val="lgDashDotDot"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" y="-23264"/>
            <a:ext cx="12192000" cy="6881263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54274" name="Picture 2" descr="C:\Users\atolochko\Desktop\Новая папка (2)\14 - 0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63838" y="447675"/>
            <a:ext cx="2654300" cy="3892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75" name="Picture 3" descr="C:\Users\atolochko\Desktop\Новая папка (2)\14 - 00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0" y="881063"/>
            <a:ext cx="2693988" cy="37830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1" name="Picture 4" descr="C:\Users\atolochko\Desktop\Новая папка (2)\14 - 000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75763" y="1454150"/>
            <a:ext cx="2501900" cy="3598863"/>
          </a:xfrm>
          <a:prstGeom prst="rect">
            <a:avLst/>
          </a:prstGeom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50" r="13252"/>
          <a:stretch>
            <a:fillRect/>
          </a:stretch>
        </p:blipFill>
        <p:spPr bwMode="auto">
          <a:xfrm>
            <a:off x="0" y="147638"/>
            <a:ext cx="2647950" cy="500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Загнутый угол 12"/>
          <p:cNvSpPr/>
          <p:nvPr/>
        </p:nvSpPr>
        <p:spPr>
          <a:xfrm>
            <a:off x="6096000" y="4816475"/>
            <a:ext cx="2997200" cy="1258888"/>
          </a:xfrm>
          <a:prstGeom prst="foldedCorner">
            <a:avLst>
              <a:gd name="adj" fmla="val 29503"/>
            </a:avLst>
          </a:prstGeom>
          <a:gradFill flip="none" rotWithShape="1">
            <a:gsLst>
              <a:gs pos="17000">
                <a:schemeClr val="bg1">
                  <a:lumMod val="75000"/>
                </a:schemeClr>
              </a:gs>
              <a:gs pos="70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Загнутый угол 11"/>
          <p:cNvSpPr/>
          <p:nvPr/>
        </p:nvSpPr>
        <p:spPr>
          <a:xfrm>
            <a:off x="2647950" y="4516813"/>
            <a:ext cx="3359150" cy="1469650"/>
          </a:xfrm>
          <a:prstGeom prst="foldedCorner">
            <a:avLst>
              <a:gd name="adj" fmla="val 29503"/>
            </a:avLst>
          </a:prstGeom>
          <a:gradFill flip="none" rotWithShape="1">
            <a:gsLst>
              <a:gs pos="17000">
                <a:schemeClr val="bg1">
                  <a:lumMod val="75000"/>
                </a:schemeClr>
              </a:gs>
              <a:gs pos="70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Блок-схема: ручной ввод 9"/>
          <p:cNvSpPr/>
          <p:nvPr/>
        </p:nvSpPr>
        <p:spPr>
          <a:xfrm flipH="1" flipV="1">
            <a:off x="-689550" y="-50559"/>
            <a:ext cx="12881550" cy="1293576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  <a:gd name="connsiteX0" fmla="*/ 0 w 10779"/>
              <a:gd name="connsiteY0" fmla="*/ 4826 h 13713"/>
              <a:gd name="connsiteX1" fmla="*/ 7100 w 10779"/>
              <a:gd name="connsiteY1" fmla="*/ 5890 h 13713"/>
              <a:gd name="connsiteX2" fmla="*/ 10202 w 10779"/>
              <a:gd name="connsiteY2" fmla="*/ 93 h 13713"/>
              <a:gd name="connsiteX3" fmla="*/ 10168 w 10779"/>
              <a:gd name="connsiteY3" fmla="*/ 12826 h 13713"/>
              <a:gd name="connsiteX4" fmla="*/ 10000 w 10779"/>
              <a:gd name="connsiteY4" fmla="*/ 12826 h 13713"/>
              <a:gd name="connsiteX5" fmla="*/ 0 w 10779"/>
              <a:gd name="connsiteY5" fmla="*/ 12826 h 13713"/>
              <a:gd name="connsiteX6" fmla="*/ 0 w 10779"/>
              <a:gd name="connsiteY6" fmla="*/ 4826 h 13713"/>
              <a:gd name="connsiteX0" fmla="*/ 0 w 10779"/>
              <a:gd name="connsiteY0" fmla="*/ 69 h 21965"/>
              <a:gd name="connsiteX1" fmla="*/ 7100 w 10779"/>
              <a:gd name="connsiteY1" fmla="*/ 14142 h 21965"/>
              <a:gd name="connsiteX2" fmla="*/ 10202 w 10779"/>
              <a:gd name="connsiteY2" fmla="*/ 8345 h 21965"/>
              <a:gd name="connsiteX3" fmla="*/ 10168 w 10779"/>
              <a:gd name="connsiteY3" fmla="*/ 21078 h 21965"/>
              <a:gd name="connsiteX4" fmla="*/ 10000 w 10779"/>
              <a:gd name="connsiteY4" fmla="*/ 21078 h 21965"/>
              <a:gd name="connsiteX5" fmla="*/ 0 w 10779"/>
              <a:gd name="connsiteY5" fmla="*/ 21078 h 21965"/>
              <a:gd name="connsiteX6" fmla="*/ 0 w 10779"/>
              <a:gd name="connsiteY6" fmla="*/ 69 h 21965"/>
              <a:gd name="connsiteX0" fmla="*/ 0 w 10779"/>
              <a:gd name="connsiteY0" fmla="*/ 477 h 22373"/>
              <a:gd name="connsiteX1" fmla="*/ 1957 w 10779"/>
              <a:gd name="connsiteY1" fmla="*/ 12119 h 22373"/>
              <a:gd name="connsiteX2" fmla="*/ 7100 w 10779"/>
              <a:gd name="connsiteY2" fmla="*/ 14550 h 22373"/>
              <a:gd name="connsiteX3" fmla="*/ 10202 w 10779"/>
              <a:gd name="connsiteY3" fmla="*/ 8753 h 22373"/>
              <a:gd name="connsiteX4" fmla="*/ 10168 w 10779"/>
              <a:gd name="connsiteY4" fmla="*/ 21486 h 22373"/>
              <a:gd name="connsiteX5" fmla="*/ 10000 w 10779"/>
              <a:gd name="connsiteY5" fmla="*/ 21486 h 22373"/>
              <a:gd name="connsiteX6" fmla="*/ 0 w 10779"/>
              <a:gd name="connsiteY6" fmla="*/ 21486 h 22373"/>
              <a:gd name="connsiteX7" fmla="*/ 0 w 10779"/>
              <a:gd name="connsiteY7" fmla="*/ 477 h 22373"/>
              <a:gd name="connsiteX0" fmla="*/ 0 w 10779"/>
              <a:gd name="connsiteY0" fmla="*/ 166 h 49121"/>
              <a:gd name="connsiteX1" fmla="*/ 1957 w 10779"/>
              <a:gd name="connsiteY1" fmla="*/ 38867 h 49121"/>
              <a:gd name="connsiteX2" fmla="*/ 7100 w 10779"/>
              <a:gd name="connsiteY2" fmla="*/ 41298 h 49121"/>
              <a:gd name="connsiteX3" fmla="*/ 10202 w 10779"/>
              <a:gd name="connsiteY3" fmla="*/ 35501 h 49121"/>
              <a:gd name="connsiteX4" fmla="*/ 10168 w 10779"/>
              <a:gd name="connsiteY4" fmla="*/ 48234 h 49121"/>
              <a:gd name="connsiteX5" fmla="*/ 10000 w 10779"/>
              <a:gd name="connsiteY5" fmla="*/ 48234 h 49121"/>
              <a:gd name="connsiteX6" fmla="*/ 0 w 10779"/>
              <a:gd name="connsiteY6" fmla="*/ 48234 h 49121"/>
              <a:gd name="connsiteX7" fmla="*/ 0 w 10779"/>
              <a:gd name="connsiteY7" fmla="*/ 166 h 49121"/>
              <a:gd name="connsiteX0" fmla="*/ 0 w 10779"/>
              <a:gd name="connsiteY0" fmla="*/ 386 h 49341"/>
              <a:gd name="connsiteX1" fmla="*/ 666 w 10779"/>
              <a:gd name="connsiteY1" fmla="*/ 29721 h 49341"/>
              <a:gd name="connsiteX2" fmla="*/ 1957 w 10779"/>
              <a:gd name="connsiteY2" fmla="*/ 39087 h 49341"/>
              <a:gd name="connsiteX3" fmla="*/ 7100 w 10779"/>
              <a:gd name="connsiteY3" fmla="*/ 41518 h 49341"/>
              <a:gd name="connsiteX4" fmla="*/ 10202 w 10779"/>
              <a:gd name="connsiteY4" fmla="*/ 35721 h 49341"/>
              <a:gd name="connsiteX5" fmla="*/ 10168 w 10779"/>
              <a:gd name="connsiteY5" fmla="*/ 48454 h 49341"/>
              <a:gd name="connsiteX6" fmla="*/ 10000 w 10779"/>
              <a:gd name="connsiteY6" fmla="*/ 48454 h 49341"/>
              <a:gd name="connsiteX7" fmla="*/ 0 w 10779"/>
              <a:gd name="connsiteY7" fmla="*/ 48454 h 49341"/>
              <a:gd name="connsiteX8" fmla="*/ 0 w 10779"/>
              <a:gd name="connsiteY8" fmla="*/ 386 h 49341"/>
              <a:gd name="connsiteX0" fmla="*/ 0 w 10779"/>
              <a:gd name="connsiteY0" fmla="*/ 287 h 49242"/>
              <a:gd name="connsiteX1" fmla="*/ 243 w 10779"/>
              <a:gd name="connsiteY1" fmla="*/ 40029 h 49242"/>
              <a:gd name="connsiteX2" fmla="*/ 1957 w 10779"/>
              <a:gd name="connsiteY2" fmla="*/ 38988 h 49242"/>
              <a:gd name="connsiteX3" fmla="*/ 7100 w 10779"/>
              <a:gd name="connsiteY3" fmla="*/ 41419 h 49242"/>
              <a:gd name="connsiteX4" fmla="*/ 10202 w 10779"/>
              <a:gd name="connsiteY4" fmla="*/ 35622 h 49242"/>
              <a:gd name="connsiteX5" fmla="*/ 10168 w 10779"/>
              <a:gd name="connsiteY5" fmla="*/ 48355 h 49242"/>
              <a:gd name="connsiteX6" fmla="*/ 10000 w 10779"/>
              <a:gd name="connsiteY6" fmla="*/ 48355 h 49242"/>
              <a:gd name="connsiteX7" fmla="*/ 0 w 10779"/>
              <a:gd name="connsiteY7" fmla="*/ 48355 h 49242"/>
              <a:gd name="connsiteX8" fmla="*/ 0 w 10779"/>
              <a:gd name="connsiteY8" fmla="*/ 287 h 49242"/>
              <a:gd name="connsiteX0" fmla="*/ 0 w 10779"/>
              <a:gd name="connsiteY0" fmla="*/ 367 h 49322"/>
              <a:gd name="connsiteX1" fmla="*/ 391 w 10779"/>
              <a:gd name="connsiteY1" fmla="*/ 31263 h 49322"/>
              <a:gd name="connsiteX2" fmla="*/ 1957 w 10779"/>
              <a:gd name="connsiteY2" fmla="*/ 39068 h 49322"/>
              <a:gd name="connsiteX3" fmla="*/ 7100 w 10779"/>
              <a:gd name="connsiteY3" fmla="*/ 41499 h 49322"/>
              <a:gd name="connsiteX4" fmla="*/ 10202 w 10779"/>
              <a:gd name="connsiteY4" fmla="*/ 35702 h 49322"/>
              <a:gd name="connsiteX5" fmla="*/ 10168 w 10779"/>
              <a:gd name="connsiteY5" fmla="*/ 48435 h 49322"/>
              <a:gd name="connsiteX6" fmla="*/ 10000 w 10779"/>
              <a:gd name="connsiteY6" fmla="*/ 48435 h 49322"/>
              <a:gd name="connsiteX7" fmla="*/ 0 w 10779"/>
              <a:gd name="connsiteY7" fmla="*/ 48435 h 49322"/>
              <a:gd name="connsiteX8" fmla="*/ 0 w 10779"/>
              <a:gd name="connsiteY8" fmla="*/ 367 h 49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779" h="49322">
                <a:moveTo>
                  <a:pt x="0" y="367"/>
                </a:moveTo>
                <a:cubicBezTo>
                  <a:pt x="153" y="-3536"/>
                  <a:pt x="65" y="24813"/>
                  <a:pt x="391" y="31263"/>
                </a:cubicBezTo>
                <a:cubicBezTo>
                  <a:pt x="717" y="37713"/>
                  <a:pt x="927" y="36321"/>
                  <a:pt x="1957" y="39068"/>
                </a:cubicBezTo>
                <a:cubicBezTo>
                  <a:pt x="2988" y="41815"/>
                  <a:pt x="5745" y="40586"/>
                  <a:pt x="7100" y="41499"/>
                </a:cubicBezTo>
                <a:cubicBezTo>
                  <a:pt x="8455" y="42412"/>
                  <a:pt x="9717" y="34806"/>
                  <a:pt x="10202" y="35702"/>
                </a:cubicBezTo>
                <a:cubicBezTo>
                  <a:pt x="10687" y="36598"/>
                  <a:pt x="10202" y="46313"/>
                  <a:pt x="10168" y="48435"/>
                </a:cubicBezTo>
                <a:cubicBezTo>
                  <a:pt x="10134" y="50557"/>
                  <a:pt x="11668" y="48175"/>
                  <a:pt x="10000" y="48435"/>
                </a:cubicBezTo>
                <a:lnTo>
                  <a:pt x="0" y="48435"/>
                </a:lnTo>
                <a:lnTo>
                  <a:pt x="0" y="367"/>
                </a:lnTo>
                <a:close/>
              </a:path>
            </a:pathLst>
          </a:custGeom>
          <a:ln w="3175">
            <a:noFill/>
            <a:prstDash val="lgDashDotDot"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Загнутый угол 13"/>
          <p:cNvSpPr/>
          <p:nvPr/>
        </p:nvSpPr>
        <p:spPr>
          <a:xfrm>
            <a:off x="9275763" y="5114250"/>
            <a:ext cx="2827337" cy="1072399"/>
          </a:xfrm>
          <a:prstGeom prst="foldedCorner">
            <a:avLst>
              <a:gd name="adj" fmla="val 29503"/>
            </a:avLst>
          </a:prstGeom>
          <a:gradFill flip="none" rotWithShape="1">
            <a:gsLst>
              <a:gs pos="17000">
                <a:schemeClr val="bg1">
                  <a:lumMod val="75000"/>
                </a:schemeClr>
              </a:gs>
              <a:gs pos="70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Блок-схема: ручной ввод 9"/>
          <p:cNvSpPr/>
          <p:nvPr/>
        </p:nvSpPr>
        <p:spPr>
          <a:xfrm flipH="1">
            <a:off x="-48505" y="3516943"/>
            <a:ext cx="2688730" cy="3391465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02" h="12898">
                <a:moveTo>
                  <a:pt x="0" y="4898"/>
                </a:moveTo>
                <a:cubicBezTo>
                  <a:pt x="763" y="3645"/>
                  <a:pt x="5400" y="6751"/>
                  <a:pt x="7100" y="5962"/>
                </a:cubicBezTo>
                <a:cubicBezTo>
                  <a:pt x="8800" y="5173"/>
                  <a:pt x="9299" y="-1088"/>
                  <a:pt x="10202" y="165"/>
                </a:cubicBezTo>
                <a:cubicBezTo>
                  <a:pt x="10135" y="4409"/>
                  <a:pt x="10067" y="8654"/>
                  <a:pt x="10000" y="12898"/>
                </a:cubicBezTo>
                <a:lnTo>
                  <a:pt x="0" y="12898"/>
                </a:lnTo>
                <a:lnTo>
                  <a:pt x="0" y="4898"/>
                </a:ln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6408" name="Прямоугольник 1"/>
          <p:cNvSpPr>
            <a:spLocks noChangeArrowheads="1"/>
          </p:cNvSpPr>
          <p:nvPr/>
        </p:nvSpPr>
        <p:spPr bwMode="auto">
          <a:xfrm>
            <a:off x="2647950" y="4543425"/>
            <a:ext cx="3240088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ru-RU" sz="1400"/>
              <a:t>Шалимов</a:t>
            </a:r>
            <a:r>
              <a:rPr lang="en-US" sz="1400"/>
              <a:t> </a:t>
            </a:r>
            <a:r>
              <a:rPr lang="ru-RU" sz="1400"/>
              <a:t>А</a:t>
            </a:r>
            <a:r>
              <a:rPr lang="en-US" sz="1400"/>
              <a:t>.</a:t>
            </a:r>
            <a:r>
              <a:rPr lang="ru-RU" sz="1400"/>
              <a:t> А</a:t>
            </a:r>
            <a:r>
              <a:rPr lang="en-US" sz="1400"/>
              <a:t>.</a:t>
            </a:r>
            <a:r>
              <a:rPr lang="ru-RU" sz="1400"/>
              <a:t> </a:t>
            </a:r>
            <a:r>
              <a:rPr lang="ru-RU" sz="1400" b="1"/>
              <a:t>Острый перитонит</a:t>
            </a:r>
            <a:r>
              <a:rPr lang="ru-RU" sz="1400"/>
              <a:t> : </a:t>
            </a:r>
            <a:r>
              <a:rPr lang="ru-RU" sz="1400" b="1"/>
              <a:t>Этиология, патогенез, клиника, диагностика и лечение</a:t>
            </a:r>
            <a:r>
              <a:rPr lang="ru-RU" sz="1400"/>
              <a:t> / А.</a:t>
            </a:r>
            <a:r>
              <a:rPr lang="en-US" sz="1400"/>
              <a:t> </a:t>
            </a:r>
            <a:r>
              <a:rPr lang="ru-RU" sz="1400"/>
              <a:t>А. Шалимов, В.</a:t>
            </a:r>
            <a:r>
              <a:rPr lang="en-US" sz="1400"/>
              <a:t> </a:t>
            </a:r>
            <a:r>
              <a:rPr lang="ru-RU" sz="1400"/>
              <a:t>И. Шапошников, М.</a:t>
            </a:r>
            <a:r>
              <a:rPr lang="en-US" sz="1400"/>
              <a:t> </a:t>
            </a:r>
            <a:r>
              <a:rPr lang="ru-RU" sz="1400"/>
              <a:t>П. Пинчук ; Под ред. А.</a:t>
            </a:r>
            <a:r>
              <a:rPr lang="en-US" sz="1400"/>
              <a:t> </a:t>
            </a:r>
            <a:r>
              <a:rPr lang="ru-RU" sz="1400"/>
              <a:t>А. Шалимова. - Київ : Наук. думка, 1981. - 288 с.</a:t>
            </a:r>
          </a:p>
        </p:txBody>
      </p:sp>
      <p:sp>
        <p:nvSpPr>
          <p:cNvPr id="16409" name="Прямоугольник 3"/>
          <p:cNvSpPr>
            <a:spLocks noChangeArrowheads="1"/>
          </p:cNvSpPr>
          <p:nvPr/>
        </p:nvSpPr>
        <p:spPr bwMode="auto">
          <a:xfrm>
            <a:off x="6096000" y="4816475"/>
            <a:ext cx="290830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ru-RU" sz="1400"/>
              <a:t>Шалимов А</a:t>
            </a:r>
            <a:r>
              <a:rPr lang="en-US" sz="1400"/>
              <a:t>.</a:t>
            </a:r>
            <a:r>
              <a:rPr lang="ru-RU" sz="1400"/>
              <a:t> А. </a:t>
            </a:r>
            <a:r>
              <a:rPr lang="ru-RU" sz="1400" b="1"/>
              <a:t>Хирургия аорты и магистральных артерий : монография </a:t>
            </a:r>
            <a:r>
              <a:rPr lang="ru-RU" sz="1400"/>
              <a:t>/ А.</a:t>
            </a:r>
            <a:r>
              <a:rPr lang="en-US" sz="1400"/>
              <a:t> </a:t>
            </a:r>
            <a:r>
              <a:rPr lang="ru-RU" sz="1400"/>
              <a:t>А. Шалимов, Н. Ф. Дрюк. - Київ : Здоров'я, 1979. - 384 с.</a:t>
            </a:r>
          </a:p>
        </p:txBody>
      </p:sp>
      <p:sp>
        <p:nvSpPr>
          <p:cNvPr id="16410" name="Прямоугольник 10"/>
          <p:cNvSpPr>
            <a:spLocks noChangeArrowheads="1"/>
          </p:cNvSpPr>
          <p:nvPr/>
        </p:nvSpPr>
        <p:spPr bwMode="auto">
          <a:xfrm>
            <a:off x="9275763" y="5121275"/>
            <a:ext cx="2693987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ru-RU" sz="1400"/>
              <a:t>Шалимов А. А. </a:t>
            </a:r>
            <a:r>
              <a:rPr lang="ru-RU" sz="1400" b="1"/>
              <a:t>Хирургия вен </a:t>
            </a:r>
            <a:r>
              <a:rPr lang="ru-RU" sz="1400"/>
              <a:t>: монография / А.</a:t>
            </a:r>
            <a:r>
              <a:rPr lang="en-US" sz="1400"/>
              <a:t> </a:t>
            </a:r>
            <a:r>
              <a:rPr lang="ru-RU" sz="1400"/>
              <a:t>А. Шалимов, И.</a:t>
            </a:r>
            <a:r>
              <a:rPr lang="en-US" sz="1400"/>
              <a:t> </a:t>
            </a:r>
            <a:r>
              <a:rPr lang="ru-RU" sz="1400"/>
              <a:t>И. Сухарев. - Київ : Здоров'я, 1984. - 256 с.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" y="-23264"/>
            <a:ext cx="12192000" cy="6881263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>
              <a:buFont typeface="Arial" pitchFamily="34" charset="0"/>
              <a:buChar char="•"/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741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50" r="13252"/>
          <a:stretch>
            <a:fillRect/>
          </a:stretch>
        </p:blipFill>
        <p:spPr bwMode="auto">
          <a:xfrm>
            <a:off x="0" y="147638"/>
            <a:ext cx="2647950" cy="500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Блок-схема: ручной ввод 9"/>
          <p:cNvSpPr/>
          <p:nvPr/>
        </p:nvSpPr>
        <p:spPr>
          <a:xfrm flipH="1" flipV="1">
            <a:off x="-689550" y="-50559"/>
            <a:ext cx="12881550" cy="1293576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  <a:gd name="connsiteX0" fmla="*/ 0 w 10779"/>
              <a:gd name="connsiteY0" fmla="*/ 4826 h 13713"/>
              <a:gd name="connsiteX1" fmla="*/ 7100 w 10779"/>
              <a:gd name="connsiteY1" fmla="*/ 5890 h 13713"/>
              <a:gd name="connsiteX2" fmla="*/ 10202 w 10779"/>
              <a:gd name="connsiteY2" fmla="*/ 93 h 13713"/>
              <a:gd name="connsiteX3" fmla="*/ 10168 w 10779"/>
              <a:gd name="connsiteY3" fmla="*/ 12826 h 13713"/>
              <a:gd name="connsiteX4" fmla="*/ 10000 w 10779"/>
              <a:gd name="connsiteY4" fmla="*/ 12826 h 13713"/>
              <a:gd name="connsiteX5" fmla="*/ 0 w 10779"/>
              <a:gd name="connsiteY5" fmla="*/ 12826 h 13713"/>
              <a:gd name="connsiteX6" fmla="*/ 0 w 10779"/>
              <a:gd name="connsiteY6" fmla="*/ 4826 h 13713"/>
              <a:gd name="connsiteX0" fmla="*/ 0 w 10779"/>
              <a:gd name="connsiteY0" fmla="*/ 69 h 21965"/>
              <a:gd name="connsiteX1" fmla="*/ 7100 w 10779"/>
              <a:gd name="connsiteY1" fmla="*/ 14142 h 21965"/>
              <a:gd name="connsiteX2" fmla="*/ 10202 w 10779"/>
              <a:gd name="connsiteY2" fmla="*/ 8345 h 21965"/>
              <a:gd name="connsiteX3" fmla="*/ 10168 w 10779"/>
              <a:gd name="connsiteY3" fmla="*/ 21078 h 21965"/>
              <a:gd name="connsiteX4" fmla="*/ 10000 w 10779"/>
              <a:gd name="connsiteY4" fmla="*/ 21078 h 21965"/>
              <a:gd name="connsiteX5" fmla="*/ 0 w 10779"/>
              <a:gd name="connsiteY5" fmla="*/ 21078 h 21965"/>
              <a:gd name="connsiteX6" fmla="*/ 0 w 10779"/>
              <a:gd name="connsiteY6" fmla="*/ 69 h 21965"/>
              <a:gd name="connsiteX0" fmla="*/ 0 w 10779"/>
              <a:gd name="connsiteY0" fmla="*/ 477 h 22373"/>
              <a:gd name="connsiteX1" fmla="*/ 1957 w 10779"/>
              <a:gd name="connsiteY1" fmla="*/ 12119 h 22373"/>
              <a:gd name="connsiteX2" fmla="*/ 7100 w 10779"/>
              <a:gd name="connsiteY2" fmla="*/ 14550 h 22373"/>
              <a:gd name="connsiteX3" fmla="*/ 10202 w 10779"/>
              <a:gd name="connsiteY3" fmla="*/ 8753 h 22373"/>
              <a:gd name="connsiteX4" fmla="*/ 10168 w 10779"/>
              <a:gd name="connsiteY4" fmla="*/ 21486 h 22373"/>
              <a:gd name="connsiteX5" fmla="*/ 10000 w 10779"/>
              <a:gd name="connsiteY5" fmla="*/ 21486 h 22373"/>
              <a:gd name="connsiteX6" fmla="*/ 0 w 10779"/>
              <a:gd name="connsiteY6" fmla="*/ 21486 h 22373"/>
              <a:gd name="connsiteX7" fmla="*/ 0 w 10779"/>
              <a:gd name="connsiteY7" fmla="*/ 477 h 22373"/>
              <a:gd name="connsiteX0" fmla="*/ 0 w 10779"/>
              <a:gd name="connsiteY0" fmla="*/ 166 h 49121"/>
              <a:gd name="connsiteX1" fmla="*/ 1957 w 10779"/>
              <a:gd name="connsiteY1" fmla="*/ 38867 h 49121"/>
              <a:gd name="connsiteX2" fmla="*/ 7100 w 10779"/>
              <a:gd name="connsiteY2" fmla="*/ 41298 h 49121"/>
              <a:gd name="connsiteX3" fmla="*/ 10202 w 10779"/>
              <a:gd name="connsiteY3" fmla="*/ 35501 h 49121"/>
              <a:gd name="connsiteX4" fmla="*/ 10168 w 10779"/>
              <a:gd name="connsiteY4" fmla="*/ 48234 h 49121"/>
              <a:gd name="connsiteX5" fmla="*/ 10000 w 10779"/>
              <a:gd name="connsiteY5" fmla="*/ 48234 h 49121"/>
              <a:gd name="connsiteX6" fmla="*/ 0 w 10779"/>
              <a:gd name="connsiteY6" fmla="*/ 48234 h 49121"/>
              <a:gd name="connsiteX7" fmla="*/ 0 w 10779"/>
              <a:gd name="connsiteY7" fmla="*/ 166 h 49121"/>
              <a:gd name="connsiteX0" fmla="*/ 0 w 10779"/>
              <a:gd name="connsiteY0" fmla="*/ 386 h 49341"/>
              <a:gd name="connsiteX1" fmla="*/ 666 w 10779"/>
              <a:gd name="connsiteY1" fmla="*/ 29721 h 49341"/>
              <a:gd name="connsiteX2" fmla="*/ 1957 w 10779"/>
              <a:gd name="connsiteY2" fmla="*/ 39087 h 49341"/>
              <a:gd name="connsiteX3" fmla="*/ 7100 w 10779"/>
              <a:gd name="connsiteY3" fmla="*/ 41518 h 49341"/>
              <a:gd name="connsiteX4" fmla="*/ 10202 w 10779"/>
              <a:gd name="connsiteY4" fmla="*/ 35721 h 49341"/>
              <a:gd name="connsiteX5" fmla="*/ 10168 w 10779"/>
              <a:gd name="connsiteY5" fmla="*/ 48454 h 49341"/>
              <a:gd name="connsiteX6" fmla="*/ 10000 w 10779"/>
              <a:gd name="connsiteY6" fmla="*/ 48454 h 49341"/>
              <a:gd name="connsiteX7" fmla="*/ 0 w 10779"/>
              <a:gd name="connsiteY7" fmla="*/ 48454 h 49341"/>
              <a:gd name="connsiteX8" fmla="*/ 0 w 10779"/>
              <a:gd name="connsiteY8" fmla="*/ 386 h 49341"/>
              <a:gd name="connsiteX0" fmla="*/ 0 w 10779"/>
              <a:gd name="connsiteY0" fmla="*/ 287 h 49242"/>
              <a:gd name="connsiteX1" fmla="*/ 243 w 10779"/>
              <a:gd name="connsiteY1" fmla="*/ 40029 h 49242"/>
              <a:gd name="connsiteX2" fmla="*/ 1957 w 10779"/>
              <a:gd name="connsiteY2" fmla="*/ 38988 h 49242"/>
              <a:gd name="connsiteX3" fmla="*/ 7100 w 10779"/>
              <a:gd name="connsiteY3" fmla="*/ 41419 h 49242"/>
              <a:gd name="connsiteX4" fmla="*/ 10202 w 10779"/>
              <a:gd name="connsiteY4" fmla="*/ 35622 h 49242"/>
              <a:gd name="connsiteX5" fmla="*/ 10168 w 10779"/>
              <a:gd name="connsiteY5" fmla="*/ 48355 h 49242"/>
              <a:gd name="connsiteX6" fmla="*/ 10000 w 10779"/>
              <a:gd name="connsiteY6" fmla="*/ 48355 h 49242"/>
              <a:gd name="connsiteX7" fmla="*/ 0 w 10779"/>
              <a:gd name="connsiteY7" fmla="*/ 48355 h 49242"/>
              <a:gd name="connsiteX8" fmla="*/ 0 w 10779"/>
              <a:gd name="connsiteY8" fmla="*/ 287 h 49242"/>
              <a:gd name="connsiteX0" fmla="*/ 0 w 10779"/>
              <a:gd name="connsiteY0" fmla="*/ 367 h 49322"/>
              <a:gd name="connsiteX1" fmla="*/ 391 w 10779"/>
              <a:gd name="connsiteY1" fmla="*/ 31263 h 49322"/>
              <a:gd name="connsiteX2" fmla="*/ 1957 w 10779"/>
              <a:gd name="connsiteY2" fmla="*/ 39068 h 49322"/>
              <a:gd name="connsiteX3" fmla="*/ 7100 w 10779"/>
              <a:gd name="connsiteY3" fmla="*/ 41499 h 49322"/>
              <a:gd name="connsiteX4" fmla="*/ 10202 w 10779"/>
              <a:gd name="connsiteY4" fmla="*/ 35702 h 49322"/>
              <a:gd name="connsiteX5" fmla="*/ 10168 w 10779"/>
              <a:gd name="connsiteY5" fmla="*/ 48435 h 49322"/>
              <a:gd name="connsiteX6" fmla="*/ 10000 w 10779"/>
              <a:gd name="connsiteY6" fmla="*/ 48435 h 49322"/>
              <a:gd name="connsiteX7" fmla="*/ 0 w 10779"/>
              <a:gd name="connsiteY7" fmla="*/ 48435 h 49322"/>
              <a:gd name="connsiteX8" fmla="*/ 0 w 10779"/>
              <a:gd name="connsiteY8" fmla="*/ 367 h 49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779" h="49322">
                <a:moveTo>
                  <a:pt x="0" y="367"/>
                </a:moveTo>
                <a:cubicBezTo>
                  <a:pt x="153" y="-3536"/>
                  <a:pt x="65" y="24813"/>
                  <a:pt x="391" y="31263"/>
                </a:cubicBezTo>
                <a:cubicBezTo>
                  <a:pt x="717" y="37713"/>
                  <a:pt x="927" y="36321"/>
                  <a:pt x="1957" y="39068"/>
                </a:cubicBezTo>
                <a:cubicBezTo>
                  <a:pt x="2988" y="41815"/>
                  <a:pt x="5745" y="40586"/>
                  <a:pt x="7100" y="41499"/>
                </a:cubicBezTo>
                <a:cubicBezTo>
                  <a:pt x="8455" y="42412"/>
                  <a:pt x="9717" y="34806"/>
                  <a:pt x="10202" y="35702"/>
                </a:cubicBezTo>
                <a:cubicBezTo>
                  <a:pt x="10687" y="36598"/>
                  <a:pt x="10202" y="46313"/>
                  <a:pt x="10168" y="48435"/>
                </a:cubicBezTo>
                <a:cubicBezTo>
                  <a:pt x="10134" y="50557"/>
                  <a:pt x="11668" y="48175"/>
                  <a:pt x="10000" y="48435"/>
                </a:cubicBezTo>
                <a:lnTo>
                  <a:pt x="0" y="48435"/>
                </a:lnTo>
                <a:lnTo>
                  <a:pt x="0" y="367"/>
                </a:lnTo>
                <a:close/>
              </a:path>
            </a:pathLst>
          </a:custGeom>
          <a:ln w="3175">
            <a:noFill/>
            <a:prstDash val="lgDashDotDot"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" name="Блок-схема: ручной ввод 9"/>
          <p:cNvSpPr/>
          <p:nvPr/>
        </p:nvSpPr>
        <p:spPr>
          <a:xfrm flipH="1">
            <a:off x="-48505" y="3516943"/>
            <a:ext cx="2688730" cy="3391465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202"/>
              <a:gd name="connsiteY0" fmla="*/ 4733 h 12733"/>
              <a:gd name="connsiteX1" fmla="*/ 10202 w 10202"/>
              <a:gd name="connsiteY1" fmla="*/ 0 h 12733"/>
              <a:gd name="connsiteX2" fmla="*/ 10000 w 10202"/>
              <a:gd name="connsiteY2" fmla="*/ 12733 h 12733"/>
              <a:gd name="connsiteX3" fmla="*/ 0 w 10202"/>
              <a:gd name="connsiteY3" fmla="*/ 12733 h 12733"/>
              <a:gd name="connsiteX4" fmla="*/ 0 w 10202"/>
              <a:gd name="connsiteY4" fmla="*/ 4733 h 12733"/>
              <a:gd name="connsiteX0" fmla="*/ 0 w 10202"/>
              <a:gd name="connsiteY0" fmla="*/ 4872 h 12872"/>
              <a:gd name="connsiteX1" fmla="*/ 6798 w 10202"/>
              <a:gd name="connsiteY1" fmla="*/ 7261 h 12872"/>
              <a:gd name="connsiteX2" fmla="*/ 10202 w 10202"/>
              <a:gd name="connsiteY2" fmla="*/ 139 h 12872"/>
              <a:gd name="connsiteX3" fmla="*/ 10000 w 10202"/>
              <a:gd name="connsiteY3" fmla="*/ 12872 h 12872"/>
              <a:gd name="connsiteX4" fmla="*/ 0 w 10202"/>
              <a:gd name="connsiteY4" fmla="*/ 12872 h 12872"/>
              <a:gd name="connsiteX5" fmla="*/ 0 w 10202"/>
              <a:gd name="connsiteY5" fmla="*/ 4872 h 12872"/>
              <a:gd name="connsiteX0" fmla="*/ 0 w 10202"/>
              <a:gd name="connsiteY0" fmla="*/ 4898 h 12898"/>
              <a:gd name="connsiteX1" fmla="*/ 7100 w 10202"/>
              <a:gd name="connsiteY1" fmla="*/ 5962 h 12898"/>
              <a:gd name="connsiteX2" fmla="*/ 10202 w 10202"/>
              <a:gd name="connsiteY2" fmla="*/ 165 h 12898"/>
              <a:gd name="connsiteX3" fmla="*/ 10000 w 10202"/>
              <a:gd name="connsiteY3" fmla="*/ 12898 h 12898"/>
              <a:gd name="connsiteX4" fmla="*/ 0 w 10202"/>
              <a:gd name="connsiteY4" fmla="*/ 12898 h 12898"/>
              <a:gd name="connsiteX5" fmla="*/ 0 w 10202"/>
              <a:gd name="connsiteY5" fmla="*/ 4898 h 12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02" h="12898">
                <a:moveTo>
                  <a:pt x="0" y="4898"/>
                </a:moveTo>
                <a:cubicBezTo>
                  <a:pt x="763" y="3645"/>
                  <a:pt x="5400" y="6751"/>
                  <a:pt x="7100" y="5962"/>
                </a:cubicBezTo>
                <a:cubicBezTo>
                  <a:pt x="8800" y="5173"/>
                  <a:pt x="9299" y="-1088"/>
                  <a:pt x="10202" y="165"/>
                </a:cubicBezTo>
                <a:cubicBezTo>
                  <a:pt x="10135" y="4409"/>
                  <a:pt x="10067" y="8654"/>
                  <a:pt x="10000" y="12898"/>
                </a:cubicBezTo>
                <a:lnTo>
                  <a:pt x="0" y="12898"/>
                </a:lnTo>
                <a:lnTo>
                  <a:pt x="0" y="4898"/>
                </a:lnTo>
                <a:close/>
              </a:path>
            </a:pathLst>
          </a:cu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742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100" y="4275138"/>
            <a:ext cx="4460875" cy="72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421" name="TextBox 1"/>
          <p:cNvSpPr txBox="1">
            <a:spLocks noChangeArrowheads="1"/>
          </p:cNvSpPr>
          <p:nvPr/>
        </p:nvSpPr>
        <p:spPr bwMode="auto">
          <a:xfrm>
            <a:off x="6932613" y="4987925"/>
            <a:ext cx="48958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>
              <a:spcBef>
                <a:spcPts val="600"/>
              </a:spcBef>
              <a:defRPr/>
            </a:pPr>
            <a:r>
              <a:rPr lang="ru-RU" sz="1400" b="1" dirty="0" err="1" smtClean="0"/>
              <a:t>Виконала</a:t>
            </a:r>
            <a:r>
              <a:rPr lang="ru-RU" sz="1400" dirty="0" smtClean="0"/>
              <a:t>:</a:t>
            </a:r>
            <a:r>
              <a:rPr lang="en-US" sz="1400" dirty="0" smtClean="0"/>
              <a:t> </a:t>
            </a:r>
            <a:r>
              <a:rPr lang="ru-RU" sz="1400" dirty="0" smtClean="0"/>
              <a:t>Толочко А. Ю. - зав. сектором </a:t>
            </a:r>
            <a:r>
              <a:rPr lang="ru-RU" sz="1400" dirty="0" err="1" smtClean="0"/>
              <a:t>підтримки</a:t>
            </a:r>
            <a:r>
              <a:rPr lang="ru-RU" sz="1400" dirty="0" smtClean="0"/>
              <a:t> </a:t>
            </a:r>
            <a:r>
              <a:rPr lang="ru-RU" sz="1400" dirty="0" err="1" smtClean="0"/>
              <a:t>автоматизованої</a:t>
            </a:r>
            <a:r>
              <a:rPr lang="ru-RU" sz="1400" dirty="0" smtClean="0"/>
              <a:t> </a:t>
            </a:r>
            <a:r>
              <a:rPr lang="ru-RU" sz="1400" dirty="0" err="1" smtClean="0"/>
              <a:t>бібліотечної</a:t>
            </a:r>
            <a:r>
              <a:rPr lang="ru-RU" sz="1400" dirty="0" smtClean="0"/>
              <a:t> </a:t>
            </a:r>
            <a:r>
              <a:rPr lang="ru-RU" sz="1400" dirty="0" err="1" smtClean="0"/>
              <a:t>системи</a:t>
            </a:r>
            <a:endParaRPr lang="en-US" sz="1400" dirty="0" smtClean="0"/>
          </a:p>
          <a:p>
            <a:pPr algn="just" eaLnBrk="1" hangingPunct="1">
              <a:spcBef>
                <a:spcPts val="600"/>
              </a:spcBef>
              <a:defRPr/>
            </a:pPr>
            <a:r>
              <a:rPr lang="uk-UA" sz="1400" b="1" dirty="0" smtClean="0"/>
              <a:t>Наша адреса</a:t>
            </a:r>
            <a:r>
              <a:rPr lang="uk-UA" sz="1400" dirty="0" smtClean="0"/>
              <a:t>: </a:t>
            </a:r>
            <a:r>
              <a:rPr lang="ru-RU" sz="1400" dirty="0" smtClean="0"/>
              <a:t>пр. </a:t>
            </a:r>
            <a:r>
              <a:rPr lang="ru-RU" sz="1400" dirty="0" err="1" smtClean="0"/>
              <a:t>Маяковського</a:t>
            </a:r>
            <a:r>
              <a:rPr lang="ru-RU" sz="1400" dirty="0" smtClean="0"/>
              <a:t>, 26, м. </a:t>
            </a:r>
            <a:r>
              <a:rPr lang="ru-RU" sz="1400" dirty="0" err="1" smtClean="0"/>
              <a:t>Запоріжжя</a:t>
            </a:r>
            <a:r>
              <a:rPr lang="ru-RU" sz="1400" dirty="0" smtClean="0"/>
              <a:t>, </a:t>
            </a:r>
            <a:r>
              <a:rPr lang="ru-RU" sz="1400" dirty="0" err="1" smtClean="0"/>
              <a:t>Україна</a:t>
            </a:r>
            <a:endParaRPr lang="ru-RU" sz="1400" dirty="0" smtClean="0"/>
          </a:p>
          <a:p>
            <a:pPr algn="just" eaLnBrk="1" hangingPunct="1">
              <a:spcBef>
                <a:spcPts val="600"/>
              </a:spcBef>
              <a:defRPr/>
            </a:pPr>
            <a:r>
              <a:rPr lang="uk-UA" sz="1400" b="1" dirty="0" smtClean="0"/>
              <a:t>Наш сайт</a:t>
            </a:r>
            <a:r>
              <a:rPr lang="uk-UA" sz="1400" dirty="0" smtClean="0"/>
              <a:t>:</a:t>
            </a:r>
            <a:r>
              <a:rPr lang="en-US" sz="1400" dirty="0" smtClean="0"/>
              <a:t> </a:t>
            </a:r>
            <a:r>
              <a:rPr 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http://lib.zsmu.edu.ua/</a:t>
            </a:r>
            <a:r>
              <a:rPr 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807725" y="623525"/>
            <a:ext cx="6965135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Використані</a:t>
            </a:r>
            <a:r>
              <a:rPr lang="ru-RU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4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інтернет</a:t>
            </a:r>
            <a:r>
              <a:rPr lang="ru-RU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4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ресурси</a:t>
            </a:r>
            <a:endParaRPr lang="ru-RU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7423" name="Прямоугольник 8"/>
          <p:cNvSpPr>
            <a:spLocks noChangeArrowheads="1"/>
          </p:cNvSpPr>
          <p:nvPr/>
        </p:nvSpPr>
        <p:spPr bwMode="auto">
          <a:xfrm>
            <a:off x="3487738" y="2043113"/>
            <a:ext cx="7662862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endParaRPr lang="ru-RU"/>
          </a:p>
          <a:p>
            <a:pPr marL="285750" indent="-285750">
              <a:buFont typeface="Arial" charset="0"/>
              <a:buChar char="•"/>
            </a:pPr>
            <a:r>
              <a:rPr lang="ru-RU"/>
              <a:t>Академік Олександр Шалімов – пам'яті вчителя  -</a:t>
            </a:r>
            <a:r>
              <a:rPr lang="ru-RU" sz="1400"/>
              <a:t>(</a:t>
            </a:r>
            <a:r>
              <a:rPr lang="en-US" sz="1400">
                <a:hlinkClick r:id="rId5"/>
              </a:rPr>
              <a:t>http://www.surgery.org.ua/Documents/Details/2d81a08c-c53c-4502-9c96-a2fa1def1920?lang=uk-UA&amp;title=AkademikOleksandrShalimovPam-iatiVchitelia</a:t>
            </a:r>
            <a:r>
              <a:rPr lang="uk-UA" sz="1400"/>
              <a:t>)</a:t>
            </a:r>
            <a:endParaRPr lang="ru-RU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1792</TotalTime>
  <Words>666</Words>
  <Application>Microsoft Office PowerPoint</Application>
  <PresentationFormat>Произвольный</PresentationFormat>
  <Paragraphs>47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Calibri</vt:lpstr>
      <vt:lpstr>Monotype Corsiva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Введение  Признаки поражения почек отмечаются у каждого десятого жителя Земли. Но многие, страдающие хронической болезнью почек, длительное время даже не подозревают, что они больны. Коварство заболеваний почек заключается в том, что они могут многие годы не давать знать о себе, не вызывать никаких жалоб, так что обнаружить их можно только пройдя медицинское обследование, сдав анализы мочи и крови.</dc:title>
  <dc:creator>Евгений</dc:creator>
  <cp:lastModifiedBy>А Ю. Толочко</cp:lastModifiedBy>
  <cp:revision>130</cp:revision>
  <dcterms:created xsi:type="dcterms:W3CDTF">2014-06-22T14:46:53Z</dcterms:created>
  <dcterms:modified xsi:type="dcterms:W3CDTF">2018-01-19T11:33:41Z</dcterms:modified>
</cp:coreProperties>
</file>