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32" r:id="rId3"/>
    <p:sldMasterId id="2147483744" r:id="rId4"/>
  </p:sldMasterIdLst>
  <p:notesMasterIdLst>
    <p:notesMasterId r:id="rId84"/>
  </p:notesMasterIdLst>
  <p:sldIdLst>
    <p:sldId id="303" r:id="rId5"/>
    <p:sldId id="305" r:id="rId6"/>
    <p:sldId id="306" r:id="rId7"/>
    <p:sldId id="307" r:id="rId8"/>
    <p:sldId id="308" r:id="rId9"/>
    <p:sldId id="309" r:id="rId10"/>
    <p:sldId id="310" r:id="rId11"/>
    <p:sldId id="341" r:id="rId12"/>
    <p:sldId id="257" r:id="rId13"/>
    <p:sldId id="342" r:id="rId14"/>
    <p:sldId id="258" r:id="rId15"/>
    <p:sldId id="296" r:id="rId16"/>
    <p:sldId id="343" r:id="rId17"/>
    <p:sldId id="345" r:id="rId18"/>
    <p:sldId id="346" r:id="rId19"/>
    <p:sldId id="381" r:id="rId20"/>
    <p:sldId id="382" r:id="rId21"/>
    <p:sldId id="383" r:id="rId22"/>
    <p:sldId id="390" r:id="rId23"/>
    <p:sldId id="391" r:id="rId24"/>
    <p:sldId id="392" r:id="rId25"/>
    <p:sldId id="384" r:id="rId26"/>
    <p:sldId id="385" r:id="rId27"/>
    <p:sldId id="386" r:id="rId28"/>
    <p:sldId id="396" r:id="rId29"/>
    <p:sldId id="393" r:id="rId30"/>
    <p:sldId id="394" r:id="rId31"/>
    <p:sldId id="395" r:id="rId32"/>
    <p:sldId id="379" r:id="rId33"/>
    <p:sldId id="321" r:id="rId34"/>
    <p:sldId id="350" r:id="rId35"/>
    <p:sldId id="351" r:id="rId36"/>
    <p:sldId id="352" r:id="rId37"/>
    <p:sldId id="267" r:id="rId38"/>
    <p:sldId id="262" r:id="rId39"/>
    <p:sldId id="324" r:id="rId40"/>
    <p:sldId id="265" r:id="rId41"/>
    <p:sldId id="353" r:id="rId42"/>
    <p:sldId id="356" r:id="rId43"/>
    <p:sldId id="354" r:id="rId44"/>
    <p:sldId id="357" r:id="rId45"/>
    <p:sldId id="358" r:id="rId46"/>
    <p:sldId id="327" r:id="rId47"/>
    <p:sldId id="361" r:id="rId48"/>
    <p:sldId id="362" r:id="rId49"/>
    <p:sldId id="359" r:id="rId50"/>
    <p:sldId id="363" r:id="rId51"/>
    <p:sldId id="364" r:id="rId52"/>
    <p:sldId id="365" r:id="rId53"/>
    <p:sldId id="366" r:id="rId54"/>
    <p:sldId id="329" r:id="rId55"/>
    <p:sldId id="330" r:id="rId56"/>
    <p:sldId id="328" r:id="rId57"/>
    <p:sldId id="331" r:id="rId58"/>
    <p:sldId id="333" r:id="rId59"/>
    <p:sldId id="334" r:id="rId60"/>
    <p:sldId id="266" r:id="rId61"/>
    <p:sldId id="271" r:id="rId62"/>
    <p:sldId id="264" r:id="rId63"/>
    <p:sldId id="398" r:id="rId64"/>
    <p:sldId id="269" r:id="rId65"/>
    <p:sldId id="270" r:id="rId66"/>
    <p:sldId id="399" r:id="rId67"/>
    <p:sldId id="367" r:id="rId68"/>
    <p:sldId id="369" r:id="rId69"/>
    <p:sldId id="370" r:id="rId70"/>
    <p:sldId id="401" r:id="rId71"/>
    <p:sldId id="400" r:id="rId72"/>
    <p:sldId id="372" r:id="rId73"/>
    <p:sldId id="275" r:id="rId74"/>
    <p:sldId id="335" r:id="rId75"/>
    <p:sldId id="336" r:id="rId76"/>
    <p:sldId id="373" r:id="rId77"/>
    <p:sldId id="375" r:id="rId78"/>
    <p:sldId id="380" r:id="rId79"/>
    <p:sldId id="374" r:id="rId80"/>
    <p:sldId id="376" r:id="rId81"/>
    <p:sldId id="377" r:id="rId82"/>
    <p:sldId id="339" r:id="rId8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5392"/>
    <a:srgbClr val="FF9999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147" autoAdjust="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DE7395-735C-4130-BE5D-FB489956A176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11D04-8E50-49D2-8399-4FAD9133B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889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5996" y="8687297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5007F146-14BA-452C-BAC9-12572B0CA05C}" type="slidenum">
              <a:rPr lang="en-GB" sz="1200"/>
              <a:pPr algn="r" defTabSz="914423"/>
              <a:t>1</a:t>
            </a:fld>
            <a:endParaRPr lang="en-GB" sz="1200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11D04-8E50-49D2-8399-4FAD9133B0E2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7654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D624F1-5391-4CE3-859A-CF876E225B5A}" type="slidenum">
              <a:rPr lang="ru-RU" smtClean="0"/>
              <a:pPr eaLnBrk="1" hangingPunct="1"/>
              <a:t>79</a:t>
            </a:fld>
            <a:endParaRPr lang="ru-RU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Если информация о недостатках, преимуществах и альтернативах обычному способу родовспоможения останется главным направлением большого числа дородовых курсов, можно ожидать увеличения в обществе числа влиятельных и хорошо информированных людей, вовлеченных в совершенствование практик родовспоможения.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088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1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2821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5188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1463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02221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62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286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5177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1451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523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615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6.wdp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547664" y="4581128"/>
            <a:ext cx="7416824" cy="1717675"/>
          </a:xfrm>
          <a:noFill/>
        </p:spPr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         Лектор: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зав. кафедрой акушерства и гинекологии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               профессор  </a:t>
            </a:r>
            <a:r>
              <a:rPr lang="ru-RU" sz="2400" b="1" dirty="0" err="1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Круть</a:t>
            </a: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Юрий Я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ковлевич</a:t>
            </a:r>
            <a:endParaRPr lang="en-US" sz="2400" b="1" dirty="0" smtClean="0"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94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1520" y="1214422"/>
            <a:ext cx="8568952" cy="2070562"/>
          </a:xfrm>
        </p:spPr>
        <p:txBody>
          <a:bodyPr anchor="t">
            <a:normAutofit fontScale="90000"/>
          </a:bodyPr>
          <a:lstStyle/>
          <a:p>
            <a:pPr marL="182880" indent="0" algn="ctr" eaLnBrk="1" hangingPunct="1">
              <a:buNone/>
              <a:defRPr/>
            </a:pP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ru-RU" sz="2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Многоплодная беременность</a:t>
            </a:r>
            <a:endParaRPr lang="en-GB" b="1" dirty="0" smtClean="0"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Двояйцевая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дизиготная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двойня.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8858280" cy="581212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Дизиготные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двойни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всегда характеризуются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дихориальным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диамниотическим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типом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плацентации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этом всегда будут две автономные плаценты, которые могут плотно прилегать, но их можно разделить.</a:t>
            </a: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Каждая оплодотворенная яйцеклетка,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которая проникает в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децидуальную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оболочку,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образует собственные амниотическую и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хориальную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оболочки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из которых в дальнейшем образуется своя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отдельная плацента.</a:t>
            </a:r>
          </a:p>
          <a:p>
            <a:pPr>
              <a:buNone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яйцеклетки проникли в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децидуальную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оболочку близко одна к другой, то края обеих плацент тесно прилежат, что создает впечатление единого образования. В действительности каждая плацента имеет свою сосудис­тую сетку, каждый плодный мешок имеет свою амниотическую 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хориальную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оболочки.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Перегородка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между двумя плодными мешками состоит из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четырех оболочек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двух амниотических и двух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хориальных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децидуальная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оболочка общая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дихориальные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близнецы). </a:t>
            </a:r>
          </a:p>
          <a:p>
            <a:pPr>
              <a:buNone/>
            </a:pP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4713" y="1182354"/>
            <a:ext cx="648072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88640"/>
            <a:ext cx="80032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Дихориальная</a:t>
            </a: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диамниотическая</a:t>
            </a: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двойня </a:t>
            </a:r>
          </a:p>
        </p:txBody>
      </p:sp>
      <p:sp>
        <p:nvSpPr>
          <p:cNvPr id="2" name="Овал 1"/>
          <p:cNvSpPr/>
          <p:nvPr/>
        </p:nvSpPr>
        <p:spPr>
          <a:xfrm>
            <a:off x="4499992" y="980728"/>
            <a:ext cx="2160239" cy="4320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Два хориона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948264" y="1052736"/>
            <a:ext cx="1440160" cy="432048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амнион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87624" y="1052736"/>
            <a:ext cx="1440160" cy="432048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амнион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68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0"/>
            <a:ext cx="856895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Двуяйцевая</a:t>
            </a: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двойня</a:t>
            </a:r>
          </a:p>
          <a:p>
            <a:pPr algn="ctr"/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Если же оплодотворенные яйцеклетки проникли на значительное расстояние, то плаценты развиваются как отдельные образования, а каждое плодное яйцо имеет собственную, отдельную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децидуальную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оболочку.</a:t>
            </a:r>
          </a:p>
          <a:p>
            <a:pPr algn="ctr"/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92" r="10606"/>
          <a:stretch/>
        </p:blipFill>
        <p:spPr bwMode="auto">
          <a:xfrm>
            <a:off x="500034" y="2571744"/>
            <a:ext cx="792088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4796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Двояйцевая</a:t>
            </a:r>
            <a:r>
              <a:rPr lang="ru-RU" sz="2800" b="1" dirty="0" smtClean="0">
                <a:solidFill>
                  <a:srgbClr val="FF0000"/>
                </a:solidFill>
              </a:rPr>
              <a:t> (</a:t>
            </a:r>
            <a:r>
              <a:rPr lang="ru-RU" sz="2800" b="1" dirty="0" err="1" smtClean="0">
                <a:solidFill>
                  <a:srgbClr val="FF0000"/>
                </a:solidFill>
              </a:rPr>
              <a:t>дизиготная</a:t>
            </a:r>
            <a:r>
              <a:rPr lang="ru-RU" sz="2800" b="1" dirty="0" smtClean="0">
                <a:solidFill>
                  <a:srgbClr val="FF0000"/>
                </a:solidFill>
              </a:rPr>
              <a:t>) двойня.</a:t>
            </a:r>
            <a:endParaRPr lang="ru-RU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57232"/>
            <a:ext cx="8401080" cy="581212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Одной из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основных причин образования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дизиготных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близнецов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является мощная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гормональная стимуляция яичников.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Высокий уровень ФСГ может вызывать созревание и овуляцию одновременно нескольких фолликулов в одном или обоих яичниках или формирование в одном фолликуле двух яйцеклеток. Чаще всего две яйцеклетки исходят из одного фолликула.</a:t>
            </a: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Сходная картина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полиовуляции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на фоне повышенного уровня ФСГ может развиваться и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проведении стимуляции  овуляции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кломифенцитратом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клостильбегитом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хорионическим гонадотропином.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Однояйцевая</a:t>
            </a:r>
            <a:r>
              <a:rPr lang="ru-RU" sz="2800" b="1" dirty="0" smtClean="0">
                <a:solidFill>
                  <a:srgbClr val="FF0000"/>
                </a:solidFill>
              </a:rPr>
              <a:t> (монозиготная) двойня.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214398"/>
            <a:ext cx="8615394" cy="564360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Монозиготные двойни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формируются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вследствие разделения одного плодного яйца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различных стадиях его развития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 составляют 1/3 от всех двоен.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В отличие от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дизиготных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близнецов частота распространенности монозиготных близнецов является величиной постоянной, составляющей 3-5 на 1000 родов.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отличие от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дизиготного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варианта распространенность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монозиготных близнецов не зависит от этнической принадлежности, возраста матери, паритета беременности и родов.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Однояйцевая</a:t>
            </a:r>
            <a:r>
              <a:rPr lang="ru-RU" sz="2800" b="1" dirty="0" smtClean="0">
                <a:solidFill>
                  <a:srgbClr val="FF0000"/>
                </a:solidFill>
              </a:rPr>
              <a:t> (монозиготная) двойня.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785794"/>
            <a:ext cx="8643998" cy="63121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Разделение оплодотворенной яйцеклетки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может происходить в результате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задержки имплантации и дефицита кислородной насыщенности. </a:t>
            </a:r>
          </a:p>
          <a:p>
            <a:pPr>
              <a:buFont typeface="Wingdings" pitchFamily="2" charset="2"/>
              <a:buChar char="Ø"/>
            </a:pPr>
            <a:endParaRPr lang="ru-RU" sz="22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Причиной полиэмбрионии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может быть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механическое разъединение бластомеров (на ранних стадиях дробления), возникающее в результате охлаждения, нарушения кислотности и ионного состава среды, воздействия токсических и других факторов.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Эта теория позволяет также объяснить и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более высокую частоту аномалий развития среди монозиготных близнецов по сравнению с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дизиготными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     Возникновение монозиготной двойни связывают также и с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оплодотворением яйцеклетки, имевшей два или более ядра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 Каждое ядро соединяется с ядерным веществом сперматозоида, в результате чего образуются зародышевые зачатки.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Основные этапы эмбриогенеза человека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Гаметы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>(от греч. </a:t>
            </a:r>
            <a:r>
              <a:rPr lang="el-GR" dirty="0" smtClean="0"/>
              <a:t>γᾰμετή</a:t>
            </a:r>
            <a:r>
              <a:rPr lang="ru-RU" dirty="0" smtClean="0"/>
              <a:t> — жена, </a:t>
            </a:r>
            <a:r>
              <a:rPr lang="el-GR" dirty="0" smtClean="0"/>
              <a:t>γᾰμέτης</a:t>
            </a:r>
            <a:r>
              <a:rPr lang="ru-RU" dirty="0" smtClean="0"/>
              <a:t> — муж) — репродуктивные (половые) клетки, имеющие гаплоидный  (одинарный) набор хромосом  и участвующие в </a:t>
            </a:r>
            <a:r>
              <a:rPr lang="ru-RU" dirty="0" err="1" smtClean="0"/>
              <a:t>гаметном</a:t>
            </a:r>
            <a:r>
              <a:rPr lang="ru-RU" dirty="0" smtClean="0"/>
              <a:t>, </a:t>
            </a:r>
            <a:r>
              <a:rPr lang="ru-RU" dirty="0" err="1" smtClean="0"/>
              <a:t>в</a:t>
            </a:r>
            <a:r>
              <a:rPr lang="ru-RU" dirty="0" smtClean="0"/>
              <a:t> частности, половом размножении.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00CC"/>
                </a:solidFill>
              </a:rPr>
              <a:t>При слиянии двух гамет</a:t>
            </a:r>
            <a:r>
              <a:rPr lang="ru-RU" dirty="0" smtClean="0"/>
              <a:t> образуется </a:t>
            </a:r>
            <a:r>
              <a:rPr lang="ru-RU" b="1" dirty="0" smtClean="0">
                <a:solidFill>
                  <a:srgbClr val="FF0000"/>
                </a:solidFill>
              </a:rPr>
              <a:t>зигота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smtClean="0"/>
              <a:t>развивающаяся в особь (или группу особей) с наследственными признаками обоих родительских организмов, продуцировавших гаметы.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rgbClr val="FF0000"/>
                </a:solidFill>
              </a:rPr>
              <a:t>Зиго́та</a:t>
            </a:r>
            <a:r>
              <a:rPr lang="ru-RU" dirty="0" smtClean="0"/>
              <a:t> (от </a:t>
            </a:r>
            <a:r>
              <a:rPr lang="ru-RU" dirty="0" err="1" smtClean="0"/>
              <a:t>др.-греч</a:t>
            </a:r>
            <a:r>
              <a:rPr lang="ru-RU" u="sng" dirty="0" smtClean="0"/>
              <a:t>.</a:t>
            </a:r>
            <a:r>
              <a:rPr lang="ru-RU" dirty="0" smtClean="0"/>
              <a:t> </a:t>
            </a:r>
            <a:r>
              <a:rPr lang="ru-RU" dirty="0" err="1" smtClean="0"/>
              <a:t>ζυγωτός</a:t>
            </a:r>
            <a:r>
              <a:rPr lang="ru-RU" dirty="0" smtClean="0"/>
              <a:t> — спаренный, удвоенный) — диплоидная (содержащая полный двойной набор хромосом) клетка, образующаяся в результате оплодотворения (слияния яйцеклетки и   сперматозоида).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125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Основные этапы эмбриогенеза человека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42984"/>
            <a:ext cx="8892480" cy="528641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rgbClr val="FF0000"/>
                </a:solidFill>
              </a:rPr>
              <a:t>Дробле́ние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>— ряд последовательных митотических делений оплодотворенного или инициированного к развитию яйца.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</a:rPr>
              <a:t>Дробление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00CC"/>
                </a:solidFill>
              </a:rPr>
              <a:t>представляет собой первый период эмбрионального развития </a:t>
            </a:r>
            <a:r>
              <a:rPr lang="ru-RU" dirty="0" smtClean="0">
                <a:solidFill>
                  <a:srgbClr val="0070C0"/>
                </a:solidFill>
              </a:rPr>
              <a:t>, </a:t>
            </a:r>
            <a:r>
              <a:rPr lang="ru-RU" dirty="0" smtClean="0"/>
              <a:t>который присутствует в онтогенезе всех многоклеточных животных.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 Яйцо разделяется на все более мелкие клетки —</a:t>
            </a:r>
            <a:r>
              <a:rPr lang="ru-RU" dirty="0" smtClean="0">
                <a:solidFill>
                  <a:srgbClr val="FF0000"/>
                </a:solidFill>
              </a:rPr>
              <a:t>бластомеры. 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rgbClr val="FF0000"/>
                </a:solidFill>
              </a:rPr>
              <a:t>Мо́рула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>(лат</a:t>
            </a:r>
            <a:r>
              <a:rPr lang="ru-RU" u="sng" dirty="0" smtClean="0"/>
              <a:t>.</a:t>
            </a:r>
            <a:r>
              <a:rPr lang="ru-RU" dirty="0" smtClean="0"/>
              <a:t> </a:t>
            </a:r>
            <a:r>
              <a:rPr lang="la-Latn" i="1" dirty="0" smtClean="0"/>
              <a:t>morula</a:t>
            </a:r>
            <a:r>
              <a:rPr lang="ru-RU" dirty="0" smtClean="0"/>
              <a:t> — шелковица) — это стадия раннего эмбрионального развития зародыша, которая начинается с завершением дробления зиготы. Клетки морулы делятся </a:t>
            </a:r>
            <a:r>
              <a:rPr lang="ru-RU" dirty="0" err="1" smtClean="0"/>
              <a:t>гомобластически</a:t>
            </a:r>
            <a:r>
              <a:rPr lang="ru-RU" dirty="0" smtClean="0"/>
              <a:t>. После нескольких делений клетки зародыша формируют шаровидную структуру, напоминающий ягоду шелковицы.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566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Основные этапы эмбриогенеза человека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/>
              <a:t>В дальнейшем внутри зародыша появляется полость — бластоцель. Этот этап развития называется </a:t>
            </a:r>
            <a:r>
              <a:rPr lang="ru-RU" sz="2400" b="1" dirty="0" smtClean="0">
                <a:solidFill>
                  <a:srgbClr val="FF0000"/>
                </a:solidFill>
              </a:rPr>
              <a:t>бластула. </a:t>
            </a:r>
            <a:r>
              <a:rPr lang="ru-RU" sz="2400" b="1" dirty="0" smtClean="0">
                <a:solidFill>
                  <a:srgbClr val="0000CC"/>
                </a:solidFill>
              </a:rPr>
              <a:t>Образуется бластула </a:t>
            </a:r>
            <a:r>
              <a:rPr lang="ru-RU" sz="2400" b="1" dirty="0" smtClean="0">
                <a:solidFill>
                  <a:srgbClr val="FF0000"/>
                </a:solidFill>
              </a:rPr>
              <a:t>в первые 3 дня после оплодотворения</a:t>
            </a:r>
            <a:r>
              <a:rPr lang="ru-RU" sz="2400" b="1" dirty="0" smtClean="0">
                <a:solidFill>
                  <a:srgbClr val="0070C0"/>
                </a:solidFill>
              </a:rPr>
              <a:t>. </a:t>
            </a:r>
          </a:p>
          <a:p>
            <a:endParaRPr lang="ru-RU" sz="24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                                                 1 - морула,           2 - бластула.</a:t>
            </a:r>
          </a:p>
          <a:p>
            <a:endParaRPr lang="ru-RU" sz="2000" b="1" dirty="0" smtClean="0"/>
          </a:p>
          <a:p>
            <a:r>
              <a:rPr lang="ru-RU" sz="2400" b="1" dirty="0" smtClean="0">
                <a:solidFill>
                  <a:srgbClr val="FF0000"/>
                </a:solidFill>
              </a:rPr>
              <a:t>На  4-8-й день </a:t>
            </a:r>
            <a:r>
              <a:rPr lang="ru-RU" sz="2400" b="1" dirty="0" smtClean="0"/>
              <a:t>после оплодотворения на стадии </a:t>
            </a:r>
            <a:r>
              <a:rPr lang="ru-RU" sz="2400" b="1" dirty="0" err="1" smtClean="0">
                <a:solidFill>
                  <a:srgbClr val="FF0000"/>
                </a:solidFill>
              </a:rPr>
              <a:t>бластоцисты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smtClean="0"/>
              <a:t>происходит формирование внутреннего слоя клеток - </a:t>
            </a:r>
            <a:r>
              <a:rPr lang="ru-RU" sz="2400" b="1" dirty="0" err="1" smtClean="0">
                <a:solidFill>
                  <a:srgbClr val="FF0000"/>
                </a:solidFill>
              </a:rPr>
              <a:t>эмбриобласта</a:t>
            </a:r>
            <a:r>
              <a:rPr lang="ru-RU" sz="2400" b="1" dirty="0" smtClean="0"/>
              <a:t>, а также закладка хориона из наружного слоя </a:t>
            </a:r>
            <a:r>
              <a:rPr lang="ru-RU" sz="2400" b="1" dirty="0" err="1" smtClean="0">
                <a:solidFill>
                  <a:srgbClr val="FF0000"/>
                </a:solidFill>
              </a:rPr>
              <a:t>трофобласта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Blastulation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285992"/>
            <a:ext cx="38338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731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Однояйцевая</a:t>
            </a:r>
            <a:r>
              <a:rPr lang="ru-RU" sz="2800" b="1" dirty="0" smtClean="0">
                <a:solidFill>
                  <a:srgbClr val="FF0000"/>
                </a:solidFill>
              </a:rPr>
              <a:t> (монозиготная) двойня.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785794"/>
            <a:ext cx="8401080" cy="588359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процессе развития плодного яйца вначале закладывается хорион, затем амнион и, собственно, зародыш. </a:t>
            </a:r>
          </a:p>
          <a:p>
            <a:pPr>
              <a:buNone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Поэтому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характер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плацентации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образовании монозиготной двойни зависит от этапа развития плодного яйца, на котором произошло его деление.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разделение плодного яйца наступает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первые 3 дня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после оплодотворения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т. е. до формирования внутреннего слоя клеток -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эмбриобласта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(в стадии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бластоцисты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 преобразования наружного слоя клеток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бластоциты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трофобласт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то монозиготные двойни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имеют два хориона и два амниона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В этом случае монозиготная двойня будет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диамниотической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Этот вариант встречается в 20-30% от всех монозиготных близнецов.</a:t>
            </a: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026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4292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Многоплодной называют беременность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которой в организме женщины развивается два плода или более. 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Рождение двух и более детей называют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многоплодными родами.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Многоплодной беременностью 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называется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беременность, при которой в полости матки развиваются </a:t>
            </a:r>
            <a:r>
              <a:rPr lang="ru-RU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более одного эмбриона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Однояйцевая</a:t>
            </a:r>
            <a:r>
              <a:rPr lang="ru-RU" sz="2800" b="1" dirty="0" smtClean="0">
                <a:solidFill>
                  <a:srgbClr val="FF0000"/>
                </a:solidFill>
              </a:rPr>
              <a:t> (монозиготная) двойня.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785794"/>
            <a:ext cx="9001156" cy="63121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Если деление плодного яйца происходит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между 4-8-м днем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после оплодотворения на стадии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бластоцисты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когда закончено формирование внутреннего слоя клеток - 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эмбриобласта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произошла закладка хориона из наружного слоя, но до закладки амниотических клеток,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сформируются два эмбриона, каждый в отдельном амниотическом мешке.</a:t>
            </a:r>
          </a:p>
          <a:p>
            <a:pPr>
              <a:buNone/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Два амниотических мешка будут окружены общей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хориальной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оболочкой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Такая монозиготная двойня будет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диамниотической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Большинство монозиготных близнецов (70-80%) представлены именно этим типом.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782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136569"/>
            <a:ext cx="6511785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59832" y="936514"/>
            <a:ext cx="36543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отсутствует ткань хориона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60648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Монохориальная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диамниотическая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двойня</a:t>
            </a:r>
          </a:p>
        </p:txBody>
      </p:sp>
      <p:sp>
        <p:nvSpPr>
          <p:cNvPr id="2" name="Овал 1"/>
          <p:cNvSpPr/>
          <p:nvPr/>
        </p:nvSpPr>
        <p:spPr>
          <a:xfrm>
            <a:off x="6876256" y="1084596"/>
            <a:ext cx="1512168" cy="504056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амнион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87624" y="1084596"/>
            <a:ext cx="1512168" cy="504056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амнион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947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Основные этапы эмбриогенеза человека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rgbClr val="FF0000"/>
                </a:solidFill>
              </a:rPr>
              <a:t>Га́струла</a:t>
            </a:r>
            <a:r>
              <a:rPr lang="ru-RU" dirty="0" smtClean="0"/>
              <a:t> (лат. </a:t>
            </a:r>
            <a:r>
              <a:rPr lang="la-Latn" i="1" dirty="0" smtClean="0"/>
              <a:t>gastrula</a:t>
            </a:r>
            <a:r>
              <a:rPr lang="ru-RU" dirty="0" smtClean="0"/>
              <a:t>) — стадия зародышевого развития многоклеточных животных, следующая за бластулой. Отличительной особенностью гаструлы является образование так называемых </a:t>
            </a:r>
            <a:r>
              <a:rPr lang="ru-RU" dirty="0" smtClean="0">
                <a:solidFill>
                  <a:srgbClr val="FF0000"/>
                </a:solidFill>
              </a:rPr>
              <a:t>зародышевых листков </a:t>
            </a:r>
            <a:r>
              <a:rPr lang="ru-RU" dirty="0" smtClean="0"/>
              <a:t>— пластов (слоёв) клеток.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У многоклеточных животных на стадии </a:t>
            </a:r>
            <a:r>
              <a:rPr lang="ru-RU" dirty="0" smtClean="0">
                <a:solidFill>
                  <a:srgbClr val="FF0000"/>
                </a:solidFill>
              </a:rPr>
              <a:t>гаструлы</a:t>
            </a:r>
            <a:r>
              <a:rPr lang="ru-RU" dirty="0" smtClean="0"/>
              <a:t> формируется три зародышевых листка: наружный —</a:t>
            </a:r>
            <a:r>
              <a:rPr lang="ru-RU" dirty="0" smtClean="0">
                <a:solidFill>
                  <a:srgbClr val="FF0000"/>
                </a:solidFill>
              </a:rPr>
              <a:t>эктодерма</a:t>
            </a:r>
            <a:r>
              <a:rPr lang="ru-RU" dirty="0" smtClean="0"/>
              <a:t>, внутренний — </a:t>
            </a:r>
            <a:r>
              <a:rPr lang="ru-RU" dirty="0" smtClean="0">
                <a:solidFill>
                  <a:srgbClr val="FF0000"/>
                </a:solidFill>
              </a:rPr>
              <a:t>энтодерма</a:t>
            </a:r>
            <a:r>
              <a:rPr lang="ru-RU" dirty="0" smtClean="0"/>
              <a:t>  и средний — </a:t>
            </a:r>
            <a:r>
              <a:rPr lang="ru-RU" dirty="0" smtClean="0">
                <a:solidFill>
                  <a:srgbClr val="FF0000"/>
                </a:solidFill>
              </a:rPr>
              <a:t>мезодерма</a:t>
            </a:r>
            <a:r>
              <a:rPr lang="ru-RU" dirty="0" smtClean="0"/>
              <a:t>. Процесс развития гаструлы называют гаструляция.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605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Основные этапы эмбриогенеза человека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Один из механизмов гаструляции — инвагинация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впячивание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части стенки бластулы внутрь зародыша) </a:t>
            </a:r>
            <a:r>
              <a:rPr lang="ru-RU" sz="31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i="1" dirty="0" smtClean="0">
                <a:latin typeface="Arial" pitchFamily="34" charset="0"/>
                <a:cs typeface="Arial" pitchFamily="34" charset="0"/>
              </a:rPr>
            </a:br>
            <a:r>
              <a:rPr lang="ru-RU" sz="3100" i="1" dirty="0" smtClean="0">
                <a:latin typeface="Arial" pitchFamily="34" charset="0"/>
                <a:cs typeface="Arial" pitchFamily="34" charset="0"/>
              </a:rPr>
              <a:t>1 — бластула,</a:t>
            </a:r>
            <a:br>
              <a:rPr lang="ru-RU" sz="3100" i="1" dirty="0" smtClean="0">
                <a:latin typeface="Arial" pitchFamily="34" charset="0"/>
                <a:cs typeface="Arial" pitchFamily="34" charset="0"/>
              </a:rPr>
            </a:br>
            <a:r>
              <a:rPr lang="ru-RU" sz="3100" i="1" dirty="0" smtClean="0">
                <a:latin typeface="Arial" pitchFamily="34" charset="0"/>
                <a:cs typeface="Arial" pitchFamily="34" charset="0"/>
              </a:rPr>
              <a:t>2 — гаструла.</a:t>
            </a:r>
          </a:p>
          <a:p>
            <a:pPr>
              <a:buFont typeface="Wingdings" pitchFamily="2" charset="2"/>
              <a:buChar char="Ø"/>
            </a:pPr>
            <a:endParaRPr lang="ru-RU" sz="31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На 9-10-й день после оплодотворения,  завершается </a:t>
            </a:r>
            <a:r>
              <a:rPr lang="ru-RU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закладка амниона и  формируется  эмбрион с амниотическим мешком. </a:t>
            </a:r>
          </a:p>
          <a:p>
            <a:endParaRPr lang="ru-RU" dirty="0"/>
          </a:p>
        </p:txBody>
      </p:sp>
      <p:pic>
        <p:nvPicPr>
          <p:cNvPr id="4" name="Рисунок 3" descr="http://upload.wikimedia.org/wikipedia/commons/thumb/3/31/Gastrulation.png/200px-Gastrulation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857232"/>
            <a:ext cx="414340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8129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Основные этапы эмбриогенеза человека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На 13-15-й день после зачатия происходит формирование эмбрионального диска – </a:t>
            </a:r>
            <a:r>
              <a:rPr lang="ru-RU" dirty="0" smtClean="0">
                <a:solidFill>
                  <a:srgbClr val="FF0000"/>
                </a:solidFill>
              </a:rPr>
              <a:t>нейруляция – стадия нейрулы,</a:t>
            </a:r>
            <a:r>
              <a:rPr lang="ru-RU" dirty="0" smtClean="0"/>
              <a:t> которая следует за гаструлой.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На данной стадии зародышевого развития происходит образование </a:t>
            </a:r>
            <a:r>
              <a:rPr lang="ru-RU" dirty="0" smtClean="0">
                <a:solidFill>
                  <a:srgbClr val="FF0000"/>
                </a:solidFill>
              </a:rPr>
              <a:t>нервной пластинки </a:t>
            </a:r>
            <a:r>
              <a:rPr lang="ru-RU" dirty="0" smtClean="0"/>
              <a:t>и её замыкание в </a:t>
            </a:r>
            <a:r>
              <a:rPr lang="ru-RU" dirty="0" smtClean="0">
                <a:solidFill>
                  <a:srgbClr val="FF0000"/>
                </a:solidFill>
              </a:rPr>
              <a:t>нервную трубку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00CC"/>
                </a:solidFill>
              </a:rPr>
              <a:t>Ранняя нейрула образуется в результате гаструляции и представляет собой трёхслойный зародыш, из слоёв которого начинают образовываться внутренние органы.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0000CC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</a:rPr>
              <a:t>Эктодерма</a:t>
            </a:r>
            <a:r>
              <a:rPr lang="ru-RU" dirty="0" smtClean="0"/>
              <a:t>  образует нервную пластинку и покровный эпителий.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</a:rPr>
              <a:t>Мезодерма </a:t>
            </a:r>
            <a:r>
              <a:rPr lang="ru-RU" dirty="0" smtClean="0"/>
              <a:t>образует зачаток хорды.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</a:rPr>
              <a:t>Энтодерма</a:t>
            </a:r>
            <a:r>
              <a:rPr lang="ru-RU" dirty="0" smtClean="0"/>
              <a:t> подрастает к спинной стороне зародыша и окружая гастроцель образует кишечник.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5176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Основные этапы эмбриогенеза человека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Органогенез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>— последний эмбриональный </a:t>
            </a:r>
            <a:r>
              <a:rPr lang="ru-RU" dirty="0"/>
              <a:t>этап</a:t>
            </a:r>
            <a:r>
              <a:rPr lang="ru-RU" dirty="0" smtClean="0"/>
              <a:t>  индивидуального развития начинается через 2-3 недели после оплодотворения. 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00CC"/>
                </a:solidFill>
              </a:rPr>
              <a:t>В процессе гистогенеза образуются ткани организма. </a:t>
            </a:r>
            <a:r>
              <a:rPr lang="ru-RU" dirty="0" smtClean="0">
                <a:solidFill>
                  <a:srgbClr val="FF0000"/>
                </a:solidFill>
              </a:rPr>
              <a:t>Из эктодермы  </a:t>
            </a:r>
            <a:r>
              <a:rPr lang="ru-RU" dirty="0" smtClean="0"/>
              <a:t>образуются нервная ткань и эпидермис кожи с кожными железами, из которых впоследствии развивается нервная система, органы чувств и эпидермис.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Из энтодермы </a:t>
            </a:r>
            <a:r>
              <a:rPr lang="ru-RU" dirty="0" smtClean="0"/>
              <a:t>образуются хорда и эпителиальная ткань, из которой впоследствии образуются слизистые, легкие, капилляры и железы (кроме половых и кожных).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</a:rPr>
              <a:t>Из мезодермы </a:t>
            </a:r>
            <a:r>
              <a:rPr lang="ru-RU" dirty="0" smtClean="0"/>
              <a:t>образуются мышечная и соединительная ткань. Из мышечной ткани образуются опорно-двигательная система, кровь, сердце, почки и половые железы.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087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Однояйцевая</a:t>
            </a:r>
            <a:r>
              <a:rPr lang="ru-RU" sz="2800" b="1" dirty="0" smtClean="0">
                <a:solidFill>
                  <a:srgbClr val="FF0000"/>
                </a:solidFill>
              </a:rPr>
              <a:t> (монозиготная) двойня.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785794"/>
            <a:ext cx="9001156" cy="63121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Если разделение происходит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9-10-й день после оплодотворения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ко времени завершения закладки амниона,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то формируются два эмбриона с общим амниотическим мешком.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Такая монозиготная двойня будет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моноамниотической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Среди монозиготных близнецов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 наиболее редкий тип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встречающийся приблизительно в 1% от всех монозиготных близнецов и представляющий собой наиболее высокую степень риска с точки зрения течения беременности.</a:t>
            </a:r>
          </a:p>
          <a:p>
            <a:pPr>
              <a:buFont typeface="Wingdings" pitchFamily="2" charset="2"/>
              <a:buChar char="Ø"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разделении яйцеклетки в более поздние сроки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 13-15-й день после зачатия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(после формирования эмбрионального диска)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разделение будет неполным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что приведет к неполному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расщеплению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сращению близнецов (сиамские близнецы).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Такой тип встречается довольно редко, приблизительно 1 наблюдение на 1500 многоплодных беременностей или 1:50 000-100 000 новорожденных.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553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16"/>
          <a:stretch/>
        </p:blipFill>
        <p:spPr bwMode="auto">
          <a:xfrm rot="10800000">
            <a:off x="1187623" y="1268760"/>
            <a:ext cx="6224539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Монохориальная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моноамниотическая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двойня </a:t>
            </a:r>
          </a:p>
        </p:txBody>
      </p:sp>
    </p:spTree>
    <p:extLst>
      <p:ext uri="{BB962C8B-B14F-4D97-AF65-F5344CB8AC3E}">
        <p14:creationId xmlns:p14="http://schemas.microsoft.com/office/powerpoint/2010/main" xmlns="" val="321755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28693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Различные типы неразделенной двойни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03201"/>
            <a:ext cx="792088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66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25" t="33142" r="23991" b="15551"/>
          <a:stretch/>
        </p:blipFill>
        <p:spPr bwMode="auto">
          <a:xfrm>
            <a:off x="539552" y="1412776"/>
            <a:ext cx="8136904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4389" y="328300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Типы развития двоен</a:t>
            </a:r>
            <a:endParaRPr lang="ru-RU" sz="32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2395" y="1628801"/>
            <a:ext cx="1728192" cy="3643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Дизиготные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36478" y="1628801"/>
            <a:ext cx="1951745" cy="3643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Монозиготные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5556" y="3555920"/>
            <a:ext cx="1668278" cy="7582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Дихориальная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Диамниоти</a:t>
            </a:r>
            <a:r>
              <a:rPr lang="ru-RU" sz="16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ческая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08054" y="3589748"/>
            <a:ext cx="1629397" cy="724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</a:rPr>
              <a:t>Дихориальная</a:t>
            </a:r>
            <a:endParaRPr lang="ru-RU" sz="1600" b="1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Диамниоти</a:t>
            </a:r>
            <a:r>
              <a:rPr lang="ru-RU" sz="1600" b="1" dirty="0" smtClean="0">
                <a:solidFill>
                  <a:schemeClr val="tx1"/>
                </a:solidFill>
              </a:rPr>
              <a:t>-</a:t>
            </a:r>
            <a:endParaRPr lang="ru-RU" sz="1600" b="1" dirty="0">
              <a:solidFill>
                <a:schemeClr val="tx1"/>
              </a:solidFill>
            </a:endParaRPr>
          </a:p>
          <a:p>
            <a:pPr algn="ctr"/>
            <a:r>
              <a:rPr lang="ru-RU" sz="1600" b="1" dirty="0" err="1">
                <a:solidFill>
                  <a:schemeClr val="tx1"/>
                </a:solidFill>
              </a:rPr>
              <a:t>ческая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37451" y="3555918"/>
            <a:ext cx="1845548" cy="7582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Монохориальная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Диамниоти</a:t>
            </a:r>
            <a:r>
              <a:rPr lang="ru-RU" sz="16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ческая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96135" y="3576530"/>
            <a:ext cx="1728192" cy="7376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err="1" smtClean="0">
                <a:solidFill>
                  <a:schemeClr val="tx1"/>
                </a:solidFill>
              </a:rPr>
              <a:t>Монохориальная</a:t>
            </a:r>
            <a:endParaRPr lang="ru-RU" sz="15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500" b="1" dirty="0" err="1" smtClean="0">
                <a:solidFill>
                  <a:schemeClr val="tx1"/>
                </a:solidFill>
              </a:rPr>
              <a:t>Моноамниоти</a:t>
            </a:r>
            <a:r>
              <a:rPr lang="ru-RU" sz="15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1500" b="1" dirty="0" err="1" smtClean="0">
                <a:solidFill>
                  <a:schemeClr val="tx1"/>
                </a:solidFill>
              </a:rPr>
              <a:t>ческая</a:t>
            </a:r>
            <a:endParaRPr lang="ru-RU" sz="15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24327" y="3589747"/>
            <a:ext cx="1152129" cy="7244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Неразде</a:t>
            </a:r>
            <a:r>
              <a:rPr lang="ru-RU" sz="1600" b="1" dirty="0" smtClean="0">
                <a:solidFill>
                  <a:schemeClr val="tx1"/>
                </a:solidFill>
              </a:rPr>
              <a:t>-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ленная двойня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37451" y="2812547"/>
            <a:ext cx="309634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Время деления яйцеклетки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46688" y="4405297"/>
            <a:ext cx="1152128" cy="234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30% двоен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90491" y="4362693"/>
            <a:ext cx="1152128" cy="319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66% двоен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48163" y="4362693"/>
            <a:ext cx="1224136" cy="2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1-2% двоен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24327" y="4383112"/>
            <a:ext cx="1224136" cy="4700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0,3% двоен</a:t>
            </a:r>
          </a:p>
          <a:p>
            <a:pPr algn="ctr"/>
            <a:endParaRPr lang="ru-RU" sz="1600" b="1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676456" y="2812547"/>
            <a:ext cx="0" cy="7639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546688" y="3236882"/>
            <a:ext cx="1008112" cy="1726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˂3 дней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90868" y="3237668"/>
            <a:ext cx="1008112" cy="213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&gt;13 дней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290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Если женщина беременна двумя плодами, говорят о двойне, трема плодами — о тройне и т. д. </a:t>
            </a:r>
            <a:r>
              <a:rPr lang="ru-RU" sz="3100" dirty="0" smtClean="0"/>
              <a:t>Дети, родившиеся от многоплодной беременности, называются </a:t>
            </a:r>
            <a:r>
              <a:rPr lang="ru-RU" sz="3100" dirty="0" smtClean="0">
                <a:solidFill>
                  <a:srgbClr val="FF0000"/>
                </a:solidFill>
              </a:rPr>
              <a:t>близнецами.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3116"/>
            <a:ext cx="8229600" cy="434023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00CC"/>
                </a:solidFill>
              </a:rPr>
              <a:t>Многоплодная беременность встречается в 0,7—1,5 % случаев.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FF0000"/>
                </a:solidFill>
              </a:rPr>
              <a:t> Частота самопроизвольного наступления беременности </a:t>
            </a:r>
            <a:r>
              <a:rPr lang="ru-RU" sz="2800" dirty="0" smtClean="0">
                <a:solidFill>
                  <a:srgbClr val="0000CC"/>
                </a:solidFill>
              </a:rPr>
              <a:t>с </a:t>
            </a:r>
            <a:r>
              <a:rPr lang="ru-RU" sz="2800" i="1" dirty="0" smtClean="0">
                <a:solidFill>
                  <a:srgbClr val="0000CC"/>
                </a:solidFill>
              </a:rPr>
              <a:t>большим количеством плодов</a:t>
            </a:r>
            <a:r>
              <a:rPr lang="ru-RU" sz="2800" dirty="0" smtClean="0">
                <a:solidFill>
                  <a:srgbClr val="0000CC"/>
                </a:solidFill>
              </a:rPr>
              <a:t> крайне мала.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/>
              <a:t>  Для расчета </a:t>
            </a:r>
            <a:r>
              <a:rPr lang="ru-RU" sz="2800" dirty="0" smtClean="0">
                <a:solidFill>
                  <a:srgbClr val="0000CC"/>
                </a:solidFill>
              </a:rPr>
              <a:t>частоты самопроизвольного наступления многоплодной беременности </a:t>
            </a:r>
            <a:r>
              <a:rPr lang="ru-RU" sz="2800" dirty="0" smtClean="0"/>
              <a:t>можно воспользоваться </a:t>
            </a:r>
            <a:r>
              <a:rPr lang="ru-RU" sz="2800" dirty="0" smtClean="0">
                <a:solidFill>
                  <a:srgbClr val="FF0000"/>
                </a:solidFill>
              </a:rPr>
              <a:t>правилом </a:t>
            </a:r>
            <a:r>
              <a:rPr lang="ru-RU" sz="2800" dirty="0" err="1" smtClean="0">
                <a:solidFill>
                  <a:srgbClr val="FF0000"/>
                </a:solidFill>
              </a:rPr>
              <a:t>Хейлина</a:t>
            </a:r>
            <a:r>
              <a:rPr lang="ru-RU" sz="2800" dirty="0" smtClean="0">
                <a:solidFill>
                  <a:srgbClr val="FF0000"/>
                </a:solidFill>
              </a:rPr>
              <a:t>: </a:t>
            </a:r>
            <a:r>
              <a:rPr lang="ru-RU" sz="2800" dirty="0" smtClean="0"/>
              <a:t>двойни встречаются с частотой 1:80 родов, тройни — 1:80</a:t>
            </a:r>
            <a:r>
              <a:rPr lang="ru-RU" sz="2800" baseline="30000" dirty="0" smtClean="0"/>
              <a:t>2 </a:t>
            </a:r>
            <a:r>
              <a:rPr lang="ru-RU" sz="2800" dirty="0" smtClean="0"/>
              <a:t>(6400) родов, четверни — 1:80</a:t>
            </a:r>
            <a:r>
              <a:rPr lang="ru-RU" sz="2800" baseline="30000" dirty="0" smtClean="0"/>
              <a:t>3</a:t>
            </a:r>
            <a:r>
              <a:rPr lang="ru-RU" sz="2800" dirty="0" smtClean="0"/>
              <a:t> (512000) родов, пятерни — 1:80</a:t>
            </a:r>
            <a:r>
              <a:rPr lang="ru-RU" sz="2800" baseline="30000" dirty="0" smtClean="0"/>
              <a:t>4</a:t>
            </a:r>
            <a:r>
              <a:rPr lang="ru-RU" sz="2800" dirty="0" smtClean="0"/>
              <a:t> родов. </a:t>
            </a:r>
          </a:p>
          <a:p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16450406"/>
              </p:ext>
            </p:extLst>
          </p:nvPr>
        </p:nvGraphicFramePr>
        <p:xfrm>
          <a:off x="273866" y="1265858"/>
          <a:ext cx="8640960" cy="5403502"/>
        </p:xfrm>
        <a:graphic>
          <a:graphicData uri="http://schemas.openxmlformats.org/presentationml/2006/ole">
            <p:oleObj spid="_x0000_s8224" name="Диаграмма" r:id="rId3" imgW="4200604" imgH="2724170" progId="Excel.Sheet.8">
              <p:embed/>
            </p:oleObj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411761" y="2494316"/>
            <a:ext cx="1592402" cy="429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169227" y="3043576"/>
            <a:ext cx="1400596" cy="4179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14" idx="1"/>
          </p:cNvCxnSpPr>
          <p:nvPr/>
        </p:nvCxnSpPr>
        <p:spPr>
          <a:xfrm flipV="1">
            <a:off x="5131767" y="4456809"/>
            <a:ext cx="1817455" cy="7679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14" idx="1"/>
          </p:cNvCxnSpPr>
          <p:nvPr/>
        </p:nvCxnSpPr>
        <p:spPr>
          <a:xfrm>
            <a:off x="5617075" y="3947104"/>
            <a:ext cx="1332147" cy="5097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39551" y="2804240"/>
            <a:ext cx="1650613" cy="2393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49222" y="4260481"/>
            <a:ext cx="1443651" cy="39265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19672" y="177281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ддд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5536" y="1657406"/>
            <a:ext cx="2739947" cy="70698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Дихориальная</a:t>
            </a:r>
            <a:r>
              <a:rPr lang="ru-RU" b="1" dirty="0" smtClean="0">
                <a:solidFill>
                  <a:schemeClr val="tx1"/>
                </a:solidFill>
              </a:rPr>
              <a:t> двойня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одинаковый пол плодов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4" name="Стрелка углом 23"/>
          <p:cNvSpPr/>
          <p:nvPr/>
        </p:nvSpPr>
        <p:spPr>
          <a:xfrm rot="5400000">
            <a:off x="3162915" y="1653068"/>
            <a:ext cx="813816" cy="868680"/>
          </a:xfrm>
          <a:prstGeom prst="ben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536" y="3461556"/>
            <a:ext cx="2016223" cy="10801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Монохориальная</a:t>
            </a:r>
            <a:r>
              <a:rPr lang="ru-RU" b="1" dirty="0" smtClean="0">
                <a:solidFill>
                  <a:schemeClr val="tx1"/>
                </a:solidFill>
              </a:rPr>
              <a:t> двойня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одинаковый пол плодов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2411760" y="3759300"/>
            <a:ext cx="634050" cy="48463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940152" y="1659761"/>
            <a:ext cx="2664296" cy="77619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Дихориальная</a:t>
            </a:r>
            <a:r>
              <a:rPr lang="ru-RU" b="1" dirty="0" smtClean="0">
                <a:solidFill>
                  <a:schemeClr val="tx1"/>
                </a:solidFill>
              </a:rPr>
              <a:t> двойня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одинаковый пол плодов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5" name="Стрелка углом 34"/>
          <p:cNvSpPr/>
          <p:nvPr/>
        </p:nvSpPr>
        <p:spPr>
          <a:xfrm rot="16200000" flipH="1">
            <a:off x="5058289" y="1648233"/>
            <a:ext cx="868444" cy="895282"/>
          </a:xfrm>
          <a:prstGeom prst="ben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21663" y="5589240"/>
            <a:ext cx="2482785" cy="72008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Дихориальная</a:t>
            </a:r>
            <a:r>
              <a:rPr lang="ru-RU" b="1" dirty="0" smtClean="0">
                <a:solidFill>
                  <a:schemeClr val="tx1"/>
                </a:solidFill>
              </a:rPr>
              <a:t> двойня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разный пол плодов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7" name="Стрелка углом 36"/>
          <p:cNvSpPr/>
          <p:nvPr/>
        </p:nvSpPr>
        <p:spPr>
          <a:xfrm rot="16200000">
            <a:off x="4955432" y="5133801"/>
            <a:ext cx="998825" cy="13336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542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51520" y="188640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Соотношение </a:t>
            </a:r>
            <a:r>
              <a:rPr lang="ru-RU" sz="2800" b="1" dirty="0" err="1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зиготности</a:t>
            </a:r>
            <a:r>
              <a:rPr lang="ru-RU" sz="28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хориальности</a:t>
            </a:r>
            <a:r>
              <a:rPr lang="ru-RU" sz="28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 </a:t>
            </a:r>
            <a:endParaRPr lang="ru-RU" sz="2800" b="1" dirty="0" smtClean="0">
              <a:ln w="1800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пола </a:t>
            </a:r>
            <a:r>
              <a:rPr lang="ru-RU" sz="28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плода</a:t>
            </a:r>
          </a:p>
        </p:txBody>
      </p:sp>
      <p:sp>
        <p:nvSpPr>
          <p:cNvPr id="7" name="Овал 6"/>
          <p:cNvSpPr/>
          <p:nvPr/>
        </p:nvSpPr>
        <p:spPr>
          <a:xfrm>
            <a:off x="6804248" y="4063369"/>
            <a:ext cx="2088232" cy="7868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Дизиготная двойня</a:t>
            </a:r>
          </a:p>
        </p:txBody>
      </p:sp>
      <p:sp>
        <p:nvSpPr>
          <p:cNvPr id="9" name="Овал 8"/>
          <p:cNvSpPr/>
          <p:nvPr/>
        </p:nvSpPr>
        <p:spPr>
          <a:xfrm>
            <a:off x="305218" y="2554623"/>
            <a:ext cx="2376264" cy="738569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Монозиготная двойня</a:t>
            </a:r>
          </a:p>
        </p:txBody>
      </p:sp>
    </p:spTree>
    <p:extLst>
      <p:ext uri="{BB962C8B-B14F-4D97-AF65-F5344CB8AC3E}">
        <p14:creationId xmlns:p14="http://schemas.microsoft.com/office/powerpoint/2010/main" xmlns="" val="132740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Диагностика многоплодной беременности.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545806"/>
            <a:ext cx="9001156" cy="631219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 внедрения</a:t>
            </a:r>
            <a:r>
              <a:rPr lang="uk-UA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УЗИ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акушерскую практику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диагноз многоплодной беременности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нередко устанавливали на поздних сроках или даже во время родов.</a:t>
            </a:r>
          </a:p>
          <a:p>
            <a:pPr>
              <a:buFont typeface="Wingdings" pitchFamily="2" charset="2"/>
              <a:buChar char="Ø"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Предположить наличие многоплодной беременности возможно у пациенток, у которых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размеры матки превышают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гестационную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норму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как при влагалищном исследовании (на ранних сроках), так и при наружном акушерском исследовании (на поздних сроках).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Во второй половине  беременности иногда </a:t>
            </a:r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удается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пропальпировать</a:t>
            </a:r>
            <a:r>
              <a:rPr lang="uk-UA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k-UA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много</a:t>
            </a:r>
            <a:r>
              <a:rPr lang="uk-UA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мелких частей плода и две крупных части (головки плодов).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Аускультативными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признаками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многоплодия служат выслушиваемые в разных отделах матки сердечные тоны плодов.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Сердечную деятельность плодов при многоплодии можно регистрировать одновременно при специальных кардиомониторов для двойни.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Диагностика многоплодной беременности.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Наиболее точным методом диагностики многоплодной беременности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является 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ультразвуковое исследование - УЗИ.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Ультразвуковая диагностика многоплодной беременности в ранние сроки основывается на визуализации 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3-4 недели в полости матки нескольких плодных яиц, а с 5—6-й недели беременности — двух и более эмбрионов.</a:t>
            </a:r>
          </a:p>
          <a:p>
            <a:pPr>
              <a:buNone/>
            </a:pPr>
            <a:endParaRPr lang="ru-RU" sz="2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Для выработки правильной тактики ведения беременности и родов при многоплодии решающее значение имеет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раннее (в I триместре)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хориальности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(числа плацент).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Именно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хориальность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(а не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зиготность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определяет течение беременности, её исходы, перинатальную заболеваемость и смертность.</a:t>
            </a:r>
          </a:p>
          <a:p>
            <a:pPr>
              <a:buNone/>
            </a:pPr>
            <a:endParaRPr lang="ru-RU" sz="20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Наиболее неблагоприятна в плане перинатальных осложнений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монохориальная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беременность,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которую наблюдают в 6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5%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случаев однояйцевой двойни.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ПС при </a:t>
            </a:r>
            <a:r>
              <a:rPr lang="ru-RU" sz="20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двойне в 3-4 раза превышает таковую при </a:t>
            </a:r>
            <a:r>
              <a:rPr lang="ru-RU" sz="20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endParaRPr lang="ru-RU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УЗИ диагностика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хориальности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14356"/>
            <a:ext cx="9001156" cy="614364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Наличие двух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отдельно расположенных плацент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толстой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межплодовой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перегородки (более 2 мм) служат достоверным критерием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двойни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выявлении единой «плацентарной массы»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нужно дифференцировать «единственную плаценту» (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монохориальная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двойня) от двух слившихся (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бихориальная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двойня).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Наличие специфических ультразвуковых критериев: 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Т- и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λ-признаков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формирующихся у основания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межплодовой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перегородки, с высокой степенью достоверности позволяют поставить диагноз моно- или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бихориальной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двойни. 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Выявление λ-признака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свидетельствует о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бихориальном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типе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плацентации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Т-признак указывает на </a:t>
            </a:r>
            <a:r>
              <a:rPr lang="ru-RU" sz="22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монохориальность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Следует учитывать, что после 16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беременности λ-признак становится менее доступным  для исследования.</a:t>
            </a:r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Поэтому УЗИ следует проводить в сроке 10-13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нед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solidFill>
                  <a:srgbClr val="0000CC"/>
                </a:solidFill>
              </a:rPr>
              <a:t> </a:t>
            </a:r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73" t="39389" r="22123" b="16766"/>
          <a:stretch/>
        </p:blipFill>
        <p:spPr bwMode="auto">
          <a:xfrm>
            <a:off x="467544" y="1586409"/>
            <a:ext cx="8424936" cy="479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28297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Признаки </a:t>
            </a:r>
            <a:r>
              <a:rPr lang="ru-RU" sz="2800" b="1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хориальности</a:t>
            </a:r>
            <a:endParaRPr lang="ru-RU" sz="2800" b="1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8753" y="1124744"/>
            <a:ext cx="3527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Дихориальная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двойня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97205" y="1124743"/>
            <a:ext cx="399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Монохориальная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двойня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25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3214"/>
            <a:ext cx="91606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Схематическое изображение признака «лямбды» и </a:t>
            </a:r>
            <a:endParaRPr lang="ru-RU" sz="240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Т-признака» при </a:t>
            </a:r>
            <a:r>
              <a:rPr lang="ru-RU" sz="24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4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двойне </a:t>
            </a:r>
            <a:endParaRPr lang="ru-RU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668" r="10159"/>
          <a:stretch/>
        </p:blipFill>
        <p:spPr bwMode="auto">
          <a:xfrm>
            <a:off x="971600" y="1412776"/>
            <a:ext cx="7056784" cy="441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89990" y="5824322"/>
            <a:ext cx="37330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Дихориальная</a:t>
            </a:r>
            <a:r>
              <a:rPr lang="ru-RU" sz="24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n w="1800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диамниотическая</a:t>
            </a:r>
            <a:r>
              <a:rPr lang="ru-RU" sz="24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двойня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02951" y="5824320"/>
            <a:ext cx="38100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Монохориальная</a:t>
            </a:r>
            <a:endParaRPr lang="ru-RU" sz="2400" b="1" dirty="0" smtClean="0">
              <a:ln w="1800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диамниотическая</a:t>
            </a:r>
            <a:r>
              <a:rPr lang="ru-RU" sz="24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двойня</a:t>
            </a:r>
          </a:p>
        </p:txBody>
      </p:sp>
    </p:spTree>
    <p:extLst>
      <p:ext uri="{BB962C8B-B14F-4D97-AF65-F5344CB8AC3E}">
        <p14:creationId xmlns:p14="http://schemas.microsoft.com/office/powerpoint/2010/main" xmlns="" val="168868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43914488"/>
              </p:ext>
            </p:extLst>
          </p:nvPr>
        </p:nvGraphicFramePr>
        <p:xfrm>
          <a:off x="323529" y="1124744"/>
          <a:ext cx="8640960" cy="5221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2521"/>
                <a:gridCol w="3298119"/>
                <a:gridCol w="2880320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Признак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Монохориальная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двойня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Дихориальная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двойня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5948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Определение </a:t>
                      </a:r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и Т- признака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Т- признак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признак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Подсчет плацент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плацента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или 2 плаценты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Опредение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пола плодов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Однополые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Однополые и разнополые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2016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Определение толщины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межамниотической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мембраны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˂ 2 мм (2 слоя, оба амниотические)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&gt; 2 мм ( 4 слоя: 2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хориальных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2 амниотических)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1542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n w="18000">
                  <a:solidFill>
                    <a:schemeClr val="accent4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Диагностика </a:t>
            </a:r>
            <a:r>
              <a:rPr lang="ru-RU" sz="3600" dirty="0" err="1">
                <a:ln w="18000">
                  <a:solidFill>
                    <a:schemeClr val="accent4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хориальности</a:t>
            </a:r>
            <a:endParaRPr lang="ru-RU" sz="3600" dirty="0">
              <a:ln w="18000">
                <a:solidFill>
                  <a:schemeClr val="accent4">
                    <a:lumMod val="7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121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853" t="37466" r="22261" b="17384"/>
          <a:stretch/>
        </p:blipFill>
        <p:spPr bwMode="auto">
          <a:xfrm>
            <a:off x="323528" y="1661393"/>
            <a:ext cx="8496943" cy="5038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Определение толщины </a:t>
            </a:r>
            <a:r>
              <a:rPr lang="ru-RU" sz="2800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межамниотической</a:t>
            </a:r>
            <a:r>
              <a:rPr lang="ru-RU" sz="28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мембраны</a:t>
            </a:r>
            <a:endParaRPr lang="ru-RU" sz="28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1199727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Дихориальная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1199727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Монохориальная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45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Ультразвуковое исследование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0120"/>
            <a:ext cx="9001156" cy="60978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Необходимо также начиная с ранних сроков проводить сравнительную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ультразвуковую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фетометрию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для прогнозирования ЗРП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 более поздние сроки беременности.</a:t>
            </a:r>
          </a:p>
          <a:p>
            <a:pPr>
              <a:buNone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По данным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ультразвуковой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фетометрии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многоплодной беременности выделяют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физиологическое развитие обоих плодов;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диссоциированное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дискордантное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 развитие плодов (разница в массе плодов 20% и более);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задержку роста обоих плодов (ЗРП).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Помимо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фетометрии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как и при одноплодной беременности, необходимо уделять внимание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оценке структуры и степени зрелости плаценты/плацент, количества ОВ в обоих амнионах.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Особое внимание обращают на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оценку анатомии плодов для исключения ВПР,  а при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моноамниотической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двойне — для исключения сросшихся близнецов.</a:t>
            </a:r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Ультразвуковое исследование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0120"/>
            <a:ext cx="9001156" cy="60978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Одним из важных моментов для выбора оптимальной тактики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родоразрешения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многоплодной беременности является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 положения и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предлежания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плодов к концу беременности.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Чаще всего оба плода находятся в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продольном положении (80%); головное-головное, тазовое-тазовое,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головное-тазовое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тазовое-головное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Реже встречаются следующие варианты положения плодов: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один в продольном положении, второй — в поперечном; оба — в поперечном положении.</a:t>
            </a:r>
          </a:p>
          <a:p>
            <a:pPr>
              <a:buNone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Для оценки состояния плодов при многоплодии используют общепринятые методы функциональной диагностики: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КТГ,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допплерометрию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кровотока в сосудах системы мать-плацента-плод.</a:t>
            </a:r>
          </a:p>
          <a:p>
            <a:endParaRPr lang="ru-RU" sz="28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57216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Однако </a:t>
            </a:r>
            <a:r>
              <a:rPr lang="ru-RU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последние десятилетия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это правило перестало работать, так как существенно увеличилась частота наступления многоплодной беременности, что связано с активным применением методов </a:t>
            </a:r>
            <a:r>
              <a:rPr lang="ru-RU" sz="2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вспомогательных репродуктивных технологий</a:t>
            </a:r>
            <a:r>
              <a:rPr lang="ru-RU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6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гиперстимуляция</a:t>
            </a:r>
            <a:r>
              <a:rPr lang="ru-RU" sz="2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овуляции или ЭКО у женщин с бесплодием. </a:t>
            </a:r>
          </a:p>
          <a:p>
            <a:pPr>
              <a:buNone/>
            </a:pPr>
            <a:endParaRPr lang="ru-RU" sz="26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связи с высокой частотой </a:t>
            </a:r>
            <a:r>
              <a:rPr lang="ru-RU" sz="26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невынашивания</a:t>
            </a:r>
            <a:r>
              <a:rPr lang="ru-RU" sz="2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и другими осложнениями многоплодной беременности в большинстве стран Западной Европы в настоящее время введен закон, согласно которому запрещено вводить в полость матки более двух, а в некоторых странах и более одного эмбриона. Однако нередки случаи, когда эмбрион делится уже после подсадки в полость матки, что приводит к возникновению тройни или четверни.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198550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Варианты расположения плодов в матке </a:t>
            </a: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1784970" cy="216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9643" y="1052736"/>
            <a:ext cx="175247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9677" y="1052736"/>
            <a:ext cx="1696739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5065"/>
            <a:ext cx="1784969" cy="202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3" r="7799" b="21760"/>
          <a:stretch/>
        </p:blipFill>
        <p:spPr bwMode="auto">
          <a:xfrm>
            <a:off x="3707904" y="4005065"/>
            <a:ext cx="2088232" cy="191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9678" y="4023701"/>
            <a:ext cx="2082892" cy="17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1343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2257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528991" y="3140968"/>
            <a:ext cx="77316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45%                        37%                       10%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4476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5467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0" y="6034415"/>
            <a:ext cx="81740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5%                        2%  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0,5%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5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ТЕЧЕНИЕ БЕРЕМЕННОСТИ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0120"/>
            <a:ext cx="9001156" cy="60978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В случае многоплодной беременности значительно  возрастает риск таких осложнений 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Преждевременные роды (от 30 до 60% многоплодных беременностей).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Преэклампсия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разных степеней тяжести.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Анемия.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Задержка роста одного из плодов.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Преждевременный разрыв плодовых оболочек.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Преждевременная отслойка нормально расположенной</a:t>
            </a:r>
          </a:p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плаценты.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Гестационный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диабет.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Пиелонефрит и другие.</a:t>
            </a:r>
          </a:p>
          <a:p>
            <a:endParaRPr lang="ru-RU" sz="28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ТЕЧЕНИЕ БЕРЕМЕННОСТИ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71546"/>
            <a:ext cx="9001156" cy="60978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Течение многоплодной беременности нередко осложняется </a:t>
            </a:r>
            <a:r>
              <a:rPr lang="ru-RU" sz="2800" dirty="0" smtClean="0">
                <a:solidFill>
                  <a:srgbClr val="FF0000"/>
                </a:solidFill>
              </a:rPr>
              <a:t>задержкой роста одного из плодов (ЗРП), </a:t>
            </a:r>
            <a:r>
              <a:rPr lang="ru-RU" sz="2800" dirty="0" smtClean="0">
                <a:solidFill>
                  <a:srgbClr val="0000CC"/>
                </a:solidFill>
              </a:rPr>
              <a:t>частота которой в 10 раз выше таковой при одноплодной беременности и составляет при моно- и </a:t>
            </a:r>
            <a:r>
              <a:rPr lang="ru-RU" sz="2800" dirty="0" err="1" smtClean="0">
                <a:solidFill>
                  <a:srgbClr val="0000CC"/>
                </a:solidFill>
              </a:rPr>
              <a:t>бихориальной</a:t>
            </a:r>
            <a:r>
              <a:rPr lang="ru-RU" sz="2800" dirty="0" smtClean="0">
                <a:solidFill>
                  <a:srgbClr val="0000CC"/>
                </a:solidFill>
              </a:rPr>
              <a:t> двойне 34 и 23% соответственно</a:t>
            </a:r>
            <a:r>
              <a:rPr lang="ru-RU" sz="2800" dirty="0" smtClean="0"/>
              <a:t>.</a:t>
            </a:r>
          </a:p>
          <a:p>
            <a:pPr>
              <a:buFont typeface="Wingdings" pitchFamily="2" charset="2"/>
              <a:buChar char="v"/>
            </a:pPr>
            <a:endParaRPr lang="ru-RU" sz="2800" dirty="0" smtClean="0"/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 Более выражена зависимость от типа </a:t>
            </a:r>
            <a:r>
              <a:rPr lang="ru-RU" sz="2800" dirty="0" err="1" smtClean="0"/>
              <a:t>плацентации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0000CC"/>
                </a:solidFill>
              </a:rPr>
              <a:t>частота задержки роста обоих плодов: </a:t>
            </a:r>
            <a:r>
              <a:rPr lang="ru-RU" sz="2800" dirty="0" smtClean="0"/>
              <a:t>7,5% при </a:t>
            </a:r>
            <a:r>
              <a:rPr lang="ru-RU" sz="2800" dirty="0" err="1" smtClean="0"/>
              <a:t>монохориальной</a:t>
            </a:r>
            <a:r>
              <a:rPr lang="ru-RU" sz="2800" dirty="0" smtClean="0"/>
              <a:t> и 1,7% при </a:t>
            </a:r>
            <a:r>
              <a:rPr lang="ru-RU" sz="2800" dirty="0" err="1" smtClean="0"/>
              <a:t>бихориальной</a:t>
            </a:r>
            <a:r>
              <a:rPr lang="ru-RU" sz="2800" dirty="0" smtClean="0"/>
              <a:t> двойне.</a:t>
            </a:r>
          </a:p>
          <a:p>
            <a:endParaRPr lang="ru-RU" sz="28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49" t="27093" r="12797" b="12312"/>
          <a:stretch/>
        </p:blipFill>
        <p:spPr bwMode="auto">
          <a:xfrm>
            <a:off x="107504" y="1268760"/>
            <a:ext cx="9036496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8807" y="4149080"/>
            <a:ext cx="4489343" cy="93610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Дискордантная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двойня, 32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гестации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Масса тела при рождении 1550,0 и 450,0 соответственно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8374" y="5178870"/>
            <a:ext cx="3935593" cy="50405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 же двойня  в возрасте 2,5 лет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3" y="191542"/>
            <a:ext cx="9036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Задержка развития (ЗРП) при многоплодной беременности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533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2571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ТЕЧЕНИЕ БЕРЕМЕННОСТИ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85794"/>
            <a:ext cx="9001156" cy="63836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Наиболее неблагоприятной в плане перинатальных осложнений является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монохориальная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беременность.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Перинатальная смертность при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двойне, независимо от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зиготности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в 3-4 раза превышает таковую при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Монохориальная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двойня, по сравнению с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сопровождается достоверно более высоким риском: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Перинатальной смерти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(11.6% при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 5.0% при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).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Внутриутробной гибели  плода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после 32 недель.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Тяжелого 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дискордантного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(неравномерного)   развития   плодов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дискордантность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&gt;20%).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Некротизирующего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энтероколита у плодов.</a:t>
            </a: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Ведение беременности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001156" cy="6312194"/>
          </a:xfrm>
        </p:spPr>
        <p:txBody>
          <a:bodyPr>
            <a:noAutofit/>
          </a:bodyPr>
          <a:lstStyle/>
          <a:p>
            <a:pPr lvl="0"/>
            <a:r>
              <a:rPr lang="ru-RU" sz="2200" dirty="0" smtClean="0">
                <a:latin typeface="Arial" pitchFamily="34" charset="0"/>
                <a:cs typeface="Arial" pitchFamily="34" charset="0"/>
              </a:rPr>
              <a:t>Следует использовать </a:t>
            </a:r>
            <a:r>
              <a:rPr lang="ru-RU" sz="22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гравидограмму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разработанную именно для МБ.</a:t>
            </a:r>
          </a:p>
          <a:p>
            <a:pPr algn="ctr">
              <a:buNone/>
            </a:pPr>
            <a:r>
              <a:rPr lang="ru-RU" sz="22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Скрининговые</a:t>
            </a: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ультразвуковые исследования</a:t>
            </a:r>
            <a:endParaRPr lang="ru-RU" sz="22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МБ рекомендуются стандартные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скрининговые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ультразвуковые исследования в сроках 10-13 недель и 20-21 неделя.</a:t>
            </a:r>
          </a:p>
          <a:p>
            <a:pPr algn="ctr"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    </a:t>
            </a: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Профилактика дефектов </a:t>
            </a:r>
            <a:r>
              <a:rPr lang="ru-RU" sz="22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невральной</a:t>
            </a: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трубки</a:t>
            </a:r>
            <a:endParaRPr lang="ru-RU" sz="22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Всем женщинам из МБ должен быть предложено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употребление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фоллиевой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кислоты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мг/сутки в течение трёх первых месяцев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для профилактики дефектов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невральной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трубки. </a:t>
            </a:r>
          </a:p>
          <a:p>
            <a:pPr algn="ctr">
              <a:buNone/>
            </a:pP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Профилактика анемии</a:t>
            </a:r>
            <a:endParaRPr lang="ru-RU" sz="22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Применение железа в качестве пищевой добавки в дозе 60-100 мг/сутки, начиная с 12-22 недели, снижает на 74% частоту выявление уровня гемоглобина &lt;110 г/л и на 66% частоту выявления дефицита железа в поздних сроках беременности.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Ведение беременности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71546"/>
            <a:ext cx="9001156" cy="60978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Профилактика </a:t>
            </a:r>
            <a:r>
              <a:rPr lang="ru-RU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преэклампсии</a:t>
            </a:r>
            <a:endParaRPr lang="ru-RU" sz="2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Всем женщинам из МБ должно быть рекомендовано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употребление кальция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качестве пищевой добавки в дозе 1 г элементарного кальция в сутки начиная с 16 недель беременности, в группе высокого риска (ГБ, ожирение и так далее) -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частота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преэклампсии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снижается на 80%.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Показатель материнской заболеваемости и смертности достоверно снижается на 20%.</a:t>
            </a: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Прием низких доз аспирина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(50-150 мг/сутки) с 20 недель беременности достоверно снижает частоту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преэклампсии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на 13%.</a:t>
            </a:r>
          </a:p>
          <a:p>
            <a:endParaRPr lang="ru-RU" sz="28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Ведение беременности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001156" cy="631219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Профилактика преждевременных родов при МБ</a:t>
            </a:r>
            <a:endParaRPr lang="ru-RU" sz="22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Выявление и лечение бактериального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вагиноза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трихомониаза и кандидоза, включая бессимптомные случаи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снижает частоту преждевременных родов на 45%, частоту рождения детей с маленькой  массой тела менее 2500 г - на 52%, менее 1500 г - на 66%.</a:t>
            </a:r>
          </a:p>
          <a:p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Пренатальный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скрининг длины шейки матки  (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трансвагинальная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цервикометрия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)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показан беременным, которые имеют высокий риск преждевременных родов (в частности женщинам из МБ). Укорачивание шейки матки сопровождается повышением риска преждевременных родов.</a:t>
            </a:r>
          </a:p>
          <a:p>
            <a:pPr>
              <a:buNone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Трансвагинальная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цервикометрия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сама по себе не снижает частоту преждевременных родов, но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дает возможность своевременно направить беременную в надлежащее заведение для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родоразрешения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и провести курс профилактики РДС.</a:t>
            </a:r>
          </a:p>
          <a:p>
            <a:pPr lvl="0"/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Ведение беременности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001156" cy="631219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 придачу к стандартным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скрининговым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исследованиям в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первом триместре и в 16 недель, рекомендуется проведение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УЗИ в 20, 26, З0, 33, 36 недель.</a:t>
            </a:r>
          </a:p>
          <a:p>
            <a:pPr>
              <a:buNone/>
            </a:pPr>
            <a:endParaRPr lang="ru-RU" sz="2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Целью каждого исследования является проведение тщательной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фетометрии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своевременного выявления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дискордантного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роста плодов и МГВП/ЗВУР.</a:t>
            </a:r>
          </a:p>
          <a:p>
            <a:pPr>
              <a:buFont typeface="Wingdings" pitchFamily="2" charset="2"/>
              <a:buChar char="Ø"/>
            </a:pPr>
            <a:endParaRPr lang="ru-RU" sz="2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Для выработки тактики ведения беременности и родов, помимо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фетометрии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при многоплодии так же, как и при одноплодной беременности, большое значение имеет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оценка состояния плодов (КТГ,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допплерометрия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кровотока в системе мать-плацента-плод, биофизический профиль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>
              <a:buNone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Существенное значение приобретает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определение количества околоплодных вод (много- и маловодие)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 обоих амнионах.</a:t>
            </a:r>
          </a:p>
          <a:p>
            <a:pPr lvl="0"/>
            <a:endParaRPr lang="ru-RU" sz="2200" dirty="0" smtClean="0"/>
          </a:p>
          <a:p>
            <a:endParaRPr lang="ru-RU" sz="22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Специфические осложнения многоплодной беременности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0108"/>
            <a:ext cx="9001156" cy="61693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многоплодной беременности возможно развитие 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специфических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не характерных для одноплодной беременности, 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осложнений: </a:t>
            </a:r>
          </a:p>
          <a:p>
            <a:pPr>
              <a:buNone/>
            </a:pP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фето-фетальной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гемотрансфузии (СФФГ),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обратная артериальная перфузия,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внутриутробная гибель одного из плодов,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врожденные пороки развития одного из плодов,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сросшиеся близнецы,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хромосомная патология одного из плодов.</a:t>
            </a:r>
          </a:p>
          <a:p>
            <a:pPr lvl="0">
              <a:buNone/>
            </a:pP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588299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000" b="1" dirty="0" smtClean="0">
                <a:solidFill>
                  <a:srgbClr val="0000CC"/>
                </a:solidFill>
              </a:rPr>
              <a:t>К основным факторам, способствующим многоплодной беременности, относят: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возраст матери старше 30-35 лет, 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наследственный фактор (по материнской линии), 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высокий паритет (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многорожавшие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), 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аномалии развития матки (удвоение), 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наступление беременности сразу после прекращения использования оральных контрацептивов, </a:t>
            </a:r>
          </a:p>
          <a:p>
            <a:pPr>
              <a:buFont typeface="Wingdings" pitchFamily="2" charset="2"/>
              <a:buChar char="Ø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на фоне использования средств для стимуляции овуляции, при ЭКО.</a:t>
            </a:r>
          </a:p>
          <a:p>
            <a:pPr>
              <a:buNone/>
            </a:pP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Профилактика многоплодия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возможна лишь при использовании вспомогательных репродуктивных технологий и заключается в ограничении числа переносимых эмбрионов.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фето-фетальной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гемотрансфузии (СФФГ)</a:t>
            </a:r>
            <a:endParaRPr lang="ru-RU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0108"/>
            <a:ext cx="9001156" cy="616931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фето-фетальной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гемотрансфузии (СФФГ),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впервые описанный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 Schatz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 1982 г., осложняет течение 5-25% многоплодных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однояйцевых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беременностей. Перинатальная смертность  при СФФГ достигает 60-100%случаев.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Морфологический субстрат  СФФГ —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анастомозирующие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сосуды между двумя фетальными системами кровообращения — специфическое осложнение для монозиготной двойни с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монохориальным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типом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плацентации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который наблюдают в 63-74% случаев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однояйцевой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многоплодной беременности. 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Вероятность  же возникновения анастомозов у монозиготных двоен с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бихориальным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типом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плацентации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не больше, чем у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дизиготных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двоен.</a:t>
            </a:r>
          </a:p>
          <a:p>
            <a:pPr lvl="0">
              <a:buNone/>
            </a:pP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35" t="36797" r="18117" b="6251"/>
          <a:stretch/>
        </p:blipFill>
        <p:spPr bwMode="auto">
          <a:xfrm>
            <a:off x="611560" y="1439357"/>
            <a:ext cx="8377510" cy="54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36" y="0"/>
            <a:ext cx="8979834" cy="1844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Патогенез СФФТ</a:t>
            </a:r>
          </a:p>
          <a:p>
            <a:pPr algn="ctr"/>
            <a:r>
              <a:rPr lang="ru-RU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СФФГ характерны </a:t>
            </a:r>
            <a:r>
              <a:rPr lang="ru-RU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артериовенозные анастомозы</a:t>
            </a:r>
            <a:r>
              <a:rPr lang="ru-RU" sz="2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расположенные не на поверхности, а в толще плаценты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31100" y="4802743"/>
            <a:ext cx="1728192" cy="468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Котиледон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9600" y="1965278"/>
            <a:ext cx="2476655" cy="38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Артерия плода </a:t>
            </a:r>
            <a:r>
              <a:rPr lang="uk-UA" sz="2400" b="1" dirty="0" smtClean="0">
                <a:solidFill>
                  <a:schemeClr val="tx1"/>
                </a:solidFill>
              </a:rPr>
              <a:t>ІІ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936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47" t="19808" r="18009" b="62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015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441" t="19231" r="18226" b="6250"/>
          <a:stretch/>
        </p:blipFill>
        <p:spPr bwMode="auto">
          <a:xfrm>
            <a:off x="107504" y="116632"/>
            <a:ext cx="8852045" cy="6624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83768" y="3140968"/>
            <a:ext cx="2283961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Повехностные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анастомы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99476" y="3708643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Реципиент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4869160"/>
            <a:ext cx="187220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Глубокие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анастомы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941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248" t="32824" r="20705" b="6250"/>
          <a:stretch/>
        </p:blipFill>
        <p:spPr bwMode="auto">
          <a:xfrm>
            <a:off x="181852" y="1052736"/>
            <a:ext cx="8964488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76" y="188640"/>
            <a:ext cx="9134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Клиническая</a:t>
            </a:r>
            <a:r>
              <a:rPr lang="uk-UA" sz="3200" b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картина СФФТ</a:t>
            </a:r>
            <a:endParaRPr lang="ru-RU" sz="3200" b="1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68760"/>
            <a:ext cx="1944216" cy="381642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Гиповолемия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Анемия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Олигурия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Маловодие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Задержка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роста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Здавливание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плода-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«донора»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84168" y="1252156"/>
            <a:ext cx="2376264" cy="38330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Гиперволемия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Полицитемия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Полиурия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Многоводие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Гиперосмолярность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Сердечная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недостаточность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Отеки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5229200"/>
            <a:ext cx="3528392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Сброс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крови от донора к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реципиенту</a:t>
            </a:r>
            <a:endParaRPr lang="uk-UA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Поглощение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жидкости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материнской</a:t>
            </a:r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крови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25214" y="2924944"/>
            <a:ext cx="1656184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chemeClr val="bg1"/>
                </a:solidFill>
              </a:rPr>
              <a:t>реципиент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0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1186030"/>
              </p:ext>
            </p:extLst>
          </p:nvPr>
        </p:nvGraphicFramePr>
        <p:xfrm>
          <a:off x="187301" y="1052736"/>
          <a:ext cx="8856982" cy="5466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397"/>
                <a:gridCol w="1628897"/>
                <a:gridCol w="1499780"/>
                <a:gridCol w="1976171"/>
                <a:gridCol w="1058663"/>
                <a:gridCol w="1658074"/>
              </a:tblGrid>
              <a:tr h="1224134"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Стадия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Маловодие и многоводие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Мочевой пузырь донора не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визуализи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l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руется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Терминальный кровоток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Отеки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Гибель одного или нескольких плодов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І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ІІ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ІІІ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І</a:t>
                      </a:r>
                      <a:r>
                        <a:rPr lang="en-US" sz="3200" b="1" dirty="0" smtClean="0"/>
                        <a:t>V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V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7504" y="260648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Классификация СФФТ по степени тяжести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49991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340" t="26762" r="12905" b="12127"/>
          <a:stretch/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92" y="260648"/>
            <a:ext cx="913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Фето-фетальная</a:t>
            </a:r>
            <a:r>
              <a:rPr lang="uk-UA" sz="32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трансфузия</a:t>
            </a:r>
            <a:endParaRPr lang="ru-RU" sz="3200" b="1" dirty="0">
              <a:ln w="1800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0176" y="1244752"/>
            <a:ext cx="1887642" cy="39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Ребенок-донор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572008"/>
            <a:ext cx="2452005" cy="6232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Ребенок-реципиент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5589240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 smtClean="0">
                <a:solidFill>
                  <a:schemeClr val="tx1"/>
                </a:solidFill>
              </a:rPr>
              <a:t>Анемия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5168790"/>
            <a:ext cx="3888432" cy="1416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Приблизительно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15-30%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случаев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монохориальных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двоен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наблюдаются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аномалии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сосудов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плаценты</a:t>
            </a:r>
            <a:r>
              <a:rPr lang="uk-U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43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92888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Биполярные щипцы для 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коагуляции</a:t>
            </a:r>
          </a:p>
          <a:p>
            <a:pPr algn="ctr"/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пуповины плода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166503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17" t="37164" r="30637" b="15634"/>
          <a:stretch/>
        </p:blipFill>
        <p:spPr bwMode="auto">
          <a:xfrm>
            <a:off x="1349642" y="1601154"/>
            <a:ext cx="6588732" cy="499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1494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Лазерная коагуляция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артерио-венозных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анастомозов в плаценте при тяжелой форме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СФФТ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10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41" r="2936" b="-1041"/>
          <a:stretch/>
        </p:blipFill>
        <p:spPr bwMode="auto">
          <a:xfrm rot="10800000">
            <a:off x="802628" y="1484784"/>
            <a:ext cx="7488831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7140" y="179348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Лазерная коагуляция </a:t>
            </a:r>
            <a:r>
              <a:rPr lang="ru-RU" sz="28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пуповины плода с помощью биполярных щипцов</a:t>
            </a:r>
          </a:p>
        </p:txBody>
      </p:sp>
    </p:spTree>
    <p:extLst>
      <p:ext uri="{BB962C8B-B14F-4D97-AF65-F5344CB8AC3E}">
        <p14:creationId xmlns:p14="http://schemas.microsoft.com/office/powerpoint/2010/main" xmlns="" val="149250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КЛАССИФИКАЦИЯ</a:t>
            </a:r>
            <a:br>
              <a:rPr lang="ru-RU" sz="31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929718" cy="578647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 зависимости от количества плодов при многоплодной беременности говорят о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двойне, тройне, четверне и т.д.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Выделяют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две разновидности двойни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двуяйцевую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дизиготную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и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однояйцевую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(монозиготную). 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Детей, родившихся от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двуяйцевой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двойни, называют «двойняшками» (в зарубежной литературе — </a:t>
            </a:r>
            <a:r>
              <a:rPr lang="ru-RU" sz="20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sz="20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not identical</a:t>
            </a:r>
            <a:r>
              <a:rPr lang="ru-RU" sz="20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»),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 детей от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однояйцевой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двойни — близнецами (в зарубежной литературе — </a:t>
            </a:r>
            <a:r>
              <a:rPr lang="ru-RU" sz="20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sz="20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identical</a:t>
            </a:r>
            <a:r>
              <a:rPr lang="ru-RU" sz="20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»).</a:t>
            </a:r>
          </a:p>
          <a:p>
            <a:pPr>
              <a:buFont typeface="Wingdings" pitchFamily="2" charset="2"/>
              <a:buChar char="Ø"/>
            </a:pPr>
            <a:endParaRPr lang="ru-RU" sz="20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Дети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двуяйцевой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дизиготной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двойни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могут быть как одного, так и разных полов,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тогда как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однояйцевая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или монозиготная двойня —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только однополыми.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Двуяйцевая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двойня — результат оплодотворения двух яйцеклеток, созревание которых, как правило, происходит в течение одного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овуляторного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цикла как в одном, так и возможно в обоих яичниках. 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Дренирование 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избыточного количества АЖ из амниотической полости плода-реципиента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896" y="1196752"/>
            <a:ext cx="8206560" cy="538065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Этот паллиативный метод лечения, который можно применять неоднократно в динамике беременности, не устраняет причину СФФГ, однако способствует снижению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внутриамниотического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давления и тем самым компрессии,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в определённой мере улучшает состояние как плода-донора, так и плода-реципиента. 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положительным эффектам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амниодренирования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следует отнести и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пролонгирование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беременности как следствие снижения внутриматочного объёма.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      Эффективность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амниодренажа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, проводимого под контролем</a:t>
            </a:r>
            <a:r>
              <a:rPr lang="uk-UA" sz="2400" i="1" dirty="0">
                <a:latin typeface="Arial" pitchFamily="34" charset="0"/>
                <a:cs typeface="Arial" pitchFamily="34" charset="0"/>
              </a:rPr>
              <a:t> УЗИ,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составляет 30-83%. </a:t>
            </a: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387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803" t="37629" r="29058" b="15169"/>
          <a:stretch/>
        </p:blipFill>
        <p:spPr bwMode="auto">
          <a:xfrm>
            <a:off x="935596" y="1484784"/>
            <a:ext cx="734481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209413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Амниодренирование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при тяжелой форме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СФФТ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883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124" t="37072" r="30423" b="15354"/>
          <a:stretch/>
        </p:blipFill>
        <p:spPr bwMode="auto">
          <a:xfrm>
            <a:off x="899592" y="1052736"/>
            <a:ext cx="7488832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332656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Септостомия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при тяжелой форме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СФФТ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61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008112"/>
          </a:xfrm>
        </p:spPr>
        <p:txBody>
          <a:bodyPr>
            <a:noAutofit/>
          </a:bodyPr>
          <a:lstStyle/>
          <a:p>
            <a:r>
              <a:rPr lang="uk-UA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Обратная</a:t>
            </a:r>
            <a:r>
              <a:rPr lang="uk-UA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артериальная</a:t>
            </a:r>
            <a:r>
              <a:rPr lang="uk-UA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перфузия у двоен — патология, присущая только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беременности (наиболее выраженное проявление СФФГ).</a:t>
            </a:r>
            <a:r>
              <a:rPr lang="ru-RU" sz="22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06560" cy="511256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200" i="1" dirty="0">
                <a:latin typeface="Arial" pitchFamily="34" charset="0"/>
                <a:cs typeface="Arial" pitchFamily="34" charset="0"/>
              </a:rPr>
              <a:t>В основе этой патологии  лежит нарушение сосудистой перфузии, в результате чего один плод (реципиент) развивается за счёт плода-донора вследствие наличия </a:t>
            </a:r>
            <a:r>
              <a:rPr lang="ru-RU" sz="2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пупочных артерио-артериальных анастомозов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. </a:t>
            </a:r>
            <a:endParaRPr lang="ru-RU" sz="2200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этом у плода-донора («насоса»), как правило, не бывает структурных аномалий, но могут быть признаки водянки. </a:t>
            </a:r>
            <a:r>
              <a:rPr lang="ru-RU" sz="22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Плод-реципиент («паразитирующий») всегда с множественными аномалиями, н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есовместимыми с жизнью: могут отсутствовать голова и сердце 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акардия</a:t>
            </a:r>
            <a:r>
              <a:rPr lang="ru-RU" sz="2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Прогноз для плода-донора также неблагоприятен: при отсутствии внутриутробной коррекции смертность достигает 50%. Единственная возможность сохранить жизнь плоду-донору — 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селективный 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фетоцид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плода-реципиента (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лигирование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пуповины).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523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0364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Синдром </a:t>
            </a:r>
            <a:r>
              <a:rPr lang="ru-RU" sz="3200" b="1" dirty="0" err="1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акардии</a:t>
            </a:r>
            <a:r>
              <a:rPr lang="ru-RU" sz="32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3200" b="1" dirty="0" err="1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монохориальной</a:t>
            </a:r>
            <a:r>
              <a:rPr lang="ru-RU" sz="32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диамниотической</a:t>
            </a:r>
            <a:r>
              <a:rPr lang="ru-RU" sz="32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двойне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7887" y="1412776"/>
            <a:ext cx="6480720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549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Внутриутробная гибель одного из плодов при многоплодной беременности</a:t>
            </a: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616931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Может наблюдаться в любом сроке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гестации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и результатом этого может быть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«отмирание» одного плодного яйца в I триместре,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что отмечают в 20% наблюдений,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«бумажный плод» во II триместре беременности.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Средняя частота гибели одного или обоих плодов на ранних сроках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гестации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составляет 5% (2% при одноплодной беременности). 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Частота поздней (во II и</a:t>
            </a:r>
            <a:r>
              <a:rPr lang="de-DE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III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триместрах беременности) внутриутробной гибели одного из плодов составляет 0,5-6,8%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двойне и 11,0-17,0% при тройне. </a:t>
            </a:r>
          </a:p>
          <a:p>
            <a:pPr>
              <a:spcBef>
                <a:spcPts val="0"/>
              </a:spcBef>
              <a:buNone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Основные причины поздней внутриутробной гибели при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плацентации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СФФГ, а при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ЗРП и оболочечное прикрепление пуповины. 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этом частота внутриутробной гибели плода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двойне в 2 раза превышает таковую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двойне.</a:t>
            </a:r>
          </a:p>
          <a:p>
            <a:pPr lvl="0">
              <a:buNone/>
            </a:pP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Внутриутробная гибель одного из плодов при многоплодной беременности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928670"/>
            <a:ext cx="9001156" cy="616931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внутриутробной гибели одного из плодов при </a:t>
            </a:r>
            <a:r>
              <a:rPr lang="ru-RU" sz="24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двойне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-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оптимальным считают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пролонгирование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беременности. </a:t>
            </a:r>
          </a:p>
          <a:p>
            <a:pPr>
              <a:buNone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монохориальном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типе </a:t>
            </a:r>
            <a:r>
              <a:rPr lang="ru-RU" sz="24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плацентации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единственный выход для спасения жизнеспособного плода —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кесарево сечение, произведённое как можно быстрее после гибели одного из плодов,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когда ещё не произошло повреждение головного мозга выжившего плода. </a:t>
            </a: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внутриутробной гибели одного из плодов из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двойни на более ранних сроках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(до достижения жизнеспособности) методом выбора служит немедленная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окклюзия пуповины мёртвого плода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buNone/>
            </a:pP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584176"/>
          </a:xfrm>
        </p:spPr>
        <p:txBody>
          <a:bodyPr>
            <a:noAutofit/>
          </a:bodyPr>
          <a:lstStyle/>
          <a:p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Сросшиеся близнецы </a:t>
            </a:r>
            <a:r>
              <a:rPr lang="ru-RU" sz="22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— специфический порок развития, характерный для </a:t>
            </a:r>
            <a:r>
              <a:rPr lang="ru-RU" sz="2200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2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моноамниотической</a:t>
            </a:r>
            <a:r>
              <a:rPr lang="ru-RU" sz="22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беременности. Это редкая патология, частота которой составляет 1% </a:t>
            </a:r>
            <a:r>
              <a:rPr lang="ru-RU" sz="2200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монохориальных</a:t>
            </a:r>
            <a:r>
              <a:rPr lang="ru-RU" sz="22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двоен.</a:t>
            </a:r>
            <a:endParaRPr lang="ru-RU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57" y="2204864"/>
            <a:ext cx="9001156" cy="439248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Прогноз для сросшихся близнецов зависит от места, степени соединения и от наличия сопутствующих пороков развития. В связи с этим для более точного установления потенциальной возможности выживания детей и их разделения, помимо УЗИ необходимы такие дополнительные методы исследования, как эхокардиография и МРТ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При внутриутробно диагностированной (в ранние сроки) сросшейся двойне беременность прерывают. При возможности хирургического разделения новорожденных и согласии матери выбирают выжидательную тактику при ведении такой беременности.</a:t>
            </a:r>
          </a:p>
          <a:p>
            <a:pPr lvl="0">
              <a:buNone/>
            </a:pPr>
            <a:endParaRPr lang="ru-RU" sz="18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2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28693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Различные типы неразделенной двойни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03201"/>
            <a:ext cx="792088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1195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ТЕЧЕНИЕ  И  ВЕДЕНИЕ  РОДОВ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688682"/>
            <a:ext cx="9001156" cy="616931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Течение родов при многоплодии характеризуется высокой частотой осложнений: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первичная и вторичная слабость родовой деятельности,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преждевременное излитие околоплодных вод,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выпадение петель пуповины, мелких частей плода.</a:t>
            </a:r>
          </a:p>
          <a:p>
            <a:pPr>
              <a:buNone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 из серьёзных осложнений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интранатального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периода — ПОНРП первого или второго плода. </a:t>
            </a:r>
          </a:p>
          <a:p>
            <a:pPr>
              <a:buNone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Причиной отслойки плаценты после рождения первого плода может быть быстрое уменьшение объёма матки и понижение внутриматочного давления, что представляет особую опасность при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двойне.</a:t>
            </a:r>
          </a:p>
          <a:p>
            <a:pPr lvl="0">
              <a:buNone/>
            </a:pP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28654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литературе описывают случаи </a:t>
            </a:r>
            <a:r>
              <a:rPr lang="ru-RU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суперфетации</a:t>
            </a: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superfetation</a:t>
            </a:r>
            <a:r>
              <a:rPr lang="ru-RU" sz="24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), или беременность во время беременности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интервал между оплодотворениями двух яйцеклеток составляет более одного менструального цикла, т.е. происходит оплодотворение двух яйцеклеток разных овуляционных периодов, 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суперфекундация</a:t>
            </a:r>
            <a:r>
              <a:rPr lang="ru-RU" sz="24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 (</a:t>
            </a:r>
            <a:r>
              <a:rPr lang="en-US" sz="2400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superfecundation</a:t>
            </a:r>
            <a:r>
              <a:rPr lang="ru-RU" sz="24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 - 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оплодотворение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двух или более яйцеклеток одного 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овуляционного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периода сперматозоидами различных мужских особей.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Суперфетация</a:t>
            </a: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либо </a:t>
            </a:r>
            <a:r>
              <a:rPr lang="ru-RU" sz="24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суперфекундация</a:t>
            </a: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для животных является нормальным явлением. У людей очень редкое явление, так как плод, зачатый во вторую очередь, имеет мало шансов укрепиться в матке, а если это происходит, то он получит гораздо меньше шансов на нормальное развитие, и может произойти выкидыш. При таком зачатии вероятность выживания и рождения здоровых детей ничтожно мала и оценивается как один шанс на миллион случаев.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040" y="332655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Коллизия </a:t>
            </a:r>
            <a:r>
              <a:rPr lang="ru-RU" sz="2800" b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(сцепление) головок </a:t>
            </a:r>
            <a:r>
              <a:rPr lang="ru-RU" sz="2800" b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плодов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688"/>
          <a:stretch/>
        </p:blipFill>
        <p:spPr bwMode="auto">
          <a:xfrm>
            <a:off x="5076056" y="1539929"/>
            <a:ext cx="3841897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639"/>
          <a:stretch/>
        </p:blipFill>
        <p:spPr bwMode="auto">
          <a:xfrm>
            <a:off x="323528" y="1539929"/>
            <a:ext cx="4283306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10071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9228838"/>
              </p:ext>
            </p:extLst>
          </p:nvPr>
        </p:nvGraphicFramePr>
        <p:xfrm>
          <a:off x="107505" y="116632"/>
          <a:ext cx="8856982" cy="655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3"/>
                <a:gridCol w="2448272"/>
                <a:gridCol w="2736304"/>
                <a:gridCol w="1656183"/>
              </a:tblGrid>
              <a:tr h="1563247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Оптимальные сроки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плановых родов при МБ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89081">
                <a:tc gridSpan="3">
                  <a:txBody>
                    <a:bodyPr/>
                    <a:lstStyle/>
                    <a:p>
                      <a:pPr algn="ctr"/>
                      <a:r>
                        <a:rPr lang="ru-RU" sz="3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Двойня</a:t>
                      </a:r>
                      <a:endParaRPr lang="ru-RU" sz="3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3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3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Тройня</a:t>
                      </a:r>
                      <a:endParaRPr lang="ru-RU" sz="3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Дихориальная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Монохориальная</a:t>
                      </a:r>
                      <a:r>
                        <a:rPr lang="ru-RU" sz="2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диамниотическая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Монохориальная</a:t>
                      </a:r>
                      <a:endParaRPr lang="ru-RU" sz="2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моноамниотическая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2028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 – 38 недель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 – 37 недель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 недели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 недель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7052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36" t="31271" r="18279" b="21970"/>
          <a:stretch/>
        </p:blipFill>
        <p:spPr bwMode="auto">
          <a:xfrm>
            <a:off x="467544" y="1484784"/>
            <a:ext cx="8352928" cy="511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8864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Выбор метода ведения родов: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есарево сечение или вагинальные роды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765350"/>
            <a:ext cx="244827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Плод А головное /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Плод Б головное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1772816"/>
            <a:ext cx="230425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Плод А – не головное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5085184"/>
            <a:ext cx="252028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Вагинальные роды для обоих плодов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27884" y="5085184"/>
            <a:ext cx="48605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Кесарево сечение для обоих плодов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1765350"/>
            <a:ext cx="2232248" cy="2743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Моноамниоти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ru-RU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ческая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двойня.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Тройня.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Неразделенная двойня.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Рубец на матке.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Акушерские показания.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590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ВЕДЕНИЕ  РОДОВ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1000108"/>
            <a:ext cx="9001156" cy="616931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Важное значение для определения тактики ведения родов имеет чёткое знание типа </a:t>
            </a:r>
            <a:r>
              <a:rPr lang="ru-RU" sz="2800" dirty="0" err="1" smtClean="0">
                <a:solidFill>
                  <a:srgbClr val="FF0000"/>
                </a:solidFill>
              </a:rPr>
              <a:t>плацентации</a:t>
            </a:r>
            <a:r>
              <a:rPr lang="ru-RU" sz="2800" dirty="0" smtClean="0"/>
              <a:t>, так как </a:t>
            </a:r>
            <a:r>
              <a:rPr lang="ru-RU" sz="2800" dirty="0" smtClean="0">
                <a:solidFill>
                  <a:srgbClr val="0000CC"/>
                </a:solidFill>
              </a:rPr>
              <a:t>при </a:t>
            </a:r>
            <a:r>
              <a:rPr lang="ru-RU" sz="2800" dirty="0" err="1" smtClean="0">
                <a:solidFill>
                  <a:srgbClr val="0000CC"/>
                </a:solidFill>
              </a:rPr>
              <a:t>монохориальной</a:t>
            </a:r>
            <a:r>
              <a:rPr lang="ru-RU" sz="2800" dirty="0" smtClean="0">
                <a:solidFill>
                  <a:srgbClr val="0000CC"/>
                </a:solidFill>
              </a:rPr>
              <a:t> двойне </a:t>
            </a:r>
            <a:r>
              <a:rPr lang="ru-RU" sz="2800" dirty="0" smtClean="0"/>
              <a:t>наряду с высокой частотой СФФГ </a:t>
            </a:r>
            <a:r>
              <a:rPr lang="ru-RU" sz="2800" dirty="0" smtClean="0">
                <a:solidFill>
                  <a:srgbClr val="0000CC"/>
                </a:solidFill>
              </a:rPr>
              <a:t>существует высокий риск острой </a:t>
            </a:r>
            <a:r>
              <a:rPr lang="ru-RU" sz="2800" dirty="0" err="1" smtClean="0">
                <a:solidFill>
                  <a:srgbClr val="0000CC"/>
                </a:solidFill>
              </a:rPr>
              <a:t>интранатальной</a:t>
            </a:r>
            <a:r>
              <a:rPr lang="ru-RU" sz="2800" dirty="0" smtClean="0">
                <a:solidFill>
                  <a:srgbClr val="0000CC"/>
                </a:solidFill>
              </a:rPr>
              <a:t> трансфузии, которая может оказаться фатальной для второго плода </a:t>
            </a:r>
            <a:r>
              <a:rPr lang="ru-RU" sz="2800" dirty="0" smtClean="0"/>
              <a:t>(выраженная острая </a:t>
            </a:r>
            <a:r>
              <a:rPr lang="ru-RU" sz="2800" dirty="0" err="1" smtClean="0"/>
              <a:t>гиповолемия</a:t>
            </a:r>
            <a:r>
              <a:rPr lang="ru-RU" sz="2800" dirty="0" smtClean="0"/>
              <a:t> с последующим повреждением головного мозга, анемия, </a:t>
            </a:r>
            <a:r>
              <a:rPr lang="ru-RU" sz="2800" dirty="0" err="1" smtClean="0"/>
              <a:t>интранатальная</a:t>
            </a:r>
            <a:r>
              <a:rPr lang="ru-RU" sz="2800" dirty="0" smtClean="0"/>
              <a:t> гибель), поэтому нельзя исключать возможность </a:t>
            </a:r>
            <a:r>
              <a:rPr lang="ru-RU" sz="2800" dirty="0" err="1" smtClean="0">
                <a:solidFill>
                  <a:srgbClr val="FF0000"/>
                </a:solidFill>
              </a:rPr>
              <a:t>родоразрешения</a:t>
            </a:r>
            <a:r>
              <a:rPr lang="ru-RU" sz="2800" dirty="0" smtClean="0">
                <a:solidFill>
                  <a:srgbClr val="FF0000"/>
                </a:solidFill>
              </a:rPr>
              <a:t> пациенток с </a:t>
            </a:r>
            <a:r>
              <a:rPr lang="ru-RU" sz="2800" dirty="0" err="1" smtClean="0">
                <a:solidFill>
                  <a:srgbClr val="FF0000"/>
                </a:solidFill>
              </a:rPr>
              <a:t>монохориальной</a:t>
            </a:r>
            <a:r>
              <a:rPr lang="ru-RU" sz="2800" dirty="0" smtClean="0">
                <a:solidFill>
                  <a:srgbClr val="FF0000"/>
                </a:solidFill>
              </a:rPr>
              <a:t> двойней путём кесарева сечения</a:t>
            </a:r>
            <a:r>
              <a:rPr lang="ru-RU" sz="2800" dirty="0" smtClean="0"/>
              <a:t>.</a:t>
            </a:r>
          </a:p>
          <a:p>
            <a:pPr lvl="0">
              <a:buNone/>
            </a:pP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ВЕДЕНИЕ  РОДОВ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47673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Наибольший риск в отношении плодов представляет собой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беременность при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моноамниотической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двойне,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которая требует особенно тщательном ультразвукового мониторинга за ростом и состоянием плодов и при которой, помимо специфических осложнений, присущих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монохориальным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двойням,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часто наблюдают перекручивание пуповин плодов, что может привести к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интранатальной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гибели детей.</a:t>
            </a:r>
          </a:p>
          <a:p>
            <a:pPr>
              <a:buFont typeface="Wingdings" pitchFamily="2" charset="2"/>
              <a:buChar char="q"/>
            </a:pP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Оптимальным методом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родоразрешения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при этом типе многоплодия (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монохориальной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моноамниотической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двойне)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является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кесарево сечение (КС)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32-33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нед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беременности.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16"/>
          <a:stretch/>
        </p:blipFill>
        <p:spPr bwMode="auto">
          <a:xfrm rot="10800000">
            <a:off x="1187623" y="1268760"/>
            <a:ext cx="6224539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Монохориальная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моноамниотическая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двойня </a:t>
            </a:r>
          </a:p>
        </p:txBody>
      </p:sp>
    </p:spTree>
    <p:extLst>
      <p:ext uri="{BB962C8B-B14F-4D97-AF65-F5344CB8AC3E}">
        <p14:creationId xmlns:p14="http://schemas.microsoft.com/office/powerpoint/2010/main" xmlns="" val="23695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1140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ВЕДЕНИЕ  РОДОВ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001156" cy="5904656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Помимо этого, показанием к плановому КС при двойне считают выраженное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перерастяжение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за счёт крупных детей (суммарная масса плодов 6 кг и более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 algn="just"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беременности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тремя и более плодами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также показано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родоразрешение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путём КС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34-35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нед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Font typeface="Wingdings" pitchFamily="2" charset="2"/>
              <a:buChar char="Ø"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Путём КС проводят также разрешение при сросшихся близнецах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(если данное осложнение было диагностировано в поздние сроки беременности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algn="just"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диагностике сросшейся двойни в ранние сроки беременности до 12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нед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показано прерывание беременности по медицинским показаниям.</a:t>
            </a: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2600" dirty="0">
              <a:solidFill>
                <a:srgbClr val="0000CC"/>
              </a:solidFill>
            </a:endParaRPr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45427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ВЕДЕНИЕ  РОДОВ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571480"/>
            <a:ext cx="9001156" cy="628652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ведении родов через естественные родовые пути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необходимо осуществлять тщательное наблюдение за состоянием роженицы и постоянно контролировать сердечную деятельность обоих плодов.</a:t>
            </a:r>
          </a:p>
          <a:p>
            <a:pPr>
              <a:buFont typeface="Wingdings" pitchFamily="2" charset="2"/>
              <a:buChar char="v"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Роды при многоплодии предпочтительно вести в положении роженицы на боку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во избежание развития синдрома сдавления нижней полой вены.</a:t>
            </a:r>
          </a:p>
          <a:p>
            <a:pPr>
              <a:buFont typeface="Wingdings" pitchFamily="2" charset="2"/>
              <a:buChar char="v"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После рождения первого ребёнка проводят наружное акушерское и влагалищное исследования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для уточнения акушерской ситуации и положения второго плода. Целесообразно также проведение УЗИ.</a:t>
            </a:r>
          </a:p>
          <a:p>
            <a:pPr>
              <a:buFont typeface="Wingdings" pitchFamily="2" charset="2"/>
              <a:buChar char="v"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продольном положении второго плода вскрывают плодный пузырь, медленно выпуская околоплодные воды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 в дальнейшем роды ведут через естественные родовые пути.</a:t>
            </a:r>
          </a:p>
          <a:p>
            <a:pPr lvl="0">
              <a:buNone/>
            </a:pP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5427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</a:rPr>
              <a:t>ВЕДЕНИЕ  РОДОВ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485" y="688682"/>
            <a:ext cx="9001156" cy="61693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Вопрос о кесаревом сечении 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во время родов </a:t>
            </a:r>
            <a:r>
              <a:rPr lang="ru-RU" sz="2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многоплодной беременности 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могут стать следующие  причины: </a:t>
            </a:r>
          </a:p>
          <a:p>
            <a:pPr>
              <a:buFont typeface="Wingdings" pitchFamily="2" charset="2"/>
              <a:buChar char="Ø"/>
            </a:pP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стойкая слабость родовой деятельности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;</a:t>
            </a:r>
            <a:endParaRPr lang="ru-RU" sz="22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выпадение мелких частей плода или петель пуповины при головном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предлежании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;</a:t>
            </a:r>
            <a:endParaRPr lang="ru-RU" sz="22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симптомы острой гипоксии (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дистресса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) одного из плодов; </a:t>
            </a:r>
          </a:p>
          <a:p>
            <a:pPr>
              <a:buFont typeface="Wingdings" pitchFamily="2" charset="2"/>
              <a:buChar char="Ø"/>
            </a:pP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поперечное положение второго плода, после самостоятельного рождения первого ребенка;</a:t>
            </a:r>
          </a:p>
          <a:p>
            <a:pPr>
              <a:buFont typeface="Wingdings" pitchFamily="2" charset="2"/>
              <a:buChar char="Ø"/>
            </a:pP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отслойка плаценты и другие.</a:t>
            </a:r>
          </a:p>
          <a:p>
            <a:pPr>
              <a:buNone/>
            </a:pPr>
            <a:endParaRPr lang="ru-RU" sz="22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200" b="1" i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последовом и раннем послеродовом периоде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из-за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перерастяжения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возможно гипотоническое кровотечение.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Во время многоплодных родов обязательно проводят </a:t>
            </a:r>
            <a:r>
              <a:rPr lang="ru-RU" sz="2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профилактику кровотечения в последовом  и послеродовом периодах.</a:t>
            </a:r>
            <a:endParaRPr lang="ru-RU" sz="2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27088" y="115888"/>
            <a:ext cx="3679825" cy="4437062"/>
          </a:xfrm>
          <a:noFill/>
        </p:spPr>
      </p:pic>
      <p:pic>
        <p:nvPicPr>
          <p:cNvPr id="62467" name="Picture 3" descr="Fath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141663"/>
            <a:ext cx="4645025" cy="3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4859337" y="1196752"/>
            <a:ext cx="38877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 i="1" dirty="0">
                <a:solidFill>
                  <a:srgbClr val="D90528"/>
                </a:solidFill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5797386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Типы близнецов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Причины их возникновения.</a:t>
            </a:r>
            <a:br>
              <a:rPr lang="ru-RU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endParaRPr lang="ru-RU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Различают два основных типа близнецов: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dirty="0" err="1" smtClean="0">
                <a:solidFill>
                  <a:srgbClr val="FF0000"/>
                </a:solidFill>
              </a:rPr>
              <a:t>двояйцевые</a:t>
            </a:r>
            <a:r>
              <a:rPr lang="ru-RU" dirty="0" smtClean="0">
                <a:solidFill>
                  <a:srgbClr val="FF0000"/>
                </a:solidFill>
              </a:rPr>
              <a:t> (</a:t>
            </a:r>
            <a:r>
              <a:rPr lang="ru-RU" dirty="0" err="1" smtClean="0">
                <a:solidFill>
                  <a:srgbClr val="FF0000"/>
                </a:solidFill>
              </a:rPr>
              <a:t>дизиготные</a:t>
            </a:r>
            <a:r>
              <a:rPr lang="ru-RU" dirty="0" smtClean="0"/>
              <a:t>, </a:t>
            </a:r>
            <a:r>
              <a:rPr lang="ru-RU" dirty="0" err="1" smtClean="0"/>
              <a:t>гетерологичные</a:t>
            </a:r>
            <a:r>
              <a:rPr lang="ru-RU" dirty="0" smtClean="0"/>
              <a:t>) и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</a:t>
            </a:r>
            <a:r>
              <a:rPr lang="ru-RU" dirty="0" err="1" smtClean="0">
                <a:solidFill>
                  <a:srgbClr val="FF0000"/>
                </a:solidFill>
              </a:rPr>
              <a:t>однояйцевые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(монозиготные</a:t>
            </a:r>
            <a:r>
              <a:rPr lang="ru-RU" dirty="0"/>
              <a:t>, гомологичные, идентичные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 smtClean="0"/>
              <a:t>     </a:t>
            </a:r>
            <a:r>
              <a:rPr lang="ru-RU" b="1" dirty="0" err="1" smtClean="0">
                <a:solidFill>
                  <a:srgbClr val="FF0000"/>
                </a:solidFill>
              </a:rPr>
              <a:t>Двояйцевая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(дизиготная) двойня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Дизиготные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близнецы </a:t>
            </a:r>
            <a:r>
              <a:rPr lang="ru-RU" dirty="0"/>
              <a:t>возникают </a:t>
            </a:r>
            <a:r>
              <a:rPr lang="ru-RU" dirty="0">
                <a:solidFill>
                  <a:srgbClr val="0000CC"/>
                </a:solidFill>
              </a:rPr>
              <a:t>при оплодотворении двух отдельных яйцеклеток. </a:t>
            </a:r>
            <a:r>
              <a:rPr lang="ru-RU" dirty="0"/>
              <a:t>Созревание двух и более яйцеклеток может происходить как в одном яичнике, так и в двух.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Дизиготные </a:t>
            </a:r>
            <a:r>
              <a:rPr lang="ru-RU" dirty="0">
                <a:solidFill>
                  <a:srgbClr val="FF0000"/>
                </a:solidFill>
              </a:rPr>
              <a:t>близнецы могут быть как одно-, так и разнополыми </a:t>
            </a:r>
            <a:r>
              <a:rPr lang="ru-RU" dirty="0"/>
              <a:t>и находятся в той же  генетической зависимости, что и родные братья и сестры.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79711" y="188640"/>
            <a:ext cx="4896545" cy="734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88640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Схематическое изображение образования дизиготной двойни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2267744" y="3643059"/>
            <a:ext cx="792088" cy="961456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70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2467</TotalTime>
  <Words>3986</Words>
  <Application>Microsoft Office PowerPoint</Application>
  <PresentationFormat>Экран (4:3)</PresentationFormat>
  <Paragraphs>519</Paragraphs>
  <Slides>79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4" baseType="lpstr">
      <vt:lpstr>Тема Office</vt:lpstr>
      <vt:lpstr>Mylar</vt:lpstr>
      <vt:lpstr>1_Тема Office</vt:lpstr>
      <vt:lpstr>Воздушный поток</vt:lpstr>
      <vt:lpstr>Диаграмма</vt:lpstr>
      <vt:lpstr>  Многоплодная беременность</vt:lpstr>
      <vt:lpstr>Слайд 2</vt:lpstr>
      <vt:lpstr> Если женщина беременна двумя плодами, говорят о двойне, трема плодами — о тройне и т. д. Дети, родившиеся от многоплодной беременности, называются близнецами. </vt:lpstr>
      <vt:lpstr>Слайд 4</vt:lpstr>
      <vt:lpstr>Слайд 5</vt:lpstr>
      <vt:lpstr>  КЛАССИФИКАЦИЯ  </vt:lpstr>
      <vt:lpstr>Слайд 7</vt:lpstr>
      <vt:lpstr>Типы близнецов.  Причины их возникновения. </vt:lpstr>
      <vt:lpstr>Слайд 9</vt:lpstr>
      <vt:lpstr>Двояйцевая (дизиготная) двойня.</vt:lpstr>
      <vt:lpstr>Слайд 11</vt:lpstr>
      <vt:lpstr>Слайд 12</vt:lpstr>
      <vt:lpstr>Двояйцевая (дизиготная) двойня.</vt:lpstr>
      <vt:lpstr>Однояйцевая (монозиготная) двойня.</vt:lpstr>
      <vt:lpstr>Однояйцевая (монозиготная) двойня.</vt:lpstr>
      <vt:lpstr> Основные этапы эмбриогенеза человека</vt:lpstr>
      <vt:lpstr> Основные этапы эмбриогенеза человека</vt:lpstr>
      <vt:lpstr> Основные этапы эмбриогенеза человека</vt:lpstr>
      <vt:lpstr>Однояйцевая (монозиготная) двойня.</vt:lpstr>
      <vt:lpstr>Однояйцевая (монозиготная) двойня.</vt:lpstr>
      <vt:lpstr>Слайд 21</vt:lpstr>
      <vt:lpstr> Основные этапы эмбриогенеза человека</vt:lpstr>
      <vt:lpstr> Основные этапы эмбриогенеза человека</vt:lpstr>
      <vt:lpstr> Основные этапы эмбриогенеза человека</vt:lpstr>
      <vt:lpstr> Основные этапы эмбриогенеза человека</vt:lpstr>
      <vt:lpstr>Однояйцевая (монозиготная) двойня.</vt:lpstr>
      <vt:lpstr>Слайд 27</vt:lpstr>
      <vt:lpstr>Слайд 28</vt:lpstr>
      <vt:lpstr>Слайд 29</vt:lpstr>
      <vt:lpstr>Слайд 30</vt:lpstr>
      <vt:lpstr>Диагностика многоплодной беременности.</vt:lpstr>
      <vt:lpstr>Диагностика многоплодной беременности.</vt:lpstr>
      <vt:lpstr>УЗИ диагностика хориальности.</vt:lpstr>
      <vt:lpstr>Слайд 34</vt:lpstr>
      <vt:lpstr>Слайд 35</vt:lpstr>
      <vt:lpstr>Слайд 36</vt:lpstr>
      <vt:lpstr>Слайд 37</vt:lpstr>
      <vt:lpstr>Ультразвуковое исследование</vt:lpstr>
      <vt:lpstr>Ультразвуковое исследование</vt:lpstr>
      <vt:lpstr>Слайд 40</vt:lpstr>
      <vt:lpstr>ТЕЧЕНИЕ БЕРЕМЕННОСТИ</vt:lpstr>
      <vt:lpstr>ТЕЧЕНИЕ БЕРЕМЕННОСТИ</vt:lpstr>
      <vt:lpstr>Слайд 43</vt:lpstr>
      <vt:lpstr>ТЕЧЕНИЕ БЕРЕМЕННОСТИ</vt:lpstr>
      <vt:lpstr>Ведение беременности</vt:lpstr>
      <vt:lpstr>Ведение беременности</vt:lpstr>
      <vt:lpstr>Ведение беременности</vt:lpstr>
      <vt:lpstr>Ведение беременности</vt:lpstr>
      <vt:lpstr>Специфические осложнения многоплодной беременности</vt:lpstr>
      <vt:lpstr>Синдром фето-фетальной гемотрансфузии (СФФГ)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Дренирование избыточного количества АЖ из амниотической полости плода-реципиента</vt:lpstr>
      <vt:lpstr>Слайд 61</vt:lpstr>
      <vt:lpstr>Слайд 62</vt:lpstr>
      <vt:lpstr>Обратная артериальная перфузия у двоен — патология, присущая только монохориальной беременности (наиболее выраженное проявление СФФГ). </vt:lpstr>
      <vt:lpstr>Слайд 64</vt:lpstr>
      <vt:lpstr>Внутриутробная гибель одного из плодов при многоплодной беременности</vt:lpstr>
      <vt:lpstr>Внутриутробная гибель одного из плодов при многоплодной беременности</vt:lpstr>
      <vt:lpstr>Сросшиеся близнецы — специфический порок развития, характерный для монохориальной моноамниотической беременности. Это редкая патология, частота которой составляет 1% монохориальных двоен.</vt:lpstr>
      <vt:lpstr>Слайд 68</vt:lpstr>
      <vt:lpstr>ТЕЧЕНИЕ  И  ВЕДЕНИЕ  РОДОВ</vt:lpstr>
      <vt:lpstr>Слайд 70</vt:lpstr>
      <vt:lpstr>Слайд 71</vt:lpstr>
      <vt:lpstr>Слайд 72</vt:lpstr>
      <vt:lpstr>ВЕДЕНИЕ  РОДОВ</vt:lpstr>
      <vt:lpstr>ВЕДЕНИЕ  РОДОВ</vt:lpstr>
      <vt:lpstr>Слайд 75</vt:lpstr>
      <vt:lpstr>ВЕДЕНИЕ  РОДОВ</vt:lpstr>
      <vt:lpstr>ВЕДЕНИЕ  РОДОВ</vt:lpstr>
      <vt:lpstr>ВЕДЕНИЕ  РОДОВ</vt:lpstr>
      <vt:lpstr>Слайд 79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Я. Круть</dc:creator>
  <cp:lastModifiedBy>YuriyKrut</cp:lastModifiedBy>
  <cp:revision>167</cp:revision>
  <dcterms:created xsi:type="dcterms:W3CDTF">2012-12-19T07:06:00Z</dcterms:created>
  <dcterms:modified xsi:type="dcterms:W3CDTF">2016-11-30T20:04:59Z</dcterms:modified>
</cp:coreProperties>
</file>