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6" r:id="rId2"/>
    <p:sldId id="271" r:id="rId3"/>
    <p:sldId id="288" r:id="rId4"/>
    <p:sldId id="261" r:id="rId5"/>
    <p:sldId id="262" r:id="rId6"/>
    <p:sldId id="297" r:id="rId7"/>
    <p:sldId id="264" r:id="rId8"/>
    <p:sldId id="265" r:id="rId9"/>
    <p:sldId id="266" r:id="rId10"/>
    <p:sldId id="268" r:id="rId11"/>
    <p:sldId id="273" r:id="rId12"/>
    <p:sldId id="274" r:id="rId13"/>
    <p:sldId id="275" r:id="rId14"/>
    <p:sldId id="276" r:id="rId15"/>
    <p:sldId id="278" r:id="rId16"/>
    <p:sldId id="280" r:id="rId17"/>
    <p:sldId id="289" r:id="rId18"/>
    <p:sldId id="290" r:id="rId19"/>
    <p:sldId id="283" r:id="rId20"/>
    <p:sldId id="284" r:id="rId21"/>
    <p:sldId id="291" r:id="rId22"/>
    <p:sldId id="293" r:id="rId23"/>
    <p:sldId id="294" r:id="rId24"/>
    <p:sldId id="296" r:id="rId25"/>
    <p:sldId id="300" r:id="rId26"/>
    <p:sldId id="301" r:id="rId27"/>
    <p:sldId id="302" r:id="rId28"/>
    <p:sldId id="303" r:id="rId29"/>
    <p:sldId id="306" r:id="rId30"/>
    <p:sldId id="309" r:id="rId31"/>
    <p:sldId id="311" r:id="rId32"/>
    <p:sldId id="312" r:id="rId33"/>
    <p:sldId id="314" r:id="rId34"/>
    <p:sldId id="313" r:id="rId35"/>
    <p:sldId id="315" r:id="rId36"/>
    <p:sldId id="316" r:id="rId37"/>
    <p:sldId id="317" r:id="rId38"/>
    <p:sldId id="321" r:id="rId39"/>
    <p:sldId id="322" r:id="rId40"/>
    <p:sldId id="324" r:id="rId41"/>
    <p:sldId id="327" r:id="rId42"/>
    <p:sldId id="328" r:id="rId43"/>
    <p:sldId id="329" r:id="rId44"/>
    <p:sldId id="330" r:id="rId45"/>
    <p:sldId id="331" r:id="rId46"/>
    <p:sldId id="332" r:id="rId47"/>
    <p:sldId id="333" r:id="rId48"/>
    <p:sldId id="334" r:id="rId49"/>
    <p:sldId id="335" r:id="rId50"/>
    <p:sldId id="336" r:id="rId51"/>
    <p:sldId id="337" r:id="rId52"/>
    <p:sldId id="298" r:id="rId5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627" autoAdjust="0"/>
  </p:normalViewPr>
  <p:slideViewPr>
    <p:cSldViewPr snapToGrid="0">
      <p:cViewPr varScale="1">
        <p:scale>
          <a:sx n="75" d="100"/>
          <a:sy n="75" d="100"/>
        </p:scale>
        <p:origin x="-28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1936" y="131806"/>
            <a:ext cx="10396150" cy="1917236"/>
          </a:xfrm>
        </p:spPr>
        <p:txBody>
          <a:bodyPr/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ЗАПОРІЗЬКИЙ ДЕРЖАВНИЙ МЕДИЧНИЙ УНІВЕРСИТЕТ </a:t>
            </a:r>
            <a:b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фізичної реабілітації, спортивної медицини, фізичного виховання та здоров’я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37968" y="2496063"/>
            <a:ext cx="10132540" cy="390882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uk-UA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Лекція </a:t>
            </a:r>
            <a:r>
              <a:rPr lang="uk-UA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5: </a:t>
            </a:r>
            <a:r>
              <a:rPr lang="en-US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КЛАСИЧНОГО МАСАЖУ ОКРЕМИХ ЧАСТИН ТІЛА</a:t>
            </a:r>
            <a:endParaRPr lang="uk-UA" sz="3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8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Шаповалова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І. В. </a:t>
            </a:r>
            <a:r>
              <a:rPr lang="uk-UA" sz="28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канд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пед. </a:t>
            </a:r>
            <a:r>
              <a:rPr lang="uk-UA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доц.</a:t>
            </a:r>
          </a:p>
          <a:p>
            <a:pPr algn="ctr"/>
            <a:endParaRPr lang="uk-UA" sz="28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43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</a:p>
          <a:p>
            <a:pPr algn="ctr"/>
            <a:endParaRPr lang="ru-RU" sz="43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15" y="4106836"/>
            <a:ext cx="2148965" cy="2298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6458" y="4269645"/>
            <a:ext cx="192405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0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7700" y="280086"/>
            <a:ext cx="10426700" cy="605721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стопи,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підошви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мізинця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міжкісткових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червоподібних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сусідніх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плеснових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протилежних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вібраційні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лабільна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поколочування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шмагання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струшування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стопи.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Пасивні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стопи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3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3300" y="428368"/>
            <a:ext cx="9812981" cy="561299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надп’ятково-гомілкового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Масаж передньої і бічних поверхонь суглоба: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колове та спіралеподібне пальцями; колове, кільцеве, спіралеподібне розтирання, штрихування. Масаж задньої поверхні суглоба, бічної і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присередньої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кісточок: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пальцями колове та спіралеподібне; розтирання колове та спіралеподібне, штрихування кінцями пальців; спіралеподібне розтирання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місцяприкріплення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п’яткового сухожилка та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самого сухожилка.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пасивні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 гомілки.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лінійне поверхневе, потім глибоке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починаючи від пальців стопи до підколінної ямки однією рукою, обома руками з паралельними та послідовними рухами,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спіралеподібне долонною поверхнею кисті, хрестоподібне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п’яткового сухожилка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08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800" y="482600"/>
            <a:ext cx="10604499" cy="601309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Розтирання.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прямолінійне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опорною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кільцеве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пиляння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стругання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м’яких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тканин;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штрихування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окістя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краю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великогомілкової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п’яткового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4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Окремо масажують м’язи переднього, заднього та бічного відділів гомілки. Масаж м’язів переднього відділу гомілки проводиться від місця їх прикріплення на пальцях та стопі за ходом м’язових волокон, в напрямку до колінного суглоба.</a:t>
            </a:r>
            <a:r>
              <a:rPr lang="uk-UA" sz="3200" dirty="0"/>
              <a:t> </a:t>
            </a:r>
            <a:endParaRPr lang="uk-UA" sz="3200" dirty="0" smtClean="0"/>
          </a:p>
          <a:p>
            <a:pPr marL="0" indent="0" algn="just">
              <a:buNone/>
            </a:pP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опорною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кісточки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головки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малогомілкової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опорною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85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9343" y="388188"/>
            <a:ext cx="10060557" cy="5987211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колінного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масажують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сидячи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краще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підклавши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стопи валик.</a:t>
            </a:r>
            <a:endParaRPr lang="uk-UA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2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лінійне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починаючи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нижче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наколінника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 </a:t>
            </a:r>
            <a:r>
              <a:rPr lang="uk-UA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1,5-2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см),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обходячи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боків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продовжують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вздовж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чотириголового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стегна до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середини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стегна.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долонними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поверхнями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кистей,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рухаються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колоподібно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протилежних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(концентричне </a:t>
            </a:r>
            <a:r>
              <a:rPr lang="uk-UA" sz="32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Колове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ліктьовим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краєм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наколінника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наколінника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всієї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суглобаприкріплення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п’яткового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самого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пасивні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86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596" y="546100"/>
            <a:ext cx="9842740" cy="5994400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гомілки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3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3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лінійне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поверхневе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глибоке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починаючи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стопи до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підколінної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ямки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рукою,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обома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 з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паралельними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послідовними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долонною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поверхнею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хрестоподібне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п’яткового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сухожилка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Розтирання.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Площинне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прямолінійне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долонною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поверхнею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опорною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кільцеве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пиляння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стругання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м’яких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тканин;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штрихування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окістя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переднього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краю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великогомілкової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кістки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п’яткового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сухожилка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3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масажують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м’язи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переднього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заднього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бічного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відділів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гомілки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переднього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відділу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гомілки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пальцях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стопі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ходом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м’язових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волокон, в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колінного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опорною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78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0400" y="215901"/>
            <a:ext cx="9867899" cy="63881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кісточки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головки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малогомілкової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опорною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заднього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гомілки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висхідному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низхідному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початку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п’яткового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Стискання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валяння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гомілки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84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8301" y="301925"/>
            <a:ext cx="10769600" cy="5895675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000" dirty="0"/>
              <a:t>	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колінного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Передню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бічну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поверхню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масажують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сидячи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спині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задню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краще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животі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підклавши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стопи валик.</a:t>
            </a:r>
            <a:endParaRPr lang="uk-UA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4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4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Площинне лінійне та спіралеподібне </a:t>
            </a:r>
            <a:r>
              <a:rPr lang="uk-UA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пальцями однієї чи обох рук передньої поверхні суглоба, починаючи нижче наколінника (на </a:t>
            </a:r>
            <a:r>
              <a:rPr lang="uk-UA" sz="4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1,5-2</a:t>
            </a:r>
            <a:r>
              <a:rPr lang="uk-UA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см), обходячи його з боків, продовжують рух вздовж обох країв сухожилка чотириголового м’яза стегна до середини стегна. </a:t>
            </a:r>
            <a:r>
              <a:rPr lang="uk-UA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uk-UA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передньої та бічних поверхонь суглоба долонними поверхнями обох кистей, які рухаються </a:t>
            </a:r>
            <a:r>
              <a:rPr lang="uk-UA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колоподібно</a:t>
            </a:r>
            <a:r>
              <a:rPr lang="uk-UA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послідовно, а також в протилежних напрямках </a:t>
            </a:r>
            <a:r>
              <a:rPr lang="uk-UA" sz="4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(концентричне </a:t>
            </a:r>
            <a:r>
              <a:rPr lang="uk-UA" sz="4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4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uk-UA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Колове </a:t>
            </a:r>
            <a:r>
              <a:rPr lang="uk-UA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ліктьовим краєм кисті навколо наколінника, спіралеподібне </a:t>
            </a:r>
            <a:r>
              <a:rPr lang="uk-UA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наколінника, спіралеподібне </a:t>
            </a:r>
            <a:r>
              <a:rPr lang="uk-UA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пальцями всієї поверхні суглоба місць прикріплення м’язів </a:t>
            </a:r>
            <a:r>
              <a:rPr lang="uk-UA" sz="4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(гребінна та шорстка лінії стегнової кістки і </a:t>
            </a:r>
            <a:r>
              <a:rPr lang="uk-UA" sz="4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горбистість</a:t>
            </a:r>
            <a:r>
              <a:rPr lang="uk-UA" sz="4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великогомілкової кістки),</a:t>
            </a:r>
            <a:r>
              <a:rPr lang="uk-UA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сухожилків м’язів</a:t>
            </a:r>
            <a:r>
              <a:rPr lang="uk-UA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52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126999"/>
            <a:ext cx="9053384" cy="1384301"/>
          </a:xfrm>
        </p:spPr>
        <p:txBody>
          <a:bodyPr/>
          <a:lstStyle/>
          <a:p>
            <a:pPr algn="just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9900" y="546100"/>
            <a:ext cx="10109200" cy="499109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висхідному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низхідному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штрихування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початку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(лобкової кістки, для великого привідного-нижньої гілки сідничної кістки та сідничного горба).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заднього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стегна.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стегна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згиначі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краще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хворого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гомілковостопними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суглобамивалик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штрихування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(головка малогомілкової,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горбистість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відросток великогомілкової кісток),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висхідному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низхідному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кулаком,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стискання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валяння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4166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60400" y="571500"/>
            <a:ext cx="10020300" cy="5461000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стабільна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лабільна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поколочування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кулаком,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поплескування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шмагання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потрушування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Закінчують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стегна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валянням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стисканням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потрушуванням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стегна,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струшуванням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пасивними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колінному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кульшовому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06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5223" y="435307"/>
            <a:ext cx="9806077" cy="564799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сідничної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клубової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крижової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куприка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пахвинних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лімфатичних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вузлів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поверхневе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глибоке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опорною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обтяженою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циркулярне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опорною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кулаком,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обтяженою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пиляння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пересікання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сідничної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циркулярне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штрихування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клубової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крижової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куприкової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клубових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м’язів сідничної ділянки. Великий сідничний м’яз масажують в напрямку м’язових волокон від місць початку до сідничної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горбистості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стегнової кістки, далі до верхньої третини зовнішньої поверхні стегна, де його волокна вплітаються в широку фасцію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v"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70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200" y="1130301"/>
            <a:ext cx="10264902" cy="378460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нижніх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живота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грудної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клітки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шиї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верхніх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89822" y="3927468"/>
            <a:ext cx="4143407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4860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10236200" cy="5816840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/>
              <a:t>	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Масажні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виконуватися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в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зворотному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обома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стискання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розтягування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великого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сідничного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глибше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розміщених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4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Вібрація.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Безперервна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стабільна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лабільна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рубання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поплескування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поколочування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шмагання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потрушування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Закінчують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погладжуванням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кульшового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Кульшовий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розміщений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глибоко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прикритий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великим шаром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малодоступний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доступна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ділянка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ззаду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сідничною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горбистістю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великим вертлюгом: для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глибоке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кінцями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ділянках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навколо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глибоке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опорною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обтяженням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кистю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08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3215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ання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нижніх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endParaRPr lang="uk-UA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травмах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м’яких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кровоносних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лімфатичних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судин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травмах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призводять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серцево-судинних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ураженні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втомі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загальнозміцнювального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працездатності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35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10261600" cy="58168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живота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голова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піднята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руки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вздовж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коліна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зігнуті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колінами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валик.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боком до кушетки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кульшових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черевної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черевної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порожнини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сплетень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 передньої черевної стінки.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підшкірна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Масаж починають з площинного поверхневого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навколо пупка за годинниковою стрілкою фалангами 2-5 пальців правої руки з опорою на перший палець. </a:t>
            </a:r>
          </a:p>
        </p:txBody>
      </p:sp>
    </p:spTree>
    <p:extLst>
      <p:ext uri="{BB962C8B-B14F-4D97-AF65-F5344CB8AC3E}">
        <p14:creationId xmlns:p14="http://schemas.microsoft.com/office/powerpoint/2010/main" val="307215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80414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Починати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треба з легкого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поверхневого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торкаючись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розслабленню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живота.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долонею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масажуючи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всю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живота.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верхньої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половини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білої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живота 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пахвових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ямок, 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нижньої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до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пахвинних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Розтирання.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годинниковою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стрілкою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поверхневе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наявності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відкладень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жиру 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черевній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стінці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допоміжні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пиляння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пересікання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знизу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догори,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зверху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вниз і справа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наліво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41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80414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верхнього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лобкової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догори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хрящів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У-УП ребер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мечоподібного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відростка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 кожного боку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захоплюють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розтягують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стискають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черевній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стінці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накочування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Вібраційне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стрясання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поплескування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 відсутності болю),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пунктирування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ання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живота</a:t>
            </a:r>
            <a:endParaRPr lang="uk-UA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втручань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органах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черевної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порожнини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профілактики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утворення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злук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них,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ушкоджень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живота та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корекції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12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80414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грудної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клітки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руки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вздовж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стоячи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кульшових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серединної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пахвових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підключичних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лімфатичних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вузлів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великих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Міжреброві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граблеподібним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хребтового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стовпа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реброві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дуги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опорною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Розтирання.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Розтирання великих грудних м’язів: у чоловіків фалангами пальців, опорною частиною кисті чи ліктьовим краєм кисті спіралеподібно, пиляння двома руками за ходом м’язових волокон у напрямку до пахвової ділянки; у жінок -розтирання пальцями чи граблеподібне розтирання, штрихування місць прикріплення грудних м’язів, обминаючи груди.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32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80414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опорною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початку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зубчастих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ключиць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ребер.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Граблеподібне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штрихування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пиляння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міжребрових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ребер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хребта.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чоловіків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великого грудного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початку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жінок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зубчастий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міжреброві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одним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декількома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74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330200"/>
            <a:ext cx="10807700" cy="29591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Вібрація.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Стабільна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лабільна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обидва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підключичних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зубчастих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потрушування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великих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зубчастих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Переривчаста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поколочування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клітки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міжребрових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 чоловіків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великих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уздовж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волокон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міжребрових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Струшування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клітки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шмагання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переривчастої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клітки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показаннями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обережно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діафрагми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непрямим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шляхом,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стабільну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лабільну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ребрових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дуг.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65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80414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ритмічні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клітку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стискання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підсилення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видиху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 такому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сила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стискання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міжребрових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одним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граблеподібно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грудей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жінок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наявності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переривчаста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Вибір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залежать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мети: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явищах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судинного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застою,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в’ялих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розтягнутих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грудях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соска;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секреторній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залоз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молока,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період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лактації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соска.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сосок,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(впалий сосок, тощо),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13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4200" y="482600"/>
            <a:ext cx="10934700" cy="57658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Покази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ання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грудної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клітки</a:t>
            </a:r>
            <a:endParaRPr lang="uk-UA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клітки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серцево-судинної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травного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апарату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остеохондроз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шийно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-грудного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100"/>
              </a:spcAft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12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7600" y="253999"/>
            <a:ext cx="9053384" cy="1384301"/>
          </a:xfrm>
        </p:spPr>
        <p:txBody>
          <a:bodyPr/>
          <a:lstStyle/>
          <a:p>
            <a:pPr algn="just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46100" y="228600"/>
            <a:ext cx="10579100" cy="6261100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5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endParaRPr lang="uk-UA" sz="5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животі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руки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вздовж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дещо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зігнуті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ліктьових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суглобах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масажиста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стоячи на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рівні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кульшових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суглобів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54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5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Напрямок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масажних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поперекової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паралельно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остистих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відростків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 вверх через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верхній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край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трапецієподібного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надключичних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ямок.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повертаються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вихідне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і,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дещо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відступивши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хребта,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продовжують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пахвових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ділянок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поверхневе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глибоке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площинне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гладження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бічних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зовнішніх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країв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найширших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трапецієподібного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Міжостисті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міжреброві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проміжки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масажують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граблеподібним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погладжуванням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5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Розтирання.</a:t>
            </a:r>
            <a:r>
              <a:rPr lang="uk-UA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Напрямок рухів може бути поздовжнім та поперечним. Розтирання </a:t>
            </a:r>
            <a:r>
              <a:rPr lang="uk-UA" sz="5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прихребтових</a:t>
            </a:r>
            <a:r>
              <a:rPr lang="uk-UA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зон, трапецієподібного м’яза, найширших м’язів спини і лопаток виконують долонною поверхнею кисті, опорною частиною кисті, пальцями однієї чи двох рук прямолінійними чи спіралеподібними рухами. Спіралеподібне розтирання кінцями пальців і штрихування практикують в ділянках остистих відростків, гребнів клубових кісток, внутрішніх країв та нижніх кутів лопаток. </a:t>
            </a:r>
            <a:endParaRPr lang="uk-UA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84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800" y="545860"/>
            <a:ext cx="9982200" cy="55247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шиї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 від умов та стану пацієнта масаж шиї проводиться в положенні сидячи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кріслі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голова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підголівнику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столиком, голова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опирається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лобовою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підголівник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руки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пацієнта)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розміщуватись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спереду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збоку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ззаду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задньої шийної ділянки краще проводити в положенні пацієнта сидячи за масажним столиком, голова дещо нахилена, опирається лобом на підголівник. Масажист розміщується позаду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масажованого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32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800" y="545860"/>
            <a:ext cx="9982200" cy="55247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</a:p>
          <a:p>
            <a:pPr marL="0" indent="0" algn="just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	1.12 Пересікання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0" y="1155700"/>
            <a:ext cx="6921500" cy="398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918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100" y="355600"/>
            <a:ext cx="11595100" cy="31115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Граблеподібне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1.13)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подушечками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розставлених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підлеглих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прямолінійними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коловими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зигзагоподібними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Ширина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розведення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залежить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анатомічних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особливостей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волосяної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міжребрових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міжостистих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 та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змінах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800" y="3398838"/>
            <a:ext cx="7099299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2"/>
          <p:cNvSpPr txBox="1">
            <a:spLocks/>
          </p:cNvSpPr>
          <p:nvPr/>
        </p:nvSpPr>
        <p:spPr>
          <a:xfrm>
            <a:off x="2857500" y="6059486"/>
            <a:ext cx="7099299" cy="581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3" charset="2"/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1.13.	</a:t>
            </a: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Граблеподібне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84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5300" y="368300"/>
            <a:ext cx="11023600" cy="58801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 Основні та допоміжні прийоми </a:t>
            </a:r>
            <a:r>
              <a:rPr lang="uk-UA" sz="28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найскладніший за технікою виконання прийом, при якому залежно від анатомічних особливостей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масажованих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 (в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першу чергу м ’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язів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проводять:	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піднімання, відтягування, віджимання тканин; захоплювання і поперемінне стискання тканин; стискання та розтягування тканин, стискання ы перетинання тканин.</a:t>
            </a:r>
          </a:p>
          <a:p>
            <a:pPr algn="just"/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Фізіологічний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Фізіологічний вплив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більш виражений порівняно з іншими прийомами і проявляє себе у рефлекторному, нейрогуморальному та місцевому впливах, які взаємно обумовлюють один одного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35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800" y="355600"/>
            <a:ext cx="10109200" cy="57150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сприяє: нормалізації функціонального стану центральної нервової системи, нервово-м’язового апарату; підвищенню місцевої температури, що поліпшує лімфо- та кровообіг, трофіку тканин, стимулює окисно-відновні процеси, прискорює розсмоктування рубців та злук; відновленню функціональної здатності м’язів, поліпшенню їх еластичності та скоротливості, прискоренню відновлення працездатності втомлених м’язів; поліпшенню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екстракардіального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кровообігу, що полегшує роботу серця; нормалізації функції внутрішніх органів та тонусу непосмугованої мускулатури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33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800" y="355600"/>
            <a:ext cx="11315700" cy="57150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шийної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симетрично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 розміщуються на потилиці, руки рухаються вниз, дійшовши до VII шийного хребця, продовжують рух по верхньому краю трапецієподібного м’яза, далі над ключицею до пахвових ямок).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шийної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протилежного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(відносно ділянки масажу)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боку.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 і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Почергово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один,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бічної шийної ділянки. Положення пацієнта та масажиста попереднє. Великий палець розміщений за вухом, інші - під нижньою щелепою.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75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800" y="355600"/>
            <a:ext cx="11315700" cy="57150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обхопивши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шийну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рухається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вниз до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підключичної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бічної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шийної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проводитись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хворого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сидячи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масажному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кріслі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голова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дещо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розігнута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лежить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підголівнику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знаходиться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спереду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Рука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розміщується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великий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палець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прилягав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кута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нижньої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щелепи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позаду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вуха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зверху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вниз до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підключичних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лімфатичних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вузлів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рукою </a:t>
            </a:r>
            <a:r>
              <a:rPr lang="uk-UA" sz="2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(друга фіксує шию з протилежного боку)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(голова повинна знаходитись на підголівнику).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вздовж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яремної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подушечками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рухаються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соскоподібного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відростка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вздовж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груднинно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-ключично-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соскоподібного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яремної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вирізки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груднинно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-ключично-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соскоподібного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початку </a:t>
            </a:r>
            <a:r>
              <a:rPr lang="uk-UA" sz="2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(соскоподібний відросток)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2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груднина та ключиця</a:t>
            </a:r>
            <a:r>
              <a:rPr lang="uk-UA" sz="2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uk-UA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7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800" y="355600"/>
            <a:ext cx="11315700" cy="57150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хворого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столиком, голова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нахилена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опирається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підголівник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руки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(масажист позаду пацієнта, при масажі однією рукою - збоку).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потиличної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спирається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великий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палець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протилежному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потилиці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навпаки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соскоподібного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відростка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зовнішнього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потиличного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гребня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навпаки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51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98500" y="406400"/>
            <a:ext cx="10629900" cy="5634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 шиї рекомендують проводити з використанням серії прийомів. Спіралеподібне розтирання задньої та бічних шийних ділянок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груднинно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ключично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-соскоподібних м ’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язів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прямолінійне - передньої шийної ділянки в напрямку зверху донизу).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Спіралеподібне розтирання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груднинно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-ключичних з’єднань та ключиці. Комбіноване розтирання задньої та бічних шийних ділянок послідовно з кожного боку однією рукою чи одночасно з обох боків двома руками, які рухаються в протилежних фазах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(ліктьовим краєм кисті - потиличної ділянки;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площинне долонною поверхнею кисті - задньої шийної ділянки;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розтирання долонною поверхнею кисті, пиляння, пересікання - низхідної частини трапецієподібного м ’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яза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розтирання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груднинно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ключично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-соскоподібного м’яза та країв трапецієподібного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34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98500" y="406400"/>
            <a:ext cx="10934700" cy="5634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драбинчастих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VII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шийного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хребця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прилеглих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нігтьових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фаланг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“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сонечком” (у вигляді променів сонця):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остистого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відростка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периферію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відстань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2-2,5 см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знову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повертається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остистий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відросток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же шляхом. Таким чином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VII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шийного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хребця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рукою.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поперемінним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дистальними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фалангами Ш-^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підшкірного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І-ІІ ребра до краю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щелепи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низхідної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трапецієподібного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груднинно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-ключично-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соскоподібного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драбинчастих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початку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штрихування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проводитися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кожного боку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10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2800" y="508000"/>
            <a:ext cx="9099722" cy="6029753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Граблеподібно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ребра,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міжостисті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міжреброві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ліктьовим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краєм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кутах лопаток,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закладають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спину.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зігнутими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кулак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обтяженням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рукою,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пилянням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струганням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краях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найширших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низхідній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трапецієподібного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пересікання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Виконується однією чи обома руками з кожного боку спини поздовжньо та поперечно, при цьому масажні рухи можуть виконуватися у висхідному та низхідному напрямках. Для масажу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паравертебральних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зон, трапецієподібного м’яза та найширших м’язів спини використовують зміщення, розтягування, натискування.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зовнішніх країв найширших м’язів спини та трапецієподібного м’яза проводять поздовжнім та поперечним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розминанням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однією чи двома руками. Після розслаблення поверхнево розміщених м’язів приступають до масажу через їх поверхню більш глибоко розміщених м’язів.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98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98500" y="406400"/>
            <a:ext cx="9550400" cy="5634963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uk-UA" sz="6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</a:t>
            </a:r>
            <a:r>
              <a:rPr lang="uk-UA" sz="6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Ніжне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пунктування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долонною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поверхнею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нігтьових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фаланг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передньої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бічних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шийних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ділянок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Точковий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біологічно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активних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точок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Вибір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прийомів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тривалість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значною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мірою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залежать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методики.</a:t>
            </a:r>
            <a:endParaRPr lang="uk-UA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6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</a:t>
            </a:r>
            <a:r>
              <a:rPr lang="uk-UA" sz="6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ання</a:t>
            </a:r>
            <a:r>
              <a:rPr lang="ru-RU" sz="6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6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6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6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шиї</a:t>
            </a:r>
            <a:endParaRPr lang="uk-UA" sz="60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шиї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призначають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захворюваннях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шийного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відділу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хребта,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центральної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периферійної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нервової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серцево-судинної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дихальної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головному болю, неврозах,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захворюваннях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пошкодженнях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косметичному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гігієнічному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рефлекторно-сегментарному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неврологічних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синдромах остеохондрозу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шийного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відділу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хребта,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захворюваннях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травмах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верхніх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порушенні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захворюваннях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6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60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8206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49300" y="342901"/>
            <a:ext cx="9347200" cy="569846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верхніх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столиком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середнього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фізіологічного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(згинають в ліктьовому суглобі на 110° відносно плеча).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підготовчого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п’ясток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зап’ясток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променево-зап’ясткового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передпліччя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ліктьового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плеча,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дельтоподібної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Підготовчий масаж.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 хворого попереднє. Ліва рука масажиста фіксує руку пацієнта в положенні пронації. Площинне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тильної поверхні пальців, п’ястка, зап’ястка. На передпліччі - безперервне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задньої поверхні, далі - безперервне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задньої поверхні плеча в напрямку до пахвової ямки. Кисть переводиться в положення супінації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4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49300" y="342901"/>
            <a:ext cx="9347200" cy="56984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п’ястка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зап’ястка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опорною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тильною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передпліччі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передпліччя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плеча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пахвових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лімфатичних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вузлів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либоке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вільної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проходженні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руки над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ліктьовим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утримувати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контакт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піднімається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втрачаючи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контакт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опускається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знову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відсмоктувального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спочатку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плече,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передпліччя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кисть.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2034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49300" y="342901"/>
            <a:ext cx="9347200" cy="569846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п’ястка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зап’ястка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тильної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валику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лівій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рука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супінована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догори,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столику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лівій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кисть повинна бути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зафіксована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протилежною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рукою самого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тильної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кожного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кожного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нігтьових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фаланг.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штрихування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тильній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на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бічних. </a:t>
            </a:r>
            <a:endParaRPr lang="uk-U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12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49300" y="342901"/>
            <a:ext cx="9347200" cy="569846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колове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випрямлених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зігнутих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обхопивши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відтягують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своїми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стискають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кістковою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основою,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тугорухливості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рубцевих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зрощеннях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м’яких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розтягування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шляхом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розтягування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собою,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супроводжуючи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пасивними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 п’ястка і зап’ястка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Спочатку масажують тильну поверхню кисті: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починаючи від пальців, продовжують масажні рухи до ліктьового суглоба. Поздовжнє площинне та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поверхневе і глибоке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долонною поверхнею кисті. Виконується однією рукою або двома руками послідовно. Спіралеподібне розтирання, штрихування тильної поверхні п’ястка та зап’ястка. </a:t>
            </a:r>
            <a:endParaRPr lang="uk-U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0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49300" y="342901"/>
            <a:ext cx="9347200" cy="569846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кожного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випрямлених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пасивно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піднятих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(розігнутих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опущених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(зігнутих)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п’ястково-фалангових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міжкісткових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великим пальцем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граблеподібно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міжкісткових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сусідніх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п’ясткових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протилежних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п’ястка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зап’ястка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опорною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гладження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опорною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мізинця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м’яких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мізинця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поздовжнім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Ударні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вібраційні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поколочування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рукою,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потрушування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Закінчують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82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49300" y="342901"/>
            <a:ext cx="9347200" cy="569846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пасивних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осях.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променево-зап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’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ясткового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суглоба.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Кращий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тильної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тому сила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тут повинна бути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меншою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поверхневе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колове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колове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штрихування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прямолінійними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рук.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доступу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тильної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штрихування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першим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ІІ-ІУ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нею.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наявності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зрощень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розтягування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першим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ІІ-ІУ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максимального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розгинання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Закінчують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пасивними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струшуванням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погладжуванням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37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49300" y="342901"/>
            <a:ext cx="9347200" cy="569846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/>
              <a:t> 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 передпліччя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рука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зігнута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ліктьовому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кутом 110°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плеча,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столику.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передплічної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кисть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пронована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долонею донизу),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супінована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(долонею догори).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Поверхневе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променево-зап’ясткового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ліктьового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передплічної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закінчуються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зовнішнього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надвиростка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гладження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Розтирання.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Масажист однією рукою фіксує руку пацієнта, другою проводить масаж. Поздовжнє поверхневе та глибоке прямолінійне розтирання пальцями, опорною частиною кисті, гребенеподібне, ліктьовим краєм кисті,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розтирання окремих м’язових груп та сухожилків. Спіралеподібне розтирання опорною частиною кисті, пальцями,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граблеподібне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67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49300" y="342901"/>
            <a:ext cx="9347200" cy="569846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руками: кисть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супінацією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пронацією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(мізинцем до столу)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лінійне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кистей,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руки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протилежних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одна з них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друга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передплічну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пиляння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стругання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М’язи згиначі та розгиначі масажують окремо. При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розминанні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м’язів - згиначів масажист фіксує руку в положенні супінації кисті, розгиначів - пронації або в середньому між супінацією та пронацією положенні. Поздовжнє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м’язів,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окремих м’язових груп. Масаж двома руками: поздовжнє, поперечне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валяння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71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49300" y="342901"/>
            <a:ext cx="9347200" cy="569846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стискання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розтягування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відтягуються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ложа.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початку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поперечного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черевце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початку,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черевце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черевце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Вібраційні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лабільна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поплескування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поколочування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кулаком,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шмагання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потрушування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струшування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передпліччя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 ліктьового суглоба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ліктьового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променевого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боку,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суглобова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сумка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ззаду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Спереду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покрита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товстим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шаром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тому доступ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гірший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30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885" y="280086"/>
            <a:ext cx="10553015" cy="612895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обтяженням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Поступово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заглиблюючись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товщу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долонею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кістковою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основою,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зміщуючи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м’язовий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пласт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кісткового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ложа,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поступово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зменшують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переходять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поруч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Особливо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ретельного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обидва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прихребтових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паравертебральних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зонах).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хребтового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стовпа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розміщує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обидві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відстані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10-15 см одна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поперечно до хребта так,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одного боку, 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кожною рукою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ритмічне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повільно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переміщуючи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висхідному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низхідному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паравертебральні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симетрично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обидва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боки хребта.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лопаткою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хворого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піднімає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плечовий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деякому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відходженню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лопатки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клітки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Другою рукою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проникає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25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49300" y="342901"/>
            <a:ext cx="9347200" cy="569846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Зігнута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прямим кутом рука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лівій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Колове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всієї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поступово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проникаючи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ними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рука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зігнута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кутом 110°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плеча.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Колове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першим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чотирма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кожного боку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Циркулярне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штрихування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зв’язок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лімфатичних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вузлів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ліктьового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Розтягування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м’яких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ліктьового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зафіксувавши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лівою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рукою плече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випрямленої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руки, а правою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дистальну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передпліччя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такому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пасивні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Закінчують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пасивними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43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49300" y="342901"/>
            <a:ext cx="9347200" cy="569846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 плеча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хворого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рука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відведена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передпліччям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поверхневе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ліктьового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пахвової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хрестоподібне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всієї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плеча.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опорною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пересікання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пиляння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стругання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Окремо проводять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м’язів переднього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(відділ згиначів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і заднього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(відділ розгиначів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відділів плеча та дельтоподібного м’яза. Починають з переднього відділу плеча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63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9124" y="345057"/>
            <a:ext cx="9506310" cy="56963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sz="72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7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</a:p>
          <a:p>
            <a:pPr marL="0" indent="0" algn="ctr">
              <a:buNone/>
            </a:pPr>
            <a:endParaRPr lang="ru-RU" sz="72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Irina\Desktop\Мои лекции_Масаж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971800"/>
            <a:ext cx="6096000" cy="30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09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812800"/>
            <a:ext cx="11137900" cy="5715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лопатку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підлопаткового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клітки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нею.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Підлопатковий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заклавши руку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спину.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Лабільна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одним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декількома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 найчастіше вздовж прямих м ’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язів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спини, в місцях виходу корінців спинномозкових нервів на поверхню тіла).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Стабільна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зонах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напруження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(найчастіше це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надостьова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ямка,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паравертебральні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зони, місця прикріплення м ’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язів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Потрушування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трапецієподібного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найширших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Стрясання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усієї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накладанням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протилежні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(правий верхній, лівий нижній)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коливальні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розміщуються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немасованих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(протилежних)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квадратах,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коливальні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Переривчаста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поколочування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кулаком,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поплескування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шмагання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ударні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/>
              <a:t>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нирок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лівій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міжлопатковій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100"/>
              </a:spcAft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52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7221" y="304800"/>
            <a:ext cx="9671222" cy="621133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ання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endParaRPr lang="uk-UA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травмах хребта,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прихребтових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рефлексогенних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зон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сегментарно-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рефлекторних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методах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серцево-судинної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травм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1589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8500" y="457201"/>
            <a:ext cx="9994900" cy="5994399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нижніх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endParaRPr lang="uk-UA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нижніх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послідовний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стопи,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починаючи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гомілковостопного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гомілки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колінного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стегна,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кульшового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сідниць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стовбурів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Напрямок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до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підколінних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пахвинних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лімфатичних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вузлів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у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всієї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кінцівки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сегментів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хворого -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передніх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колінами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валик, при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задніх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гомілковостопним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суглобом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валик.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розміщується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збоку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хворого,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стояти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сидіти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Підготовчий масаж.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стопи,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рухаються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паралельно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гомілки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стегна 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пахвинних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лімфатичних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вузлів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декілька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обхоплюється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вся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кінцівки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тильної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підошвової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ділянок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стопи,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рухаються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назустріч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всієї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гомілки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стегна. При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необхідності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відсмоктувального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масажують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спочатку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стегно,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гомілку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стопу.</a:t>
            </a:r>
            <a:endParaRPr lang="uk-UA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57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4999" y="230659"/>
            <a:ext cx="9481065" cy="5751041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 стопи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тильної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підошвової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поверхневе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тильної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гладження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підошвовій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гомілковостопного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штрихування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штрихування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стопи,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міжкісткових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великим пальцем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граблеподібно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краю стопи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підошви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опорною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прямолінійними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кистей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п’ятки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навпаки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88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570</TotalTime>
  <Words>725</Words>
  <Application>Microsoft Office PowerPoint</Application>
  <PresentationFormat>Произвольный</PresentationFormat>
  <Paragraphs>163</Paragraphs>
  <Slides>52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Грань</vt:lpstr>
      <vt:lpstr>       ЗАПОРІЗЬКИЙ ДЕРЖАВНИЙ МЕДИЧНИЙ УНІВЕРСИТЕТ  кафедра фізичної реабілітації, спортивної медицини, фізичного виховання та здоров’я</vt:lpstr>
      <vt:lpstr>План </vt:lpstr>
      <vt:lpstr>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1.  Основи здорового способу життя – запорука здоров`я</dc:title>
  <dc:creator>Пользователь Windows</dc:creator>
  <cp:lastModifiedBy>Irina</cp:lastModifiedBy>
  <cp:revision>60</cp:revision>
  <dcterms:created xsi:type="dcterms:W3CDTF">2020-02-17T07:01:55Z</dcterms:created>
  <dcterms:modified xsi:type="dcterms:W3CDTF">2020-11-09T08:26:47Z</dcterms:modified>
</cp:coreProperties>
</file>