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notesMasterIdLst>
    <p:notesMasterId r:id="rId32"/>
  </p:notesMasterIdLst>
  <p:sldIdLst>
    <p:sldId id="274" r:id="rId2"/>
    <p:sldId id="298" r:id="rId3"/>
    <p:sldId id="266" r:id="rId4"/>
    <p:sldId id="265" r:id="rId5"/>
    <p:sldId id="264" r:id="rId6"/>
    <p:sldId id="299" r:id="rId7"/>
    <p:sldId id="273" r:id="rId8"/>
    <p:sldId id="293" r:id="rId9"/>
    <p:sldId id="272" r:id="rId10"/>
    <p:sldId id="286" r:id="rId11"/>
    <p:sldId id="287" r:id="rId12"/>
    <p:sldId id="288" r:id="rId13"/>
    <p:sldId id="267" r:id="rId14"/>
    <p:sldId id="282" r:id="rId15"/>
    <p:sldId id="283" r:id="rId16"/>
    <p:sldId id="260" r:id="rId17"/>
    <p:sldId id="284" r:id="rId18"/>
    <p:sldId id="259" r:id="rId19"/>
    <p:sldId id="258" r:id="rId20"/>
    <p:sldId id="285" r:id="rId21"/>
    <p:sldId id="262" r:id="rId22"/>
    <p:sldId id="261" r:id="rId23"/>
    <p:sldId id="289" r:id="rId24"/>
    <p:sldId id="290" r:id="rId25"/>
    <p:sldId id="291" r:id="rId26"/>
    <p:sldId id="292" r:id="rId27"/>
    <p:sldId id="294" r:id="rId28"/>
    <p:sldId id="295" r:id="rId29"/>
    <p:sldId id="296" r:id="rId30"/>
    <p:sldId id="29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CF16BF-AC68-434B-AF6E-44A45CDB91CE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912D98-C902-43A9-8156-63F39DEF0E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428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8105CE9-4370-4C42-A2C7-318C8E72D9FB}" type="slidenum">
              <a:rPr lang="en-US" smtClean="0">
                <a:latin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CD9249A-E12E-46DD-B612-AF2BF350072B}" type="slidenum">
              <a:rPr lang="en-US" smtClean="0">
                <a:latin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Label mandibular or facial branch????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4DA28E6-EB5C-4042-A63D-F7821AD988D1}" type="slidenum">
              <a:rPr lang="en-US" smtClean="0">
                <a:latin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A1F74E4-160D-4E5D-8632-B17CAECC8505}" type="slidenum">
              <a:rPr lang="en-US" smtClean="0">
                <a:latin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2E901D5-C393-4DBA-BC25-5D726242A5A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6E1E4AF-8B41-40A6-8BB9-36F59E2A2F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901D5-C393-4DBA-BC25-5D726242A5A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E1E4AF-8B41-40A6-8BB9-36F59E2A2F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901D5-C393-4DBA-BC25-5D726242A5A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E1E4AF-8B41-40A6-8BB9-36F59E2A2F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1150938" y="214313"/>
            <a:ext cx="7804150" cy="591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2FED3-235D-491A-B4F5-AAEF075D09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1041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6BB4049-87CE-47E9-A8B0-9818329677E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383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901D5-C393-4DBA-BC25-5D726242A5A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E1E4AF-8B41-40A6-8BB9-36F59E2A2F7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901D5-C393-4DBA-BC25-5D726242A5A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E1E4AF-8B41-40A6-8BB9-36F59E2A2F7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901D5-C393-4DBA-BC25-5D726242A5A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E1E4AF-8B41-40A6-8BB9-36F59E2A2F7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901D5-C393-4DBA-BC25-5D726242A5A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E1E4AF-8B41-40A6-8BB9-36F59E2A2F7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901D5-C393-4DBA-BC25-5D726242A5A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E1E4AF-8B41-40A6-8BB9-36F59E2A2F7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901D5-C393-4DBA-BC25-5D726242A5A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E1E4AF-8B41-40A6-8BB9-36F59E2A2F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2E901D5-C393-4DBA-BC25-5D726242A5A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E1E4AF-8B41-40A6-8BB9-36F59E2A2F7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2E901D5-C393-4DBA-BC25-5D726242A5A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6E1E4AF-8B41-40A6-8BB9-36F59E2A2F7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2E901D5-C393-4DBA-BC25-5D726242A5A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6E1E4AF-8B41-40A6-8BB9-36F59E2A2F7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7.png"/><Relationship Id="rId7" Type="http://schemas.openxmlformats.org/officeDocument/2006/relationships/hyperlink" Target="http://en.wikipedia.org/wiki/Tracheal_rings" TargetMode="External"/><Relationship Id="rId2" Type="http://schemas.openxmlformats.org/officeDocument/2006/relationships/hyperlink" Target="http://en.wikipedia.org/wiki/File:Traqueostomia.pn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en.wikipedia.org/wiki/Cricoid_cartilage" TargetMode="External"/><Relationship Id="rId5" Type="http://schemas.openxmlformats.org/officeDocument/2006/relationships/hyperlink" Target="http://en.wikipedia.org/wiki/Thyroid_cartilage" TargetMode="External"/><Relationship Id="rId4" Type="http://schemas.openxmlformats.org/officeDocument/2006/relationships/hyperlink" Target="http://en.wikipedia.org/wiki/Vocal_fold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КЛИНИЧЕСКАЯ АНАТОМИЯ ШЕИ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0930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раневой </a:t>
            </a:r>
            <a:r>
              <a:rPr lang="ru-RU" dirty="0"/>
              <a:t>канал, вследствие большой </a:t>
            </a:r>
            <a:r>
              <a:rPr lang="ru-RU" dirty="0" err="1"/>
              <a:t>смещаемости</a:t>
            </a:r>
            <a:r>
              <a:rPr lang="ru-RU" dirty="0"/>
              <a:t> тканей, становится извилистым и отток раневого содержимого затруднен; </a:t>
            </a:r>
            <a:endParaRPr lang="ru-RU" dirty="0" smtClean="0"/>
          </a:p>
          <a:p>
            <a:r>
              <a:rPr lang="ru-RU" dirty="0" smtClean="0"/>
              <a:t>нередко </a:t>
            </a:r>
            <a:r>
              <a:rPr lang="ru-RU" dirty="0"/>
              <a:t>наблюдают одновременные повреждения крупных сосудов и органов шеи; </a:t>
            </a:r>
            <a:endParaRPr lang="ru-RU" dirty="0" smtClean="0"/>
          </a:p>
          <a:p>
            <a:r>
              <a:rPr lang="ru-RU" dirty="0" smtClean="0"/>
              <a:t>раны </a:t>
            </a:r>
            <a:r>
              <a:rPr lang="ru-RU" dirty="0"/>
              <a:t>гортани, трахеи и пищевода инфицируются не только извне, но и за счет содержимого; </a:t>
            </a:r>
            <a:endParaRPr lang="ru-RU" dirty="0" smtClean="0"/>
          </a:p>
          <a:p>
            <a:r>
              <a:rPr lang="ru-RU" dirty="0" smtClean="0"/>
              <a:t>возможна </a:t>
            </a:r>
            <a:r>
              <a:rPr lang="ru-RU" dirty="0"/>
              <a:t>аспирация крови в дыхательные пути, асфиксия. </a:t>
            </a:r>
            <a:endParaRPr lang="ru-RU" dirty="0" smtClean="0"/>
          </a:p>
          <a:p>
            <a:r>
              <a:rPr lang="ru-RU" dirty="0"/>
              <a:t>Раневой канал раскрывают широко, направление разреза выбирают в зависимости от локализации раны.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 ран шеи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125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32859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 </a:t>
            </a:r>
            <a:r>
              <a:rPr lang="ru-RU" dirty="0"/>
              <a:t>медиальном отделе шеи предпочтительнее поперечные разрезы,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области грудино-ключично-сосцевидной мышцы – продольные разрезы, соответствующие направлению ее волокон.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латеральном отделе шеи производятся поперечные или косопоперечные разрезы (по ходу ключицы или подключичных сосудов и плечевого сплетения). </a:t>
            </a:r>
            <a:endParaRPr lang="ru-RU" dirty="0" smtClean="0"/>
          </a:p>
          <a:p>
            <a:r>
              <a:rPr lang="ru-RU" dirty="0" smtClean="0"/>
              <a:t>Мягкие </a:t>
            </a:r>
            <a:r>
              <a:rPr lang="ru-RU" dirty="0"/>
              <a:t>ткани иссекают экономно, так как в результате рубцевания могут формироваться контрактуры. </a:t>
            </a:r>
            <a:endParaRPr lang="ru-RU" dirty="0" smtClean="0"/>
          </a:p>
          <a:p>
            <a:r>
              <a:rPr lang="ru-RU" dirty="0" smtClean="0"/>
              <a:t>Крайне </a:t>
            </a:r>
            <a:r>
              <a:rPr lang="ru-RU" dirty="0"/>
              <a:t>осторожно иссекают ткани в глубине раны в виду опасности повреждения крупных сосудов и нервов.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/>
              <a:t>необходимости пересечения вен их предварительно перевязывают для предупреждения воздушной эмболии. </a:t>
            </a:r>
            <a:endParaRPr lang="ru-RU" dirty="0" smtClean="0"/>
          </a:p>
          <a:p>
            <a:r>
              <a:rPr lang="ru-RU" dirty="0" smtClean="0"/>
              <a:t>Выполняя </a:t>
            </a:r>
            <a:r>
              <a:rPr lang="ru-RU" dirty="0"/>
              <a:t>манипуляции в наружном треугольнике шеи, следует помнить, что у взрослых людей купол плевры на 3 см выступает над ключицами. </a:t>
            </a:r>
            <a:endParaRPr lang="ru-RU" dirty="0" smtClean="0"/>
          </a:p>
          <a:p>
            <a:r>
              <a:rPr lang="ru-RU" dirty="0" smtClean="0"/>
              <a:t>Все </a:t>
            </a:r>
            <a:r>
              <a:rPr lang="ru-RU" dirty="0"/>
              <a:t>вскрытые клетчаточные пространства тщательно дренируют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Хирургическая обработка ран гортани и трахеи заключается в экономном иссечении поврежденных тканей и в обязательном наложении </a:t>
            </a:r>
            <a:r>
              <a:rPr lang="ru-RU" dirty="0" err="1"/>
              <a:t>трахеостомы</a:t>
            </a:r>
            <a:r>
              <a:rPr lang="ru-RU" dirty="0"/>
              <a:t>.</a:t>
            </a:r>
          </a:p>
          <a:p>
            <a:r>
              <a:rPr lang="ru-RU" dirty="0"/>
              <a:t>Поврежденную глотку и пищевод ушивают двухрядным швом синтетическими нитями, после чего дренируют не только околопищеводную и окологлоточную клетчатки, но и заднее средостение.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Особенности обработки ран шеи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013510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Общая и наружная сонная артерия</a:t>
            </a: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54" y="1886564"/>
            <a:ext cx="7604954" cy="3846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3951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arteriogram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2" r="16666"/>
          <a:stretch>
            <a:fillRect/>
          </a:stretch>
        </p:blipFill>
        <p:spPr bwMode="auto">
          <a:xfrm>
            <a:off x="228600" y="246063"/>
            <a:ext cx="5715000" cy="661193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1" name="Line 3"/>
          <p:cNvSpPr>
            <a:spLocks noChangeShapeType="1"/>
          </p:cNvSpPr>
          <p:nvPr/>
        </p:nvSpPr>
        <p:spPr bwMode="auto">
          <a:xfrm flipH="1" flipV="1">
            <a:off x="2590800" y="5638800"/>
            <a:ext cx="762000" cy="46038"/>
          </a:xfrm>
          <a:prstGeom prst="line">
            <a:avLst/>
          </a:prstGeom>
          <a:noFill/>
          <a:ln w="127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276600" y="5486400"/>
            <a:ext cx="45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FF00"/>
                </a:solidFill>
                <a:latin typeface="Arial" charset="0"/>
                <a:cs typeface="Arial" charset="0"/>
              </a:rPr>
              <a:t>5</a:t>
            </a:r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 flipH="1">
            <a:off x="2438400" y="1295400"/>
            <a:ext cx="685800" cy="228600"/>
          </a:xfrm>
          <a:prstGeom prst="line">
            <a:avLst/>
          </a:prstGeom>
          <a:noFill/>
          <a:ln w="127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2895600" y="1066800"/>
            <a:ext cx="45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FF00"/>
                </a:solidFill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371600" y="3276600"/>
            <a:ext cx="381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>
                <a:solidFill>
                  <a:srgbClr val="FFFF00"/>
                </a:solidFill>
                <a:latin typeface="Arial" charset="0"/>
                <a:cs typeface="Arial" charset="0"/>
              </a:rPr>
              <a:t>3</a:t>
            </a:r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 flipV="1">
            <a:off x="1600200" y="2971800"/>
            <a:ext cx="304800" cy="381000"/>
          </a:xfrm>
          <a:prstGeom prst="line">
            <a:avLst/>
          </a:prstGeom>
          <a:noFill/>
          <a:ln w="127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flipH="1">
            <a:off x="2743200" y="6553200"/>
            <a:ext cx="609600" cy="76200"/>
          </a:xfrm>
          <a:prstGeom prst="line">
            <a:avLst/>
          </a:prstGeom>
          <a:noFill/>
          <a:ln w="127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200400" y="6324600"/>
            <a:ext cx="304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FF00"/>
                </a:solidFill>
                <a:latin typeface="Arial" charset="0"/>
                <a:cs typeface="Arial" charset="0"/>
              </a:rPr>
              <a:t>6</a:t>
            </a:r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 flipH="1" flipV="1">
            <a:off x="3886200" y="3657600"/>
            <a:ext cx="304800" cy="381000"/>
          </a:xfrm>
          <a:prstGeom prst="line">
            <a:avLst/>
          </a:prstGeom>
          <a:noFill/>
          <a:ln w="127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4114800" y="3962400"/>
            <a:ext cx="381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FF00"/>
                </a:solidFill>
                <a:latin typeface="Arial" charset="0"/>
                <a:cs typeface="Arial" charset="0"/>
              </a:rPr>
              <a:t>4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6019800" y="457200"/>
            <a:ext cx="29718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   ARTERIOGRAM</a:t>
            </a:r>
          </a:p>
          <a:p>
            <a:pPr>
              <a:defRPr/>
            </a:pP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>
              <a:buFontTx/>
              <a:buAutoNum type="arabicPeriod"/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Internal Carotid Artery</a:t>
            </a:r>
          </a:p>
          <a:p>
            <a:pPr>
              <a:buFontTx/>
              <a:buAutoNum type="arabicPeriod"/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Intracranial Carotid</a:t>
            </a:r>
          </a:p>
          <a:p>
            <a:pPr>
              <a:buFontTx/>
              <a:buAutoNum type="arabicPeriod"/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Maxillary Artery</a:t>
            </a:r>
          </a:p>
          <a:p>
            <a:pPr>
              <a:buFontTx/>
              <a:buAutoNum type="arabicPeriod"/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Occipital Artery</a:t>
            </a:r>
          </a:p>
          <a:p>
            <a:pPr>
              <a:buFontTx/>
              <a:buAutoNum type="arabicPeriod"/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External Carotid Artery</a:t>
            </a:r>
          </a:p>
          <a:p>
            <a:pPr>
              <a:buFontTx/>
              <a:buAutoNum type="arabicPeriod"/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Common Carotid Artery</a:t>
            </a:r>
          </a:p>
          <a:p>
            <a:pPr>
              <a:buFontTx/>
              <a:buAutoNum type="arabicPeriod"/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Facial Artery</a:t>
            </a:r>
          </a:p>
          <a:p>
            <a:pPr>
              <a:defRPr/>
            </a:pPr>
            <a:endParaRPr lang="en-US" b="1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en-US" sz="2400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 flipH="1">
            <a:off x="3048000" y="4983163"/>
            <a:ext cx="457200" cy="46037"/>
          </a:xfrm>
          <a:prstGeom prst="line">
            <a:avLst/>
          </a:prstGeom>
          <a:noFill/>
          <a:ln w="127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3352800" y="4800600"/>
            <a:ext cx="381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FF00"/>
                </a:solidFill>
                <a:latin typeface="Arial" charset="0"/>
                <a:cs typeface="Arial" charset="0"/>
              </a:rPr>
              <a:t>1</a:t>
            </a:r>
          </a:p>
        </p:txBody>
      </p:sp>
      <p:sp>
        <p:nvSpPr>
          <p:cNvPr id="17424" name="TextBox 18"/>
          <p:cNvSpPr txBox="1">
            <a:spLocks noChangeArrowheads="1"/>
          </p:cNvSpPr>
          <p:nvPr/>
        </p:nvSpPr>
        <p:spPr bwMode="auto">
          <a:xfrm flipH="1">
            <a:off x="1752600" y="4648200"/>
            <a:ext cx="304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FF00"/>
                </a:solidFill>
                <a:latin typeface="Arial" charset="0"/>
                <a:cs typeface="Arial" charset="0"/>
              </a:rPr>
              <a:t>7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905000" y="4953000"/>
            <a:ext cx="250825" cy="239713"/>
          </a:xfrm>
          <a:prstGeom prst="straightConnector1">
            <a:avLst/>
          </a:prstGeom>
          <a:ln w="127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210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76064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Общая сонная артерия </a:t>
            </a:r>
            <a:r>
              <a:rPr lang="ru-RU" dirty="0" smtClean="0"/>
              <a:t>вместе </a:t>
            </a:r>
            <a:r>
              <a:rPr lang="ru-RU" dirty="0"/>
              <a:t>с блуждающим нервом и внутренней яремной веной в нижней половине шеи проецируется в </a:t>
            </a:r>
            <a:r>
              <a:rPr lang="ru-RU" dirty="0" err="1"/>
              <a:t>regio</a:t>
            </a:r>
            <a:r>
              <a:rPr lang="ru-RU" dirty="0"/>
              <a:t> </a:t>
            </a:r>
            <a:r>
              <a:rPr lang="ru-RU" dirty="0" err="1"/>
              <a:t>sternocleidomastoideus</a:t>
            </a:r>
            <a:r>
              <a:rPr lang="ru-RU" dirty="0"/>
              <a:t>. </a:t>
            </a:r>
            <a:endParaRPr lang="en-US" dirty="0" smtClean="0"/>
          </a:p>
          <a:p>
            <a:r>
              <a:rPr lang="ru-RU" dirty="0" smtClean="0"/>
              <a:t>Несколько </a:t>
            </a:r>
            <a:r>
              <a:rPr lang="ru-RU" dirty="0"/>
              <a:t>ниже уровня верхнего края щитовидного хряща артерия выходит из-под переднего края мышцы и делится на внутреннюю и наружную сонную артерии. </a:t>
            </a:r>
            <a:endParaRPr lang="en-US" dirty="0" smtClean="0"/>
          </a:p>
          <a:p>
            <a:r>
              <a:rPr lang="ru-RU" dirty="0" smtClean="0"/>
              <a:t>Бифуркация </a:t>
            </a:r>
            <a:r>
              <a:rPr lang="ru-RU" dirty="0"/>
              <a:t>артерии находится на уровне вырезки щитовидного хряща и проецируется в сонном треугольнике шеи. </a:t>
            </a:r>
            <a:endParaRPr lang="en-US" dirty="0" smtClean="0"/>
          </a:p>
          <a:p>
            <a:r>
              <a:rPr lang="ru-RU" dirty="0" smtClean="0"/>
              <a:t>В </a:t>
            </a:r>
            <a:r>
              <a:rPr lang="ru-RU" dirty="0"/>
              <a:t>пределах этого треугольника наиболее доступна для обнажения как общая сонная артерия, так и обе ее ветви. </a:t>
            </a:r>
            <a:endParaRPr lang="en-US" dirty="0" smtClean="0"/>
          </a:p>
          <a:p>
            <a:r>
              <a:rPr lang="ru-RU" b="1" dirty="0" smtClean="0"/>
              <a:t>Классическая </a:t>
            </a:r>
            <a:r>
              <a:rPr lang="ru-RU" b="1" dirty="0"/>
              <a:t>проекционная линия общей сонной артерии </a:t>
            </a:r>
            <a:r>
              <a:rPr lang="ru-RU" dirty="0"/>
              <a:t>проводится через точки, верхняя из которых расположена на середине расстояния между углом нижней челюсти и верхушкой сосцевидного отростка, нижняя – слева соответствует грудино-ключичному суставу, справа находится на 0,5 см кнаружи от </a:t>
            </a:r>
            <a:r>
              <a:rPr lang="ru-RU" dirty="0" smtClean="0"/>
              <a:t>грудино-ключичного </a:t>
            </a:r>
            <a:r>
              <a:rPr lang="ru-RU" dirty="0"/>
              <a:t>сустава.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24942"/>
          </a:xfrm>
        </p:spPr>
        <p:txBody>
          <a:bodyPr/>
          <a:lstStyle/>
          <a:p>
            <a:r>
              <a:rPr lang="ru-RU" dirty="0" smtClean="0"/>
              <a:t>Общая сонная артерия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7770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внутренняя </a:t>
            </a:r>
            <a:r>
              <a:rPr lang="ru-RU" dirty="0"/>
              <a:t>сонная артерия располагается не только кзади, но, как правило, и </a:t>
            </a:r>
            <a:r>
              <a:rPr lang="ru-RU" dirty="0" err="1" smtClean="0"/>
              <a:t>латерально</a:t>
            </a:r>
            <a:r>
              <a:rPr lang="ru-RU" dirty="0" smtClean="0"/>
              <a:t> </a:t>
            </a:r>
            <a:r>
              <a:rPr lang="ru-RU" dirty="0"/>
              <a:t>(кнаружи) от наружной сонной; </a:t>
            </a:r>
            <a:endParaRPr lang="en-US" dirty="0" smtClean="0"/>
          </a:p>
          <a:p>
            <a:r>
              <a:rPr lang="ru-RU" dirty="0" smtClean="0"/>
              <a:t>от </a:t>
            </a:r>
            <a:r>
              <a:rPr lang="ru-RU" dirty="0"/>
              <a:t>наружной сонной артерии отходят ветви, тогда как внутренняя сонная артерия на шее ветвей не дает; </a:t>
            </a:r>
            <a:endParaRPr lang="en-US" dirty="0" smtClean="0"/>
          </a:p>
          <a:p>
            <a:r>
              <a:rPr lang="ru-RU" dirty="0" smtClean="0"/>
              <a:t>временное </a:t>
            </a:r>
            <a:r>
              <a:rPr lang="ru-RU" dirty="0"/>
              <a:t>пережатие наружной сонной артерии выше бифуркации приводит к исчезновению пульсации a. </a:t>
            </a:r>
            <a:r>
              <a:rPr lang="ru-RU" dirty="0" err="1"/>
              <a:t>temporalis</a:t>
            </a:r>
            <a:r>
              <a:rPr lang="ru-RU" dirty="0"/>
              <a:t> </a:t>
            </a:r>
            <a:r>
              <a:rPr lang="ru-RU" dirty="0" err="1"/>
              <a:t>superficialis</a:t>
            </a:r>
            <a:r>
              <a:rPr lang="ru-RU" dirty="0"/>
              <a:t> и a. </a:t>
            </a:r>
            <a:r>
              <a:rPr lang="ru-RU" dirty="0" err="1"/>
              <a:t>facialis</a:t>
            </a:r>
            <a:r>
              <a:rPr lang="ru-RU" dirty="0"/>
              <a:t>, что легко определяется при пальпации.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Для верификации (идентификации) наружной и внутренней сонных артерий используют следующие признаки: </a:t>
            </a:r>
            <a:r>
              <a:rPr lang="en-US" sz="3200" dirty="0"/>
              <a:t/>
            </a:r>
            <a:br>
              <a:rPr lang="en-US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545949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4097EC73-C5B7-40EA-B6B7-8E6A06943F5C}" type="slidenum">
              <a:rPr lang="en-US">
                <a:latin typeface="Arial" charset="0"/>
              </a:rPr>
              <a:pPr eaLnBrk="1" hangingPunct="1"/>
              <a:t>16</a:t>
            </a:fld>
            <a:endParaRPr lang="en-US">
              <a:latin typeface="Arial" charset="0"/>
            </a:endParaRPr>
          </a:p>
        </p:txBody>
      </p:sp>
      <p:pic>
        <p:nvPicPr>
          <p:cNvPr id="25603" name="Picture 4" descr="21-05cd_LarynxAnatmy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4" t="5455" r="18823" b="9091"/>
          <a:stretch>
            <a:fillRect/>
          </a:stretch>
        </p:blipFill>
        <p:spPr bwMode="auto">
          <a:xfrm>
            <a:off x="4895850" y="-19050"/>
            <a:ext cx="4095750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 Box 7"/>
          <p:cNvSpPr txBox="1">
            <a:spLocks noChangeArrowheads="1"/>
          </p:cNvSpPr>
          <p:nvPr/>
        </p:nvSpPr>
        <p:spPr bwMode="auto">
          <a:xfrm>
            <a:off x="228600" y="4127500"/>
            <a:ext cx="5334000" cy="244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800">
                <a:latin typeface="Arial" charset="0"/>
              </a:rPr>
              <a:t>Epliglottis* (the 9</a:t>
            </a:r>
            <a:r>
              <a:rPr lang="en-US" sz="2800" baseline="30000">
                <a:latin typeface="Arial" charset="0"/>
              </a:rPr>
              <a:t>th</a:t>
            </a:r>
            <a:r>
              <a:rPr lang="en-US" sz="2800">
                <a:latin typeface="Arial" charset="0"/>
              </a:rPr>
              <a:t> cartilage)</a:t>
            </a:r>
          </a:p>
          <a:p>
            <a:pPr eaLnBrk="1" hangingPunct="1"/>
            <a:r>
              <a:rPr lang="en-US" b="1">
                <a:latin typeface="Arial" charset="0"/>
              </a:rPr>
              <a:t>Elastic cartilage covered by mucosa</a:t>
            </a:r>
          </a:p>
          <a:p>
            <a:pPr eaLnBrk="1" hangingPunct="1"/>
            <a:r>
              <a:rPr lang="en-US" b="1">
                <a:latin typeface="Arial" charset="0"/>
              </a:rPr>
              <a:t>On a stalk attached to thyroid cartilage</a:t>
            </a:r>
          </a:p>
          <a:p>
            <a:pPr eaLnBrk="1" hangingPunct="1"/>
            <a:r>
              <a:rPr lang="en-US" b="1">
                <a:latin typeface="Arial" charset="0"/>
              </a:rPr>
              <a:t>Attaches to back of tongue</a:t>
            </a:r>
          </a:p>
          <a:p>
            <a:pPr eaLnBrk="1" hangingPunct="1"/>
            <a:r>
              <a:rPr lang="en-US" b="1">
                <a:latin typeface="Arial" charset="0"/>
              </a:rPr>
              <a:t>During swallowing, larynx is pulled superiorly</a:t>
            </a:r>
          </a:p>
          <a:p>
            <a:pPr eaLnBrk="1" hangingPunct="1"/>
            <a:r>
              <a:rPr lang="en-US" b="1">
                <a:latin typeface="Arial" charset="0"/>
              </a:rPr>
              <a:t>Epiglottis tips inferiorly to cover and seal laryngeal inlet</a:t>
            </a:r>
          </a:p>
          <a:p>
            <a:pPr eaLnBrk="1" hangingPunct="1"/>
            <a:r>
              <a:rPr lang="en-US" b="1">
                <a:solidFill>
                  <a:srgbClr val="FF5050"/>
                </a:solidFill>
                <a:latin typeface="Arial" charset="0"/>
              </a:rPr>
              <a:t>Keeps food out of lower respiratory tract</a:t>
            </a:r>
          </a:p>
        </p:txBody>
      </p:sp>
      <p:pic>
        <p:nvPicPr>
          <p:cNvPr id="25605" name="Picture 8" descr="21-05ab_LarynxAnatmy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28" t="24706" b="15294"/>
          <a:stretch>
            <a:fillRect/>
          </a:stretch>
        </p:blipFill>
        <p:spPr bwMode="auto">
          <a:xfrm>
            <a:off x="1227138" y="161925"/>
            <a:ext cx="4319587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Text Box 9"/>
          <p:cNvSpPr txBox="1">
            <a:spLocks noChangeArrowheads="1"/>
          </p:cNvSpPr>
          <p:nvPr/>
        </p:nvSpPr>
        <p:spPr bwMode="auto">
          <a:xfrm>
            <a:off x="2803525" y="-87313"/>
            <a:ext cx="3222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800" b="1">
                <a:latin typeface="Arial" charset="0"/>
              </a:rPr>
              <a:t>*</a:t>
            </a:r>
          </a:p>
        </p:txBody>
      </p:sp>
      <p:pic>
        <p:nvPicPr>
          <p:cNvPr id="25607" name="Picture 10" descr="21-03a_UpRespTract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09" t="51765" r="1819" b="18823"/>
          <a:stretch>
            <a:fillRect/>
          </a:stretch>
        </p:blipFill>
        <p:spPr bwMode="auto">
          <a:xfrm>
            <a:off x="666750" y="1981200"/>
            <a:ext cx="4286250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Text Box 11"/>
          <p:cNvSpPr txBox="1">
            <a:spLocks noChangeArrowheads="1"/>
          </p:cNvSpPr>
          <p:nvPr/>
        </p:nvSpPr>
        <p:spPr bwMode="auto">
          <a:xfrm>
            <a:off x="4251325" y="2286000"/>
            <a:ext cx="3222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800" b="1">
                <a:latin typeface="Arial" charset="0"/>
              </a:rPr>
              <a:t>*</a:t>
            </a:r>
          </a:p>
        </p:txBody>
      </p:sp>
      <p:sp>
        <p:nvSpPr>
          <p:cNvPr id="25609" name="Text Box 13"/>
          <p:cNvSpPr txBox="1">
            <a:spLocks noChangeArrowheads="1"/>
          </p:cNvSpPr>
          <p:nvPr/>
        </p:nvSpPr>
        <p:spPr bwMode="auto">
          <a:xfrm>
            <a:off x="5775325" y="3465513"/>
            <a:ext cx="1733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Posterior views</a:t>
            </a:r>
          </a:p>
        </p:txBody>
      </p:sp>
    </p:spTree>
    <p:extLst>
      <p:ext uri="{BB962C8B-B14F-4D97-AF65-F5344CB8AC3E}">
        <p14:creationId xmlns:p14="http://schemas.microsoft.com/office/powerpoint/2010/main" val="405195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412776"/>
            <a:ext cx="8568952" cy="525658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инородные </a:t>
            </a:r>
            <a:r>
              <a:rPr lang="ru-RU" dirty="0"/>
              <a:t>тела дыхательных путей; </a:t>
            </a:r>
            <a:endParaRPr lang="ru-RU" dirty="0" smtClean="0"/>
          </a:p>
          <a:p>
            <a:r>
              <a:rPr lang="ru-RU" dirty="0" smtClean="0"/>
              <a:t>нарушение </a:t>
            </a:r>
            <a:r>
              <a:rPr lang="ru-RU" dirty="0"/>
              <a:t>проходимости дыхательных </a:t>
            </a:r>
            <a:endParaRPr lang="ru-RU" dirty="0" smtClean="0"/>
          </a:p>
          <a:p>
            <a:pPr marL="109728" indent="0">
              <a:buNone/>
            </a:pPr>
            <a:r>
              <a:rPr lang="ru-RU" dirty="0" smtClean="0"/>
              <a:t>путей </a:t>
            </a:r>
            <a:r>
              <a:rPr lang="ru-RU" dirty="0"/>
              <a:t>при ранениях и закрытых травмах </a:t>
            </a:r>
            <a:endParaRPr lang="ru-RU" dirty="0" smtClean="0"/>
          </a:p>
          <a:p>
            <a:pPr marL="109728" indent="0">
              <a:buNone/>
            </a:pPr>
            <a:r>
              <a:rPr lang="ru-RU" dirty="0" smtClean="0"/>
              <a:t>гортани </a:t>
            </a:r>
            <a:r>
              <a:rPr lang="ru-RU" dirty="0"/>
              <a:t>и трахеи; </a:t>
            </a:r>
            <a:endParaRPr lang="ru-RU" dirty="0" smtClean="0"/>
          </a:p>
          <a:p>
            <a:r>
              <a:rPr lang="ru-RU" dirty="0" smtClean="0"/>
              <a:t>острые </a:t>
            </a:r>
            <a:r>
              <a:rPr lang="ru-RU" dirty="0"/>
              <a:t>стенозы гортани при инфекционных заболеваниях; </a:t>
            </a:r>
            <a:endParaRPr lang="ru-RU" dirty="0" smtClean="0"/>
          </a:p>
          <a:p>
            <a:r>
              <a:rPr lang="ru-RU" dirty="0" smtClean="0"/>
              <a:t>стенозы </a:t>
            </a:r>
            <a:r>
              <a:rPr lang="ru-RU" dirty="0"/>
              <a:t>гортани при специфических инфекционных гранулемах; </a:t>
            </a:r>
            <a:endParaRPr lang="ru-RU" dirty="0" smtClean="0"/>
          </a:p>
          <a:p>
            <a:r>
              <a:rPr lang="ru-RU" dirty="0" smtClean="0"/>
              <a:t>острый </a:t>
            </a:r>
            <a:r>
              <a:rPr lang="ru-RU" dirty="0"/>
              <a:t>стеноз гортани при неспецифических воспалительных заболеваниях (</a:t>
            </a:r>
            <a:r>
              <a:rPr lang="ru-RU" dirty="0" err="1"/>
              <a:t>абсцедирующий</a:t>
            </a:r>
            <a:r>
              <a:rPr lang="ru-RU" dirty="0"/>
              <a:t> ларингит, гортанная ангина, ложный круп); </a:t>
            </a:r>
            <a:endParaRPr lang="ru-RU" dirty="0" smtClean="0"/>
          </a:p>
          <a:p>
            <a:r>
              <a:rPr lang="ru-RU" dirty="0" smtClean="0"/>
              <a:t>стенозы </a:t>
            </a:r>
            <a:r>
              <a:rPr lang="ru-RU" dirty="0"/>
              <a:t>гортани, вызванные злокачественными и доброкачественными опухолями (редко); </a:t>
            </a:r>
            <a:endParaRPr lang="ru-RU" dirty="0" smtClean="0"/>
          </a:p>
          <a:p>
            <a:r>
              <a:rPr lang="ru-RU" dirty="0" smtClean="0"/>
              <a:t>сдавление </a:t>
            </a:r>
            <a:r>
              <a:rPr lang="ru-RU" dirty="0"/>
              <a:t>колец трахеи извне струмой, аневризмой, воспалительными инфильтратами шеи; </a:t>
            </a:r>
            <a:endParaRPr lang="ru-RU" dirty="0" smtClean="0"/>
          </a:p>
          <a:p>
            <a:r>
              <a:rPr lang="ru-RU" dirty="0" smtClean="0"/>
              <a:t>стенозы </a:t>
            </a:r>
            <a:r>
              <a:rPr lang="ru-RU" dirty="0"/>
              <a:t>после химических ожогов слизистой оболочки трахеи.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Классические показания к </a:t>
            </a:r>
            <a:r>
              <a:rPr lang="ru-RU" dirty="0" err="1"/>
              <a:t>трахеостомии</a:t>
            </a:r>
            <a:r>
              <a:rPr lang="ru-RU" dirty="0"/>
              <a:t>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5528"/>
            <a:ext cx="1901825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77301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трахеостомические</a:t>
            </a:r>
            <a:r>
              <a:rPr lang="ru-RU" dirty="0" smtClean="0"/>
              <a:t> </a:t>
            </a:r>
            <a:r>
              <a:rPr lang="ru-RU" dirty="0"/>
              <a:t>канюли (</a:t>
            </a:r>
            <a:r>
              <a:rPr lang="ru-RU" dirty="0" err="1"/>
              <a:t>Люэра</a:t>
            </a:r>
            <a:r>
              <a:rPr lang="ru-RU" dirty="0"/>
              <a:t> или Кенига), </a:t>
            </a:r>
            <a:endParaRPr lang="ru-RU" dirty="0" smtClean="0"/>
          </a:p>
          <a:p>
            <a:r>
              <a:rPr lang="ru-RU" dirty="0" smtClean="0"/>
              <a:t>острый </a:t>
            </a:r>
            <a:r>
              <a:rPr lang="ru-RU" dirty="0"/>
              <a:t>однозубый </a:t>
            </a:r>
            <a:r>
              <a:rPr lang="ru-RU" dirty="0" err="1"/>
              <a:t>трахеостомический</a:t>
            </a:r>
            <a:r>
              <a:rPr lang="ru-RU" dirty="0"/>
              <a:t> крючок </a:t>
            </a:r>
            <a:r>
              <a:rPr lang="ru-RU" dirty="0" err="1" smtClean="0"/>
              <a:t>Шессиньяка</a:t>
            </a:r>
            <a:r>
              <a:rPr lang="ru-RU" dirty="0"/>
              <a:t>, тупой крючок для отодвигания перешейка щитовидной железы; </a:t>
            </a:r>
            <a:endParaRPr lang="ru-RU" dirty="0" smtClean="0"/>
          </a:p>
          <a:p>
            <a:r>
              <a:rPr lang="ru-RU" dirty="0" err="1" smtClean="0"/>
              <a:t>трахеорасширитель</a:t>
            </a:r>
            <a:r>
              <a:rPr lang="ru-RU" dirty="0" smtClean="0"/>
              <a:t> </a:t>
            </a:r>
            <a:r>
              <a:rPr lang="ru-RU" dirty="0"/>
              <a:t>для раздвигания краев разреза трахеи перед введением в ее просвет канюли (</a:t>
            </a:r>
            <a:r>
              <a:rPr lang="ru-RU" dirty="0" err="1"/>
              <a:t>Труссо</a:t>
            </a:r>
            <a:r>
              <a:rPr lang="ru-RU" dirty="0"/>
              <a:t> или Вульфсона).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специальный набор </a:t>
            </a:r>
            <a:r>
              <a:rPr lang="ru-RU" dirty="0" smtClean="0"/>
              <a:t>инструментов для </a:t>
            </a:r>
            <a:r>
              <a:rPr lang="ru-RU" dirty="0" err="1" smtClean="0"/>
              <a:t>трахеостомии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556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6" descr="Traqueostomia.png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4538" y="1341438"/>
            <a:ext cx="2522537" cy="467995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651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4067175" y="1719263"/>
            <a:ext cx="4619625" cy="4411662"/>
          </a:xfrm>
        </p:spPr>
        <p:txBody>
          <a:bodyPr/>
          <a:lstStyle/>
          <a:p>
            <a:r>
              <a:rPr lang="en-US" sz="2600" smtClean="0"/>
              <a:t>Completed </a:t>
            </a:r>
            <a:r>
              <a:rPr lang="en-US" sz="2600" b="1" smtClean="0"/>
              <a:t>tracheotomy</a:t>
            </a:r>
            <a:r>
              <a:rPr lang="en-US" sz="2600" smtClean="0"/>
              <a:t>:</a:t>
            </a:r>
          </a:p>
          <a:p>
            <a:r>
              <a:rPr lang="en-US" sz="2600" smtClean="0"/>
              <a:t>1 - </a:t>
            </a:r>
            <a:r>
              <a:rPr lang="en-US" sz="2600" smtClean="0">
                <a:hlinkClick r:id="rId4"/>
              </a:rPr>
              <a:t>Vocal folds</a:t>
            </a:r>
            <a:r>
              <a:rPr lang="en-US" sz="2600" smtClean="0"/>
              <a:t/>
            </a:r>
            <a:br>
              <a:rPr lang="en-US" sz="2600" smtClean="0"/>
            </a:br>
            <a:r>
              <a:rPr lang="en-US" sz="2600" smtClean="0"/>
              <a:t>2 - </a:t>
            </a:r>
            <a:r>
              <a:rPr lang="en-US" sz="2600" smtClean="0">
                <a:hlinkClick r:id="rId5"/>
              </a:rPr>
              <a:t>Thyroid cartilage</a:t>
            </a:r>
            <a:r>
              <a:rPr lang="en-US" sz="2600" smtClean="0"/>
              <a:t/>
            </a:r>
            <a:br>
              <a:rPr lang="en-US" sz="2600" smtClean="0"/>
            </a:br>
            <a:r>
              <a:rPr lang="en-US" sz="2600" smtClean="0"/>
              <a:t>3 - </a:t>
            </a:r>
            <a:r>
              <a:rPr lang="en-US" sz="2600" smtClean="0">
                <a:hlinkClick r:id="rId6"/>
              </a:rPr>
              <a:t>Cricoid cartilage</a:t>
            </a:r>
            <a:r>
              <a:rPr lang="en-US" sz="2600" smtClean="0"/>
              <a:t/>
            </a:r>
            <a:br>
              <a:rPr lang="en-US" sz="2600" smtClean="0"/>
            </a:br>
            <a:r>
              <a:rPr lang="en-US" sz="2600" smtClean="0"/>
              <a:t>4 - </a:t>
            </a:r>
            <a:r>
              <a:rPr lang="en-US" sz="2600" smtClean="0">
                <a:hlinkClick r:id="rId7"/>
              </a:rPr>
              <a:t>Tracheal rings</a:t>
            </a:r>
            <a:r>
              <a:rPr lang="en-US" sz="2600" smtClean="0"/>
              <a:t/>
            </a:r>
            <a:br>
              <a:rPr lang="en-US" sz="2600" smtClean="0"/>
            </a:br>
            <a:r>
              <a:rPr lang="en-US" sz="2600" smtClean="0"/>
              <a:t>5 - Balloon cuff</a:t>
            </a:r>
            <a:r>
              <a:rPr lang="ru-RU" sz="2600" smtClean="0"/>
              <a:t> </a:t>
            </a:r>
          </a:p>
        </p:txBody>
      </p:sp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i="1" smtClean="0"/>
              <a:t>Tracheotomy</a:t>
            </a:r>
            <a:r>
              <a:rPr lang="ru-RU" smtClean="0"/>
              <a:t>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549730"/>
            <a:ext cx="1966069" cy="1467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089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СВЕРХУ:</a:t>
            </a:r>
            <a:r>
              <a:rPr lang="ru-RU" sz="3200" dirty="0" smtClean="0"/>
              <a:t> нижний край нижней челюсти, верхушка сосцевидного отростка, верхняя выйная линия, наружный затылочный бугор</a:t>
            </a:r>
          </a:p>
          <a:p>
            <a:r>
              <a:rPr lang="ru-RU" sz="3200" b="1" dirty="0" smtClean="0"/>
              <a:t>СНИЗУ:</a:t>
            </a:r>
            <a:r>
              <a:rPr lang="ru-RU" sz="3200" dirty="0" smtClean="0"/>
              <a:t> яремная вырезка грудины, ключица, линия, проведенная от акромиального отростка лопатки к остистому отростку 7 шейного позвонка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границы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03556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При </a:t>
            </a:r>
            <a:r>
              <a:rPr lang="ru-RU" b="1" dirty="0"/>
              <a:t>верхней </a:t>
            </a:r>
            <a:r>
              <a:rPr lang="ru-RU" dirty="0" err="1"/>
              <a:t>трахеостомии</a:t>
            </a:r>
            <a:r>
              <a:rPr lang="ru-RU" dirty="0"/>
              <a:t> рассекают второе и третье кольца трахеи выше перешейка щитовидной железы.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b="1" dirty="0"/>
              <a:t>средней</a:t>
            </a:r>
            <a:r>
              <a:rPr lang="ru-RU" dirty="0"/>
              <a:t> </a:t>
            </a:r>
            <a:r>
              <a:rPr lang="ru-RU" dirty="0" err="1"/>
              <a:t>трахеостомии</a:t>
            </a:r>
            <a:r>
              <a:rPr lang="ru-RU" dirty="0"/>
              <a:t> перешеек щитовидной железы рассекают и вскрывают третье и четвертое кольца трахеи.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b="1" dirty="0"/>
              <a:t>нижней</a:t>
            </a:r>
            <a:r>
              <a:rPr lang="ru-RU" dirty="0"/>
              <a:t> </a:t>
            </a:r>
            <a:r>
              <a:rPr lang="ru-RU" dirty="0" err="1"/>
              <a:t>трахеостомии</a:t>
            </a:r>
            <a:r>
              <a:rPr lang="ru-RU" dirty="0"/>
              <a:t> вскрывают четвертое и пятое кольца трахеи ниже перешейка щитовидной железы. 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/>
              <a:t>В зависимости от места вскрытия трахеи и по отношению к перешейку щитовидной железы различают три вида </a:t>
            </a:r>
            <a:r>
              <a:rPr lang="ru-RU" sz="2800" dirty="0" err="1"/>
              <a:t>тра-хеостомии</a:t>
            </a:r>
            <a:r>
              <a:rPr lang="ru-RU" sz="2800" dirty="0"/>
              <a:t>: верхнюю, среднюю и нижнюю</a:t>
            </a:r>
          </a:p>
        </p:txBody>
      </p:sp>
    </p:spTree>
    <p:extLst>
      <p:ext uri="{BB962C8B-B14F-4D97-AF65-F5344CB8AC3E}">
        <p14:creationId xmlns:p14="http://schemas.microsoft.com/office/powerpoint/2010/main" val="2685852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nor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52400"/>
            <a:ext cx="4135438" cy="50720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838200" y="533400"/>
            <a:ext cx="2743200" cy="1570038"/>
          </a:xfrm>
          <a:prstGeom prst="rect">
            <a:avLst/>
          </a:prstGeom>
          <a:noFill/>
          <a:ln w="38100">
            <a:solidFill>
              <a:srgbClr val="74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THYROID SCAN</a:t>
            </a:r>
          </a:p>
          <a:p>
            <a:pPr>
              <a:defRPr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Nuclear Medicine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88925" y="48418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endParaRPr lang="ru-RU" sz="2400">
              <a:latin typeface="Times New Roman" pitchFamily="18" charset="0"/>
            </a:endParaRPr>
          </a:p>
        </p:txBody>
      </p:sp>
      <p:pic>
        <p:nvPicPr>
          <p:cNvPr id="23557" name="Picture 5" descr="thyroid_gla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743200"/>
            <a:ext cx="2924175" cy="30861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3" descr="case2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3" r="12148"/>
          <a:stretch>
            <a:fillRect/>
          </a:stretch>
        </p:blipFill>
        <p:spPr bwMode="auto">
          <a:xfrm>
            <a:off x="5980113" y="3824288"/>
            <a:ext cx="3163887" cy="30337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353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P10100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" r="5025"/>
          <a:stretch>
            <a:fillRect/>
          </a:stretch>
        </p:blipFill>
        <p:spPr bwMode="auto">
          <a:xfrm>
            <a:off x="1752600" y="1219200"/>
            <a:ext cx="5638800" cy="45720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79" name="Line 7"/>
          <p:cNvSpPr>
            <a:spLocks noChangeShapeType="1"/>
          </p:cNvSpPr>
          <p:nvPr/>
        </p:nvSpPr>
        <p:spPr bwMode="auto">
          <a:xfrm flipH="1">
            <a:off x="5410200" y="2667000"/>
            <a:ext cx="685800" cy="6096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0" name="Line 7"/>
          <p:cNvSpPr>
            <a:spLocks noChangeShapeType="1"/>
          </p:cNvSpPr>
          <p:nvPr/>
        </p:nvSpPr>
        <p:spPr bwMode="auto">
          <a:xfrm flipH="1" flipV="1">
            <a:off x="5334000" y="4572000"/>
            <a:ext cx="762000" cy="4572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55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Теоретически на щитовидной железе можно провести следующие виды операций: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</a:t>
            </a:r>
            <a:r>
              <a:rPr lang="ru-RU" dirty="0"/>
              <a:t>.   Резекция доли -- удаление части одной доли щитовидной железы.</a:t>
            </a:r>
          </a:p>
          <a:p>
            <a:r>
              <a:rPr lang="ru-RU" dirty="0"/>
              <a:t>2.   Резекция обеих долей -- удаление частей двух долей щитовидной железы.</a:t>
            </a:r>
          </a:p>
          <a:p>
            <a:r>
              <a:rPr lang="ru-RU" dirty="0"/>
              <a:t>3.   </a:t>
            </a:r>
            <a:r>
              <a:rPr lang="ru-RU" dirty="0" err="1"/>
              <a:t>Гемитиреоидэктомия</a:t>
            </a:r>
            <a:r>
              <a:rPr lang="ru-RU" dirty="0"/>
              <a:t> -- удаление одной доли и перешейка, т.е. практически половины щитовидной железы.</a:t>
            </a:r>
          </a:p>
          <a:p>
            <a:r>
              <a:rPr lang="ru-RU" dirty="0"/>
              <a:t>4.   Субтотальная резекция щитовидной железы -- удаление почти всей щитовидной железы с оставлением небольших участков ее ткани.</a:t>
            </a:r>
          </a:p>
          <a:p>
            <a:r>
              <a:rPr lang="ru-RU" dirty="0"/>
              <a:t>5.   </a:t>
            </a:r>
            <a:r>
              <a:rPr lang="ru-RU" dirty="0" err="1"/>
              <a:t>Тиреоидэктомия</a:t>
            </a:r>
            <a:r>
              <a:rPr lang="ru-RU" dirty="0"/>
              <a:t> -- полное удаление щитовидной железы.</a:t>
            </a:r>
          </a:p>
          <a:p>
            <a:r>
              <a:rPr lang="ru-RU" dirty="0"/>
              <a:t>6.   </a:t>
            </a:r>
            <a:r>
              <a:rPr lang="ru-RU" dirty="0" err="1"/>
              <a:t>Тиреоидэктомия</a:t>
            </a:r>
            <a:r>
              <a:rPr lang="ru-RU" dirty="0"/>
              <a:t> и </a:t>
            </a:r>
            <a:r>
              <a:rPr lang="ru-RU" dirty="0" err="1"/>
              <a:t>лимфодиссекция</a:t>
            </a:r>
            <a:r>
              <a:rPr lang="ru-RU" dirty="0"/>
              <a:t> -- полное удаление щитовидной железы с одновременным удалением лимфатических узлов и жировой клетчатки в определенных регионах шеи.</a:t>
            </a:r>
          </a:p>
        </p:txBody>
      </p:sp>
    </p:spTree>
    <p:extLst>
      <p:ext uri="{BB962C8B-B14F-4D97-AF65-F5344CB8AC3E}">
        <p14:creationId xmlns:p14="http://schemas.microsoft.com/office/powerpoint/2010/main" val="40820797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50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600200"/>
            <a:ext cx="8229600" cy="5141913"/>
          </a:xfrm>
        </p:spPr>
      </p:pic>
    </p:spTree>
    <p:extLst>
      <p:ext uri="{BB962C8B-B14F-4D97-AF65-F5344CB8AC3E}">
        <p14:creationId xmlns:p14="http://schemas.microsoft.com/office/powerpoint/2010/main" val="433725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Существуют следующие формы расщелин лица: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а</a:t>
            </a:r>
            <a:r>
              <a:rPr lang="ru-RU" dirty="0"/>
              <a:t>) односторонняя расщелина верхней губы; </a:t>
            </a:r>
            <a:endParaRPr lang="ru-RU" dirty="0" smtClean="0"/>
          </a:p>
          <a:p>
            <a:r>
              <a:rPr lang="ru-RU" dirty="0" smtClean="0"/>
              <a:t>б</a:t>
            </a:r>
            <a:r>
              <a:rPr lang="ru-RU" dirty="0"/>
              <a:t>) двусторонняя расщелина верхней губы; </a:t>
            </a:r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/>
              <a:t>) односторонняя расщелина верхней губы, комбинирующаяся с расщелиной верхней челюсти и твердого нёба, </a:t>
            </a:r>
            <a:endParaRPr lang="ru-RU" dirty="0" smtClean="0"/>
          </a:p>
          <a:p>
            <a:r>
              <a:rPr lang="ru-RU" dirty="0" smtClean="0"/>
              <a:t>г</a:t>
            </a:r>
            <a:r>
              <a:rPr lang="ru-RU" dirty="0"/>
              <a:t>) двусторонняя расщелина верхней </a:t>
            </a:r>
            <a:r>
              <a:rPr lang="ru-RU" dirty="0" smtClean="0"/>
              <a:t>губы, челюсти </a:t>
            </a:r>
            <a:r>
              <a:rPr lang="ru-RU" dirty="0"/>
              <a:t>и твердого нёба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д) срединные щели верхней губы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е) носовые щели, </a:t>
            </a:r>
            <a:endParaRPr lang="ru-RU" dirty="0" smtClean="0"/>
          </a:p>
          <a:p>
            <a:r>
              <a:rPr lang="ru-RU" dirty="0" smtClean="0"/>
              <a:t>ж</a:t>
            </a:r>
            <a:r>
              <a:rPr lang="ru-RU" dirty="0"/>
              <a:t>) щели нижней губы.</a:t>
            </a:r>
          </a:p>
        </p:txBody>
      </p:sp>
    </p:spTree>
    <p:extLst>
      <p:ext uri="{BB962C8B-B14F-4D97-AF65-F5344CB8AC3E}">
        <p14:creationId xmlns:p14="http://schemas.microsoft.com/office/powerpoint/2010/main" val="12853785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Пластика расщелины верхней губы по </a:t>
            </a:r>
            <a:r>
              <a:rPr lang="ru-RU" dirty="0" err="1"/>
              <a:t>Лимбергу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780928"/>
            <a:ext cx="7467600" cy="3960440"/>
          </a:xfrm>
        </p:spPr>
        <p:txBody>
          <a:bodyPr>
            <a:normAutofit fontScale="62500" lnSpcReduction="20000"/>
          </a:bodyPr>
          <a:lstStyle/>
          <a:p>
            <a:r>
              <a:rPr lang="ru-RU" i="1" dirty="0"/>
              <a:t>Техника операции</a:t>
            </a:r>
            <a:r>
              <a:rPr lang="ru-RU" dirty="0"/>
              <a:t>: красная кайма отделяется на границе с кожей в области наружного и внутреннего края дефекта; полученные лоскуты отворачиваются книзу, края дефекта сближаются. </a:t>
            </a:r>
            <a:endParaRPr lang="ru-RU" dirty="0" smtClean="0"/>
          </a:p>
          <a:p>
            <a:r>
              <a:rPr lang="ru-RU" dirty="0" smtClean="0"/>
              <a:t>Отделенные </a:t>
            </a:r>
            <a:r>
              <a:rPr lang="ru-RU" dirty="0"/>
              <a:t>лоскуты красной каймы соединяются углообразным швом.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/>
              <a:t>предложению </a:t>
            </a:r>
            <a:r>
              <a:rPr lang="ru-RU" dirty="0" err="1"/>
              <a:t>Лимберга</a:t>
            </a:r>
            <a:r>
              <a:rPr lang="ru-RU" dirty="0"/>
              <a:t> из наружного края расщелины выкраивается небольшой лоскут, который подшивают к кожной части перегородки носа.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 err="1"/>
              <a:t>Лимбергу</a:t>
            </a:r>
            <a:r>
              <a:rPr lang="ru-RU" dirty="0"/>
              <a:t>, операция заканчивается наложением пластиночного шва из бронзо-алюминиевой проволоки, который сближает края раны и устанавливает в правильное положение крылья носа. </a:t>
            </a:r>
            <a:endParaRPr lang="ru-RU" dirty="0" smtClean="0"/>
          </a:p>
          <a:p>
            <a:r>
              <a:rPr lang="ru-RU" dirty="0" smtClean="0"/>
              <a:t>Края </a:t>
            </a:r>
            <a:r>
              <a:rPr lang="ru-RU" dirty="0"/>
              <a:t>губы закрепляют повязкой — уздой из резиновой трубки, приклеиваемой к щекам </a:t>
            </a:r>
            <a:r>
              <a:rPr lang="ru-RU" dirty="0" err="1"/>
              <a:t>клеолом</a:t>
            </a:r>
            <a:r>
              <a:rPr lang="ru-RU" dirty="0"/>
              <a:t> с помощью марлевых петель (Г. А. Васильев).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5722289" cy="118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04152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Околоушно-жевательная область</a:t>
            </a:r>
            <a:endParaRPr lang="ru-RU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860033" y="908720"/>
            <a:ext cx="4095056" cy="576064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ru-RU" sz="1200" dirty="0"/>
              <a:t>1 — </a:t>
            </a:r>
            <a:r>
              <a:rPr lang="ru-RU" sz="1200" dirty="0" err="1"/>
              <a:t>mandibula</a:t>
            </a:r>
            <a:r>
              <a:rPr lang="ru-RU" sz="1200" dirty="0"/>
              <a:t>; </a:t>
            </a: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2 </a:t>
            </a:r>
            <a:r>
              <a:rPr lang="ru-RU" sz="1200" dirty="0"/>
              <a:t>— m. </a:t>
            </a:r>
            <a:r>
              <a:rPr lang="ru-RU" sz="1200" dirty="0" err="1"/>
              <a:t>masseter</a:t>
            </a:r>
            <a:r>
              <a:rPr lang="ru-RU" sz="1200" dirty="0"/>
              <a:t>; </a:t>
            </a: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3 </a:t>
            </a:r>
            <a:r>
              <a:rPr lang="ru-RU" sz="1200" dirty="0"/>
              <a:t>— </a:t>
            </a:r>
            <a:r>
              <a:rPr lang="ru-RU" sz="1200" dirty="0" err="1"/>
              <a:t>ductus</a:t>
            </a:r>
            <a:r>
              <a:rPr lang="ru-RU" sz="1200" dirty="0"/>
              <a:t> </a:t>
            </a:r>
            <a:r>
              <a:rPr lang="ru-RU" sz="1200" dirty="0" err="1"/>
              <a:t>parotideus</a:t>
            </a:r>
            <a:r>
              <a:rPr lang="ru-RU" sz="1200" dirty="0" smtClean="0"/>
              <a:t>;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 </a:t>
            </a:r>
            <a:r>
              <a:rPr lang="ru-RU" sz="1200" dirty="0"/>
              <a:t>4 — </a:t>
            </a:r>
            <a:r>
              <a:rPr lang="ru-RU" sz="1200" dirty="0" err="1"/>
              <a:t>fascia</a:t>
            </a:r>
            <a:r>
              <a:rPr lang="ru-RU" sz="1200" dirty="0"/>
              <a:t> </a:t>
            </a:r>
            <a:r>
              <a:rPr lang="ru-RU" sz="1200" dirty="0" err="1"/>
              <a:t>masseterica</a:t>
            </a:r>
            <a:r>
              <a:rPr lang="ru-RU" sz="1200" dirty="0"/>
              <a:t>; </a:t>
            </a: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5 </a:t>
            </a:r>
            <a:r>
              <a:rPr lang="ru-RU" sz="1200" dirty="0"/>
              <a:t>— n. </a:t>
            </a:r>
            <a:r>
              <a:rPr lang="ru-RU" sz="1200" dirty="0" err="1"/>
              <a:t>facialis</a:t>
            </a:r>
            <a:r>
              <a:rPr lang="ru-RU" sz="1200" dirty="0"/>
              <a:t>; </a:t>
            </a: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6</a:t>
            </a:r>
            <a:r>
              <a:rPr lang="ru-RU" sz="1200" dirty="0"/>
              <a:t>, 10 — </a:t>
            </a:r>
            <a:r>
              <a:rPr lang="ru-RU" sz="1200" dirty="0" err="1"/>
              <a:t>nodi</a:t>
            </a:r>
            <a:r>
              <a:rPr lang="ru-RU" sz="1200" dirty="0"/>
              <a:t> </a:t>
            </a:r>
            <a:r>
              <a:rPr lang="ru-RU" sz="1200" dirty="0" err="1"/>
              <a:t>lymphatici</a:t>
            </a:r>
            <a:r>
              <a:rPr lang="ru-RU" sz="1200" dirty="0"/>
              <a:t> </a:t>
            </a:r>
            <a:r>
              <a:rPr lang="ru-RU" sz="1200" dirty="0" err="1"/>
              <a:t>parotidei</a:t>
            </a:r>
            <a:r>
              <a:rPr lang="ru-RU" sz="1200" dirty="0"/>
              <a:t> </a:t>
            </a:r>
            <a:r>
              <a:rPr lang="ru-RU" sz="1200" dirty="0" err="1"/>
              <a:t>superficiales</a:t>
            </a:r>
            <a:r>
              <a:rPr lang="ru-RU" sz="1200" dirty="0" smtClean="0"/>
              <a:t>;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 </a:t>
            </a:r>
            <a:r>
              <a:rPr lang="ru-RU" sz="1200" dirty="0"/>
              <a:t>7 — a. </a:t>
            </a:r>
            <a:r>
              <a:rPr lang="ru-RU" sz="1200" dirty="0" err="1"/>
              <a:t>facialis</a:t>
            </a:r>
            <a:r>
              <a:rPr lang="ru-RU" sz="1200" dirty="0"/>
              <a:t>, v, </a:t>
            </a:r>
            <a:r>
              <a:rPr lang="ru-RU" sz="1200" dirty="0" err="1"/>
              <a:t>retromandibularis</a:t>
            </a:r>
            <a:r>
              <a:rPr lang="ru-RU" sz="1200" dirty="0"/>
              <a:t> и </a:t>
            </a:r>
            <a:r>
              <a:rPr lang="ru-RU" sz="1200" dirty="0" err="1"/>
              <a:t>nodus</a:t>
            </a:r>
            <a:r>
              <a:rPr lang="ru-RU" sz="1200" dirty="0"/>
              <a:t> </a:t>
            </a:r>
            <a:r>
              <a:rPr lang="ru-RU" sz="1200" dirty="0" err="1"/>
              <a:t>lymphaticus</a:t>
            </a:r>
            <a:r>
              <a:rPr lang="ru-RU" sz="1200" dirty="0"/>
              <a:t> </a:t>
            </a:r>
            <a:r>
              <a:rPr lang="ru-RU" sz="1200" dirty="0" err="1"/>
              <a:t>parotideus</a:t>
            </a:r>
            <a:r>
              <a:rPr lang="ru-RU" sz="1200" dirty="0"/>
              <a:t> </a:t>
            </a:r>
            <a:r>
              <a:rPr lang="ru-RU" sz="1200" dirty="0" err="1"/>
              <a:t>profundus</a:t>
            </a:r>
            <a:r>
              <a:rPr lang="ru-RU" sz="1200" dirty="0"/>
              <a:t>; </a:t>
            </a: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8 </a:t>
            </a:r>
            <a:r>
              <a:rPr lang="ru-RU" sz="1200" dirty="0"/>
              <a:t>— v. </a:t>
            </a:r>
            <a:r>
              <a:rPr lang="ru-RU" sz="1200" dirty="0" err="1"/>
              <a:t>jugularis</a:t>
            </a:r>
            <a:r>
              <a:rPr lang="ru-RU" sz="1200" dirty="0"/>
              <a:t> </a:t>
            </a:r>
            <a:r>
              <a:rPr lang="ru-RU" sz="1200" dirty="0" err="1"/>
              <a:t>externa</a:t>
            </a:r>
            <a:r>
              <a:rPr lang="ru-RU" sz="1200" dirty="0" smtClean="0"/>
              <a:t>;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 </a:t>
            </a:r>
            <a:r>
              <a:rPr lang="ru-RU" sz="1200" dirty="0"/>
              <a:t>9 — </a:t>
            </a:r>
            <a:r>
              <a:rPr lang="ru-RU" sz="1200" dirty="0" err="1"/>
              <a:t>gl</a:t>
            </a:r>
            <a:r>
              <a:rPr lang="ru-RU" sz="1200" dirty="0"/>
              <a:t>. </a:t>
            </a:r>
            <a:r>
              <a:rPr lang="ru-RU" sz="1200" dirty="0" err="1"/>
              <a:t>parotis</a:t>
            </a:r>
            <a:r>
              <a:rPr lang="ru-RU" sz="1200" dirty="0"/>
              <a:t>; </a:t>
            </a: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11 </a:t>
            </a:r>
            <a:r>
              <a:rPr lang="ru-RU" sz="1200" dirty="0"/>
              <a:t>— m. </a:t>
            </a:r>
            <a:r>
              <a:rPr lang="ru-RU" sz="1200" dirty="0" err="1"/>
              <a:t>digastricus</a:t>
            </a:r>
            <a:r>
              <a:rPr lang="ru-RU" sz="1200" dirty="0"/>
              <a:t>; </a:t>
            </a: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12 </a:t>
            </a:r>
            <a:r>
              <a:rPr lang="ru-RU" sz="1200" dirty="0"/>
              <a:t>— m. </a:t>
            </a:r>
            <a:r>
              <a:rPr lang="ru-RU" sz="1200" dirty="0" err="1"/>
              <a:t>sternocleidomastoideus</a:t>
            </a:r>
            <a:r>
              <a:rPr lang="ru-RU" sz="1200" dirty="0"/>
              <a:t>; </a:t>
            </a: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13 </a:t>
            </a:r>
            <a:r>
              <a:rPr lang="ru-RU" sz="1200" dirty="0"/>
              <a:t>— задний отдел окологлоточного пространства; </a:t>
            </a: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14 </a:t>
            </a:r>
            <a:r>
              <a:rPr lang="ru-RU" sz="1200" dirty="0"/>
              <a:t>— верхняя группа глубоких шейных лимфатических узлов; </a:t>
            </a: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15 </a:t>
            </a:r>
            <a:r>
              <a:rPr lang="ru-RU" sz="1200" dirty="0"/>
              <a:t>— v. </a:t>
            </a:r>
            <a:r>
              <a:rPr lang="ru-RU" sz="1200" dirty="0" err="1"/>
              <a:t>jugularis</a:t>
            </a:r>
            <a:r>
              <a:rPr lang="ru-RU" sz="1200" dirty="0"/>
              <a:t> </a:t>
            </a:r>
            <a:r>
              <a:rPr lang="ru-RU" sz="1200" dirty="0" err="1"/>
              <a:t>interna</a:t>
            </a:r>
            <a:r>
              <a:rPr lang="ru-RU" sz="1200" dirty="0"/>
              <a:t> и n. </a:t>
            </a:r>
            <a:r>
              <a:rPr lang="ru-RU" sz="1200" dirty="0" err="1"/>
              <a:t>glossopharyngeus</a:t>
            </a:r>
            <a:r>
              <a:rPr lang="ru-RU" sz="1200" dirty="0"/>
              <a:t>; </a:t>
            </a: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16 </a:t>
            </a:r>
            <a:r>
              <a:rPr lang="ru-RU" sz="1200" dirty="0"/>
              <a:t>— верхний шейный узел симпатического ствола, n. </a:t>
            </a:r>
            <a:r>
              <a:rPr lang="ru-RU" sz="1200" dirty="0" err="1"/>
              <a:t>vagus</a:t>
            </a:r>
            <a:r>
              <a:rPr lang="ru-RU" sz="1200" dirty="0"/>
              <a:t> и n. </a:t>
            </a:r>
            <a:r>
              <a:rPr lang="ru-RU" sz="1200" dirty="0" err="1"/>
              <a:t>accessorius</a:t>
            </a:r>
            <a:r>
              <a:rPr lang="ru-RU" sz="1200" dirty="0"/>
              <a:t>; </a:t>
            </a: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17 </a:t>
            </a:r>
            <a:r>
              <a:rPr lang="ru-RU" sz="1200" dirty="0"/>
              <a:t>— </a:t>
            </a:r>
            <a:r>
              <a:rPr lang="ru-RU" sz="1200" dirty="0" err="1"/>
              <a:t>предпозвоночные</a:t>
            </a:r>
            <a:r>
              <a:rPr lang="ru-RU" sz="1200" dirty="0"/>
              <a:t> мышцы и покрывающая их </a:t>
            </a:r>
            <a:r>
              <a:rPr lang="ru-RU" sz="1200" dirty="0" err="1"/>
              <a:t>предпозвоночная</a:t>
            </a:r>
            <a:r>
              <a:rPr lang="ru-RU" sz="1200" dirty="0"/>
              <a:t> фасция</a:t>
            </a:r>
            <a:r>
              <a:rPr lang="ru-RU" sz="1200" dirty="0" smtClean="0"/>
              <a:t>;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 </a:t>
            </a:r>
            <a:r>
              <a:rPr lang="ru-RU" sz="1200" dirty="0"/>
              <a:t>18 — </a:t>
            </a:r>
            <a:r>
              <a:rPr lang="ru-RU" sz="1200" dirty="0" err="1"/>
              <a:t>nodi</a:t>
            </a:r>
            <a:r>
              <a:rPr lang="ru-RU" sz="1200" dirty="0"/>
              <a:t> </a:t>
            </a:r>
            <a:r>
              <a:rPr lang="ru-RU" sz="1200" dirty="0" err="1"/>
              <a:t>lymphatici</a:t>
            </a:r>
            <a:r>
              <a:rPr lang="ru-RU" sz="1200" dirty="0"/>
              <a:t> </a:t>
            </a:r>
            <a:r>
              <a:rPr lang="ru-RU" sz="1200" dirty="0" err="1"/>
              <a:t>retropharyngeales</a:t>
            </a:r>
            <a:r>
              <a:rPr lang="ru-RU" sz="1200" dirty="0"/>
              <a:t> и </a:t>
            </a:r>
            <a:r>
              <a:rPr lang="ru-RU" sz="1200" dirty="0" err="1"/>
              <a:t>spatium</a:t>
            </a:r>
            <a:r>
              <a:rPr lang="ru-RU" sz="1200" dirty="0"/>
              <a:t> </a:t>
            </a:r>
            <a:r>
              <a:rPr lang="ru-RU" sz="1200" dirty="0" err="1"/>
              <a:t>retropharyngeum</a:t>
            </a:r>
            <a:r>
              <a:rPr lang="ru-RU" sz="1200" dirty="0"/>
              <a:t>; </a:t>
            </a: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19 </a:t>
            </a:r>
            <a:r>
              <a:rPr lang="ru-RU" sz="1200" dirty="0"/>
              <a:t>— a. </a:t>
            </a:r>
            <a:r>
              <a:rPr lang="ru-RU" sz="1200" dirty="0" err="1"/>
              <a:t>carotis</a:t>
            </a:r>
            <a:r>
              <a:rPr lang="ru-RU" sz="1200" dirty="0"/>
              <a:t> </a:t>
            </a:r>
            <a:r>
              <a:rPr lang="ru-RU" sz="1200" dirty="0" err="1"/>
              <a:t>interna</a:t>
            </a:r>
            <a:r>
              <a:rPr lang="ru-RU" sz="1200" dirty="0"/>
              <a:t> и n. </a:t>
            </a:r>
            <a:r>
              <a:rPr lang="ru-RU" sz="1200" dirty="0" err="1"/>
              <a:t>hypoglossus</a:t>
            </a:r>
            <a:r>
              <a:rPr lang="ru-RU" sz="1200" dirty="0"/>
              <a:t>; </a:t>
            </a: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20 </a:t>
            </a:r>
            <a:r>
              <a:rPr lang="ru-RU" sz="1200" dirty="0"/>
              <a:t>— глоточно-позвоночный апоневроз (перегородка Шарли); </a:t>
            </a: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21 </a:t>
            </a:r>
            <a:r>
              <a:rPr lang="ru-RU" sz="1200" dirty="0"/>
              <a:t>— шилоглоточный апоневроз; </a:t>
            </a: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22 </a:t>
            </a:r>
            <a:r>
              <a:rPr lang="ru-RU" sz="1200" dirty="0"/>
              <a:t>— </a:t>
            </a:r>
            <a:r>
              <a:rPr lang="ru-RU" sz="1200" dirty="0" err="1"/>
              <a:t>processus</a:t>
            </a:r>
            <a:r>
              <a:rPr lang="ru-RU" sz="1200" dirty="0"/>
              <a:t> </a:t>
            </a:r>
            <a:r>
              <a:rPr lang="ru-RU" sz="1200" dirty="0" err="1" smtClean="0"/>
              <a:t>styloideus</a:t>
            </a:r>
            <a:r>
              <a:rPr lang="ru-RU" sz="1200" dirty="0" smtClean="0"/>
              <a:t> </a:t>
            </a:r>
            <a:r>
              <a:rPr lang="ru-RU" sz="1200" dirty="0"/>
              <a:t>с начинающимися от него мышцами; </a:t>
            </a: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23 </a:t>
            </a:r>
            <a:r>
              <a:rPr lang="ru-RU" sz="1200" dirty="0"/>
              <a:t>— глоточный отросток околоушной железы; </a:t>
            </a: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24 </a:t>
            </a:r>
            <a:r>
              <a:rPr lang="ru-RU" sz="1200" dirty="0"/>
              <a:t>— глоточно-основной апоневроз</a:t>
            </a:r>
            <a:r>
              <a:rPr lang="ru-RU" sz="1200" dirty="0" smtClean="0"/>
              <a:t>;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 </a:t>
            </a:r>
            <a:r>
              <a:rPr lang="ru-RU" sz="1200" dirty="0"/>
              <a:t>25 — передний отдел окологлоточного пространства; </a:t>
            </a: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26 </a:t>
            </a:r>
            <a:r>
              <a:rPr lang="ru-RU" sz="1200" dirty="0"/>
              <a:t>— </a:t>
            </a:r>
            <a:r>
              <a:rPr lang="ru-RU" sz="1200" dirty="0" err="1"/>
              <a:t>tonsilla</a:t>
            </a:r>
            <a:r>
              <a:rPr lang="ru-RU" sz="1200" dirty="0"/>
              <a:t> </a:t>
            </a:r>
            <a:r>
              <a:rPr lang="ru-RU" sz="1200" dirty="0" err="1"/>
              <a:t>palatina</a:t>
            </a:r>
            <a:r>
              <a:rPr lang="ru-RU" sz="1200" dirty="0"/>
              <a:t>; </a:t>
            </a: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27 </a:t>
            </a:r>
            <a:r>
              <a:rPr lang="ru-RU" sz="1200" dirty="0"/>
              <a:t>— m. </a:t>
            </a:r>
            <a:r>
              <a:rPr lang="ru-RU" sz="1200" dirty="0" err="1"/>
              <a:t>constrictor</a:t>
            </a:r>
            <a:r>
              <a:rPr lang="ru-RU" sz="1200" dirty="0"/>
              <a:t> </a:t>
            </a:r>
            <a:r>
              <a:rPr lang="ru-RU" sz="1200" dirty="0" err="1"/>
              <a:t>pharyngis</a:t>
            </a:r>
            <a:r>
              <a:rPr lang="ru-RU" sz="1200" dirty="0"/>
              <a:t> </a:t>
            </a:r>
            <a:r>
              <a:rPr lang="ru-RU" sz="1200" dirty="0" err="1"/>
              <a:t>superior</a:t>
            </a:r>
            <a:r>
              <a:rPr lang="ru-RU" sz="1200" dirty="0"/>
              <a:t>; </a:t>
            </a: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28 </a:t>
            </a:r>
            <a:r>
              <a:rPr lang="ru-RU" sz="1200" dirty="0"/>
              <a:t>— m. </a:t>
            </a:r>
            <a:r>
              <a:rPr lang="ru-RU" sz="1200" dirty="0" err="1"/>
              <a:t>pterygoideus</a:t>
            </a:r>
            <a:r>
              <a:rPr lang="ru-RU" sz="1200" dirty="0"/>
              <a:t> </a:t>
            </a:r>
            <a:r>
              <a:rPr lang="ru-RU" sz="1200" dirty="0" err="1"/>
              <a:t>medialis</a:t>
            </a:r>
            <a:r>
              <a:rPr lang="ru-RU" sz="1200" dirty="0"/>
              <a:t>. </a:t>
            </a:r>
          </a:p>
        </p:txBody>
      </p:sp>
      <p:pic>
        <p:nvPicPr>
          <p:cNvPr id="24580" name="Picture 4" descr="Ложе околоушной слюнной железы и окологлоточное пространство на горизонтальном разрезе (по Testut-Jacob)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3599"/>
            <a:ext cx="4176713" cy="396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8994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838423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Глубокая область лица.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27984" y="620688"/>
            <a:ext cx="4104456" cy="551182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 </a:t>
            </a:r>
            <a:r>
              <a:rPr lang="ru-RU" dirty="0"/>
              <a:t>— </a:t>
            </a:r>
            <a:r>
              <a:rPr lang="en-US" dirty="0"/>
              <a:t>a. </a:t>
            </a:r>
            <a:r>
              <a:rPr lang="en-US" dirty="0" err="1"/>
              <a:t>infraorbitalis</a:t>
            </a:r>
            <a:r>
              <a:rPr lang="en-US" dirty="0"/>
              <a:t>; </a:t>
            </a:r>
            <a:endParaRPr lang="ru-RU" dirty="0" smtClean="0"/>
          </a:p>
          <a:p>
            <a:r>
              <a:rPr lang="en-US" dirty="0" smtClean="0"/>
              <a:t>2 </a:t>
            </a:r>
            <a:r>
              <a:rPr lang="en-US" dirty="0"/>
              <a:t>— a. </a:t>
            </a:r>
            <a:r>
              <a:rPr lang="en-US" dirty="0" err="1"/>
              <a:t>alveolaris</a:t>
            </a:r>
            <a:r>
              <a:rPr lang="en-US" dirty="0"/>
              <a:t> superior; </a:t>
            </a:r>
            <a:endParaRPr lang="ru-RU" dirty="0" smtClean="0"/>
          </a:p>
          <a:p>
            <a:r>
              <a:rPr lang="en-US" dirty="0" smtClean="0"/>
              <a:t>3 </a:t>
            </a:r>
            <a:r>
              <a:rPr lang="en-US" dirty="0"/>
              <a:t>— a. </a:t>
            </a:r>
            <a:r>
              <a:rPr lang="en-US" dirty="0" err="1"/>
              <a:t>maxillaris</a:t>
            </a:r>
            <a:r>
              <a:rPr lang="en-US" dirty="0"/>
              <a:t>; </a:t>
            </a:r>
            <a:endParaRPr lang="ru-RU" dirty="0" smtClean="0"/>
          </a:p>
          <a:p>
            <a:r>
              <a:rPr lang="en-US" dirty="0" smtClean="0"/>
              <a:t>4 </a:t>
            </a:r>
            <a:r>
              <a:rPr lang="en-US" dirty="0"/>
              <a:t>— m. </a:t>
            </a:r>
            <a:r>
              <a:rPr lang="en-US" dirty="0" err="1"/>
              <a:t>pterygoideus</a:t>
            </a:r>
            <a:r>
              <a:rPr lang="en-US" dirty="0"/>
              <a:t> </a:t>
            </a:r>
            <a:r>
              <a:rPr lang="en-US" dirty="0" err="1"/>
              <a:t>medialis</a:t>
            </a:r>
            <a:r>
              <a:rPr lang="en-US" dirty="0"/>
              <a:t>; </a:t>
            </a:r>
            <a:endParaRPr lang="ru-RU" dirty="0" smtClean="0"/>
          </a:p>
          <a:p>
            <a:r>
              <a:rPr lang="en-US" dirty="0" smtClean="0"/>
              <a:t>5 </a:t>
            </a:r>
            <a:r>
              <a:rPr lang="en-US" dirty="0"/>
              <a:t>— n. </a:t>
            </a:r>
            <a:r>
              <a:rPr lang="en-US" dirty="0" err="1"/>
              <a:t>buccalis</a:t>
            </a:r>
            <a:r>
              <a:rPr lang="en-US" dirty="0"/>
              <a:t>; </a:t>
            </a:r>
            <a:endParaRPr lang="ru-RU" dirty="0" smtClean="0"/>
          </a:p>
          <a:p>
            <a:r>
              <a:rPr lang="en-US" dirty="0" smtClean="0"/>
              <a:t>6 </a:t>
            </a:r>
            <a:r>
              <a:rPr lang="en-US" dirty="0"/>
              <a:t>— n. </a:t>
            </a:r>
            <a:r>
              <a:rPr lang="en-US" dirty="0" err="1"/>
              <a:t>lingualis</a:t>
            </a:r>
            <a:r>
              <a:rPr lang="en-US" dirty="0"/>
              <a:t>; </a:t>
            </a:r>
            <a:endParaRPr lang="ru-RU" dirty="0" smtClean="0"/>
          </a:p>
          <a:p>
            <a:r>
              <a:rPr lang="en-US" dirty="0" smtClean="0"/>
              <a:t>7 </a:t>
            </a:r>
            <a:r>
              <a:rPr lang="en-US" dirty="0"/>
              <a:t>— m. </a:t>
            </a:r>
            <a:r>
              <a:rPr lang="en-US" dirty="0" err="1"/>
              <a:t>buccinator</a:t>
            </a:r>
            <a:r>
              <a:rPr lang="en-US" dirty="0"/>
              <a:t>; </a:t>
            </a:r>
            <a:endParaRPr lang="ru-RU" dirty="0" smtClean="0"/>
          </a:p>
          <a:p>
            <a:r>
              <a:rPr lang="en-US" dirty="0" smtClean="0"/>
              <a:t>8 </a:t>
            </a:r>
            <a:r>
              <a:rPr lang="en-US" dirty="0"/>
              <a:t>— a., v. et n. </a:t>
            </a:r>
            <a:r>
              <a:rPr lang="en-US" dirty="0" err="1"/>
              <a:t>alveolares</a:t>
            </a:r>
            <a:r>
              <a:rPr lang="en-US" dirty="0"/>
              <a:t> </a:t>
            </a:r>
            <a:r>
              <a:rPr lang="en-US" dirty="0" err="1"/>
              <a:t>inferiores</a:t>
            </a:r>
            <a:r>
              <a:rPr lang="en-US" dirty="0"/>
              <a:t>; </a:t>
            </a:r>
            <a:endParaRPr lang="ru-RU" dirty="0" smtClean="0"/>
          </a:p>
          <a:p>
            <a:r>
              <a:rPr lang="en-US" dirty="0" smtClean="0"/>
              <a:t>9 </a:t>
            </a:r>
            <a:r>
              <a:rPr lang="en-US" dirty="0"/>
              <a:t>— chorda tympani; </a:t>
            </a:r>
            <a:endParaRPr lang="ru-RU" dirty="0" smtClean="0"/>
          </a:p>
          <a:p>
            <a:r>
              <a:rPr lang="en-US" dirty="0" smtClean="0"/>
              <a:t>10 </a:t>
            </a:r>
            <a:r>
              <a:rPr lang="en-US" dirty="0"/>
              <a:t>— a. </a:t>
            </a:r>
            <a:r>
              <a:rPr lang="en-US" dirty="0" err="1"/>
              <a:t>meningea</a:t>
            </a:r>
            <a:r>
              <a:rPr lang="en-US" dirty="0"/>
              <a:t> media </a:t>
            </a:r>
            <a:r>
              <a:rPr lang="ru-RU" dirty="0"/>
              <a:t>и </a:t>
            </a:r>
            <a:r>
              <a:rPr lang="en-US" dirty="0"/>
              <a:t>n. </a:t>
            </a:r>
            <a:r>
              <a:rPr lang="en-US" dirty="0" err="1"/>
              <a:t>auriculotemporalis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en-US" dirty="0" smtClean="0"/>
              <a:t> </a:t>
            </a:r>
            <a:r>
              <a:rPr lang="en-US" dirty="0"/>
              <a:t>11 — n. </a:t>
            </a:r>
            <a:r>
              <a:rPr lang="en-US" dirty="0" err="1"/>
              <a:t>mandibularis</a:t>
            </a:r>
            <a:endParaRPr lang="ru-RU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33" y="1844825"/>
            <a:ext cx="3514308" cy="4090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44617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Глубокая</a:t>
            </a:r>
            <a:r>
              <a:rPr lang="uk-UA" dirty="0" smtClean="0"/>
              <a:t> область </a:t>
            </a:r>
            <a:r>
              <a:rPr lang="uk-UA" dirty="0" err="1" smtClean="0"/>
              <a:t>лица</a:t>
            </a:r>
            <a:endParaRPr lang="uk-UA" dirty="0"/>
          </a:p>
        </p:txBody>
      </p:sp>
      <p:pic>
        <p:nvPicPr>
          <p:cNvPr id="583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9632" y="1124744"/>
            <a:ext cx="5837584" cy="4700534"/>
          </a:xfrm>
        </p:spPr>
      </p:pic>
    </p:spTree>
    <p:extLst>
      <p:ext uri="{BB962C8B-B14F-4D97-AF65-F5344CB8AC3E}">
        <p14:creationId xmlns:p14="http://schemas.microsoft.com/office/powerpoint/2010/main" val="2706824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938" y="1082371"/>
            <a:ext cx="7804150" cy="4182084"/>
          </a:xfrm>
        </p:spPr>
      </p:pic>
    </p:spTree>
    <p:extLst>
      <p:ext uri="{BB962C8B-B14F-4D97-AF65-F5344CB8AC3E}">
        <p14:creationId xmlns:p14="http://schemas.microsoft.com/office/powerpoint/2010/main" val="4865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Глубокая</a:t>
            </a:r>
            <a:r>
              <a:rPr lang="uk-UA" dirty="0" smtClean="0"/>
              <a:t> область </a:t>
            </a:r>
            <a:r>
              <a:rPr lang="uk-UA" dirty="0" err="1" smtClean="0"/>
              <a:t>лица</a:t>
            </a:r>
            <a:endParaRPr lang="uk-UA" dirty="0"/>
          </a:p>
        </p:txBody>
      </p:sp>
      <p:pic>
        <p:nvPicPr>
          <p:cNvPr id="583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9632" y="1124744"/>
            <a:ext cx="5837584" cy="4700534"/>
          </a:xfrm>
        </p:spPr>
      </p:pic>
    </p:spTree>
    <p:extLst>
      <p:ext uri="{BB962C8B-B14F-4D97-AF65-F5344CB8AC3E}">
        <p14:creationId xmlns:p14="http://schemas.microsoft.com/office/powerpoint/2010/main" val="2706824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Image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0" t="1456" r="26607"/>
          <a:stretch>
            <a:fillRect/>
          </a:stretch>
        </p:blipFill>
        <p:spPr bwMode="auto">
          <a:xfrm>
            <a:off x="4572000" y="685800"/>
            <a:ext cx="4114800" cy="4953000"/>
          </a:xfrm>
          <a:prstGeom prst="rect">
            <a:avLst/>
          </a:prstGeom>
          <a:noFill/>
          <a:ln w="28575">
            <a:solidFill>
              <a:srgbClr val="74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neck1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5" r="8372"/>
          <a:stretch>
            <a:fillRect/>
          </a:stretch>
        </p:blipFill>
        <p:spPr bwMode="auto">
          <a:xfrm>
            <a:off x="609600" y="914400"/>
            <a:ext cx="3962400" cy="4800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698625" y="319088"/>
            <a:ext cx="1631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SCAN LEVEL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6096000" y="5181600"/>
            <a:ext cx="1511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FFFF00"/>
                </a:solidFill>
                <a:latin typeface="Arial" charset="0"/>
              </a:rPr>
              <a:t>SUBCUTANEOUS </a:t>
            </a:r>
          </a:p>
          <a:p>
            <a:pPr eaLnBrk="1" hangingPunct="1"/>
            <a:r>
              <a:rPr lang="en-US" sz="1200" b="1">
                <a:solidFill>
                  <a:srgbClr val="FFFF00"/>
                </a:solidFill>
                <a:latin typeface="Arial" charset="0"/>
              </a:rPr>
              <a:t>FAT</a:t>
            </a: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V="1">
            <a:off x="7467600" y="4876800"/>
            <a:ext cx="304800" cy="381000"/>
          </a:xfrm>
          <a:prstGeom prst="line">
            <a:avLst/>
          </a:prstGeom>
          <a:noFill/>
          <a:ln w="127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3" name="Line 8"/>
          <p:cNvSpPr>
            <a:spLocks noChangeShapeType="1"/>
          </p:cNvSpPr>
          <p:nvPr/>
        </p:nvSpPr>
        <p:spPr bwMode="auto">
          <a:xfrm flipH="1" flipV="1">
            <a:off x="5943600" y="4876800"/>
            <a:ext cx="381000" cy="457200"/>
          </a:xfrm>
          <a:prstGeom prst="line">
            <a:avLst/>
          </a:prstGeom>
          <a:noFill/>
          <a:ln w="127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4" name="Text Box 10"/>
          <p:cNvSpPr txBox="1">
            <a:spLocks noChangeArrowheads="1"/>
          </p:cNvSpPr>
          <p:nvPr/>
        </p:nvSpPr>
        <p:spPr bwMode="auto">
          <a:xfrm>
            <a:off x="6019800" y="1066800"/>
            <a:ext cx="1535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FFFF00"/>
                </a:solidFill>
                <a:latin typeface="Arial" charset="0"/>
              </a:rPr>
              <a:t>SUBMANDIBULAR</a:t>
            </a:r>
          </a:p>
          <a:p>
            <a:pPr eaLnBrk="1" hangingPunct="1"/>
            <a:r>
              <a:rPr lang="en-US" sz="1200" b="1">
                <a:solidFill>
                  <a:srgbClr val="FFFF00"/>
                </a:solidFill>
                <a:latin typeface="Arial" charset="0"/>
              </a:rPr>
              <a:t>GLAND</a:t>
            </a:r>
          </a:p>
        </p:txBody>
      </p:sp>
      <p:sp>
        <p:nvSpPr>
          <p:cNvPr id="19465" name="Line 11"/>
          <p:cNvSpPr>
            <a:spLocks noChangeShapeType="1"/>
          </p:cNvSpPr>
          <p:nvPr/>
        </p:nvSpPr>
        <p:spPr bwMode="auto">
          <a:xfrm flipH="1">
            <a:off x="6019800" y="1143000"/>
            <a:ext cx="304800" cy="838200"/>
          </a:xfrm>
          <a:prstGeom prst="line">
            <a:avLst/>
          </a:prstGeom>
          <a:noFill/>
          <a:ln w="127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6" name="Line 12"/>
          <p:cNvSpPr>
            <a:spLocks noChangeShapeType="1"/>
          </p:cNvSpPr>
          <p:nvPr/>
        </p:nvSpPr>
        <p:spPr bwMode="auto">
          <a:xfrm>
            <a:off x="7086600" y="1295400"/>
            <a:ext cx="457200" cy="838200"/>
          </a:xfrm>
          <a:prstGeom prst="line">
            <a:avLst/>
          </a:prstGeom>
          <a:noFill/>
          <a:ln w="127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7" name="Text Box 13"/>
          <p:cNvSpPr txBox="1">
            <a:spLocks noChangeArrowheads="1"/>
          </p:cNvSpPr>
          <p:nvPr/>
        </p:nvSpPr>
        <p:spPr bwMode="auto">
          <a:xfrm>
            <a:off x="4876800" y="2286000"/>
            <a:ext cx="10937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FFFF00"/>
                </a:solidFill>
                <a:latin typeface="Arial" charset="0"/>
              </a:rPr>
              <a:t>EPIGLOTTIS</a:t>
            </a:r>
          </a:p>
        </p:txBody>
      </p:sp>
      <p:sp>
        <p:nvSpPr>
          <p:cNvPr id="19468" name="Line 14"/>
          <p:cNvSpPr>
            <a:spLocks noChangeShapeType="1"/>
          </p:cNvSpPr>
          <p:nvPr/>
        </p:nvSpPr>
        <p:spPr bwMode="auto">
          <a:xfrm>
            <a:off x="5791200" y="2362200"/>
            <a:ext cx="914400" cy="152400"/>
          </a:xfrm>
          <a:prstGeom prst="line">
            <a:avLst/>
          </a:prstGeom>
          <a:noFill/>
          <a:ln w="127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9" name="Line 15"/>
          <p:cNvSpPr>
            <a:spLocks noChangeShapeType="1"/>
          </p:cNvSpPr>
          <p:nvPr/>
        </p:nvSpPr>
        <p:spPr bwMode="auto">
          <a:xfrm flipV="1">
            <a:off x="990600" y="3200400"/>
            <a:ext cx="3048000" cy="16002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0" name="Oval 16"/>
          <p:cNvSpPr>
            <a:spLocks noChangeArrowheads="1"/>
          </p:cNvSpPr>
          <p:nvPr/>
        </p:nvSpPr>
        <p:spPr bwMode="auto">
          <a:xfrm rot="976698">
            <a:off x="5256213" y="2928938"/>
            <a:ext cx="404812" cy="1135062"/>
          </a:xfrm>
          <a:prstGeom prst="ellipse">
            <a:avLst/>
          </a:prstGeom>
          <a:noFill/>
          <a:ln w="9525">
            <a:solidFill>
              <a:srgbClr val="FFFF00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71" name="Oval 17"/>
          <p:cNvSpPr>
            <a:spLocks noChangeArrowheads="1"/>
          </p:cNvSpPr>
          <p:nvPr/>
        </p:nvSpPr>
        <p:spPr bwMode="auto">
          <a:xfrm rot="15195613" flipH="1">
            <a:off x="7529513" y="3200400"/>
            <a:ext cx="1295400" cy="457200"/>
          </a:xfrm>
          <a:prstGeom prst="ellipse">
            <a:avLst/>
          </a:prstGeom>
          <a:noFill/>
          <a:ln w="9525">
            <a:solidFill>
              <a:srgbClr val="FFFF00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72" name="Text Box 18"/>
          <p:cNvSpPr txBox="1">
            <a:spLocks noChangeArrowheads="1"/>
          </p:cNvSpPr>
          <p:nvPr/>
        </p:nvSpPr>
        <p:spPr bwMode="auto">
          <a:xfrm>
            <a:off x="5867400" y="4191000"/>
            <a:ext cx="1989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FFFF00"/>
                </a:solidFill>
                <a:latin typeface="Arial" charset="0"/>
              </a:rPr>
              <a:t>STERNOCLEIOMASTOID</a:t>
            </a:r>
          </a:p>
          <a:p>
            <a:pPr eaLnBrk="1" hangingPunct="1"/>
            <a:r>
              <a:rPr lang="en-US" sz="1200" b="1">
                <a:solidFill>
                  <a:srgbClr val="FFFF00"/>
                </a:solidFill>
                <a:latin typeface="Arial" charset="0"/>
              </a:rPr>
              <a:t>MUSCLE</a:t>
            </a:r>
          </a:p>
        </p:txBody>
      </p:sp>
      <p:sp>
        <p:nvSpPr>
          <p:cNvPr id="19473" name="Line 19"/>
          <p:cNvSpPr>
            <a:spLocks noChangeShapeType="1"/>
          </p:cNvSpPr>
          <p:nvPr/>
        </p:nvSpPr>
        <p:spPr bwMode="auto">
          <a:xfrm flipV="1">
            <a:off x="7696200" y="3124200"/>
            <a:ext cx="381000" cy="914400"/>
          </a:xfrm>
          <a:prstGeom prst="line">
            <a:avLst/>
          </a:prstGeom>
          <a:noFill/>
          <a:ln w="127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4" name="Line 20"/>
          <p:cNvSpPr>
            <a:spLocks noChangeShapeType="1"/>
          </p:cNvSpPr>
          <p:nvPr/>
        </p:nvSpPr>
        <p:spPr bwMode="auto">
          <a:xfrm flipH="1" flipV="1">
            <a:off x="5486400" y="3352800"/>
            <a:ext cx="609600" cy="838200"/>
          </a:xfrm>
          <a:prstGeom prst="line">
            <a:avLst/>
          </a:prstGeom>
          <a:noFill/>
          <a:ln w="127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5" name="Text Box 21"/>
          <p:cNvSpPr txBox="1">
            <a:spLocks noChangeArrowheads="1"/>
          </p:cNvSpPr>
          <p:nvPr/>
        </p:nvSpPr>
        <p:spPr bwMode="auto">
          <a:xfrm>
            <a:off x="8001000" y="838200"/>
            <a:ext cx="463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FF00"/>
                </a:solidFill>
                <a:latin typeface="Arial" charset="0"/>
              </a:rPr>
              <a:t>LT</a:t>
            </a:r>
          </a:p>
        </p:txBody>
      </p:sp>
    </p:spTree>
    <p:extLst>
      <p:ext uri="{BB962C8B-B14F-4D97-AF65-F5344CB8AC3E}">
        <p14:creationId xmlns:p14="http://schemas.microsoft.com/office/powerpoint/2010/main" val="302295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938" y="1138221"/>
            <a:ext cx="7804150" cy="4070383"/>
          </a:xfrm>
        </p:spPr>
      </p:pic>
    </p:spTree>
    <p:extLst>
      <p:ext uri="{BB962C8B-B14F-4D97-AF65-F5344CB8AC3E}">
        <p14:creationId xmlns:p14="http://schemas.microsoft.com/office/powerpoint/2010/main" val="58173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Грудино-ключично-сосцевидная область</a:t>
            </a:r>
          </a:p>
          <a:p>
            <a:pPr marL="109728" indent="0">
              <a:buNone/>
            </a:pPr>
            <a:r>
              <a:rPr lang="ru-RU" dirty="0" smtClean="0"/>
              <a:t>          - Лестнично-позвоночный треугольник</a:t>
            </a:r>
          </a:p>
          <a:p>
            <a:r>
              <a:rPr lang="ru-RU" dirty="0" err="1" smtClean="0"/>
              <a:t>Надподъязычная</a:t>
            </a:r>
            <a:r>
              <a:rPr lang="ru-RU" dirty="0" smtClean="0"/>
              <a:t> область</a:t>
            </a:r>
          </a:p>
          <a:p>
            <a:r>
              <a:rPr lang="ru-RU" dirty="0" err="1" smtClean="0"/>
              <a:t>Подподъязачная</a:t>
            </a:r>
            <a:r>
              <a:rPr lang="ru-RU" dirty="0" smtClean="0"/>
              <a:t> область</a:t>
            </a:r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Области: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545164"/>
            <a:ext cx="3528392" cy="3256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1543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Области шеи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Грудино-ключично-сосцевидная область</a:t>
            </a:r>
            <a:endParaRPr lang="ru-RU" dirty="0"/>
          </a:p>
        </p:txBody>
      </p:sp>
      <p:pic>
        <p:nvPicPr>
          <p:cNvPr id="11266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55614"/>
            <a:ext cx="4040188" cy="3919784"/>
          </a:xfr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5025" y="1703424"/>
            <a:ext cx="4041775" cy="3424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076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32" y="764704"/>
            <a:ext cx="7216691" cy="5242396"/>
          </a:xfrm>
        </p:spPr>
      </p:pic>
    </p:spTree>
    <p:extLst>
      <p:ext uri="{BB962C8B-B14F-4D97-AF65-F5344CB8AC3E}">
        <p14:creationId xmlns:p14="http://schemas.microsoft.com/office/powerpoint/2010/main" val="175552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861" y="214313"/>
            <a:ext cx="6432304" cy="5918200"/>
          </a:xfrm>
        </p:spPr>
      </p:pic>
    </p:spTree>
    <p:extLst>
      <p:ext uri="{BB962C8B-B14F-4D97-AF65-F5344CB8AC3E}">
        <p14:creationId xmlns:p14="http://schemas.microsoft.com/office/powerpoint/2010/main" val="99661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149</TotalTime>
  <Words>1380</Words>
  <Application>Microsoft Office PowerPoint</Application>
  <PresentationFormat>Экран (4:3)</PresentationFormat>
  <Paragraphs>167</Paragraphs>
  <Slides>30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Открытая</vt:lpstr>
      <vt:lpstr>КЛИНИЧЕСКАЯ АНАТОМИЯ ШЕИ  </vt:lpstr>
      <vt:lpstr>границы</vt:lpstr>
      <vt:lpstr>Презентация PowerPoint</vt:lpstr>
      <vt:lpstr>Презентация PowerPoint</vt:lpstr>
      <vt:lpstr>Презентация PowerPoint</vt:lpstr>
      <vt:lpstr>Области: </vt:lpstr>
      <vt:lpstr>Области шеи</vt:lpstr>
      <vt:lpstr>Презентация PowerPoint</vt:lpstr>
      <vt:lpstr>Презентация PowerPoint</vt:lpstr>
      <vt:lpstr>Особенности ран шеи</vt:lpstr>
      <vt:lpstr>Особенности обработки ран шеи</vt:lpstr>
      <vt:lpstr>Общая и наружная сонная артерия</vt:lpstr>
      <vt:lpstr>Презентация PowerPoint</vt:lpstr>
      <vt:lpstr>Общая сонная артерия</vt:lpstr>
      <vt:lpstr>Для верификации (идентификации) наружной и внутренней сонных артерий используют следующие признаки:  </vt:lpstr>
      <vt:lpstr>Презентация PowerPoint</vt:lpstr>
      <vt:lpstr>Классические показания к трахеостомии:</vt:lpstr>
      <vt:lpstr>специальный набор инструментов для трахеостомии</vt:lpstr>
      <vt:lpstr>Tracheotomy </vt:lpstr>
      <vt:lpstr>В зависимости от места вскрытия трахеи и по отношению к перешейку щитовидной железы различают три вида тра-хеостомии: верхнюю, среднюю и нижнюю</vt:lpstr>
      <vt:lpstr>Презентация PowerPoint</vt:lpstr>
      <vt:lpstr>Презентация PowerPoint</vt:lpstr>
      <vt:lpstr>Теоретически на щитовидной железе можно провести следующие виды операций: </vt:lpstr>
      <vt:lpstr>Презентация PowerPoint</vt:lpstr>
      <vt:lpstr>Существуют следующие формы расщелин лица:</vt:lpstr>
      <vt:lpstr>Пластика расщелины верхней губы по Лимбергу.</vt:lpstr>
      <vt:lpstr>Околоушно-жевательная область</vt:lpstr>
      <vt:lpstr>Глубокая область лица. </vt:lpstr>
      <vt:lpstr>Глубокая область лица</vt:lpstr>
      <vt:lpstr>Глубокая область лица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КЛИНИЧЕСКАЯ АНАТОМИЯ ШЕИ</dc:title>
  <dc:creator>Home-1</dc:creator>
  <cp:lastModifiedBy>MY</cp:lastModifiedBy>
  <cp:revision>10</cp:revision>
  <dcterms:created xsi:type="dcterms:W3CDTF">2012-01-29T19:05:18Z</dcterms:created>
  <dcterms:modified xsi:type="dcterms:W3CDTF">2015-02-23T07:20:22Z</dcterms:modified>
</cp:coreProperties>
</file>