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696" r:id="rId3"/>
  </p:sldMasterIdLst>
  <p:notesMasterIdLst>
    <p:notesMasterId r:id="rId45"/>
  </p:notesMasterIdLst>
  <p:sldIdLst>
    <p:sldId id="315" r:id="rId4"/>
    <p:sldId id="345" r:id="rId5"/>
    <p:sldId id="316" r:id="rId6"/>
    <p:sldId id="317" r:id="rId7"/>
    <p:sldId id="319" r:id="rId8"/>
    <p:sldId id="356" r:id="rId9"/>
    <p:sldId id="357" r:id="rId10"/>
    <p:sldId id="358" r:id="rId11"/>
    <p:sldId id="361" r:id="rId12"/>
    <p:sldId id="262" r:id="rId13"/>
    <p:sldId id="360" r:id="rId14"/>
    <p:sldId id="264" r:id="rId15"/>
    <p:sldId id="337" r:id="rId16"/>
    <p:sldId id="338" r:id="rId17"/>
    <p:sldId id="339" r:id="rId18"/>
    <p:sldId id="340" r:id="rId19"/>
    <p:sldId id="380" r:id="rId20"/>
    <p:sldId id="376" r:id="rId21"/>
    <p:sldId id="377" r:id="rId22"/>
    <p:sldId id="378" r:id="rId23"/>
    <p:sldId id="379" r:id="rId24"/>
    <p:sldId id="341" r:id="rId25"/>
    <p:sldId id="362" r:id="rId26"/>
    <p:sldId id="364" r:id="rId27"/>
    <p:sldId id="363" r:id="rId28"/>
    <p:sldId id="365" r:id="rId29"/>
    <p:sldId id="366" r:id="rId30"/>
    <p:sldId id="367" r:id="rId31"/>
    <p:sldId id="368" r:id="rId32"/>
    <p:sldId id="348" r:id="rId33"/>
    <p:sldId id="352" r:id="rId34"/>
    <p:sldId id="373" r:id="rId35"/>
    <p:sldId id="374" r:id="rId36"/>
    <p:sldId id="369" r:id="rId37"/>
    <p:sldId id="370" r:id="rId38"/>
    <p:sldId id="371" r:id="rId39"/>
    <p:sldId id="372" r:id="rId40"/>
    <p:sldId id="267" r:id="rId41"/>
    <p:sldId id="276" r:id="rId42"/>
    <p:sldId id="353" r:id="rId43"/>
    <p:sldId id="342" r:id="rId4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66"/>
    <a:srgbClr val="66FF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777" autoAdjust="0"/>
    <p:restoredTop sz="99433" autoAdjust="0"/>
  </p:normalViewPr>
  <p:slideViewPr>
    <p:cSldViewPr>
      <p:cViewPr>
        <p:scale>
          <a:sx n="61" d="100"/>
          <a:sy n="61" d="100"/>
        </p:scale>
        <p:origin x="-696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theme" Target="theme/theme1.xml"/><Relationship Id="rId8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E4DFDF-5921-4551-BB89-62F3581A75CC}" type="datetimeFigureOut">
              <a:rPr lang="ru-RU" smtClean="0"/>
              <a:pPr/>
              <a:t>02.07.2015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8C38CF-BC98-416F-A587-AB630C7D743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8C38CF-BC98-416F-A587-AB630C7D7439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8C38CF-BC98-416F-A587-AB630C7D7439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8C38CF-BC98-416F-A587-AB630C7D7439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8C38CF-BC98-416F-A587-AB630C7D7439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8C38CF-BC98-416F-A587-AB630C7D7439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8C38CF-BC98-416F-A587-AB630C7D7439}" type="slidenum">
              <a:rPr lang="ru-RU" smtClean="0"/>
              <a:pPr/>
              <a:t>39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02.07.2015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074996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02.07.2015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292133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02.07.2015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01879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02.07.2015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201011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02.07.2015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870443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02.07.2015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390468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02.07.2015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220203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02.07.2015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305132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02.07.2015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indent="-283464">
              <a:lnSpc>
                <a:spcPts val="3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/>
              <a:buNone/>
            </a:pPr>
            <a:endParaRPr lang="en-US" sz="3200">
              <a:solidFill>
                <a:prstClr val="black"/>
              </a:solidFill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23014928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02.07.2015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605638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02.07.2015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042433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02.07.2015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979655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02.07.2015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0333506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02.07.2015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838669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02.07.2015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375675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02.07.2015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9650378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02.07.2015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136075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02.07.2015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08348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02.07.2015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6667756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02.07.2015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indent="-283464">
              <a:lnSpc>
                <a:spcPts val="3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/>
              <a:buNone/>
            </a:pPr>
            <a:endParaRPr lang="en-US" sz="3200">
              <a:solidFill>
                <a:prstClr val="black"/>
              </a:solidFill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267867735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02.07.2015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2305755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02.07.2015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60898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02.07.2015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02292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02.07.2015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60667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28662" y="0"/>
            <a:ext cx="8215338" cy="6858000"/>
          </a:xfrm>
          <a:blipFill>
            <a:blip r:embed="rId2"/>
            <a:tile tx="0" ty="0" sx="100000" sy="100000" flip="none" algn="tl"/>
          </a:blipFill>
        </p:spPr>
        <p:txBody>
          <a:bodyPr>
            <a:noAutofit/>
          </a:bodyPr>
          <a:lstStyle/>
          <a:p>
            <a:pPr algn="ctr"/>
            <a:r>
              <a:rPr lang="ru-RU" sz="7200" b="1" i="1" dirty="0" smtClean="0"/>
              <a:t/>
            </a:r>
            <a:br>
              <a:rPr lang="ru-RU" sz="7200" b="1" i="1" dirty="0" smtClean="0"/>
            </a:br>
            <a:r>
              <a:rPr lang="ru-RU" sz="7200" b="1" i="1" dirty="0" smtClean="0"/>
              <a:t/>
            </a:r>
            <a:br>
              <a:rPr lang="ru-RU" sz="7200" b="1" i="1" dirty="0" smtClean="0"/>
            </a:br>
            <a:r>
              <a:rPr lang="ru-RU" sz="7200" b="1" i="1" dirty="0" smtClean="0"/>
              <a:t> </a:t>
            </a:r>
            <a:r>
              <a:rPr lang="ru-RU" sz="4800" b="1" i="1" dirty="0" smtClean="0">
                <a:latin typeface="Times New Roman" pitchFamily="18" charset="0"/>
                <a:cs typeface="Times New Roman" pitchFamily="18" charset="0"/>
              </a:rPr>
              <a:t>Лекция</a:t>
            </a:r>
            <a:r>
              <a:rPr lang="ru-RU" sz="7200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72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7200" b="1" i="1" dirty="0" smtClean="0">
                <a:latin typeface="Times New Roman" pitchFamily="18" charset="0"/>
                <a:cs typeface="Times New Roman" pitchFamily="18" charset="0"/>
              </a:rPr>
              <a:t>«Гигиена детей и   подростков»</a:t>
            </a:r>
            <a:r>
              <a:rPr lang="en-US" sz="7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72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72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72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профессор </a:t>
            </a:r>
            <a:r>
              <a:rPr lang="ru-RU" sz="4000" b="1" i="1" dirty="0" err="1" smtClean="0">
                <a:latin typeface="Times New Roman" pitchFamily="18" charset="0"/>
                <a:cs typeface="Times New Roman" pitchFamily="18" charset="0"/>
              </a:rPr>
              <a:t>Гребняк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 Н. П.</a:t>
            </a:r>
            <a:r>
              <a:rPr lang="ru-RU" sz="7200" b="1" i="1" dirty="0" smtClean="0"/>
              <a:t/>
            </a:r>
            <a:br>
              <a:rPr lang="ru-RU" sz="7200" b="1" i="1" dirty="0" smtClean="0"/>
            </a:br>
            <a:endParaRPr lang="ru-RU" sz="44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56713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214290"/>
            <a:ext cx="6500858" cy="571504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uk-UA" sz="2200" b="1" i="1" cap="all" dirty="0" err="1" smtClean="0">
                <a:latin typeface="Times New Roman" pitchFamily="18" charset="0"/>
                <a:cs typeface="Times New Roman" pitchFamily="18" charset="0"/>
              </a:rPr>
              <a:t>Возрастная</a:t>
            </a:r>
            <a:r>
              <a:rPr lang="uk-UA" sz="2200" b="1" i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200" b="1" i="1" cap="all" dirty="0" err="1" smtClean="0">
                <a:latin typeface="Times New Roman" pitchFamily="18" charset="0"/>
                <a:cs typeface="Times New Roman" pitchFamily="18" charset="0"/>
              </a:rPr>
              <a:t>периодизация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3143240" y="1000108"/>
            <a:ext cx="2833687" cy="365125"/>
          </a:xfrm>
          <a:prstGeom prst="rect">
            <a:avLst/>
          </a:prstGeom>
          <a:solidFill>
            <a:srgbClr val="FFFFFF"/>
          </a:solidFill>
          <a:ln w="952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Возрастная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uk-UA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периодизация</a:t>
            </a:r>
            <a:endParaRPr kumimoji="0" lang="uk-UA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928662" y="1857364"/>
            <a:ext cx="2000264" cy="357190"/>
          </a:xfrm>
          <a:prstGeom prst="rect">
            <a:avLst/>
          </a:prstGeom>
          <a:solidFill>
            <a:srgbClr val="FFFFFF"/>
          </a:solidFill>
          <a:ln w="38100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Социальная</a:t>
            </a:r>
            <a:endParaRPr kumimoji="0" lang="uk-UA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4929190" y="1857364"/>
            <a:ext cx="2214578" cy="428628"/>
          </a:xfrm>
          <a:prstGeom prst="rect">
            <a:avLst/>
          </a:prstGeom>
          <a:solidFill>
            <a:srgbClr val="FFFFFF"/>
          </a:solidFill>
          <a:ln w="38100">
            <a:solidFill>
              <a:srgbClr val="7030A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Биологическая</a:t>
            </a:r>
            <a:endParaRPr kumimoji="0" lang="uk-UA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928662" y="2285992"/>
            <a:ext cx="2928958" cy="500066"/>
          </a:xfrm>
          <a:prstGeom prst="rect">
            <a:avLst/>
          </a:prstGeom>
          <a:solidFill>
            <a:srgbClr val="FFFFFF"/>
          </a:solidFill>
          <a:ln w="952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Преддошкольный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uk-UA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возраст</a:t>
            </a:r>
            <a:endParaRPr kumimoji="0" lang="uk-UA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8" name="Rectangle 6"/>
          <p:cNvSpPr>
            <a:spLocks noChangeArrowheads="1"/>
          </p:cNvSpPr>
          <p:nvPr/>
        </p:nvSpPr>
        <p:spPr bwMode="auto">
          <a:xfrm>
            <a:off x="4929190" y="2357430"/>
            <a:ext cx="2257428" cy="571504"/>
          </a:xfrm>
          <a:prstGeom prst="rect">
            <a:avLst/>
          </a:prstGeom>
          <a:solidFill>
            <a:srgbClr val="FFFFFF"/>
          </a:solidFill>
          <a:ln w="952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Период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uk-UA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новорожденности</a:t>
            </a:r>
            <a:endParaRPr kumimoji="0" lang="uk-UA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9" name="Rectangle 7"/>
          <p:cNvSpPr>
            <a:spLocks noChangeArrowheads="1"/>
          </p:cNvSpPr>
          <p:nvPr/>
        </p:nvSpPr>
        <p:spPr bwMode="auto">
          <a:xfrm>
            <a:off x="928662" y="2857496"/>
            <a:ext cx="2928958" cy="500066"/>
          </a:xfrm>
          <a:prstGeom prst="rect">
            <a:avLst/>
          </a:prstGeom>
          <a:solidFill>
            <a:srgbClr val="FFFFFF"/>
          </a:solidFill>
          <a:ln w="952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Дошкольный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uk-UA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возраст</a:t>
            </a:r>
            <a:endParaRPr kumimoji="0" lang="uk-UA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40" name="Rectangle 8"/>
          <p:cNvSpPr>
            <a:spLocks noChangeArrowheads="1"/>
          </p:cNvSpPr>
          <p:nvPr/>
        </p:nvSpPr>
        <p:spPr bwMode="auto">
          <a:xfrm>
            <a:off x="4929190" y="3000372"/>
            <a:ext cx="2257428" cy="357190"/>
          </a:xfrm>
          <a:prstGeom prst="rect">
            <a:avLst/>
          </a:prstGeom>
          <a:solidFill>
            <a:srgbClr val="FFFFFF"/>
          </a:solidFill>
          <a:ln w="952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Грудной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uk-UA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возраст</a:t>
            </a:r>
            <a:endParaRPr kumimoji="0" lang="uk-UA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41" name="Rectangle 9"/>
          <p:cNvSpPr>
            <a:spLocks noChangeArrowheads="1"/>
          </p:cNvSpPr>
          <p:nvPr/>
        </p:nvSpPr>
        <p:spPr bwMode="auto">
          <a:xfrm>
            <a:off x="928662" y="3429000"/>
            <a:ext cx="2928958" cy="428628"/>
          </a:xfrm>
          <a:prstGeom prst="rect">
            <a:avLst/>
          </a:prstGeom>
          <a:solidFill>
            <a:srgbClr val="FFFFFF"/>
          </a:solidFill>
          <a:ln w="952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Младший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uk-UA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школьный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uk-UA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возраст</a:t>
            </a:r>
            <a:endParaRPr kumimoji="0" lang="uk-UA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42" name="Rectangle 10"/>
          <p:cNvSpPr>
            <a:spLocks noChangeArrowheads="1"/>
          </p:cNvSpPr>
          <p:nvPr/>
        </p:nvSpPr>
        <p:spPr bwMode="auto">
          <a:xfrm>
            <a:off x="4929190" y="3429000"/>
            <a:ext cx="2257428" cy="357190"/>
          </a:xfrm>
          <a:prstGeom prst="rect">
            <a:avLst/>
          </a:prstGeom>
          <a:solidFill>
            <a:srgbClr val="FFFFFF"/>
          </a:solidFill>
          <a:ln w="952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Раннее</a:t>
            </a:r>
            <a:r>
              <a:rPr kumimoji="0" lang="uk-UA" sz="1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uk-UA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детство</a:t>
            </a:r>
            <a:endParaRPr kumimoji="0" lang="uk-UA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43" name="Rectangle 11"/>
          <p:cNvSpPr>
            <a:spLocks noChangeArrowheads="1"/>
          </p:cNvSpPr>
          <p:nvPr/>
        </p:nvSpPr>
        <p:spPr bwMode="auto">
          <a:xfrm>
            <a:off x="928662" y="3929066"/>
            <a:ext cx="2928958" cy="500066"/>
          </a:xfrm>
          <a:prstGeom prst="rect">
            <a:avLst/>
          </a:prstGeom>
          <a:solidFill>
            <a:srgbClr val="FFFFFF"/>
          </a:solidFill>
          <a:ln w="952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Средний</a:t>
            </a:r>
            <a:r>
              <a:rPr kumimoji="0" lang="uk-UA" sz="1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uk-UA" sz="16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школьный</a:t>
            </a:r>
            <a:r>
              <a:rPr kumimoji="0" lang="uk-UA" sz="1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uk-UA" sz="16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возраст</a:t>
            </a:r>
            <a:endParaRPr kumimoji="0" lang="uk-UA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44" name="Rectangle 12"/>
          <p:cNvSpPr>
            <a:spLocks noChangeArrowheads="1"/>
          </p:cNvSpPr>
          <p:nvPr/>
        </p:nvSpPr>
        <p:spPr bwMode="auto">
          <a:xfrm>
            <a:off x="4929190" y="3857628"/>
            <a:ext cx="2286016" cy="357190"/>
          </a:xfrm>
          <a:prstGeom prst="rect">
            <a:avLst/>
          </a:prstGeom>
          <a:solidFill>
            <a:srgbClr val="FFFFFF"/>
          </a:solidFill>
          <a:ln w="952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Первое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uk-UA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детство</a:t>
            </a:r>
            <a:endParaRPr kumimoji="0" lang="uk-UA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45" name="Rectangle 13"/>
          <p:cNvSpPr>
            <a:spLocks noChangeArrowheads="1"/>
          </p:cNvSpPr>
          <p:nvPr/>
        </p:nvSpPr>
        <p:spPr bwMode="auto">
          <a:xfrm>
            <a:off x="928662" y="4429132"/>
            <a:ext cx="2928958" cy="642942"/>
          </a:xfrm>
          <a:prstGeom prst="rect">
            <a:avLst/>
          </a:prstGeom>
          <a:solidFill>
            <a:srgbClr val="FFFFFF"/>
          </a:solidFill>
          <a:ln w="952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Старший </a:t>
            </a:r>
            <a:r>
              <a:rPr kumimoji="0" lang="uk-UA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школьный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uk-UA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возраст</a:t>
            </a:r>
            <a:endParaRPr kumimoji="0" lang="uk-UA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46" name="Rectangle 14"/>
          <p:cNvSpPr>
            <a:spLocks noChangeArrowheads="1"/>
          </p:cNvSpPr>
          <p:nvPr/>
        </p:nvSpPr>
        <p:spPr bwMode="auto">
          <a:xfrm>
            <a:off x="4929190" y="4357694"/>
            <a:ext cx="2286016" cy="357189"/>
          </a:xfrm>
          <a:prstGeom prst="rect">
            <a:avLst/>
          </a:prstGeom>
          <a:solidFill>
            <a:srgbClr val="FFFFFF"/>
          </a:solidFill>
          <a:ln w="952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Второе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uk-UA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детство</a:t>
            </a:r>
            <a:endParaRPr kumimoji="0" lang="uk-UA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47" name="Rectangle 15"/>
          <p:cNvSpPr>
            <a:spLocks noChangeArrowheads="1"/>
          </p:cNvSpPr>
          <p:nvPr/>
        </p:nvSpPr>
        <p:spPr bwMode="auto">
          <a:xfrm>
            <a:off x="4929190" y="4786322"/>
            <a:ext cx="2286016" cy="500066"/>
          </a:xfrm>
          <a:prstGeom prst="rect">
            <a:avLst/>
          </a:prstGeom>
          <a:solidFill>
            <a:srgbClr val="FFFFFF"/>
          </a:solidFill>
          <a:ln w="952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Подростковый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uk-UA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возраст</a:t>
            </a:r>
            <a:endParaRPr kumimoji="0" lang="uk-UA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48" name="Rectangle 16"/>
          <p:cNvSpPr>
            <a:spLocks noChangeArrowheads="1"/>
          </p:cNvSpPr>
          <p:nvPr/>
        </p:nvSpPr>
        <p:spPr bwMode="auto">
          <a:xfrm>
            <a:off x="4929190" y="5357826"/>
            <a:ext cx="2286016" cy="500066"/>
          </a:xfrm>
          <a:prstGeom prst="rect">
            <a:avLst/>
          </a:prstGeom>
          <a:solidFill>
            <a:srgbClr val="FFFFFF"/>
          </a:solidFill>
          <a:ln w="952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fontAlgn="base">
              <a:spcBef>
                <a:spcPct val="0"/>
              </a:spcBef>
              <a:spcAft>
                <a:spcPts val="1000"/>
              </a:spcAft>
            </a:pPr>
            <a:r>
              <a:rPr lang="uk-UA" sz="1600" b="1" dirty="0" err="1" smtClean="0">
                <a:latin typeface="Times New Roman" pitchFamily="18" charset="0"/>
                <a:cs typeface="Times New Roman" pitchFamily="18" charset="0"/>
              </a:rPr>
              <a:t>Юношеский</a:t>
            </a:r>
            <a:r>
              <a:rPr lang="uk-UA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600" b="1" dirty="0" err="1" smtClean="0">
                <a:latin typeface="Times New Roman" pitchFamily="18" charset="0"/>
                <a:cs typeface="Times New Roman" pitchFamily="18" charset="0"/>
              </a:rPr>
              <a:t>возраст</a:t>
            </a:r>
            <a:endParaRPr kumimoji="0" lang="uk-UA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2" name="Прямая соединительная линия 21"/>
          <p:cNvCxnSpPr>
            <a:stCxn id="18434" idx="2"/>
            <a:endCxn id="18435" idx="0"/>
          </p:cNvCxnSpPr>
          <p:nvPr/>
        </p:nvCxnSpPr>
        <p:spPr>
          <a:xfrm rot="5400000">
            <a:off x="2998374" y="295653"/>
            <a:ext cx="492131" cy="263129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>
            <a:stCxn id="18434" idx="2"/>
            <a:endCxn id="18436" idx="0"/>
          </p:cNvCxnSpPr>
          <p:nvPr/>
        </p:nvCxnSpPr>
        <p:spPr>
          <a:xfrm rot="16200000" flipH="1">
            <a:off x="5052216" y="873100"/>
            <a:ext cx="492131" cy="147639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Соединительная линия уступом 27"/>
          <p:cNvCxnSpPr/>
          <p:nvPr/>
        </p:nvCxnSpPr>
        <p:spPr>
          <a:xfrm rot="10800000" flipV="1">
            <a:off x="928662" y="2000240"/>
            <a:ext cx="1588" cy="541342"/>
          </a:xfrm>
          <a:prstGeom prst="bentConnector3">
            <a:avLst>
              <a:gd name="adj1" fmla="val 130245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>
            <a:stCxn id="18437" idx="1"/>
            <a:endCxn id="18437" idx="1"/>
          </p:cNvCxnSpPr>
          <p:nvPr/>
        </p:nvCxnSpPr>
        <p:spPr>
          <a:xfrm rot="10800000">
            <a:off x="928662" y="2536025"/>
            <a:ext cx="158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hape 31"/>
          <p:cNvCxnSpPr/>
          <p:nvPr/>
        </p:nvCxnSpPr>
        <p:spPr>
          <a:xfrm rot="16200000" flipH="1">
            <a:off x="517894" y="2696761"/>
            <a:ext cx="607223" cy="214314"/>
          </a:xfrm>
          <a:prstGeom prst="bentConnector2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hape 33"/>
          <p:cNvCxnSpPr>
            <a:endCxn id="18441" idx="1"/>
          </p:cNvCxnSpPr>
          <p:nvPr/>
        </p:nvCxnSpPr>
        <p:spPr>
          <a:xfrm rot="16200000" flipH="1">
            <a:off x="535752" y="3250404"/>
            <a:ext cx="571506" cy="214313"/>
          </a:xfrm>
          <a:prstGeom prst="bentConnector2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hape 35"/>
          <p:cNvCxnSpPr>
            <a:endCxn id="18443" idx="1"/>
          </p:cNvCxnSpPr>
          <p:nvPr/>
        </p:nvCxnSpPr>
        <p:spPr>
          <a:xfrm rot="16200000" flipH="1">
            <a:off x="517895" y="3768332"/>
            <a:ext cx="607222" cy="214312"/>
          </a:xfrm>
          <a:prstGeom prst="bentConnector2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hape 37"/>
          <p:cNvCxnSpPr/>
          <p:nvPr/>
        </p:nvCxnSpPr>
        <p:spPr>
          <a:xfrm rot="16200000" flipH="1">
            <a:off x="482174" y="4375554"/>
            <a:ext cx="678660" cy="214312"/>
          </a:xfrm>
          <a:prstGeom prst="bentConnector2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Соединительная линия уступом 39"/>
          <p:cNvCxnSpPr/>
          <p:nvPr/>
        </p:nvCxnSpPr>
        <p:spPr>
          <a:xfrm>
            <a:off x="7143768" y="2071678"/>
            <a:ext cx="42850" cy="535785"/>
          </a:xfrm>
          <a:prstGeom prst="bentConnector3">
            <a:avLst>
              <a:gd name="adj1" fmla="val 633489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hape 51"/>
          <p:cNvCxnSpPr/>
          <p:nvPr/>
        </p:nvCxnSpPr>
        <p:spPr>
          <a:xfrm rot="5400000">
            <a:off x="7003673" y="2711841"/>
            <a:ext cx="565943" cy="285752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hape 55"/>
          <p:cNvCxnSpPr/>
          <p:nvPr/>
        </p:nvCxnSpPr>
        <p:spPr>
          <a:xfrm rot="5400000">
            <a:off x="6975903" y="3025361"/>
            <a:ext cx="607222" cy="271493"/>
          </a:xfrm>
          <a:prstGeom prst="bentConnector2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hape 57"/>
          <p:cNvCxnSpPr/>
          <p:nvPr/>
        </p:nvCxnSpPr>
        <p:spPr>
          <a:xfrm rot="5400000">
            <a:off x="7053684" y="3590522"/>
            <a:ext cx="565945" cy="242902"/>
          </a:xfrm>
          <a:prstGeom prst="bentConnector2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hape 61"/>
          <p:cNvCxnSpPr>
            <a:endCxn id="18446" idx="3"/>
          </p:cNvCxnSpPr>
          <p:nvPr/>
        </p:nvCxnSpPr>
        <p:spPr>
          <a:xfrm rot="5400000">
            <a:off x="6961611" y="4039785"/>
            <a:ext cx="750099" cy="242908"/>
          </a:xfrm>
          <a:prstGeom prst="bentConnector2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Соединительная линия уступом 96"/>
          <p:cNvCxnSpPr>
            <a:stCxn id="18446" idx="3"/>
            <a:endCxn id="18447" idx="3"/>
          </p:cNvCxnSpPr>
          <p:nvPr/>
        </p:nvCxnSpPr>
        <p:spPr>
          <a:xfrm>
            <a:off x="7215206" y="4536289"/>
            <a:ext cx="1588" cy="500066"/>
          </a:xfrm>
          <a:prstGeom prst="bentConnector3">
            <a:avLst>
              <a:gd name="adj1" fmla="val 14395466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Соединительная линия уступом 107"/>
          <p:cNvCxnSpPr>
            <a:stCxn id="18447" idx="3"/>
            <a:endCxn id="18448" idx="3"/>
          </p:cNvCxnSpPr>
          <p:nvPr/>
        </p:nvCxnSpPr>
        <p:spPr>
          <a:xfrm>
            <a:off x="7215206" y="5036355"/>
            <a:ext cx="1588" cy="571504"/>
          </a:xfrm>
          <a:prstGeom prst="bentConnector3">
            <a:avLst>
              <a:gd name="adj1" fmla="val 14395466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2976" y="0"/>
            <a:ext cx="7858180" cy="6715148"/>
          </a:xfrm>
          <a:solidFill>
            <a:schemeClr val="accent2">
              <a:lumMod val="20000"/>
              <a:lumOff val="80000"/>
            </a:schemeClr>
          </a:solidFill>
          <a:ln w="76200">
            <a:solidFill>
              <a:schemeClr val="accent2"/>
            </a:solidFill>
          </a:ln>
        </p:spPr>
        <p:txBody>
          <a:bodyPr>
            <a:normAutofit/>
          </a:bodyPr>
          <a:lstStyle/>
          <a:p>
            <a:pPr algn="just">
              <a:buNone/>
            </a:pPr>
            <a:r>
              <a:rPr lang="uk-UA" b="1" dirty="0" smtClean="0"/>
              <a:t>            </a:t>
            </a:r>
            <a:r>
              <a:rPr lang="uk-UA" b="1" dirty="0" err="1" smtClean="0">
                <a:latin typeface="Times New Roman" pitchFamily="18" charset="0"/>
                <a:cs typeface="Times New Roman" pitchFamily="18" charset="0"/>
              </a:rPr>
              <a:t>Биологический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dirty="0" err="1" smtClean="0">
                <a:latin typeface="Times New Roman" pitchFamily="18" charset="0"/>
                <a:cs typeface="Times New Roman" pitchFamily="18" charset="0"/>
              </a:rPr>
              <a:t>возраст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достиг-нутый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уровень морфологического и функционального развития организма. Основной биологический принцип заключается в том, что периодизация осуществляется в зависимости от уровня функциональной зрелости и типа физиологических реакций растущего организма. Биологический возраст определяется по степени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оссификации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костей, нервно-психическому развитию, "зубному возрасту", степени развития вторичных половых признаков.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2500298" y="1142984"/>
            <a:ext cx="3643338" cy="488952"/>
          </a:xfrm>
          <a:prstGeom prst="rect">
            <a:avLst/>
          </a:prstGeom>
          <a:solidFill>
            <a:srgbClr val="FFFFFF"/>
          </a:solidFill>
          <a:ln w="762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Критерии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uk-UA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биологического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uk-UA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возраста</a:t>
            </a:r>
            <a:endParaRPr kumimoji="0" lang="uk-UA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928662" y="1928802"/>
            <a:ext cx="1785950" cy="571504"/>
          </a:xfrm>
          <a:prstGeom prst="rect">
            <a:avLst/>
          </a:prstGeom>
          <a:solidFill>
            <a:srgbClr val="FFFFFF"/>
          </a:solidFill>
          <a:ln w="28575">
            <a:solidFill>
              <a:srgbClr val="C00000"/>
            </a:solidFill>
            <a:prstDash val="sys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uk-UA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Преддошкольний</a:t>
            </a: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uk-UA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возраст</a:t>
            </a:r>
            <a:endParaRPr kumimoji="0" lang="uk-UA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3143240" y="1928802"/>
            <a:ext cx="2071702" cy="500066"/>
          </a:xfrm>
          <a:prstGeom prst="rect">
            <a:avLst/>
          </a:prstGeom>
          <a:solidFill>
            <a:srgbClr val="FFFFFF"/>
          </a:solidFill>
          <a:ln w="28575">
            <a:solidFill>
              <a:schemeClr val="accent2">
                <a:lumMod val="75000"/>
              </a:schemeClr>
            </a:solidFill>
            <a:prstDash val="sys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uk-UA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Дошкольний</a:t>
            </a: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uk-UA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возраст</a:t>
            </a:r>
            <a:endParaRPr kumimoji="0" lang="uk-UA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5643570" y="1928802"/>
            <a:ext cx="2000264" cy="428628"/>
          </a:xfrm>
          <a:prstGeom prst="rect">
            <a:avLst/>
          </a:prstGeom>
          <a:solidFill>
            <a:srgbClr val="FFFFFF"/>
          </a:solidFill>
          <a:ln w="28575">
            <a:solidFill>
              <a:schemeClr val="accent4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uk-UA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Школьный</a:t>
            </a: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uk-UA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возраст</a:t>
            </a:r>
            <a:endParaRPr kumimoji="0" lang="uk-UA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auto">
          <a:xfrm>
            <a:off x="928662" y="2571744"/>
            <a:ext cx="1785950" cy="500066"/>
          </a:xfrm>
          <a:prstGeom prst="rect">
            <a:avLst/>
          </a:prstGeom>
          <a:solidFill>
            <a:srgbClr val="FFFFFF"/>
          </a:solidFill>
          <a:ln w="28575">
            <a:solidFill>
              <a:schemeClr val="accent5">
                <a:lumMod val="7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uk-UA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Двигательная</a:t>
            </a:r>
            <a:r>
              <a:rPr kumimoji="0" lang="uk-UA" sz="1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uk-UA" sz="14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реакция</a:t>
            </a:r>
            <a:endParaRPr kumimoji="0" lang="uk-UA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auto">
          <a:xfrm>
            <a:off x="928662" y="3143248"/>
            <a:ext cx="1785950" cy="571504"/>
          </a:xfrm>
          <a:prstGeom prst="rect">
            <a:avLst/>
          </a:prstGeom>
          <a:solidFill>
            <a:srgbClr val="FFFFFF"/>
          </a:solidFill>
          <a:ln w="28575">
            <a:solidFill>
              <a:schemeClr val="accent5">
                <a:lumMod val="7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uk-UA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Сенсорное</a:t>
            </a: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uk-UA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развитие</a:t>
            </a:r>
            <a:endParaRPr kumimoji="0" lang="uk-UA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auto">
          <a:xfrm>
            <a:off x="928662" y="3786190"/>
            <a:ext cx="1785950" cy="785818"/>
          </a:xfrm>
          <a:prstGeom prst="rect">
            <a:avLst/>
          </a:prstGeom>
          <a:solidFill>
            <a:srgbClr val="FFFFFF"/>
          </a:solidFill>
          <a:ln w="28575">
            <a:solidFill>
              <a:schemeClr val="accent5">
                <a:lumMod val="7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uk-UA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Сроки</a:t>
            </a: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uk-UA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прорезывания</a:t>
            </a: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uk-UA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молочных</a:t>
            </a: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uk-UA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зубов</a:t>
            </a:r>
            <a:endParaRPr kumimoji="0" lang="uk-UA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9" name="Rectangle 9"/>
          <p:cNvSpPr>
            <a:spLocks noChangeArrowheads="1"/>
          </p:cNvSpPr>
          <p:nvPr/>
        </p:nvSpPr>
        <p:spPr bwMode="auto">
          <a:xfrm>
            <a:off x="928662" y="4714884"/>
            <a:ext cx="1785950" cy="571504"/>
          </a:xfrm>
          <a:prstGeom prst="rect">
            <a:avLst/>
          </a:prstGeom>
          <a:solidFill>
            <a:srgbClr val="FFFFFF"/>
          </a:solidFill>
          <a:ln w="28575">
            <a:solidFill>
              <a:schemeClr val="accent5">
                <a:lumMod val="7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uk-UA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Количество</a:t>
            </a: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uk-UA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молочных</a:t>
            </a: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uk-UA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зубов</a:t>
            </a:r>
            <a:endParaRPr kumimoji="0" lang="uk-UA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90" name="Rectangle 10"/>
          <p:cNvSpPr>
            <a:spLocks noChangeArrowheads="1"/>
          </p:cNvSpPr>
          <p:nvPr/>
        </p:nvSpPr>
        <p:spPr bwMode="auto">
          <a:xfrm>
            <a:off x="3143240" y="2500306"/>
            <a:ext cx="2071702" cy="571504"/>
          </a:xfrm>
          <a:prstGeom prst="rect">
            <a:avLst/>
          </a:prstGeom>
          <a:solidFill>
            <a:srgbClr val="FFFFFF"/>
          </a:solidFill>
          <a:ln w="28575">
            <a:solidFill>
              <a:schemeClr val="accent5">
                <a:lumMod val="7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uk-UA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Количество</a:t>
            </a: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uk-UA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молочных</a:t>
            </a: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uk-UA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зубов</a:t>
            </a:r>
            <a:endParaRPr kumimoji="0" lang="uk-UA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91" name="Rectangle 11"/>
          <p:cNvSpPr>
            <a:spLocks noChangeArrowheads="1"/>
          </p:cNvSpPr>
          <p:nvPr/>
        </p:nvSpPr>
        <p:spPr bwMode="auto">
          <a:xfrm>
            <a:off x="3214678" y="3214686"/>
            <a:ext cx="2000264" cy="642942"/>
          </a:xfrm>
          <a:prstGeom prst="rect">
            <a:avLst/>
          </a:prstGeom>
          <a:solidFill>
            <a:srgbClr val="FFFFFF"/>
          </a:solidFill>
          <a:ln w="28575">
            <a:solidFill>
              <a:schemeClr val="accent5">
                <a:lumMod val="7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uk-UA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Сроки</a:t>
            </a: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400" b="1" dirty="0" err="1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uk-UA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мены</a:t>
            </a: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uk-UA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молочных</a:t>
            </a: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uk-UA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зубов</a:t>
            </a:r>
            <a:endParaRPr kumimoji="0" lang="uk-UA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92" name="Rectangle 12"/>
          <p:cNvSpPr>
            <a:spLocks noChangeArrowheads="1"/>
          </p:cNvSpPr>
          <p:nvPr/>
        </p:nvSpPr>
        <p:spPr bwMode="auto">
          <a:xfrm>
            <a:off x="3214678" y="3929066"/>
            <a:ext cx="2000264" cy="714380"/>
          </a:xfrm>
          <a:prstGeom prst="rect">
            <a:avLst/>
          </a:prstGeom>
          <a:solidFill>
            <a:srgbClr val="FFFFFF"/>
          </a:solidFill>
          <a:ln w="28575">
            <a:solidFill>
              <a:schemeClr val="accent5">
                <a:lumMod val="7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uk-UA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Длина</a:t>
            </a: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uk-UA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тела</a:t>
            </a: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1400" b="1" dirty="0" err="1" smtClean="0">
                <a:latin typeface="Times New Roman" pitchFamily="18" charset="0"/>
                <a:cs typeface="Times New Roman" pitchFamily="18" charset="0"/>
              </a:rPr>
              <a:t>ежегодное</a:t>
            </a:r>
            <a:r>
              <a:rPr lang="uk-UA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400" b="1" dirty="0" err="1" smtClean="0">
                <a:latin typeface="Times New Roman" pitchFamily="18" charset="0"/>
                <a:cs typeface="Times New Roman" pitchFamily="18" charset="0"/>
              </a:rPr>
              <a:t>ее</a:t>
            </a:r>
            <a:r>
              <a:rPr lang="uk-UA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400" b="1" dirty="0" err="1" smtClean="0">
                <a:latin typeface="Times New Roman" pitchFamily="18" charset="0"/>
                <a:cs typeface="Times New Roman" pitchFamily="18" charset="0"/>
              </a:rPr>
              <a:t>увеличение</a:t>
            </a:r>
            <a:endParaRPr kumimoji="0" lang="uk-UA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93" name="Rectangle 13"/>
          <p:cNvSpPr>
            <a:spLocks noChangeArrowheads="1"/>
          </p:cNvSpPr>
          <p:nvPr/>
        </p:nvSpPr>
        <p:spPr bwMode="auto">
          <a:xfrm>
            <a:off x="3214678" y="4786322"/>
            <a:ext cx="2000264" cy="642942"/>
          </a:xfrm>
          <a:prstGeom prst="rect">
            <a:avLst/>
          </a:prstGeom>
          <a:solidFill>
            <a:srgbClr val="FFFFFF"/>
          </a:solidFill>
          <a:ln w="28575">
            <a:solidFill>
              <a:schemeClr val="accent5">
                <a:lumMod val="7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uk-UA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Количество</a:t>
            </a: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uk-UA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постоянных</a:t>
            </a: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uk-UA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зубов</a:t>
            </a:r>
            <a:endParaRPr kumimoji="0" lang="uk-UA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94" name="Rectangle 14"/>
          <p:cNvSpPr>
            <a:spLocks noChangeArrowheads="1"/>
          </p:cNvSpPr>
          <p:nvPr/>
        </p:nvSpPr>
        <p:spPr bwMode="auto">
          <a:xfrm>
            <a:off x="5643570" y="2428868"/>
            <a:ext cx="2000264" cy="571504"/>
          </a:xfrm>
          <a:prstGeom prst="rect">
            <a:avLst/>
          </a:prstGeom>
          <a:solidFill>
            <a:srgbClr val="FFFFFF"/>
          </a:solidFill>
          <a:ln w="28575">
            <a:solidFill>
              <a:schemeClr val="accent5">
                <a:lumMod val="7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uk-UA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Сроки</a:t>
            </a: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400" b="1" dirty="0" err="1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uk-UA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мены</a:t>
            </a: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uk-UA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молочных</a:t>
            </a: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uk-UA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зубов</a:t>
            </a:r>
            <a:endParaRPr kumimoji="0" lang="uk-UA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95" name="Rectangle 15"/>
          <p:cNvSpPr>
            <a:spLocks noChangeArrowheads="1"/>
          </p:cNvSpPr>
          <p:nvPr/>
        </p:nvSpPr>
        <p:spPr bwMode="auto">
          <a:xfrm>
            <a:off x="5643570" y="3143248"/>
            <a:ext cx="2000264" cy="571504"/>
          </a:xfrm>
          <a:prstGeom prst="rect">
            <a:avLst/>
          </a:prstGeom>
          <a:solidFill>
            <a:srgbClr val="FFFFFF"/>
          </a:solidFill>
          <a:ln w="28575">
            <a:solidFill>
              <a:schemeClr val="accent5">
                <a:lumMod val="7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fontAlgn="base">
              <a:spcBef>
                <a:spcPct val="0"/>
              </a:spcBef>
              <a:spcAft>
                <a:spcPts val="1000"/>
              </a:spcAft>
            </a:pPr>
            <a:r>
              <a:rPr lang="uk-UA" sz="1400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uk-UA" sz="1400" b="1" dirty="0" err="1" smtClean="0">
                <a:latin typeface="Times New Roman" pitchFamily="18" charset="0"/>
                <a:cs typeface="Times New Roman" pitchFamily="18" charset="0"/>
              </a:rPr>
              <a:t>Количество</a:t>
            </a:r>
            <a:r>
              <a:rPr lang="uk-UA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400" b="1" dirty="0" err="1" smtClean="0">
                <a:latin typeface="Times New Roman" pitchFamily="18" charset="0"/>
                <a:cs typeface="Times New Roman" pitchFamily="18" charset="0"/>
              </a:rPr>
              <a:t>постоянных</a:t>
            </a:r>
            <a:r>
              <a:rPr lang="uk-UA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400" b="1" dirty="0" err="1" smtClean="0">
                <a:latin typeface="Times New Roman" pitchFamily="18" charset="0"/>
                <a:cs typeface="Times New Roman" pitchFamily="18" charset="0"/>
              </a:rPr>
              <a:t>зубов</a:t>
            </a:r>
            <a:endParaRPr lang="uk-UA" sz="1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96" name="Rectangle 16"/>
          <p:cNvSpPr>
            <a:spLocks noChangeArrowheads="1"/>
          </p:cNvSpPr>
          <p:nvPr/>
        </p:nvSpPr>
        <p:spPr bwMode="auto">
          <a:xfrm>
            <a:off x="5643570" y="3786190"/>
            <a:ext cx="2000264" cy="639763"/>
          </a:xfrm>
          <a:prstGeom prst="rect">
            <a:avLst/>
          </a:prstGeom>
          <a:solidFill>
            <a:srgbClr val="FFFFFF"/>
          </a:solidFill>
          <a:ln w="28575">
            <a:solidFill>
              <a:schemeClr val="accent5">
                <a:lumMod val="7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uk-UA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Степень</a:t>
            </a:r>
            <a:r>
              <a:rPr kumimoji="0" lang="uk-UA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uk-UA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развития</a:t>
            </a:r>
            <a:r>
              <a:rPr kumimoji="0" lang="uk-UA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uk-UA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вторичных</a:t>
            </a:r>
            <a:r>
              <a:rPr kumimoji="0" lang="uk-UA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200" b="1" dirty="0" err="1" smtClean="0">
                <a:latin typeface="Times New Roman" pitchFamily="18" charset="0"/>
                <a:cs typeface="Times New Roman" pitchFamily="18" charset="0"/>
              </a:rPr>
              <a:t>половых</a:t>
            </a:r>
            <a:r>
              <a:rPr lang="uk-UA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200" b="1" dirty="0" err="1" smtClean="0">
                <a:latin typeface="Times New Roman" pitchFamily="18" charset="0"/>
                <a:cs typeface="Times New Roman" pitchFamily="18" charset="0"/>
              </a:rPr>
              <a:t>при</a:t>
            </a:r>
            <a:r>
              <a:rPr kumimoji="0" lang="uk-UA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знаков</a:t>
            </a:r>
            <a:endParaRPr kumimoji="0" lang="uk-UA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97" name="Rectangle 17"/>
          <p:cNvSpPr>
            <a:spLocks noChangeArrowheads="1"/>
          </p:cNvSpPr>
          <p:nvPr/>
        </p:nvSpPr>
        <p:spPr bwMode="auto">
          <a:xfrm>
            <a:off x="5643570" y="4572008"/>
            <a:ext cx="2000264" cy="428628"/>
          </a:xfrm>
          <a:prstGeom prst="rect">
            <a:avLst/>
          </a:prstGeom>
          <a:solidFill>
            <a:srgbClr val="FFFFFF"/>
          </a:solidFill>
          <a:ln w="28575">
            <a:solidFill>
              <a:schemeClr val="accent5">
                <a:lumMod val="7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uk-UA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Длина</a:t>
            </a: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uk-UA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тела</a:t>
            </a:r>
            <a:endParaRPr kumimoji="0" lang="uk-UA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98" name="Rectangle 18"/>
          <p:cNvSpPr>
            <a:spLocks noChangeArrowheads="1"/>
          </p:cNvSpPr>
          <p:nvPr/>
        </p:nvSpPr>
        <p:spPr bwMode="auto">
          <a:xfrm>
            <a:off x="5643570" y="5072074"/>
            <a:ext cx="2000264" cy="714380"/>
          </a:xfrm>
          <a:prstGeom prst="rect">
            <a:avLst/>
          </a:prstGeom>
          <a:solidFill>
            <a:srgbClr val="FFFFFF"/>
          </a:solidFill>
          <a:ln w="28575">
            <a:solidFill>
              <a:schemeClr val="accent5">
                <a:lumMod val="7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uk-UA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Ежегодное</a:t>
            </a: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400" b="1" dirty="0" err="1" smtClean="0">
                <a:latin typeface="Times New Roman" pitchFamily="18" charset="0"/>
                <a:cs typeface="Times New Roman" pitchFamily="18" charset="0"/>
              </a:rPr>
              <a:t>у</a:t>
            </a:r>
            <a:r>
              <a:rPr kumimoji="0" lang="uk-UA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величение</a:t>
            </a: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uk-UA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длини</a:t>
            </a: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uk-UA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тела</a:t>
            </a:r>
            <a:endParaRPr kumimoji="0" lang="uk-UA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99" name="Rectangle 19"/>
          <p:cNvSpPr>
            <a:spLocks noChangeArrowheads="1"/>
          </p:cNvSpPr>
          <p:nvPr/>
        </p:nvSpPr>
        <p:spPr bwMode="auto">
          <a:xfrm>
            <a:off x="5643570" y="5857892"/>
            <a:ext cx="2000264" cy="428628"/>
          </a:xfrm>
          <a:prstGeom prst="rect">
            <a:avLst/>
          </a:prstGeom>
          <a:solidFill>
            <a:srgbClr val="FFFFFF"/>
          </a:solidFill>
          <a:ln w="28575">
            <a:solidFill>
              <a:schemeClr val="accent5">
                <a:lumMod val="7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uk-UA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Степень</a:t>
            </a: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uk-UA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окостенения</a:t>
            </a:r>
            <a:endParaRPr kumimoji="0" lang="uk-UA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3" name="Прямая со стрелкой 22"/>
          <p:cNvCxnSpPr>
            <a:stCxn id="20482" idx="2"/>
            <a:endCxn id="20483" idx="0"/>
          </p:cNvCxnSpPr>
          <p:nvPr/>
        </p:nvCxnSpPr>
        <p:spPr>
          <a:xfrm rot="5400000">
            <a:off x="2923369" y="530204"/>
            <a:ext cx="296866" cy="250033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stCxn id="20482" idx="2"/>
            <a:endCxn id="20484" idx="0"/>
          </p:cNvCxnSpPr>
          <p:nvPr/>
        </p:nvCxnSpPr>
        <p:spPr>
          <a:xfrm rot="5400000">
            <a:off x="4102096" y="1708931"/>
            <a:ext cx="296866" cy="142876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>
            <a:stCxn id="20482" idx="2"/>
            <a:endCxn id="20485" idx="0"/>
          </p:cNvCxnSpPr>
          <p:nvPr/>
        </p:nvCxnSpPr>
        <p:spPr>
          <a:xfrm rot="16200000" flipH="1">
            <a:off x="5334401" y="619501"/>
            <a:ext cx="296866" cy="2321735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Скругленный прямоугольник 28"/>
          <p:cNvSpPr/>
          <p:nvPr/>
        </p:nvSpPr>
        <p:spPr>
          <a:xfrm>
            <a:off x="1071538" y="214290"/>
            <a:ext cx="7215238" cy="78581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</a:pPr>
            <a:r>
              <a:rPr lang="uk-UA" sz="24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Оценка</a:t>
            </a:r>
            <a:r>
              <a:rPr lang="uk-UA" sz="24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биологического</a:t>
            </a:r>
            <a:r>
              <a:rPr lang="uk-UA" sz="24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возраста</a:t>
            </a:r>
            <a:r>
              <a:rPr lang="uk-UA" sz="24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uk-UA" sz="24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4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детей</a:t>
            </a:r>
            <a:r>
              <a:rPr lang="uk-UA" sz="24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uk-UA" sz="24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подростков</a:t>
            </a:r>
            <a:endParaRPr lang="uk-UA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0"/>
            <a:ext cx="8143900" cy="6858000"/>
          </a:xfrm>
          <a:solidFill>
            <a:schemeClr val="accent1">
              <a:lumMod val="20000"/>
              <a:lumOff val="80000"/>
            </a:schemeClr>
          </a:solidFill>
          <a:ln w="76200"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</a:t>
            </a:r>
          </a:p>
          <a:p>
            <a:pPr algn="just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785786" y="357166"/>
            <a:ext cx="8215341" cy="1569660"/>
          </a:xfrm>
          <a:prstGeom prst="rect">
            <a:avLst/>
          </a:prstGeom>
          <a:ln w="76200">
            <a:solidFill>
              <a:srgbClr val="FF000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</a:t>
            </a:r>
            <a:r>
              <a:rPr kumimoji="0" lang="uk-UA" sz="2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Здоровье</a:t>
            </a: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это состояние полного физического, </a:t>
            </a:r>
            <a:r>
              <a:rPr lang="ru-RU" sz="2400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душевно-го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социального благополучия, а не только отсутствие болезни или физических дефектов (ВОЗ, "Основы </a:t>
            </a:r>
            <a:r>
              <a:rPr lang="ru-RU" sz="2400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законо-дательства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Украины о здравоохранении").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picture-41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5786" y="2200202"/>
            <a:ext cx="8151300" cy="465779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7664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0"/>
            <a:ext cx="8072462" cy="6858000"/>
          </a:xfrm>
          <a:solidFill>
            <a:schemeClr val="accent6">
              <a:lumMod val="20000"/>
              <a:lumOff val="80000"/>
            </a:schemeClr>
          </a:solidFill>
          <a:ln w="76200">
            <a:solidFill>
              <a:schemeClr val="accent6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85918" y="0"/>
            <a:ext cx="6621941" cy="461665"/>
          </a:xfrm>
          <a:prstGeom prst="rect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2400" b="1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Критерии</a:t>
            </a:r>
            <a:r>
              <a:rPr lang="uk-UA" sz="2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uk-UA" sz="2400" b="1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социального</a:t>
            </a:r>
            <a:r>
              <a:rPr lang="uk-UA" sz="2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uk-UA" sz="2400" b="1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благополучия</a:t>
            </a:r>
            <a:r>
              <a:rPr lang="uk-UA" sz="2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(ВООЗ</a:t>
            </a:r>
            <a:r>
              <a:rPr lang="uk-UA" sz="2400" b="1" dirty="0" smtClean="0">
                <a:solidFill>
                  <a:srgbClr val="000000"/>
                </a:solidFill>
                <a:ea typeface="Times New Roman" pitchFamily="18" charset="0"/>
                <a:cs typeface="Arial" pitchFamily="34" charset="0"/>
              </a:rPr>
              <a:t>):</a:t>
            </a:r>
            <a:endParaRPr lang="uk-UA" sz="2400" dirty="0" smtClean="0"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571480"/>
            <a:ext cx="7643866" cy="830997"/>
          </a:xfrm>
          <a:prstGeom prst="rect">
            <a:avLst/>
          </a:prstGeom>
          <a:ln w="76200"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удельный вес валового национального продукта расходуется на нужды здравоохранения;</a:t>
            </a:r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00100" y="1500174"/>
            <a:ext cx="7858180" cy="461665"/>
          </a:xfrm>
          <a:prstGeom prst="rect">
            <a:avLst/>
          </a:prstGeom>
          <a:ln w="762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000000"/>
                </a:solidFill>
                <a:ea typeface="Times New Roman" pitchFamily="18" charset="0"/>
                <a:cs typeface="Arial" pitchFamily="34" charset="0"/>
              </a:rPr>
              <a:t>-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доступность первичной медико-санитарной помощи;</a:t>
            </a:r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7158" y="2071678"/>
            <a:ext cx="7715304" cy="461665"/>
          </a:xfrm>
          <a:prstGeom prst="rect">
            <a:avLst/>
          </a:prstGeom>
          <a:ln w="762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400" dirty="0" err="1" smtClean="0">
                <a:solidFill>
                  <a:srgbClr val="000000"/>
                </a:solidFill>
                <a:ea typeface="Times New Roman" pitchFamily="18" charset="0"/>
                <a:cs typeface="Arial" pitchFamily="34" charset="0"/>
              </a:rPr>
              <a:t>-</a:t>
            </a:r>
            <a:r>
              <a:rPr lang="uk-UA" sz="2400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обеспечение</a:t>
            </a:r>
            <a:r>
              <a:rPr lang="uk-UA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населения</a:t>
            </a:r>
            <a:r>
              <a:rPr lang="uk-UA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безопасным</a:t>
            </a:r>
            <a:r>
              <a:rPr lang="uk-UA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водоснабжением</a:t>
            </a:r>
            <a:r>
              <a:rPr lang="uk-UA" sz="2400" dirty="0" smtClean="0">
                <a:solidFill>
                  <a:srgbClr val="000000"/>
                </a:solidFill>
                <a:ea typeface="Times New Roman" pitchFamily="18" charset="0"/>
                <a:cs typeface="Arial" pitchFamily="34" charset="0"/>
              </a:rPr>
              <a:t>;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928663" y="2643182"/>
            <a:ext cx="8215338" cy="1200329"/>
          </a:xfrm>
          <a:prstGeom prst="rect">
            <a:avLst/>
          </a:prstGeom>
          <a:ln w="762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удельный вес лиц, иммунизированных против особо распространенных инфекционных болезней (дифтерии, коклюша, столбняка, кори, полиомиелита и туберкулеза);</a:t>
            </a:r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00034" y="4071942"/>
            <a:ext cx="8020103" cy="830997"/>
          </a:xfrm>
          <a:prstGeom prst="rect">
            <a:avLst/>
          </a:prstGeom>
          <a:ln w="762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уровень обслуживания женщин квалифицированным персоналом в период беременности и в родах;</a:t>
            </a:r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000100" y="4857760"/>
            <a:ext cx="7786743" cy="830997"/>
          </a:xfrm>
          <a:prstGeom prst="rect">
            <a:avLst/>
          </a:prstGeom>
          <a:ln w="762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удельный вес детей, родившихся с низкой массой тела (ниже 2,5 кг);</a:t>
            </a:r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28596" y="5786454"/>
            <a:ext cx="7286676" cy="461665"/>
          </a:xfrm>
          <a:prstGeom prst="rect">
            <a:avLst/>
          </a:prstGeom>
          <a:ln w="762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-средняя продолжительность предстоящей жизни;</a:t>
            </a:r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071538" y="6396335"/>
            <a:ext cx="4590359" cy="461665"/>
          </a:xfrm>
          <a:prstGeom prst="rect">
            <a:avLst/>
          </a:prstGeom>
          <a:ln w="762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-у</a:t>
            </a:r>
            <a:r>
              <a:rPr lang="uk-UA" sz="2400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ровень</a:t>
            </a:r>
            <a:r>
              <a:rPr lang="uk-UA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грамотности</a:t>
            </a:r>
            <a:r>
              <a:rPr lang="uk-UA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населения</a:t>
            </a:r>
            <a:r>
              <a:rPr lang="uk-UA" sz="2400" dirty="0" smtClean="0">
                <a:solidFill>
                  <a:srgbClr val="000000"/>
                </a:solidFill>
                <a:ea typeface="Times New Roman" pitchFamily="18" charset="0"/>
                <a:cs typeface="Arial" pitchFamily="34" charset="0"/>
              </a:rPr>
              <a:t>.</a:t>
            </a:r>
            <a:endParaRPr lang="uk-UA" sz="2400" dirty="0" smtClean="0"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24286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10" grpId="0" animBg="1"/>
      <p:bldP spid="14" grpId="0" animBg="1"/>
      <p:bldP spid="15" grpId="0" animBg="1"/>
      <p:bldP spid="16" grpId="0" animBg="1"/>
      <p:bldP spid="1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0"/>
            <a:ext cx="8143900" cy="6572296"/>
          </a:xfrm>
          <a:ln w="76200">
            <a:solidFill>
              <a:schemeClr val="accent3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800" dirty="0" smtClean="0"/>
              <a:t>	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071538" y="0"/>
            <a:ext cx="8072462" cy="6500834"/>
          </a:xfrm>
          <a:solidFill>
            <a:srgbClr val="FFFF00"/>
          </a:solidFill>
        </p:spPr>
        <p:txBody>
          <a:bodyPr>
            <a:noAutofit/>
          </a:bodyPr>
          <a:lstStyle/>
          <a:p>
            <a:r>
              <a:rPr lang="ru-RU" sz="3200" dirty="0" smtClean="0"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b="1" i="1" dirty="0" smtClean="0">
                <a:effectLst/>
                <a:latin typeface="Times New Roman" pitchFamily="18" charset="0"/>
                <a:cs typeface="Times New Roman" pitchFamily="18" charset="0"/>
              </a:rPr>
              <a:t>Для оценки здоровья детей и подростков необходимо использовать следующие критерии:</a:t>
            </a:r>
            <a:br>
              <a:rPr lang="ru-RU" sz="2800" b="1" i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1) наличие или отсутствие в момент обследования хронических заболеваний;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2) уровень достигнутого физического и нервно-психического развития и степень его гармоничности;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3) уровень функционирования основных систем организма;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4) степень сопротивляемости организма неблагоприятным воздействиям.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5) соответствие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биологического возраста календарному.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46418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608" y="142852"/>
            <a:ext cx="7957548" cy="6572296"/>
          </a:xfrm>
          <a:ln w="76200">
            <a:solidFill>
              <a:schemeClr val="accent1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		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1115616" y="188640"/>
            <a:ext cx="7498080" cy="652650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	     </a:t>
            </a: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      Выделяют пять групп здоровья детей</a:t>
            </a: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7" name="Рисунок 6" descr="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31640" y="1846423"/>
            <a:ext cx="2827784" cy="3021137"/>
          </a:xfrm>
          <a:prstGeom prst="rect">
            <a:avLst/>
          </a:prstGeom>
        </p:spPr>
      </p:pic>
      <p:pic>
        <p:nvPicPr>
          <p:cNvPr id="8" name="Рисунок 7" descr="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64088" y="1744407"/>
            <a:ext cx="3161928" cy="322516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7562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t">
              <a:buNone/>
            </a:pPr>
            <a:endParaRPr lang="uk-UA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fontAlgn="t"/>
            <a:endParaRPr lang="uk-UA" dirty="0" smtClean="0"/>
          </a:p>
          <a:p>
            <a:endParaRPr lang="ru-RU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000100" y="274638"/>
            <a:ext cx="7933588" cy="83099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Схема распределения детей раннего и дошкольного возраста по группам здоровья</a:t>
            </a:r>
            <a:endParaRPr kumimoji="0" lang="uk-UA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000100" y="1397000"/>
          <a:ext cx="7929618" cy="47548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43008"/>
                <a:gridCol w="3731161"/>
                <a:gridCol w="3055449"/>
              </a:tblGrid>
              <a:tr h="67467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Группа</a:t>
                      </a:r>
                      <a:endParaRPr lang="uk-UA" sz="20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uk-UA" sz="2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Признаки </a:t>
                      </a:r>
                      <a:r>
                        <a:rPr lang="uk-UA" sz="20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здоровья</a:t>
                      </a:r>
                      <a:endParaRPr lang="uk-UA" sz="2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Показания</a:t>
                      </a:r>
                      <a:r>
                        <a:rPr lang="uk-UA" sz="20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uk-UA" sz="20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отнесения</a:t>
                      </a:r>
                      <a:r>
                        <a:rPr lang="uk-UA" sz="20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к </a:t>
                      </a:r>
                      <a:r>
                        <a:rPr lang="uk-UA" sz="20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группе</a:t>
                      </a:r>
                      <a:endParaRPr lang="uk-UA" sz="2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436144">
                <a:tc>
                  <a:txBody>
                    <a:bodyPr/>
                    <a:lstStyle/>
                    <a:p>
                      <a:pPr algn="ctr"/>
                      <a:r>
                        <a:rPr lang="uk-UA" sz="20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І </a:t>
                      </a:r>
                      <a:r>
                        <a:rPr lang="uk-UA" sz="20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группа</a:t>
                      </a:r>
                      <a:endParaRPr lang="uk-UA" sz="20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uk-UA" sz="2000" b="1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(без </a:t>
                      </a:r>
                      <a:r>
                        <a:rPr lang="uk-UA" sz="2000" b="1" i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откло-нений</a:t>
                      </a:r>
                      <a:r>
                        <a:rPr lang="uk-UA" sz="2000" b="1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  <a:endParaRPr lang="uk-UA" sz="20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uk-UA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0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Хроническая</a:t>
                      </a:r>
                      <a:r>
                        <a:rPr lang="uk-UA" sz="20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uk-UA" sz="20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патология</a:t>
                      </a:r>
                      <a:endParaRPr lang="uk-UA" sz="20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uk-UA" sz="2000" b="1" kern="1200" dirty="0" err="1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Функциональное</a:t>
                      </a:r>
                      <a:r>
                        <a:rPr lang="uk-UA" sz="2000" b="1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uk-UA" sz="2000" b="1" kern="1200" dirty="0" err="1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состояние</a:t>
                      </a:r>
                      <a:r>
                        <a:rPr lang="uk-UA" sz="2000" b="1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uk-UA" sz="2000" b="1" kern="1200" dirty="0" err="1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основных</a:t>
                      </a:r>
                      <a:r>
                        <a:rPr lang="uk-UA" sz="2000" b="1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систем и </a:t>
                      </a:r>
                      <a:r>
                        <a:rPr lang="uk-UA" sz="2000" b="1" kern="1200" dirty="0" err="1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органов</a:t>
                      </a:r>
                      <a:endParaRPr lang="uk-UA" sz="2000" b="1" kern="1200" dirty="0" smtClean="0">
                        <a:solidFill>
                          <a:srgbClr val="7030A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uk-UA" sz="2000" b="1" kern="120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Резистентность</a:t>
                      </a:r>
                      <a:r>
                        <a:rPr lang="uk-UA" sz="20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и </a:t>
                      </a:r>
                      <a:r>
                        <a:rPr lang="uk-UA" sz="2000" b="1" kern="120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реактивность</a:t>
                      </a:r>
                      <a:r>
                        <a:rPr lang="uk-UA" sz="20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uk-UA" sz="2000" b="1" kern="120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организма</a:t>
                      </a:r>
                      <a:endParaRPr lang="uk-UA" sz="20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uk-UA" sz="20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endParaRPr lang="uk-UA" sz="20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uk-UA" sz="20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uk-UA" sz="2000" b="1" kern="1200" dirty="0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uk-UA" sz="2000" b="1" kern="1200" dirty="0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uk-UA" sz="2000" b="1" kern="1200" dirty="0" err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Физическое</a:t>
                      </a:r>
                      <a:r>
                        <a:rPr lang="uk-UA" sz="2000" b="1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и </a:t>
                      </a:r>
                      <a:r>
                        <a:rPr lang="uk-UA" sz="2000" b="1" kern="1200" dirty="0" err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нервно-психическое</a:t>
                      </a:r>
                      <a:r>
                        <a:rPr lang="uk-UA" sz="2000" b="1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uk-UA" sz="2000" b="1" kern="1200" dirty="0" err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развитие</a:t>
                      </a:r>
                      <a:endParaRPr lang="uk-UA" sz="2000" b="1" dirty="0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uk-UA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uk-UA" sz="20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Отсутствует</a:t>
                      </a:r>
                      <a:endParaRPr lang="uk-UA" sz="20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/>
                      <a:r>
                        <a:rPr lang="uk-UA" sz="2000" b="1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Без </a:t>
                      </a:r>
                      <a:r>
                        <a:rPr lang="uk-UA" sz="2000" b="1" kern="1200" dirty="0" err="1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отклонений</a:t>
                      </a:r>
                      <a:endParaRPr lang="uk-UA" sz="2000" b="1" kern="1200" dirty="0" smtClean="0">
                        <a:solidFill>
                          <a:srgbClr val="7030A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/>
                      <a:r>
                        <a:rPr lang="uk-UA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just"/>
                      <a:r>
                        <a:rPr lang="uk-UA" sz="2000" b="1" kern="120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Заболеваемость</a:t>
                      </a:r>
                      <a:r>
                        <a:rPr lang="uk-UA" sz="20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за </a:t>
                      </a:r>
                      <a:r>
                        <a:rPr lang="uk-UA" sz="2000" b="1" kern="120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период</a:t>
                      </a:r>
                      <a:r>
                        <a:rPr lang="uk-UA" sz="20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lang="uk-UA" sz="2000" b="1" kern="120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предшествую-щий</a:t>
                      </a:r>
                      <a:r>
                        <a:rPr lang="uk-UA" sz="20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uk-UA" sz="2000" b="1" kern="120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наблюдению</a:t>
                      </a:r>
                      <a:r>
                        <a:rPr lang="uk-UA" sz="20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− </a:t>
                      </a:r>
                      <a:r>
                        <a:rPr lang="uk-UA" sz="2000" b="1" kern="120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ред-ко</a:t>
                      </a:r>
                      <a:r>
                        <a:rPr lang="uk-UA" sz="20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и легко </a:t>
                      </a:r>
                      <a:r>
                        <a:rPr lang="uk-UA" sz="2000" b="1" kern="120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протекаю-щие</a:t>
                      </a:r>
                      <a:r>
                        <a:rPr lang="uk-UA" sz="20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uk-UA" sz="2000" b="1" kern="120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острые</a:t>
                      </a:r>
                      <a:r>
                        <a:rPr lang="uk-UA" sz="20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uk-UA" sz="2000" b="1" kern="120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заболева-ния</a:t>
                      </a:r>
                      <a:r>
                        <a:rPr lang="uk-UA" sz="20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uk-UA" sz="2000" b="1" kern="120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или</a:t>
                      </a:r>
                      <a:r>
                        <a:rPr lang="uk-UA" sz="20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</a:t>
                      </a:r>
                      <a:r>
                        <a:rPr lang="uk-UA" sz="2000" b="1" kern="120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их</a:t>
                      </a:r>
                      <a:r>
                        <a:rPr lang="uk-UA" sz="20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uk-UA" sz="2000" b="1" kern="120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отсутствие</a:t>
                      </a:r>
                      <a:r>
                        <a:rPr lang="uk-UA" sz="20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</a:p>
                    <a:p>
                      <a:pPr algn="just"/>
                      <a:endParaRPr lang="uk-UA" sz="2000" b="1" kern="1200" dirty="0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/>
                      <a:r>
                        <a:rPr lang="uk-UA" sz="2000" b="1" kern="1200" dirty="0" err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Нормальное</a:t>
                      </a:r>
                      <a:r>
                        <a:rPr lang="uk-UA" sz="2000" b="1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lang="uk-UA" sz="2000" b="1" kern="1200" dirty="0" err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соответствует</a:t>
                      </a:r>
                      <a:r>
                        <a:rPr lang="uk-UA" sz="2000" b="1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uk-UA" sz="2000" b="1" kern="1200" dirty="0" err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возрасту</a:t>
                      </a:r>
                      <a:endParaRPr lang="uk-UA" sz="2000" b="1" dirty="0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/>
                      <a:endParaRPr lang="uk-UA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85720" y="500042"/>
          <a:ext cx="8715435" cy="614364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77262"/>
                <a:gridCol w="2621748"/>
                <a:gridCol w="4816425"/>
              </a:tblGrid>
              <a:tr h="6143644">
                <a:tc>
                  <a:txBody>
                    <a:bodyPr/>
                    <a:lstStyle/>
                    <a:p>
                      <a:pPr algn="ctr"/>
                      <a:r>
                        <a:rPr lang="uk-UA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ІІ </a:t>
                      </a:r>
                      <a:r>
                        <a:rPr lang="uk-UA" sz="1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группа</a:t>
                      </a:r>
                      <a:endParaRPr lang="uk-UA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uk-UA" sz="1800" b="1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(с</a:t>
                      </a:r>
                      <a:r>
                        <a:rPr lang="uk-UA" sz="1800" b="1" i="1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uk-UA" sz="1800" b="1" i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функ-циональ-ными</a:t>
                      </a:r>
                      <a:r>
                        <a:rPr lang="uk-UA" sz="1800" b="1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uk-UA" sz="1800" b="1" i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от-клоне-ниями</a:t>
                      </a:r>
                      <a:r>
                        <a:rPr lang="uk-UA" sz="1800" b="1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  <a:r>
                        <a:rPr lang="uk-UA" sz="1800" b="1" i="1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endParaRPr lang="uk-UA" sz="18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uk-UA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Хроническая</a:t>
                      </a:r>
                      <a:r>
                        <a:rPr lang="uk-UA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uk-UA" sz="1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патология</a:t>
                      </a:r>
                      <a:endParaRPr lang="uk-UA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uk-UA" sz="1800" b="1" kern="1200" dirty="0" err="1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Функциональное</a:t>
                      </a:r>
                      <a:r>
                        <a:rPr lang="uk-UA" sz="1800" b="1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uk-UA" sz="1800" b="1" kern="1200" dirty="0" err="1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состояние</a:t>
                      </a:r>
                      <a:r>
                        <a:rPr lang="uk-UA" sz="1800" b="1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uk-UA" sz="1800" b="1" kern="1200" dirty="0" err="1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основных</a:t>
                      </a:r>
                      <a:r>
                        <a:rPr lang="uk-UA" sz="1800" b="1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систем и </a:t>
                      </a:r>
                      <a:r>
                        <a:rPr lang="uk-UA" sz="1800" b="1" kern="1200" dirty="0" err="1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органов</a:t>
                      </a:r>
                      <a:endParaRPr lang="uk-UA" sz="1800" b="1" kern="1200" dirty="0" smtClean="0">
                        <a:solidFill>
                          <a:srgbClr val="7030A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uk-UA" sz="18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uk-UA" sz="18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uk-UA" sz="18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uk-UA" sz="18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uk-UA" sz="18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uk-UA" sz="18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uk-UA" sz="18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uk-UA" sz="1800" b="1" kern="120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Резистентность</a:t>
                      </a:r>
                      <a:r>
                        <a:rPr lang="uk-UA" sz="18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и </a:t>
                      </a:r>
                      <a:r>
                        <a:rPr lang="uk-UA" sz="1800" b="1" kern="120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реактивность</a:t>
                      </a:r>
                      <a:r>
                        <a:rPr lang="uk-UA" sz="18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uk-UA" sz="1800" b="1" kern="120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организма</a:t>
                      </a:r>
                      <a:endParaRPr lang="uk-UA" sz="18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uk-UA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endParaRPr lang="uk-UA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uk-UA" sz="1800" b="1" kern="1200" dirty="0" err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Физическое</a:t>
                      </a:r>
                      <a:r>
                        <a:rPr lang="uk-UA" sz="1800" b="1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и </a:t>
                      </a:r>
                      <a:r>
                        <a:rPr lang="uk-UA" sz="1800" b="1" kern="1200" dirty="0" err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нервно-психическое</a:t>
                      </a:r>
                      <a:r>
                        <a:rPr lang="uk-UA" sz="1800" b="1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uk-UA" sz="1800" b="1" kern="1200" dirty="0" err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развитие</a:t>
                      </a:r>
                      <a:endParaRPr lang="uk-UA" sz="1800" b="1" dirty="0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uk-UA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Отсутствует</a:t>
                      </a:r>
                      <a:endParaRPr lang="uk-UA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kern="1200" dirty="0" smtClean="0">
                        <a:solidFill>
                          <a:srgbClr val="7030A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Наличие функциональных отклонений для детей первого года жизни - отягощенный акушерский (токсикоз, др., патология беременности, осложненное течение родов) и семейный анамнез, многоплодная </a:t>
                      </a:r>
                      <a:r>
                        <a:rPr lang="ru-RU" sz="1800" b="1" kern="1200" dirty="0" err="1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бере-менность</a:t>
                      </a:r>
                      <a:r>
                        <a:rPr lang="ru-RU" sz="1800" b="1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недоношенность без резких </a:t>
                      </a:r>
                      <a:r>
                        <a:rPr lang="ru-RU" sz="1800" b="1" kern="1200" dirty="0" err="1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приз-наков</a:t>
                      </a:r>
                      <a:r>
                        <a:rPr lang="ru-RU" sz="1800" b="1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недоношенности, неблагополучное течение раннего </a:t>
                      </a:r>
                      <a:r>
                        <a:rPr lang="ru-RU" sz="1800" b="1" kern="1200" dirty="0" err="1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неонатального</a:t>
                      </a:r>
                      <a:r>
                        <a:rPr lang="ru-RU" sz="1800" b="1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периода, кариес зубов </a:t>
                      </a:r>
                      <a:r>
                        <a:rPr lang="ru-RU" sz="1800" b="1" kern="1200" dirty="0" err="1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субкомпенсированная</a:t>
                      </a:r>
                      <a:r>
                        <a:rPr lang="ru-RU" sz="1800" b="1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форма, аномалия прикуса.</a:t>
                      </a:r>
                    </a:p>
                    <a:p>
                      <a:pPr algn="just"/>
                      <a:r>
                        <a:rPr lang="ru-RU" sz="18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Заболеваемость - длительные острые заболевания с затяжным </a:t>
                      </a:r>
                      <a:r>
                        <a:rPr lang="ru-RU" sz="1800" b="1" kern="120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реконвалесцент-ным</a:t>
                      </a:r>
                      <a:r>
                        <a:rPr lang="ru-RU" sz="18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периодом - слабость, повышенная возбудимость, нарушение сна и аппетита, субфебрилитет и др.</a:t>
                      </a:r>
                    </a:p>
                    <a:p>
                      <a:pPr algn="just"/>
                      <a:r>
                        <a:rPr lang="ru-RU" sz="1800" b="1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Нормальное физическое развитие, дефицит или избыток массы тела I степени. Нормальное или незначительное отставание в нервно-психическом развитии.</a:t>
                      </a:r>
                      <a:endParaRPr lang="uk-UA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uk-UA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142852"/>
          <a:ext cx="9143999" cy="655766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72339"/>
                <a:gridCol w="2169076"/>
                <a:gridCol w="5502584"/>
              </a:tblGrid>
              <a:tr h="6557668">
                <a:tc>
                  <a:txBody>
                    <a:bodyPr/>
                    <a:lstStyle/>
                    <a:p>
                      <a:pPr algn="ctr"/>
                      <a:r>
                        <a:rPr lang="uk-UA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ІІІ група</a:t>
                      </a:r>
                    </a:p>
                    <a:p>
                      <a:pPr algn="ctr"/>
                      <a:r>
                        <a:rPr lang="uk-UA" sz="1800" b="1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</a:t>
                      </a:r>
                      <a:r>
                        <a:rPr lang="uk-UA" sz="1800" b="1" i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состояние</a:t>
                      </a:r>
                      <a:r>
                        <a:rPr lang="uk-UA" sz="1800" b="1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uk-UA" sz="1800" b="1" i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компен-сации</a:t>
                      </a:r>
                      <a:r>
                        <a:rPr lang="uk-UA" sz="1800" b="1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  <a:endParaRPr lang="uk-UA" sz="18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uk-UA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Хроническая</a:t>
                      </a:r>
                      <a:r>
                        <a:rPr lang="uk-UA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uk-UA" sz="1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патология</a:t>
                      </a:r>
                      <a:endParaRPr lang="uk-UA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uk-UA" sz="1800" b="1" kern="1200" dirty="0" err="1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Функциональное</a:t>
                      </a:r>
                      <a:r>
                        <a:rPr lang="uk-UA" sz="1800" b="1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uk-UA" sz="1800" b="1" kern="1200" dirty="0" err="1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состояние</a:t>
                      </a:r>
                      <a:r>
                        <a:rPr lang="uk-UA" sz="1800" b="1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uk-UA" sz="1800" b="1" kern="1200" dirty="0" err="1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основных</a:t>
                      </a:r>
                      <a:r>
                        <a:rPr lang="uk-UA" sz="1800" b="1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систем и </a:t>
                      </a:r>
                      <a:r>
                        <a:rPr lang="uk-UA" sz="1800" b="1" kern="1200" dirty="0" err="1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органов</a:t>
                      </a:r>
                      <a:endParaRPr lang="uk-UA" sz="1800" b="1" kern="1200" dirty="0" smtClean="0">
                        <a:solidFill>
                          <a:srgbClr val="7030A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uk-UA" sz="18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uk-UA" sz="18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uk-UA" sz="1800" b="1" kern="120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Резистентность</a:t>
                      </a:r>
                      <a:r>
                        <a:rPr lang="uk-UA" sz="18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и </a:t>
                      </a:r>
                      <a:r>
                        <a:rPr lang="uk-UA" sz="1800" b="1" kern="120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реактивность</a:t>
                      </a:r>
                      <a:r>
                        <a:rPr lang="uk-UA" sz="18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uk-UA" sz="1800" b="1" kern="120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организма</a:t>
                      </a:r>
                      <a:endParaRPr lang="uk-UA" sz="18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uk-UA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endParaRPr lang="uk-UA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uk-UA" sz="1800" b="1" kern="1200" dirty="0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uk-UA" sz="1800" b="1" kern="1200" dirty="0" err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Физическое</a:t>
                      </a:r>
                      <a:r>
                        <a:rPr lang="uk-UA" sz="1800" b="1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и </a:t>
                      </a:r>
                      <a:r>
                        <a:rPr lang="uk-UA" sz="1800" b="1" kern="1200" dirty="0" err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нервно-психическое</a:t>
                      </a:r>
                      <a:r>
                        <a:rPr lang="uk-UA" sz="1800" b="1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uk-UA" sz="1800" b="1" kern="1200" dirty="0" err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развитие</a:t>
                      </a:r>
                      <a:endParaRPr lang="uk-UA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Наличие хронической патологии, врожденные пороки развития органов и систем.</a:t>
                      </a:r>
                      <a:endParaRPr lang="uk-UA" sz="1800" b="1" kern="1200" dirty="0" smtClean="0">
                        <a:solidFill>
                          <a:srgbClr val="7030A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/>
                      <a:r>
                        <a:rPr lang="ru-RU" sz="1800" b="1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Наличие функциональных отклонений в патологически измененной системе, органе</a:t>
                      </a:r>
                      <a:r>
                        <a:rPr lang="ru-RU" sz="1800" b="1" kern="1200" baseline="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без клинических проявлений функциональных отклонений других систем и органов. Кариес зубов </a:t>
                      </a:r>
                      <a:r>
                        <a:rPr lang="ru-RU" sz="1800" b="1" kern="1200" dirty="0" err="1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декомпенсированная</a:t>
                      </a:r>
                      <a:r>
                        <a:rPr lang="ru-RU" sz="1800" b="1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форма.</a:t>
                      </a:r>
                      <a:endParaRPr lang="uk-UA" sz="18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/>
                      <a:endParaRPr lang="uk-UA" sz="18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/>
                      <a:r>
                        <a:rPr lang="ru-RU" sz="18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Заболеваемость - редкие, нетяжелые по характеру течения обострений основного хронического заболевания без выраженного нарушения общего состояния и самочувствия. Редкие </a:t>
                      </a:r>
                      <a:r>
                        <a:rPr lang="ru-RU" sz="1800" b="1" kern="120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интеркуррент-ные</a:t>
                      </a:r>
                      <a:r>
                        <a:rPr lang="ru-RU" sz="18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заболевания</a:t>
                      </a:r>
                      <a:endParaRPr lang="uk-UA" sz="1800" b="1" kern="1200" dirty="0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/>
                      <a:endParaRPr lang="uk-UA" sz="1800" b="1" kern="1200" dirty="0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/>
                      <a:r>
                        <a:rPr lang="uk-UA" sz="1800" b="1" kern="1200" dirty="0" err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Нормальное</a:t>
                      </a:r>
                      <a:r>
                        <a:rPr lang="uk-UA" sz="1800" b="1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uk-UA" sz="1800" b="1" kern="1200" dirty="0" err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физическое</a:t>
                      </a:r>
                      <a:r>
                        <a:rPr lang="uk-UA" sz="1800" b="1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uk-UA" sz="1800" b="1" kern="1200" dirty="0" err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развитие</a:t>
                      </a:r>
                      <a:r>
                        <a:rPr lang="uk-UA" sz="1800" b="1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lang="uk-UA" sz="1800" b="1" kern="1200" dirty="0" err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дефицит</a:t>
                      </a:r>
                      <a:r>
                        <a:rPr lang="uk-UA" sz="1800" b="1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uk-UA" sz="1800" b="1" kern="1200" dirty="0" err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или</a:t>
                      </a:r>
                      <a:r>
                        <a:rPr lang="uk-UA" sz="1800" b="1" kern="120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uk-UA" sz="1800" b="1" kern="1200" baseline="0" dirty="0" err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избыток</a:t>
                      </a:r>
                      <a:r>
                        <a:rPr lang="uk-UA" sz="1800" b="1" kern="120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uk-UA" sz="1800" b="1" kern="1200" baseline="0" dirty="0" err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массы</a:t>
                      </a:r>
                      <a:r>
                        <a:rPr lang="uk-UA" sz="1800" b="1" kern="120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uk-UA" sz="1800" b="1" kern="1200" baseline="0" dirty="0" err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тела</a:t>
                      </a:r>
                      <a:r>
                        <a:rPr lang="uk-UA" sz="1800" b="1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І </a:t>
                      </a:r>
                      <a:r>
                        <a:rPr lang="uk-UA" sz="1800" b="1" kern="1200" dirty="0" err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или</a:t>
                      </a:r>
                      <a:r>
                        <a:rPr lang="uk-UA" sz="1800" b="1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ІІ </a:t>
                      </a:r>
                      <a:r>
                        <a:rPr lang="uk-UA" sz="1800" b="1" kern="1200" dirty="0" err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степени</a:t>
                      </a:r>
                      <a:r>
                        <a:rPr lang="uk-UA" sz="1800" b="1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lang="uk-UA" sz="1800" b="1" kern="1200" dirty="0" err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низкий</a:t>
                      </a:r>
                      <a:r>
                        <a:rPr lang="uk-UA" sz="1800" b="1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uk-UA" sz="1800" b="1" kern="1200" dirty="0" err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рост</a:t>
                      </a:r>
                      <a:r>
                        <a:rPr lang="uk-UA" sz="1800" b="1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</a:t>
                      </a:r>
                      <a:r>
                        <a:rPr lang="uk-UA" sz="1800" b="1" kern="1200" dirty="0" err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Нервно-психическое</a:t>
                      </a:r>
                      <a:r>
                        <a:rPr lang="uk-UA" sz="1800" b="1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uk-UA" sz="1800" b="1" kern="1200" dirty="0" err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развитие</a:t>
                      </a:r>
                      <a:r>
                        <a:rPr lang="uk-UA" sz="1800" b="1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uk-UA" sz="1800" b="1" kern="1200" dirty="0" err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нормальное</a:t>
                      </a:r>
                      <a:r>
                        <a:rPr lang="uk-UA" sz="1800" b="1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uk-UA" sz="1800" b="1" kern="1200" dirty="0" err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или</a:t>
                      </a:r>
                      <a:r>
                        <a:rPr lang="uk-UA" sz="1800" b="1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uk-UA" sz="1800" b="1" kern="1200" dirty="0" err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отстает</a:t>
                      </a:r>
                      <a:r>
                        <a:rPr lang="uk-UA" sz="1800" b="1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  <a:endParaRPr lang="uk-UA" sz="1800" b="1" dirty="0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/>
                      <a:endParaRPr lang="uk-UA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0100" y="0"/>
            <a:ext cx="8143900" cy="6715148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План лекции:</a:t>
            </a:r>
          </a:p>
          <a:p>
            <a:pPr algn="ctr"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 Цель и задачи гигиены детей и подростков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Возрастные закономерности роста и развития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 Методологические основы комплексной оценки здоровья.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 Физическое развитие как прямой критерий здоровья.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3407782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42062"/>
                <a:gridCol w="3011581"/>
                <a:gridCol w="4490357"/>
              </a:tblGrid>
              <a:tr h="6858000"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IV </a:t>
                      </a:r>
                      <a:r>
                        <a:rPr lang="uk-UA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група</a:t>
                      </a:r>
                    </a:p>
                    <a:p>
                      <a:pPr algn="ctr"/>
                      <a:r>
                        <a:rPr lang="uk-UA" sz="1800" b="1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</a:t>
                      </a:r>
                      <a:r>
                        <a:rPr lang="uk-UA" sz="1800" b="1" i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состояние</a:t>
                      </a:r>
                      <a:r>
                        <a:rPr lang="uk-UA" sz="1800" b="1" i="1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uk-UA" sz="1800" b="1" i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субкомпен-сации</a:t>
                      </a:r>
                      <a:r>
                        <a:rPr lang="uk-UA" sz="1800" b="1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  <a:endParaRPr lang="uk-UA" sz="18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uk-UA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Хроническая</a:t>
                      </a:r>
                      <a:r>
                        <a:rPr lang="uk-UA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uk-UA" sz="1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патология</a:t>
                      </a:r>
                      <a:endParaRPr lang="uk-UA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uk-UA" sz="1800" b="1" kern="1200" dirty="0" smtClean="0">
                        <a:solidFill>
                          <a:srgbClr val="7030A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uk-UA" sz="1800" b="1" kern="1200" dirty="0" smtClean="0">
                        <a:solidFill>
                          <a:srgbClr val="7030A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uk-UA" sz="1800" b="1" kern="1200" dirty="0" err="1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Функциональное</a:t>
                      </a:r>
                      <a:r>
                        <a:rPr lang="uk-UA" sz="1800" b="1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uk-UA" sz="1800" b="1" kern="1200" dirty="0" err="1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состояние</a:t>
                      </a:r>
                      <a:r>
                        <a:rPr lang="uk-UA" sz="1800" b="1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uk-UA" sz="1800" b="1" kern="1200" dirty="0" err="1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основных</a:t>
                      </a:r>
                      <a:r>
                        <a:rPr lang="uk-UA" sz="1800" b="1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систем и </a:t>
                      </a:r>
                      <a:r>
                        <a:rPr lang="uk-UA" sz="1800" b="1" kern="1200" dirty="0" err="1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органов</a:t>
                      </a:r>
                      <a:endParaRPr lang="uk-UA" sz="1800" b="1" kern="1200" dirty="0" smtClean="0">
                        <a:solidFill>
                          <a:srgbClr val="7030A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uk-UA" sz="18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uk-UA" sz="18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uk-UA" sz="1800" b="1" kern="120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Резистентность</a:t>
                      </a:r>
                      <a:r>
                        <a:rPr lang="uk-UA" sz="18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и </a:t>
                      </a:r>
                      <a:r>
                        <a:rPr lang="uk-UA" sz="1800" b="1" kern="120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реактивность</a:t>
                      </a:r>
                      <a:r>
                        <a:rPr lang="uk-UA" sz="18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uk-UA" sz="1800" b="1" kern="120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организма</a:t>
                      </a:r>
                      <a:endParaRPr lang="uk-UA" sz="18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uk-UA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endParaRPr lang="uk-UA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uk-UA" sz="1800" b="1" kern="1200" dirty="0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uk-UA" sz="1800" b="1" kern="1200" dirty="0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uk-UA" sz="1800" b="1" kern="1200" dirty="0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uk-UA" sz="1800" b="1" kern="1200" dirty="0" err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Физическое</a:t>
                      </a:r>
                      <a:r>
                        <a:rPr lang="uk-UA" sz="1800" b="1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и </a:t>
                      </a:r>
                      <a:r>
                        <a:rPr lang="uk-UA" sz="1800" b="1" kern="1200" dirty="0" err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нервно-психическое</a:t>
                      </a:r>
                      <a:r>
                        <a:rPr lang="uk-UA" sz="1800" b="1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uk-UA" sz="1800" b="1" kern="1200" dirty="0" err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развитие</a:t>
                      </a:r>
                      <a:endParaRPr lang="uk-UA" sz="1800" b="1" dirty="0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uk-UA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uk-UA" sz="1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Наличие</a:t>
                      </a:r>
                      <a:r>
                        <a:rPr lang="uk-UA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uk-UA" sz="1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хронической</a:t>
                      </a:r>
                      <a:r>
                        <a:rPr lang="uk-UA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uk-UA" sz="1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патологии</a:t>
                      </a:r>
                      <a:r>
                        <a:rPr lang="uk-UA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lang="uk-UA" sz="1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врожденные</a:t>
                      </a:r>
                      <a:r>
                        <a:rPr lang="uk-UA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uk-UA" sz="1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дефекты</a:t>
                      </a:r>
                      <a:r>
                        <a:rPr lang="uk-UA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uk-UA" sz="1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развития</a:t>
                      </a:r>
                      <a:r>
                        <a:rPr lang="uk-UA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uk-UA" sz="1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органов</a:t>
                      </a:r>
                      <a:r>
                        <a:rPr lang="uk-UA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и систем.</a:t>
                      </a:r>
                    </a:p>
                    <a:p>
                      <a:pPr algn="just"/>
                      <a:r>
                        <a:rPr lang="ru-RU" sz="1800" b="1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Наличие функциональных отклонений в патологически измененном органе, системе и др. органах и системах</a:t>
                      </a:r>
                      <a:endParaRPr lang="uk-UA" sz="18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/>
                      <a:endParaRPr lang="uk-UA" sz="18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/>
                      <a:r>
                        <a:rPr lang="ru-RU" sz="18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Заболеваемость - частые обострения основного хронического заболевания, редкие или частые обострения </a:t>
                      </a:r>
                      <a:r>
                        <a:rPr lang="ru-RU" sz="1800" b="1" kern="120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заболе-ваний</a:t>
                      </a:r>
                      <a:r>
                        <a:rPr lang="ru-RU" sz="18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 нарушением общего состояния и самочувствия после обострения или с затяжным </a:t>
                      </a:r>
                      <a:r>
                        <a:rPr lang="ru-RU" sz="1800" b="1" kern="120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реконвалесцентным</a:t>
                      </a:r>
                      <a:r>
                        <a:rPr lang="ru-RU" sz="18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периодом после </a:t>
                      </a:r>
                      <a:r>
                        <a:rPr lang="ru-RU" sz="1800" b="1" kern="120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интеркуррентного</a:t>
                      </a:r>
                      <a:r>
                        <a:rPr lang="ru-RU" sz="1800" b="1" kern="12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заболевания.</a:t>
                      </a:r>
                    </a:p>
                    <a:p>
                      <a:pPr algn="just"/>
                      <a:endParaRPr lang="ru-RU" sz="1800" b="1" kern="1200" dirty="0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/>
                      <a:r>
                        <a:rPr lang="ru-RU" sz="1800" b="1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Нормальное физическое развитие, дефицит или избыток массы тела I или II степени, низкий рост. Нервно-психическое развитие нормальное или отстает.</a:t>
                      </a:r>
                      <a:endParaRPr lang="uk-UA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42844" y="8579"/>
          <a:ext cx="8858312" cy="420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44562"/>
                <a:gridCol w="3302421"/>
                <a:gridCol w="4211329"/>
              </a:tblGrid>
              <a:tr h="3786214"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V </a:t>
                      </a:r>
                      <a:r>
                        <a:rPr lang="uk-UA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група</a:t>
                      </a:r>
                    </a:p>
                    <a:p>
                      <a:pPr algn="ctr"/>
                      <a:r>
                        <a:rPr lang="uk-UA" sz="1800" b="1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</a:t>
                      </a:r>
                      <a:r>
                        <a:rPr lang="uk-UA" sz="1800" b="1" i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состоя-ние</a:t>
                      </a:r>
                      <a:r>
                        <a:rPr lang="uk-UA" sz="1800" b="1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uk-UA" sz="1800" b="1" i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деком-пенсации</a:t>
                      </a:r>
                      <a:r>
                        <a:rPr lang="uk-UA" sz="1800" b="1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  <a:endParaRPr lang="uk-UA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Хроническая</a:t>
                      </a:r>
                      <a:r>
                        <a:rPr lang="uk-UA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uk-UA" sz="1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патология</a:t>
                      </a:r>
                      <a:endParaRPr lang="uk-UA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uk-UA" sz="1800" b="1" kern="1200" dirty="0" smtClean="0">
                        <a:solidFill>
                          <a:srgbClr val="7030A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uk-UA" sz="1800" b="1" kern="1200" dirty="0" smtClean="0">
                        <a:solidFill>
                          <a:srgbClr val="7030A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uk-UA" sz="1800" b="1" kern="1200" dirty="0" smtClean="0">
                        <a:solidFill>
                          <a:srgbClr val="7030A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uk-UA" sz="1800" b="1" kern="1200" dirty="0" smtClean="0">
                        <a:solidFill>
                          <a:srgbClr val="7030A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uk-UA" sz="1800" b="1" kern="1200" dirty="0" err="1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Функциональное</a:t>
                      </a:r>
                      <a:r>
                        <a:rPr lang="uk-UA" sz="1800" b="1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uk-UA" sz="1800" b="1" kern="1200" dirty="0" err="1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состояние</a:t>
                      </a:r>
                      <a:r>
                        <a:rPr lang="uk-UA" sz="1800" b="1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uk-UA" sz="1800" b="1" kern="1200" dirty="0" err="1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основных</a:t>
                      </a:r>
                      <a:r>
                        <a:rPr lang="uk-UA" sz="1800" b="1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систем и </a:t>
                      </a:r>
                      <a:r>
                        <a:rPr lang="uk-UA" sz="1800" b="1" kern="1200" dirty="0" err="1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органов</a:t>
                      </a:r>
                      <a:endParaRPr lang="uk-UA" sz="1800" b="1" kern="1200" dirty="0" smtClean="0">
                        <a:solidFill>
                          <a:srgbClr val="7030A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uk-UA" sz="18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uk-UA" sz="18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uk-UA" sz="18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uk-UA" sz="1800" b="1" kern="120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Резистентность</a:t>
                      </a:r>
                      <a:r>
                        <a:rPr lang="uk-UA" sz="18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и </a:t>
                      </a:r>
                      <a:r>
                        <a:rPr lang="uk-UA" sz="1800" b="1" kern="120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реактивность</a:t>
                      </a:r>
                      <a:r>
                        <a:rPr lang="uk-UA" sz="18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uk-UA" sz="1800" b="1" kern="120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организма</a:t>
                      </a:r>
                      <a:endParaRPr lang="uk-UA" sz="18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uk-UA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endParaRPr lang="uk-UA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uk-UA" sz="1800" b="1" dirty="0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uk-UA" sz="1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Наличие</a:t>
                      </a:r>
                      <a:r>
                        <a:rPr lang="uk-UA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uk-UA" sz="1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тяжелой</a:t>
                      </a:r>
                      <a:r>
                        <a:rPr lang="uk-UA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uk-UA" sz="1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хронической</a:t>
                      </a:r>
                      <a:r>
                        <a:rPr lang="uk-UA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uk-UA" sz="1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патологии</a:t>
                      </a:r>
                      <a:r>
                        <a:rPr lang="uk-UA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uk-UA" sz="1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или</a:t>
                      </a:r>
                      <a:r>
                        <a:rPr lang="uk-UA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uk-UA" sz="1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тяжелого</a:t>
                      </a:r>
                      <a:r>
                        <a:rPr lang="uk-UA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uk-UA" sz="1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врожденного</a:t>
                      </a:r>
                      <a:r>
                        <a:rPr lang="uk-UA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uk-UA" sz="1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порока</a:t>
                      </a:r>
                      <a:r>
                        <a:rPr lang="uk-UA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lang="uk-UA" sz="1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которые</a:t>
                      </a:r>
                      <a:r>
                        <a:rPr lang="uk-UA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uk-UA" sz="1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вызывают</a:t>
                      </a:r>
                      <a:r>
                        <a:rPr lang="uk-UA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uk-UA" sz="1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инвалид-ность</a:t>
                      </a:r>
                      <a:r>
                        <a:rPr lang="uk-UA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uk-UA" sz="1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ребенка</a:t>
                      </a:r>
                      <a:r>
                        <a:rPr lang="uk-UA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</a:p>
                    <a:p>
                      <a:pPr algn="just"/>
                      <a:endParaRPr lang="uk-UA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/>
                      <a:r>
                        <a:rPr lang="uk-UA" sz="1800" b="1" kern="1200" dirty="0" err="1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Выраженные</a:t>
                      </a:r>
                      <a:r>
                        <a:rPr lang="uk-UA" sz="1800" b="1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uk-UA" sz="1800" b="1" kern="1200" dirty="0" err="1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функциональные</a:t>
                      </a:r>
                      <a:r>
                        <a:rPr lang="uk-UA" sz="1800" b="1" kern="1200" baseline="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uk-UA" sz="1800" b="1" kern="1200" baseline="0" dirty="0" err="1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откло-нения</a:t>
                      </a:r>
                      <a:r>
                        <a:rPr lang="uk-UA" sz="1800" b="1" kern="1200" baseline="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uk-UA" sz="1800" b="1" kern="1200" dirty="0" err="1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патологически</a:t>
                      </a:r>
                      <a:r>
                        <a:rPr lang="uk-UA" sz="1800" b="1" kern="1200" baseline="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uk-UA" sz="1800" b="1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uk-UA" sz="1800" b="1" kern="1200" dirty="0" err="1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изменен-ного</a:t>
                      </a:r>
                      <a:r>
                        <a:rPr lang="uk-UA" sz="1800" b="1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органа, </a:t>
                      </a:r>
                      <a:r>
                        <a:rPr lang="uk-UA" sz="1800" b="1" kern="1200" dirty="0" err="1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системы</a:t>
                      </a:r>
                      <a:r>
                        <a:rPr lang="uk-UA" sz="1800" b="1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др. </a:t>
                      </a:r>
                      <a:r>
                        <a:rPr lang="uk-UA" sz="1800" b="1" kern="1200" dirty="0" err="1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органов</a:t>
                      </a:r>
                      <a:r>
                        <a:rPr lang="uk-UA" sz="1800" b="1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и систем.</a:t>
                      </a:r>
                    </a:p>
                    <a:p>
                      <a:pPr algn="just"/>
                      <a:r>
                        <a:rPr lang="uk-UA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just"/>
                      <a:r>
                        <a:rPr lang="ru-RU" sz="18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Заболеваемость - частые и тяжелые обострения основного хронического заболевания, частые острые </a:t>
                      </a:r>
                      <a:r>
                        <a:rPr lang="ru-RU" sz="1800" b="1" kern="120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заболева-ния</a:t>
                      </a:r>
                      <a:r>
                        <a:rPr lang="ru-RU" sz="18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2976" y="260648"/>
            <a:ext cx="7715304" cy="6383062"/>
          </a:xfrm>
          <a:ln w="76200">
            <a:solidFill>
              <a:schemeClr val="accent5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		</a:t>
            </a:r>
          </a:p>
          <a:p>
            <a:pPr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3108" y="332656"/>
            <a:ext cx="5786478" cy="338437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500166" y="3929064"/>
            <a:ext cx="685804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Первая группа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это лица, у которых отсутствуют хронические заболевания, болевшие редко за период наблюдения, имеющие нормальное, соответствующее возрасту физическое и нервно-психическое развитие (здоровые).</a:t>
            </a:r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3675539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2976" y="260648"/>
            <a:ext cx="7715304" cy="6383062"/>
          </a:xfrm>
          <a:ln w="76200">
            <a:solidFill>
              <a:schemeClr val="accent5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		</a:t>
            </a:r>
          </a:p>
          <a:p>
            <a:pPr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42976" y="285729"/>
            <a:ext cx="764386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Вторая группа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ее составляют дети и подростки, не страдающие хроническими заболеваниями, но имеющие функциональные отклонения, часто болеющие - 4 раза в год и более или одно заболевание длится более 25 дней (здоровые, с функциональными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отклоне-ниями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и сниженной сопротивляемостью).</a:t>
            </a:r>
            <a:endParaRPr lang="ru-RU" sz="2800" dirty="0"/>
          </a:p>
        </p:txBody>
      </p:sp>
      <p:pic>
        <p:nvPicPr>
          <p:cNvPr id="5" name="Рисунок 4" descr="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71604" y="3286124"/>
            <a:ext cx="6072230" cy="328614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75539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2976" y="260648"/>
            <a:ext cx="7715304" cy="6383062"/>
          </a:xfrm>
          <a:ln w="76200">
            <a:solidFill>
              <a:schemeClr val="accent5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		</a:t>
            </a:r>
          </a:p>
          <a:p>
            <a:pPr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14414" y="285728"/>
            <a:ext cx="7572428" cy="628654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Третья группа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- объединяет лиц, имеющих хронические заболевания или с врожденной патологией в состоянии компенсации, с редкими и не тяжело протекающими обострениями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хрони-ческого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заболевания, без выраженного нарушения общего самочувствия (больные в состоянии компенсации).</a:t>
            </a:r>
          </a:p>
          <a:p>
            <a:pPr algn="just"/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        Четвертая группа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- лица, с хроническими заболеваниями, врожденными пороками развития в состоянии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субкомпенсации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, с нарушениями общего состояния и самочувствия после обострения, с затяжным периодом реконвалесценции после острых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интеркуррентных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заболеваний (больные в состоянии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субкомпенсации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3675539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2976" y="260648"/>
            <a:ext cx="7715304" cy="6383062"/>
          </a:xfrm>
          <a:ln w="76200">
            <a:solidFill>
              <a:schemeClr val="accent5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		</a:t>
            </a:r>
          </a:p>
          <a:p>
            <a:pPr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85852" y="571480"/>
            <a:ext cx="7286676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Пятая группа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включает лиц с тяжелыми заболеваниями в состоянии декомпенсации, со значительно сниженными функциональными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возмож-ностями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(больные в состоянии декомпенсации). Как правило, такие дети не посещают детские и подростковые учреждения общего профиля и массовыми осмотрами не охватываются.</a:t>
            </a:r>
            <a:endParaRPr lang="ru-RU" sz="2400" dirty="0"/>
          </a:p>
        </p:txBody>
      </p:sp>
      <p:pic>
        <p:nvPicPr>
          <p:cNvPr id="5" name="Рисунок 4" descr="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86050" y="3643314"/>
            <a:ext cx="4143404" cy="292895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75539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2976" y="260648"/>
            <a:ext cx="7715304" cy="6383062"/>
          </a:xfrm>
          <a:ln w="76200">
            <a:solidFill>
              <a:schemeClr val="accent5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		</a:t>
            </a:r>
          </a:p>
          <a:p>
            <a:pPr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14414" y="357167"/>
            <a:ext cx="750099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Исследование</a:t>
            </a:r>
            <a:r>
              <a:rPr lang="uk-UA" sz="28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uk-UA" sz="2800" b="1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оценка</a:t>
            </a:r>
            <a:r>
              <a:rPr lang="uk-UA" sz="28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физического</a:t>
            </a:r>
            <a:r>
              <a:rPr lang="uk-UA" sz="28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развития</a:t>
            </a:r>
            <a:r>
              <a:rPr lang="uk-UA" sz="28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детей</a:t>
            </a:r>
            <a:r>
              <a:rPr lang="uk-UA" sz="28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uk-UA" sz="2800" b="1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подростков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8794" y="1700808"/>
            <a:ext cx="6429420" cy="4852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675539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214290"/>
            <a:ext cx="7862150" cy="6034110"/>
          </a:xfrm>
        </p:spPr>
        <p:txBody>
          <a:bodyPr/>
          <a:lstStyle/>
          <a:p>
            <a:pPr algn="just"/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Физическое развитие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- совокупность морфологических и функциональных свойств организма, характеризующих процессы его роста и развития.</a:t>
            </a:r>
          </a:p>
          <a:p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Оно является одним из прямых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пока-зателей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здоровья детей и подростков. По уровню физического развития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дела-ют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выводы о состоянии здоровья индивидуума или детского коллектива в целом.</a:t>
            </a:r>
            <a:endParaRPr lang="uk-UA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142852"/>
            <a:ext cx="8001056" cy="6572296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 показателях физического развития детей и подростков сказываются наличие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патоло-гического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процесса в организме, условия жизни, учебная и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производственая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деятель-ность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особенности питания и экологические условия. </a:t>
            </a:r>
          </a:p>
          <a:p>
            <a:pPr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Итак,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 физическому развитию можно определять влияние на детский организм социально-бытовых, экологических и </a:t>
            </a:r>
            <a:r>
              <a:rPr lang="ru-RU" sz="28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биоло-гических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факторов с целью разработки </a:t>
            </a:r>
            <a:r>
              <a:rPr lang="ru-RU" sz="28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про-филактических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мероприятий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357166"/>
            <a:ext cx="7933588" cy="5891234"/>
          </a:xfrm>
        </p:spPr>
        <p:txBody>
          <a:bodyPr/>
          <a:lstStyle/>
          <a:p>
            <a:pPr algn="just"/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Таким образом, физическое развитие может служить интегральным </a:t>
            </a:r>
            <a:r>
              <a:rPr lang="ru-RU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крите-рием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здоровья детей и подростков как результат динамического </a:t>
            </a:r>
            <a:r>
              <a:rPr lang="ru-RU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взаимодейст-вия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организма, среды и характера деятельности.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1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99792" y="3573016"/>
            <a:ext cx="4530080" cy="285025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74638"/>
            <a:ext cx="7746064" cy="193991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effectLst/>
                <a:latin typeface="Times New Roman" pitchFamily="18" charset="0"/>
                <a:cs typeface="Times New Roman" pitchFamily="18" charset="0"/>
              </a:rPr>
              <a:t>ПРЕДМЕТ ИЗУЧЕНИЯ, ЦЕЛЬ, ЗАДАЧИ ГИГИЕНЫ ДЕТЕЙ И ПОДРОСТКОВ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12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691680" y="2564904"/>
            <a:ext cx="5743500" cy="3829000"/>
          </a:xfrm>
        </p:spPr>
      </p:pic>
    </p:spTree>
    <p:extLst>
      <p:ext uri="{BB962C8B-B14F-4D97-AF65-F5344CB8AC3E}">
        <p14:creationId xmlns="" xmlns:p14="http://schemas.microsoft.com/office/powerpoint/2010/main" val="533806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57224" y="571480"/>
            <a:ext cx="7643866" cy="5286412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290"/>
            <a:ext cx="8186766" cy="6286544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072494" cy="71438"/>
          </a:xfrm>
        </p:spPr>
        <p:txBody>
          <a:bodyPr>
            <a:normAutofit fontScale="90000"/>
          </a:bodyPr>
          <a:lstStyle/>
          <a:p>
            <a:r>
              <a:rPr lang="ru-RU" sz="2000" dirty="0">
                <a:solidFill>
                  <a:srgbClr val="0070C0"/>
                </a:solidFill>
                <a:latin typeface="+mn-lt"/>
              </a:rPr>
              <a:t/>
            </a:r>
            <a:br>
              <a:rPr lang="ru-RU" sz="2000" dirty="0">
                <a:solidFill>
                  <a:srgbClr val="0070C0"/>
                </a:solidFill>
                <a:latin typeface="+mn-lt"/>
              </a:rPr>
            </a:br>
            <a:r>
              <a:rPr lang="ru-RU" sz="1800" dirty="0">
                <a:solidFill>
                  <a:srgbClr val="0070C0"/>
                </a:solidFill>
              </a:rPr>
              <a:t/>
            </a:r>
            <a:br>
              <a:rPr lang="ru-RU" sz="1800" dirty="0">
                <a:solidFill>
                  <a:srgbClr val="0070C0"/>
                </a:solidFill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Исследование и оценка о развития детей и подростков </a:t>
            </a:r>
            <a:r>
              <a:rPr lang="uk-UA" dirty="0" smtClean="0">
                <a:solidFill>
                  <a:srgbClr val="0070C0"/>
                </a:solidFill>
              </a:rPr>
              <a:t/>
            </a:r>
            <a:br>
              <a:rPr lang="uk-UA" dirty="0" smtClean="0">
                <a:solidFill>
                  <a:srgbClr val="0070C0"/>
                </a:solidFill>
              </a:rPr>
            </a:br>
            <a:endParaRPr lang="uk-UA" dirty="0">
              <a:solidFill>
                <a:srgbClr val="0070C0"/>
              </a:solidFill>
            </a:endParaRPr>
          </a:p>
        </p:txBody>
      </p:sp>
      <p:sp>
        <p:nvSpPr>
          <p:cNvPr id="6" name="Oval 2"/>
          <p:cNvSpPr>
            <a:spLocks noChangeArrowheads="1"/>
          </p:cNvSpPr>
          <p:nvPr/>
        </p:nvSpPr>
        <p:spPr bwMode="auto">
          <a:xfrm>
            <a:off x="2857488" y="3214686"/>
            <a:ext cx="1928826" cy="985838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uk-UA" sz="1200" b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Критерии</a:t>
            </a:r>
            <a:r>
              <a:rPr kumimoji="0" lang="uk-UA" sz="12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uk-UA" sz="1200" b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физического</a:t>
            </a:r>
            <a:endParaRPr kumimoji="0" lang="uk-UA" sz="12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uk-UA" sz="1200" b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развития</a:t>
            </a:r>
            <a:endParaRPr kumimoji="0" lang="uk-UA" sz="12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000100" y="1357298"/>
            <a:ext cx="1371600" cy="36512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Антропометрия</a:t>
            </a:r>
            <a:endParaRPr kumimoji="0" lang="uk-UA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2214546" y="714356"/>
            <a:ext cx="4929222" cy="35719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uk-UA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Методы</a:t>
            </a:r>
            <a:r>
              <a:rPr kumimoji="0" lang="uk-UA" sz="12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исследования </a:t>
            </a:r>
            <a:r>
              <a:rPr kumimoji="0" lang="uk-UA" sz="12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физического</a:t>
            </a:r>
            <a:r>
              <a:rPr kumimoji="0" lang="uk-UA" sz="12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uk-UA" sz="12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развития</a:t>
            </a:r>
            <a:endParaRPr kumimoji="0" lang="uk-UA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3857620" y="1428736"/>
            <a:ext cx="1535113" cy="36512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uk-UA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Физиометрия</a:t>
            </a:r>
            <a:endParaRPr kumimoji="0" lang="uk-UA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6500826" y="1357298"/>
            <a:ext cx="1644650" cy="36512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uk-UA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Соматоскопия</a:t>
            </a:r>
            <a:endParaRPr kumimoji="0" lang="uk-UA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2857488" y="2000240"/>
            <a:ext cx="3565525" cy="27305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uk-UA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Методы</a:t>
            </a:r>
            <a:r>
              <a:rPr kumimoji="0" lang="uk-UA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uk-UA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оценки</a:t>
            </a:r>
            <a:r>
              <a:rPr kumimoji="0" lang="uk-UA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uk-UA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физического</a:t>
            </a:r>
            <a:r>
              <a:rPr kumimoji="0" lang="uk-UA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uk-UA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развития</a:t>
            </a:r>
            <a:endParaRPr kumimoji="0" lang="uk-UA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1214414" y="2428868"/>
            <a:ext cx="1828800" cy="366712"/>
          </a:xfrm>
          <a:prstGeom prst="rect">
            <a:avLst/>
          </a:prstGeom>
          <a:ln w="38100">
            <a:solidFill>
              <a:srgbClr val="FF0000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uk-UA" sz="1200" b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Индивидуума</a:t>
            </a:r>
            <a:endParaRPr kumimoji="0" lang="uk-UA" sz="12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5357818" y="2428868"/>
            <a:ext cx="1920875" cy="274637"/>
          </a:xfrm>
          <a:prstGeom prst="rect">
            <a:avLst/>
          </a:prstGeom>
          <a:ln w="38100">
            <a:solidFill>
              <a:srgbClr val="FF0000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uk-UA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Колектива</a:t>
            </a:r>
            <a:endParaRPr kumimoji="0" lang="uk-UA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0"/>
          <p:cNvSpPr>
            <a:spLocks noChangeArrowheads="1"/>
          </p:cNvSpPr>
          <p:nvPr/>
        </p:nvSpPr>
        <p:spPr bwMode="auto">
          <a:xfrm>
            <a:off x="1214414" y="2857496"/>
            <a:ext cx="1371600" cy="27463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uk-UA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Метод </a:t>
            </a:r>
            <a:r>
              <a:rPr kumimoji="0" lang="uk-UA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регресии</a:t>
            </a:r>
            <a:endParaRPr kumimoji="0" lang="uk-UA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1"/>
          <p:cNvSpPr>
            <a:spLocks noChangeArrowheads="1"/>
          </p:cNvSpPr>
          <p:nvPr/>
        </p:nvSpPr>
        <p:spPr bwMode="auto">
          <a:xfrm>
            <a:off x="1214414" y="3214686"/>
            <a:ext cx="1371600" cy="42862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uk-UA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Центильный</a:t>
            </a:r>
            <a:r>
              <a:rPr kumimoji="0" lang="uk-UA" sz="12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метод</a:t>
            </a:r>
            <a:endParaRPr kumimoji="0" lang="uk-UA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12"/>
          <p:cNvSpPr>
            <a:spLocks noChangeArrowheads="1"/>
          </p:cNvSpPr>
          <p:nvPr/>
        </p:nvSpPr>
        <p:spPr bwMode="auto">
          <a:xfrm>
            <a:off x="5643570" y="2786058"/>
            <a:ext cx="2000264" cy="42862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uk-UA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М±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 </a:t>
            </a:r>
            <a:r>
              <a:rPr kumimoji="0" lang="uk-UA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функциональних</a:t>
            </a:r>
            <a:r>
              <a:rPr kumimoji="0" lang="uk-UA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uk-UA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показателей</a:t>
            </a:r>
            <a:endParaRPr kumimoji="0" lang="uk-UA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13"/>
          <p:cNvSpPr>
            <a:spLocks noChangeArrowheads="1"/>
          </p:cNvSpPr>
          <p:nvPr/>
        </p:nvSpPr>
        <p:spPr bwMode="auto">
          <a:xfrm>
            <a:off x="5643570" y="3286124"/>
            <a:ext cx="2000264" cy="4572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uk-UA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М±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 </a:t>
            </a:r>
            <a:r>
              <a:rPr kumimoji="0" lang="uk-UA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антропометрических</a:t>
            </a:r>
            <a:r>
              <a:rPr kumimoji="0" lang="uk-UA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uk-UA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показателей</a:t>
            </a:r>
            <a:endParaRPr kumimoji="0" lang="uk-UA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14"/>
          <p:cNvSpPr>
            <a:spLocks noChangeArrowheads="1"/>
          </p:cNvSpPr>
          <p:nvPr/>
        </p:nvSpPr>
        <p:spPr bwMode="auto">
          <a:xfrm>
            <a:off x="5572132" y="3929066"/>
            <a:ext cx="2168790" cy="34607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uk-UA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М±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 </a:t>
            </a:r>
            <a:r>
              <a:rPr kumimoji="0" lang="uk-UA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двигательных</a:t>
            </a:r>
            <a:r>
              <a:rPr kumimoji="0" lang="uk-UA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uk-UA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качеств</a:t>
            </a:r>
            <a:endParaRPr kumimoji="0" lang="uk-UA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15"/>
          <p:cNvSpPr>
            <a:spLocks noChangeArrowheads="1"/>
          </p:cNvSpPr>
          <p:nvPr/>
        </p:nvSpPr>
        <p:spPr bwMode="auto">
          <a:xfrm>
            <a:off x="5643570" y="4286256"/>
            <a:ext cx="2000264" cy="50006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uk-UA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Структура </a:t>
            </a:r>
            <a:r>
              <a:rPr kumimoji="0" lang="uk-UA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степени</a:t>
            </a:r>
            <a:r>
              <a:rPr kumimoji="0" lang="uk-UA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uk-UA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гармоничности</a:t>
            </a:r>
            <a:endParaRPr kumimoji="0" lang="uk-UA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16"/>
          <p:cNvSpPr>
            <a:spLocks noChangeArrowheads="1"/>
          </p:cNvSpPr>
          <p:nvPr/>
        </p:nvSpPr>
        <p:spPr bwMode="auto">
          <a:xfrm>
            <a:off x="1142976" y="4286256"/>
            <a:ext cx="1857388" cy="547687"/>
          </a:xfrm>
          <a:prstGeom prst="rect">
            <a:avLst/>
          </a:prstGeom>
          <a:ln w="38100">
            <a:solidFill>
              <a:srgbClr val="00B0F0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Морфофункциональное</a:t>
            </a:r>
            <a:r>
              <a:rPr kumimoji="0" lang="uk-UA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 </a:t>
            </a:r>
            <a:r>
              <a:rPr kumimoji="0" lang="uk-UA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состояние</a:t>
            </a:r>
            <a:endParaRPr kumimoji="0" lang="uk-UA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17"/>
          <p:cNvSpPr>
            <a:spLocks noChangeArrowheads="1"/>
          </p:cNvSpPr>
          <p:nvPr/>
        </p:nvSpPr>
        <p:spPr bwMode="auto">
          <a:xfrm>
            <a:off x="3857620" y="4286256"/>
            <a:ext cx="1371600" cy="547687"/>
          </a:xfrm>
          <a:prstGeom prst="rect">
            <a:avLst/>
          </a:prstGeom>
          <a:ln w="38100">
            <a:solidFill>
              <a:srgbClr val="00B0F0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Биологический</a:t>
            </a:r>
            <a:r>
              <a:rPr kumimoji="0" lang="uk-UA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 </a:t>
            </a:r>
            <a:r>
              <a:rPr kumimoji="0" lang="uk-UA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возраст</a:t>
            </a:r>
            <a:endParaRPr kumimoji="0" lang="uk-UA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ectangle 18"/>
          <p:cNvSpPr>
            <a:spLocks noChangeArrowheads="1"/>
          </p:cNvSpPr>
          <p:nvPr/>
        </p:nvSpPr>
        <p:spPr bwMode="auto">
          <a:xfrm>
            <a:off x="1500166" y="4929198"/>
            <a:ext cx="1357322" cy="36512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uk-UA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Гармоничный</a:t>
            </a:r>
          </a:p>
        </p:txBody>
      </p:sp>
      <p:sp>
        <p:nvSpPr>
          <p:cNvPr id="23" name="Rectangle 19"/>
          <p:cNvSpPr>
            <a:spLocks noChangeArrowheads="1"/>
          </p:cNvSpPr>
          <p:nvPr/>
        </p:nvSpPr>
        <p:spPr bwMode="auto">
          <a:xfrm>
            <a:off x="1500166" y="5357826"/>
            <a:ext cx="1500198" cy="28575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Дисгармоничный</a:t>
            </a:r>
            <a:endParaRPr kumimoji="0" lang="uk-UA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Rectangle 20"/>
          <p:cNvSpPr>
            <a:spLocks noChangeArrowheads="1"/>
          </p:cNvSpPr>
          <p:nvPr/>
        </p:nvSpPr>
        <p:spPr bwMode="auto">
          <a:xfrm>
            <a:off x="1500166" y="5715016"/>
            <a:ext cx="1500198" cy="57150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200" b="1" dirty="0" err="1" smtClean="0">
                <a:solidFill>
                  <a:schemeClr val="tx1"/>
                </a:solidFill>
                <a:latin typeface="Times New Roman" pitchFamily="18" charset="0"/>
                <a:cs typeface="Arial" pitchFamily="34" charset="0"/>
              </a:rPr>
              <a:t>Резко</a:t>
            </a:r>
            <a:r>
              <a:rPr kumimoji="0" lang="uk-UA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 </a:t>
            </a:r>
            <a:r>
              <a:rPr kumimoji="0" lang="uk-UA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дисгармоннчный</a:t>
            </a:r>
            <a:endParaRPr kumimoji="0" lang="uk-UA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Rectangle 21"/>
          <p:cNvSpPr>
            <a:spLocks noChangeArrowheads="1"/>
          </p:cNvSpPr>
          <p:nvPr/>
        </p:nvSpPr>
        <p:spPr bwMode="auto">
          <a:xfrm>
            <a:off x="3357554" y="4929198"/>
            <a:ext cx="1643074" cy="42862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Соответствует</a:t>
            </a:r>
            <a:r>
              <a:rPr kumimoji="0" lang="uk-UA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 календарному</a:t>
            </a:r>
            <a:endParaRPr kumimoji="0" lang="uk-UA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Rectangle 22"/>
          <p:cNvSpPr>
            <a:spLocks noChangeArrowheads="1"/>
          </p:cNvSpPr>
          <p:nvPr/>
        </p:nvSpPr>
        <p:spPr bwMode="auto">
          <a:xfrm>
            <a:off x="3357554" y="5429264"/>
            <a:ext cx="1643074" cy="42862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        </a:t>
            </a:r>
            <a:r>
              <a:rPr kumimoji="0" lang="uk-UA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Опережает</a:t>
            </a:r>
            <a:endParaRPr kumimoji="0" lang="uk-UA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Rectangle 23"/>
          <p:cNvSpPr>
            <a:spLocks noChangeArrowheads="1"/>
          </p:cNvSpPr>
          <p:nvPr/>
        </p:nvSpPr>
        <p:spPr bwMode="auto">
          <a:xfrm>
            <a:off x="3357554" y="5929331"/>
            <a:ext cx="1643074" cy="35719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uk-UA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kumimoji="0" lang="uk-UA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Отстает</a:t>
            </a:r>
            <a:endParaRPr kumimoji="0" lang="uk-UA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8" name="Прямая со стрелкой 27"/>
          <p:cNvCxnSpPr>
            <a:stCxn id="8" idx="2"/>
            <a:endCxn id="7" idx="0"/>
          </p:cNvCxnSpPr>
          <p:nvPr/>
        </p:nvCxnSpPr>
        <p:spPr>
          <a:xfrm rot="5400000">
            <a:off x="3039653" y="-282206"/>
            <a:ext cx="285752" cy="2993257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>
            <a:stCxn id="8" idx="2"/>
          </p:cNvCxnSpPr>
          <p:nvPr/>
        </p:nvCxnSpPr>
        <p:spPr>
          <a:xfrm rot="5400000">
            <a:off x="4518422" y="1196561"/>
            <a:ext cx="285750" cy="3572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>
            <a:stCxn id="8" idx="2"/>
            <a:endCxn id="10" idx="0"/>
          </p:cNvCxnSpPr>
          <p:nvPr/>
        </p:nvCxnSpPr>
        <p:spPr>
          <a:xfrm rot="16200000" flipH="1">
            <a:off x="5858278" y="-107575"/>
            <a:ext cx="285752" cy="2643994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>
            <a:stCxn id="7" idx="2"/>
            <a:endCxn id="11" idx="0"/>
          </p:cNvCxnSpPr>
          <p:nvPr/>
        </p:nvCxnSpPr>
        <p:spPr>
          <a:xfrm rot="16200000" flipH="1">
            <a:off x="3024167" y="384155"/>
            <a:ext cx="277817" cy="2954351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>
            <a:stCxn id="10" idx="2"/>
            <a:endCxn id="11" idx="0"/>
          </p:cNvCxnSpPr>
          <p:nvPr/>
        </p:nvCxnSpPr>
        <p:spPr>
          <a:xfrm rot="5400000">
            <a:off x="5842793" y="519881"/>
            <a:ext cx="277817" cy="268290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>
            <a:stCxn id="9" idx="2"/>
            <a:endCxn id="11" idx="0"/>
          </p:cNvCxnSpPr>
          <p:nvPr/>
        </p:nvCxnSpPr>
        <p:spPr>
          <a:xfrm rot="16200000" flipH="1">
            <a:off x="4529525" y="1889513"/>
            <a:ext cx="206379" cy="15074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>
            <a:stCxn id="11" idx="2"/>
            <a:endCxn id="12" idx="0"/>
          </p:cNvCxnSpPr>
          <p:nvPr/>
        </p:nvCxnSpPr>
        <p:spPr>
          <a:xfrm rot="5400000">
            <a:off x="3306744" y="1095361"/>
            <a:ext cx="155578" cy="2511437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>
            <a:stCxn id="11" idx="2"/>
            <a:endCxn id="13" idx="0"/>
          </p:cNvCxnSpPr>
          <p:nvPr/>
        </p:nvCxnSpPr>
        <p:spPr>
          <a:xfrm rot="16200000" flipH="1">
            <a:off x="5401464" y="1512076"/>
            <a:ext cx="155578" cy="1678005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>
            <a:stCxn id="11" idx="2"/>
            <a:endCxn id="6" idx="0"/>
          </p:cNvCxnSpPr>
          <p:nvPr/>
        </p:nvCxnSpPr>
        <p:spPr>
          <a:xfrm rot="5400000">
            <a:off x="3760378" y="2334813"/>
            <a:ext cx="941396" cy="81835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hape 36"/>
          <p:cNvCxnSpPr>
            <a:endCxn id="15" idx="3"/>
          </p:cNvCxnSpPr>
          <p:nvPr/>
        </p:nvCxnSpPr>
        <p:spPr>
          <a:xfrm rot="5400000">
            <a:off x="2400283" y="2971789"/>
            <a:ext cx="642943" cy="271479"/>
          </a:xfrm>
          <a:prstGeom prst="bentConnector2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>
            <a:endCxn id="14" idx="3"/>
          </p:cNvCxnSpPr>
          <p:nvPr/>
        </p:nvCxnSpPr>
        <p:spPr>
          <a:xfrm rot="10800000">
            <a:off x="2586014" y="2994816"/>
            <a:ext cx="271474" cy="5557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hape 38"/>
          <p:cNvCxnSpPr>
            <a:endCxn id="19" idx="1"/>
          </p:cNvCxnSpPr>
          <p:nvPr/>
        </p:nvCxnSpPr>
        <p:spPr>
          <a:xfrm rot="16200000" flipH="1">
            <a:off x="4732735" y="3625454"/>
            <a:ext cx="1607356" cy="214313"/>
          </a:xfrm>
          <a:prstGeom prst="bentConnector2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 39"/>
          <p:cNvCxnSpPr>
            <a:endCxn id="16" idx="1"/>
          </p:cNvCxnSpPr>
          <p:nvPr/>
        </p:nvCxnSpPr>
        <p:spPr>
          <a:xfrm rot="16200000" flipH="1">
            <a:off x="5393537" y="2750339"/>
            <a:ext cx="285752" cy="214314"/>
          </a:xfrm>
          <a:prstGeom prst="bentConnector2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 40"/>
          <p:cNvCxnSpPr>
            <a:endCxn id="18" idx="1"/>
          </p:cNvCxnSpPr>
          <p:nvPr/>
        </p:nvCxnSpPr>
        <p:spPr>
          <a:xfrm rot="16200000" flipH="1">
            <a:off x="4914108" y="3444080"/>
            <a:ext cx="1101734" cy="214314"/>
          </a:xfrm>
          <a:prstGeom prst="bentConnector2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>
            <a:stCxn id="6" idx="3"/>
            <a:endCxn id="20" idx="0"/>
          </p:cNvCxnSpPr>
          <p:nvPr/>
        </p:nvCxnSpPr>
        <p:spPr>
          <a:xfrm rot="5400000">
            <a:off x="2490762" y="3637059"/>
            <a:ext cx="230105" cy="1068288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>
            <a:stCxn id="6" idx="5"/>
            <a:endCxn id="21" idx="0"/>
          </p:cNvCxnSpPr>
          <p:nvPr/>
        </p:nvCxnSpPr>
        <p:spPr>
          <a:xfrm rot="16200000" flipH="1">
            <a:off x="4408580" y="4151415"/>
            <a:ext cx="230105" cy="39576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hape 43"/>
          <p:cNvCxnSpPr>
            <a:endCxn id="22" idx="1"/>
          </p:cNvCxnSpPr>
          <p:nvPr/>
        </p:nvCxnSpPr>
        <p:spPr>
          <a:xfrm rot="16200000" flipH="1">
            <a:off x="1266008" y="4877603"/>
            <a:ext cx="254002" cy="214314"/>
          </a:xfrm>
          <a:prstGeom prst="bentConnector2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hape 44"/>
          <p:cNvCxnSpPr>
            <a:endCxn id="23" idx="1"/>
          </p:cNvCxnSpPr>
          <p:nvPr/>
        </p:nvCxnSpPr>
        <p:spPr>
          <a:xfrm rot="16200000" flipH="1">
            <a:off x="1071538" y="5072074"/>
            <a:ext cx="642942" cy="214314"/>
          </a:xfrm>
          <a:prstGeom prst="bentConnector2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hape 45"/>
          <p:cNvCxnSpPr>
            <a:endCxn id="24" idx="1"/>
          </p:cNvCxnSpPr>
          <p:nvPr/>
        </p:nvCxnSpPr>
        <p:spPr>
          <a:xfrm rot="16200000" flipH="1">
            <a:off x="821505" y="5322107"/>
            <a:ext cx="1143008" cy="214314"/>
          </a:xfrm>
          <a:prstGeom prst="bentConnector2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hape 46"/>
          <p:cNvCxnSpPr>
            <a:endCxn id="25" idx="3"/>
          </p:cNvCxnSpPr>
          <p:nvPr/>
        </p:nvCxnSpPr>
        <p:spPr>
          <a:xfrm rot="5400000">
            <a:off x="4929190" y="4929198"/>
            <a:ext cx="285752" cy="142876"/>
          </a:xfrm>
          <a:prstGeom prst="bentConnector2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hape 47"/>
          <p:cNvCxnSpPr>
            <a:endCxn id="26" idx="3"/>
          </p:cNvCxnSpPr>
          <p:nvPr/>
        </p:nvCxnSpPr>
        <p:spPr>
          <a:xfrm rot="5400000">
            <a:off x="4679159" y="5179229"/>
            <a:ext cx="785819" cy="142879"/>
          </a:xfrm>
          <a:prstGeom prst="bentConnector2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hape 48"/>
          <p:cNvCxnSpPr>
            <a:endCxn id="27" idx="3"/>
          </p:cNvCxnSpPr>
          <p:nvPr/>
        </p:nvCxnSpPr>
        <p:spPr>
          <a:xfrm rot="5400000">
            <a:off x="4482702" y="5447124"/>
            <a:ext cx="1178728" cy="142876"/>
          </a:xfrm>
          <a:prstGeom prst="bentConnector2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714348" y="857232"/>
            <a:ext cx="8143932" cy="1815882"/>
          </a:xfrm>
          <a:prstGeom prst="rect">
            <a:avLst/>
          </a:prstGeom>
          <a:ln w="57150">
            <a:solidFill>
              <a:schemeClr val="accent3">
                <a:lumMod val="50000"/>
              </a:schemeClr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lang="ru-RU" sz="22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Скрининг тестовое выявления отклонений в физическом развитии:</a:t>
            </a:r>
            <a:endParaRPr kumimoji="0" lang="uk-UA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а) осанка;</a:t>
            </a:r>
            <a:endParaRPr kumimoji="0" lang="uk-UA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б) </a:t>
            </a:r>
            <a:r>
              <a:rPr kumimoji="0" lang="uk-UA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сколиоз</a:t>
            </a:r>
            <a:r>
              <a:rPr kumimoji="0" lang="uk-UA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kumimoji="0" lang="uk-UA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в) плоскостопие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.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14316" y="3643314"/>
            <a:ext cx="7072394" cy="830997"/>
          </a:xfrm>
          <a:prstGeom prst="rect">
            <a:avLst/>
          </a:prstGeom>
          <a:ln w="57150"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2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</a:t>
            </a:r>
            <a:r>
              <a:rPr lang="ru-RU" sz="22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Уровень функциональных показателей по </a:t>
            </a:r>
            <a:r>
              <a:rPr lang="ru-RU" sz="2200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центильным</a:t>
            </a:r>
            <a:r>
              <a:rPr lang="ru-RU" sz="22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номограммам</a:t>
            </a:r>
            <a:r>
              <a:rPr lang="ru-RU" sz="2400" dirty="0" smtClean="0">
                <a:solidFill>
                  <a:srgbClr val="000000"/>
                </a:solidFill>
                <a:ea typeface="Times New Roman" pitchFamily="18" charset="0"/>
                <a:cs typeface="Arial" pitchFamily="34" charset="0"/>
              </a:rPr>
              <a:t>.</a:t>
            </a:r>
            <a:endParaRPr lang="uk-UA" sz="2400" dirty="0" smtClean="0"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4348" y="2786058"/>
            <a:ext cx="7572428" cy="769441"/>
          </a:xfrm>
          <a:prstGeom prst="rect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2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</a:t>
            </a:r>
            <a:r>
              <a:rPr lang="ru-RU" sz="22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Уровень антропометрических показателей по </a:t>
            </a:r>
            <a:r>
              <a:rPr lang="ru-RU" sz="2200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центильным</a:t>
            </a:r>
            <a:r>
              <a:rPr lang="ru-RU" sz="22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номограммам.</a:t>
            </a:r>
            <a:endParaRPr lang="uk-UA" sz="2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14348" y="4500570"/>
            <a:ext cx="6215106" cy="430887"/>
          </a:xfrm>
          <a:prstGeom prst="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2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</a:t>
            </a:r>
            <a:r>
              <a:rPr lang="uk-UA" sz="2200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Степень</a:t>
            </a:r>
            <a:r>
              <a:rPr lang="uk-UA" sz="22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uk-UA" sz="2200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гармоничности</a:t>
            </a:r>
            <a:r>
              <a:rPr lang="uk-UA" sz="22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uk-UA" sz="2200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физического</a:t>
            </a:r>
            <a:r>
              <a:rPr lang="uk-UA" sz="22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uk-UA" sz="2200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развития</a:t>
            </a:r>
            <a:r>
              <a:rPr lang="uk-UA" sz="22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uk-UA" sz="2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14348" y="5000636"/>
            <a:ext cx="8286808" cy="769441"/>
          </a:xfrm>
          <a:prstGeom prst="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2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</a:t>
            </a:r>
            <a:r>
              <a:rPr lang="uk-UA" sz="2200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Необходимость</a:t>
            </a:r>
            <a:r>
              <a:rPr lang="uk-UA" sz="22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uk-UA" sz="2200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дополнительного</a:t>
            </a:r>
            <a:r>
              <a:rPr lang="uk-UA" sz="22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uk-UA" sz="2200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обследования</a:t>
            </a:r>
            <a:r>
              <a:rPr lang="uk-UA" sz="22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uk-UA" sz="2200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наблюдения</a:t>
            </a:r>
            <a:r>
              <a:rPr lang="uk-UA" sz="22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uk-UA" sz="2200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или</a:t>
            </a:r>
            <a:r>
              <a:rPr lang="uk-UA" sz="22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uk-UA" sz="2200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консультации</a:t>
            </a:r>
            <a:r>
              <a:rPr lang="uk-UA" sz="22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uk-UA" sz="2200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узких</a:t>
            </a:r>
            <a:r>
              <a:rPr lang="uk-UA" sz="22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uk-UA" sz="2200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специалистов</a:t>
            </a:r>
            <a:r>
              <a:rPr lang="uk-UA" sz="22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uk-UA" sz="2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14348" y="5857892"/>
            <a:ext cx="4929222" cy="430887"/>
          </a:xfrm>
          <a:prstGeom prst="rect">
            <a:avLst/>
          </a:prstGeom>
          <a:ln w="57150">
            <a:solidFill>
              <a:schemeClr val="accent5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2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 </a:t>
            </a:r>
            <a:r>
              <a:rPr lang="uk-UA" sz="2200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Моторный</a:t>
            </a:r>
            <a:r>
              <a:rPr lang="uk-UA" sz="22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lang="uk-UA" sz="2200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двигательный</a:t>
            </a:r>
            <a:r>
              <a:rPr lang="uk-UA" sz="22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</a:t>
            </a:r>
            <a:r>
              <a:rPr lang="uk-UA" sz="2200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возраст</a:t>
            </a:r>
            <a:r>
              <a:rPr lang="uk-UA" sz="22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uk-UA" sz="2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14348" y="6396335"/>
            <a:ext cx="3786214" cy="430887"/>
          </a:xfrm>
          <a:prstGeom prst="rect">
            <a:avLst/>
          </a:prstGeom>
          <a:ln w="57150"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2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7. </a:t>
            </a:r>
            <a:r>
              <a:rPr lang="uk-UA" sz="2200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Биологический</a:t>
            </a:r>
            <a:r>
              <a:rPr lang="uk-UA" sz="22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uk-UA" sz="2200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возраст</a:t>
            </a:r>
            <a:r>
              <a:rPr lang="uk-UA" sz="22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uk-UA" sz="2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071538" y="214290"/>
            <a:ext cx="6143668" cy="461665"/>
          </a:xfrm>
          <a:prstGeom prst="rect">
            <a:avLst/>
          </a:prstGeom>
          <a:ln w="5715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2400" i="1" dirty="0" smtClean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I</a:t>
            </a:r>
            <a:r>
              <a:rPr lang="uk-UA" sz="2000" i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lang="uk-UA" sz="2200" b="1" i="1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Оценка</a:t>
            </a:r>
            <a:r>
              <a:rPr lang="uk-UA" sz="2200" b="1" i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uk-UA" sz="2200" b="1" i="1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физического</a:t>
            </a:r>
            <a:r>
              <a:rPr lang="uk-UA" sz="2200" b="1" i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uk-UA" sz="2200" b="1" i="1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развития</a:t>
            </a:r>
            <a:r>
              <a:rPr lang="uk-UA" sz="2200" b="1" i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uk-UA" sz="2200" b="1" i="1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индивидуума</a:t>
            </a:r>
            <a:endParaRPr lang="uk-UA" sz="2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071538" y="785794"/>
            <a:ext cx="7643866" cy="461665"/>
          </a:xfrm>
          <a:prstGeom prst="rect">
            <a:avLst/>
          </a:prstGeom>
          <a:ln w="57150">
            <a:solidFill>
              <a:srgbClr val="FF0000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uk-UA" sz="2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II. </a:t>
            </a:r>
            <a:r>
              <a:rPr kumimoji="0" lang="uk-UA" sz="24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Физическое</a:t>
            </a:r>
            <a:r>
              <a:rPr kumimoji="0" lang="uk-UA" sz="2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24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развитие</a:t>
            </a:r>
            <a:r>
              <a:rPr lang="uk-UA" sz="2400" b="1" i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uk-UA" sz="2400" b="1" i="1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коллектива</a:t>
            </a:r>
            <a:endParaRPr kumimoji="0" lang="uk-UA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1538" y="1571612"/>
            <a:ext cx="7643866" cy="1107996"/>
          </a:xfrm>
          <a:prstGeom prst="rect">
            <a:avLst/>
          </a:prstGeom>
          <a:ln w="57150">
            <a:solidFill>
              <a:schemeClr val="accent4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Статистические характеристики антропометрических, функциональных и </a:t>
            </a:r>
            <a:r>
              <a:rPr lang="ru-RU" sz="2400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соматоскопических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показателей.</a:t>
            </a:r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uk-UA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1538" y="2928934"/>
            <a:ext cx="7358114" cy="830997"/>
          </a:xfrm>
          <a:prstGeom prst="rect">
            <a:avLst/>
          </a:prstGeom>
          <a:ln w="5715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</a:t>
            </a:r>
            <a:r>
              <a:rPr lang="uk-UA" sz="2400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Статистические</a:t>
            </a:r>
            <a:r>
              <a:rPr lang="uk-UA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характеристики </a:t>
            </a:r>
            <a:r>
              <a:rPr lang="uk-UA" sz="2400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двигательных</a:t>
            </a:r>
            <a:r>
              <a:rPr lang="uk-UA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качеств</a:t>
            </a:r>
            <a:r>
              <a:rPr lang="uk-UA" sz="2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lang="uk-UA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71538" y="4071942"/>
            <a:ext cx="7072362" cy="1200329"/>
          </a:xfrm>
          <a:prstGeom prst="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Структурное распределение детей и подростков по степени гармоничности и развитию </a:t>
            </a:r>
            <a:r>
              <a:rPr lang="ru-RU" sz="2400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двигатель-ных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качеств.</a:t>
            </a:r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357166"/>
            <a:ext cx="8158162" cy="581184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 algn="just"/>
            <a:r>
              <a:rPr lang="uk-UA" sz="2800" b="1" i="1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Функциональные</a:t>
            </a:r>
            <a:r>
              <a:rPr lang="uk-UA" sz="2800" b="1" i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методи </a:t>
            </a:r>
            <a:r>
              <a:rPr lang="uk-UA" sz="2800" b="1" i="1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исследования</a:t>
            </a:r>
            <a:r>
              <a:rPr lang="uk-UA" sz="2800" b="1" i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uk-UA" sz="2800" b="1" i="1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физи-ческого</a:t>
            </a:r>
            <a:r>
              <a:rPr lang="uk-UA" sz="2800" b="1" i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uk-UA" sz="2800" b="1" i="1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развития</a:t>
            </a:r>
            <a:r>
              <a:rPr lang="uk-UA" sz="2800" b="1" i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lang="uk-UA" sz="2800" b="1" i="1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физиометрия</a:t>
            </a:r>
            <a:r>
              <a:rPr lang="uk-UA" sz="2800" b="1" i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</a:t>
            </a:r>
            <a:r>
              <a:rPr lang="uk-UA" sz="28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изучение следующих показателей: жизненная емкость легких, экскурсия грудной клетки, мышечная сила.</a:t>
            </a:r>
            <a:endParaRPr lang="uk-UA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800" b="1" i="1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Соматоскопические</a:t>
            </a:r>
            <a:r>
              <a:rPr lang="uk-UA" sz="2800" b="1" i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uk-UA" sz="2800" b="1" i="1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показатели</a:t>
            </a:r>
            <a:r>
              <a:rPr lang="uk-UA" sz="2800" b="1" i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признаки, которые получают при визуальном осмотре тела: степень развития мускулатуры, характер </a:t>
            </a:r>
            <a:r>
              <a:rPr lang="ru-RU" sz="2800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жиро-отложения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вид осанки, искривление </a:t>
            </a:r>
            <a:r>
              <a:rPr lang="ru-RU" sz="2800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позво-ночника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форма грудной клетки, ног, ступней, развитие вторичных половых признаков.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74638"/>
            <a:ext cx="8115328" cy="15396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57158" y="142853"/>
            <a:ext cx="8501122" cy="83099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Специфическим проявлением сколиоза является искривление позвоночника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 фронтальной плоскости.</a:t>
            </a:r>
            <a:endParaRPr kumimoji="0" lang="uk-UA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skoloz-grudnogo-vddlu-hrebta-simptomi-stupenya-lkuvannya-vpravi-foto_1515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1142984"/>
            <a:ext cx="2993592" cy="428628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571868" y="1142984"/>
            <a:ext cx="5429288" cy="4226422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Для определения стадии и степени выраженности сколиоза изучают взаимоположение углов лопаток, </a:t>
            </a:r>
            <a:r>
              <a:rPr lang="ru-RU" sz="2400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торсию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позвонков (поворот отдельных позвонков вокруг своей оси), </a:t>
            </a:r>
            <a:r>
              <a:rPr lang="ru-RU" sz="2400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откло-нение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сторону линии остистых отростков, асимметрию плеч и грудной клетки, размер треугольников талии, наличие «мышечного валика».    </a:t>
            </a:r>
            <a:r>
              <a:rPr lang="ru-RU" sz="2400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Клас-сифицируют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сколиоз по локализации и степени выраженности.</a:t>
            </a:r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2844" y="5572140"/>
            <a:ext cx="8715436" cy="1200329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000000"/>
                </a:solidFill>
                <a:ea typeface="Times New Roman" pitchFamily="18" charset="0"/>
                <a:cs typeface="Arial" pitchFamily="34" charset="0"/>
              </a:rPr>
              <a:t>       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функциональных степеней (1-2 степень) специфично исчезновение искривлений позвоночного столба при активном напряжении спины</a:t>
            </a:r>
            <a:r>
              <a:rPr lang="ru-RU" sz="2400" dirty="0" smtClean="0">
                <a:solidFill>
                  <a:srgbClr val="000000"/>
                </a:solidFill>
                <a:ea typeface="Times New Roman" pitchFamily="18" charset="0"/>
                <a:cs typeface="Arial" pitchFamily="34" charset="0"/>
              </a:rPr>
              <a:t>.</a:t>
            </a:r>
            <a:endParaRPr lang="uk-UA" sz="2400" dirty="0" smtClean="0"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idx="1"/>
          </p:nvPr>
        </p:nvSpPr>
        <p:spPr>
          <a:xfrm>
            <a:off x="1000100" y="0"/>
            <a:ext cx="8143899" cy="6857999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uk-UA" sz="2700" b="1" i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Метод шкал </a:t>
            </a:r>
            <a:r>
              <a:rPr lang="uk-UA" sz="2700" b="1" i="1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регресии</a:t>
            </a:r>
            <a:r>
              <a:rPr lang="uk-UA" sz="2700" b="1" i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uk-UA" sz="27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lang="ru-RU" sz="27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оценка физического развития по совокупности антропометрических показателей в их взаимосвязи с длиной тела. С учетом направленности и величины отклонения от </a:t>
            </a:r>
            <a:r>
              <a:rPr lang="ru-RU" sz="2700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среднегруппового</a:t>
            </a:r>
            <a:r>
              <a:rPr lang="ru-RU" sz="27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значения </a:t>
            </a:r>
            <a:r>
              <a:rPr lang="ru-RU" sz="27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выделяют 5 степеней выраженности </a:t>
            </a:r>
            <a:r>
              <a:rPr lang="ru-RU" sz="2700" b="1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антропометри-ческих</a:t>
            </a:r>
            <a:r>
              <a:rPr lang="ru-RU" sz="27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функциональных показателей</a:t>
            </a:r>
            <a:r>
              <a:rPr lang="ru-RU" sz="27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средняя (М ± 1σ), выше средней (от М + 1σ до М + 2σ), высокая (&gt; М + 2σ), ниже средней (от М - 1σ до М - 2σ), низкая (&lt;М - 2σ).</a:t>
            </a:r>
          </a:p>
          <a:p>
            <a:endParaRPr lang="ru-RU" sz="2700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uk-UA" sz="2700" b="1" i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Метод </a:t>
            </a:r>
            <a:r>
              <a:rPr lang="uk-UA" sz="2700" b="1" i="1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центильних</a:t>
            </a:r>
            <a:r>
              <a:rPr lang="uk-UA" sz="2700" b="1" i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lang="uk-UA" sz="2700" b="1" i="1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вневозрастных</a:t>
            </a:r>
            <a:r>
              <a:rPr lang="uk-UA" sz="2700" b="1" i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</a:t>
            </a:r>
            <a:r>
              <a:rPr lang="uk-UA" sz="2700" b="1" i="1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номограмм</a:t>
            </a:r>
            <a:r>
              <a:rPr lang="uk-UA" sz="2700" b="1" i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uk-UA" sz="2700" b="1" i="1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или</a:t>
            </a:r>
            <a:r>
              <a:rPr lang="uk-UA" sz="2700" b="1" i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шкал </a:t>
            </a:r>
            <a:r>
              <a:rPr lang="uk-UA" sz="27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lang="ru-RU" sz="27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оценка физического развития по таблицам непараметрического типа. При этом каждый показатель помещается в своей области </a:t>
            </a:r>
            <a:r>
              <a:rPr lang="ru-RU" sz="2700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центильных</a:t>
            </a:r>
            <a:r>
              <a:rPr lang="ru-RU" sz="27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шкал. </a:t>
            </a:r>
            <a:r>
              <a:rPr lang="ru-RU" sz="27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Чаще всего используется 5 зон</a:t>
            </a:r>
            <a:r>
              <a:rPr lang="ru-RU" sz="27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средние величины (25-75 </a:t>
            </a:r>
            <a:r>
              <a:rPr lang="ru-RU" sz="2700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центили</a:t>
            </a:r>
            <a:r>
              <a:rPr lang="ru-RU" sz="27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), выше средних (76-90 </a:t>
            </a:r>
            <a:r>
              <a:rPr lang="ru-RU" sz="2700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центили</a:t>
            </a:r>
            <a:r>
              <a:rPr lang="ru-RU" sz="27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), высокие (выше 90 </a:t>
            </a:r>
            <a:r>
              <a:rPr lang="ru-RU" sz="2700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центили</a:t>
            </a:r>
            <a:r>
              <a:rPr lang="ru-RU" sz="27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), ниже средних (10-24 </a:t>
            </a:r>
            <a:r>
              <a:rPr lang="ru-RU" sz="2700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центили</a:t>
            </a:r>
            <a:r>
              <a:rPr lang="ru-RU" sz="27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), низкие (ниже 10 </a:t>
            </a:r>
            <a:r>
              <a:rPr lang="ru-RU" sz="2700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центиля</a:t>
            </a:r>
            <a:r>
              <a:rPr lang="ru-RU" sz="27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).</a:t>
            </a:r>
            <a:endParaRPr lang="uk-UA" sz="27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1538" y="571480"/>
            <a:ext cx="7358114" cy="1200329"/>
          </a:xfrm>
          <a:prstGeom prst="rect">
            <a:avLst/>
          </a:prstGeom>
          <a:ln w="7620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ea typeface="Times New Roman" pitchFamily="18" charset="0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Гармоничность физического развития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определяется морфофункциональным состоянием организма детей и подростков</a:t>
            </a:r>
            <a:r>
              <a:rPr lang="ru-RU" dirty="0" smtClean="0">
                <a:solidFill>
                  <a:srgbClr val="000000"/>
                </a:solidFill>
                <a:ea typeface="Times New Roman" pitchFamily="18" charset="0"/>
                <a:cs typeface="Arial" pitchFamily="34" charset="0"/>
              </a:rPr>
              <a:t>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85918" y="2000240"/>
            <a:ext cx="7072362" cy="4524315"/>
          </a:xfrm>
          <a:prstGeom prst="rect">
            <a:avLst/>
          </a:prstGeom>
          <a:ln w="7620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uk-UA" b="1" i="1" dirty="0" smtClean="0">
                <a:solidFill>
                  <a:srgbClr val="000000"/>
                </a:solidFill>
                <a:ea typeface="Times New Roman" pitchFamily="18" charset="0"/>
                <a:cs typeface="Arial" pitchFamily="34" charset="0"/>
              </a:rPr>
              <a:t>            </a:t>
            </a:r>
            <a:r>
              <a:rPr lang="uk-UA" sz="2400" b="1" i="1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Гармоничное</a:t>
            </a:r>
            <a:r>
              <a:rPr lang="uk-UA" sz="2400" b="1" i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uk-UA" sz="2400" b="1" i="1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физическое</a:t>
            </a:r>
            <a:r>
              <a:rPr lang="uk-UA" sz="2400" b="1" i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uk-UA" sz="2400" b="1" i="1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развитие</a:t>
            </a:r>
            <a:r>
              <a:rPr lang="uk-UA" sz="2400" b="1" i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функциональные показатели средние, выше средних и высоких, а также аналогичные степени массы тела за счет мышечной ткани.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2400" b="1" i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</a:t>
            </a:r>
            <a:r>
              <a:rPr lang="uk-UA" sz="2400" b="1" i="1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Дисгармоничное</a:t>
            </a:r>
            <a:r>
              <a:rPr lang="uk-UA" sz="2400" b="1" i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uk-UA" sz="2400" b="1" i="1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физическое</a:t>
            </a:r>
            <a:r>
              <a:rPr lang="uk-UA" sz="2400" b="1" i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uk-UA" sz="2400" b="1" i="1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развитие</a:t>
            </a:r>
            <a:r>
              <a:rPr lang="uk-UA" sz="2400" b="1" i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функциональные показатели и масса тела ниже средних, а также масса тела выше средней за счёт жировой ткани.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2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</a:t>
            </a:r>
            <a:r>
              <a:rPr lang="uk-UA" sz="2400" b="1" i="1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Резко</a:t>
            </a:r>
            <a:r>
              <a:rPr lang="uk-UA" sz="2400" b="1" i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uk-UA" sz="2400" b="1" i="1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дисгармоничное</a:t>
            </a:r>
            <a:r>
              <a:rPr lang="uk-UA" sz="2400" b="1" i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uk-UA" sz="2400" b="1" i="1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физическое</a:t>
            </a:r>
            <a:r>
              <a:rPr lang="uk-UA" sz="2400" b="1" i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uk-UA" sz="2400" b="1" i="1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развитие</a:t>
            </a:r>
            <a:r>
              <a:rPr lang="uk-UA" sz="2400" b="1" i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функциональные показатели и масса тела низкие, а также высокая масса тела за счет отложения жировой ткани.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2214546" y="642918"/>
            <a:ext cx="4071966" cy="71438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uk-UA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Факторы</a:t>
            </a:r>
            <a:r>
              <a:rPr kumimoji="0" lang="uk-UA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</a:t>
            </a:r>
            <a:r>
              <a:rPr kumimoji="0" lang="uk-UA" b="1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uk-UA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которые</a:t>
            </a:r>
            <a:r>
              <a:rPr kumimoji="0" lang="uk-UA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uk-UA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формируют</a:t>
            </a:r>
            <a:endParaRPr kumimoji="0" lang="uk-UA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uk-UA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физическое</a:t>
            </a:r>
            <a:r>
              <a:rPr kumimoji="0" lang="uk-UA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uk-UA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развитие</a:t>
            </a:r>
            <a:endParaRPr kumimoji="0" lang="uk-UA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928662" y="1857364"/>
            <a:ext cx="1428760" cy="500066"/>
          </a:xfrm>
          <a:prstGeom prst="rect">
            <a:avLst/>
          </a:prstGeom>
          <a:solidFill>
            <a:srgbClr val="FFFFFF"/>
          </a:solidFill>
          <a:ln w="38100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uk-UA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Биологические</a:t>
            </a:r>
            <a:endParaRPr kumimoji="0" lang="uk-UA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3428992" y="2000240"/>
            <a:ext cx="1571636" cy="500066"/>
          </a:xfrm>
          <a:prstGeom prst="rect">
            <a:avLst/>
          </a:prstGeom>
          <a:solidFill>
            <a:srgbClr val="FFFFFF"/>
          </a:solidFill>
          <a:ln w="38100">
            <a:solidFill>
              <a:schemeClr val="accent4">
                <a:lumMod val="7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uk-UA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Социально-экономические</a:t>
            </a:r>
            <a:endParaRPr kumimoji="0" lang="uk-UA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57" name="Rectangle 5"/>
          <p:cNvSpPr>
            <a:spLocks noChangeArrowheads="1"/>
          </p:cNvSpPr>
          <p:nvPr/>
        </p:nvSpPr>
        <p:spPr bwMode="auto">
          <a:xfrm>
            <a:off x="5500694" y="1928802"/>
            <a:ext cx="1143008" cy="428628"/>
          </a:xfrm>
          <a:prstGeom prst="rect">
            <a:avLst/>
          </a:prstGeom>
          <a:solidFill>
            <a:srgbClr val="FFFFFF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uk-UA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Бытовые</a:t>
            </a:r>
            <a:endParaRPr kumimoji="0" lang="uk-UA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58" name="Rectangle 6"/>
          <p:cNvSpPr>
            <a:spLocks noChangeArrowheads="1"/>
          </p:cNvSpPr>
          <p:nvPr/>
        </p:nvSpPr>
        <p:spPr bwMode="auto">
          <a:xfrm>
            <a:off x="6929422" y="1857364"/>
            <a:ext cx="2000296" cy="500066"/>
          </a:xfrm>
          <a:prstGeom prst="rect">
            <a:avLst/>
          </a:prstGeom>
          <a:solidFill>
            <a:srgbClr val="FFFFFF"/>
          </a:solidFill>
          <a:ln w="38100">
            <a:solidFill>
              <a:srgbClr val="7030A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uk-UA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Климато-географические</a:t>
            </a:r>
            <a:endParaRPr kumimoji="0" lang="uk-UA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59" name="Rectangle 7"/>
          <p:cNvSpPr>
            <a:spLocks noChangeArrowheads="1"/>
          </p:cNvSpPr>
          <p:nvPr/>
        </p:nvSpPr>
        <p:spPr bwMode="auto">
          <a:xfrm>
            <a:off x="935021" y="2571744"/>
            <a:ext cx="1493839" cy="428628"/>
          </a:xfrm>
          <a:prstGeom prst="rect">
            <a:avLst/>
          </a:prstGeom>
          <a:solidFill>
            <a:srgbClr val="FFFFFF"/>
          </a:solidFill>
          <a:ln w="28575">
            <a:solidFill>
              <a:schemeClr val="accent3">
                <a:lumMod val="7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uk-UA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Генетически</a:t>
            </a:r>
            <a:r>
              <a:rPr kumimoji="0" lang="uk-UA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endParaRPr kumimoji="0" lang="uk-UA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60" name="Rectangle 8"/>
          <p:cNvSpPr>
            <a:spLocks noChangeArrowheads="1"/>
          </p:cNvSpPr>
          <p:nvPr/>
        </p:nvSpPr>
        <p:spPr bwMode="auto">
          <a:xfrm>
            <a:off x="928662" y="3214686"/>
            <a:ext cx="1500198" cy="571504"/>
          </a:xfrm>
          <a:prstGeom prst="rect">
            <a:avLst/>
          </a:prstGeom>
          <a:solidFill>
            <a:srgbClr val="FFFFFF"/>
          </a:solidFill>
          <a:ln w="28575">
            <a:solidFill>
              <a:schemeClr val="accent3">
                <a:lumMod val="7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uk-UA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Критические</a:t>
            </a:r>
            <a:r>
              <a:rPr kumimoji="0" lang="uk-UA" sz="1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uk-UA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периоды</a:t>
            </a:r>
            <a:endParaRPr kumimoji="0" lang="uk-UA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61" name="Rectangle 9"/>
          <p:cNvSpPr>
            <a:spLocks noChangeArrowheads="1"/>
          </p:cNvSpPr>
          <p:nvPr/>
        </p:nvSpPr>
        <p:spPr bwMode="auto">
          <a:xfrm>
            <a:off x="928662" y="4000504"/>
            <a:ext cx="1500198" cy="571504"/>
          </a:xfrm>
          <a:prstGeom prst="rect">
            <a:avLst/>
          </a:prstGeom>
          <a:solidFill>
            <a:srgbClr val="FFFFFF"/>
          </a:solidFill>
          <a:ln w="28575">
            <a:solidFill>
              <a:schemeClr val="accent3">
                <a:lumMod val="7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uk-UA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Перенесенные</a:t>
            </a: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uk-UA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заболевания</a:t>
            </a:r>
            <a:endParaRPr kumimoji="0" lang="uk-UA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62" name="Rectangle 10"/>
          <p:cNvSpPr>
            <a:spLocks noChangeArrowheads="1"/>
          </p:cNvSpPr>
          <p:nvPr/>
        </p:nvSpPr>
        <p:spPr bwMode="auto">
          <a:xfrm>
            <a:off x="3643306" y="2714620"/>
            <a:ext cx="1500198" cy="714380"/>
          </a:xfrm>
          <a:prstGeom prst="rect">
            <a:avLst/>
          </a:prstGeom>
          <a:solidFill>
            <a:srgbClr val="FFFFFF"/>
          </a:solidFill>
          <a:ln w="28575">
            <a:solidFill>
              <a:schemeClr val="accent3">
                <a:lumMod val="7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uk-UA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Материальный</a:t>
            </a: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и </a:t>
            </a:r>
            <a:r>
              <a:rPr kumimoji="0" lang="uk-UA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культурный</a:t>
            </a: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uk-UA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уровень</a:t>
            </a:r>
            <a:endParaRPr kumimoji="0" lang="uk-UA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63" name="Rectangle 11"/>
          <p:cNvSpPr>
            <a:spLocks noChangeArrowheads="1"/>
          </p:cNvSpPr>
          <p:nvPr/>
        </p:nvSpPr>
        <p:spPr bwMode="auto">
          <a:xfrm>
            <a:off x="3643306" y="3643314"/>
            <a:ext cx="1500198" cy="1000132"/>
          </a:xfrm>
          <a:prstGeom prst="rect">
            <a:avLst/>
          </a:prstGeom>
          <a:solidFill>
            <a:srgbClr val="FFFFFF"/>
          </a:solidFill>
          <a:ln w="28575">
            <a:solidFill>
              <a:schemeClr val="accent3">
                <a:lumMod val="7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uk-UA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Распределение</a:t>
            </a: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и </a:t>
            </a:r>
            <a:r>
              <a:rPr kumimoji="0" lang="uk-UA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исполь-зование</a:t>
            </a: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uk-UA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мате-риальных</a:t>
            </a: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благ</a:t>
            </a:r>
          </a:p>
        </p:txBody>
      </p:sp>
      <p:sp>
        <p:nvSpPr>
          <p:cNvPr id="23564" name="Rectangle 12"/>
          <p:cNvSpPr>
            <a:spLocks noChangeArrowheads="1"/>
          </p:cNvSpPr>
          <p:nvPr/>
        </p:nvSpPr>
        <p:spPr bwMode="auto">
          <a:xfrm>
            <a:off x="3643306" y="4929198"/>
            <a:ext cx="1500198" cy="714380"/>
          </a:xfrm>
          <a:prstGeom prst="rect">
            <a:avLst/>
          </a:prstGeom>
          <a:solidFill>
            <a:srgbClr val="FFFFFF"/>
          </a:solidFill>
          <a:ln w="28575">
            <a:solidFill>
              <a:schemeClr val="accent3">
                <a:lumMod val="7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uk-UA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Обеспечение</a:t>
            </a: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uk-UA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детскими</a:t>
            </a: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uk-UA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заведениями</a:t>
            </a:r>
            <a:endParaRPr kumimoji="0" lang="uk-UA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65" name="Rectangle 13"/>
          <p:cNvSpPr>
            <a:spLocks noChangeArrowheads="1"/>
          </p:cNvSpPr>
          <p:nvPr/>
        </p:nvSpPr>
        <p:spPr bwMode="auto">
          <a:xfrm>
            <a:off x="5715008" y="2500306"/>
            <a:ext cx="1279525" cy="528638"/>
          </a:xfrm>
          <a:prstGeom prst="rect">
            <a:avLst/>
          </a:prstGeom>
          <a:solidFill>
            <a:srgbClr val="FFFFFF"/>
          </a:solidFill>
          <a:ln w="28575">
            <a:solidFill>
              <a:schemeClr val="accent3">
                <a:lumMod val="7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fontAlgn="base">
              <a:spcBef>
                <a:spcPct val="0"/>
              </a:spcBef>
              <a:spcAft>
                <a:spcPts val="1000"/>
              </a:spcAft>
            </a:pPr>
            <a:r>
              <a:rPr lang="uk-UA" sz="1400" b="1" dirty="0" err="1" smtClean="0">
                <a:latin typeface="Times New Roman" pitchFamily="18" charset="0"/>
                <a:cs typeface="Times New Roman" pitchFamily="18" charset="0"/>
              </a:rPr>
              <a:t>Гигиеничес-кие</a:t>
            </a:r>
            <a:r>
              <a:rPr lang="uk-UA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400" b="1" dirty="0" err="1" smtClean="0">
                <a:latin typeface="Times New Roman" pitchFamily="18" charset="0"/>
                <a:cs typeface="Times New Roman" pitchFamily="18" charset="0"/>
              </a:rPr>
              <a:t>условия</a:t>
            </a:r>
            <a:endParaRPr kumimoji="0" lang="uk-UA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66" name="Rectangle 14"/>
          <p:cNvSpPr>
            <a:spLocks noChangeArrowheads="1"/>
          </p:cNvSpPr>
          <p:nvPr/>
        </p:nvSpPr>
        <p:spPr bwMode="auto">
          <a:xfrm>
            <a:off x="5715008" y="3214686"/>
            <a:ext cx="1279525" cy="571504"/>
          </a:xfrm>
          <a:prstGeom prst="rect">
            <a:avLst/>
          </a:prstGeom>
          <a:solidFill>
            <a:srgbClr val="FFFFFF"/>
          </a:solidFill>
          <a:ln w="28575">
            <a:solidFill>
              <a:schemeClr val="accent3">
                <a:lumMod val="7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Режим </a:t>
            </a:r>
            <a:r>
              <a:rPr kumimoji="0" lang="uk-UA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питания</a:t>
            </a:r>
            <a:endParaRPr kumimoji="0" lang="uk-UA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67" name="Rectangle 15"/>
          <p:cNvSpPr>
            <a:spLocks noChangeArrowheads="1"/>
          </p:cNvSpPr>
          <p:nvPr/>
        </p:nvSpPr>
        <p:spPr bwMode="auto">
          <a:xfrm>
            <a:off x="5715008" y="3929066"/>
            <a:ext cx="1279525" cy="571504"/>
          </a:xfrm>
          <a:prstGeom prst="rect">
            <a:avLst/>
          </a:prstGeom>
          <a:solidFill>
            <a:srgbClr val="FFFFFF"/>
          </a:solidFill>
          <a:ln w="28575">
            <a:solidFill>
              <a:schemeClr val="accent3">
                <a:lumMod val="7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uk-UA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Особенности</a:t>
            </a: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uk-UA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воспитания</a:t>
            </a:r>
            <a:endParaRPr kumimoji="0" lang="uk-UA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68" name="Rectangle 16"/>
          <p:cNvSpPr>
            <a:spLocks noChangeArrowheads="1"/>
          </p:cNvSpPr>
          <p:nvPr/>
        </p:nvSpPr>
        <p:spPr bwMode="auto">
          <a:xfrm>
            <a:off x="5715008" y="4643446"/>
            <a:ext cx="1285884" cy="785818"/>
          </a:xfrm>
          <a:prstGeom prst="rect">
            <a:avLst/>
          </a:prstGeom>
          <a:solidFill>
            <a:srgbClr val="FFFFFF"/>
          </a:solidFill>
          <a:ln w="28575">
            <a:solidFill>
              <a:schemeClr val="accent3">
                <a:lumMod val="7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fontAlgn="base">
              <a:spcBef>
                <a:spcPct val="0"/>
              </a:spcBef>
              <a:spcAft>
                <a:spcPts val="1000"/>
              </a:spcAft>
            </a:pPr>
            <a:r>
              <a:rPr lang="uk-UA" sz="1400" b="1" dirty="0" err="1" smtClean="0">
                <a:latin typeface="Times New Roman" pitchFamily="18" charset="0"/>
                <a:cs typeface="Times New Roman" pitchFamily="18" charset="0"/>
              </a:rPr>
              <a:t>Особенности</a:t>
            </a:r>
            <a:r>
              <a:rPr lang="uk-UA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400" b="1" dirty="0" err="1" smtClean="0">
                <a:latin typeface="Times New Roman" pitchFamily="18" charset="0"/>
                <a:cs typeface="Times New Roman" pitchFamily="18" charset="0"/>
              </a:rPr>
              <a:t>ухода</a:t>
            </a:r>
            <a:r>
              <a:rPr lang="uk-UA" sz="1400" b="1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uk-UA" sz="1400" b="1" dirty="0" err="1" smtClean="0">
                <a:latin typeface="Times New Roman" pitchFamily="18" charset="0"/>
                <a:cs typeface="Times New Roman" pitchFamily="18" charset="0"/>
              </a:rPr>
              <a:t>ребенком</a:t>
            </a:r>
            <a:endParaRPr kumimoji="0" lang="uk-UA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0" name="Прямая соединительная линия 19"/>
          <p:cNvCxnSpPr>
            <a:stCxn id="23554" idx="2"/>
            <a:endCxn id="23556" idx="0"/>
          </p:cNvCxnSpPr>
          <p:nvPr/>
        </p:nvCxnSpPr>
        <p:spPr>
          <a:xfrm rot="5400000">
            <a:off x="3911199" y="1660910"/>
            <a:ext cx="642942" cy="3571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>
            <a:stCxn id="23554" idx="2"/>
            <a:endCxn id="23555" idx="0"/>
          </p:cNvCxnSpPr>
          <p:nvPr/>
        </p:nvCxnSpPr>
        <p:spPr>
          <a:xfrm rot="5400000">
            <a:off x="2696753" y="303588"/>
            <a:ext cx="500066" cy="260748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>
            <a:stCxn id="23554" idx="2"/>
            <a:endCxn id="23557" idx="0"/>
          </p:cNvCxnSpPr>
          <p:nvPr/>
        </p:nvCxnSpPr>
        <p:spPr>
          <a:xfrm rot="16200000" flipH="1">
            <a:off x="4875611" y="732215"/>
            <a:ext cx="571504" cy="182166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>
            <a:stCxn id="23554" idx="2"/>
            <a:endCxn id="23558" idx="0"/>
          </p:cNvCxnSpPr>
          <p:nvPr/>
        </p:nvCxnSpPr>
        <p:spPr>
          <a:xfrm rot="16200000" flipH="1">
            <a:off x="5840016" y="-232190"/>
            <a:ext cx="500066" cy="367904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Соединительная линия уступом 27"/>
          <p:cNvCxnSpPr>
            <a:stCxn id="23555" idx="1"/>
            <a:endCxn id="23559" idx="1"/>
          </p:cNvCxnSpPr>
          <p:nvPr/>
        </p:nvCxnSpPr>
        <p:spPr>
          <a:xfrm rot="10800000" flipH="1" flipV="1">
            <a:off x="928661" y="2107396"/>
            <a:ext cx="6359" cy="678661"/>
          </a:xfrm>
          <a:prstGeom prst="bentConnector3">
            <a:avLst>
              <a:gd name="adj1" fmla="val -3594905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Соединительная линия уступом 29"/>
          <p:cNvCxnSpPr/>
          <p:nvPr/>
        </p:nvCxnSpPr>
        <p:spPr>
          <a:xfrm rot="10800000" flipV="1">
            <a:off x="928662" y="2714620"/>
            <a:ext cx="6359" cy="674693"/>
          </a:xfrm>
          <a:prstGeom prst="bentConnector3">
            <a:avLst>
              <a:gd name="adj1" fmla="val 3694905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Соединительная линия уступом 31"/>
          <p:cNvCxnSpPr>
            <a:stCxn id="23560" idx="1"/>
            <a:endCxn id="23561" idx="1"/>
          </p:cNvCxnSpPr>
          <p:nvPr/>
        </p:nvCxnSpPr>
        <p:spPr>
          <a:xfrm rot="10800000" flipV="1">
            <a:off x="928662" y="3500438"/>
            <a:ext cx="1588" cy="785818"/>
          </a:xfrm>
          <a:prstGeom prst="bentConnector3">
            <a:avLst>
              <a:gd name="adj1" fmla="val 14395466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hape 35"/>
          <p:cNvCxnSpPr>
            <a:endCxn id="23562" idx="1"/>
          </p:cNvCxnSpPr>
          <p:nvPr/>
        </p:nvCxnSpPr>
        <p:spPr>
          <a:xfrm rot="16200000" flipH="1">
            <a:off x="3178958" y="2607462"/>
            <a:ext cx="714382" cy="214314"/>
          </a:xfrm>
          <a:prstGeom prst="bentConnector2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Соединительная линия уступом 37"/>
          <p:cNvCxnSpPr>
            <a:stCxn id="23562" idx="1"/>
            <a:endCxn id="23563" idx="1"/>
          </p:cNvCxnSpPr>
          <p:nvPr/>
        </p:nvCxnSpPr>
        <p:spPr>
          <a:xfrm rot="10800000" flipV="1">
            <a:off x="3643306" y="3071810"/>
            <a:ext cx="1588" cy="1071570"/>
          </a:xfrm>
          <a:prstGeom prst="bentConnector3">
            <a:avLst>
              <a:gd name="adj1" fmla="val 14395466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Соединительная линия уступом 39"/>
          <p:cNvCxnSpPr>
            <a:stCxn id="23563" idx="1"/>
            <a:endCxn id="23564" idx="1"/>
          </p:cNvCxnSpPr>
          <p:nvPr/>
        </p:nvCxnSpPr>
        <p:spPr>
          <a:xfrm rot="10800000" flipV="1">
            <a:off x="3643306" y="4143380"/>
            <a:ext cx="1588" cy="1143008"/>
          </a:xfrm>
          <a:prstGeom prst="bentConnector3">
            <a:avLst>
              <a:gd name="adj1" fmla="val 14395466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hape 41"/>
          <p:cNvCxnSpPr/>
          <p:nvPr/>
        </p:nvCxnSpPr>
        <p:spPr>
          <a:xfrm rot="16200000" flipH="1">
            <a:off x="5243518" y="2471730"/>
            <a:ext cx="585790" cy="71438"/>
          </a:xfrm>
          <a:prstGeom prst="bentConnector2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Соединительная линия уступом 43"/>
          <p:cNvCxnSpPr>
            <a:stCxn id="23565" idx="1"/>
            <a:endCxn id="23566" idx="1"/>
          </p:cNvCxnSpPr>
          <p:nvPr/>
        </p:nvCxnSpPr>
        <p:spPr>
          <a:xfrm rot="10800000" flipV="1">
            <a:off x="5715008" y="2764624"/>
            <a:ext cx="1588" cy="735813"/>
          </a:xfrm>
          <a:prstGeom prst="bentConnector3">
            <a:avLst>
              <a:gd name="adj1" fmla="val 14395466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Соединительная линия уступом 45"/>
          <p:cNvCxnSpPr>
            <a:stCxn id="23566" idx="1"/>
            <a:endCxn id="23567" idx="1"/>
          </p:cNvCxnSpPr>
          <p:nvPr/>
        </p:nvCxnSpPr>
        <p:spPr>
          <a:xfrm rot="10800000" flipV="1">
            <a:off x="5715008" y="3500438"/>
            <a:ext cx="1588" cy="714380"/>
          </a:xfrm>
          <a:prstGeom prst="bentConnector3">
            <a:avLst>
              <a:gd name="adj1" fmla="val 14395466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Соединительная линия уступом 47"/>
          <p:cNvCxnSpPr>
            <a:stCxn id="23567" idx="1"/>
            <a:endCxn id="23568" idx="1"/>
          </p:cNvCxnSpPr>
          <p:nvPr/>
        </p:nvCxnSpPr>
        <p:spPr>
          <a:xfrm rot="10800000" flipV="1">
            <a:off x="5715008" y="4214817"/>
            <a:ext cx="1588" cy="821537"/>
          </a:xfrm>
          <a:prstGeom prst="bentConnector3">
            <a:avLst>
              <a:gd name="adj1" fmla="val 14395466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409449" y="285728"/>
            <a:ext cx="8058152" cy="1714511"/>
          </a:xfrm>
          <a:prstGeom prst="rect">
            <a:avLst/>
          </a:prstGeom>
          <a:gradFill flip="none" rotWithShape="1">
            <a:gsLst>
              <a:gs pos="0">
                <a:srgbClr val="CCFF66">
                  <a:tint val="66000"/>
                  <a:satMod val="160000"/>
                </a:srgbClr>
              </a:gs>
              <a:gs pos="50000">
                <a:srgbClr val="CCFF66">
                  <a:tint val="44500"/>
                  <a:satMod val="160000"/>
                </a:srgbClr>
              </a:gs>
              <a:gs pos="100000">
                <a:srgbClr val="CCFF66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8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Оценка</a:t>
            </a:r>
            <a:r>
              <a:rPr lang="uk-UA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состояния</a:t>
            </a:r>
            <a:r>
              <a:rPr lang="uk-UA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здоровья детских и подростковых контингентов</a:t>
            </a:r>
            <a:r>
              <a:rPr lang="uk-UA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uk-UA" sz="28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8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Изучение состояния здоровья в зависимости от воздействия факторов окружающей среды</a:t>
            </a:r>
            <a:endParaRPr lang="uk-UA" sz="28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SC_9_1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48" y="2500306"/>
            <a:ext cx="7723843" cy="321471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43916270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608" y="0"/>
            <a:ext cx="8100392" cy="6858000"/>
          </a:xfr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        </a:t>
            </a:r>
          </a:p>
          <a:p>
            <a:pPr algn="just"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       Гигиена детей и подростков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это медицинская наука, изучающая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законо-мерности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влияния различных факторов окружающей среды на растущий организм, и разрабатывающая на этой основе гигиенические требования,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способствую-щие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нормальному росту и развитию, и укреплению здоровья детей и подростков. 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429806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428604"/>
            <a:ext cx="8229600" cy="2286015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just">
              <a:spcBef>
                <a:spcPts val="0"/>
              </a:spcBef>
            </a:pPr>
            <a:r>
              <a:rPr lang="ru-RU" dirty="0" smtClean="0"/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Гигиена детей и подростков охватывает широкий аспект вопросов: от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профилакти-ческого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оздоровительного,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корригирующе-го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направления роста и развития организма до содействия ему в этом.</a:t>
            </a:r>
          </a:p>
          <a:p>
            <a:endParaRPr lang="ru-RU" dirty="0"/>
          </a:p>
        </p:txBody>
      </p:sp>
      <p:pic>
        <p:nvPicPr>
          <p:cNvPr id="4" name="Рисунок 3" descr="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71670" y="3000372"/>
            <a:ext cx="5715040" cy="3357586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642194"/>
          </a:xfrm>
        </p:spPr>
        <p:txBody>
          <a:bodyPr/>
          <a:lstStyle/>
          <a:p>
            <a:r>
              <a:rPr lang="ru-RU" b="1" i="1" dirty="0" smtClean="0">
                <a:effectLst/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b="1" i="1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71800" y="1484784"/>
            <a:ext cx="4032448" cy="505323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78482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99592" y="4149080"/>
            <a:ext cx="8034096" cy="2448272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>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Цель гигиены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сохранение и укрепление здоровья детей и подростков, обеспечение их благоприятного развития.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15816" y="332656"/>
            <a:ext cx="4378476" cy="363413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40522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0"/>
            <a:ext cx="8143900" cy="10001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ОСНОВНЫЕ ЗАКОНОМЕРНОСТИ РОСТА И РАЗВИТИЯ</a:t>
            </a:r>
            <a:r>
              <a:rPr lang="ru-RU" sz="2000" dirty="0" smtClean="0"/>
              <a:t>: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1000108"/>
            <a:ext cx="8143900" cy="585789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Неравномерность темпов роста и развития;</a:t>
            </a:r>
          </a:p>
          <a:p>
            <a:pPr algn="just"/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Гетерохронность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роста и развития отдельных  органов и систем;</a:t>
            </a:r>
          </a:p>
          <a:p>
            <a:pPr algn="just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Половой диморфизм;</a:t>
            </a:r>
          </a:p>
          <a:p>
            <a:pPr algn="just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Биологическая надёжность функциональных систем и организма в целом;</a:t>
            </a:r>
          </a:p>
          <a:p>
            <a:pPr algn="just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Генетическая и социальная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детерминирован-ность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Асимметрия роста;</a:t>
            </a:r>
          </a:p>
          <a:p>
            <a:pPr algn="just"/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Кранио-каудальный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градиент роста;</a:t>
            </a:r>
          </a:p>
          <a:p>
            <a:pPr algn="just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Чередование направлений роста.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214290"/>
            <a:ext cx="8143900" cy="185738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 algn="just">
              <a:buNone/>
            </a:pPr>
            <a:r>
              <a:rPr lang="ru-RU" sz="67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uk-UA" sz="11200" b="1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Неравномерность</a:t>
            </a:r>
            <a:r>
              <a:rPr lang="uk-UA" sz="11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uk-UA" sz="11200" b="1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темпов</a:t>
            </a:r>
            <a:r>
              <a:rPr lang="uk-UA" sz="11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uk-UA" sz="11200" b="1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роста</a:t>
            </a:r>
            <a:r>
              <a:rPr lang="uk-UA" sz="11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</a:t>
            </a:r>
            <a:r>
              <a:rPr lang="uk-UA" sz="11200" b="1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развития</a:t>
            </a:r>
            <a:r>
              <a:rPr lang="uk-UA" sz="112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lang="ru-RU" sz="11200" dirty="0" smtClean="0">
                <a:latin typeface="Times New Roman" pitchFamily="18" charset="0"/>
                <a:cs typeface="Times New Roman" pitchFamily="18" charset="0"/>
              </a:rPr>
              <a:t>темпы роста и развития имеют нелинейную зависимость от возраста: чем моложе организм, тем интенсивнее процессы </a:t>
            </a:r>
            <a:r>
              <a:rPr lang="ru-RU" sz="11200" dirty="0" err="1" smtClean="0">
                <a:latin typeface="Times New Roman" pitchFamily="18" charset="0"/>
                <a:cs typeface="Times New Roman" pitchFamily="18" charset="0"/>
              </a:rPr>
              <a:t>морфофункциональ-ной</a:t>
            </a:r>
            <a:r>
              <a:rPr lang="ru-RU" sz="11200" dirty="0" smtClean="0">
                <a:latin typeface="Times New Roman" pitchFamily="18" charset="0"/>
                <a:cs typeface="Times New Roman" pitchFamily="18" charset="0"/>
              </a:rPr>
              <a:t> перестройки.</a:t>
            </a:r>
          </a:p>
          <a:p>
            <a:pPr algn="just">
              <a:buNone/>
            </a:pPr>
            <a:endParaRPr lang="ru-RU" sz="1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4348" y="2643182"/>
            <a:ext cx="814393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000100" y="2357430"/>
            <a:ext cx="8143900" cy="397031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uk-UA" sz="2800" b="1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Гетерохронность</a:t>
            </a:r>
            <a:r>
              <a:rPr lang="uk-UA" sz="28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между ростом и развитием отдельных органов и систем имеются особые отношения, разделённые во времени и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простран-стве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обусловливающие различную степень их зрелости. В связи с этим критическими (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адап-тивными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сенсорными) периодами являются 12-14 и 26-28 недели беременности, период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новорож-денности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первый прикорм, начало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самостоя-тельной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ходьбы, 3 года, 7-10 и 15-17 лет.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06" y="285728"/>
            <a:ext cx="8072494" cy="242889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>
              <a:spcBef>
                <a:spcPts val="0"/>
              </a:spcBef>
              <a:buNone/>
            </a:pPr>
            <a:r>
              <a:rPr lang="uk-UA" sz="2800" b="1" dirty="0" smtClean="0">
                <a:solidFill>
                  <a:srgbClr val="000000"/>
                </a:solidFill>
                <a:ea typeface="Times New Roman" pitchFamily="18" charset="0"/>
                <a:cs typeface="Arial" pitchFamily="34" charset="0"/>
              </a:rPr>
              <a:t>      </a:t>
            </a:r>
            <a:r>
              <a:rPr lang="uk-UA" sz="2400" b="1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Половой</a:t>
            </a:r>
            <a:r>
              <a:rPr lang="uk-UA" sz="2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uk-UA" sz="2400" b="1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диморфизм</a:t>
            </a:r>
            <a:r>
              <a:rPr lang="uk-UA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характере возрастных морфофункциональных изменений и уровне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функциони-рования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имеются половые различия, обусловленные, в основном, гормонами половых желез, надпочечников и щитовидной железы. У девушек пубертатный период начинается раньше и протекает более интенсивно.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1506" y="2928934"/>
            <a:ext cx="8072494" cy="34163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uk-UA" sz="2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lang="uk-UA" sz="2400" b="1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Детерминация</a:t>
            </a:r>
            <a:r>
              <a:rPr lang="uk-UA" sz="2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uk-UA" sz="2400" b="1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возрастных</a:t>
            </a:r>
            <a:r>
              <a:rPr lang="uk-UA" sz="2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uk-UA" sz="2400" b="1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изменений</a:t>
            </a:r>
            <a:r>
              <a:rPr lang="uk-UA" sz="2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uk-UA" sz="2400" b="1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генетичес-кими</a:t>
            </a:r>
            <a:r>
              <a:rPr lang="uk-UA" sz="2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факторами</a:t>
            </a:r>
            <a:r>
              <a:rPr lang="uk-UA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определяет темпы роста и развития, порядок созревания отдельных органов и систем, биологическую надежность, половой диморфизм, тип телосложения, длину конечностей, тип высшей нервной деятельности, характер ЭЭГ. Детерминация средовыми факторами обусловливается масса тела, развитие моторики, деятельность вегетативной нервной системы, физическая работоспособность.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0"/>
            <a:ext cx="8143900" cy="6858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>
              <a:buNone/>
            </a:pPr>
            <a:r>
              <a:rPr lang="uk-UA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endParaRPr lang="uk-UA" b="1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uk-UA" b="1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uk-UA" b="1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uk-UA" b="1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uk-UA" b="1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uk-UA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uk-UA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lang="uk-UA" b="1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Кранио-каудальный</a:t>
            </a:r>
            <a:r>
              <a:rPr lang="uk-UA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uk-UA" b="1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градиент</a:t>
            </a:r>
            <a:r>
              <a:rPr lang="uk-UA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uk-UA" b="1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роста</a:t>
            </a:r>
            <a:r>
              <a:rPr lang="uk-UA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дистальные части тела растут с большей скоростью и в опережающие сроки, по сравнению с проксимальными и верхними частями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Солнцестояние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1771</TotalTime>
  <Words>1958</Words>
  <Application>Microsoft Office PowerPoint</Application>
  <PresentationFormat>Экран (4:3)</PresentationFormat>
  <Paragraphs>280</Paragraphs>
  <Slides>41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41</vt:i4>
      </vt:variant>
    </vt:vector>
  </HeadingPairs>
  <TitlesOfParts>
    <vt:vector size="44" baseType="lpstr">
      <vt:lpstr>Тема Office</vt:lpstr>
      <vt:lpstr>Солнцестояние</vt:lpstr>
      <vt:lpstr>1_Солнцестояние</vt:lpstr>
      <vt:lpstr>   Лекция «Гигиена детей и   подростков»   профессор Гребняк Н. П. </vt:lpstr>
      <vt:lpstr>Слайд 2</vt:lpstr>
      <vt:lpstr>ПРЕДМЕТ ИЗУЧЕНИЯ, ЦЕЛЬ, ЗАДАЧИ ГИГИЕНЫ ДЕТЕЙ И ПОДРОСТКОВ </vt:lpstr>
      <vt:lpstr>Слайд 4</vt:lpstr>
      <vt:lpstr>Слайд 5</vt:lpstr>
      <vt:lpstr>ОСНОВНЫЕ ЗАКОНОМЕРНОСТИ РОСТА И РАЗВИТИЯ:</vt:lpstr>
      <vt:lpstr>Слайд 7</vt:lpstr>
      <vt:lpstr>Слайд 8</vt:lpstr>
      <vt:lpstr>Слайд 9</vt:lpstr>
      <vt:lpstr>Возрастная периодизация</vt:lpstr>
      <vt:lpstr>Слайд 11</vt:lpstr>
      <vt:lpstr>Слайд 12</vt:lpstr>
      <vt:lpstr>Слайд 13</vt:lpstr>
      <vt:lpstr>Слайд 14</vt:lpstr>
      <vt:lpstr> Для оценки здоровья детей и подростков необходимо использовать следующие критерии:  1) наличие или отсутствие в момент обследования хронических заболеваний;  2) уровень достигнутого физического и нервно-психического развития и степень его гармоничности;  3) уровень функционирования основных систем организма;  4) степень сопротивляемости организма неблагоприятным воздействиям. 5) соответствие биологического возраста календарному.  </vt:lpstr>
      <vt:lpstr>Слайд 16</vt:lpstr>
      <vt:lpstr>Схема распределения детей раннего и дошкольного возраста по группам здоровья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    Исследование и оценка о развития детей и подростков  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Дослідження й оцінка фізичного розвитку дітей та підлітків </dc:title>
  <dc:creator>Неля</dc:creator>
  <cp:lastModifiedBy>XTreme</cp:lastModifiedBy>
  <cp:revision>276</cp:revision>
  <dcterms:created xsi:type="dcterms:W3CDTF">2015-02-01T09:23:05Z</dcterms:created>
  <dcterms:modified xsi:type="dcterms:W3CDTF">2015-07-02T08:29:38Z</dcterms:modified>
</cp:coreProperties>
</file>