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1" r:id="rId5"/>
    <p:sldId id="262" r:id="rId6"/>
    <p:sldId id="263" r:id="rId7"/>
    <p:sldId id="264" r:id="rId8"/>
    <p:sldId id="260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17" autoAdjust="0"/>
  </p:normalViewPr>
  <p:slideViewPr>
    <p:cSldViewPr>
      <p:cViewPr>
        <p:scale>
          <a:sx n="78" d="100"/>
          <a:sy n="78" d="100"/>
        </p:scale>
        <p:origin x="-7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00CBD-6313-4FA6-9746-99A408F83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15B72-3C62-4DC0-9703-BDAC7D92C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FD0F4-0268-4183-AD72-B8B9D8CBF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47E5A-A173-4DF0-ABC8-ABAA0D825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4BEFD-F57B-4D5B-BB7F-C038BFD26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A9606-A53D-4E9B-A889-D1FFB7874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7DDC6-07EF-405D-A574-3B3990D37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920C0-C896-4E89-9C97-74BA3C62B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45A79-BE61-4A36-BF80-B8BC69181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019D7-F434-4166-9849-5668FEF14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D32C4-4355-4D1E-B774-3C980E465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8B445-5674-43BB-9F47-D23F668AA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360664D-2DA0-49DF-AC3E-F06420DB0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600200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>М</a:t>
            </a:r>
            <a:r>
              <a:rPr lang="uk-UA" sz="1800" b="1" dirty="0" err="1" smtClean="0"/>
              <a:t>іністерство</a:t>
            </a:r>
            <a:r>
              <a:rPr lang="uk-UA" sz="1800" b="1" dirty="0" smtClean="0"/>
              <a:t> охорони здоров'я України</a:t>
            </a:r>
            <a:br>
              <a:rPr lang="uk-UA" sz="1800" b="1" dirty="0" smtClean="0"/>
            </a:br>
            <a:r>
              <a:rPr lang="uk-UA" sz="1800" b="1" dirty="0" smtClean="0"/>
              <a:t>Запорізький державний медичний університет</a:t>
            </a:r>
            <a:br>
              <a:rPr lang="uk-UA" sz="1800" b="1" dirty="0" smtClean="0"/>
            </a:br>
            <a:r>
              <a:rPr lang="uk-UA" sz="1800" b="1" dirty="0" smtClean="0"/>
              <a:t>Кафедра суспільних дисциплін</a:t>
            </a:r>
            <a:endParaRPr lang="ru-RU" sz="1800" b="1" dirty="0" smtClean="0"/>
          </a:p>
        </p:txBody>
      </p:sp>
      <p:sp>
        <p:nvSpPr>
          <p:cNvPr id="3" name="Rectangle 332"/>
          <p:cNvSpPr txBox="1">
            <a:spLocks noChangeArrowheads="1"/>
          </p:cNvSpPr>
          <p:nvPr/>
        </p:nvSpPr>
        <p:spPr bwMode="auto">
          <a:xfrm>
            <a:off x="304800" y="1752600"/>
            <a:ext cx="8458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Презентація</a:t>
            </a:r>
            <a:r>
              <a:rPr kumimoji="0" lang="uk-UA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 тему : </a:t>
            </a:r>
            <a:r>
              <a:rPr kumimoji="0" lang="uk-UA" sz="44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“Україна</a:t>
            </a:r>
            <a:r>
              <a:rPr kumimoji="0" lang="uk-UA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 20-ті 30-ті </a:t>
            </a:r>
            <a:r>
              <a:rPr kumimoji="0" lang="uk-UA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роки </a:t>
            </a:r>
            <a:r>
              <a:rPr kumimoji="0" lang="uk-UA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ХХ </a:t>
            </a:r>
            <a:r>
              <a:rPr kumimoji="0" lang="uk-UA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століття ”</a:t>
            </a:r>
            <a:endParaRPr kumimoji="0" lang="uk-UA" sz="4400" b="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32"/>
          <p:cNvSpPr txBox="1">
            <a:spLocks noChangeArrowheads="1"/>
          </p:cNvSpPr>
          <p:nvPr/>
        </p:nvSpPr>
        <p:spPr bwMode="auto">
          <a:xfrm>
            <a:off x="3048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Виконали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r"/>
            <a:r>
              <a:rPr lang="uk-UA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Студентки </a:t>
            </a:r>
            <a:r>
              <a:rPr lang="en-US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ɪ</a:t>
            </a:r>
            <a:r>
              <a:rPr lang="uk-UA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курсу </a:t>
            </a:r>
            <a:r>
              <a:rPr lang="en-US" sz="1400" kern="0" dirty="0" err="1">
                <a:solidFill>
                  <a:schemeClr val="tx2"/>
                </a:solidFill>
              </a:rPr>
              <a:t>ɪɪ</a:t>
            </a:r>
            <a:r>
              <a:rPr lang="uk-UA" sz="1400" kern="0" dirty="0">
                <a:solidFill>
                  <a:schemeClr val="tx2"/>
                </a:solidFill>
              </a:rPr>
              <a:t> </a:t>
            </a:r>
            <a:r>
              <a:rPr lang="uk-UA" sz="1400" kern="0" dirty="0" smtClean="0">
                <a:solidFill>
                  <a:schemeClr val="tx2"/>
                </a:solidFill>
              </a:rPr>
              <a:t>медичного </a:t>
            </a:r>
            <a:r>
              <a:rPr lang="uk-UA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факультету</a:t>
            </a:r>
            <a:br>
              <a:rPr lang="uk-UA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uk-UA" sz="14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Слонецька</a:t>
            </a:r>
            <a:r>
              <a:rPr lang="uk-UA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Олександра</a:t>
            </a:r>
            <a:br>
              <a:rPr lang="uk-UA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uk-UA" sz="1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Співак Марія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0" y="6324600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kern="0" dirty="0" smtClean="0">
                <a:solidFill>
                  <a:schemeClr val="tx2"/>
                </a:solidFill>
              </a:rPr>
              <a:t>2014 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/>
          <a:lstStyle/>
          <a:p>
            <a:pPr eaLnBrk="1" hangingPunct="1"/>
            <a:r>
              <a:rPr lang="ru-RU" sz="3200" dirty="0" err="1" smtClean="0"/>
              <a:t>Партійно-урядове</a:t>
            </a:r>
            <a:r>
              <a:rPr lang="ru-RU" sz="3200" dirty="0" smtClean="0"/>
              <a:t> </a:t>
            </a:r>
            <a:r>
              <a:rPr lang="ru-RU" sz="3200" dirty="0" err="1" smtClean="0"/>
              <a:t>керівництво</a:t>
            </a:r>
            <a:r>
              <a:rPr lang="ru-RU" sz="3200" dirty="0" smtClean="0"/>
              <a:t> </a:t>
            </a:r>
            <a:r>
              <a:rPr lang="ru-RU" sz="3200" dirty="0" err="1" smtClean="0"/>
              <a:t>країни</a:t>
            </a:r>
            <a:r>
              <a:rPr lang="ru-RU" sz="3200" dirty="0" smtClean="0"/>
              <a:t> </a:t>
            </a:r>
            <a:r>
              <a:rPr lang="ru-RU" sz="3200" dirty="0" err="1" smtClean="0"/>
              <a:t>структурну</a:t>
            </a:r>
            <a:r>
              <a:rPr lang="ru-RU" sz="3200" dirty="0" smtClean="0"/>
              <a:t> </a:t>
            </a:r>
            <a:r>
              <a:rPr lang="ru-RU" sz="3200" dirty="0" err="1" smtClean="0"/>
              <a:t>перебудову</a:t>
            </a:r>
            <a:r>
              <a:rPr lang="ru-RU" sz="3200" dirty="0" smtClean="0"/>
              <a:t> в </a:t>
            </a:r>
            <a:r>
              <a:rPr lang="ru-RU" sz="3200" dirty="0" err="1" smtClean="0"/>
              <a:t>економіці</a:t>
            </a:r>
            <a:r>
              <a:rPr lang="ru-RU" sz="3200" dirty="0" smtClean="0"/>
              <a:t> </a:t>
            </a:r>
            <a:r>
              <a:rPr lang="ru-RU" sz="3200" dirty="0" err="1" smtClean="0"/>
              <a:t>планувало</a:t>
            </a:r>
            <a:r>
              <a:rPr lang="ru-RU" sz="3200" dirty="0" smtClean="0"/>
              <a:t> </a:t>
            </a:r>
            <a:r>
              <a:rPr lang="ru-RU" sz="3200" dirty="0" err="1" smtClean="0"/>
              <a:t>здійснити</a:t>
            </a:r>
            <a:r>
              <a:rPr lang="ru-RU" sz="3200" dirty="0" smtClean="0"/>
              <a:t>:</a:t>
            </a: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2971800"/>
            <a:ext cx="82296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ru-RU" dirty="0" smtClean="0"/>
              <a:t>шляхом </a:t>
            </a:r>
            <a:r>
              <a:rPr lang="ru-RU" dirty="0" err="1"/>
              <a:t>переорієнтації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і </a:t>
            </a:r>
            <a:r>
              <a:rPr lang="ru-RU" dirty="0" err="1"/>
              <a:t>резервів</a:t>
            </a:r>
            <a:r>
              <a:rPr lang="ru-RU" dirty="0"/>
              <a:t> на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індустріалізації</a:t>
            </a:r>
            <a:r>
              <a:rPr lang="ru-RU" dirty="0"/>
              <a:t>;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dirty="0" err="1"/>
              <a:t>проведенням</a:t>
            </a:r>
            <a:r>
              <a:rPr lang="ru-RU" dirty="0"/>
              <a:t> </a:t>
            </a:r>
            <a:r>
              <a:rPr lang="ru-RU" dirty="0" err="1"/>
              <a:t>масової</a:t>
            </a:r>
            <a:r>
              <a:rPr lang="ru-RU" dirty="0"/>
              <a:t> </a:t>
            </a:r>
            <a:r>
              <a:rPr lang="ru-RU" dirty="0" err="1"/>
              <a:t>колективізації</a:t>
            </a:r>
            <a:r>
              <a:rPr lang="ru-RU" dirty="0"/>
              <a:t> </a:t>
            </a:r>
            <a:r>
              <a:rPr lang="ru-RU" dirty="0" err="1"/>
              <a:t>селянських</a:t>
            </a:r>
            <a:r>
              <a:rPr lang="ru-RU" dirty="0"/>
              <a:t> </a:t>
            </a:r>
            <a:r>
              <a:rPr lang="ru-RU" dirty="0" err="1"/>
              <a:t>господарств</a:t>
            </a:r>
            <a:r>
              <a:rPr lang="ru-RU" dirty="0"/>
              <a:t> з метою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потенціалу</a:t>
            </a:r>
            <a:r>
              <a:rPr lang="ru-RU" dirty="0"/>
              <a:t> села, </a:t>
            </a:r>
            <a:r>
              <a:rPr lang="ru-RU" dirty="0" err="1"/>
              <a:t>сільського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 для </a:t>
            </a:r>
            <a:r>
              <a:rPr lang="ru-RU" dirty="0" err="1"/>
              <a:t>індустріалізації</a:t>
            </a:r>
            <a:r>
              <a:rPr lang="ru-RU" dirty="0"/>
              <a:t>: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dirty="0" err="1"/>
              <a:t>зміною</a:t>
            </a:r>
            <a:r>
              <a:rPr lang="ru-RU" dirty="0"/>
              <a:t> </a:t>
            </a:r>
            <a:r>
              <a:rPr lang="ru-RU" dirty="0" err="1"/>
              <a:t>господарського</a:t>
            </a:r>
            <a:r>
              <a:rPr lang="ru-RU" dirty="0"/>
              <a:t> </a:t>
            </a:r>
            <a:r>
              <a:rPr lang="ru-RU" dirty="0" err="1"/>
              <a:t>механізму</a:t>
            </a:r>
            <a:r>
              <a:rPr lang="ru-RU" dirty="0"/>
              <a:t>, переходом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ринкових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до </a:t>
            </a:r>
            <a:r>
              <a:rPr lang="ru-RU" dirty="0" err="1"/>
              <a:t>адміністративних</a:t>
            </a:r>
            <a:r>
              <a:rPr lang="ru-RU" dirty="0"/>
              <a:t>.</a:t>
            </a:r>
          </a:p>
          <a:p>
            <a:pPr>
              <a:defRPr/>
            </a:pPr>
            <a:r>
              <a:rPr lang="ru-RU" dirty="0"/>
              <a:t>У 1928-1932 </a:t>
            </a:r>
            <a:r>
              <a:rPr lang="ru-RU" dirty="0" err="1"/>
              <a:t>рр</a:t>
            </a:r>
            <a:r>
              <a:rPr lang="ru-RU" dirty="0"/>
              <a:t>.., </a:t>
            </a:r>
            <a:r>
              <a:rPr lang="ru-RU" dirty="0" err="1"/>
              <a:t>Тобто</a:t>
            </a:r>
            <a:r>
              <a:rPr lang="ru-RU" dirty="0"/>
              <a:t> в роки </a:t>
            </a:r>
            <a:r>
              <a:rPr lang="de-DE" dirty="0"/>
              <a:t>I </a:t>
            </a:r>
            <a:r>
              <a:rPr lang="ru-RU" dirty="0" err="1"/>
              <a:t>п'ятирічки</a:t>
            </a:r>
            <a:r>
              <a:rPr lang="ru-RU" dirty="0"/>
              <a:t>, </a:t>
            </a:r>
            <a:r>
              <a:rPr lang="ru-RU" dirty="0" err="1"/>
              <a:t>було</a:t>
            </a:r>
            <a:r>
              <a:rPr lang="ru-RU" dirty="0"/>
              <a:t> проведено ряд реформ,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перетворили</a:t>
            </a:r>
            <a:r>
              <a:rPr lang="ru-RU" dirty="0"/>
              <a:t> </a:t>
            </a:r>
            <a:r>
              <a:rPr lang="ru-RU" dirty="0" err="1"/>
              <a:t>підприємство</a:t>
            </a:r>
            <a:r>
              <a:rPr lang="ru-RU" dirty="0"/>
              <a:t>, а не трест в </a:t>
            </a:r>
            <a:r>
              <a:rPr lang="ru-RU" dirty="0" err="1" smtClean="0"/>
              <a:t>основну</a:t>
            </a:r>
            <a:r>
              <a:rPr lang="ru-RU" dirty="0" smtClean="0"/>
              <a:t> </a:t>
            </a:r>
            <a:r>
              <a:rPr lang="ru-RU" dirty="0" err="1" smtClean="0"/>
              <a:t>виробничу</a:t>
            </a:r>
            <a:r>
              <a:rPr lang="ru-RU" dirty="0" smtClean="0"/>
              <a:t> ланку.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змінено</a:t>
            </a:r>
            <a:r>
              <a:rPr lang="ru-RU" dirty="0"/>
              <a:t> </a:t>
            </a:r>
            <a:r>
              <a:rPr lang="ru-RU" dirty="0" err="1"/>
              <a:t>планування</a:t>
            </a:r>
            <a:r>
              <a:rPr lang="ru-RU" dirty="0"/>
              <a:t> </a:t>
            </a:r>
            <a:r>
              <a:rPr lang="ru-RU" dirty="0" err="1"/>
              <a:t>господарської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, їх </a:t>
            </a:r>
            <a:r>
              <a:rPr lang="ru-RU" dirty="0" err="1"/>
              <a:t>фінансування</a:t>
            </a:r>
            <a:r>
              <a:rPr lang="ru-RU" dirty="0"/>
              <a:t>, </a:t>
            </a:r>
            <a:r>
              <a:rPr lang="ru-RU" dirty="0" err="1"/>
              <a:t>змінена</a:t>
            </a:r>
            <a:r>
              <a:rPr lang="ru-RU" dirty="0"/>
              <a:t> система </a:t>
            </a:r>
            <a:r>
              <a:rPr lang="ru-RU" dirty="0" err="1"/>
              <a:t>заробітної</a:t>
            </a:r>
            <a:r>
              <a:rPr lang="ru-RU" dirty="0"/>
              <a:t> </a:t>
            </a:r>
            <a:r>
              <a:rPr lang="ru-RU" dirty="0" smtClean="0"/>
              <a:t>плати.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2468562"/>
          </a:xfrm>
        </p:spPr>
        <p:txBody>
          <a:bodyPr/>
          <a:lstStyle/>
          <a:p>
            <a:pPr eaLnBrk="1" hangingPunct="1"/>
            <a:r>
              <a:rPr lang="ru-RU" sz="3200" dirty="0" err="1" smtClean="0"/>
              <a:t>Основні</a:t>
            </a:r>
            <a:r>
              <a:rPr lang="ru-RU" sz="3200" dirty="0" smtClean="0"/>
              <a:t> </a:t>
            </a:r>
            <a:r>
              <a:rPr lang="ru-RU" sz="3200" dirty="0" err="1" smtClean="0"/>
              <a:t>елементи</a:t>
            </a:r>
            <a:r>
              <a:rPr lang="ru-RU" sz="3200" dirty="0" smtClean="0"/>
              <a:t> нового </a:t>
            </a:r>
            <a:r>
              <a:rPr lang="ru-RU" sz="3200" dirty="0" err="1" smtClean="0"/>
              <a:t>господарського</a:t>
            </a:r>
            <a:r>
              <a:rPr lang="ru-RU" sz="3200" dirty="0" smtClean="0"/>
              <a:t> </a:t>
            </a:r>
            <a:r>
              <a:rPr lang="ru-RU" sz="3200" dirty="0" err="1" smtClean="0"/>
              <a:t>механізму</a:t>
            </a:r>
            <a:r>
              <a:rPr lang="ru-RU" sz="3200" dirty="0" smtClean="0"/>
              <a:t> в </a:t>
            </a:r>
            <a:r>
              <a:rPr lang="ru-RU" sz="3200" dirty="0" err="1" smtClean="0"/>
              <a:t>промисловості</a:t>
            </a:r>
            <a:r>
              <a:rPr lang="ru-RU" sz="3200" dirty="0" smtClean="0"/>
              <a:t> </a:t>
            </a:r>
            <a:r>
              <a:rPr lang="ru-RU" sz="3200" dirty="0" err="1" smtClean="0"/>
              <a:t>найбільш</a:t>
            </a:r>
            <a:r>
              <a:rPr lang="ru-RU" sz="3200" dirty="0" smtClean="0"/>
              <a:t> </a:t>
            </a:r>
            <a:r>
              <a:rPr lang="ru-RU" sz="3200" dirty="0" err="1" smtClean="0"/>
              <a:t>чітко</a:t>
            </a:r>
            <a:r>
              <a:rPr lang="ru-RU" sz="3200" dirty="0" smtClean="0"/>
              <a:t> </a:t>
            </a:r>
            <a:r>
              <a:rPr lang="ru-RU" sz="3200" dirty="0" err="1" smtClean="0"/>
              <a:t>проявилися</a:t>
            </a:r>
            <a:r>
              <a:rPr lang="ru-RU" sz="3200" dirty="0" smtClean="0"/>
              <a:t> </a:t>
            </a:r>
            <a:r>
              <a:rPr lang="ru-RU" sz="3200" dirty="0" err="1" smtClean="0"/>
              <a:t>в</a:t>
            </a:r>
            <a:r>
              <a:rPr lang="ru-RU" sz="3200" dirty="0" smtClean="0"/>
              <a:t> </a:t>
            </a:r>
            <a:r>
              <a:rPr lang="ru-RU" sz="3200" dirty="0" err="1" smtClean="0"/>
              <a:t>кінці</a:t>
            </a:r>
            <a:r>
              <a:rPr lang="ru-RU" sz="3200" dirty="0" smtClean="0"/>
              <a:t> I - початку II </a:t>
            </a:r>
            <a:r>
              <a:rPr lang="ru-RU" sz="3200" dirty="0" err="1" smtClean="0"/>
              <a:t>п'ятирічок</a:t>
            </a:r>
            <a:r>
              <a:rPr lang="ru-RU" sz="3200" dirty="0" smtClean="0"/>
              <a:t>, </a:t>
            </a:r>
            <a:r>
              <a:rPr lang="ru-RU" sz="3200" dirty="0" err="1" smtClean="0"/>
              <a:t>тобто</a:t>
            </a:r>
            <a:r>
              <a:rPr lang="ru-RU" sz="3200" dirty="0" smtClean="0"/>
              <a:t> в 1933 р. </a:t>
            </a:r>
            <a:r>
              <a:rPr lang="ru-RU" sz="3200" dirty="0" err="1" smtClean="0"/>
              <a:t>Це</a:t>
            </a:r>
            <a:r>
              <a:rPr lang="ru-RU" sz="3200" dirty="0" smtClean="0"/>
              <a:t> </a:t>
            </a:r>
            <a:r>
              <a:rPr lang="ru-RU" sz="3200" dirty="0" err="1" smtClean="0"/>
              <a:t>виразилося</a:t>
            </a:r>
            <a:r>
              <a:rPr lang="ru-RU" sz="3200" dirty="0" smtClean="0"/>
              <a:t>:</a:t>
            </a:r>
            <a:endParaRPr lang="ru-RU" dirty="0" smtClean="0"/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228600" y="2667000"/>
            <a:ext cx="8458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/>
              <a:t>1</a:t>
            </a:r>
            <a:r>
              <a:rPr lang="ru-RU" sz="2000" dirty="0"/>
              <a:t>) </a:t>
            </a:r>
            <a:r>
              <a:rPr lang="ru-RU" sz="2000" dirty="0" err="1" smtClean="0"/>
              <a:t>Галузями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промисловості</a:t>
            </a:r>
            <a:r>
              <a:rPr lang="ru-RU" sz="2000" dirty="0" smtClean="0"/>
              <a:t> </a:t>
            </a:r>
            <a:r>
              <a:rPr lang="ru-RU" sz="2000" dirty="0" err="1"/>
              <a:t>керували</a:t>
            </a:r>
            <a:r>
              <a:rPr lang="ru-RU" sz="2000" dirty="0"/>
              <a:t> </a:t>
            </a:r>
            <a:r>
              <a:rPr lang="ru-RU" sz="2000" dirty="0" err="1"/>
              <a:t>Народні</a:t>
            </a:r>
            <a:r>
              <a:rPr lang="ru-RU" sz="2000" dirty="0"/>
              <a:t> </a:t>
            </a:r>
            <a:r>
              <a:rPr lang="ru-RU" sz="2000" dirty="0" err="1"/>
              <a:t>комісаріати</a:t>
            </a:r>
            <a:r>
              <a:rPr lang="ru-RU" sz="2000" dirty="0"/>
              <a:t> (</a:t>
            </a:r>
            <a:r>
              <a:rPr lang="ru-RU" sz="2000" dirty="0" err="1"/>
              <a:t>Наркомати</a:t>
            </a:r>
            <a:r>
              <a:rPr lang="ru-RU" sz="2000" dirty="0"/>
              <a:t>) </a:t>
            </a:r>
            <a:r>
              <a:rPr lang="ru-RU" sz="2000" dirty="0" err="1"/>
              <a:t>і</a:t>
            </a:r>
            <a:r>
              <a:rPr lang="ru-RU" sz="2000" dirty="0"/>
              <a:t> </a:t>
            </a:r>
            <a:r>
              <a:rPr lang="ru-RU" sz="2000" dirty="0" err="1"/>
              <a:t>Головні</a:t>
            </a:r>
            <a:r>
              <a:rPr lang="ru-RU" sz="2000" dirty="0"/>
              <a:t> </a:t>
            </a:r>
            <a:r>
              <a:rPr lang="ru-RU" sz="2000" dirty="0" err="1"/>
              <a:t>комітети</a:t>
            </a:r>
            <a:r>
              <a:rPr lang="ru-RU" sz="2000" dirty="0"/>
              <a:t> (Главки);</a:t>
            </a:r>
          </a:p>
          <a:p>
            <a:r>
              <a:rPr lang="ru-RU" sz="2000" dirty="0"/>
              <a:t>2) у </a:t>
            </a:r>
            <a:r>
              <a:rPr lang="ru-RU" sz="2000" dirty="0" err="1"/>
              <a:t>затвердженні</a:t>
            </a:r>
            <a:r>
              <a:rPr lang="ru-RU" sz="2000" dirty="0"/>
              <a:t> </a:t>
            </a:r>
            <a:r>
              <a:rPr lang="ru-RU" sz="2000" dirty="0" err="1"/>
              <a:t>єдиноначальності</a:t>
            </a:r>
            <a:r>
              <a:rPr lang="ru-RU" sz="2000" dirty="0"/>
              <a:t> на </a:t>
            </a:r>
            <a:r>
              <a:rPr lang="ru-RU" sz="2000" dirty="0" err="1"/>
              <a:t>підприємствах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командного стилю в </a:t>
            </a:r>
            <a:r>
              <a:rPr lang="ru-RU" sz="2000" dirty="0" err="1"/>
              <a:t>управлінні</a:t>
            </a:r>
            <a:r>
              <a:rPr lang="ru-RU" sz="2000" dirty="0"/>
              <a:t>;</a:t>
            </a:r>
          </a:p>
          <a:p>
            <a:r>
              <a:rPr lang="ru-RU" sz="2000" dirty="0"/>
              <a:t>3) </a:t>
            </a:r>
            <a:r>
              <a:rPr lang="ru-RU" sz="2000" dirty="0" smtClean="0"/>
              <a:t>У </a:t>
            </a:r>
            <a:r>
              <a:rPr lang="ru-RU" sz="2000" dirty="0" err="1" smtClean="0"/>
              <a:t>напрямку</a:t>
            </a:r>
            <a:r>
              <a:rPr lang="ru-RU" sz="2000" dirty="0" smtClean="0"/>
              <a:t> </a:t>
            </a:r>
            <a:r>
              <a:rPr lang="ru-RU" sz="2000" dirty="0"/>
              <a:t>на </a:t>
            </a:r>
            <a:r>
              <a:rPr lang="ru-RU" sz="2000" dirty="0" err="1"/>
              <a:t>підприємства</a:t>
            </a:r>
            <a:r>
              <a:rPr lang="ru-RU" sz="2000" dirty="0"/>
              <a:t> </a:t>
            </a:r>
            <a:r>
              <a:rPr lang="ru-RU" sz="2000" dirty="0" err="1"/>
              <a:t>щорічних</a:t>
            </a:r>
            <a:r>
              <a:rPr lang="ru-RU" sz="2000" dirty="0"/>
              <a:t> </a:t>
            </a:r>
            <a:r>
              <a:rPr lang="ru-RU" sz="2000" dirty="0" err="1"/>
              <a:t>народногосподарських</a:t>
            </a:r>
            <a:r>
              <a:rPr lang="ru-RU" sz="2000" dirty="0"/>
              <a:t> </a:t>
            </a:r>
            <a:r>
              <a:rPr lang="ru-RU" sz="2000" dirty="0" err="1"/>
              <a:t>планів</a:t>
            </a:r>
            <a:r>
              <a:rPr lang="ru-RU" sz="2000" dirty="0"/>
              <a:t> по </a:t>
            </a:r>
            <a:r>
              <a:rPr lang="ru-RU" sz="2000" dirty="0" err="1"/>
              <a:t>всіх</a:t>
            </a:r>
            <a:r>
              <a:rPr lang="ru-RU" sz="2000" dirty="0"/>
              <a:t> параметрах </a:t>
            </a:r>
            <a:r>
              <a:rPr lang="ru-RU" sz="2000" dirty="0" err="1"/>
              <a:t>діяльності</a:t>
            </a:r>
            <a:r>
              <a:rPr lang="ru-RU" sz="2000" dirty="0"/>
              <a:t>. План повинен </a:t>
            </a:r>
            <a:r>
              <a:rPr lang="ru-RU" sz="2000" dirty="0" err="1"/>
              <a:t>був</a:t>
            </a:r>
            <a:r>
              <a:rPr lang="ru-RU" sz="2000" dirty="0"/>
              <a:t> </a:t>
            </a:r>
            <a:r>
              <a:rPr lang="ru-RU" sz="2000" dirty="0" err="1"/>
              <a:t>виконуватися</a:t>
            </a:r>
            <a:r>
              <a:rPr lang="ru-RU" sz="2000" dirty="0"/>
              <a:t> </a:t>
            </a:r>
            <a:r>
              <a:rPr lang="ru-RU" sz="2000" dirty="0" smtClean="0"/>
              <a:t>за </a:t>
            </a:r>
            <a:r>
              <a:rPr lang="ru-RU" sz="2000" dirty="0" err="1" smtClean="0"/>
              <a:t>будь-яку</a:t>
            </a:r>
            <a:r>
              <a:rPr lang="ru-RU" sz="2000" dirty="0" smtClean="0"/>
              <a:t> </a:t>
            </a:r>
            <a:r>
              <a:rPr lang="ru-RU" sz="2000" dirty="0" err="1"/>
              <a:t>ціну</a:t>
            </a:r>
            <a:r>
              <a:rPr lang="ru-RU" sz="2000" dirty="0"/>
              <a:t>, </a:t>
            </a:r>
            <a:r>
              <a:rPr lang="ru-RU" sz="2000" dirty="0" smtClean="0"/>
              <a:t>у </a:t>
            </a:r>
            <a:r>
              <a:rPr lang="ru-RU" sz="2000" dirty="0"/>
              <a:t>тому </a:t>
            </a:r>
            <a:r>
              <a:rPr lang="ru-RU" sz="2000" dirty="0" err="1"/>
              <a:t>числі</a:t>
            </a:r>
            <a:r>
              <a:rPr lang="ru-RU" sz="2000" dirty="0"/>
              <a:t> за </a:t>
            </a:r>
            <a:r>
              <a:rPr lang="ru-RU" sz="2000" dirty="0" err="1"/>
              <a:t>рахунок</a:t>
            </a:r>
            <a:r>
              <a:rPr lang="ru-RU" sz="2000" dirty="0"/>
              <a:t> </a:t>
            </a:r>
            <a:r>
              <a:rPr lang="ru-RU" sz="2000" dirty="0" err="1"/>
              <a:t>безкоштовних</a:t>
            </a:r>
            <a:r>
              <a:rPr lang="ru-RU" sz="2000" dirty="0"/>
              <a:t> </a:t>
            </a:r>
            <a:r>
              <a:rPr lang="ru-RU" sz="2000" dirty="0" err="1"/>
              <a:t>суботників</a:t>
            </a:r>
            <a:r>
              <a:rPr lang="ru-RU" sz="2000" dirty="0"/>
              <a:t>, </a:t>
            </a:r>
            <a:r>
              <a:rPr lang="ru-RU" sz="2000" dirty="0" err="1"/>
              <a:t>недільників</a:t>
            </a:r>
            <a:r>
              <a:rPr lang="ru-RU" sz="2000" dirty="0"/>
              <a:t>, </a:t>
            </a:r>
            <a:r>
              <a:rPr lang="ru-RU" sz="2000" dirty="0" err="1"/>
              <a:t>позаурочної</a:t>
            </a:r>
            <a:r>
              <a:rPr lang="ru-RU" sz="2000" dirty="0"/>
              <a:t> </a:t>
            </a:r>
            <a:r>
              <a:rPr lang="ru-RU" sz="2000" dirty="0" err="1"/>
              <a:t>роботи</a:t>
            </a:r>
            <a:r>
              <a:rPr lang="ru-RU" sz="2000" dirty="0"/>
              <a:t>;</a:t>
            </a:r>
          </a:p>
          <a:p>
            <a:r>
              <a:rPr lang="ru-RU" sz="2000" dirty="0"/>
              <a:t>4) </a:t>
            </a:r>
            <a:r>
              <a:rPr lang="ru-RU" sz="2000" dirty="0" err="1"/>
              <a:t>декларуванні</a:t>
            </a:r>
            <a:r>
              <a:rPr lang="ru-RU" sz="2000" dirty="0"/>
              <a:t> формального </a:t>
            </a:r>
            <a:r>
              <a:rPr lang="ru-RU" sz="2000" dirty="0" err="1"/>
              <a:t>госпрозрахунку</a:t>
            </a:r>
            <a:r>
              <a:rPr lang="ru-RU" sz="2000" dirty="0"/>
              <a:t> на </a:t>
            </a:r>
            <a:r>
              <a:rPr lang="ru-RU" sz="2000" dirty="0" err="1"/>
              <a:t>підприємствах</a:t>
            </a:r>
            <a:r>
              <a:rPr lang="ru-RU" sz="2000" dirty="0"/>
              <a:t>, </a:t>
            </a:r>
            <a:r>
              <a:rPr lang="ru-RU" sz="2000" dirty="0" err="1"/>
              <a:t>але</a:t>
            </a:r>
            <a:r>
              <a:rPr lang="ru-RU" sz="2000" dirty="0"/>
              <a:t> </a:t>
            </a:r>
            <a:r>
              <a:rPr lang="ru-RU" sz="2000" dirty="0" err="1"/>
              <a:t>з</a:t>
            </a:r>
            <a:r>
              <a:rPr lang="ru-RU" sz="2000" dirty="0"/>
              <a:t> </a:t>
            </a:r>
            <a:r>
              <a:rPr lang="ru-RU" sz="2000" dirty="0" err="1"/>
              <a:t>обов'язковим</a:t>
            </a:r>
            <a:r>
              <a:rPr lang="ru-RU" sz="2000" dirty="0"/>
              <a:t> </a:t>
            </a:r>
            <a:r>
              <a:rPr lang="ru-RU" sz="2000" dirty="0" err="1"/>
              <a:t>відрахуванням</a:t>
            </a:r>
            <a:r>
              <a:rPr lang="ru-RU" sz="2000" dirty="0"/>
              <a:t> до </a:t>
            </a:r>
            <a:r>
              <a:rPr lang="ru-RU" sz="2000" dirty="0" err="1"/>
              <a:t>держбюджету</a:t>
            </a:r>
            <a:r>
              <a:rPr lang="ru-RU" sz="2000" dirty="0"/>
              <a:t> </a:t>
            </a:r>
            <a:r>
              <a:rPr lang="ru-RU" sz="2000" dirty="0" err="1"/>
              <a:t>майже</a:t>
            </a:r>
            <a:r>
              <a:rPr lang="ru-RU" sz="2000" dirty="0"/>
              <a:t> </a:t>
            </a:r>
            <a:r>
              <a:rPr lang="ru-RU" sz="2000" dirty="0" err="1"/>
              <a:t>всього</a:t>
            </a:r>
            <a:r>
              <a:rPr lang="ru-RU" sz="2000" dirty="0"/>
              <a:t> </a:t>
            </a:r>
            <a:r>
              <a:rPr lang="ru-RU" sz="2000" dirty="0" err="1"/>
              <a:t>прибутку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28601" y="152400"/>
            <a:ext cx="3276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напрямками</a:t>
            </a:r>
            <a:r>
              <a:rPr lang="ru-RU" dirty="0"/>
              <a:t> </a:t>
            </a:r>
            <a:r>
              <a:rPr lang="ru-RU" dirty="0" err="1"/>
              <a:t>індустріалізації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 </a:t>
            </a:r>
            <a:r>
              <a:rPr lang="ru-RU" i="1" dirty="0" err="1"/>
              <a:t>реконструкція</a:t>
            </a:r>
            <a:r>
              <a:rPr lang="ru-RU" dirty="0"/>
              <a:t> </a:t>
            </a:r>
            <a:r>
              <a:rPr lang="ru-RU" dirty="0" err="1"/>
              <a:t>старих</a:t>
            </a:r>
            <a:r>
              <a:rPr lang="ru-RU" dirty="0"/>
              <a:t> </a:t>
            </a:r>
            <a:r>
              <a:rPr lang="ru-RU" dirty="0" err="1"/>
              <a:t>заводів</a:t>
            </a:r>
            <a:r>
              <a:rPr lang="ru-RU" dirty="0"/>
              <a:t> в </a:t>
            </a:r>
            <a:r>
              <a:rPr lang="ru-RU" dirty="0" err="1"/>
              <a:t>Москві</a:t>
            </a:r>
            <a:r>
              <a:rPr lang="ru-RU" dirty="0"/>
              <a:t>, </a:t>
            </a:r>
            <a:r>
              <a:rPr lang="ru-RU" dirty="0" err="1"/>
              <a:t>Ленінграді</a:t>
            </a:r>
            <a:r>
              <a:rPr lang="ru-RU" dirty="0"/>
              <a:t>, </a:t>
            </a:r>
            <a:r>
              <a:rPr lang="ru-RU" dirty="0" err="1"/>
              <a:t>Нижньому</a:t>
            </a:r>
            <a:r>
              <a:rPr lang="ru-RU" dirty="0"/>
              <a:t> </a:t>
            </a:r>
            <a:r>
              <a:rPr lang="ru-RU" dirty="0" err="1"/>
              <a:t>Новгороді</a:t>
            </a:r>
            <a:r>
              <a:rPr lang="ru-RU" dirty="0"/>
              <a:t>, на </a:t>
            </a:r>
            <a:r>
              <a:rPr lang="ru-RU" dirty="0" err="1"/>
              <a:t>півдні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на</a:t>
            </a:r>
            <a:r>
              <a:rPr lang="ru-RU" dirty="0"/>
              <a:t> </a:t>
            </a:r>
            <a:r>
              <a:rPr lang="ru-RU" dirty="0" err="1"/>
              <a:t>Уралі</a:t>
            </a:r>
            <a:r>
              <a:rPr lang="ru-RU" dirty="0"/>
              <a:t>; </a:t>
            </a:r>
            <a:r>
              <a:rPr lang="ru-RU" i="1" dirty="0" err="1"/>
              <a:t>будівництво</a:t>
            </a:r>
            <a:r>
              <a:rPr lang="ru-RU" i="1" dirty="0"/>
              <a:t> </a:t>
            </a:r>
            <a:r>
              <a:rPr lang="ru-RU" i="1" dirty="0" err="1"/>
              <a:t>нових</a:t>
            </a:r>
            <a:r>
              <a:rPr lang="ru-RU" i="1" dirty="0"/>
              <a:t> </a:t>
            </a:r>
            <a:r>
              <a:rPr lang="ru-RU" i="1" dirty="0" err="1"/>
              <a:t>підприємств</a:t>
            </a:r>
            <a:r>
              <a:rPr lang="ru-RU" i="1" dirty="0"/>
              <a:t>.</a:t>
            </a:r>
            <a:r>
              <a:rPr lang="ru-RU" dirty="0"/>
              <a:t> </a:t>
            </a:r>
            <a:r>
              <a:rPr lang="ru-RU" dirty="0" err="1"/>
              <a:t>Старі</a:t>
            </a:r>
            <a:r>
              <a:rPr lang="ru-RU" dirty="0"/>
              <a:t> </a:t>
            </a:r>
            <a:r>
              <a:rPr lang="ru-RU" dirty="0" err="1"/>
              <a:t>підприємства</a:t>
            </a:r>
            <a:r>
              <a:rPr lang="ru-RU" dirty="0"/>
              <a:t> </a:t>
            </a:r>
            <a:r>
              <a:rPr lang="ru-RU" dirty="0" err="1"/>
              <a:t>розширювали</a:t>
            </a:r>
            <a:r>
              <a:rPr lang="ru-RU" dirty="0"/>
              <a:t>, </a:t>
            </a:r>
            <a:r>
              <a:rPr lang="ru-RU" dirty="0" err="1"/>
              <a:t>переоснащували</a:t>
            </a:r>
            <a:r>
              <a:rPr lang="ru-RU" dirty="0"/>
              <a:t> </a:t>
            </a:r>
            <a:r>
              <a:rPr lang="ru-RU" dirty="0" err="1"/>
              <a:t>новим</a:t>
            </a:r>
            <a:r>
              <a:rPr lang="ru-RU" dirty="0"/>
              <a:t> </a:t>
            </a:r>
            <a:r>
              <a:rPr lang="ru-RU" dirty="0" err="1"/>
              <a:t>обладнанням</a:t>
            </a:r>
            <a:r>
              <a:rPr lang="ru-RU" dirty="0"/>
              <a:t>, </a:t>
            </a:r>
            <a:r>
              <a:rPr lang="ru-RU" dirty="0" err="1"/>
              <a:t>закупленим</a:t>
            </a:r>
            <a:r>
              <a:rPr lang="ru-RU" dirty="0"/>
              <a:t> в </a:t>
            </a:r>
            <a:r>
              <a:rPr lang="ru-RU" dirty="0" err="1"/>
              <a:t>більшості</a:t>
            </a:r>
            <a:r>
              <a:rPr lang="ru-RU" dirty="0"/>
              <a:t> за кордоном. </a:t>
            </a:r>
            <a:r>
              <a:rPr lang="ru-RU" dirty="0" err="1"/>
              <a:t>Проекти</a:t>
            </a:r>
            <a:r>
              <a:rPr lang="ru-RU" dirty="0"/>
              <a:t> на </a:t>
            </a:r>
            <a:r>
              <a:rPr lang="ru-RU" dirty="0" err="1"/>
              <a:t>зведення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заводів</a:t>
            </a:r>
            <a:r>
              <a:rPr lang="ru-RU" dirty="0"/>
              <a:t> нерідко </a:t>
            </a:r>
            <a:r>
              <a:rPr lang="ru-RU" dirty="0" err="1"/>
              <a:t>виконувалися</a:t>
            </a:r>
            <a:r>
              <a:rPr lang="ru-RU" dirty="0"/>
              <a:t> в </a:t>
            </a:r>
            <a:r>
              <a:rPr lang="ru-RU" dirty="0" err="1"/>
              <a:t>Німеччині</a:t>
            </a:r>
            <a:r>
              <a:rPr lang="ru-RU" dirty="0"/>
              <a:t> та США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340" name="Picture 4" descr="http://www.1723.ru/photo/byron/sverdlovsk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9264" y="228600"/>
            <a:ext cx="5614736" cy="4114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4876800"/>
            <a:ext cx="8763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Головна </a:t>
            </a:r>
            <a:r>
              <a:rPr lang="ru-RU" dirty="0" err="1" smtClean="0"/>
              <a:t>увага</a:t>
            </a:r>
            <a:r>
              <a:rPr lang="ru-RU" dirty="0" smtClean="0"/>
              <a:t> </a:t>
            </a:r>
            <a:r>
              <a:rPr lang="ru-RU" dirty="0" err="1" smtClean="0"/>
              <a:t>приділялася</a:t>
            </a:r>
            <a:r>
              <a:rPr lang="ru-RU" dirty="0" smtClean="0"/>
              <a:t> </a:t>
            </a:r>
            <a:r>
              <a:rPr lang="ru-RU" dirty="0" err="1" smtClean="0"/>
              <a:t>машинобудівній</a:t>
            </a:r>
            <a:r>
              <a:rPr lang="ru-RU" dirty="0" smtClean="0"/>
              <a:t> </a:t>
            </a:r>
            <a:r>
              <a:rPr lang="ru-RU" dirty="0" err="1" smtClean="0"/>
              <a:t>галузі</a:t>
            </a:r>
            <a:r>
              <a:rPr lang="ru-RU" dirty="0" smtClean="0"/>
              <a:t>, </a:t>
            </a:r>
            <a:r>
              <a:rPr lang="ru-RU" dirty="0" err="1" smtClean="0"/>
              <a:t>покликаної</a:t>
            </a:r>
            <a:r>
              <a:rPr lang="ru-RU" dirty="0" smtClean="0"/>
              <a:t> </a:t>
            </a:r>
            <a:r>
              <a:rPr lang="ru-RU" dirty="0" err="1" smtClean="0"/>
              <a:t>переоснастити</a:t>
            </a:r>
            <a:r>
              <a:rPr lang="ru-RU" dirty="0" smtClean="0"/>
              <a:t> </a:t>
            </a:r>
            <a:r>
              <a:rPr lang="ru-RU" dirty="0" err="1" smtClean="0"/>
              <a:t>металургійну</a:t>
            </a:r>
            <a:r>
              <a:rPr lang="ru-RU" dirty="0" smtClean="0"/>
              <a:t>, </a:t>
            </a:r>
            <a:r>
              <a:rPr lang="ru-RU" dirty="0" err="1" smtClean="0"/>
              <a:t>паливно-енергетичну</a:t>
            </a:r>
            <a:r>
              <a:rPr lang="ru-RU" dirty="0" smtClean="0"/>
              <a:t>, </a:t>
            </a:r>
            <a:r>
              <a:rPr lang="ru-RU" dirty="0" err="1" smtClean="0"/>
              <a:t>сільськогосподарську</a:t>
            </a:r>
            <a:r>
              <a:rPr lang="ru-RU" dirty="0" smtClean="0"/>
              <a:t> </a:t>
            </a:r>
            <a:r>
              <a:rPr lang="ru-RU" dirty="0" err="1" smtClean="0"/>
              <a:t>галузі</a:t>
            </a:r>
            <a:r>
              <a:rPr lang="ru-RU" dirty="0" smtClean="0"/>
              <a:t>, </a:t>
            </a:r>
            <a:r>
              <a:rPr lang="ru-RU" dirty="0" err="1" smtClean="0"/>
              <a:t>пізніше</a:t>
            </a:r>
            <a:r>
              <a:rPr lang="ru-RU" dirty="0" smtClean="0"/>
              <a:t> - </a:t>
            </a:r>
            <a:r>
              <a:rPr lang="ru-RU" dirty="0" err="1" smtClean="0"/>
              <a:t>підприємства</a:t>
            </a:r>
            <a:r>
              <a:rPr lang="ru-RU" dirty="0" smtClean="0"/>
              <a:t> </a:t>
            </a:r>
            <a:r>
              <a:rPr lang="ru-RU" dirty="0" err="1" smtClean="0"/>
              <a:t>легкої</a:t>
            </a:r>
            <a:r>
              <a:rPr lang="ru-RU" dirty="0" smtClean="0"/>
              <a:t> </a:t>
            </a:r>
            <a:r>
              <a:rPr lang="ru-RU" dirty="0" err="1" smtClean="0"/>
              <a:t>промисловості</a:t>
            </a:r>
            <a:r>
              <a:rPr lang="ru-RU" dirty="0" smtClean="0"/>
              <a:t>. </a:t>
            </a:r>
            <a:r>
              <a:rPr lang="ru-RU" dirty="0" err="1" smtClean="0"/>
              <a:t>З'явився</a:t>
            </a:r>
            <a:r>
              <a:rPr lang="ru-RU" dirty="0" smtClean="0"/>
              <a:t> "завод </a:t>
            </a:r>
            <a:r>
              <a:rPr lang="ru-RU" dirty="0" err="1" smtClean="0"/>
              <a:t>заводів</a:t>
            </a:r>
            <a:r>
              <a:rPr lang="ru-RU" dirty="0" smtClean="0"/>
              <a:t>" </a:t>
            </a:r>
            <a:r>
              <a:rPr lang="ru-RU" dirty="0" err="1" smtClean="0"/>
              <a:t>Уралмаш</a:t>
            </a:r>
            <a:r>
              <a:rPr lang="ru-RU" dirty="0" smtClean="0"/>
              <a:t> в </a:t>
            </a:r>
            <a:r>
              <a:rPr lang="ru-RU" dirty="0" err="1" smtClean="0"/>
              <a:t>Свердловську</a:t>
            </a:r>
            <a:r>
              <a:rPr lang="ru-RU" dirty="0" smtClean="0"/>
              <a:t>, </a:t>
            </a:r>
            <a:r>
              <a:rPr lang="ru-RU" dirty="0" err="1" smtClean="0"/>
              <a:t>величезні</a:t>
            </a:r>
            <a:r>
              <a:rPr lang="ru-RU" dirty="0" smtClean="0"/>
              <a:t> </a:t>
            </a:r>
            <a:r>
              <a:rPr lang="ru-RU" dirty="0" err="1" smtClean="0"/>
              <a:t>тракторні</a:t>
            </a:r>
            <a:r>
              <a:rPr lang="ru-RU" dirty="0" smtClean="0"/>
              <a:t> заводи в </a:t>
            </a:r>
            <a:r>
              <a:rPr lang="ru-RU" dirty="0" err="1" smtClean="0"/>
              <a:t>Челябінську</a:t>
            </a:r>
            <a:r>
              <a:rPr lang="ru-RU" dirty="0" smtClean="0"/>
              <a:t>, </a:t>
            </a:r>
            <a:r>
              <a:rPr lang="ru-RU" dirty="0" err="1" smtClean="0"/>
              <a:t>Сталінграді</a:t>
            </a:r>
            <a:r>
              <a:rPr lang="ru-RU" dirty="0" smtClean="0"/>
              <a:t> та </a:t>
            </a:r>
            <a:r>
              <a:rPr lang="ru-RU" dirty="0" err="1" smtClean="0"/>
              <a:t>Харкові</a:t>
            </a:r>
            <a:r>
              <a:rPr lang="ru-RU" dirty="0" smtClean="0"/>
              <a:t> (ЧТЗ, СТЗ, ХТЗ). 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1371600"/>
            <a:ext cx="8534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/>
              <a:t>сільського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:</a:t>
            </a:r>
          </a:p>
          <a:p>
            <a:pPr>
              <a:defRPr/>
            </a:pPr>
            <a:r>
              <a:rPr lang="ru-RU" dirty="0"/>
              <a:t>      а) шляхом </a:t>
            </a:r>
            <a:r>
              <a:rPr lang="ru-RU" dirty="0" err="1"/>
              <a:t>експропріації</a:t>
            </a:r>
            <a:r>
              <a:rPr lang="ru-RU" dirty="0"/>
              <a:t> </a:t>
            </a:r>
            <a:r>
              <a:rPr lang="ru-RU" dirty="0" err="1"/>
              <a:t>декількох</a:t>
            </a:r>
            <a:r>
              <a:rPr lang="ru-RU" dirty="0"/>
              <a:t> </a:t>
            </a:r>
            <a:r>
              <a:rPr lang="ru-RU" dirty="0" err="1"/>
              <a:t>мільйонів</a:t>
            </a:r>
            <a:r>
              <a:rPr lang="ru-RU" dirty="0"/>
              <a:t> </a:t>
            </a:r>
            <a:r>
              <a:rPr lang="ru-RU" dirty="0" err="1"/>
              <a:t>господарств</a:t>
            </a:r>
            <a:r>
              <a:rPr lang="ru-RU" dirty="0"/>
              <a:t> "</a:t>
            </a:r>
            <a:r>
              <a:rPr lang="ru-RU" dirty="0" err="1"/>
              <a:t>куркулів</a:t>
            </a:r>
            <a:r>
              <a:rPr lang="ru-RU" dirty="0"/>
              <a:t>"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масової</a:t>
            </a:r>
            <a:r>
              <a:rPr lang="ru-RU" dirty="0"/>
              <a:t> </a:t>
            </a:r>
            <a:r>
              <a:rPr lang="ru-RU" dirty="0" err="1"/>
              <a:t>колективізації</a:t>
            </a:r>
            <a:r>
              <a:rPr lang="ru-RU" dirty="0"/>
              <a:t>; </a:t>
            </a:r>
          </a:p>
          <a:p>
            <a:pPr>
              <a:defRPr/>
            </a:pPr>
            <a:r>
              <a:rPr lang="ru-RU" dirty="0"/>
              <a:t>      б) </a:t>
            </a:r>
            <a:r>
              <a:rPr lang="ru-RU" dirty="0" err="1"/>
              <a:t>вилучення</a:t>
            </a:r>
            <a:r>
              <a:rPr lang="ru-RU" dirty="0"/>
              <a:t> </a:t>
            </a:r>
            <a:r>
              <a:rPr lang="ru-RU" dirty="0" err="1"/>
              <a:t>більшої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виробленої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створених</a:t>
            </a:r>
            <a:r>
              <a:rPr lang="ru-RU" dirty="0"/>
              <a:t> </a:t>
            </a:r>
            <a:r>
              <a:rPr lang="ru-RU" dirty="0" err="1"/>
              <a:t>колгоспів</a:t>
            </a:r>
            <a:r>
              <a:rPr lang="ru-RU" dirty="0"/>
              <a:t> і </a:t>
            </a:r>
            <a:r>
              <a:rPr lang="ru-RU" dirty="0" err="1"/>
              <a:t>радгоспів</a:t>
            </a:r>
            <a:r>
              <a:rPr lang="ru-RU" dirty="0"/>
              <a:t>; </a:t>
            </a:r>
          </a:p>
          <a:p>
            <a:pPr>
              <a:defRPr/>
            </a:pPr>
            <a:r>
              <a:rPr lang="ru-RU" dirty="0"/>
              <a:t>      в) </a:t>
            </a:r>
            <a:r>
              <a:rPr lang="ru-RU" dirty="0" err="1"/>
              <a:t>безкоштовної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на </a:t>
            </a:r>
            <a:r>
              <a:rPr lang="ru-RU" dirty="0" err="1"/>
              <a:t>лісозаготівлях</a:t>
            </a:r>
            <a:r>
              <a:rPr lang="ru-RU" dirty="0"/>
              <a:t> і </a:t>
            </a:r>
            <a:r>
              <a:rPr lang="ru-RU" dirty="0" err="1"/>
              <a:t>будовах</a:t>
            </a:r>
            <a:r>
              <a:rPr lang="ru-RU" dirty="0"/>
              <a:t> </a:t>
            </a:r>
            <a:r>
              <a:rPr lang="ru-RU" dirty="0" err="1"/>
              <a:t>мільйонів</a:t>
            </a:r>
            <a:r>
              <a:rPr lang="ru-RU" dirty="0"/>
              <a:t> </a:t>
            </a:r>
            <a:r>
              <a:rPr lang="ru-RU" dirty="0" err="1"/>
              <a:t>репресованих</a:t>
            </a:r>
            <a:r>
              <a:rPr lang="ru-RU" dirty="0"/>
              <a:t> селян,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представників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верств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; </a:t>
            </a:r>
          </a:p>
          <a:p>
            <a:pPr>
              <a:defRPr/>
            </a:pPr>
            <a:r>
              <a:rPr lang="ru-RU" dirty="0"/>
              <a:t>2) з </a:t>
            </a:r>
            <a:r>
              <a:rPr lang="ru-RU" dirty="0" err="1"/>
              <a:t>коштів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надійшли</a:t>
            </a:r>
            <a:r>
              <a:rPr lang="ru-RU" dirty="0"/>
              <a:t> до бюджету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промислових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. </a:t>
            </a:r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відбулося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з 1 </a:t>
            </a:r>
            <a:r>
              <a:rPr lang="ru-RU" dirty="0" err="1"/>
              <a:t>січня</a:t>
            </a:r>
            <a:r>
              <a:rPr lang="ru-RU" dirty="0"/>
              <a:t> 1929 до 1 </a:t>
            </a:r>
            <a:r>
              <a:rPr lang="ru-RU" dirty="0" err="1"/>
              <a:t>січня</a:t>
            </a:r>
            <a:r>
              <a:rPr lang="ru-RU" dirty="0"/>
              <a:t> 1933 р. в </a:t>
            </a:r>
            <a:r>
              <a:rPr lang="ru-RU" dirty="0" err="1"/>
              <a:t>чотири</a:t>
            </a:r>
            <a:r>
              <a:rPr lang="ru-RU" dirty="0"/>
              <a:t> рази </a:t>
            </a:r>
            <a:r>
              <a:rPr lang="ru-RU" dirty="0" err="1"/>
              <a:t>грошової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;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підвищилися</a:t>
            </a:r>
            <a:r>
              <a:rPr lang="ru-RU" dirty="0"/>
              <a:t> з 1931 р. </a:t>
            </a:r>
            <a:r>
              <a:rPr lang="ru-RU" dirty="0" err="1"/>
              <a:t>ціни</a:t>
            </a:r>
            <a:r>
              <a:rPr lang="ru-RU" dirty="0"/>
              <a:t> на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споживчі</a:t>
            </a:r>
            <a:r>
              <a:rPr lang="ru-RU" dirty="0"/>
              <a:t> </a:t>
            </a:r>
            <a:r>
              <a:rPr lang="ru-RU" dirty="0" err="1"/>
              <a:t>товари</a:t>
            </a:r>
            <a:r>
              <a:rPr lang="ru-RU" dirty="0"/>
              <a:t>; </a:t>
            </a:r>
            <a:r>
              <a:rPr lang="ru-RU" dirty="0" err="1"/>
              <a:t>стягувалися</a:t>
            </a:r>
            <a:r>
              <a:rPr lang="ru-RU" dirty="0"/>
              <a:t> </a:t>
            </a:r>
            <a:r>
              <a:rPr lang="ru-RU" dirty="0" err="1"/>
              <a:t>прямі</a:t>
            </a:r>
            <a:r>
              <a:rPr lang="ru-RU" dirty="0"/>
              <a:t> і </a:t>
            </a:r>
            <a:r>
              <a:rPr lang="ru-RU" dirty="0" err="1"/>
              <a:t>непрямі</a:t>
            </a:r>
            <a:r>
              <a:rPr lang="ru-RU" dirty="0"/>
              <a:t> </a:t>
            </a:r>
            <a:r>
              <a:rPr lang="ru-RU" dirty="0" err="1"/>
              <a:t>податки</a:t>
            </a:r>
            <a:r>
              <a:rPr lang="ru-RU" dirty="0"/>
              <a:t>, особливо "</a:t>
            </a:r>
            <a:r>
              <a:rPr lang="ru-RU" dirty="0" err="1"/>
              <a:t>податок</a:t>
            </a:r>
            <a:r>
              <a:rPr lang="ru-RU" dirty="0"/>
              <a:t> з обороту",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нараховувався</a:t>
            </a:r>
            <a:r>
              <a:rPr lang="ru-RU" dirty="0"/>
              <a:t> на </a:t>
            </a:r>
            <a:r>
              <a:rPr lang="ru-RU" dirty="0" err="1"/>
              <a:t>продажну</a:t>
            </a:r>
            <a:r>
              <a:rPr lang="ru-RU" dirty="0"/>
              <a:t> </a:t>
            </a:r>
            <a:r>
              <a:rPr lang="ru-RU" dirty="0" err="1"/>
              <a:t>ціну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 в </a:t>
            </a:r>
            <a:r>
              <a:rPr lang="ru-RU" dirty="0" err="1"/>
              <a:t>роздрібній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.</a:t>
            </a:r>
          </a:p>
          <a:p>
            <a:pPr>
              <a:defRPr/>
            </a:pPr>
            <a:r>
              <a:rPr lang="ru-RU" dirty="0"/>
              <a:t>У </a:t>
            </a:r>
            <a:r>
              <a:rPr lang="ru-RU" dirty="0" err="1"/>
              <a:t>гонитві</a:t>
            </a:r>
            <a:r>
              <a:rPr lang="ru-RU" dirty="0"/>
              <a:t> за </a:t>
            </a:r>
            <a:r>
              <a:rPr lang="ru-RU" dirty="0" err="1"/>
              <a:t>кількісними</a:t>
            </a:r>
            <a:r>
              <a:rPr lang="ru-RU" dirty="0"/>
              <a:t> результатами мало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зверталося</a:t>
            </a:r>
            <a:r>
              <a:rPr lang="ru-RU" dirty="0"/>
              <a:t> на </a:t>
            </a:r>
            <a:r>
              <a:rPr lang="ru-RU" dirty="0" err="1"/>
              <a:t>якісні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стало правилом і в </a:t>
            </a:r>
            <a:r>
              <a:rPr lang="ru-RU" dirty="0" err="1"/>
              <a:t>наступні</a:t>
            </a:r>
            <a:r>
              <a:rPr lang="ru-RU" dirty="0"/>
              <a:t> роки. Через </a:t>
            </a:r>
            <a:r>
              <a:rPr lang="ru-RU" dirty="0" err="1"/>
              <a:t>катастрофічну</a:t>
            </a:r>
            <a:r>
              <a:rPr lang="ru-RU" dirty="0"/>
              <a:t> </a:t>
            </a:r>
            <a:r>
              <a:rPr lang="ru-RU" dirty="0" err="1"/>
              <a:t>нестачу</a:t>
            </a:r>
            <a:r>
              <a:rPr lang="ru-RU" dirty="0"/>
              <a:t> </a:t>
            </a:r>
            <a:r>
              <a:rPr lang="ru-RU" dirty="0" err="1"/>
              <a:t>кваліфікованих</a:t>
            </a:r>
            <a:r>
              <a:rPr lang="ru-RU" dirty="0"/>
              <a:t> </a:t>
            </a:r>
            <a:r>
              <a:rPr lang="ru-RU" dirty="0" err="1"/>
              <a:t>робітників</a:t>
            </a:r>
            <a:r>
              <a:rPr lang="ru-RU" dirty="0"/>
              <a:t> і </a:t>
            </a:r>
            <a:r>
              <a:rPr lang="ru-RU" dirty="0" err="1"/>
              <a:t>техніків</a:t>
            </a:r>
            <a:r>
              <a:rPr lang="ru-RU" dirty="0"/>
              <a:t> </a:t>
            </a:r>
            <a:r>
              <a:rPr lang="ru-RU" dirty="0" err="1"/>
              <a:t>дорогі</a:t>
            </a:r>
            <a:r>
              <a:rPr lang="ru-RU" dirty="0"/>
              <a:t> </a:t>
            </a:r>
            <a:r>
              <a:rPr lang="ru-RU" dirty="0" err="1"/>
              <a:t>машини</a:t>
            </a:r>
            <a:r>
              <a:rPr lang="ru-RU" dirty="0"/>
              <a:t> та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довгий</a:t>
            </a:r>
            <a:r>
              <a:rPr lang="ru-RU" dirty="0"/>
              <a:t> час </a:t>
            </a:r>
            <a:r>
              <a:rPr lang="ru-RU" dirty="0" err="1"/>
              <a:t>залишалися</a:t>
            </a:r>
            <a:r>
              <a:rPr lang="ru-RU" dirty="0"/>
              <a:t> в ящиках, </a:t>
            </a:r>
            <a:r>
              <a:rPr lang="ru-RU" dirty="0" err="1"/>
              <a:t>поступово</a:t>
            </a:r>
            <a:r>
              <a:rPr lang="ru-RU" dirty="0"/>
              <a:t> </a:t>
            </a:r>
            <a:r>
              <a:rPr lang="ru-RU" dirty="0" err="1"/>
              <a:t>приходячи</a:t>
            </a:r>
            <a:r>
              <a:rPr lang="ru-RU" dirty="0"/>
              <a:t> в </a:t>
            </a:r>
            <a:r>
              <a:rPr lang="ru-RU" dirty="0" err="1"/>
              <a:t>непридатність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не </a:t>
            </a:r>
            <a:r>
              <a:rPr lang="ru-RU" dirty="0" err="1"/>
              <a:t>досягалося</a:t>
            </a:r>
            <a:r>
              <a:rPr lang="ru-RU" dirty="0"/>
              <a:t> </a:t>
            </a:r>
            <a:r>
              <a:rPr lang="ru-RU" dirty="0" err="1"/>
              <a:t>передбачуваної</a:t>
            </a:r>
            <a:r>
              <a:rPr lang="ru-RU" dirty="0"/>
              <a:t> </a:t>
            </a:r>
            <a:r>
              <a:rPr lang="ru-RU" dirty="0" err="1"/>
              <a:t>продуктивності</a:t>
            </a:r>
            <a:r>
              <a:rPr lang="ru-RU" dirty="0"/>
              <a:t>. </a:t>
            </a:r>
            <a:r>
              <a:rPr lang="ru-RU" dirty="0" err="1"/>
              <a:t>Відсоток</a:t>
            </a:r>
            <a:r>
              <a:rPr lang="ru-RU" dirty="0"/>
              <a:t> браку на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підприємствах</a:t>
            </a:r>
            <a:r>
              <a:rPr lang="ru-RU" dirty="0"/>
              <a:t> </a:t>
            </a:r>
            <a:r>
              <a:rPr lang="ru-RU" dirty="0" err="1"/>
              <a:t>коливався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25 до 65%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22860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 err="1" smtClean="0"/>
              <a:t>Кошти</a:t>
            </a:r>
            <a:r>
              <a:rPr lang="ru-RU" sz="3600" dirty="0" smtClean="0"/>
              <a:t> </a:t>
            </a:r>
            <a:r>
              <a:rPr lang="ru-RU" sz="3600" dirty="0"/>
              <a:t>на </a:t>
            </a:r>
            <a:r>
              <a:rPr lang="ru-RU" sz="3600" dirty="0" err="1"/>
              <a:t>промислове</a:t>
            </a:r>
            <a:r>
              <a:rPr lang="ru-RU" sz="3600" dirty="0"/>
              <a:t> </a:t>
            </a:r>
            <a:r>
              <a:rPr lang="ru-RU" sz="3600" dirty="0" err="1"/>
              <a:t>будівництво</a:t>
            </a:r>
            <a:r>
              <a:rPr lang="ru-RU" sz="3600" dirty="0"/>
              <a:t> в 1929-1932 </a:t>
            </a:r>
            <a:r>
              <a:rPr lang="ru-RU" sz="3600" dirty="0" err="1" smtClean="0"/>
              <a:t>рр</a:t>
            </a:r>
            <a:r>
              <a:rPr lang="ru-RU" sz="3600" dirty="0" smtClean="0"/>
              <a:t>.</a:t>
            </a:r>
            <a:r>
              <a:rPr lang="ru-RU" sz="3600" dirty="0"/>
              <a:t> </a:t>
            </a:r>
            <a:r>
              <a:rPr lang="ru-RU" sz="3600" dirty="0" err="1"/>
              <a:t>надходили</a:t>
            </a:r>
            <a:r>
              <a:rPr lang="ru-RU" sz="3600" dirty="0"/>
              <a:t>: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362075"/>
          </a:xfrm>
        </p:spPr>
        <p:txBody>
          <a:bodyPr/>
          <a:lstStyle/>
          <a:p>
            <a:r>
              <a:rPr lang="uk-UA" dirty="0" smtClean="0"/>
              <a:t>Проведення політики українізації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1828801"/>
            <a:ext cx="3621087" cy="4800600"/>
          </a:xfrm>
        </p:spPr>
        <p:txBody>
          <a:bodyPr/>
          <a:lstStyle/>
          <a:p>
            <a:r>
              <a:rPr lang="uk-UA" dirty="0" smtClean="0"/>
              <a:t>Українізація - політика в національно-культурній сфері, яка </a:t>
            </a:r>
            <a:r>
              <a:rPr lang="uk-UA" dirty="0" err="1" smtClean="0"/>
              <a:t>здіснювалася</a:t>
            </a:r>
            <a:r>
              <a:rPr lang="uk-UA" dirty="0" smtClean="0"/>
              <a:t> радянським керівництвом в Україні у 20-ті роки.</a:t>
            </a:r>
            <a:br>
              <a:rPr lang="uk-UA" dirty="0" smtClean="0"/>
            </a:br>
            <a:r>
              <a:rPr lang="uk-UA" dirty="0" smtClean="0"/>
              <a:t>Українізація здійснювалася в певних, дозволеним центром </a:t>
            </a:r>
            <a:r>
              <a:rPr lang="uk-UA" dirty="0" err="1" smtClean="0"/>
              <a:t>межах.Рушійною</a:t>
            </a:r>
            <a:r>
              <a:rPr lang="uk-UA" dirty="0" smtClean="0"/>
              <a:t> силою у справі українізації став Наркомат освіти України, яким у 20-ті роки керували прибічники національного відродження Г.Гринько, О.</a:t>
            </a:r>
            <a:r>
              <a:rPr lang="uk-UA" dirty="0" err="1" smtClean="0"/>
              <a:t>Шумський</a:t>
            </a:r>
            <a:r>
              <a:rPr lang="uk-UA" dirty="0" smtClean="0"/>
              <a:t>, М.Скрипник.</a:t>
            </a:r>
            <a:endParaRPr lang="ru-RU" dirty="0"/>
          </a:p>
        </p:txBody>
      </p:sp>
      <p:pic>
        <p:nvPicPr>
          <p:cNvPr id="41986" name="Picture 2" descr="http://img.by/i/wk05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914400"/>
            <a:ext cx="393319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52400"/>
            <a:ext cx="7772400" cy="2438399"/>
          </a:xfrm>
        </p:spPr>
        <p:txBody>
          <a:bodyPr/>
          <a:lstStyle/>
          <a:p>
            <a:pPr algn="ctr"/>
            <a:r>
              <a:rPr lang="uk-UA" sz="3200" b="1" dirty="0" smtClean="0"/>
              <a:t>Українізація передбачала задоволення певних національних вимог українського народу:</a:t>
            </a:r>
          </a:p>
          <a:p>
            <a:pPr>
              <a:buFontTx/>
              <a:buChar char="-"/>
            </a:pPr>
            <a:r>
              <a:rPr lang="uk-UA" dirty="0" smtClean="0"/>
              <a:t>Висування українців на керівні посади</a:t>
            </a:r>
            <a:br>
              <a:rPr lang="uk-UA" dirty="0" smtClean="0"/>
            </a:br>
            <a:r>
              <a:rPr lang="uk-UA" dirty="0" smtClean="0"/>
              <a:t>- Запровадження української мови в державні та культурні                 установи,пресу, навчальні заклади</a:t>
            </a:r>
          </a:p>
        </p:txBody>
      </p:sp>
      <p:pic>
        <p:nvPicPr>
          <p:cNvPr id="43010" name="Picture 2" descr="http://std3.ru/f4/d3/1382126112-f4d3cb9d32e090372c25853eca06dfb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90800"/>
            <a:ext cx="5429250" cy="40671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19800" y="2971800"/>
            <a:ext cx="2895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uk-UA" sz="2000" dirty="0" smtClean="0"/>
              <a:t>Розвиток національної за формою й радянської за змістом культури</a:t>
            </a:r>
          </a:p>
          <a:p>
            <a:pPr>
              <a:buFontTx/>
              <a:buChar char="-"/>
            </a:pPr>
            <a:r>
              <a:rPr lang="uk-UA" sz="2000" dirty="0" smtClean="0"/>
              <a:t> Створення відповідних умов для культурного розвитку національних меншин, які проживали в Україні.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4801"/>
            <a:ext cx="7772400" cy="838200"/>
          </a:xfrm>
        </p:spPr>
        <p:txBody>
          <a:bodyPr/>
          <a:lstStyle/>
          <a:p>
            <a:r>
              <a:rPr lang="uk-UA" dirty="0" smtClean="0"/>
              <a:t>Наслідки українізації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8534400" cy="5562599"/>
          </a:xfrm>
        </p:spPr>
        <p:txBody>
          <a:bodyPr/>
          <a:lstStyle/>
          <a:p>
            <a:r>
              <a:rPr lang="ru-RU" sz="1800" dirty="0" smtClean="0"/>
              <a:t> У 1925 р. </a:t>
            </a:r>
            <a:r>
              <a:rPr lang="ru-RU" sz="1800" dirty="0" err="1" smtClean="0"/>
              <a:t>було</a:t>
            </a:r>
            <a:r>
              <a:rPr lang="ru-RU" sz="1800" dirty="0" smtClean="0"/>
              <a:t> </a:t>
            </a:r>
            <a:r>
              <a:rPr lang="ru-RU" sz="1800" dirty="0" err="1" smtClean="0"/>
              <a:t>введене</a:t>
            </a:r>
            <a:r>
              <a:rPr lang="ru-RU" sz="1800" dirty="0" smtClean="0"/>
              <a:t> </a:t>
            </a:r>
            <a:r>
              <a:rPr lang="ru-RU" sz="1800" dirty="0" err="1" smtClean="0"/>
              <a:t>обов'язкове</a:t>
            </a:r>
            <a:r>
              <a:rPr lang="ru-RU" sz="1800" dirty="0" smtClean="0"/>
              <a:t> </a:t>
            </a:r>
            <a:r>
              <a:rPr lang="ru-RU" sz="1800" dirty="0" err="1" smtClean="0"/>
              <a:t>вживання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української</a:t>
            </a:r>
            <a:r>
              <a:rPr lang="ru-RU" sz="1800" dirty="0" smtClean="0"/>
              <a:t> </a:t>
            </a:r>
            <a:r>
              <a:rPr lang="ru-RU" sz="1800" dirty="0" err="1" smtClean="0"/>
              <a:t>мови</a:t>
            </a:r>
            <a:r>
              <a:rPr lang="ru-RU" sz="1800" dirty="0" smtClean="0"/>
              <a:t> в державному </a:t>
            </a:r>
            <a:r>
              <a:rPr lang="ru-RU" sz="1800" dirty="0" err="1" smtClean="0"/>
              <a:t>діловодстві</a:t>
            </a:r>
            <a:r>
              <a:rPr lang="ru-RU" sz="1800" dirty="0" smtClean="0"/>
              <a:t>, а у 1927 р. Каганович </a:t>
            </a:r>
            <a:r>
              <a:rPr lang="ru-RU" sz="1800" dirty="0" err="1" smtClean="0"/>
              <a:t>оголосив</a:t>
            </a:r>
            <a:r>
              <a:rPr lang="ru-RU" sz="1800" dirty="0" smtClean="0"/>
              <a:t>, </a:t>
            </a:r>
            <a:r>
              <a:rPr lang="ru-RU" sz="1800" dirty="0" err="1" smtClean="0"/>
              <a:t>що</a:t>
            </a:r>
            <a:r>
              <a:rPr lang="ru-RU" sz="1800" dirty="0" smtClean="0"/>
              <a:t> вся </a:t>
            </a:r>
            <a:r>
              <a:rPr lang="ru-RU" sz="1800" dirty="0" err="1" smtClean="0"/>
              <a:t>партійна</a:t>
            </a:r>
            <a:r>
              <a:rPr lang="ru-RU" sz="1800" dirty="0" smtClean="0"/>
              <a:t> </a:t>
            </a:r>
            <a:r>
              <a:rPr lang="ru-RU" sz="1800" dirty="0" err="1" smtClean="0"/>
              <a:t>документація</a:t>
            </a:r>
            <a:r>
              <a:rPr lang="ru-RU" sz="1800" dirty="0" smtClean="0"/>
              <a:t> </a:t>
            </a:r>
            <a:r>
              <a:rPr lang="ru-RU" sz="1800" dirty="0" err="1" smtClean="0"/>
              <a:t>вестиметься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українською</a:t>
            </a:r>
            <a:r>
              <a:rPr lang="ru-RU" sz="1800" dirty="0" smtClean="0"/>
              <a:t> </a:t>
            </a:r>
            <a:r>
              <a:rPr lang="ru-RU" sz="1800" dirty="0" err="1" smtClean="0"/>
              <a:t>мовою</a:t>
            </a:r>
            <a:r>
              <a:rPr lang="ru-RU" sz="1800" dirty="0" smtClean="0"/>
              <a:t>. </a:t>
            </a:r>
            <a:r>
              <a:rPr lang="ru-RU" sz="1800" dirty="0" err="1" smtClean="0"/>
              <a:t>Якщо</a:t>
            </a:r>
            <a:r>
              <a:rPr lang="ru-RU" sz="1800" dirty="0" smtClean="0"/>
              <a:t> у 1922 р. </a:t>
            </a:r>
            <a:r>
              <a:rPr lang="ru-RU" sz="1800" dirty="0" err="1" smtClean="0"/>
              <a:t>українською</a:t>
            </a:r>
            <a:r>
              <a:rPr lang="ru-RU" sz="1800" dirty="0" smtClean="0"/>
              <a:t> </a:t>
            </a:r>
            <a:r>
              <a:rPr lang="ru-RU" sz="1800" dirty="0" err="1" smtClean="0"/>
              <a:t>велося</a:t>
            </a:r>
            <a:r>
              <a:rPr lang="ru-RU" sz="1800" dirty="0" smtClean="0"/>
              <a:t> </a:t>
            </a:r>
            <a:r>
              <a:rPr lang="ru-RU" sz="1800" dirty="0" err="1" smtClean="0"/>
              <a:t>лише</a:t>
            </a:r>
            <a:r>
              <a:rPr lang="ru-RU" sz="1800" dirty="0" smtClean="0"/>
              <a:t> 20% </a:t>
            </a:r>
            <a:r>
              <a:rPr lang="ru-RU" sz="1800" dirty="0" err="1" smtClean="0"/>
              <a:t>усього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діловодства</a:t>
            </a:r>
            <a:r>
              <a:rPr lang="ru-RU" sz="1800" dirty="0" smtClean="0"/>
              <a:t>, то у 1927 р. </a:t>
            </a:r>
            <a:r>
              <a:rPr lang="ru-RU" sz="1800" dirty="0" err="1" smtClean="0"/>
              <a:t>цей</a:t>
            </a:r>
            <a:r>
              <a:rPr lang="ru-RU" sz="1800" dirty="0" smtClean="0"/>
              <a:t> </a:t>
            </a:r>
            <a:r>
              <a:rPr lang="ru-RU" sz="1800" dirty="0" err="1" smtClean="0"/>
              <a:t>показник</a:t>
            </a:r>
            <a:r>
              <a:rPr lang="ru-RU" sz="1800" dirty="0" smtClean="0"/>
              <a:t> </a:t>
            </a:r>
            <a:r>
              <a:rPr lang="ru-RU" sz="1800" dirty="0" err="1" smtClean="0"/>
              <a:t>досяг</a:t>
            </a:r>
            <a:r>
              <a:rPr lang="ru-RU" sz="1800" dirty="0" smtClean="0"/>
              <a:t> 70%. </a:t>
            </a:r>
            <a:r>
              <a:rPr lang="ru-RU" sz="1800" dirty="0" err="1" smtClean="0"/>
              <a:t>Паралельно</a:t>
            </a:r>
            <a:r>
              <a:rPr lang="ru-RU" sz="1800" dirty="0" smtClean="0"/>
              <a:t> </a:t>
            </a:r>
            <a:r>
              <a:rPr lang="ru-RU" sz="1800" dirty="0" err="1" smtClean="0"/>
              <a:t>зростала</a:t>
            </a:r>
            <a:r>
              <a:rPr lang="ru-RU" sz="1800" dirty="0" smtClean="0"/>
              <a:t> </a:t>
            </a:r>
            <a:r>
              <a:rPr lang="ru-RU" sz="1800" dirty="0" err="1" smtClean="0"/>
              <a:t>кількість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українців</a:t>
            </a:r>
            <a:r>
              <a:rPr lang="ru-RU" sz="1800" dirty="0" smtClean="0"/>
              <a:t> у </a:t>
            </a:r>
            <a:r>
              <a:rPr lang="ru-RU" sz="1800" dirty="0" err="1" smtClean="0"/>
              <a:t>партійно-державному</a:t>
            </a:r>
            <a:r>
              <a:rPr lang="ru-RU" sz="1800" dirty="0" smtClean="0"/>
              <a:t> </a:t>
            </a:r>
            <a:r>
              <a:rPr lang="ru-RU" sz="1800" dirty="0" err="1" smtClean="0"/>
              <a:t>апараті</a:t>
            </a:r>
            <a:r>
              <a:rPr lang="ru-RU" sz="1800" dirty="0" smtClean="0"/>
              <a:t>. У 1923 р. </a:t>
            </a:r>
            <a:r>
              <a:rPr lang="ru-RU" sz="1800" dirty="0" err="1" smtClean="0"/>
              <a:t>їхня</a:t>
            </a:r>
            <a:r>
              <a:rPr lang="ru-RU" sz="1800" dirty="0" smtClean="0"/>
              <a:t> </a:t>
            </a:r>
            <a:r>
              <a:rPr lang="ru-RU" sz="1800" dirty="0" err="1" smtClean="0"/>
              <a:t>частка</a:t>
            </a:r>
            <a:r>
              <a:rPr lang="ru-RU" sz="1800" dirty="0" smtClean="0"/>
              <a:t> становила 25-35%, у 1926-І927 р. - уже 52-54%. За </a:t>
            </a:r>
            <a:r>
              <a:rPr lang="ru-RU" sz="1800" dirty="0" err="1" smtClean="0"/>
              <a:t>кількісним</a:t>
            </a:r>
            <a:r>
              <a:rPr lang="ru-RU" sz="1800" dirty="0" smtClean="0"/>
              <a:t> ростом стояли </a:t>
            </a:r>
            <a:r>
              <a:rPr lang="ru-RU" sz="1800" dirty="0" err="1" smtClean="0"/>
              <a:t>важливі</a:t>
            </a:r>
            <a:r>
              <a:rPr lang="ru-RU" sz="1800" dirty="0" smtClean="0"/>
              <a:t> </a:t>
            </a:r>
            <a:r>
              <a:rPr lang="ru-RU" sz="1800" dirty="0" err="1" smtClean="0"/>
              <a:t>структурні</a:t>
            </a:r>
            <a:r>
              <a:rPr lang="ru-RU" sz="1800" dirty="0" smtClean="0"/>
              <a:t> </a:t>
            </a:r>
            <a:r>
              <a:rPr lang="ru-RU" sz="1800" dirty="0" err="1" smtClean="0"/>
              <a:t>зміни</a:t>
            </a:r>
            <a:r>
              <a:rPr lang="ru-RU" sz="1800" dirty="0" smtClean="0"/>
              <a:t>. Одним </a:t>
            </a:r>
            <a:r>
              <a:rPr lang="ru-RU" sz="1800" dirty="0" err="1" smtClean="0"/>
              <a:t>із</a:t>
            </a:r>
            <a:r>
              <a:rPr lang="ru-RU" sz="1800" dirty="0" smtClean="0"/>
              <a:t> </a:t>
            </a:r>
            <a:r>
              <a:rPr lang="ru-RU" sz="1800" dirty="0" err="1" smtClean="0"/>
              <a:t>найголовніших</a:t>
            </a:r>
            <a:r>
              <a:rPr lang="ru-RU" sz="1800" dirty="0" smtClean="0"/>
              <a:t> </a:t>
            </a:r>
            <a:r>
              <a:rPr lang="ru-RU" sz="1800" dirty="0" err="1" smtClean="0"/>
              <a:t>наслідків</a:t>
            </a:r>
            <a:r>
              <a:rPr lang="ru-RU" sz="1800" dirty="0" smtClean="0"/>
              <a:t> «</a:t>
            </a:r>
            <a:r>
              <a:rPr lang="ru-RU" sz="1800" dirty="0" err="1" smtClean="0"/>
              <a:t>українізації</a:t>
            </a:r>
            <a:r>
              <a:rPr lang="ru-RU" sz="1800" dirty="0" smtClean="0"/>
              <a:t>» </a:t>
            </a:r>
            <a:r>
              <a:rPr lang="ru-RU" sz="1800" dirty="0" err="1" smtClean="0"/>
              <a:t>було</a:t>
            </a:r>
            <a:r>
              <a:rPr lang="ru-RU" sz="1800" dirty="0" smtClean="0"/>
              <a:t> </a:t>
            </a:r>
            <a:r>
              <a:rPr lang="ru-RU" sz="1800" dirty="0" err="1" smtClean="0"/>
              <a:t>витворення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нових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українських</a:t>
            </a:r>
            <a:r>
              <a:rPr lang="ru-RU" sz="1800" dirty="0" smtClean="0"/>
              <a:t> </a:t>
            </a:r>
            <a:r>
              <a:rPr lang="ru-RU" sz="1800" dirty="0" err="1" smtClean="0"/>
              <a:t>державно-партійних</a:t>
            </a:r>
            <a:r>
              <a:rPr lang="ru-RU" sz="1800" dirty="0" smtClean="0"/>
              <a:t>, </a:t>
            </a:r>
            <a:r>
              <a:rPr lang="ru-RU" sz="1800" dirty="0" err="1" smtClean="0"/>
              <a:t>господарських</a:t>
            </a:r>
            <a:r>
              <a:rPr lang="ru-RU" sz="1800" dirty="0" smtClean="0"/>
              <a:t> та </a:t>
            </a:r>
            <a:r>
              <a:rPr lang="ru-RU" sz="1800" dirty="0" err="1" smtClean="0"/>
              <a:t>культурних</a:t>
            </a:r>
            <a:r>
              <a:rPr lang="ru-RU" sz="1800" dirty="0" smtClean="0"/>
              <a:t> </a:t>
            </a:r>
            <a:r>
              <a:rPr lang="ru-RU" sz="1800" dirty="0" err="1" smtClean="0"/>
              <a:t>еліт</a:t>
            </a:r>
            <a:r>
              <a:rPr lang="ru-RU" sz="1800" dirty="0" smtClean="0"/>
              <a:t> </a:t>
            </a:r>
            <a:r>
              <a:rPr lang="ru-RU" sz="1800" dirty="0" err="1" smtClean="0"/>
              <a:t>їхній</a:t>
            </a:r>
            <a:r>
              <a:rPr lang="ru-RU" sz="1800" dirty="0" smtClean="0"/>
              <a:t> </a:t>
            </a:r>
            <a:r>
              <a:rPr lang="ru-RU" sz="1800" dirty="0" err="1" smtClean="0"/>
              <a:t>кістяк</a:t>
            </a:r>
            <a:r>
              <a:rPr lang="ru-RU" sz="1800" dirty="0" smtClean="0"/>
              <a:t> </a:t>
            </a:r>
            <a:r>
              <a:rPr lang="ru-RU" sz="1800" dirty="0" err="1" smtClean="0"/>
              <a:t>складали</a:t>
            </a:r>
            <a:r>
              <a:rPr lang="ru-RU" sz="1800" dirty="0" smtClean="0"/>
              <a:t> </a:t>
            </a:r>
            <a:r>
              <a:rPr lang="ru-RU" sz="1800" dirty="0" err="1" smtClean="0"/>
              <a:t>т.зв</a:t>
            </a:r>
            <a:r>
              <a:rPr lang="ru-RU" sz="1800" dirty="0" smtClean="0"/>
              <a:t>. </a:t>
            </a:r>
            <a:r>
              <a:rPr lang="ru-RU" sz="1800" dirty="0" err="1" smtClean="0"/>
              <a:t>національні</a:t>
            </a:r>
            <a:r>
              <a:rPr lang="ru-RU" sz="1800" dirty="0" smtClean="0"/>
              <a:t> </a:t>
            </a:r>
            <a:r>
              <a:rPr lang="ru-RU" sz="1800" dirty="0" err="1" smtClean="0"/>
              <a:t>комуністи</a:t>
            </a:r>
            <a:r>
              <a:rPr lang="ru-RU" sz="1800" dirty="0" smtClean="0"/>
              <a:t>. </a:t>
            </a:r>
            <a:r>
              <a:rPr lang="ru-RU" sz="1800" dirty="0" err="1" smtClean="0"/>
              <a:t>Наплив</a:t>
            </a:r>
            <a:r>
              <a:rPr lang="ru-RU" sz="1800" dirty="0" smtClean="0"/>
              <a:t> у </a:t>
            </a:r>
            <a:r>
              <a:rPr lang="ru-RU" sz="1800" dirty="0" err="1" smtClean="0"/>
              <a:t>державні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партійні</a:t>
            </a:r>
            <a:r>
              <a:rPr lang="ru-RU" sz="1800" dirty="0" smtClean="0"/>
              <a:t> </a:t>
            </a:r>
            <a:r>
              <a:rPr lang="ru-RU" sz="1800" dirty="0" err="1" smtClean="0"/>
              <a:t>органи</a:t>
            </a:r>
            <a:r>
              <a:rPr lang="ru-RU" sz="1800" dirty="0" smtClean="0"/>
              <a:t> </a:t>
            </a:r>
            <a:r>
              <a:rPr lang="ru-RU" sz="1800" dirty="0" err="1" smtClean="0"/>
              <a:t>укапістів</a:t>
            </a:r>
            <a:r>
              <a:rPr lang="ru-RU" sz="1800" dirty="0" smtClean="0"/>
              <a:t> </a:t>
            </a:r>
            <a:r>
              <a:rPr lang="ru-RU" sz="1800" dirty="0" err="1" smtClean="0"/>
              <a:t>й</a:t>
            </a:r>
            <a:r>
              <a:rPr lang="ru-RU" sz="1800" dirty="0" smtClean="0"/>
              <a:t> </a:t>
            </a:r>
            <a:r>
              <a:rPr lang="ru-RU" sz="1800" dirty="0" err="1" smtClean="0"/>
              <a:t>боротьбистів</a:t>
            </a:r>
            <a:r>
              <a:rPr lang="ru-RU" sz="1800" dirty="0" smtClean="0"/>
              <a:t> </a:t>
            </a:r>
            <a:r>
              <a:rPr lang="ru-RU" sz="1800" dirty="0" err="1" smtClean="0"/>
              <a:t>позначився</a:t>
            </a:r>
            <a:r>
              <a:rPr lang="ru-RU" sz="1800" dirty="0" smtClean="0"/>
              <a:t> на </a:t>
            </a:r>
            <a:r>
              <a:rPr lang="ru-RU" sz="1800" dirty="0" err="1" smtClean="0"/>
              <a:t>політиці</a:t>
            </a:r>
            <a:r>
              <a:rPr lang="ru-RU" sz="1800" dirty="0" smtClean="0"/>
              <a:t> «</a:t>
            </a:r>
            <a:r>
              <a:rPr lang="ru-RU" sz="1800" dirty="0" err="1" smtClean="0"/>
              <a:t>українізації</a:t>
            </a:r>
            <a:r>
              <a:rPr lang="ru-RU" sz="1800" dirty="0" smtClean="0"/>
              <a:t>» двояким чином: </a:t>
            </a:r>
            <a:r>
              <a:rPr lang="ru-RU" sz="1800" dirty="0" err="1" smtClean="0"/>
              <a:t>зросло</a:t>
            </a:r>
            <a:r>
              <a:rPr lang="ru-RU" sz="1800" dirty="0" smtClean="0"/>
              <a:t> число </a:t>
            </a:r>
            <a:r>
              <a:rPr lang="ru-RU" sz="1800" dirty="0" err="1" smtClean="0"/>
              <a:t>партійних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державних</a:t>
            </a:r>
            <a:r>
              <a:rPr lang="ru-RU" sz="1800" dirty="0" smtClean="0"/>
              <a:t> </a:t>
            </a:r>
            <a:r>
              <a:rPr lang="ru-RU" sz="1800" dirty="0" err="1" smtClean="0"/>
              <a:t>робітників</a:t>
            </a:r>
            <a:r>
              <a:rPr lang="ru-RU" sz="1800" dirty="0" smtClean="0"/>
              <a:t>, </a:t>
            </a:r>
            <a:r>
              <a:rPr lang="ru-RU" sz="1800" dirty="0" err="1" smtClean="0"/>
              <a:t>які</a:t>
            </a:r>
            <a:r>
              <a:rPr lang="ru-RU" sz="1800" dirty="0" smtClean="0"/>
              <a:t>, </a:t>
            </a:r>
            <a:r>
              <a:rPr lang="ru-RU" sz="1800" dirty="0" err="1" smtClean="0"/>
              <a:t>по-перше</a:t>
            </a:r>
            <a:r>
              <a:rPr lang="ru-RU" sz="1800" dirty="0" smtClean="0"/>
              <a:t>, </a:t>
            </a:r>
            <a:r>
              <a:rPr lang="ru-RU" sz="1800" dirty="0" err="1" smtClean="0"/>
              <a:t>вміли</a:t>
            </a:r>
            <a:r>
              <a:rPr lang="ru-RU" sz="1800" dirty="0" smtClean="0"/>
              <a:t> </a:t>
            </a:r>
            <a:r>
              <a:rPr lang="ru-RU" sz="1800" dirty="0" err="1" smtClean="0"/>
              <a:t>розмовляти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українською</a:t>
            </a:r>
            <a:r>
              <a:rPr lang="ru-RU" sz="1800" dirty="0" smtClean="0"/>
              <a:t> </a:t>
            </a:r>
            <a:r>
              <a:rPr lang="ru-RU" sz="1800" dirty="0" err="1" smtClean="0"/>
              <a:t>мовою</a:t>
            </a:r>
            <a:r>
              <a:rPr lang="ru-RU" sz="1800" dirty="0" smtClean="0"/>
              <a:t>, </a:t>
            </a:r>
            <a:r>
              <a:rPr lang="ru-RU" sz="1800" dirty="0" err="1" smtClean="0"/>
              <a:t>по-друге</a:t>
            </a:r>
            <a:r>
              <a:rPr lang="ru-RU" sz="1800" dirty="0" smtClean="0"/>
              <a:t>, </a:t>
            </a:r>
            <a:r>
              <a:rPr lang="ru-RU" sz="1800" dirty="0" err="1" smtClean="0"/>
              <a:t>мали</a:t>
            </a:r>
            <a:r>
              <a:rPr lang="ru-RU" sz="1800" dirty="0" smtClean="0"/>
              <a:t> </a:t>
            </a:r>
            <a:r>
              <a:rPr lang="ru-RU" sz="1800" dirty="0" err="1" smtClean="0"/>
              <a:t>безпосередній</a:t>
            </a:r>
            <a:r>
              <a:rPr lang="ru-RU" sz="1800" dirty="0" smtClean="0"/>
              <a:t> </a:t>
            </a:r>
            <a:r>
              <a:rPr lang="ru-RU" sz="1800" dirty="0" err="1" smtClean="0"/>
              <a:t>зв'язок</a:t>
            </a:r>
            <a:r>
              <a:rPr lang="ru-RU" sz="1800" dirty="0" smtClean="0"/>
              <a:t> </a:t>
            </a:r>
            <a:r>
              <a:rPr lang="ru-RU" sz="1800" dirty="0" err="1" smtClean="0"/>
              <a:t>з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українським</a:t>
            </a:r>
            <a:r>
              <a:rPr lang="ru-RU" sz="1800" dirty="0" smtClean="0"/>
              <a:t> селянством. </a:t>
            </a:r>
            <a:r>
              <a:rPr lang="ru-RU" sz="1800" dirty="0" err="1" smtClean="0"/>
              <a:t>Хоча</a:t>
            </a:r>
            <a:r>
              <a:rPr lang="ru-RU" sz="1800" dirty="0" smtClean="0"/>
              <a:t> в </a:t>
            </a:r>
            <a:r>
              <a:rPr lang="ru-RU" sz="1800" dirty="0" err="1" smtClean="0"/>
              <a:t>результаті</a:t>
            </a:r>
            <a:r>
              <a:rPr lang="ru-RU" sz="1800" dirty="0" smtClean="0"/>
              <a:t> </a:t>
            </a:r>
            <a:r>
              <a:rPr lang="ru-RU" sz="1800" dirty="0" err="1" smtClean="0"/>
              <a:t>партійних</a:t>
            </a:r>
            <a:r>
              <a:rPr lang="ru-RU" sz="1800" dirty="0" smtClean="0"/>
              <a:t> чисток </a:t>
            </a:r>
            <a:r>
              <a:rPr lang="ru-RU" sz="1800" dirty="0" err="1" smtClean="0"/>
              <a:t>їхній</a:t>
            </a:r>
            <a:r>
              <a:rPr lang="ru-RU" sz="1800" dirty="0" smtClean="0"/>
              <a:t> </a:t>
            </a:r>
            <a:r>
              <a:rPr lang="ru-RU" sz="1800" dirty="0" err="1" smtClean="0"/>
              <a:t>відсоток</a:t>
            </a:r>
            <a:r>
              <a:rPr lang="ru-RU" sz="1800" dirty="0" smtClean="0"/>
              <a:t> у </a:t>
            </a:r>
            <a:r>
              <a:rPr lang="ru-RU" sz="1800" dirty="0" err="1" smtClean="0"/>
              <a:t>особистому</a:t>
            </a:r>
            <a:r>
              <a:rPr lang="ru-RU" sz="1800" dirty="0" smtClean="0"/>
              <a:t> </a:t>
            </a:r>
            <a:r>
              <a:rPr lang="ru-RU" sz="1800" dirty="0" err="1" smtClean="0"/>
              <a:t>складі</a:t>
            </a:r>
            <a:r>
              <a:rPr lang="ru-RU" sz="1800" dirty="0" smtClean="0"/>
              <a:t> КП(б)У </a:t>
            </a:r>
            <a:r>
              <a:rPr lang="ru-RU" sz="1800" dirty="0" err="1" smtClean="0"/>
              <a:t>був</a:t>
            </a:r>
            <a:r>
              <a:rPr lang="ru-RU" sz="1800" dirty="0" smtClean="0"/>
              <a:t> </a:t>
            </a:r>
            <a:r>
              <a:rPr lang="ru-RU" sz="1800" dirty="0" err="1" smtClean="0"/>
              <a:t>порівняно</a:t>
            </a:r>
            <a:r>
              <a:rPr lang="ru-RU" sz="1800" dirty="0" smtClean="0"/>
              <a:t> невеликим (</a:t>
            </a:r>
            <a:r>
              <a:rPr lang="ru-RU" sz="1800" dirty="0" err="1" smtClean="0"/>
              <a:t>бл</a:t>
            </a:r>
            <a:r>
              <a:rPr lang="ru-RU" sz="1800" dirty="0" smtClean="0"/>
              <a:t>. 15-20%), </a:t>
            </a:r>
            <a:r>
              <a:rPr lang="ru-RU" sz="1800" dirty="0" err="1" smtClean="0"/>
              <a:t>але</a:t>
            </a:r>
            <a:r>
              <a:rPr lang="ru-RU" sz="1800" dirty="0" smtClean="0"/>
              <a:t> через свою </a:t>
            </a:r>
            <a:r>
              <a:rPr lang="ru-RU" sz="1800" dirty="0" err="1" smtClean="0"/>
              <a:t>близьку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природну</a:t>
            </a:r>
            <a:r>
              <a:rPr lang="ru-RU" sz="1800" dirty="0" smtClean="0"/>
              <a:t> </a:t>
            </a:r>
            <a:r>
              <a:rPr lang="ru-RU" sz="1800" dirty="0" err="1" smtClean="0"/>
              <a:t>пов'язаність</a:t>
            </a:r>
            <a:r>
              <a:rPr lang="ru-RU" sz="1800" dirty="0" smtClean="0"/>
              <a:t> </a:t>
            </a:r>
            <a:r>
              <a:rPr lang="ru-RU" sz="1800" dirty="0" err="1" smtClean="0"/>
              <a:t>з</a:t>
            </a:r>
            <a:r>
              <a:rPr lang="ru-RU" sz="1800" dirty="0" smtClean="0"/>
              <a:t> </a:t>
            </a:r>
            <a:r>
              <a:rPr lang="ru-RU" sz="1800" dirty="0" err="1" smtClean="0"/>
              <a:t>україномовним</a:t>
            </a:r>
            <a:r>
              <a:rPr lang="ru-RU" sz="1800" dirty="0" smtClean="0"/>
              <a:t> </a:t>
            </a:r>
            <a:r>
              <a:rPr lang="ru-RU" sz="1800" dirty="0" err="1" smtClean="0"/>
              <a:t>середовищем</a:t>
            </a:r>
            <a:r>
              <a:rPr lang="ru-RU" sz="1800" dirty="0" smtClean="0"/>
              <a:t> вони </a:t>
            </a:r>
            <a:r>
              <a:rPr lang="ru-RU" sz="1800" dirty="0" err="1" smtClean="0"/>
              <a:t>вибивалися</a:t>
            </a:r>
            <a:r>
              <a:rPr lang="ru-RU" sz="1800" dirty="0" smtClean="0"/>
              <a:t> на </a:t>
            </a:r>
            <a:r>
              <a:rPr lang="ru-RU" sz="1800" dirty="0" err="1" smtClean="0"/>
              <a:t>високі</a:t>
            </a:r>
            <a:r>
              <a:rPr lang="ru-RU" sz="1800" dirty="0" smtClean="0"/>
              <a:t> </a:t>
            </a:r>
            <a:r>
              <a:rPr lang="ru-RU" sz="1800" dirty="0" err="1" smtClean="0"/>
              <a:t>партійні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державні</a:t>
            </a:r>
            <a:r>
              <a:rPr lang="ru-RU" sz="1800" dirty="0" smtClean="0"/>
              <a:t> посади. До них належали Василь </a:t>
            </a:r>
            <a:r>
              <a:rPr lang="ru-RU" sz="1800" dirty="0" err="1" smtClean="0"/>
              <a:t>Блакитний</a:t>
            </a:r>
            <a:r>
              <a:rPr lang="ru-RU" sz="1800" dirty="0" smtClean="0"/>
              <a:t>, </a:t>
            </a:r>
            <a:r>
              <a:rPr lang="ru-RU" sz="1800" dirty="0" err="1" smtClean="0"/>
              <a:t>Григорій</a:t>
            </a:r>
            <a:r>
              <a:rPr lang="ru-RU" sz="1800" dirty="0" smtClean="0"/>
              <a:t> </a:t>
            </a:r>
            <a:r>
              <a:rPr lang="ru-RU" sz="1800" dirty="0" err="1" smtClean="0"/>
              <a:t>Гринько</a:t>
            </a:r>
            <a:r>
              <a:rPr lang="ru-RU" sz="1800" dirty="0" smtClean="0"/>
              <a:t>, </a:t>
            </a:r>
            <a:r>
              <a:rPr lang="ru-RU" sz="1800" dirty="0" err="1" smtClean="0"/>
              <a:t>Андрій</a:t>
            </a:r>
            <a:r>
              <a:rPr lang="ru-RU" sz="1800" dirty="0" smtClean="0"/>
              <a:t> </a:t>
            </a:r>
            <a:r>
              <a:rPr lang="ru-RU" sz="1800" dirty="0" err="1" smtClean="0"/>
              <a:t>Хвиля</a:t>
            </a:r>
            <a:r>
              <a:rPr lang="ru-RU" sz="1800" dirty="0" smtClean="0"/>
              <a:t>, </a:t>
            </a:r>
            <a:r>
              <a:rPr lang="ru-RU" sz="1800" dirty="0" err="1" smtClean="0"/>
              <a:t>Олександр</a:t>
            </a:r>
            <a:r>
              <a:rPr lang="ru-RU" sz="1800" dirty="0" smtClean="0"/>
              <a:t> </a:t>
            </a:r>
            <a:r>
              <a:rPr lang="ru-RU" sz="1800" dirty="0" err="1" smtClean="0"/>
              <a:t>Шумський</a:t>
            </a:r>
            <a:r>
              <a:rPr lang="ru-RU" sz="1800" dirty="0" smtClean="0"/>
              <a:t>, </a:t>
            </a:r>
            <a:r>
              <a:rPr lang="ru-RU" sz="1800" dirty="0" err="1" smtClean="0"/>
              <a:t>Панас</a:t>
            </a:r>
            <a:r>
              <a:rPr lang="ru-RU" sz="1800" dirty="0" smtClean="0"/>
              <a:t> </a:t>
            </a:r>
            <a:r>
              <a:rPr lang="ru-RU" sz="1800" dirty="0" err="1" smtClean="0"/>
              <a:t>Любчен-ко</a:t>
            </a:r>
            <a:r>
              <a:rPr lang="ru-RU" sz="1800" dirty="0" smtClean="0"/>
              <a:t>, </a:t>
            </a:r>
            <a:r>
              <a:rPr lang="ru-RU" sz="1800" dirty="0" err="1" smtClean="0"/>
              <a:t>Матвій</a:t>
            </a:r>
            <a:r>
              <a:rPr lang="ru-RU" sz="1800" dirty="0" smtClean="0"/>
              <a:t> </a:t>
            </a:r>
            <a:r>
              <a:rPr lang="ru-RU" sz="1800" dirty="0" err="1" smtClean="0"/>
              <a:t>Яворський</a:t>
            </a:r>
            <a:r>
              <a:rPr lang="ru-RU" sz="1800" dirty="0" smtClean="0"/>
              <a:t> - люди, </a:t>
            </a:r>
            <a:r>
              <a:rPr lang="ru-RU" sz="1800" dirty="0" err="1" smtClean="0"/>
              <a:t>які</a:t>
            </a:r>
            <a:r>
              <a:rPr lang="ru-RU" sz="1800" dirty="0" smtClean="0"/>
              <a:t> </a:t>
            </a:r>
            <a:r>
              <a:rPr lang="ru-RU" sz="1800" dirty="0" err="1" smtClean="0"/>
              <a:t>були</a:t>
            </a:r>
            <a:r>
              <a:rPr lang="ru-RU" sz="1800" dirty="0" smtClean="0"/>
              <a:t> не просто </a:t>
            </a:r>
            <a:r>
              <a:rPr lang="ru-RU" sz="1800" dirty="0" err="1" smtClean="0"/>
              <a:t>виконавцями</a:t>
            </a:r>
            <a:r>
              <a:rPr lang="ru-RU" sz="1800" dirty="0" smtClean="0"/>
              <a:t> </a:t>
            </a:r>
            <a:r>
              <a:rPr lang="ru-RU" sz="1800" dirty="0" err="1" smtClean="0"/>
              <a:t>партійної</a:t>
            </a:r>
            <a:r>
              <a:rPr lang="ru-RU" sz="1800" dirty="0" smtClean="0"/>
              <a:t> </a:t>
            </a:r>
            <a:r>
              <a:rPr lang="ru-RU" sz="1800" dirty="0" err="1" smtClean="0"/>
              <a:t>волі</a:t>
            </a:r>
            <a:r>
              <a:rPr lang="ru-RU" sz="1800" dirty="0" smtClean="0"/>
              <a:t>, </a:t>
            </a:r>
            <a:r>
              <a:rPr lang="ru-RU" sz="1800" dirty="0" err="1" smtClean="0"/>
              <a:t>але</a:t>
            </a:r>
            <a:r>
              <a:rPr lang="ru-RU" sz="1800" dirty="0" smtClean="0"/>
              <a:t> </a:t>
            </a:r>
            <a:r>
              <a:rPr lang="ru-RU" sz="1800" dirty="0" err="1" smtClean="0"/>
              <a:t>й</a:t>
            </a:r>
            <a:r>
              <a:rPr lang="ru-RU" sz="1800" dirty="0" smtClean="0"/>
              <a:t> - в </a:t>
            </a:r>
            <a:r>
              <a:rPr lang="ru-RU" sz="1800" dirty="0" err="1" smtClean="0"/>
              <a:t>умовах</a:t>
            </a:r>
            <a:r>
              <a:rPr lang="ru-RU" sz="1800" dirty="0" smtClean="0"/>
              <a:t> «</a:t>
            </a:r>
            <a:r>
              <a:rPr lang="ru-RU" sz="1800" dirty="0" err="1" smtClean="0"/>
              <a:t>українізації</a:t>
            </a:r>
            <a:r>
              <a:rPr lang="ru-RU" sz="1800" dirty="0" smtClean="0"/>
              <a:t>» - творили </a:t>
            </a:r>
            <a:r>
              <a:rPr lang="ru-RU" sz="1800" dirty="0" err="1" smtClean="0"/>
              <a:t>її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304801"/>
            <a:ext cx="8458200" cy="6248400"/>
          </a:xfrm>
        </p:spPr>
        <p:txBody>
          <a:bodyPr/>
          <a:lstStyle/>
          <a:p>
            <a:r>
              <a:rPr lang="uk-UA" dirty="0" smtClean="0"/>
              <a:t>Різко збільшилась кількість української преси. У 1933 р. вона становила 89% всього тиражу газет у республіці. Виникли україномовні стаціонарні театри. У 1931 р. вони складали три чверті всіх театрів в Україні. На українській сцені йшли п'єси не лише з національного репертуару, а й світова класика у перекладі на українську мову. Українською мовою стало можливо описувати найскладніші наукові поняття.</a:t>
            </a:r>
          </a:p>
          <a:p>
            <a:r>
              <a:rPr lang="uk-UA" dirty="0" smtClean="0"/>
              <a:t>Але «українізація» йшла значно дальше, охопивши галузі, невідомі наприкінці </a:t>
            </a:r>
            <a:r>
              <a:rPr lang="en-US" dirty="0" smtClean="0"/>
              <a:t>XIX </a:t>
            </a:r>
            <a:r>
              <a:rPr lang="uk-UA" dirty="0" smtClean="0"/>
              <a:t>ст. Коли з'явилося радіо, воно теж стало засобом «українізації». У 1928 р. радіомовлення по-українському велося у 11 великих містах України. У цьому ж році розпочалася державна програма поширення радіомережі. У 1927-1929 р. у Києві збудовано найбільшу в Європі кіностудію. У 1928 р. в Україні діяло 6 тис. кінотеатрів, в яких глядачі могли дивитися фільми української тематики - «Тарас Шевченко», «Борислав сміється», «Микола Джеря», «Черевички» за мотивами творів Гоголя, кінокартини, присвячені історії козацтва і гайдамаччини.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381000"/>
            <a:ext cx="7696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Період «українізації» був часом розквіту різних літературних угруповань, до них входили відомі літератори Василь Еллан-Блакитний, Микола Хвильовий, Павло Тичина, Володимир Сосюра, Микола Бажан, Микола Куліш, Юрій Яновський, особливо високою майстерністю вирізнялася група неокласиків — Микола Зеров, Михайло Драй-Хмара, Максим Рильський, Юрій Клен (</a:t>
            </a:r>
            <a:r>
              <a:rPr lang="uk-UA" sz="2000" dirty="0" err="1" smtClean="0"/>
              <a:t>Бург-гардт</a:t>
            </a:r>
            <a:r>
              <a:rPr lang="uk-UA" sz="2000" dirty="0" smtClean="0"/>
              <a:t>), Павло </a:t>
            </a:r>
            <a:r>
              <a:rPr lang="uk-UA" sz="2000" dirty="0" err="1" smtClean="0"/>
              <a:t>Филипович</a:t>
            </a:r>
            <a:r>
              <a:rPr lang="uk-UA" sz="2000" dirty="0" smtClean="0"/>
              <a:t>. Творчість режисера Леся Курбаса та його театру «Березіль» порівнюють з діяльністю найбільших авангардистів-реформаторів тогочасного театрального мистецтва в Європі. Поставлені Курбасом п'єси молодого драматурга Миколи Куліша «Комуна в степах», «Народний </a:t>
            </a:r>
            <a:r>
              <a:rPr lang="uk-UA" sz="2000" dirty="0" err="1" smtClean="0"/>
              <a:t>Малахій</a:t>
            </a:r>
            <a:r>
              <a:rPr lang="uk-UA" sz="2000" dirty="0" smtClean="0"/>
              <a:t>», «Мина </a:t>
            </a:r>
            <a:r>
              <a:rPr lang="uk-UA" sz="2000" dirty="0" err="1" smtClean="0"/>
              <a:t>Мазайло</a:t>
            </a:r>
            <a:r>
              <a:rPr lang="uk-UA" sz="2000" dirty="0" smtClean="0"/>
              <a:t>» були так само яскравим явищем українського мистецтва. Фільми Олександра Довженка створили йому славу «першого поета кінематографа».</a:t>
            </a:r>
          </a:p>
          <a:p>
            <a:r>
              <a:rPr lang="uk-UA" sz="2000" dirty="0" smtClean="0"/>
              <a:t>Наслідки «українізації» виходили за межі виключно культурної сфери. Вона викликала серйозні зміни в соціальній і національній структурі суспільства, наявність розвинутої україномовної інфраструктури (школи, інститути, преса, театри) спинила процес русифікації населення у великих містах Сходу і Півдня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772400" cy="1362075"/>
          </a:xfrm>
        </p:spPr>
        <p:txBody>
          <a:bodyPr/>
          <a:lstStyle/>
          <a:p>
            <a:r>
              <a:rPr lang="uk-UA" dirty="0" smtClean="0"/>
              <a:t>Індустріалізація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" y="838200"/>
            <a:ext cx="7772400" cy="1500187"/>
          </a:xfrm>
        </p:spPr>
        <p:txBody>
          <a:bodyPr/>
          <a:lstStyle/>
          <a:p>
            <a:r>
              <a:rPr lang="uk-UA" dirty="0" smtClean="0"/>
              <a:t>Сталін приймає рішення розробити курс на індустріалізацію, в грудні 1925 було проведено 14-ий з'їзд ВКБ - цей з'їзд розробив основний курс на індустріалізацію.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 bwMode="auto">
          <a:xfrm>
            <a:off x="152400" y="2286000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Індустріалізація - </a:t>
            </a:r>
            <a:r>
              <a:rPr kumimoji="0" lang="uk-U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створення</a:t>
            </a:r>
            <a:r>
              <a:rPr kumimoji="0" lang="uk-UA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високоорганізованої важкої індустрії(металургійної,машинобудівної,гірничодобувної, вугільної, хімічної, нафтової, </a:t>
            </a:r>
            <a:r>
              <a:rPr kumimoji="0" lang="uk-UA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електорофікованої</a:t>
            </a:r>
            <a:r>
              <a:rPr kumimoji="0" lang="uk-UA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4034" name="Picture 2" descr="http://his.img.pravda.com/images/doc/4/6/46475b2-zalizny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52600"/>
            <a:ext cx="3429000" cy="4965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/>
              <a:t>Україна в 20-ті 30-ті роки ХХ століття</a:t>
            </a:r>
          </a:p>
        </p:txBody>
      </p:sp>
      <p:sp>
        <p:nvSpPr>
          <p:cNvPr id="3075" name="Text Box 19"/>
          <p:cNvSpPr txBox="1">
            <a:spLocks noChangeArrowheads="1"/>
          </p:cNvSpPr>
          <p:nvPr/>
        </p:nvSpPr>
        <p:spPr bwMode="auto">
          <a:xfrm>
            <a:off x="1638300" y="2576513"/>
            <a:ext cx="723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u="sng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Створення УРСР і її вступ в СРСР</a:t>
            </a:r>
            <a:endParaRPr lang="ru-RU" sz="20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76" name="Text Box 20"/>
          <p:cNvSpPr txBox="1">
            <a:spLocks noChangeArrowheads="1"/>
          </p:cNvSpPr>
          <p:nvPr/>
        </p:nvSpPr>
        <p:spPr bwMode="auto">
          <a:xfrm>
            <a:off x="1635125" y="3251200"/>
            <a:ext cx="701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u="sng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Україна в 20-ті – початок 30-х. Перехід до </a:t>
            </a:r>
            <a:r>
              <a:rPr lang="uk-UA" sz="2000" b="1" u="sng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НЕПу</a:t>
            </a:r>
            <a:endParaRPr lang="ru-RU" sz="20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078" name="Picture 26" descr="Untitled-22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438400"/>
            <a:ext cx="6746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27" descr="Untitled-22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8" y="3113088"/>
            <a:ext cx="6762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24288"/>
            <a:ext cx="6762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20"/>
          <p:cNvSpPr txBox="1">
            <a:spLocks noChangeArrowheads="1"/>
          </p:cNvSpPr>
          <p:nvPr/>
        </p:nvSpPr>
        <p:spPr bwMode="auto">
          <a:xfrm>
            <a:off x="1638300" y="3949700"/>
            <a:ext cx="701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u="sng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Проведення політики українізації та її наслідки</a:t>
            </a:r>
            <a:endParaRPr lang="ru-RU" sz="20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082" name="Picture 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038" y="4551363"/>
            <a:ext cx="6699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Text Box 20"/>
          <p:cNvSpPr txBox="1">
            <a:spLocks noChangeArrowheads="1"/>
          </p:cNvSpPr>
          <p:nvPr/>
        </p:nvSpPr>
        <p:spPr bwMode="auto">
          <a:xfrm>
            <a:off x="1595438" y="4535488"/>
            <a:ext cx="70104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u="sng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Перехід до форсованої індустріалізації та загальної колективізації сільського господарства</a:t>
            </a:r>
            <a:endParaRPr lang="ru-RU" sz="20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084" name="Picture 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150" y="5287963"/>
            <a:ext cx="6699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5" name="Text Box 20"/>
          <p:cNvSpPr txBox="1">
            <a:spLocks noChangeArrowheads="1"/>
          </p:cNvSpPr>
          <p:nvPr/>
        </p:nvSpPr>
        <p:spPr bwMode="auto">
          <a:xfrm>
            <a:off x="1668463" y="5394325"/>
            <a:ext cx="701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Голод 1921-1922 рр. в Україні</a:t>
            </a:r>
            <a:endParaRPr lang="ru-RU" sz="2000" b="1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7772400" cy="1362075"/>
          </a:xfrm>
        </p:spPr>
        <p:txBody>
          <a:bodyPr/>
          <a:lstStyle/>
          <a:p>
            <a:r>
              <a:rPr lang="uk-UA" dirty="0" smtClean="0"/>
              <a:t>Завдання індустріалізації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1" y="1066800"/>
            <a:ext cx="4495800" cy="4495799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uk-UA" dirty="0" smtClean="0"/>
              <a:t>Наздогнати європейські держави в побудові важкої </a:t>
            </a:r>
            <a:r>
              <a:rPr lang="uk-UA" dirty="0" err="1" smtClean="0"/>
              <a:t>індутрії</a:t>
            </a:r>
            <a:endParaRPr lang="uk-UA" dirty="0" smtClean="0"/>
          </a:p>
          <a:p>
            <a:pPr marL="457200" indent="-457200">
              <a:buAutoNum type="arabicParenR"/>
            </a:pPr>
            <a:r>
              <a:rPr lang="uk-UA" dirty="0" smtClean="0"/>
              <a:t>Перейти до соціалістичних відносин з допомогою соціалістичного змагання</a:t>
            </a:r>
          </a:p>
          <a:p>
            <a:pPr marL="457200" indent="-457200">
              <a:buAutoNum type="arabicParenR"/>
            </a:pPr>
            <a:r>
              <a:rPr lang="uk-UA" dirty="0" smtClean="0"/>
              <a:t>Створити матеріально-технічну базу побудови соціалізму (МТБ)</a:t>
            </a:r>
          </a:p>
          <a:p>
            <a:pPr marL="457200" indent="-457200">
              <a:buAutoNum type="arabicParenR"/>
            </a:pPr>
            <a:r>
              <a:rPr lang="uk-UA" dirty="0" smtClean="0"/>
              <a:t>Створення високої обороноздатності держави </a:t>
            </a:r>
            <a:endParaRPr lang="ru-RU" dirty="0"/>
          </a:p>
        </p:txBody>
      </p:sp>
      <p:pic>
        <p:nvPicPr>
          <p:cNvPr id="48130" name="Picture 2" descr="http://his.img.pravda.com/images/doc/0/9/0974643-zjiz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838200"/>
            <a:ext cx="4038600" cy="5734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5257800" cy="1362075"/>
          </a:xfrm>
        </p:spPr>
        <p:txBody>
          <a:bodyPr/>
          <a:lstStyle/>
          <a:p>
            <a:r>
              <a:rPr lang="uk-UA" dirty="0" smtClean="0"/>
              <a:t>Джерела виконання курсу індустріалізації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981201"/>
            <a:ext cx="4419600" cy="4876799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uk-UA" dirty="0" smtClean="0"/>
              <a:t>Перекачати всі фінанси із легкої та харчової промисловості у важку</a:t>
            </a:r>
          </a:p>
          <a:p>
            <a:pPr marL="457200" indent="-457200">
              <a:buAutoNum type="arabicParenR"/>
            </a:pPr>
            <a:r>
              <a:rPr lang="uk-UA" dirty="0" smtClean="0"/>
              <a:t>Почати збирати антикваріат, історичні цінності з населення і продавати їх за кордон</a:t>
            </a:r>
          </a:p>
          <a:p>
            <a:pPr marL="457200" indent="-457200">
              <a:buAutoNum type="arabicParenR"/>
            </a:pPr>
            <a:r>
              <a:rPr lang="uk-UA" dirty="0" smtClean="0"/>
              <a:t>Підвищення податків</a:t>
            </a:r>
          </a:p>
          <a:p>
            <a:pPr marL="457200" indent="-457200">
              <a:buAutoNum type="arabicParenR"/>
            </a:pPr>
            <a:r>
              <a:rPr lang="uk-UA" dirty="0" smtClean="0"/>
              <a:t>За рахунок іноземних інвестицій</a:t>
            </a:r>
          </a:p>
          <a:p>
            <a:pPr marL="457200" indent="-457200">
              <a:buAutoNum type="arabicParenR"/>
            </a:pPr>
            <a:r>
              <a:rPr lang="uk-UA" dirty="0" smtClean="0"/>
              <a:t>Розширити монополію продажу спиртних напоїв</a:t>
            </a:r>
          </a:p>
          <a:p>
            <a:pPr marL="457200" indent="-457200">
              <a:buAutoNum type="arabicParenR"/>
            </a:pPr>
            <a:r>
              <a:rPr lang="uk-UA" dirty="0" smtClean="0"/>
              <a:t>Використання найманої праці, безкоштовної, за рахунок ув'язнених </a:t>
            </a:r>
            <a:r>
              <a:rPr lang="uk-UA" dirty="0" err="1" smtClean="0"/>
              <a:t>“ворогів</a:t>
            </a:r>
            <a:r>
              <a:rPr lang="uk-UA" dirty="0" smtClean="0"/>
              <a:t> </a:t>
            </a:r>
            <a:r>
              <a:rPr lang="uk-UA" dirty="0" err="1" smtClean="0"/>
              <a:t>народу”</a:t>
            </a:r>
            <a:endParaRPr lang="ru-RU" dirty="0"/>
          </a:p>
        </p:txBody>
      </p:sp>
      <p:pic>
        <p:nvPicPr>
          <p:cNvPr id="49154" name="Picture 2" descr="http://his.img.pravda.com/images/doc/d/c/dc47956-zneosob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81000"/>
            <a:ext cx="3112162" cy="6267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72400" cy="1362075"/>
          </a:xfrm>
        </p:spPr>
        <p:txBody>
          <a:bodyPr/>
          <a:lstStyle/>
          <a:p>
            <a:r>
              <a:rPr lang="uk-UA" dirty="0" smtClean="0"/>
              <a:t>Наслідки індустріалізації двох перших п'ятирічок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676401"/>
            <a:ext cx="4383087" cy="4724400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uk-UA" dirty="0" smtClean="0"/>
              <a:t>В СРСР за першу п'ятирічку збудовано 1,5 тисяч заводів і фабрик (у УРСР – 400 заводів)</a:t>
            </a:r>
          </a:p>
          <a:p>
            <a:pPr marL="457200" indent="-457200">
              <a:buAutoNum type="arabicParenR"/>
            </a:pPr>
            <a:r>
              <a:rPr lang="uk-UA" dirty="0" smtClean="0"/>
              <a:t>За другу п'ятирічку 4,5 тисяч заводів і фабрик (у УРСР – 800 заводів)</a:t>
            </a:r>
          </a:p>
          <a:p>
            <a:pPr marL="457200" indent="-457200">
              <a:buAutoNum type="arabicParenR"/>
            </a:pPr>
            <a:r>
              <a:rPr lang="uk-UA" dirty="0" smtClean="0"/>
              <a:t>За першу п'ятирічку на Україні збудовано:</a:t>
            </a:r>
          </a:p>
          <a:p>
            <a:pPr marL="457200" indent="-6350">
              <a:buFont typeface="Arial" pitchFamily="34" charset="0"/>
              <a:buChar char="•"/>
            </a:pPr>
            <a:r>
              <a:rPr lang="uk-UA" dirty="0" smtClean="0"/>
              <a:t> Запоріжсталь, Криворіжсталь, Азовсталь,  Краматорський металургійний завод</a:t>
            </a:r>
          </a:p>
          <a:p>
            <a:pPr marL="457200" indent="-6350">
              <a:buFont typeface="Arial" pitchFamily="34" charset="0"/>
              <a:buChar char="•"/>
            </a:pPr>
            <a:r>
              <a:rPr lang="uk-UA" dirty="0" smtClean="0"/>
              <a:t>10 жовтня 1932р. – збудовано і дано перший струм на Дніпровській ГЕС ім. Леніна</a:t>
            </a:r>
            <a:endParaRPr lang="ru-RU" dirty="0"/>
          </a:p>
        </p:txBody>
      </p:sp>
      <p:pic>
        <p:nvPicPr>
          <p:cNvPr id="50178" name="Picture 2" descr="http://his.img.pravda.com/images/doc/8/d/8d72d9b-komsomol-kilow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2016" y="1447800"/>
            <a:ext cx="3741484" cy="530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28600"/>
            <a:ext cx="5486400" cy="1362075"/>
          </a:xfrm>
        </p:spPr>
        <p:txBody>
          <a:bodyPr/>
          <a:lstStyle/>
          <a:p>
            <a:r>
              <a:rPr lang="uk-UA" dirty="0" smtClean="0"/>
              <a:t>Колективізація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0" y="1219200"/>
            <a:ext cx="3773487" cy="4419600"/>
          </a:xfrm>
        </p:spPr>
        <p:txBody>
          <a:bodyPr/>
          <a:lstStyle/>
          <a:p>
            <a:r>
              <a:rPr lang="uk-UA" sz="2400" dirty="0" smtClean="0"/>
              <a:t>В грудні 1927р. – відбувся 15-ий з'їзд ВКП(б) на якому Сталін розробив курс на колективізацію – об'єднання селян у великі сільськогосподарські колективи на основі державної власності (колгосп,радгосп)</a:t>
            </a:r>
            <a:endParaRPr lang="ru-RU" sz="2400" dirty="0"/>
          </a:p>
        </p:txBody>
      </p:sp>
      <p:pic>
        <p:nvPicPr>
          <p:cNvPr id="51202" name="Picture 2" descr="Плакаты К концу пятилетки коллективизации ССС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84860"/>
            <a:ext cx="4419600" cy="5911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92162"/>
          </a:xfrm>
        </p:spPr>
        <p:txBody>
          <a:bodyPr/>
          <a:lstStyle/>
          <a:p>
            <a:r>
              <a:rPr lang="uk-UA" dirty="0" smtClean="0"/>
              <a:t>Основні завдання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4040188" cy="639762"/>
          </a:xfrm>
        </p:spPr>
        <p:txBody>
          <a:bodyPr/>
          <a:lstStyle/>
          <a:p>
            <a:pPr marL="457200" indent="-457200"/>
            <a:r>
              <a:rPr lang="uk-UA" dirty="0" smtClean="0"/>
              <a:t>Колективізація Леніна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895600"/>
            <a:ext cx="4040188" cy="3809999"/>
          </a:xfrm>
        </p:spPr>
        <p:txBody>
          <a:bodyPr/>
          <a:lstStyle/>
          <a:p>
            <a:r>
              <a:rPr lang="uk-UA" dirty="0" smtClean="0"/>
              <a:t>Добровільний вступ д кооперації</a:t>
            </a:r>
          </a:p>
          <a:p>
            <a:r>
              <a:rPr lang="uk-UA" dirty="0" smtClean="0"/>
              <a:t>Поступовість</a:t>
            </a:r>
          </a:p>
          <a:p>
            <a:r>
              <a:rPr lang="uk-UA" dirty="0" smtClean="0"/>
              <a:t>Не вживаючи насильницьку політику уряду</a:t>
            </a:r>
          </a:p>
          <a:p>
            <a:r>
              <a:rPr lang="uk-UA" dirty="0" smtClean="0"/>
              <a:t>Розвиток всіх форм кооперативів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2133600"/>
            <a:ext cx="4041775" cy="639762"/>
          </a:xfrm>
        </p:spPr>
        <p:txBody>
          <a:bodyPr/>
          <a:lstStyle/>
          <a:p>
            <a:r>
              <a:rPr lang="uk-UA" dirty="0" smtClean="0"/>
              <a:t>Колективізація Сталіна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819399"/>
            <a:ext cx="4041775" cy="3657601"/>
          </a:xfrm>
        </p:spPr>
        <p:txBody>
          <a:bodyPr/>
          <a:lstStyle/>
          <a:p>
            <a:r>
              <a:rPr lang="uk-UA" dirty="0" smtClean="0"/>
              <a:t>Насильницька політика</a:t>
            </a:r>
          </a:p>
          <a:p>
            <a:r>
              <a:rPr lang="uk-UA" dirty="0" err="1" smtClean="0"/>
              <a:t>Штурмовщина</a:t>
            </a:r>
            <a:r>
              <a:rPr lang="uk-UA" dirty="0" smtClean="0"/>
              <a:t> (1927-1929)</a:t>
            </a:r>
          </a:p>
          <a:p>
            <a:r>
              <a:rPr lang="uk-UA" dirty="0" smtClean="0"/>
              <a:t>Єдина форма власності - державна</a:t>
            </a:r>
          </a:p>
          <a:p>
            <a:r>
              <a:rPr lang="uk-UA" dirty="0" smtClean="0"/>
              <a:t>Знищення ворожих елементів </a:t>
            </a:r>
            <a:r>
              <a:rPr lang="uk-UA" dirty="0" err="1" smtClean="0"/>
              <a:t>“кулаків”</a:t>
            </a:r>
            <a:r>
              <a:rPr lang="uk-UA" dirty="0" smtClean="0"/>
              <a:t> та </a:t>
            </a:r>
            <a:r>
              <a:rPr lang="uk-UA" dirty="0" err="1" smtClean="0"/>
              <a:t>“куркулів”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685800"/>
            <a:ext cx="75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uk-UA" dirty="0" smtClean="0"/>
              <a:t>Створення колгоспів та радгоспів</a:t>
            </a:r>
          </a:p>
          <a:p>
            <a:pPr marL="457200" indent="-457200">
              <a:buAutoNum type="arabicParenR"/>
            </a:pPr>
            <a:r>
              <a:rPr lang="uk-UA" dirty="0" smtClean="0"/>
              <a:t>Створення МТС (машино – тракторні станції)</a:t>
            </a:r>
          </a:p>
          <a:p>
            <a:pPr marL="457200" indent="-457200">
              <a:buAutoNum type="arabicParenR"/>
            </a:pPr>
            <a:r>
              <a:rPr lang="uk-UA" dirty="0" smtClean="0"/>
              <a:t>Підготовка кваліфікованих кадрів та розвиток сільськогосподарської техніки</a:t>
            </a:r>
          </a:p>
          <a:p>
            <a:pPr marL="457200" indent="-457200">
              <a:buAutoNum type="arabicParenR"/>
            </a:pPr>
            <a:r>
              <a:rPr lang="uk-UA" dirty="0" smtClean="0"/>
              <a:t>Ліквідувати ворожі елементи на селі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1362075"/>
          </a:xfrm>
        </p:spPr>
        <p:txBody>
          <a:bodyPr/>
          <a:lstStyle/>
          <a:p>
            <a:r>
              <a:rPr lang="uk-UA" dirty="0" smtClean="0"/>
              <a:t>Голод 1921-1923 рр.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3494087"/>
          </a:xfrm>
        </p:spPr>
        <p:txBody>
          <a:bodyPr/>
          <a:lstStyle/>
          <a:p>
            <a:r>
              <a:rPr lang="uk-UA" sz="2200" dirty="0" smtClean="0"/>
              <a:t>До причин цього голоду можна віднести:</a:t>
            </a:r>
          </a:p>
          <a:p>
            <a:r>
              <a:rPr lang="uk-UA" sz="2200" dirty="0" smtClean="0"/>
              <a:t>1)Невдала політика воєнного комунізму та її наслідки</a:t>
            </a:r>
          </a:p>
          <a:p>
            <a:r>
              <a:rPr lang="uk-UA" sz="2200" dirty="0" smtClean="0"/>
              <a:t>2)Повністю підірване сільське господарство, почався процес розшарування селянства (масовий перехід селян до міста) і перетворення їх у робітників</a:t>
            </a:r>
          </a:p>
          <a:p>
            <a:r>
              <a:rPr lang="uk-UA" sz="2200" dirty="0" smtClean="0"/>
              <a:t>3)неврожай,посуха ,які охопили Донецьку, Запорізьку,Катеринославську,Миколаївську,Одеську губернії</a:t>
            </a:r>
          </a:p>
          <a:p>
            <a:r>
              <a:rPr lang="uk-UA" sz="2200" dirty="0" smtClean="0"/>
              <a:t>4)Вивезення надлишків хліба за кордон</a:t>
            </a:r>
          </a:p>
          <a:p>
            <a:endParaRPr lang="uk-UA" sz="2200" dirty="0" smtClean="0"/>
          </a:p>
          <a:p>
            <a:endParaRPr lang="uk-UA" sz="2200" dirty="0" smtClean="0"/>
          </a:p>
          <a:p>
            <a:r>
              <a:rPr lang="uk-UA" sz="2200" dirty="0" smtClean="0"/>
              <a:t>За цей період голоду на Україні померло від 1 до 4 мільйонів людей.</a:t>
            </a:r>
          </a:p>
          <a:p>
            <a:endParaRPr lang="uk-UA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ic.pics.livejournal.com/dembel2/46669547/12938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04800"/>
            <a:ext cx="4783455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vnssr.my1.ru/_nw/103/163155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762000"/>
            <a:ext cx="8472167" cy="5705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topwar.ru/uploads/posts/2012-01/1328037718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667750" cy="564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457200"/>
            <a:ext cx="7391400" cy="600164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1200" b="1" dirty="0"/>
              <a:t>О.Олесь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/>
              <a:t>Тиждень</a:t>
            </a:r>
            <a:r>
              <a:rPr lang="ru-RU" sz="1200" b="1" dirty="0"/>
              <a:t> </a:t>
            </a:r>
            <a:r>
              <a:rPr lang="ru-RU" sz="1200" b="1" dirty="0" err="1"/>
              <a:t>терпів</a:t>
            </a:r>
            <a:r>
              <a:rPr lang="ru-RU" sz="1200" b="1" dirty="0"/>
              <a:t> я від голоду муки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/>
              <a:t>Тиждень</a:t>
            </a:r>
            <a:r>
              <a:rPr lang="ru-RU" sz="1200" b="1" dirty="0"/>
              <a:t> </a:t>
            </a:r>
            <a:r>
              <a:rPr lang="ru-RU" sz="1200" b="1" dirty="0" err="1"/>
              <a:t>терпів</a:t>
            </a:r>
            <a:r>
              <a:rPr lang="ru-RU" sz="1200" b="1" dirty="0"/>
              <a:t> я від голоду муки,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>Плакав, ходив, </a:t>
            </a:r>
            <a:r>
              <a:rPr lang="ru-RU" sz="1200" b="1" dirty="0" err="1"/>
              <a:t>простягаючи</a:t>
            </a:r>
            <a:r>
              <a:rPr lang="ru-RU" sz="1200" b="1" dirty="0"/>
              <a:t> руки,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/>
              <a:t>Врешті</a:t>
            </a:r>
            <a:r>
              <a:rPr lang="ru-RU" sz="1200" b="1" dirty="0"/>
              <a:t> </a:t>
            </a:r>
            <a:r>
              <a:rPr lang="ru-RU" sz="1200" b="1" dirty="0" err="1"/>
              <a:t>й</a:t>
            </a:r>
            <a:r>
              <a:rPr lang="ru-RU" sz="1200" b="1" dirty="0"/>
              <a:t> ходить я не </a:t>
            </a:r>
            <a:r>
              <a:rPr lang="ru-RU" sz="1200" b="1" dirty="0" err="1"/>
              <a:t>зміг</a:t>
            </a:r>
            <a:r>
              <a:rPr lang="ru-RU" sz="1200" b="1" dirty="0"/>
              <a:t>,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/>
              <a:t>Ледве</a:t>
            </a:r>
            <a:r>
              <a:rPr lang="ru-RU" sz="1200" b="1" dirty="0"/>
              <a:t> </a:t>
            </a:r>
            <a:r>
              <a:rPr lang="ru-RU" sz="1200" b="1" dirty="0" err="1"/>
              <a:t>дійшов</a:t>
            </a:r>
            <a:r>
              <a:rPr lang="ru-RU" sz="1200" b="1" dirty="0"/>
              <a:t> </a:t>
            </a:r>
            <a:r>
              <a:rPr lang="ru-RU" sz="1200" b="1" dirty="0" err="1"/>
              <a:t>і</a:t>
            </a:r>
            <a:r>
              <a:rPr lang="ru-RU" sz="1200" b="1" dirty="0"/>
              <a:t> упав на </a:t>
            </a:r>
            <a:r>
              <a:rPr lang="ru-RU" sz="1200" b="1" dirty="0" err="1"/>
              <a:t>поріг</a:t>
            </a:r>
            <a:r>
              <a:rPr lang="ru-RU" sz="1200" b="1" dirty="0"/>
              <a:t>.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>Встав </a:t>
            </a:r>
            <a:r>
              <a:rPr lang="ru-RU" sz="1200" b="1" dirty="0" err="1"/>
              <a:t>би</a:t>
            </a:r>
            <a:r>
              <a:rPr lang="ru-RU" sz="1200" b="1" dirty="0"/>
              <a:t>, </a:t>
            </a:r>
            <a:r>
              <a:rPr lang="ru-RU" sz="1200" b="1" dirty="0" err="1"/>
              <a:t>підвівся...Та</a:t>
            </a:r>
            <a:r>
              <a:rPr lang="ru-RU" sz="1200" b="1" dirty="0"/>
              <a:t> </a:t>
            </a:r>
            <a:r>
              <a:rPr lang="ru-RU" sz="1200" b="1" dirty="0" err="1"/>
              <a:t>зрадили</a:t>
            </a:r>
            <a:r>
              <a:rPr lang="ru-RU" sz="1200" b="1" dirty="0"/>
              <a:t> </a:t>
            </a:r>
            <a:r>
              <a:rPr lang="ru-RU" sz="1200" b="1" dirty="0" err="1"/>
              <a:t>сили</a:t>
            </a:r>
            <a:r>
              <a:rPr lang="ru-RU" sz="1200" b="1" dirty="0"/>
              <a:t>...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>Плакали </a:t>
            </a:r>
            <a:r>
              <a:rPr lang="ru-RU" sz="1200" b="1" dirty="0" err="1"/>
              <a:t>діти</a:t>
            </a:r>
            <a:r>
              <a:rPr lang="ru-RU" sz="1200" b="1" dirty="0"/>
              <a:t>, </a:t>
            </a:r>
            <a:r>
              <a:rPr lang="ru-RU" sz="1200" b="1" dirty="0" err="1"/>
              <a:t>баби</a:t>
            </a:r>
            <a:r>
              <a:rPr lang="ru-RU" sz="1200" b="1" dirty="0"/>
              <a:t> голосили.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/>
              <a:t>Федір</a:t>
            </a:r>
            <a:r>
              <a:rPr lang="ru-RU" sz="1200" b="1" dirty="0"/>
              <a:t>, </a:t>
            </a:r>
            <a:r>
              <a:rPr lang="ru-RU" sz="1200" b="1" dirty="0" err="1"/>
              <a:t>мій</a:t>
            </a:r>
            <a:r>
              <a:rPr lang="ru-RU" sz="1200" b="1" dirty="0"/>
              <a:t> </a:t>
            </a:r>
            <a:r>
              <a:rPr lang="ru-RU" sz="1200" b="1" dirty="0" err="1"/>
              <a:t>син</a:t>
            </a:r>
            <a:r>
              <a:rPr lang="ru-RU" sz="1200" b="1" dirty="0"/>
              <a:t>, на </a:t>
            </a:r>
            <a:r>
              <a:rPr lang="ru-RU" sz="1200" b="1" dirty="0" err="1"/>
              <a:t>лежанці</a:t>
            </a:r>
            <a:r>
              <a:rPr lang="ru-RU" sz="1200" b="1" dirty="0"/>
              <a:t> лежав...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/>
              <a:t>Звісно</a:t>
            </a:r>
            <a:r>
              <a:rPr lang="ru-RU" sz="1200" b="1" dirty="0"/>
              <a:t> – </a:t>
            </a:r>
            <a:r>
              <a:rPr lang="ru-RU" sz="1200" b="1" dirty="0" err="1"/>
              <a:t>каліка</a:t>
            </a:r>
            <a:r>
              <a:rPr lang="ru-RU" sz="1200" b="1" dirty="0"/>
              <a:t>, </a:t>
            </a:r>
            <a:r>
              <a:rPr lang="ru-RU" sz="1200" b="1" dirty="0" err="1"/>
              <a:t>терпів</a:t>
            </a:r>
            <a:r>
              <a:rPr lang="ru-RU" sz="1200" b="1" dirty="0"/>
              <a:t> </a:t>
            </a:r>
            <a:r>
              <a:rPr lang="ru-RU" sz="1200" b="1" dirty="0" err="1"/>
              <a:t>і</a:t>
            </a:r>
            <a:r>
              <a:rPr lang="ru-RU" sz="1200" b="1" dirty="0"/>
              <a:t> </a:t>
            </a:r>
            <a:r>
              <a:rPr lang="ru-RU" sz="1200" b="1" dirty="0" err="1"/>
              <a:t>мовчав</a:t>
            </a:r>
            <a:r>
              <a:rPr lang="ru-RU" sz="1200" b="1" dirty="0"/>
              <a:t>.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>Рачки над </a:t>
            </a:r>
            <a:r>
              <a:rPr lang="ru-RU" sz="1200" b="1" dirty="0" err="1"/>
              <a:t>вечір</a:t>
            </a:r>
            <a:r>
              <a:rPr lang="ru-RU" sz="1200" b="1" dirty="0"/>
              <a:t> </a:t>
            </a:r>
            <a:r>
              <a:rPr lang="ru-RU" sz="1200" b="1" dirty="0" err="1"/>
              <a:t>поліз</a:t>
            </a:r>
            <a:r>
              <a:rPr lang="ru-RU" sz="1200" b="1" dirty="0"/>
              <a:t> я по двору,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/>
              <a:t>Ледве</a:t>
            </a:r>
            <a:r>
              <a:rPr lang="ru-RU" sz="1200" b="1" dirty="0"/>
              <a:t> </a:t>
            </a:r>
            <a:r>
              <a:rPr lang="ru-RU" sz="1200" b="1" dirty="0" err="1"/>
              <a:t>добрався</a:t>
            </a:r>
            <a:r>
              <a:rPr lang="ru-RU" sz="1200" b="1" dirty="0"/>
              <a:t> </a:t>
            </a:r>
            <a:r>
              <a:rPr lang="ru-RU" sz="1200" b="1" dirty="0" err="1"/>
              <a:t>і</a:t>
            </a:r>
            <a:r>
              <a:rPr lang="ru-RU" sz="1200" b="1" dirty="0"/>
              <a:t> </a:t>
            </a:r>
            <a:r>
              <a:rPr lang="ru-RU" sz="1200" b="1" dirty="0" err="1"/>
              <a:t>вліз</a:t>
            </a:r>
            <a:r>
              <a:rPr lang="ru-RU" sz="1200" b="1" dirty="0"/>
              <a:t> у </a:t>
            </a:r>
            <a:r>
              <a:rPr lang="ru-RU" sz="1200" b="1" dirty="0" err="1"/>
              <a:t>комору</a:t>
            </a:r>
            <a:r>
              <a:rPr lang="ru-RU" sz="1200" b="1" dirty="0"/>
              <a:t>,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/>
              <a:t>Наче уже </a:t>
            </a:r>
            <a:r>
              <a:rPr lang="ru-RU" sz="1200" b="1" dirty="0" err="1"/>
              <a:t>переміг</a:t>
            </a:r>
            <a:r>
              <a:rPr lang="ru-RU" sz="1200" b="1" dirty="0"/>
              <a:t> я </a:t>
            </a:r>
            <a:r>
              <a:rPr lang="ru-RU" sz="1200" b="1" dirty="0" err="1"/>
              <a:t>й</a:t>
            </a:r>
            <a:r>
              <a:rPr lang="ru-RU" sz="1200" b="1" dirty="0"/>
              <a:t> </a:t>
            </a:r>
            <a:r>
              <a:rPr lang="ru-RU" sz="1200" b="1" dirty="0" err="1"/>
              <a:t>біду</a:t>
            </a:r>
            <a:r>
              <a:rPr lang="ru-RU" sz="1200" b="1" dirty="0" smtClean="0"/>
              <a:t>...</a:t>
            </a:r>
          </a:p>
          <a:p>
            <a:endParaRPr lang="ru-RU" sz="1200" b="1" dirty="0"/>
          </a:p>
          <a:p>
            <a:r>
              <a:rPr lang="ru-RU" sz="1200" b="1" dirty="0" smtClean="0"/>
              <a:t> </a:t>
            </a:r>
            <a:r>
              <a:rPr lang="ru-RU" sz="1200" b="1" dirty="0" err="1" smtClean="0"/>
              <a:t>Їсти</a:t>
            </a:r>
            <a:r>
              <a:rPr lang="ru-RU" sz="1200" b="1" dirty="0" smtClean="0"/>
              <a:t> не </a:t>
            </a:r>
            <a:r>
              <a:rPr lang="ru-RU" sz="1200" b="1" dirty="0" err="1" smtClean="0"/>
              <a:t>хочеться</a:t>
            </a:r>
            <a:r>
              <a:rPr lang="ru-RU" sz="1200" b="1" dirty="0" smtClean="0"/>
              <a:t>, смерти </a:t>
            </a:r>
            <a:r>
              <a:rPr lang="ru-RU" sz="1200" b="1" dirty="0" err="1" smtClean="0"/>
              <a:t>вже</a:t>
            </a:r>
            <a:r>
              <a:rPr lang="ru-RU" sz="1200" b="1" dirty="0" smtClean="0"/>
              <a:t> жду.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Вранці</a:t>
            </a:r>
            <a:r>
              <a:rPr lang="ru-RU" sz="1200" b="1" dirty="0" smtClean="0"/>
              <a:t> на </a:t>
            </a:r>
            <a:r>
              <a:rPr lang="ru-RU" sz="1200" b="1" dirty="0" err="1" smtClean="0"/>
              <a:t>другий</a:t>
            </a:r>
            <a:r>
              <a:rPr lang="ru-RU" sz="1200" b="1" dirty="0" smtClean="0"/>
              <a:t> день </a:t>
            </a:r>
            <a:r>
              <a:rPr lang="ru-RU" sz="1200" b="1" dirty="0" err="1" smtClean="0"/>
              <a:t>зирк</a:t>
            </a:r>
            <a:r>
              <a:rPr lang="ru-RU" sz="1200" b="1" dirty="0" smtClean="0"/>
              <a:t>! У руки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Хтось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мені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суне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ковалок</a:t>
            </a:r>
            <a:r>
              <a:rPr lang="ru-RU" sz="1200" b="1" dirty="0" smtClean="0"/>
              <a:t> макухи!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Хто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це</a:t>
            </a:r>
            <a:r>
              <a:rPr lang="ru-RU" sz="1200" b="1" dirty="0" smtClean="0"/>
              <a:t>? </a:t>
            </a:r>
            <a:r>
              <a:rPr lang="ru-RU" sz="1200" b="1" dirty="0" err="1" smtClean="0"/>
              <a:t>Це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ти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мій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сусіда</a:t>
            </a:r>
            <a:r>
              <a:rPr lang="ru-RU" sz="1200" b="1" dirty="0" smtClean="0"/>
              <a:t>, Петро...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Бог хай </a:t>
            </a:r>
            <a:r>
              <a:rPr lang="ru-RU" sz="1200" b="1" dirty="0" err="1" smtClean="0"/>
              <a:t>віддячить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тобі</a:t>
            </a:r>
            <a:r>
              <a:rPr lang="ru-RU" sz="1200" b="1" dirty="0" smtClean="0"/>
              <a:t> за добро.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Слина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пішла</a:t>
            </a:r>
            <a:r>
              <a:rPr lang="ru-RU" sz="1200" b="1" dirty="0" smtClean="0"/>
              <a:t>. </a:t>
            </a:r>
            <a:r>
              <a:rPr lang="ru-RU" sz="1200" b="1" dirty="0" err="1" smtClean="0"/>
              <a:t>Затрусилися</a:t>
            </a:r>
            <a:r>
              <a:rPr lang="ru-RU" sz="1200" b="1" dirty="0" smtClean="0"/>
              <a:t> руки.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Боженько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милий</a:t>
            </a:r>
            <a:r>
              <a:rPr lang="ru-RU" sz="1200" b="1" dirty="0" smtClean="0"/>
              <a:t>! </a:t>
            </a:r>
            <a:r>
              <a:rPr lang="ru-RU" sz="1200" b="1" dirty="0" err="1" smtClean="0"/>
              <a:t>Ковалок</a:t>
            </a:r>
            <a:r>
              <a:rPr lang="ru-RU" sz="1200" b="1" dirty="0" smtClean="0"/>
              <a:t> макухи!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Де </a:t>
            </a:r>
            <a:r>
              <a:rPr lang="ru-RU" sz="1200" b="1" dirty="0" err="1" smtClean="0"/>
              <a:t>ти</a:t>
            </a:r>
            <a:r>
              <a:rPr lang="ru-RU" sz="1200" b="1" dirty="0" smtClean="0"/>
              <a:t>? </a:t>
            </a:r>
            <a:r>
              <a:rPr lang="ru-RU" sz="1200" b="1" dirty="0" err="1" smtClean="0"/>
              <a:t>Пішов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вже</a:t>
            </a:r>
            <a:r>
              <a:rPr lang="ru-RU" sz="1200" b="1" dirty="0" smtClean="0"/>
              <a:t>... Аж нагло </a:t>
            </a:r>
            <a:r>
              <a:rPr lang="ru-RU" sz="1200" b="1" dirty="0" err="1" smtClean="0"/>
              <a:t>онук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Вихопив</a:t>
            </a:r>
            <a:r>
              <a:rPr lang="ru-RU" sz="1200" b="1" dirty="0" smtClean="0"/>
              <a:t> в мене </a:t>
            </a:r>
            <a:r>
              <a:rPr lang="ru-RU" sz="1200" b="1" dirty="0" err="1" smtClean="0"/>
              <a:t>ковалок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із</a:t>
            </a:r>
            <a:r>
              <a:rPr lang="ru-RU" sz="1200" b="1" dirty="0" smtClean="0"/>
              <a:t> рук!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Хтів</a:t>
            </a:r>
            <a:r>
              <a:rPr lang="ru-RU" sz="1200" b="1" dirty="0" smtClean="0"/>
              <a:t> я </a:t>
            </a:r>
            <a:r>
              <a:rPr lang="ru-RU" sz="1200" b="1" dirty="0" err="1" smtClean="0"/>
              <a:t>схопитись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побігти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догнати</a:t>
            </a:r>
            <a:r>
              <a:rPr lang="ru-RU" sz="1200" b="1" dirty="0" smtClean="0"/>
              <a:t>,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Вирвати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з</a:t>
            </a:r>
            <a:r>
              <a:rPr lang="ru-RU" sz="1200" b="1" dirty="0" smtClean="0"/>
              <a:t> рота! </a:t>
            </a:r>
            <a:r>
              <a:rPr lang="ru-RU" sz="1200" b="1" dirty="0" err="1" smtClean="0"/>
              <a:t>Навколішки</a:t>
            </a:r>
            <a:r>
              <a:rPr lang="ru-RU" sz="1200" b="1" dirty="0" smtClean="0"/>
              <a:t> стати...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Вже</a:t>
            </a:r>
            <a:r>
              <a:rPr lang="ru-RU" sz="1200" b="1" dirty="0" smtClean="0"/>
              <a:t> я </a:t>
            </a:r>
            <a:r>
              <a:rPr lang="ru-RU" sz="1200" b="1" dirty="0" err="1" smtClean="0"/>
              <a:t>підводжусь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і</a:t>
            </a:r>
            <a:r>
              <a:rPr lang="ru-RU" sz="1200" b="1" dirty="0" smtClean="0"/>
              <a:t> падаю </a:t>
            </a:r>
            <a:r>
              <a:rPr lang="ru-RU" sz="1200" b="1" dirty="0" err="1" smtClean="0"/>
              <a:t>знов</a:t>
            </a:r>
            <a:r>
              <a:rPr lang="ru-RU" sz="1200" b="1" dirty="0" smtClean="0"/>
              <a:t>...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Впав </a:t>
            </a:r>
            <a:r>
              <a:rPr lang="ru-RU" sz="1200" b="1" dirty="0" err="1" smtClean="0"/>
              <a:t>непритомний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прокинувся</a:t>
            </a:r>
            <a:r>
              <a:rPr lang="ru-RU" sz="1200" b="1" dirty="0" smtClean="0"/>
              <a:t> – кров.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Мабуть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забився</a:t>
            </a:r>
            <a:r>
              <a:rPr lang="ru-RU" sz="1200" b="1" dirty="0" smtClean="0"/>
              <a:t>... </a:t>
            </a:r>
            <a:r>
              <a:rPr lang="ru-RU" sz="1200" b="1" dirty="0" err="1" smtClean="0"/>
              <a:t>Вже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близько</a:t>
            </a:r>
            <a:r>
              <a:rPr lang="ru-RU" sz="1200" b="1" dirty="0" smtClean="0"/>
              <a:t> до краю...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Крутиться все </a:t>
            </a:r>
            <a:r>
              <a:rPr lang="ru-RU" sz="1200" b="1" dirty="0" err="1" smtClean="0"/>
              <a:t>навкруги</a:t>
            </a:r>
            <a:r>
              <a:rPr lang="ru-RU" sz="1200" b="1" dirty="0" smtClean="0"/>
              <a:t>... умираю...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В кого б </a:t>
            </a:r>
            <a:r>
              <a:rPr lang="ru-RU" sz="1200" b="1" dirty="0" err="1" smtClean="0"/>
              <a:t>спитати</a:t>
            </a:r>
            <a:r>
              <a:rPr lang="ru-RU" sz="1200" b="1" dirty="0" smtClean="0"/>
              <a:t> – </a:t>
            </a:r>
            <a:r>
              <a:rPr lang="ru-RU" sz="1200" b="1" dirty="0" err="1" smtClean="0"/>
              <a:t>чи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з'їв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хоч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онук</a:t>
            </a:r>
            <a:r>
              <a:rPr lang="ru-RU" sz="1200" b="1" dirty="0" smtClean="0"/>
              <a:t>?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err="1" smtClean="0"/>
              <a:t>Може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і</a:t>
            </a:r>
            <a:r>
              <a:rPr lang="ru-RU" sz="1200" b="1" dirty="0" smtClean="0"/>
              <a:t> в </a:t>
            </a:r>
            <a:r>
              <a:rPr lang="ru-RU" sz="1200" b="1" dirty="0" err="1" smtClean="0"/>
              <a:t>його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хтось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вирвав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із</a:t>
            </a:r>
            <a:r>
              <a:rPr lang="ru-RU" sz="1200" b="1" dirty="0" smtClean="0"/>
              <a:t> рук.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14.05.1922</a:t>
            </a:r>
          </a:p>
          <a:p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endParaRPr lang="ru-RU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723188" cy="1600200"/>
          </a:xfrm>
        </p:spPr>
        <p:txBody>
          <a:bodyPr/>
          <a:lstStyle/>
          <a:p>
            <a:pPr eaLnBrk="1" hangingPunct="1"/>
            <a:r>
              <a:rPr lang="ru-RU" sz="4800" b="1" smtClean="0"/>
              <a:t/>
            </a:r>
            <a:br>
              <a:rPr lang="ru-RU" sz="4800" b="1" smtClean="0"/>
            </a:br>
            <a:r>
              <a:rPr lang="ru-RU" sz="4800" b="1" smtClean="0"/>
              <a:t>Створення УРСР і її вступ в СРСР</a:t>
            </a:r>
            <a:br>
              <a:rPr lang="ru-RU" sz="4800" b="1" smtClean="0"/>
            </a:br>
            <a:endParaRPr lang="ru-RU" sz="4800" b="1" smtClean="0"/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609600" y="2209800"/>
            <a:ext cx="8001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Українська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Радянська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Соціалістична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Республіка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 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УРСР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-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одна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союзних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республік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Радянського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Союзу(СРСР)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. 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Була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другим за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важливістю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економічним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компонентом СРСР,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значно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перевершуючи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виробництві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інші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республіки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виробляючи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чотири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рази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більше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продукції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ніж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наступна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за рангом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республіка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 На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родючих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 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чорноземах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УРСР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вирощувалася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чверть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всієї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сільськогосподарської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продукції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de-D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CP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Українська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Радянська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Соціалістична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Республіка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була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проголошена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як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союзна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республіка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 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 </a:t>
            </a:r>
            <a:r>
              <a:rPr lang="ru-RU" sz="2000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березня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1919 </a:t>
            </a:r>
            <a:r>
              <a:rPr lang="ru-RU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</a:t>
            </a:r>
            <a:r>
              <a:rPr lang="de-DE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III </a:t>
            </a:r>
            <a:r>
              <a:rPr lang="ru-RU" sz="2000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Всеукраїнському</a:t>
            </a:r>
            <a:r>
              <a:rPr lang="ru-RU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з'їзді</a:t>
            </a:r>
            <a:r>
              <a:rPr lang="ru-RU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рад, </a:t>
            </a:r>
            <a:r>
              <a:rPr lang="ru-RU" sz="2000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що</a:t>
            </a:r>
            <a:r>
              <a:rPr lang="ru-RU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пройшов</a:t>
            </a:r>
            <a:r>
              <a:rPr lang="ru-RU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6-10 </a:t>
            </a:r>
            <a:r>
              <a:rPr lang="ru-RU" sz="2000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березня</a:t>
            </a:r>
            <a:r>
              <a:rPr lang="ru-RU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1919 в </a:t>
            </a:r>
            <a:r>
              <a:rPr lang="ru-RU" sz="2000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Харкові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тоді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ж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була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прийнята</a:t>
            </a:r>
            <a:r>
              <a:rPr lang="ru-RU" sz="20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перша </a:t>
            </a:r>
            <a:r>
              <a:rPr lang="ru-RU" sz="2000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Конституція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УРСР.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На момент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проголошення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до складу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республіки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входили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території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шести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губерній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sevastopol.su/images/img_upload/holodomor/g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76800"/>
            <a:ext cx="4724400" cy="65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img13.imageshost.ru/img/2012/11/24/image_50b0b08a366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747402" cy="645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/>
          <a:lstStyle/>
          <a:p>
            <a:r>
              <a:rPr lang="uk-UA" dirty="0" smtClean="0"/>
              <a:t>Дякуємо за увагу!</a:t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67600" cy="1295400"/>
          </a:xfrm>
        </p:spPr>
        <p:txBody>
          <a:bodyPr/>
          <a:lstStyle/>
          <a:p>
            <a:pPr eaLnBrk="1" hangingPunct="1"/>
            <a:r>
              <a:rPr lang="ru-RU" dirty="0" err="1" smtClean="0"/>
              <a:t>Хронологія</a:t>
            </a:r>
            <a:r>
              <a:rPr lang="ru-RU" dirty="0" smtClean="0"/>
              <a:t> </a:t>
            </a:r>
            <a:r>
              <a:rPr lang="ru-RU" dirty="0" err="1" smtClean="0"/>
              <a:t>подій</a:t>
            </a:r>
            <a:endParaRPr lang="ru-RU" dirty="0" smtClean="0"/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457200" y="1371600"/>
            <a:ext cx="8077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1) У </a:t>
            </a:r>
            <a:r>
              <a:rPr lang="ru-RU" dirty="0" err="1"/>
              <a:t>грудні</a:t>
            </a:r>
            <a:r>
              <a:rPr lang="ru-RU" dirty="0"/>
              <a:t> </a:t>
            </a:r>
            <a:r>
              <a:rPr lang="ru-RU" dirty="0" smtClean="0"/>
              <a:t>1920 р. </a:t>
            </a:r>
            <a:r>
              <a:rPr lang="ru-RU" dirty="0" err="1" smtClean="0"/>
              <a:t>Українська</a:t>
            </a:r>
            <a:r>
              <a:rPr lang="ru-RU" dirty="0" smtClean="0"/>
              <a:t> </a:t>
            </a:r>
            <a:r>
              <a:rPr lang="ru-RU" dirty="0"/>
              <a:t>РСР </a:t>
            </a:r>
            <a:r>
              <a:rPr lang="ru-RU" dirty="0" err="1"/>
              <a:t>підписала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Російською</a:t>
            </a:r>
            <a:r>
              <a:rPr lang="ru-RU" dirty="0"/>
              <a:t> РФСР про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військового</a:t>
            </a:r>
            <a:r>
              <a:rPr lang="ru-RU" dirty="0"/>
              <a:t> та </a:t>
            </a:r>
            <a:r>
              <a:rPr lang="ru-RU" dirty="0" err="1"/>
              <a:t>господарського</a:t>
            </a:r>
            <a:r>
              <a:rPr lang="ru-RU" dirty="0"/>
              <a:t> союзу. </a:t>
            </a: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договором </a:t>
            </a:r>
            <a:r>
              <a:rPr lang="ru-RU" dirty="0" err="1"/>
              <a:t>відбулося</a:t>
            </a:r>
            <a:r>
              <a:rPr lang="ru-RU" dirty="0"/>
              <a:t> </a:t>
            </a:r>
            <a:r>
              <a:rPr lang="ru-RU" dirty="0" err="1"/>
              <a:t>об'єднання</a:t>
            </a:r>
            <a:r>
              <a:rPr lang="ru-RU" dirty="0"/>
              <a:t> </a:t>
            </a:r>
            <a:r>
              <a:rPr lang="ru-RU" dirty="0" err="1"/>
              <a:t>народних</a:t>
            </a:r>
            <a:r>
              <a:rPr lang="ru-RU" dirty="0"/>
              <a:t> </a:t>
            </a:r>
            <a:r>
              <a:rPr lang="ru-RU" dirty="0" err="1"/>
              <a:t>комісаріатів</a:t>
            </a:r>
            <a:r>
              <a:rPr lang="ru-RU" dirty="0"/>
              <a:t>: </a:t>
            </a:r>
            <a:r>
              <a:rPr lang="ru-RU" dirty="0" err="1"/>
              <a:t>військових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морських</a:t>
            </a:r>
            <a:r>
              <a:rPr lang="ru-RU" dirty="0"/>
              <a:t> справ, </a:t>
            </a:r>
            <a:r>
              <a:rPr lang="ru-RU" dirty="0" err="1"/>
              <a:t>зовнішньої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, </a:t>
            </a:r>
            <a:r>
              <a:rPr lang="ru-RU" dirty="0" err="1"/>
              <a:t>фінансів</a:t>
            </a:r>
            <a:r>
              <a:rPr lang="ru-RU" dirty="0"/>
              <a:t>, </a:t>
            </a:r>
            <a:r>
              <a:rPr lang="ru-RU" dirty="0" err="1"/>
              <a:t>праці</a:t>
            </a:r>
            <a:r>
              <a:rPr lang="ru-RU" dirty="0"/>
              <a:t>, </a:t>
            </a:r>
            <a:r>
              <a:rPr lang="ru-RU" dirty="0" err="1"/>
              <a:t>шляхів</a:t>
            </a:r>
            <a:r>
              <a:rPr lang="ru-RU" dirty="0"/>
              <a:t> </a:t>
            </a:r>
            <a:r>
              <a:rPr lang="ru-RU" dirty="0" err="1"/>
              <a:t>сполучення</a:t>
            </a:r>
            <a:r>
              <a:rPr lang="ru-RU" dirty="0"/>
              <a:t>, </a:t>
            </a:r>
            <a:r>
              <a:rPr lang="ru-RU" dirty="0" err="1"/>
              <a:t>пошт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телеграфу, рад народного </a:t>
            </a:r>
            <a:r>
              <a:rPr lang="ru-RU" dirty="0" err="1"/>
              <a:t>господарства</a:t>
            </a:r>
            <a:r>
              <a:rPr lang="ru-RU" dirty="0"/>
              <a:t>.</a:t>
            </a:r>
          </a:p>
          <a:p>
            <a:r>
              <a:rPr lang="ru-RU" dirty="0"/>
              <a:t>2) </a:t>
            </a:r>
            <a:r>
              <a:rPr lang="ru-RU" dirty="0" smtClean="0"/>
              <a:t>29 </a:t>
            </a:r>
            <a:r>
              <a:rPr lang="ru-RU" dirty="0" err="1" smtClean="0"/>
              <a:t>грудня</a:t>
            </a:r>
            <a:r>
              <a:rPr lang="ru-RU" dirty="0" smtClean="0"/>
              <a:t> 1922 р.</a:t>
            </a:r>
            <a:r>
              <a:rPr lang="ru-RU" dirty="0"/>
              <a:t> </a:t>
            </a:r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Радянська</a:t>
            </a:r>
            <a:r>
              <a:rPr lang="ru-RU" dirty="0"/>
              <a:t> </a:t>
            </a:r>
            <a:r>
              <a:rPr lang="ru-RU" dirty="0" err="1"/>
              <a:t>Соціалістична</a:t>
            </a:r>
            <a:r>
              <a:rPr lang="ru-RU" dirty="0"/>
              <a:t> </a:t>
            </a:r>
            <a:r>
              <a:rPr lang="ru-RU" dirty="0" err="1"/>
              <a:t>Республіка</a:t>
            </a:r>
            <a:r>
              <a:rPr lang="ru-RU" dirty="0"/>
              <a:t> </a:t>
            </a:r>
            <a:r>
              <a:rPr lang="ru-RU" dirty="0" err="1"/>
              <a:t>підписала</a:t>
            </a:r>
            <a:r>
              <a:rPr lang="ru-RU" dirty="0"/>
              <a:t> </a:t>
            </a:r>
            <a:r>
              <a:rPr lang="uk-UA" dirty="0" smtClean="0"/>
              <a:t>Договір про утворення СРСР</a:t>
            </a:r>
            <a:r>
              <a:rPr lang="de-DE" dirty="0"/>
              <a:t> 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поклав</a:t>
            </a:r>
            <a:r>
              <a:rPr lang="ru-RU" dirty="0"/>
              <a:t> початок </a:t>
            </a:r>
            <a:r>
              <a:rPr lang="ru-RU" dirty="0" err="1"/>
              <a:t>установі</a:t>
            </a:r>
            <a:r>
              <a:rPr lang="ru-RU" dirty="0"/>
              <a:t> </a:t>
            </a:r>
            <a:r>
              <a:rPr lang="uk-UA" dirty="0" smtClean="0"/>
              <a:t>СРСР</a:t>
            </a:r>
            <a:r>
              <a:rPr lang="de-DE" dirty="0"/>
              <a:t> .</a:t>
            </a:r>
          </a:p>
          <a:p>
            <a:r>
              <a:rPr lang="de-DE" dirty="0"/>
              <a:t>3) </a:t>
            </a:r>
            <a:r>
              <a:rPr lang="uk-UA" dirty="0" smtClean="0"/>
              <a:t>30 січня 1937</a:t>
            </a:r>
            <a:r>
              <a:rPr lang="ru-RU" dirty="0"/>
              <a:t> у зв'язку з прийняттям </a:t>
            </a:r>
            <a:r>
              <a:rPr lang="ru-RU" dirty="0" err="1"/>
              <a:t>нової</a:t>
            </a:r>
            <a:r>
              <a:rPr lang="ru-RU" dirty="0"/>
              <a:t> </a:t>
            </a:r>
            <a:r>
              <a:rPr lang="ru-RU" dirty="0" err="1"/>
              <a:t>Конституції</a:t>
            </a:r>
            <a:r>
              <a:rPr lang="ru-RU" dirty="0"/>
              <a:t> </a:t>
            </a:r>
            <a:r>
              <a:rPr lang="ru-RU" dirty="0" smtClean="0"/>
              <a:t>,УРСР </a:t>
            </a:r>
            <a:r>
              <a:rPr lang="ru-RU" dirty="0" err="1"/>
              <a:t>перейменована</a:t>
            </a:r>
            <a:r>
              <a:rPr lang="ru-RU" dirty="0"/>
              <a:t> в </a:t>
            </a:r>
            <a:r>
              <a:rPr lang="ru-RU" dirty="0" err="1"/>
              <a:t>Українську</a:t>
            </a:r>
            <a:r>
              <a:rPr lang="ru-RU" dirty="0"/>
              <a:t> </a:t>
            </a:r>
            <a:r>
              <a:rPr lang="ru-RU" dirty="0" err="1"/>
              <a:t>Радянську</a:t>
            </a:r>
            <a:r>
              <a:rPr lang="ru-RU" dirty="0"/>
              <a:t> </a:t>
            </a:r>
            <a:r>
              <a:rPr lang="ru-RU" dirty="0" err="1"/>
              <a:t>Соціалістичну</a:t>
            </a:r>
            <a:r>
              <a:rPr lang="ru-RU" dirty="0"/>
              <a:t> </a:t>
            </a:r>
            <a:r>
              <a:rPr lang="ru-RU" dirty="0" err="1"/>
              <a:t>Республіку</a:t>
            </a:r>
            <a:r>
              <a:rPr lang="ru-RU" dirty="0"/>
              <a:t>.</a:t>
            </a:r>
          </a:p>
          <a:p>
            <a:r>
              <a:rPr lang="ru-RU" dirty="0"/>
              <a:t>4) </a:t>
            </a:r>
            <a:r>
              <a:rPr lang="ru-RU" dirty="0" err="1"/>
              <a:t>Столиця</a:t>
            </a:r>
            <a:r>
              <a:rPr lang="ru-RU" dirty="0"/>
              <a:t> УРСР </a:t>
            </a:r>
            <a:r>
              <a:rPr lang="ru-RU" dirty="0" err="1"/>
              <a:t>з</a:t>
            </a:r>
            <a:r>
              <a:rPr lang="ru-RU" dirty="0"/>
              <a:t> 1918 по </a:t>
            </a:r>
            <a:r>
              <a:rPr lang="ru-RU" dirty="0" smtClean="0"/>
              <a:t>1934 </a:t>
            </a:r>
            <a:r>
              <a:rPr lang="ru-RU" dirty="0" err="1"/>
              <a:t>перебувала</a:t>
            </a:r>
            <a:r>
              <a:rPr lang="ru-RU" dirty="0"/>
              <a:t> </a:t>
            </a:r>
            <a:r>
              <a:rPr lang="ru-RU" dirty="0" smtClean="0"/>
              <a:t>в </a:t>
            </a:r>
            <a:r>
              <a:rPr lang="ru-RU" dirty="0" err="1" smtClean="0"/>
              <a:t>Харкові</a:t>
            </a:r>
            <a:r>
              <a:rPr lang="ru-RU" dirty="0"/>
              <a:t> ,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перенесена в </a:t>
            </a:r>
            <a:r>
              <a:rPr lang="ru-RU" dirty="0" err="1" smtClean="0"/>
              <a:t>Київ</a:t>
            </a:r>
            <a:r>
              <a:rPr lang="ru-RU" dirty="0"/>
              <a:t> .</a:t>
            </a:r>
          </a:p>
          <a:p>
            <a:r>
              <a:rPr lang="ru-RU" dirty="0"/>
              <a:t>За час </a:t>
            </a:r>
            <a:r>
              <a:rPr lang="ru-RU" dirty="0" err="1"/>
              <a:t>існування</a:t>
            </a:r>
            <a:r>
              <a:rPr lang="ru-RU" dirty="0"/>
              <a:t> УРСР,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первинних</a:t>
            </a:r>
            <a:r>
              <a:rPr lang="ru-RU" dirty="0"/>
              <a:t> </a:t>
            </a:r>
            <a:r>
              <a:rPr lang="ru-RU" dirty="0" err="1"/>
              <a:t>кордонів</a:t>
            </a:r>
            <a:r>
              <a:rPr lang="ru-RU" dirty="0"/>
              <a:t> станом на 30.12.1922 </a:t>
            </a:r>
            <a:r>
              <a:rPr lang="ru-RU" dirty="0" smtClean="0"/>
              <a:t> </a:t>
            </a:r>
            <a:r>
              <a:rPr lang="ru-RU" dirty="0"/>
              <a:t>року,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складу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передані</a:t>
            </a:r>
            <a:r>
              <a:rPr lang="ru-RU" dirty="0"/>
              <a:t>:</a:t>
            </a:r>
          </a:p>
          <a:p>
            <a:r>
              <a:rPr lang="ru-RU" dirty="0"/>
              <a:t>- У РРФСР </a:t>
            </a:r>
            <a:r>
              <a:rPr lang="ru-RU" dirty="0" err="1"/>
              <a:t>чотири</a:t>
            </a:r>
            <a:r>
              <a:rPr lang="ru-RU" dirty="0"/>
              <a:t> </a:t>
            </a:r>
            <a:r>
              <a:rPr lang="ru-RU" dirty="0" err="1"/>
              <a:t>північних</a:t>
            </a:r>
            <a:r>
              <a:rPr lang="ru-RU" dirty="0"/>
              <a:t> </a:t>
            </a:r>
            <a:r>
              <a:rPr lang="ru-RU" dirty="0" err="1" smtClean="0"/>
              <a:t>повітів</a:t>
            </a:r>
            <a:r>
              <a:rPr lang="ru-RU" dirty="0" smtClean="0"/>
              <a:t> </a:t>
            </a:r>
            <a:r>
              <a:rPr lang="ru-RU" dirty="0" err="1"/>
              <a:t>Чернігівської</a:t>
            </a:r>
            <a:r>
              <a:rPr lang="ru-RU" dirty="0"/>
              <a:t> </a:t>
            </a:r>
            <a:r>
              <a:rPr lang="ru-RU" dirty="0" err="1"/>
              <a:t>губернії</a:t>
            </a:r>
            <a:r>
              <a:rPr lang="ru-RU" dirty="0"/>
              <a:t> (1919)</a:t>
            </a:r>
          </a:p>
          <a:p>
            <a:r>
              <a:rPr lang="ru-RU" dirty="0"/>
              <a:t>- У РРФСР </a:t>
            </a:r>
            <a:r>
              <a:rPr lang="ru-RU" dirty="0" err="1"/>
              <a:t>місто</a:t>
            </a:r>
            <a:r>
              <a:rPr lang="ru-RU" dirty="0"/>
              <a:t> Таганрог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прилеглих</a:t>
            </a:r>
            <a:r>
              <a:rPr lang="ru-RU" dirty="0"/>
              <a:t> земель </a:t>
            </a:r>
            <a:r>
              <a:rPr lang="ru-RU" dirty="0" err="1"/>
              <a:t>північніше</a:t>
            </a:r>
            <a:r>
              <a:rPr lang="ru-RU" dirty="0"/>
              <a:t> </a:t>
            </a:r>
            <a:r>
              <a:rPr lang="ru-RU" dirty="0" err="1"/>
              <a:t>нього</a:t>
            </a:r>
            <a:r>
              <a:rPr lang="ru-RU" dirty="0"/>
              <a:t> (1924 </a:t>
            </a:r>
            <a:r>
              <a:rPr lang="ru-RU" dirty="0" err="1"/>
              <a:t>рік</a:t>
            </a:r>
            <a:r>
              <a:rPr lang="ru-RU" dirty="0"/>
              <a:t>)</a:t>
            </a:r>
          </a:p>
          <a:p>
            <a:r>
              <a:rPr lang="ru-RU" dirty="0"/>
              <a:t>- </a:t>
            </a:r>
            <a:r>
              <a:rPr lang="ru-RU" dirty="0" err="1"/>
              <a:t>Частина</a:t>
            </a:r>
            <a:r>
              <a:rPr lang="ru-RU" dirty="0"/>
              <a:t> в </a:t>
            </a:r>
            <a:r>
              <a:rPr lang="ru-RU" dirty="0" err="1"/>
              <a:t>Молдавію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/>
              <a:t>1940).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295400"/>
          </a:xfrm>
        </p:spPr>
        <p:txBody>
          <a:bodyPr/>
          <a:lstStyle/>
          <a:p>
            <a:pPr eaLnBrk="1" hangingPunct="1"/>
            <a:r>
              <a:rPr lang="ru-RU" dirty="0" err="1" smtClean="0"/>
              <a:t>Державний</a:t>
            </a:r>
            <a:r>
              <a:rPr lang="ru-RU" dirty="0" smtClean="0"/>
              <a:t> лад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381000" y="1295400"/>
            <a:ext cx="8382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УРСР - </a:t>
            </a:r>
            <a:r>
              <a:rPr lang="ru-RU" dirty="0" err="1"/>
              <a:t>соціалістична</a:t>
            </a:r>
            <a:r>
              <a:rPr lang="ru-RU" dirty="0"/>
              <a:t> держава </a:t>
            </a:r>
            <a:r>
              <a:rPr lang="ru-RU" dirty="0" err="1"/>
              <a:t>робітників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селян, </a:t>
            </a:r>
            <a:r>
              <a:rPr lang="ru-RU" dirty="0" err="1"/>
              <a:t>союзна</a:t>
            </a:r>
            <a:r>
              <a:rPr lang="ru-RU" dirty="0"/>
              <a:t> </a:t>
            </a:r>
            <a:r>
              <a:rPr lang="ru-RU" dirty="0" err="1"/>
              <a:t>радянська</a:t>
            </a:r>
            <a:r>
              <a:rPr lang="ru-RU" dirty="0"/>
              <a:t> </a:t>
            </a:r>
            <a:r>
              <a:rPr lang="ru-RU" dirty="0" err="1"/>
              <a:t>соціалістична</a:t>
            </a:r>
            <a:r>
              <a:rPr lang="ru-RU" dirty="0"/>
              <a:t> </a:t>
            </a:r>
            <a:r>
              <a:rPr lang="ru-RU" dirty="0" err="1"/>
              <a:t>республіка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входить до складу Союзу РСР. </a:t>
            </a:r>
            <a:r>
              <a:rPr lang="ru-RU" b="1" u="sng" dirty="0" err="1"/>
              <a:t>Діюча</a:t>
            </a:r>
            <a:r>
              <a:rPr lang="ru-RU" b="1" u="sng" dirty="0"/>
              <a:t> </a:t>
            </a:r>
            <a:r>
              <a:rPr lang="ru-RU" b="1" u="sng" dirty="0" err="1"/>
              <a:t>конституція</a:t>
            </a:r>
            <a:r>
              <a:rPr lang="ru-RU" b="1" u="sng" dirty="0"/>
              <a:t> УРСР </a:t>
            </a:r>
            <a:r>
              <a:rPr lang="ru-RU" b="1" u="sng" dirty="0" err="1"/>
              <a:t>прийнята</a:t>
            </a:r>
            <a:r>
              <a:rPr lang="ru-RU" b="1" u="sng" dirty="0"/>
              <a:t> </a:t>
            </a:r>
            <a:r>
              <a:rPr lang="ru-RU" b="1" u="sng" dirty="0" err="1"/>
              <a:t>Надзвичайним</a:t>
            </a:r>
            <a:r>
              <a:rPr lang="ru-RU" b="1" u="sng" dirty="0"/>
              <a:t> 14-м </a:t>
            </a:r>
            <a:r>
              <a:rPr lang="ru-RU" b="1" u="sng" dirty="0" err="1"/>
              <a:t>Українським</a:t>
            </a:r>
            <a:r>
              <a:rPr lang="ru-RU" b="1" u="sng" dirty="0"/>
              <a:t> </a:t>
            </a:r>
            <a:r>
              <a:rPr lang="ru-RU" b="1" u="sng" dirty="0" err="1"/>
              <a:t>з'їздом</a:t>
            </a:r>
            <a:r>
              <a:rPr lang="ru-RU" b="1" u="sng" dirty="0"/>
              <a:t> Рад 30 </a:t>
            </a:r>
            <a:r>
              <a:rPr lang="ru-RU" b="1" u="sng" dirty="0" err="1"/>
              <a:t>січня</a:t>
            </a:r>
            <a:r>
              <a:rPr lang="ru-RU" b="1" u="sng" dirty="0"/>
              <a:t> 1937</a:t>
            </a:r>
            <a:r>
              <a:rPr lang="ru-RU" dirty="0"/>
              <a:t>. </a:t>
            </a:r>
            <a:r>
              <a:rPr lang="ru-RU" dirty="0" err="1"/>
              <a:t>Вищий</a:t>
            </a:r>
            <a:r>
              <a:rPr lang="ru-RU" dirty="0"/>
              <a:t> орган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- </a:t>
            </a:r>
            <a:r>
              <a:rPr lang="ru-RU" dirty="0" smtClean="0"/>
              <a:t>однопалатна </a:t>
            </a:r>
            <a:r>
              <a:rPr lang="ru-RU" dirty="0" err="1"/>
              <a:t>Верховна</a:t>
            </a:r>
            <a:r>
              <a:rPr lang="ru-RU" dirty="0"/>
              <a:t> Рада УРСР,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обирається</a:t>
            </a:r>
            <a:r>
              <a:rPr lang="ru-RU" dirty="0"/>
              <a:t> на 4 роки за нормою: 1 депутат від 100 тис. </a:t>
            </a:r>
            <a:r>
              <a:rPr lang="ru-RU" dirty="0" err="1"/>
              <a:t>жителів</a:t>
            </a:r>
            <a:r>
              <a:rPr lang="ru-RU" dirty="0"/>
              <a:t>. У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сесіями</a:t>
            </a:r>
            <a:r>
              <a:rPr lang="ru-RU" dirty="0"/>
              <a:t> </a:t>
            </a:r>
            <a:r>
              <a:rPr lang="ru-RU" dirty="0" err="1"/>
              <a:t>Верховної</a:t>
            </a:r>
            <a:r>
              <a:rPr lang="ru-RU" dirty="0"/>
              <a:t> Ради </a:t>
            </a:r>
            <a:r>
              <a:rPr lang="ru-RU" dirty="0" err="1"/>
              <a:t>найвищий</a:t>
            </a:r>
            <a:r>
              <a:rPr lang="ru-RU" dirty="0"/>
              <a:t> орган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- </a:t>
            </a:r>
            <a:r>
              <a:rPr lang="ru-RU" dirty="0" err="1"/>
              <a:t>Президія</a:t>
            </a:r>
            <a:r>
              <a:rPr lang="ru-RU" dirty="0"/>
              <a:t> </a:t>
            </a:r>
            <a:r>
              <a:rPr lang="ru-RU" dirty="0" err="1"/>
              <a:t>Верховної</a:t>
            </a:r>
            <a:r>
              <a:rPr lang="ru-RU" dirty="0"/>
              <a:t> Ради УРСР. </a:t>
            </a:r>
            <a:r>
              <a:rPr lang="ru-RU" dirty="0" err="1"/>
              <a:t>Верховна</a:t>
            </a:r>
            <a:r>
              <a:rPr lang="ru-RU" dirty="0"/>
              <a:t> Рада </a:t>
            </a:r>
            <a:r>
              <a:rPr lang="ru-RU" dirty="0" err="1"/>
              <a:t>утворює</a:t>
            </a:r>
            <a:r>
              <a:rPr lang="ru-RU" dirty="0"/>
              <a:t> уряд </a:t>
            </a:r>
            <a:r>
              <a:rPr lang="ru-RU" dirty="0" err="1"/>
              <a:t>республіки</a:t>
            </a:r>
            <a:r>
              <a:rPr lang="ru-RU" dirty="0"/>
              <a:t> - Рада </a:t>
            </a:r>
            <a:r>
              <a:rPr lang="ru-RU" dirty="0" err="1"/>
              <a:t>Міністрів</a:t>
            </a:r>
            <a:r>
              <a:rPr lang="ru-RU" dirty="0"/>
              <a:t>, </a:t>
            </a:r>
            <a:r>
              <a:rPr lang="ru-RU" dirty="0" err="1"/>
              <a:t>ухвалює</a:t>
            </a:r>
            <a:r>
              <a:rPr lang="ru-RU" dirty="0"/>
              <a:t> </a:t>
            </a:r>
            <a:r>
              <a:rPr lang="ru-RU" dirty="0" err="1"/>
              <a:t>закони</a:t>
            </a:r>
            <a:r>
              <a:rPr lang="ru-RU" dirty="0"/>
              <a:t> УРСР </a:t>
            </a:r>
            <a:r>
              <a:rPr lang="ru-RU" dirty="0" smtClean="0"/>
              <a:t>. </a:t>
            </a:r>
            <a:r>
              <a:rPr lang="ru-RU" dirty="0" err="1"/>
              <a:t>Місцевими</a:t>
            </a:r>
            <a:r>
              <a:rPr lang="ru-RU" dirty="0"/>
              <a:t> органами </a:t>
            </a:r>
            <a:r>
              <a:rPr lang="ru-RU" dirty="0" err="1"/>
              <a:t>влади</a:t>
            </a:r>
            <a:r>
              <a:rPr lang="ru-RU" dirty="0"/>
              <a:t> в областях, районах, </a:t>
            </a:r>
            <a:r>
              <a:rPr lang="ru-RU" dirty="0" err="1"/>
              <a:t>містах</a:t>
            </a:r>
            <a:r>
              <a:rPr lang="ru-RU" dirty="0"/>
              <a:t>, селищах </a:t>
            </a:r>
            <a:r>
              <a:rPr lang="ru-RU" dirty="0" err="1"/>
              <a:t>і</a:t>
            </a:r>
            <a:r>
              <a:rPr lang="ru-RU" dirty="0"/>
              <a:t> селах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відповідні</a:t>
            </a:r>
            <a:r>
              <a:rPr lang="ru-RU" dirty="0"/>
              <a:t> Ради </a:t>
            </a:r>
            <a:r>
              <a:rPr lang="ru-RU" dirty="0" err="1"/>
              <a:t>депутатів</a:t>
            </a:r>
            <a:r>
              <a:rPr lang="ru-RU" dirty="0"/>
              <a:t> трудящих, </a:t>
            </a:r>
            <a:r>
              <a:rPr lang="ru-RU" dirty="0" err="1"/>
              <a:t>обираних</a:t>
            </a:r>
            <a:r>
              <a:rPr lang="ru-RU" dirty="0"/>
              <a:t> </a:t>
            </a:r>
            <a:r>
              <a:rPr lang="ru-RU" dirty="0" err="1"/>
              <a:t>населенням</a:t>
            </a:r>
            <a:r>
              <a:rPr lang="ru-RU" dirty="0"/>
              <a:t> на 2 роки. У </a:t>
            </a:r>
            <a:r>
              <a:rPr lang="ru-RU" dirty="0" err="1"/>
              <a:t>Раді</a:t>
            </a:r>
            <a:r>
              <a:rPr lang="ru-RU" dirty="0"/>
              <a:t> </a:t>
            </a:r>
            <a:r>
              <a:rPr lang="ru-RU" dirty="0" err="1"/>
              <a:t>Національностей</a:t>
            </a:r>
            <a:r>
              <a:rPr lang="ru-RU" dirty="0"/>
              <a:t> </a:t>
            </a:r>
            <a:r>
              <a:rPr lang="ru-RU" dirty="0" err="1"/>
              <a:t>Верховної</a:t>
            </a:r>
            <a:r>
              <a:rPr lang="ru-RU" dirty="0"/>
              <a:t> Ради СРСР </a:t>
            </a:r>
            <a:r>
              <a:rPr lang="ru-RU" dirty="0" err="1" smtClean="0"/>
              <a:t>Україна</a:t>
            </a:r>
            <a:r>
              <a:rPr lang="ru-RU" dirty="0" smtClean="0"/>
              <a:t> </a:t>
            </a:r>
            <a:r>
              <a:rPr lang="ru-RU" dirty="0"/>
              <a:t>представлена ​​32 депутатами.</a:t>
            </a:r>
          </a:p>
          <a:p>
            <a:endParaRPr lang="ru-RU" dirty="0"/>
          </a:p>
          <a:p>
            <a:r>
              <a:rPr lang="ru-RU" dirty="0" err="1"/>
              <a:t>Вищий</a:t>
            </a:r>
            <a:r>
              <a:rPr lang="ru-RU" dirty="0"/>
              <a:t> </a:t>
            </a:r>
            <a:r>
              <a:rPr lang="ru-RU" dirty="0" err="1"/>
              <a:t>судовий</a:t>
            </a:r>
            <a:r>
              <a:rPr lang="ru-RU" dirty="0"/>
              <a:t> орган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 err="1"/>
              <a:t>Верховний</a:t>
            </a:r>
            <a:r>
              <a:rPr lang="ru-RU" dirty="0"/>
              <a:t> суд </a:t>
            </a:r>
            <a:r>
              <a:rPr lang="ru-RU" dirty="0" err="1"/>
              <a:t>республіки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обирається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Верховною Радою </a:t>
            </a:r>
            <a:r>
              <a:rPr lang="ru-RU" dirty="0" smtClean="0"/>
              <a:t>на </a:t>
            </a:r>
            <a:r>
              <a:rPr lang="ru-RU" dirty="0"/>
              <a:t>5 </a:t>
            </a:r>
            <a:r>
              <a:rPr lang="ru-RU" dirty="0" err="1"/>
              <a:t>років</a:t>
            </a:r>
            <a:r>
              <a:rPr lang="ru-RU" dirty="0"/>
              <a:t>, </a:t>
            </a:r>
            <a:r>
              <a:rPr lang="ru-RU" dirty="0" err="1"/>
              <a:t>діє</a:t>
            </a:r>
            <a:r>
              <a:rPr lang="ru-RU" dirty="0"/>
              <a:t> у </a:t>
            </a:r>
            <a:r>
              <a:rPr lang="ru-RU" dirty="0" err="1"/>
              <a:t>складі</a:t>
            </a:r>
            <a:r>
              <a:rPr lang="ru-RU" dirty="0"/>
              <a:t> 2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колегій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цивільних</a:t>
            </a:r>
            <a:r>
              <a:rPr lang="ru-RU" dirty="0" smtClean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 smtClean="0"/>
              <a:t> </a:t>
            </a:r>
            <a:r>
              <a:rPr lang="ru-RU" dirty="0" err="1"/>
              <a:t>кримінальних</a:t>
            </a:r>
            <a:r>
              <a:rPr lang="ru-RU" dirty="0"/>
              <a:t> </a:t>
            </a:r>
            <a:r>
              <a:rPr lang="ru-RU" dirty="0" smtClean="0"/>
              <a:t>справ) </a:t>
            </a:r>
            <a:r>
              <a:rPr lang="ru-RU" dirty="0" err="1"/>
              <a:t>і</a:t>
            </a:r>
            <a:r>
              <a:rPr lang="ru-RU" dirty="0"/>
              <a:t> Пленуму. </a:t>
            </a:r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утворюється</a:t>
            </a:r>
            <a:r>
              <a:rPr lang="ru-RU" dirty="0"/>
              <a:t> </a:t>
            </a:r>
            <a:r>
              <a:rPr lang="ru-RU" dirty="0" err="1"/>
              <a:t>Президія</a:t>
            </a:r>
            <a:r>
              <a:rPr lang="ru-RU" dirty="0"/>
              <a:t> Верховного суду. Прокурор УРСР </a:t>
            </a:r>
            <a:r>
              <a:rPr lang="ru-RU" dirty="0" err="1"/>
              <a:t>призначається</a:t>
            </a:r>
            <a:r>
              <a:rPr lang="ru-RU" dirty="0"/>
              <a:t> </a:t>
            </a:r>
            <a:r>
              <a:rPr lang="ru-RU" dirty="0" err="1"/>
              <a:t>Генеральним</a:t>
            </a:r>
            <a:r>
              <a:rPr lang="ru-RU" dirty="0"/>
              <a:t> прокурором СРСР </a:t>
            </a:r>
            <a:r>
              <a:rPr lang="ru-RU" dirty="0" smtClean="0"/>
              <a:t>на </a:t>
            </a:r>
            <a:r>
              <a:rPr lang="ru-RU" dirty="0"/>
              <a:t>5 </a:t>
            </a:r>
            <a:r>
              <a:rPr lang="ru-RU" dirty="0" err="1"/>
              <a:t>років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495800" cy="1706562"/>
          </a:xfrm>
        </p:spPr>
        <p:txBody>
          <a:bodyPr/>
          <a:lstStyle/>
          <a:p>
            <a:pPr eaLnBrk="1" hangingPunct="1"/>
            <a:r>
              <a:rPr lang="ru-RU" dirty="0" err="1" smtClean="0"/>
              <a:t>Символіка</a:t>
            </a:r>
            <a:endParaRPr lang="ru-RU" dirty="0" smtClean="0"/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0" y="1219200"/>
            <a:ext cx="5181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У </a:t>
            </a:r>
            <a:r>
              <a:rPr lang="ru-RU" dirty="0" err="1"/>
              <a:t>березні</a:t>
            </a:r>
            <a:r>
              <a:rPr lang="ru-RU" dirty="0"/>
              <a:t> </a:t>
            </a:r>
            <a:r>
              <a:rPr lang="ru-RU" u="sng" dirty="0" smtClean="0"/>
              <a:t>1919</a:t>
            </a:r>
            <a:r>
              <a:rPr lang="ru-RU" dirty="0"/>
              <a:t> </a:t>
            </a:r>
            <a:r>
              <a:rPr lang="de-DE" dirty="0"/>
              <a:t>III </a:t>
            </a:r>
            <a:r>
              <a:rPr lang="ru-RU" dirty="0" err="1"/>
              <a:t>Всеукраїнський</a:t>
            </a:r>
            <a:r>
              <a:rPr lang="ru-RU" dirty="0"/>
              <a:t> </a:t>
            </a:r>
            <a:r>
              <a:rPr lang="ru-RU" dirty="0" err="1"/>
              <a:t>з'їзд</a:t>
            </a:r>
            <a:r>
              <a:rPr lang="ru-RU" dirty="0"/>
              <a:t> Рад </a:t>
            </a:r>
            <a:r>
              <a:rPr lang="ru-RU" dirty="0" err="1"/>
              <a:t>прийняв</a:t>
            </a:r>
            <a:r>
              <a:rPr lang="ru-RU" dirty="0"/>
              <a:t> першу </a:t>
            </a:r>
            <a:r>
              <a:rPr lang="ru-RU" dirty="0" err="1"/>
              <a:t>Конституцію</a:t>
            </a:r>
            <a:r>
              <a:rPr lang="ru-RU" dirty="0"/>
              <a:t> </a:t>
            </a:r>
            <a:r>
              <a:rPr lang="ru-RU" dirty="0" err="1"/>
              <a:t>Радянської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 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її</a:t>
            </a:r>
            <a:r>
              <a:rPr lang="ru-RU" dirty="0"/>
              <a:t> 35 </a:t>
            </a:r>
            <a:r>
              <a:rPr lang="ru-RU" dirty="0" smtClean="0"/>
              <a:t>статті "</a:t>
            </a:r>
            <a:r>
              <a:rPr lang="ru-RU" dirty="0" err="1" smtClean="0"/>
              <a:t>торговий</a:t>
            </a:r>
            <a:r>
              <a:rPr lang="ru-RU" dirty="0"/>
              <a:t>, </a:t>
            </a:r>
            <a:r>
              <a:rPr lang="ru-RU" dirty="0" err="1"/>
              <a:t>морський</a:t>
            </a:r>
            <a:r>
              <a:rPr lang="ru-RU" dirty="0"/>
              <a:t> та </a:t>
            </a:r>
            <a:r>
              <a:rPr lang="ru-RU" dirty="0" err="1"/>
              <a:t>військовий</a:t>
            </a:r>
            <a:r>
              <a:rPr lang="ru-RU" dirty="0"/>
              <a:t> прапор </a:t>
            </a:r>
            <a:r>
              <a:rPr lang="ru-RU" dirty="0" smtClean="0"/>
              <a:t>УРСР</a:t>
            </a:r>
            <a:r>
              <a:rPr lang="ru-RU" dirty="0"/>
              <a:t> 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полотнища </a:t>
            </a:r>
            <a:r>
              <a:rPr lang="ru-RU" dirty="0" err="1"/>
              <a:t>червоного</a:t>
            </a:r>
            <a:r>
              <a:rPr lang="ru-RU" dirty="0"/>
              <a:t> </a:t>
            </a:r>
            <a:r>
              <a:rPr lang="ru-RU" dirty="0" err="1" smtClean="0"/>
              <a:t>кольору</a:t>
            </a:r>
            <a:r>
              <a:rPr lang="ru-RU" dirty="0"/>
              <a:t>, в </a:t>
            </a:r>
            <a:r>
              <a:rPr lang="ru-RU" dirty="0" err="1"/>
              <a:t>лівому</a:t>
            </a:r>
            <a:r>
              <a:rPr lang="ru-RU" dirty="0"/>
              <a:t> кутку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 smtClean="0"/>
              <a:t>поміщені</a:t>
            </a:r>
            <a:r>
              <a:rPr lang="ru-RU" dirty="0" smtClean="0"/>
              <a:t> </a:t>
            </a:r>
            <a:r>
              <a:rPr lang="ru-RU" dirty="0" err="1"/>
              <a:t>золоті</a:t>
            </a:r>
            <a:r>
              <a:rPr lang="ru-RU" dirty="0"/>
              <a:t> </a:t>
            </a:r>
            <a:r>
              <a:rPr lang="ru-RU" dirty="0" err="1"/>
              <a:t>букви</a:t>
            </a:r>
            <a:r>
              <a:rPr lang="ru-RU" dirty="0"/>
              <a:t> "</a:t>
            </a:r>
            <a:r>
              <a:rPr lang="ru-RU" dirty="0" smtClean="0"/>
              <a:t>УССР".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напис</a:t>
            </a:r>
            <a:r>
              <a:rPr lang="ru-RU" dirty="0"/>
              <a:t>" </a:t>
            </a:r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Соціалістична</a:t>
            </a:r>
            <a:r>
              <a:rPr lang="ru-RU" dirty="0"/>
              <a:t> </a:t>
            </a:r>
            <a:r>
              <a:rPr lang="ru-RU" dirty="0" err="1"/>
              <a:t>Радянська</a:t>
            </a:r>
            <a:r>
              <a:rPr lang="ru-RU" dirty="0"/>
              <a:t> </a:t>
            </a:r>
            <a:r>
              <a:rPr lang="ru-RU" dirty="0" err="1"/>
              <a:t>Республіка</a:t>
            </a:r>
            <a:r>
              <a:rPr lang="ru-RU" dirty="0"/>
              <a:t> </a:t>
            </a:r>
            <a:r>
              <a:rPr lang="ru-RU" dirty="0" smtClean="0"/>
              <a:t>".</a:t>
            </a:r>
            <a:r>
              <a:rPr lang="ru-RU" dirty="0"/>
              <a:t> </a:t>
            </a:r>
            <a:r>
              <a:rPr lang="ru-RU" dirty="0" smtClean="0"/>
              <a:t>На </a:t>
            </a:r>
            <a:r>
              <a:rPr lang="ru-RU" dirty="0" err="1"/>
              <a:t>червоній</a:t>
            </a:r>
            <a:r>
              <a:rPr lang="ru-RU" dirty="0"/>
              <a:t> </a:t>
            </a:r>
            <a:r>
              <a:rPr lang="ru-RU" dirty="0" err="1"/>
              <a:t>стрічці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щитом </a:t>
            </a:r>
            <a:r>
              <a:rPr lang="ru-RU" dirty="0" err="1"/>
              <a:t>українською</a:t>
            </a:r>
            <a:r>
              <a:rPr lang="ru-RU" dirty="0"/>
              <a:t> та </a:t>
            </a:r>
            <a:r>
              <a:rPr lang="ru-RU" dirty="0" err="1"/>
              <a:t>російською</a:t>
            </a:r>
            <a:r>
              <a:rPr lang="ru-RU" dirty="0"/>
              <a:t> </a:t>
            </a:r>
            <a:r>
              <a:rPr lang="ru-RU" dirty="0" err="1"/>
              <a:t>мовами</a:t>
            </a:r>
            <a:r>
              <a:rPr lang="ru-RU" dirty="0"/>
              <a:t> </a:t>
            </a:r>
            <a:r>
              <a:rPr lang="ru-RU" dirty="0" err="1"/>
              <a:t>містився</a:t>
            </a:r>
            <a:r>
              <a:rPr lang="ru-RU" dirty="0"/>
              <a:t> </a:t>
            </a:r>
            <a:r>
              <a:rPr lang="ru-RU" dirty="0" err="1"/>
              <a:t>заклик</a:t>
            </a:r>
            <a:r>
              <a:rPr lang="ru-RU" dirty="0"/>
              <a:t>." </a:t>
            </a:r>
            <a:r>
              <a:rPr lang="ru-RU" dirty="0" err="1"/>
              <a:t>Пролетарі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, </a:t>
            </a:r>
            <a:r>
              <a:rPr lang="ru-RU" dirty="0" err="1"/>
              <a:t>єднайтеся</a:t>
            </a:r>
            <a:r>
              <a:rPr lang="ru-RU" dirty="0"/>
              <a:t> »Щит обрамляли </a:t>
            </a:r>
            <a:r>
              <a:rPr lang="ru-RU" dirty="0" err="1"/>
              <a:t>вінок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колосся</a:t>
            </a:r>
            <a:r>
              <a:rPr lang="ru-RU" dirty="0"/>
              <a:t> </a:t>
            </a:r>
            <a:r>
              <a:rPr lang="ru-RU" dirty="0" err="1" smtClean="0"/>
              <a:t>пшениці</a:t>
            </a:r>
            <a:r>
              <a:rPr lang="ru-RU" dirty="0" smtClean="0"/>
              <a:t>.</a:t>
            </a:r>
            <a:r>
              <a:rPr lang="ru-RU" dirty="0"/>
              <a:t> У </a:t>
            </a:r>
            <a:r>
              <a:rPr lang="ru-RU" u="sng" dirty="0"/>
              <a:t>1949  </a:t>
            </a:r>
            <a:r>
              <a:rPr lang="ru-RU" u="sng" dirty="0" err="1" smtClean="0"/>
              <a:t>році</a:t>
            </a:r>
            <a:r>
              <a:rPr lang="ru-RU" u="sng" dirty="0" smtClean="0"/>
              <a:t> </a:t>
            </a:r>
            <a:r>
              <a:rPr lang="ru-RU" dirty="0"/>
              <a:t>н</a:t>
            </a:r>
            <a:r>
              <a:rPr lang="ru-RU" dirty="0" smtClean="0"/>
              <a:t>ад </a:t>
            </a:r>
            <a:r>
              <a:rPr lang="ru-RU" dirty="0" err="1"/>
              <a:t>гербовим</a:t>
            </a:r>
            <a:r>
              <a:rPr lang="ru-RU" dirty="0"/>
              <a:t> щитом </a:t>
            </a:r>
            <a:r>
              <a:rPr lang="ru-RU" dirty="0" err="1"/>
              <a:t>з'являються</a:t>
            </a:r>
            <a:r>
              <a:rPr lang="ru-RU" dirty="0"/>
              <a:t> </a:t>
            </a:r>
            <a:r>
              <a:rPr lang="ru-RU" dirty="0" err="1"/>
              <a:t>зображення</a:t>
            </a:r>
            <a:r>
              <a:rPr lang="ru-RU" dirty="0"/>
              <a:t> </a:t>
            </a:r>
            <a:r>
              <a:rPr lang="ru-RU" dirty="0" err="1"/>
              <a:t>п'ятикутної</a:t>
            </a:r>
            <a:r>
              <a:rPr lang="ru-RU" dirty="0"/>
              <a:t> </a:t>
            </a:r>
            <a:r>
              <a:rPr lang="ru-RU" dirty="0" err="1"/>
              <a:t>червоної</a:t>
            </a:r>
            <a:r>
              <a:rPr lang="ru-RU" dirty="0"/>
              <a:t> </a:t>
            </a:r>
            <a:r>
              <a:rPr lang="ru-RU" dirty="0" err="1"/>
              <a:t>зірки</a:t>
            </a:r>
            <a:r>
              <a:rPr lang="ru-RU" dirty="0"/>
              <a:t> </a:t>
            </a:r>
            <a:r>
              <a:rPr lang="ru-RU" dirty="0" smtClean="0"/>
              <a:t>.</a:t>
            </a:r>
            <a:r>
              <a:rPr lang="ru-RU" dirty="0"/>
              <a:t>Т</a:t>
            </a:r>
            <a:r>
              <a:rPr lang="ru-RU" dirty="0" smtClean="0"/>
              <a:t>а </a:t>
            </a:r>
            <a:r>
              <a:rPr lang="ru-RU" dirty="0" err="1" smtClean="0"/>
              <a:t>напис</a:t>
            </a:r>
            <a:r>
              <a:rPr lang="ru-RU" dirty="0" smtClean="0"/>
              <a:t> </a:t>
            </a:r>
            <a:r>
              <a:rPr lang="ru-RU" dirty="0" err="1" smtClean="0"/>
              <a:t>усерединній</a:t>
            </a:r>
            <a:r>
              <a:rPr lang="ru-RU" dirty="0" smtClean="0"/>
              <a:t>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стрічки</a:t>
            </a:r>
            <a:r>
              <a:rPr lang="ru-RU" dirty="0"/>
              <a:t>: "</a:t>
            </a:r>
            <a:r>
              <a:rPr lang="ru-RU" dirty="0" err="1"/>
              <a:t>Українська</a:t>
            </a:r>
            <a:r>
              <a:rPr lang="ru-RU" dirty="0"/>
              <a:t> РСР".</a:t>
            </a:r>
          </a:p>
        </p:txBody>
      </p:sp>
      <p:pic>
        <p:nvPicPr>
          <p:cNvPr id="7173" name="Picture 5" descr="http://www.patent.net.ua/res/images/large/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04800"/>
            <a:ext cx="2095500" cy="1047751"/>
          </a:xfrm>
          <a:prstGeom prst="rect">
            <a:avLst/>
          </a:prstGeom>
          <a:noFill/>
        </p:spPr>
      </p:pic>
      <p:pic>
        <p:nvPicPr>
          <p:cNvPr id="7175" name="Picture 7" descr="http://www.patent.net.ua/res/images/large/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1371600"/>
            <a:ext cx="2857500" cy="2066925"/>
          </a:xfrm>
          <a:prstGeom prst="rect">
            <a:avLst/>
          </a:prstGeom>
          <a:noFill/>
        </p:spPr>
      </p:pic>
      <p:pic>
        <p:nvPicPr>
          <p:cNvPr id="7177" name="Picture 9" descr="http://www.patent.net.ua/res/images/large/5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429000"/>
            <a:ext cx="2095500" cy="1514475"/>
          </a:xfrm>
          <a:prstGeom prst="rect">
            <a:avLst/>
          </a:prstGeom>
          <a:noFill/>
        </p:spPr>
      </p:pic>
      <p:pic>
        <p:nvPicPr>
          <p:cNvPr id="7179" name="Picture 11" descr="http://www.patent.net.ua/res/images/large/5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4800600"/>
            <a:ext cx="1828800" cy="187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"/>
          <p:cNvSpPr>
            <a:spLocks noChangeArrowheads="1"/>
          </p:cNvSpPr>
          <p:nvPr/>
        </p:nvSpPr>
        <p:spPr bwMode="auto">
          <a:xfrm>
            <a:off x="457200" y="381000"/>
            <a:ext cx="44958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У 1937 РОЦІ На </a:t>
            </a:r>
            <a:r>
              <a:rPr lang="ru-RU" dirty="0" err="1"/>
              <a:t>прапорі</a:t>
            </a:r>
            <a:r>
              <a:rPr lang="ru-RU" dirty="0"/>
              <a:t> </a:t>
            </a:r>
            <a:r>
              <a:rPr lang="ru-RU" dirty="0" err="1"/>
              <a:t>з'явилося</a:t>
            </a:r>
            <a:r>
              <a:rPr lang="ru-RU" dirty="0"/>
              <a:t> </a:t>
            </a:r>
            <a:r>
              <a:rPr lang="ru-RU" dirty="0" err="1"/>
              <a:t>зображення</a:t>
            </a:r>
            <a:r>
              <a:rPr lang="ru-RU" dirty="0"/>
              <a:t> серпа </a:t>
            </a:r>
            <a:r>
              <a:rPr lang="ru-RU" dirty="0" err="1"/>
              <a:t>і</a:t>
            </a:r>
            <a:r>
              <a:rPr lang="ru-RU" dirty="0"/>
              <a:t> молота. У 1949 </a:t>
            </a:r>
            <a:r>
              <a:rPr lang="ru-RU" dirty="0" err="1" smtClean="0"/>
              <a:t>році</a:t>
            </a:r>
            <a:r>
              <a:rPr lang="ru-RU" dirty="0" smtClean="0"/>
              <a:t> прапор </a:t>
            </a:r>
            <a:r>
              <a:rPr lang="ru-RU" dirty="0" err="1"/>
              <a:t>піддався</a:t>
            </a:r>
            <a:r>
              <a:rPr lang="ru-RU" dirty="0"/>
              <a:t> </a:t>
            </a:r>
            <a:r>
              <a:rPr lang="ru-RU" dirty="0" err="1"/>
              <a:t>найбільшим</a:t>
            </a:r>
            <a:r>
              <a:rPr lang="ru-RU" dirty="0"/>
              <a:t> </a:t>
            </a:r>
            <a:r>
              <a:rPr lang="ru-RU" dirty="0" err="1"/>
              <a:t>змінам</a:t>
            </a:r>
            <a:r>
              <a:rPr lang="ru-RU" dirty="0"/>
              <a:t>: </a:t>
            </a:r>
            <a:r>
              <a:rPr lang="ru-RU" dirty="0" err="1"/>
              <a:t>він</a:t>
            </a:r>
            <a:r>
              <a:rPr lang="ru-RU" dirty="0"/>
              <a:t> став </a:t>
            </a:r>
            <a:r>
              <a:rPr lang="ru-RU" dirty="0" err="1"/>
              <a:t>двоколірним</a:t>
            </a:r>
            <a:r>
              <a:rPr lang="ru-RU" dirty="0"/>
              <a:t>, </a:t>
            </a:r>
            <a:r>
              <a:rPr lang="ru-RU" dirty="0" err="1"/>
              <a:t>нижня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знайшла</a:t>
            </a:r>
            <a:r>
              <a:rPr lang="ru-RU" dirty="0"/>
              <a:t> </a:t>
            </a:r>
            <a:r>
              <a:rPr lang="ru-RU" dirty="0" err="1"/>
              <a:t>блакитний</a:t>
            </a:r>
            <a:r>
              <a:rPr lang="ru-RU" dirty="0"/>
              <a:t> </a:t>
            </a:r>
            <a:r>
              <a:rPr lang="ru-RU" dirty="0" err="1"/>
              <a:t>колір</a:t>
            </a:r>
            <a:r>
              <a:rPr lang="ru-RU" dirty="0"/>
              <a:t>. </a:t>
            </a:r>
            <a:r>
              <a:rPr lang="ru-RU" dirty="0" err="1"/>
              <a:t>Блакитний</a:t>
            </a:r>
            <a:r>
              <a:rPr lang="ru-RU" dirty="0"/>
              <a:t> </a:t>
            </a:r>
            <a:r>
              <a:rPr lang="ru-RU" dirty="0" err="1"/>
              <a:t>колір</a:t>
            </a:r>
            <a:r>
              <a:rPr lang="ru-RU" dirty="0"/>
              <a:t> прапора </a:t>
            </a:r>
            <a:r>
              <a:rPr lang="ru-RU" dirty="0" err="1"/>
              <a:t>вказує</a:t>
            </a:r>
            <a:r>
              <a:rPr lang="ru-RU" dirty="0"/>
              <a:t> на </a:t>
            </a:r>
            <a:r>
              <a:rPr lang="ru-RU" dirty="0" err="1"/>
              <a:t>величезні</a:t>
            </a:r>
            <a:r>
              <a:rPr lang="ru-RU" dirty="0"/>
              <a:t> </a:t>
            </a:r>
            <a:r>
              <a:rPr lang="ru-RU" dirty="0" err="1"/>
              <a:t>природні</a:t>
            </a:r>
            <a:r>
              <a:rPr lang="ru-RU" dirty="0"/>
              <a:t> </a:t>
            </a:r>
            <a:r>
              <a:rPr lang="ru-RU" dirty="0" err="1"/>
              <a:t>багатства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прекрасні</a:t>
            </a:r>
            <a:r>
              <a:rPr lang="ru-RU" dirty="0"/>
              <a:t> </a:t>
            </a:r>
            <a:r>
              <a:rPr lang="ru-RU" dirty="0" err="1"/>
              <a:t>кліматичні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на</a:t>
            </a:r>
            <a:r>
              <a:rPr lang="ru-RU" dirty="0"/>
              <a:t> те, </a:t>
            </a:r>
            <a:r>
              <a:rPr lang="ru-RU" dirty="0" err="1"/>
              <a:t>що</a:t>
            </a:r>
            <a:r>
              <a:rPr lang="ru-RU" dirty="0"/>
              <a:t> вона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морською</a:t>
            </a:r>
            <a:r>
              <a:rPr lang="ru-RU" dirty="0"/>
              <a:t> державою (в </a:t>
            </a:r>
            <a:r>
              <a:rPr lang="ru-RU" dirty="0" err="1"/>
              <a:t>літературі</a:t>
            </a:r>
            <a:r>
              <a:rPr lang="ru-RU" dirty="0"/>
              <a:t> </a:t>
            </a:r>
            <a:r>
              <a:rPr lang="ru-RU" dirty="0" err="1"/>
              <a:t>блакитний</a:t>
            </a:r>
            <a:r>
              <a:rPr lang="ru-RU" dirty="0"/>
              <a:t> </a:t>
            </a:r>
            <a:r>
              <a:rPr lang="ru-RU" dirty="0" err="1"/>
              <a:t>колір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зв'язується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кольором</a:t>
            </a:r>
            <a:r>
              <a:rPr lang="ru-RU" dirty="0"/>
              <a:t> знамен Богдана </a:t>
            </a:r>
            <a:r>
              <a:rPr lang="ru-RU" dirty="0" err="1"/>
              <a:t>Хмельницького</a:t>
            </a:r>
            <a:r>
              <a:rPr lang="ru-RU" dirty="0"/>
              <a:t>). </a:t>
            </a:r>
            <a:r>
              <a:rPr lang="ru-RU" dirty="0" err="1"/>
              <a:t>Своїм</a:t>
            </a:r>
            <a:r>
              <a:rPr lang="ru-RU" dirty="0"/>
              <a:t> </a:t>
            </a:r>
            <a:r>
              <a:rPr lang="ru-RU" dirty="0" err="1"/>
              <a:t>забарвленням</a:t>
            </a:r>
            <a:r>
              <a:rPr lang="ru-RU" dirty="0"/>
              <a:t> прапор став </a:t>
            </a:r>
            <a:r>
              <a:rPr lang="ru-RU" dirty="0" err="1"/>
              <a:t>відрізнятися</a:t>
            </a:r>
            <a:r>
              <a:rPr lang="ru-RU" dirty="0"/>
              <a:t> від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союзних</a:t>
            </a:r>
            <a:r>
              <a:rPr lang="ru-RU" dirty="0"/>
              <a:t> </a:t>
            </a:r>
            <a:r>
              <a:rPr lang="ru-RU" dirty="0" err="1"/>
              <a:t>республік</a:t>
            </a:r>
            <a:r>
              <a:rPr lang="ru-RU" dirty="0"/>
              <a:t>, </a:t>
            </a:r>
            <a:r>
              <a:rPr lang="ru-RU" dirty="0" err="1"/>
              <a:t>відпала</a:t>
            </a:r>
            <a:r>
              <a:rPr lang="ru-RU" dirty="0"/>
              <a:t> </a:t>
            </a:r>
            <a:r>
              <a:rPr lang="ru-RU" dirty="0" err="1"/>
              <a:t>необхідність</a:t>
            </a:r>
            <a:r>
              <a:rPr lang="ru-RU" dirty="0"/>
              <a:t> </a:t>
            </a:r>
            <a:r>
              <a:rPr lang="ru-RU" dirty="0" err="1"/>
              <a:t>поміщати</a:t>
            </a:r>
            <a:r>
              <a:rPr lang="ru-RU" dirty="0"/>
              <a:t> на полотнище </a:t>
            </a:r>
            <a:r>
              <a:rPr lang="ru-RU" dirty="0" err="1"/>
              <a:t>абревіатуру</a:t>
            </a:r>
            <a:r>
              <a:rPr lang="ru-RU" dirty="0"/>
              <a:t> «</a:t>
            </a:r>
            <a:r>
              <a:rPr lang="ru-RU" dirty="0" smtClean="0"/>
              <a:t>УССР </a:t>
            </a:r>
            <a:r>
              <a:rPr lang="ru-RU" dirty="0"/>
              <a:t>»</a:t>
            </a:r>
            <a:r>
              <a:rPr lang="ru-RU" dirty="0" err="1"/>
              <a:t>Вгорі</a:t>
            </a:r>
            <a:r>
              <a:rPr lang="ru-RU" dirty="0"/>
              <a:t>, над серпом </a:t>
            </a:r>
            <a:r>
              <a:rPr lang="ru-RU" dirty="0" err="1"/>
              <a:t>і</a:t>
            </a:r>
            <a:r>
              <a:rPr lang="ru-RU" dirty="0"/>
              <a:t> молотом, </a:t>
            </a:r>
            <a:r>
              <a:rPr lang="ru-RU" dirty="0" err="1"/>
              <a:t>з'явилося</a:t>
            </a:r>
            <a:r>
              <a:rPr lang="ru-RU" dirty="0"/>
              <a:t> </a:t>
            </a:r>
            <a:r>
              <a:rPr lang="ru-RU" dirty="0" err="1"/>
              <a:t>зображення</a:t>
            </a:r>
            <a:r>
              <a:rPr lang="ru-RU" dirty="0"/>
              <a:t> </a:t>
            </a:r>
            <a:r>
              <a:rPr lang="ru-RU" dirty="0" err="1"/>
              <a:t>п'ятикутної</a:t>
            </a:r>
            <a:r>
              <a:rPr lang="ru-RU" dirty="0"/>
              <a:t> </a:t>
            </a:r>
            <a:r>
              <a:rPr lang="ru-RU" dirty="0" err="1"/>
              <a:t>зірки</a:t>
            </a:r>
            <a:r>
              <a:rPr lang="ru-RU" dirty="0"/>
              <a:t>. Прапор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зразка</a:t>
            </a:r>
            <a:r>
              <a:rPr lang="ru-RU" dirty="0"/>
              <a:t> </a:t>
            </a:r>
            <a:r>
              <a:rPr lang="ru-RU" dirty="0" err="1"/>
              <a:t>проіснував</a:t>
            </a:r>
            <a:r>
              <a:rPr lang="ru-RU" dirty="0"/>
              <a:t> до початку 1992 року.</a:t>
            </a:r>
          </a:p>
        </p:txBody>
      </p:sp>
      <p:pic>
        <p:nvPicPr>
          <p:cNvPr id="3" name="Рисунок 2" descr="C:\Users\User\Desktop\презентация история\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0"/>
            <a:ext cx="3733800" cy="253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www.patent.net.ua/res/images/large/5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352800"/>
            <a:ext cx="2914650" cy="3149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b="11138"/>
          <a:stretch/>
        </p:blipFill>
        <p:spPr bwMode="auto">
          <a:xfrm>
            <a:off x="685800" y="152399"/>
            <a:ext cx="7772400" cy="6656493"/>
          </a:xfrm>
          <a:prstGeom prst="roundRect">
            <a:avLst>
              <a:gd name="adj" fmla="val 9299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304800" y="304800"/>
            <a:ext cx="84582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err="1"/>
              <a:t>Радянська</a:t>
            </a:r>
            <a:r>
              <a:rPr lang="ru-RU" sz="2400" dirty="0"/>
              <a:t> </a:t>
            </a:r>
            <a:r>
              <a:rPr lang="ru-RU" sz="2400" dirty="0" err="1"/>
              <a:t>економіка</a:t>
            </a:r>
            <a:r>
              <a:rPr lang="ru-RU" sz="2400" dirty="0"/>
              <a:t> в 1921-1928 </a:t>
            </a:r>
            <a:r>
              <a:rPr lang="ru-RU" sz="2400" dirty="0" err="1"/>
              <a:t>рр</a:t>
            </a:r>
            <a:r>
              <a:rPr lang="ru-RU" sz="2400" dirty="0"/>
              <a:t>.. </a:t>
            </a:r>
            <a:r>
              <a:rPr lang="ru-RU" sz="2400" dirty="0" err="1"/>
              <a:t>розвивалася</a:t>
            </a:r>
            <a:r>
              <a:rPr lang="ru-RU" sz="2400" dirty="0"/>
              <a:t> </a:t>
            </a:r>
            <a:r>
              <a:rPr lang="ru-RU" sz="2400" dirty="0" err="1"/>
              <a:t>суперечливо</a:t>
            </a:r>
            <a:r>
              <a:rPr lang="ru-RU" sz="2400" dirty="0"/>
              <a:t>, </a:t>
            </a:r>
            <a:r>
              <a:rPr lang="ru-RU" sz="2400" dirty="0" err="1"/>
              <a:t>але</a:t>
            </a:r>
            <a:r>
              <a:rPr lang="ru-RU" sz="2400" dirty="0"/>
              <a:t> </a:t>
            </a:r>
            <a:r>
              <a:rPr lang="ru-RU" sz="2400" dirty="0" err="1"/>
              <a:t>основне</a:t>
            </a:r>
            <a:r>
              <a:rPr lang="ru-RU" sz="2400" dirty="0"/>
              <a:t> </a:t>
            </a:r>
            <a:r>
              <a:rPr lang="ru-RU" sz="2400" dirty="0" err="1"/>
              <a:t>завдання</a:t>
            </a:r>
            <a:r>
              <a:rPr lang="ru-RU" sz="2400" dirty="0"/>
              <a:t> </a:t>
            </a:r>
            <a:r>
              <a:rPr lang="ru-RU" sz="2400" dirty="0" err="1"/>
              <a:t>НЕПу</a:t>
            </a:r>
            <a:r>
              <a:rPr lang="ru-RU" sz="2400" dirty="0"/>
              <a:t> </a:t>
            </a:r>
            <a:r>
              <a:rPr lang="ru-RU" sz="2400" dirty="0" err="1" smtClean="0"/>
              <a:t>було</a:t>
            </a:r>
            <a:r>
              <a:rPr lang="ru-RU" sz="2400" dirty="0" smtClean="0"/>
              <a:t> </a:t>
            </a:r>
            <a:r>
              <a:rPr lang="ru-RU" sz="2400" dirty="0" err="1" smtClean="0"/>
              <a:t>виконане</a:t>
            </a:r>
            <a:r>
              <a:rPr lang="ru-RU" sz="2400" dirty="0" smtClean="0"/>
              <a:t>: </a:t>
            </a:r>
            <a:r>
              <a:rPr lang="ru-RU" sz="2400" dirty="0" err="1"/>
              <a:t>промислове</a:t>
            </a:r>
            <a:r>
              <a:rPr lang="ru-RU" sz="2400" dirty="0"/>
              <a:t>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сільськогосподарське</a:t>
            </a:r>
            <a:r>
              <a:rPr lang="ru-RU" sz="2400" dirty="0"/>
              <a:t> </a:t>
            </a:r>
            <a:r>
              <a:rPr lang="ru-RU" sz="2400" dirty="0" err="1"/>
              <a:t>виробництво</a:t>
            </a:r>
            <a:r>
              <a:rPr lang="ru-RU" sz="2400" dirty="0"/>
              <a:t> </a:t>
            </a:r>
            <a:r>
              <a:rPr lang="ru-RU" sz="2400" dirty="0" err="1"/>
              <a:t>було</a:t>
            </a:r>
            <a:r>
              <a:rPr lang="ru-RU" sz="2400" dirty="0"/>
              <a:t> в основному </a:t>
            </a:r>
            <a:r>
              <a:rPr lang="ru-RU" sz="2400" dirty="0" err="1"/>
              <a:t>відновлено</a:t>
            </a:r>
            <a:r>
              <a:rPr lang="ru-RU" sz="2400" dirty="0"/>
              <a:t> до </a:t>
            </a:r>
            <a:r>
              <a:rPr lang="ru-RU" sz="2400" dirty="0" err="1"/>
              <a:t>рівня</a:t>
            </a:r>
            <a:r>
              <a:rPr lang="ru-RU" sz="2400" dirty="0"/>
              <a:t> </a:t>
            </a:r>
            <a:r>
              <a:rPr lang="ru-RU" sz="2400" dirty="0" smtClean="0"/>
              <a:t>1913 р.</a:t>
            </a:r>
            <a:endParaRPr lang="ru-RU" sz="2400" dirty="0"/>
          </a:p>
          <a:p>
            <a:r>
              <a:rPr lang="ru-RU" sz="2400" dirty="0" err="1" smtClean="0"/>
              <a:t>Будь-яка</a:t>
            </a:r>
            <a:r>
              <a:rPr lang="ru-RU" sz="2400" dirty="0" smtClean="0"/>
              <a:t> </a:t>
            </a:r>
            <a:r>
              <a:rPr lang="ru-RU" sz="2400" dirty="0" err="1"/>
              <a:t>індустріалізація</a:t>
            </a:r>
            <a:r>
              <a:rPr lang="ru-RU" sz="2400" dirty="0"/>
              <a:t> в </a:t>
            </a:r>
            <a:r>
              <a:rPr lang="ru-RU" sz="2400" dirty="0" err="1"/>
              <a:t>світі</a:t>
            </a:r>
            <a:r>
              <a:rPr lang="ru-RU" sz="2400" dirty="0"/>
              <a:t> - </a:t>
            </a:r>
            <a:r>
              <a:rPr lang="ru-RU" sz="2400" dirty="0" err="1"/>
              <a:t>капіталістичного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соціалістичного</a:t>
            </a:r>
            <a:r>
              <a:rPr lang="ru-RU" sz="2400" dirty="0"/>
              <a:t> типу - </a:t>
            </a:r>
            <a:r>
              <a:rPr lang="ru-RU" sz="2400" dirty="0" err="1"/>
              <a:t>передбачає</a:t>
            </a:r>
            <a:r>
              <a:rPr lang="ru-RU" sz="2400" dirty="0"/>
              <a:t> </a:t>
            </a:r>
            <a:r>
              <a:rPr lang="ru-RU" sz="2400" dirty="0" err="1"/>
              <a:t>розвиток</a:t>
            </a:r>
            <a:r>
              <a:rPr lang="ru-RU" sz="2400" dirty="0"/>
              <a:t> </a:t>
            </a:r>
            <a:r>
              <a:rPr lang="ru-RU" sz="2400" dirty="0" err="1"/>
              <a:t>важкої</a:t>
            </a:r>
            <a:r>
              <a:rPr lang="ru-RU" sz="2400" dirty="0"/>
              <a:t> </a:t>
            </a:r>
            <a:r>
              <a:rPr lang="ru-RU" sz="2400" dirty="0" err="1"/>
              <a:t>промисловості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 "А". </a:t>
            </a:r>
            <a:r>
              <a:rPr lang="ru-RU" sz="2400" dirty="0" err="1"/>
              <a:t>Всі</a:t>
            </a:r>
            <a:r>
              <a:rPr lang="ru-RU" sz="2400" dirty="0"/>
              <a:t> </a:t>
            </a:r>
            <a:r>
              <a:rPr lang="ru-RU" sz="2400" dirty="0" err="1"/>
              <a:t>матеріальні</a:t>
            </a:r>
            <a:r>
              <a:rPr lang="ru-RU" sz="2400" dirty="0"/>
              <a:t> </a:t>
            </a:r>
            <a:r>
              <a:rPr lang="ru-RU" sz="2400" dirty="0" err="1"/>
              <a:t>кошти</a:t>
            </a:r>
            <a:r>
              <a:rPr lang="ru-RU" sz="2400" dirty="0"/>
              <a:t>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ресурси</a:t>
            </a:r>
            <a:r>
              <a:rPr lang="ru-RU" sz="2400" dirty="0"/>
              <a:t>, в ​​тому </a:t>
            </a:r>
            <a:r>
              <a:rPr lang="ru-RU" sz="2400" dirty="0" err="1"/>
              <a:t>числі</a:t>
            </a:r>
            <a:r>
              <a:rPr lang="ru-RU" sz="2400" dirty="0"/>
              <a:t> </a:t>
            </a:r>
            <a:r>
              <a:rPr lang="ru-RU" sz="2400" dirty="0" err="1"/>
              <a:t>виручені</a:t>
            </a:r>
            <a:r>
              <a:rPr lang="ru-RU" sz="2400" dirty="0"/>
              <a:t> від </a:t>
            </a:r>
            <a:r>
              <a:rPr lang="ru-RU" sz="2400" dirty="0" err="1"/>
              <a:t>хлібно-експортних</a:t>
            </a:r>
            <a:r>
              <a:rPr lang="ru-RU" sz="2400" dirty="0"/>
              <a:t> </a:t>
            </a:r>
            <a:r>
              <a:rPr lang="ru-RU" sz="2400" dirty="0" err="1"/>
              <a:t>операцій</a:t>
            </a:r>
            <a:r>
              <a:rPr lang="ru-RU" sz="2400" dirty="0"/>
              <a:t>, </a:t>
            </a:r>
            <a:r>
              <a:rPr lang="ru-RU" sz="2400" dirty="0" err="1"/>
              <a:t>перекачували</a:t>
            </a:r>
            <a:r>
              <a:rPr lang="ru-RU" sz="2400" dirty="0"/>
              <a:t> в СРСР на </a:t>
            </a:r>
            <a:r>
              <a:rPr lang="ru-RU" sz="2400" dirty="0" err="1"/>
              <a:t>будівництво</a:t>
            </a:r>
            <a:r>
              <a:rPr lang="ru-RU" sz="2400" dirty="0"/>
              <a:t> (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підготовку</a:t>
            </a:r>
            <a:r>
              <a:rPr lang="ru-RU" sz="2400" dirty="0"/>
              <a:t> до </a:t>
            </a:r>
            <a:r>
              <a:rPr lang="ru-RU" sz="2400" dirty="0" err="1"/>
              <a:t>будівництва</a:t>
            </a:r>
            <a:r>
              <a:rPr lang="ru-RU" sz="2400" dirty="0"/>
              <a:t>) </a:t>
            </a:r>
            <a:r>
              <a:rPr lang="ru-RU" sz="2400" dirty="0" err="1"/>
              <a:t>індустріальних</a:t>
            </a:r>
            <a:r>
              <a:rPr lang="ru-RU" sz="2400" dirty="0"/>
              <a:t> </a:t>
            </a:r>
            <a:r>
              <a:rPr lang="ru-RU" sz="2400" dirty="0" err="1"/>
              <a:t>гігантів</a:t>
            </a:r>
            <a:r>
              <a:rPr lang="ru-RU" sz="2400" dirty="0"/>
              <a:t>. </a:t>
            </a:r>
            <a:r>
              <a:rPr lang="ru-RU" sz="2400" dirty="0" err="1"/>
              <a:t>Селяни</a:t>
            </a:r>
            <a:r>
              <a:rPr lang="ru-RU" sz="2400" dirty="0"/>
              <a:t> не могли за </a:t>
            </a:r>
            <a:r>
              <a:rPr lang="ru-RU" sz="2400" dirty="0" err="1"/>
              <a:t>свої</a:t>
            </a:r>
            <a:r>
              <a:rPr lang="ru-RU" sz="2400" dirty="0"/>
              <a:t> </a:t>
            </a:r>
            <a:r>
              <a:rPr lang="ru-RU" sz="2400" dirty="0" err="1"/>
              <a:t>трудові</a:t>
            </a:r>
            <a:r>
              <a:rPr lang="ru-RU" sz="2400" dirty="0"/>
              <a:t> </a:t>
            </a:r>
            <a:r>
              <a:rPr lang="ru-RU" sz="2400" dirty="0" err="1"/>
              <a:t>гроші</a:t>
            </a:r>
            <a:r>
              <a:rPr lang="ru-RU" sz="2400" dirty="0"/>
              <a:t> </a:t>
            </a:r>
            <a:r>
              <a:rPr lang="ru-RU" sz="2400" dirty="0" err="1"/>
              <a:t>купити</a:t>
            </a:r>
            <a:r>
              <a:rPr lang="ru-RU" sz="2400" dirty="0"/>
              <a:t> в </a:t>
            </a:r>
            <a:r>
              <a:rPr lang="ru-RU" sz="2400" dirty="0" err="1"/>
              <a:t>необхідних</a:t>
            </a:r>
            <a:r>
              <a:rPr lang="ru-RU" sz="2400" dirty="0"/>
              <a:t> </a:t>
            </a:r>
            <a:r>
              <a:rPr lang="ru-RU" sz="2400" dirty="0" err="1"/>
              <a:t>обсягах</a:t>
            </a:r>
            <a:r>
              <a:rPr lang="ru-RU" sz="2400" dirty="0"/>
              <a:t> </a:t>
            </a:r>
            <a:r>
              <a:rPr lang="ru-RU" sz="2400" dirty="0" err="1"/>
              <a:t>товари</a:t>
            </a:r>
            <a:r>
              <a:rPr lang="ru-RU" sz="2400" dirty="0"/>
              <a:t> народного </a:t>
            </a:r>
            <a:r>
              <a:rPr lang="ru-RU" sz="2400" dirty="0" err="1"/>
              <a:t>споживання</a:t>
            </a:r>
            <a:r>
              <a:rPr lang="ru-RU" sz="2400" dirty="0"/>
              <a:t>, </a:t>
            </a:r>
            <a:r>
              <a:rPr lang="ru-RU" sz="2400" dirty="0" err="1"/>
              <a:t>тобто</a:t>
            </a:r>
            <a:r>
              <a:rPr lang="ru-RU" sz="2400" dirty="0"/>
              <a:t> </a:t>
            </a:r>
            <a:r>
              <a:rPr lang="ru-RU" sz="2400" dirty="0" err="1"/>
              <a:t>вироблені</a:t>
            </a:r>
            <a:r>
              <a:rPr lang="ru-RU" sz="2400" dirty="0"/>
              <a:t> на </a:t>
            </a:r>
            <a:r>
              <a:rPr lang="ru-RU" sz="2400" dirty="0" err="1"/>
              <a:t>підприємствах</a:t>
            </a:r>
            <a:r>
              <a:rPr lang="ru-RU" sz="2400" dirty="0"/>
              <a:t> </a:t>
            </a:r>
            <a:r>
              <a:rPr lang="ru-RU" sz="2400" dirty="0" err="1"/>
              <a:t>легкої</a:t>
            </a:r>
            <a:r>
              <a:rPr lang="ru-RU" sz="2400" dirty="0"/>
              <a:t> </a:t>
            </a:r>
            <a:r>
              <a:rPr lang="ru-RU" sz="2400" dirty="0" err="1"/>
              <a:t>промисловості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 "Б".</a:t>
            </a:r>
          </a:p>
          <a:p>
            <a:r>
              <a:rPr lang="ru-RU" sz="2400" dirty="0" err="1"/>
              <a:t>Капітальні</a:t>
            </a:r>
            <a:r>
              <a:rPr lang="ru-RU" sz="2400" dirty="0"/>
              <a:t> </a:t>
            </a:r>
            <a:r>
              <a:rPr lang="ru-RU" sz="2400" dirty="0" err="1"/>
              <a:t>витрати</a:t>
            </a:r>
            <a:r>
              <a:rPr lang="ru-RU" sz="2400" dirty="0"/>
              <a:t> на </a:t>
            </a:r>
            <a:r>
              <a:rPr lang="ru-RU" sz="2400" dirty="0" err="1"/>
              <a:t>індустріалізацію</a:t>
            </a:r>
            <a:r>
              <a:rPr lang="ru-RU" sz="2400" dirty="0"/>
              <a:t> не </a:t>
            </a:r>
            <a:r>
              <a:rPr lang="ru-RU" sz="2400" dirty="0" err="1" smtClean="0"/>
              <a:t>погашається</a:t>
            </a:r>
            <a:r>
              <a:rPr lang="ru-RU" sz="2400" dirty="0" smtClean="0"/>
              <a:t>, </a:t>
            </a:r>
            <a:r>
              <a:rPr lang="ru-RU" sz="2400" dirty="0"/>
              <a:t>як </a:t>
            </a:r>
            <a:r>
              <a:rPr lang="ru-RU" sz="2400" dirty="0" err="1"/>
              <a:t>передбачалося</a:t>
            </a:r>
            <a:r>
              <a:rPr lang="ru-RU" sz="2400" dirty="0"/>
              <a:t>, "</a:t>
            </a:r>
            <a:r>
              <a:rPr lang="ru-RU" sz="2400" dirty="0" err="1"/>
              <a:t>самофінансуванням</a:t>
            </a:r>
            <a:r>
              <a:rPr lang="ru-RU" sz="2400" dirty="0"/>
              <a:t>" </a:t>
            </a:r>
            <a:r>
              <a:rPr lang="ru-RU" sz="2400" dirty="0" err="1"/>
              <a:t>промисловості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режиму </a:t>
            </a:r>
            <a:r>
              <a:rPr lang="ru-RU" sz="2400" dirty="0" err="1"/>
              <a:t>економії</a:t>
            </a:r>
            <a:r>
              <a:rPr lang="ru-RU" sz="2400" dirty="0"/>
              <a:t>, </a:t>
            </a:r>
            <a:r>
              <a:rPr lang="ru-RU" sz="2400" dirty="0" err="1"/>
              <a:t>зростання</a:t>
            </a:r>
            <a:r>
              <a:rPr lang="ru-RU" sz="2400" dirty="0"/>
              <a:t> </a:t>
            </a:r>
            <a:r>
              <a:rPr lang="ru-RU" sz="2400" dirty="0" err="1"/>
              <a:t>продуктивності</a:t>
            </a:r>
            <a:r>
              <a:rPr lang="ru-RU" sz="2400" dirty="0"/>
              <a:t> </a:t>
            </a:r>
            <a:r>
              <a:rPr lang="ru-RU" sz="2400" dirty="0" err="1" smtClean="0"/>
              <a:t>праці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Words>1322</Words>
  <Application>Microsoft Office PowerPoint</Application>
  <PresentationFormat>Экран (4:3)</PresentationFormat>
  <Paragraphs>117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Міністерство охорони здоров'я України Запорізький державний медичний університет Кафедра суспільних дисциплін</vt:lpstr>
      <vt:lpstr>Україна в 20-ті 30-ті роки ХХ століття</vt:lpstr>
      <vt:lpstr> Створення УРСР і її вступ в СРСР </vt:lpstr>
      <vt:lpstr>Хронологія подій</vt:lpstr>
      <vt:lpstr>Державний лад</vt:lpstr>
      <vt:lpstr>Символіка</vt:lpstr>
      <vt:lpstr>Слайд 7</vt:lpstr>
      <vt:lpstr>Слайд 8</vt:lpstr>
      <vt:lpstr>Слайд 9</vt:lpstr>
      <vt:lpstr>Партійно-урядове керівництво країни структурну перебудову в економіці планувало здійснити:</vt:lpstr>
      <vt:lpstr>Основні елементи нового господарського механізму в промисловості найбільш чітко проявилися в кінці I - початку II п'ятирічок, тобто в 1933 р. Це виразилося:</vt:lpstr>
      <vt:lpstr>Слайд 12</vt:lpstr>
      <vt:lpstr>Слайд 13</vt:lpstr>
      <vt:lpstr>Проведення політики українізації</vt:lpstr>
      <vt:lpstr>Слайд 15</vt:lpstr>
      <vt:lpstr>Наслідки українізації</vt:lpstr>
      <vt:lpstr>Слайд 17</vt:lpstr>
      <vt:lpstr>Слайд 18</vt:lpstr>
      <vt:lpstr>Індустріалізація</vt:lpstr>
      <vt:lpstr>Завдання індустріалізації</vt:lpstr>
      <vt:lpstr>Джерела виконання курсу індустріалізації</vt:lpstr>
      <vt:lpstr>Наслідки індустріалізації двох перших п'ятирічок </vt:lpstr>
      <vt:lpstr>Колективізація</vt:lpstr>
      <vt:lpstr>Основні завдання</vt:lpstr>
      <vt:lpstr>Голод 1921-1923 рр. </vt:lpstr>
      <vt:lpstr>Слайд 26</vt:lpstr>
      <vt:lpstr>Слайд 27</vt:lpstr>
      <vt:lpstr>Слайд 28</vt:lpstr>
      <vt:lpstr>Слайд 29</vt:lpstr>
      <vt:lpstr>Слайд 30</vt:lpstr>
      <vt:lpstr>Слайд 31</vt:lpstr>
      <vt:lpstr>Дякуємо за увагу!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Саша и Настя</dc:creator>
  <cp:lastModifiedBy>Саша и Настя</cp:lastModifiedBy>
  <cp:revision>35</cp:revision>
  <cp:lastPrinted>1601-01-01T00:00:00Z</cp:lastPrinted>
  <dcterms:created xsi:type="dcterms:W3CDTF">1601-01-01T00:00:00Z</dcterms:created>
  <dcterms:modified xsi:type="dcterms:W3CDTF">2014-03-25T21:03:28Z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