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79" r:id="rId24"/>
    <p:sldId id="280" r:id="rId25"/>
    <p:sldId id="281" r:id="rId26"/>
    <p:sldId id="282" r:id="rId27"/>
    <p:sldId id="283" r:id="rId28"/>
    <p:sldId id="285" r:id="rId29"/>
    <p:sldId id="286" r:id="rId30"/>
    <p:sldId id="288"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8" d="100"/>
          <a:sy n="78" d="100"/>
        </p:scale>
        <p:origin x="-16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4/21/2020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k.wikipedia.org/wiki/%D0%A2%D0%B2%D0%B5%D1%80%D0%B4%D0%B6%D0%B5%D0%BD%D0%BD%D1%8F" TargetMode="External"/><Relationship Id="rId2" Type="http://schemas.openxmlformats.org/officeDocument/2006/relationships/hyperlink" Target="https://uk.wikipedia.org/wiki/%D0%9B%D0%B0%D1%82%D0%B8%D0%BD%D1%81%D1%8C%D0%BA%D0%B0_%D0%BC%D0%BE%D0%B2%D0%B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uk.wikipedia.org/wiki/%D0%A4%D0%B0%D0%BA%D1%82" TargetMode="External"/><Relationship Id="rId2" Type="http://schemas.openxmlformats.org/officeDocument/2006/relationships/hyperlink" Target="https://uk.wikipedia.org/wiki/%D0%9D%D0%B0%D1%83%D0%BA%D0%B0" TargetMode="External"/><Relationship Id="rId1" Type="http://schemas.openxmlformats.org/officeDocument/2006/relationships/slideLayout" Target="../slideLayouts/slideLayout2.xml"/><Relationship Id="rId4" Type="http://schemas.openxmlformats.org/officeDocument/2006/relationships/hyperlink" Target="https://uk.wikipedia.org/wiki/%D0%A1%D0%B8%D1%81%D1%82%D0%B5%D0%BC%D0%B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1936" y="131806"/>
            <a:ext cx="10396150" cy="1917236"/>
          </a:xfrm>
        </p:spPr>
        <p:txBody>
          <a:bodyPr/>
          <a:lstStyle/>
          <a:p>
            <a:pPr algn="ct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ru-RU" dirty="0"/>
              <a:t/>
            </a:r>
            <a:br>
              <a:rPr lang="ru-RU" dirty="0"/>
            </a:br>
            <a:r>
              <a:rPr lang="en-US" dirty="0" smtClean="0"/>
              <a:t/>
            </a:r>
            <a:br>
              <a:rPr lang="en-US" dirty="0" smtClean="0"/>
            </a:br>
            <a:r>
              <a:rPr lang="en-US" dirty="0"/>
              <a:t/>
            </a:r>
            <a:br>
              <a:rPr lang="en-US" dirty="0"/>
            </a:br>
            <a:r>
              <a:rPr lang="en-US" dirty="0" smtClean="0"/>
              <a:t/>
            </a:r>
            <a:br>
              <a:rPr lang="en-US" dirty="0" smtClean="0"/>
            </a:br>
            <a:r>
              <a:rPr lang="uk-UA" sz="2800" dirty="0" smtClean="0">
                <a:latin typeface="Times New Roman" panose="02020603050405020304" pitchFamily="18" charset="0"/>
                <a:cs typeface="Times New Roman" panose="02020603050405020304" pitchFamily="18" charset="0"/>
              </a:rPr>
              <a:t>ЗАПОРІЗЬКИЙ ДЕРЖАВНИЙ МЕДИЧНИЙ УНІВЕРСИТЕТ </a:t>
            </a:r>
            <a:br>
              <a:rPr lang="uk-UA" sz="2800" dirty="0" smtClean="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кафедра фізичної реабілітації, спортивної медицини, фізичного виховання та здоров’я</a:t>
            </a:r>
            <a:endParaRPr lang="ru-RU" sz="3600" dirty="0"/>
          </a:p>
        </p:txBody>
      </p:sp>
      <p:sp>
        <p:nvSpPr>
          <p:cNvPr id="3" name="Подзаголовок 2"/>
          <p:cNvSpPr>
            <a:spLocks noGrp="1"/>
          </p:cNvSpPr>
          <p:nvPr>
            <p:ph type="subTitle" idx="1"/>
          </p:nvPr>
        </p:nvSpPr>
        <p:spPr>
          <a:xfrm>
            <a:off x="1037968" y="2496063"/>
            <a:ext cx="10132540" cy="3908821"/>
          </a:xfrm>
        </p:spPr>
        <p:txBody>
          <a:bodyPr>
            <a:normAutofit/>
          </a:bodyPr>
          <a:lstStyle/>
          <a:p>
            <a:pPr algn="ctr"/>
            <a:r>
              <a:rPr lang="uk-UA" sz="4000" b="1" dirty="0" smtClean="0">
                <a:solidFill>
                  <a:schemeClr val="accent1"/>
                </a:solidFill>
                <a:latin typeface="Times New Roman" panose="02020603050405020304" pitchFamily="18" charset="0"/>
                <a:cs typeface="Times New Roman" panose="02020603050405020304" pitchFamily="18" charset="0"/>
              </a:rPr>
              <a:t>Лекція 2: </a:t>
            </a:r>
            <a:r>
              <a:rPr lang="en-US" sz="4000" b="1" dirty="0">
                <a:solidFill>
                  <a:schemeClr val="accent1"/>
                </a:solidFill>
                <a:latin typeface="Times New Roman" panose="02020603050405020304" pitchFamily="18" charset="0"/>
                <a:cs typeface="Times New Roman" panose="02020603050405020304" pitchFamily="18" charset="0"/>
              </a:rPr>
              <a:t/>
            </a:r>
            <a:br>
              <a:rPr lang="en-US" sz="4000" b="1" dirty="0">
                <a:solidFill>
                  <a:schemeClr val="accent1"/>
                </a:solidFill>
                <a:latin typeface="Times New Roman" panose="02020603050405020304" pitchFamily="18" charset="0"/>
                <a:cs typeface="Times New Roman" panose="02020603050405020304" pitchFamily="18" charset="0"/>
              </a:rPr>
            </a:br>
            <a:r>
              <a:rPr lang="ru-RU" sz="4000" b="1" dirty="0" err="1">
                <a:solidFill>
                  <a:schemeClr val="accent1"/>
                </a:solidFill>
                <a:latin typeface="Times New Roman" panose="02020603050405020304" pitchFamily="18" charset="0"/>
                <a:cs typeface="Times New Roman" panose="02020603050405020304" pitchFamily="18" charset="0"/>
              </a:rPr>
              <a:t>Базові</a:t>
            </a:r>
            <a:r>
              <a:rPr lang="ru-RU" sz="4000" b="1" dirty="0">
                <a:solidFill>
                  <a:schemeClr val="accent1"/>
                </a:solidFill>
                <a:latin typeface="Times New Roman" panose="02020603050405020304" pitchFamily="18" charset="0"/>
                <a:cs typeface="Times New Roman" panose="02020603050405020304" pitchFamily="18" charset="0"/>
              </a:rPr>
              <a:t> </a:t>
            </a:r>
            <a:r>
              <a:rPr lang="ru-RU" sz="4000" b="1" dirty="0" err="1">
                <a:solidFill>
                  <a:schemeClr val="accent1"/>
                </a:solidFill>
                <a:latin typeface="Times New Roman" panose="02020603050405020304" pitchFamily="18" charset="0"/>
                <a:cs typeface="Times New Roman" panose="02020603050405020304" pitchFamily="18" charset="0"/>
              </a:rPr>
              <a:t>принципи</a:t>
            </a:r>
            <a:r>
              <a:rPr lang="ru-RU" sz="4000" b="1" dirty="0">
                <a:solidFill>
                  <a:schemeClr val="accent1"/>
                </a:solidFill>
                <a:latin typeface="Times New Roman" panose="02020603050405020304" pitchFamily="18" charset="0"/>
                <a:cs typeface="Times New Roman" panose="02020603050405020304" pitchFamily="18" charset="0"/>
              </a:rPr>
              <a:t> </a:t>
            </a:r>
            <a:r>
              <a:rPr lang="ru-RU" sz="4000" b="1" dirty="0" err="1">
                <a:solidFill>
                  <a:schemeClr val="accent1"/>
                </a:solidFill>
                <a:latin typeface="Times New Roman" panose="02020603050405020304" pitchFamily="18" charset="0"/>
                <a:cs typeface="Times New Roman" panose="02020603050405020304" pitchFamily="18" charset="0"/>
              </a:rPr>
              <a:t>коригуючої</a:t>
            </a:r>
            <a:r>
              <a:rPr lang="ru-RU" sz="4000" b="1" dirty="0">
                <a:solidFill>
                  <a:schemeClr val="accent1"/>
                </a:solidFill>
                <a:latin typeface="Times New Roman" panose="02020603050405020304" pitchFamily="18" charset="0"/>
                <a:cs typeface="Times New Roman" panose="02020603050405020304" pitchFamily="18" charset="0"/>
              </a:rPr>
              <a:t> </a:t>
            </a:r>
            <a:r>
              <a:rPr lang="ru-RU" sz="4000" b="1" dirty="0" err="1">
                <a:solidFill>
                  <a:schemeClr val="accent1"/>
                </a:solidFill>
                <a:latin typeface="Times New Roman" panose="02020603050405020304" pitchFamily="18" charset="0"/>
                <a:cs typeface="Times New Roman" panose="02020603050405020304" pitchFamily="18" charset="0"/>
              </a:rPr>
              <a:t>гімнастики</a:t>
            </a:r>
            <a:r>
              <a:rPr lang="ru-RU" sz="4000" b="1" dirty="0">
                <a:solidFill>
                  <a:schemeClr val="accent1"/>
                </a:solidFill>
                <a:latin typeface="Times New Roman" panose="02020603050405020304" pitchFamily="18" charset="0"/>
                <a:cs typeface="Times New Roman" panose="02020603050405020304" pitchFamily="18" charset="0"/>
              </a:rPr>
              <a:t>.</a:t>
            </a:r>
            <a:endParaRPr lang="uk-UA" sz="4000" b="1" dirty="0" smtClean="0">
              <a:solidFill>
                <a:schemeClr val="accent1"/>
              </a:solidFill>
              <a:latin typeface="Times New Roman" panose="02020603050405020304" pitchFamily="18" charset="0"/>
              <a:cs typeface="Times New Roman" panose="02020603050405020304" pitchFamily="18" charset="0"/>
            </a:endParaRPr>
          </a:p>
          <a:p>
            <a:pPr algn="ctr"/>
            <a:endParaRPr lang="uk-UA" sz="2800" dirty="0" smtClean="0">
              <a:solidFill>
                <a:schemeClr val="accent1"/>
              </a:solidFill>
              <a:latin typeface="Times New Roman" panose="02020603050405020304" pitchFamily="18" charset="0"/>
              <a:cs typeface="Times New Roman" panose="02020603050405020304" pitchFamily="18" charset="0"/>
            </a:endParaRPr>
          </a:p>
          <a:p>
            <a:pPr algn="ctr"/>
            <a:r>
              <a:rPr lang="uk-UA" sz="2800" dirty="0" err="1" smtClean="0">
                <a:solidFill>
                  <a:schemeClr val="accent1"/>
                </a:solidFill>
                <a:latin typeface="Times New Roman" panose="02020603050405020304" pitchFamily="18" charset="0"/>
                <a:cs typeface="Times New Roman" panose="02020603050405020304" pitchFamily="18" charset="0"/>
              </a:rPr>
              <a:t>Шаповалова</a:t>
            </a:r>
            <a:r>
              <a:rPr lang="uk-UA" sz="2800" dirty="0" smtClean="0">
                <a:solidFill>
                  <a:schemeClr val="accent1"/>
                </a:solidFill>
                <a:latin typeface="Times New Roman" panose="02020603050405020304" pitchFamily="18" charset="0"/>
                <a:cs typeface="Times New Roman" panose="02020603050405020304" pitchFamily="18" charset="0"/>
              </a:rPr>
              <a:t> І. В. </a:t>
            </a:r>
            <a:r>
              <a:rPr lang="uk-UA" sz="2800" dirty="0" err="1" smtClean="0">
                <a:solidFill>
                  <a:schemeClr val="accent1"/>
                </a:solidFill>
                <a:latin typeface="Times New Roman" panose="02020603050405020304" pitchFamily="18" charset="0"/>
                <a:cs typeface="Times New Roman" panose="02020603050405020304" pitchFamily="18" charset="0"/>
              </a:rPr>
              <a:t>канд</a:t>
            </a:r>
            <a:r>
              <a:rPr lang="uk-UA" sz="2800" dirty="0" smtClean="0">
                <a:solidFill>
                  <a:schemeClr val="accent1"/>
                </a:solidFill>
                <a:latin typeface="Times New Roman" panose="02020603050405020304" pitchFamily="18" charset="0"/>
                <a:cs typeface="Times New Roman" panose="02020603050405020304" pitchFamily="18" charset="0"/>
              </a:rPr>
              <a:t>. пед. </a:t>
            </a:r>
            <a:r>
              <a:rPr lang="uk-UA" sz="2800" dirty="0">
                <a:solidFill>
                  <a:schemeClr val="accent1"/>
                </a:solidFill>
                <a:latin typeface="Times New Roman" panose="02020603050405020304" pitchFamily="18" charset="0"/>
                <a:cs typeface="Times New Roman" panose="02020603050405020304" pitchFamily="18" charset="0"/>
              </a:rPr>
              <a:t>н</a:t>
            </a:r>
            <a:r>
              <a:rPr lang="uk-UA" sz="2800" dirty="0" smtClean="0">
                <a:solidFill>
                  <a:schemeClr val="accent1"/>
                </a:solidFill>
                <a:latin typeface="Times New Roman" panose="02020603050405020304" pitchFamily="18" charset="0"/>
                <a:cs typeface="Times New Roman" panose="02020603050405020304" pitchFamily="18" charset="0"/>
              </a:rPr>
              <a:t>., доц.</a:t>
            </a:r>
          </a:p>
          <a:p>
            <a:pPr algn="ctr"/>
            <a:endParaRPr lang="uk-UA" sz="2800" dirty="0" smtClean="0">
              <a:solidFill>
                <a:schemeClr val="accent1"/>
              </a:solidFill>
              <a:latin typeface="Times New Roman" panose="02020603050405020304" pitchFamily="18" charset="0"/>
              <a:cs typeface="Times New Roman" panose="02020603050405020304" pitchFamily="18" charset="0"/>
            </a:endParaRPr>
          </a:p>
          <a:p>
            <a:pPr algn="ctr"/>
            <a:r>
              <a:rPr lang="uk-UA" sz="4300" dirty="0" smtClean="0">
                <a:solidFill>
                  <a:schemeClr val="accent1"/>
                </a:solidFill>
                <a:latin typeface="Times New Roman" panose="02020603050405020304" pitchFamily="18" charset="0"/>
                <a:cs typeface="Times New Roman" panose="02020603050405020304" pitchFamily="18" charset="0"/>
              </a:rPr>
              <a:t>2020</a:t>
            </a:r>
            <a:endParaRPr lang="ru-RU" sz="4300" dirty="0">
              <a:solidFill>
                <a:schemeClr val="accent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15" y="4106836"/>
            <a:ext cx="2148965" cy="229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7990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0173" y="395416"/>
            <a:ext cx="10429103" cy="5645947"/>
          </a:xfrm>
        </p:spPr>
        <p:txBody>
          <a:bodyPr>
            <a:normAutofit/>
          </a:bodyPr>
          <a:lstStyle/>
          <a:p>
            <a:pPr lvl="0" algn="just"/>
            <a:r>
              <a:rPr lang="ru-RU" sz="2800" dirty="0" smtClean="0">
                <a:solidFill>
                  <a:schemeClr val="tx1"/>
                </a:solidFill>
                <a:latin typeface="Times New Roman" panose="02020603050405020304" pitchFamily="18" charset="0"/>
                <a:cs typeface="Times New Roman" panose="02020603050405020304" pitchFamily="18" charset="0"/>
              </a:rPr>
              <a:t>	</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необхідності</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стимулювати</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самоаналіз</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своїх</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дій</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проводити</a:t>
            </a:r>
            <a:r>
              <a:rPr lang="ru-RU" sz="2800" i="1" dirty="0">
                <a:solidFill>
                  <a:schemeClr val="tx1"/>
                </a:solidFill>
                <a:latin typeface="Times New Roman" panose="02020603050405020304" pitchFamily="18" charset="0"/>
                <a:cs typeface="Times New Roman" panose="02020603050405020304" pitchFamily="18" charset="0"/>
              </a:rPr>
              <a:t> самоконтроль </a:t>
            </a:r>
            <a:r>
              <a:rPr lang="ru-RU" sz="2800" i="1" dirty="0" err="1">
                <a:solidFill>
                  <a:schemeClr val="tx1"/>
                </a:solidFill>
                <a:latin typeface="Times New Roman" panose="02020603050405020304" pitchFamily="18" charset="0"/>
                <a:cs typeface="Times New Roman" panose="02020603050405020304" pitchFamily="18" charset="0"/>
              </a:rPr>
              <a:t>раціонального</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використання</a:t>
            </a:r>
            <a:r>
              <a:rPr lang="ru-RU" sz="2800" i="1" dirty="0">
                <a:solidFill>
                  <a:schemeClr val="tx1"/>
                </a:solidFill>
                <a:latin typeface="Times New Roman" panose="02020603050405020304" pitchFamily="18" charset="0"/>
                <a:cs typeface="Times New Roman" panose="02020603050405020304" pitchFamily="18" charset="0"/>
              </a:rPr>
              <a:t> сил</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дотримання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цієї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вимоги</a:t>
            </a:r>
            <a:r>
              <a:rPr lang="ru-RU" sz="2800" dirty="0">
                <a:solidFill>
                  <a:schemeClr val="tx1"/>
                </a:solidFill>
                <a:latin typeface="Times New Roman" panose="02020603050405020304" pitchFamily="18" charset="0"/>
                <a:cs typeface="Times New Roman" panose="02020603050405020304" pitchFamily="18" charset="0"/>
              </a:rPr>
              <a:t> повинно бути </a:t>
            </a:r>
            <a:r>
              <a:rPr lang="ru-RU" sz="2800" dirty="0" err="1">
                <a:solidFill>
                  <a:schemeClr val="tx1"/>
                </a:solidFill>
                <a:latin typeface="Times New Roman" panose="02020603050405020304" pitchFamily="18" charset="0"/>
                <a:cs typeface="Times New Roman" panose="02020603050405020304" pitchFamily="18" charset="0"/>
              </a:rPr>
              <a:t>безперервним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незалежно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ступеня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автоматизованості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навичок</a:t>
            </a:r>
            <a:r>
              <a:rPr lang="ru-RU"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lgn="just"/>
            <a:r>
              <a:rPr lang="ru-RU" sz="2800" i="1" dirty="0" err="1">
                <a:solidFill>
                  <a:schemeClr val="tx1"/>
                </a:solidFill>
                <a:latin typeface="Times New Roman" panose="02020603050405020304" pitchFamily="18" charset="0"/>
                <a:cs typeface="Times New Roman" panose="02020603050405020304" pitchFamily="18" charset="0"/>
              </a:rPr>
              <a:t>необхідності</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виховання</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ініціативи</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самостійності</a:t>
            </a:r>
            <a:r>
              <a:rPr lang="ru-RU" sz="2800" i="1" dirty="0">
                <a:solidFill>
                  <a:schemeClr val="tx1"/>
                </a:solidFill>
                <a:latin typeface="Times New Roman" panose="02020603050405020304" pitchFamily="18" charset="0"/>
                <a:cs typeface="Times New Roman" panose="02020603050405020304" pitchFamily="18" charset="0"/>
              </a:rPr>
              <a:t> і </a:t>
            </a:r>
            <a:r>
              <a:rPr lang="uk-UA" sz="2800" i="1" dirty="0">
                <a:solidFill>
                  <a:schemeClr val="tx1"/>
                </a:solidFill>
                <a:latin typeface="Times New Roman" panose="02020603050405020304" pitchFamily="18" charset="0"/>
                <a:cs typeface="Times New Roman" panose="02020603050405020304" pitchFamily="18" charset="0"/>
              </a:rPr>
              <a:t>усвідомлення важливості </a:t>
            </a:r>
            <a:r>
              <a:rPr lang="ru-RU" sz="2800" i="1" dirty="0" err="1">
                <a:solidFill>
                  <a:schemeClr val="tx1"/>
                </a:solidFill>
                <a:latin typeface="Times New Roman" panose="02020603050405020304" pitchFamily="18" charset="0"/>
                <a:cs typeface="Times New Roman" panose="02020603050405020304" pitchFamily="18" charset="0"/>
              </a:rPr>
              <a:t>завдань</a:t>
            </a:r>
            <a:r>
              <a:rPr lang="ru-RU" sz="2800" i="1"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t> </a:t>
            </a:r>
            <a:r>
              <a:rPr lang="uk-UA" sz="2800" dirty="0">
                <a:solidFill>
                  <a:schemeClr val="tx1"/>
                </a:solidFill>
                <a:latin typeface="Times New Roman" panose="02020603050405020304" pitchFamily="18" charset="0"/>
                <a:cs typeface="Times New Roman" panose="02020603050405020304" pitchFamily="18" charset="0"/>
              </a:rPr>
              <a:t>Тільки свідому і активну участь самого пацієнта в процесі коригуючої </a:t>
            </a:r>
            <a:r>
              <a:rPr lang="uk-UA" sz="2800" dirty="0" smtClean="0">
                <a:solidFill>
                  <a:schemeClr val="tx1"/>
                </a:solidFill>
                <a:latin typeface="Times New Roman" panose="02020603050405020304" pitchFamily="18" charset="0"/>
                <a:cs typeface="Times New Roman" panose="02020603050405020304" pitchFamily="18" charset="0"/>
              </a:rPr>
              <a:t>гімнастики </a:t>
            </a:r>
            <a:r>
              <a:rPr lang="uk-UA" sz="2800" dirty="0">
                <a:solidFill>
                  <a:schemeClr val="tx1"/>
                </a:solidFill>
                <a:latin typeface="Times New Roman" panose="02020603050405020304" pitchFamily="18" charset="0"/>
                <a:cs typeface="Times New Roman" panose="02020603050405020304" pitchFamily="18" charset="0"/>
              </a:rPr>
              <a:t>створює необхідний психоемоційний фон і психологічний стан пацієнта, що підвищує ефективність застосовуваних заходів коригуючої гімнастики.</a:t>
            </a:r>
          </a:p>
          <a:p>
            <a:pPr marL="0" indent="0" algn="just">
              <a:spcBef>
                <a:spcPts val="0"/>
              </a:spcBef>
              <a:buNone/>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7674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7265" y="527222"/>
            <a:ext cx="10527957" cy="5972431"/>
          </a:xfrm>
        </p:spPr>
        <p:txBody>
          <a:bodyPr>
            <a:normAutofit/>
          </a:bodyPr>
          <a:lstStyle/>
          <a:p>
            <a:pPr marL="0" indent="0" algn="just">
              <a:buNone/>
            </a:pPr>
            <a:r>
              <a:rPr lang="ru-RU" sz="2400" dirty="0" smtClean="0">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3. Принцип н</a:t>
            </a:r>
            <a:r>
              <a:rPr lang="ru-RU" sz="2800" b="1" dirty="0" err="1">
                <a:solidFill>
                  <a:schemeClr val="tx1"/>
                </a:solidFill>
                <a:latin typeface="Times New Roman" panose="02020603050405020304" pitchFamily="18" charset="0"/>
                <a:cs typeface="Times New Roman" panose="02020603050405020304" pitchFamily="18" charset="0"/>
              </a:rPr>
              <a:t>аочності</a:t>
            </a:r>
            <a:r>
              <a:rPr lang="uk-UA" sz="2800" b="1" dirty="0">
                <a:solidFill>
                  <a:schemeClr val="tx1"/>
                </a:solidFill>
                <a:latin typeface="Times New Roman" panose="02020603050405020304" pitchFamily="18" charset="0"/>
                <a:cs typeface="Times New Roman" panose="02020603050405020304" pitchFamily="18" charset="0"/>
              </a:rPr>
              <a:t>.</a:t>
            </a:r>
            <a:r>
              <a:rPr lang="uk-UA"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У широкому </a:t>
            </a:r>
            <a:r>
              <a:rPr lang="ru-RU" sz="2800" dirty="0" err="1">
                <a:solidFill>
                  <a:schemeClr val="tx1"/>
                </a:solidFill>
                <a:latin typeface="Times New Roman" panose="02020603050405020304" pitchFamily="18" charset="0"/>
                <a:cs typeface="Times New Roman" panose="02020603050405020304" pitchFamily="18" charset="0"/>
              </a:rPr>
              <a:t>розумінні</a:t>
            </a:r>
            <a:r>
              <a:rPr lang="ru-RU" sz="2800" dirty="0">
                <a:solidFill>
                  <a:schemeClr val="tx1"/>
                </a:solidFill>
                <a:latin typeface="Times New Roman" panose="02020603050405020304" pitchFamily="18" charset="0"/>
                <a:cs typeface="Times New Roman" panose="02020603050405020304" pitchFamily="18" charset="0"/>
              </a:rPr>
              <a:t> принцип </a:t>
            </a:r>
            <a:r>
              <a:rPr lang="ru-RU" sz="2800" dirty="0" err="1">
                <a:solidFill>
                  <a:schemeClr val="tx1"/>
                </a:solidFill>
                <a:latin typeface="Times New Roman" panose="02020603050405020304" pitchFamily="18" charset="0"/>
                <a:cs typeface="Times New Roman" panose="02020603050405020304" pitchFamily="18" charset="0"/>
              </a:rPr>
              <a:t>наочності</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це</a:t>
            </a:r>
            <a:r>
              <a:rPr lang="ru-RU" sz="2800" dirty="0">
                <a:solidFill>
                  <a:schemeClr val="tx1"/>
                </a:solidFill>
                <a:latin typeface="Times New Roman" panose="02020603050405020304" pitchFamily="18" charset="0"/>
                <a:cs typeface="Times New Roman" panose="02020603050405020304" pitchFamily="18" charset="0"/>
              </a:rPr>
              <a:t> опора на </a:t>
            </a:r>
            <a:r>
              <a:rPr lang="ru-RU" sz="2800" dirty="0" err="1">
                <a:solidFill>
                  <a:schemeClr val="tx1"/>
                </a:solidFill>
                <a:latin typeface="Times New Roman" panose="02020603050405020304" pitchFamily="18" charset="0"/>
                <a:cs typeface="Times New Roman" panose="02020603050405020304" pitchFamily="18" charset="0"/>
              </a:rPr>
              <a:t>всі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почуттів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 але, в першу </a:t>
            </a:r>
            <a:r>
              <a:rPr lang="ru-RU" sz="2800" dirty="0" err="1">
                <a:solidFill>
                  <a:schemeClr val="tx1"/>
                </a:solidFill>
                <a:latin typeface="Times New Roman" panose="02020603050405020304" pitchFamily="18" charset="0"/>
                <a:cs typeface="Times New Roman" panose="02020603050405020304" pitchFamily="18" charset="0"/>
              </a:rPr>
              <a:t>чергу</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аналізатори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зору</a:t>
            </a:r>
            <a:r>
              <a:rPr lang="ru-RU" sz="2800" dirty="0">
                <a:solidFill>
                  <a:schemeClr val="tx1"/>
                </a:solidFill>
                <a:latin typeface="Times New Roman" panose="02020603050405020304" pitchFamily="18" charset="0"/>
                <a:cs typeface="Times New Roman" panose="02020603050405020304" pitchFamily="18" charset="0"/>
              </a:rPr>
              <a:t>, слуху та </a:t>
            </a:r>
            <a:r>
              <a:rPr lang="ru-RU" sz="2800" dirty="0" err="1">
                <a:solidFill>
                  <a:schemeClr val="tx1"/>
                </a:solidFill>
                <a:latin typeface="Times New Roman" panose="02020603050405020304" pitchFamily="18" charset="0"/>
                <a:cs typeface="Times New Roman" panose="02020603050405020304" pitchFamily="18" charset="0"/>
              </a:rPr>
              <a:t>сенсомоторики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Процес</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пізнання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розвивається</a:t>
            </a:r>
            <a:r>
              <a:rPr lang="ru-RU" sz="2800" dirty="0">
                <a:solidFill>
                  <a:schemeClr val="tx1"/>
                </a:solidFill>
                <a:latin typeface="Times New Roman" panose="02020603050405020304" pitchFamily="18" charset="0"/>
                <a:cs typeface="Times New Roman" panose="02020603050405020304" pitchFamily="18" charset="0"/>
              </a:rPr>
              <a:t> за формулою </a:t>
            </a:r>
            <a:r>
              <a:rPr lang="uk-UA" sz="2800" dirty="0">
                <a:solidFill>
                  <a:schemeClr val="tx1"/>
                </a:solidFill>
                <a:latin typeface="Times New Roman" panose="02020603050405020304" pitchFamily="18" charset="0"/>
                <a:cs typeface="Times New Roman" panose="02020603050405020304" pitchFamily="18" charset="0"/>
              </a:rPr>
              <a:t>«</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живого </a:t>
            </a:r>
            <a:r>
              <a:rPr lang="ru-RU" sz="2800" dirty="0" err="1">
                <a:solidFill>
                  <a:schemeClr val="tx1"/>
                </a:solidFill>
                <a:latin typeface="Times New Roman" panose="02020603050405020304" pitchFamily="18" charset="0"/>
                <a:cs typeface="Times New Roman" panose="02020603050405020304" pitchFamily="18" charset="0"/>
              </a:rPr>
              <a:t>бачення</a:t>
            </a:r>
            <a:r>
              <a:rPr lang="ru-RU" sz="2800" dirty="0">
                <a:solidFill>
                  <a:schemeClr val="tx1"/>
                </a:solidFill>
                <a:latin typeface="Times New Roman" panose="02020603050405020304" pitchFamily="18" charset="0"/>
                <a:cs typeface="Times New Roman" panose="02020603050405020304" pitchFamily="18" charset="0"/>
              </a:rPr>
              <a:t> до абстрактного </a:t>
            </a:r>
            <a:r>
              <a:rPr lang="ru-RU" sz="2800" dirty="0" err="1">
                <a:solidFill>
                  <a:schemeClr val="tx1"/>
                </a:solidFill>
                <a:latin typeface="Times New Roman" panose="02020603050405020304" pitchFamily="18" charset="0"/>
                <a:cs typeface="Times New Roman" panose="02020603050405020304" pitchFamily="18" charset="0"/>
              </a:rPr>
              <a:t>мислення</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нього</a:t>
            </a:r>
            <a:r>
              <a:rPr lang="ru-RU" sz="2800" dirty="0">
                <a:solidFill>
                  <a:schemeClr val="tx1"/>
                </a:solidFill>
                <a:latin typeface="Times New Roman" panose="02020603050405020304" pitchFamily="18" charset="0"/>
                <a:cs typeface="Times New Roman" panose="02020603050405020304" pitchFamily="18" charset="0"/>
              </a:rPr>
              <a:t> до практики</a:t>
            </a:r>
            <a:r>
              <a:rPr lang="uk-UA" sz="2800" dirty="0">
                <a:solidFill>
                  <a:schemeClr val="tx1"/>
                </a:solidFill>
                <a:latin typeface="Times New Roman" panose="02020603050405020304" pitchFamily="18" charset="0"/>
                <a:cs typeface="Times New Roman" panose="02020603050405020304" pitchFamily="18" charset="0"/>
              </a:rPr>
              <a:t>»</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положення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лежить</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основі</a:t>
            </a:r>
            <a:r>
              <a:rPr lang="ru-RU" sz="2800" dirty="0">
                <a:solidFill>
                  <a:schemeClr val="tx1"/>
                </a:solidFill>
                <a:latin typeface="Times New Roman" panose="02020603050405020304" pitchFamily="18" charset="0"/>
                <a:cs typeface="Times New Roman" panose="02020603050405020304" pitchFamily="18" charset="0"/>
              </a:rPr>
              <a:t> принципу </a:t>
            </a:r>
            <a:r>
              <a:rPr lang="ru-RU" sz="2800" dirty="0" err="1">
                <a:solidFill>
                  <a:schemeClr val="tx1"/>
                </a:solidFill>
                <a:latin typeface="Times New Roman" panose="02020603050405020304" pitchFamily="18" charset="0"/>
                <a:cs typeface="Times New Roman" panose="02020603050405020304" pitchFamily="18" charset="0"/>
              </a:rPr>
              <a:t>наочності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Навчання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вправи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починається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створення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певного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уявлення</a:t>
            </a:r>
            <a:r>
              <a:rPr lang="ru-RU" sz="2800" dirty="0">
                <a:solidFill>
                  <a:schemeClr val="tx1"/>
                </a:solidFill>
                <a:latin typeface="Times New Roman" panose="02020603050405020304" pitchFamily="18" charset="0"/>
                <a:cs typeface="Times New Roman" panose="02020603050405020304" pitchFamily="18" charset="0"/>
              </a:rPr>
              <a:t> про </a:t>
            </a:r>
            <a:r>
              <a:rPr lang="ru-RU" sz="2800" dirty="0" err="1">
                <a:solidFill>
                  <a:schemeClr val="tx1"/>
                </a:solidFill>
                <a:latin typeface="Times New Roman" panose="02020603050405020304" pitchFamily="18" charset="0"/>
                <a:cs typeface="Times New Roman" panose="02020603050405020304" pitchFamily="18" charset="0"/>
              </a:rPr>
              <a:t>особливості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виконання</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цьому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створення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уявлення</a:t>
            </a:r>
            <a:r>
              <a:rPr lang="ru-RU" sz="2800" dirty="0">
                <a:solidFill>
                  <a:schemeClr val="tx1"/>
                </a:solidFill>
                <a:latin typeface="Times New Roman" panose="02020603050405020304" pitchFamily="18" charset="0"/>
                <a:cs typeface="Times New Roman" panose="02020603050405020304" pitchFamily="18" charset="0"/>
              </a:rPr>
              <a:t> повинно </a:t>
            </a:r>
            <a:r>
              <a:rPr lang="ru-RU" sz="2800" dirty="0" err="1">
                <a:solidFill>
                  <a:schemeClr val="tx1"/>
                </a:solidFill>
                <a:latin typeface="Times New Roman" panose="02020603050405020304" pitchFamily="18" charset="0"/>
                <a:cs typeface="Times New Roman" panose="02020603050405020304" pitchFamily="18" charset="0"/>
              </a:rPr>
              <a:t>базуватися</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зоровому</a:t>
            </a:r>
            <a:r>
              <a:rPr lang="ru-RU" sz="2800" dirty="0">
                <a:solidFill>
                  <a:schemeClr val="tx1"/>
                </a:solidFill>
                <a:latin typeface="Times New Roman" panose="02020603050405020304" pitchFamily="18" charset="0"/>
                <a:cs typeface="Times New Roman" panose="02020603050405020304" pitchFamily="18" charset="0"/>
              </a:rPr>
              <a:t>, слуховому, тактильному і </a:t>
            </a:r>
            <a:r>
              <a:rPr lang="ru-RU" sz="2800" dirty="0" err="1">
                <a:solidFill>
                  <a:schemeClr val="tx1"/>
                </a:solidFill>
                <a:latin typeface="Times New Roman" panose="02020603050405020304" pitchFamily="18" charset="0"/>
                <a:cs typeface="Times New Roman" panose="02020603050405020304" pitchFamily="18" charset="0"/>
              </a:rPr>
              <a:t>м'язовому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сприйнятті</a:t>
            </a:r>
            <a:r>
              <a:rPr lang="ru-RU" sz="2800"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400" dirty="0" smtClean="0"/>
              <a:t>	</a:t>
            </a:r>
            <a:r>
              <a:rPr lang="uk-UA" sz="2800" dirty="0" smtClean="0">
                <a:solidFill>
                  <a:schemeClr val="tx1"/>
                </a:solidFill>
                <a:latin typeface="Times New Roman" panose="02020603050405020304" pitchFamily="18" charset="0"/>
                <a:cs typeface="Times New Roman" panose="02020603050405020304" pitchFamily="18" charset="0"/>
              </a:rPr>
              <a:t>Отже</a:t>
            </a:r>
            <a:r>
              <a:rPr lang="uk-UA" sz="2800" dirty="0">
                <a:solidFill>
                  <a:schemeClr val="tx1"/>
                </a:solidFill>
                <a:latin typeface="Times New Roman" panose="02020603050405020304" pitchFamily="18" charset="0"/>
                <a:cs typeface="Times New Roman" panose="02020603050405020304" pitchFamily="18" charset="0"/>
              </a:rPr>
              <a:t>, наочність здійснюється не тільки за допомогою бачення, але й шляхом мобілізації інших аналізаторів. Емпірично застосовували наочність у навчанні ще Т. Мор і Т. </a:t>
            </a:r>
            <a:r>
              <a:rPr lang="uk-UA" sz="2800" dirty="0" err="1">
                <a:solidFill>
                  <a:schemeClr val="tx1"/>
                </a:solidFill>
                <a:latin typeface="Times New Roman" panose="02020603050405020304" pitchFamily="18" charset="0"/>
                <a:cs typeface="Times New Roman" panose="02020603050405020304" pitchFamily="18" charset="0"/>
              </a:rPr>
              <a:t>Компанелла</a:t>
            </a:r>
            <a:r>
              <a:rPr lang="uk-UA" sz="2800" dirty="0">
                <a:solidFill>
                  <a:schemeClr val="tx1"/>
                </a:solidFill>
                <a:latin typeface="Times New Roman" panose="02020603050405020304" pitchFamily="18" charset="0"/>
                <a:cs typeface="Times New Roman" panose="02020603050405020304" pitchFamily="18" charset="0"/>
              </a:rPr>
              <a:t>. </a:t>
            </a:r>
            <a:endParaRPr lang="ru-RU"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811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6176" y="526563"/>
            <a:ext cx="10470621" cy="5874237"/>
          </a:xfrm>
        </p:spPr>
        <p:txBody>
          <a:bodyPr>
            <a:normAutofit/>
          </a:bodyPr>
          <a:lstStyle/>
          <a:p>
            <a:pPr marL="0" indent="0" algn="just">
              <a:buNone/>
            </a:pPr>
            <a:r>
              <a:rPr lang="uk-UA" sz="2400" dirty="0" smtClean="0"/>
              <a:t>	</a:t>
            </a:r>
            <a:r>
              <a:rPr lang="uk-UA" sz="2800" dirty="0" smtClean="0">
                <a:solidFill>
                  <a:schemeClr val="tx1"/>
                </a:solidFill>
                <a:latin typeface="Times New Roman" panose="02020603050405020304" pitchFamily="18" charset="0"/>
                <a:cs typeface="Times New Roman" panose="02020603050405020304" pitchFamily="18" charset="0"/>
              </a:rPr>
              <a:t>Теоретично </a:t>
            </a:r>
            <a:r>
              <a:rPr lang="uk-UA" sz="2800" dirty="0">
                <a:solidFill>
                  <a:schemeClr val="tx1"/>
                </a:solidFill>
                <a:latin typeface="Times New Roman" panose="02020603050405020304" pitchFamily="18" charset="0"/>
                <a:cs typeface="Times New Roman" panose="02020603050405020304" pitchFamily="18" charset="0"/>
              </a:rPr>
              <a:t>її </a:t>
            </a:r>
            <a:r>
              <a:rPr lang="uk-UA" sz="2800" dirty="0" err="1">
                <a:solidFill>
                  <a:schemeClr val="tx1"/>
                </a:solidFill>
                <a:latin typeface="Times New Roman" panose="02020603050405020304" pitchFamily="18" charset="0"/>
                <a:cs typeface="Times New Roman" panose="02020603050405020304" pitchFamily="18" charset="0"/>
              </a:rPr>
              <a:t>обгрунтував</a:t>
            </a:r>
            <a:r>
              <a:rPr lang="uk-UA" sz="2800" dirty="0">
                <a:solidFill>
                  <a:schemeClr val="tx1"/>
                </a:solidFill>
                <a:latin typeface="Times New Roman" panose="02020603050405020304" pitchFamily="18" charset="0"/>
                <a:cs typeface="Times New Roman" panose="02020603050405020304" pitchFamily="18" charset="0"/>
              </a:rPr>
              <a:t> Я</a:t>
            </a:r>
            <a:r>
              <a:rPr lang="uk-UA" sz="2800" dirty="0" smtClean="0">
                <a:solidFill>
                  <a:schemeClr val="tx1"/>
                </a:solidFill>
                <a:latin typeface="Times New Roman" panose="02020603050405020304" pitchFamily="18" charset="0"/>
                <a:cs typeface="Times New Roman" panose="02020603050405020304" pitchFamily="18" charset="0"/>
              </a:rPr>
              <a:t>. А. </a:t>
            </a:r>
            <a:r>
              <a:rPr lang="uk-UA" sz="2800" dirty="0" err="1" smtClean="0">
                <a:solidFill>
                  <a:schemeClr val="tx1"/>
                </a:solidFill>
                <a:latin typeface="Times New Roman" panose="02020603050405020304" pitchFamily="18" charset="0"/>
                <a:cs typeface="Times New Roman" panose="02020603050405020304" pitchFamily="18" charset="0"/>
              </a:rPr>
              <a:t>Коменський</a:t>
            </a:r>
            <a:r>
              <a:rPr lang="uk-UA" sz="2800" dirty="0">
                <a:solidFill>
                  <a:schemeClr val="tx1"/>
                </a:solidFill>
                <a:latin typeface="Times New Roman" panose="02020603050405020304" pitchFamily="18" charset="0"/>
                <a:cs typeface="Times New Roman" panose="02020603050405020304" pitchFamily="18" charset="0"/>
              </a:rPr>
              <a:t>. Він розумів наочність широко, не лише як зорову, а як залучення до кращого і ясного сприймання речей і явищ, всіх органів чуття. Досягають цього завдяки поєднанню різних методів і, насамперед, методів слова і демонстрації. </a:t>
            </a: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Використання</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засобів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наочності</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необхідна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передумова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освоєння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навіть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молоді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тварини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формують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власну</a:t>
            </a:r>
            <a:r>
              <a:rPr lang="ru-RU" sz="2800" dirty="0">
                <a:solidFill>
                  <a:schemeClr val="tx1"/>
                </a:solidFill>
                <a:latin typeface="Times New Roman" panose="02020603050405020304" pitchFamily="18" charset="0"/>
                <a:cs typeface="Times New Roman" panose="02020603050405020304" pitchFamily="18" charset="0"/>
              </a:rPr>
              <a:t> базу </a:t>
            </a:r>
            <a:r>
              <a:rPr lang="ru-RU" sz="2800" dirty="0" err="1">
                <a:solidFill>
                  <a:schemeClr val="tx1"/>
                </a:solidFill>
                <a:latin typeface="Times New Roman" panose="02020603050405020304" pitchFamily="18" charset="0"/>
                <a:cs typeface="Times New Roman" panose="02020603050405020304" pitchFamily="18" charset="0"/>
              </a:rPr>
              <a:t>рухів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спостерігаючи</a:t>
            </a:r>
            <a:r>
              <a:rPr lang="ru-RU" sz="2800" dirty="0">
                <a:solidFill>
                  <a:schemeClr val="tx1"/>
                </a:solidFill>
                <a:latin typeface="Times New Roman" panose="02020603050405020304" pitchFamily="18" charset="0"/>
                <a:cs typeface="Times New Roman" panose="02020603050405020304" pitchFamily="18" charset="0"/>
              </a:rPr>
              <a:t> за </a:t>
            </a:r>
            <a:r>
              <a:rPr lang="ru-RU" sz="2800" dirty="0" err="1">
                <a:solidFill>
                  <a:schemeClr val="tx1"/>
                </a:solidFill>
                <a:latin typeface="Times New Roman" panose="02020603050405020304" pitchFamily="18" charset="0"/>
                <a:cs typeface="Times New Roman" panose="02020603050405020304" pitchFamily="18" charset="0"/>
              </a:rPr>
              <a:t>рухами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батьків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Використання</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засобів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наочності</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необхідна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передумова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удосконалення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вимога</a:t>
            </a:r>
            <a:r>
              <a:rPr lang="ru-RU" sz="2800" dirty="0">
                <a:solidFill>
                  <a:schemeClr val="tx1"/>
                </a:solidFill>
                <a:latin typeface="Times New Roman" panose="02020603050405020304" pitchFamily="18" charset="0"/>
                <a:cs typeface="Times New Roman" panose="02020603050405020304" pitchFamily="18" charset="0"/>
              </a:rPr>
              <a:t> є </a:t>
            </a:r>
            <a:r>
              <a:rPr lang="ru-RU" sz="2800" dirty="0" err="1">
                <a:solidFill>
                  <a:schemeClr val="tx1"/>
                </a:solidFill>
                <a:latin typeface="Times New Roman" panose="02020603050405020304" pitchFamily="18" charset="0"/>
                <a:cs typeface="Times New Roman" panose="02020603050405020304" pitchFamily="18" charset="0"/>
              </a:rPr>
              <a:t>обов’язковою</a:t>
            </a:r>
            <a:r>
              <a:rPr lang="ru-RU" sz="2800" dirty="0">
                <a:solidFill>
                  <a:schemeClr val="tx1"/>
                </a:solidFill>
                <a:latin typeface="Times New Roman" panose="02020603050405020304" pitchFamily="18" charset="0"/>
                <a:cs typeface="Times New Roman" panose="02020603050405020304" pitchFamily="18" charset="0"/>
              </a:rPr>
              <a:t> особливо при </a:t>
            </a:r>
            <a:r>
              <a:rPr lang="ru-RU" sz="2800" dirty="0" err="1">
                <a:solidFill>
                  <a:schemeClr val="tx1"/>
                </a:solidFill>
                <a:latin typeface="Times New Roman" panose="02020603050405020304" pitchFamily="18" charset="0"/>
                <a:cs typeface="Times New Roman" panose="02020603050405020304" pitchFamily="18" charset="0"/>
              </a:rPr>
              <a:t>удосконаленні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складних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215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5632" y="487680"/>
            <a:ext cx="10156594" cy="5705856"/>
          </a:xfrm>
        </p:spPr>
        <p:txBody>
          <a:bodyPr>
            <a:normAutofit fontScale="92500" lnSpcReduction="10000"/>
          </a:bodyPr>
          <a:lstStyle/>
          <a:p>
            <a:pPr marL="0" indent="0" algn="just">
              <a:buNone/>
            </a:pPr>
            <a:r>
              <a:rPr lang="ru-RU" dirty="0" smtClean="0"/>
              <a:t>	</a:t>
            </a:r>
            <a:r>
              <a:rPr lang="ru-RU" sz="2800" dirty="0" err="1" smtClean="0">
                <a:solidFill>
                  <a:schemeClr val="tx1"/>
                </a:solidFill>
                <a:latin typeface="Times New Roman" panose="02020603050405020304" pitchFamily="18" charset="0"/>
                <a:cs typeface="Times New Roman" panose="02020603050405020304" pitchFamily="18" charset="0"/>
              </a:rPr>
              <a:t>Наочність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буває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безпосередньою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демонстрація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вправи</a:t>
            </a:r>
            <a:r>
              <a:rPr lang="ru-RU" sz="2800" dirty="0">
                <a:solidFill>
                  <a:schemeClr val="tx1"/>
                </a:solidFill>
                <a:latin typeface="Times New Roman" panose="02020603050405020304" pitchFamily="18" charset="0"/>
                <a:cs typeface="Times New Roman" panose="02020603050405020304" pitchFamily="18" charset="0"/>
              </a:rPr>
              <a:t>, яку </a:t>
            </a:r>
            <a:r>
              <a:rPr lang="ru-RU" sz="2800" dirty="0" err="1">
                <a:solidFill>
                  <a:schemeClr val="tx1"/>
                </a:solidFill>
                <a:latin typeface="Times New Roman" panose="02020603050405020304" pitchFamily="18" charset="0"/>
                <a:cs typeface="Times New Roman" panose="02020603050405020304" pitchFamily="18" charset="0"/>
              </a:rPr>
              <a:t>необхідно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вивчити</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опосередкованою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знайомство</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окремими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механізмами</a:t>
            </a:r>
            <a:r>
              <a:rPr lang="ru-RU" sz="2800" dirty="0">
                <a:solidFill>
                  <a:schemeClr val="tx1"/>
                </a:solidFill>
                <a:latin typeface="Times New Roman" panose="02020603050405020304" pitchFamily="18" charset="0"/>
                <a:cs typeface="Times New Roman" panose="02020603050405020304" pitchFamily="18" charset="0"/>
              </a:rPr>
              <a:t>, схемами, моделями </a:t>
            </a:r>
            <a:r>
              <a:rPr lang="ru-RU" sz="2800" dirty="0" err="1">
                <a:solidFill>
                  <a:schemeClr val="tx1"/>
                </a:solidFill>
                <a:latin typeface="Times New Roman" panose="02020603050405020304" pitchFamily="18" charset="0"/>
                <a:cs typeface="Times New Roman" panose="02020603050405020304" pitchFamily="18" charset="0"/>
              </a:rPr>
              <a:t>рухів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Перш </a:t>
            </a:r>
            <a:r>
              <a:rPr lang="uk-UA" sz="2800" dirty="0">
                <a:solidFill>
                  <a:schemeClr val="tx1"/>
                </a:solidFill>
                <a:latin typeface="Times New Roman" panose="02020603050405020304" pitchFamily="18" charset="0"/>
                <a:cs typeface="Times New Roman" panose="02020603050405020304" pitchFamily="18" charset="0"/>
              </a:rPr>
              <a:t>ніж </a:t>
            </a:r>
            <a:r>
              <a:rPr lang="uk-UA" sz="2800" dirty="0" err="1">
                <a:solidFill>
                  <a:schemeClr val="tx1"/>
                </a:solidFill>
                <a:latin typeface="Times New Roman" panose="02020603050405020304" pitchFamily="18" charset="0"/>
                <a:cs typeface="Times New Roman" panose="02020603050405020304" pitchFamily="18" charset="0"/>
              </a:rPr>
              <a:t>внести</a:t>
            </a:r>
            <a:r>
              <a:rPr lang="uk-UA" sz="2800" dirty="0">
                <a:solidFill>
                  <a:schemeClr val="tx1"/>
                </a:solidFill>
                <a:latin typeface="Times New Roman" panose="02020603050405020304" pitchFamily="18" charset="0"/>
                <a:cs typeface="Times New Roman" panose="02020603050405020304" pitchFamily="18" charset="0"/>
              </a:rPr>
              <a:t> вправу до комплексу коригуючої гімнастики фахівець з фізичної терапії  спочатку повинен виконати її самостійно, показуючи (пацієнтам або їх батькам) в. п., хвати, рух, точки </a:t>
            </a:r>
            <a:r>
              <a:rPr lang="uk-UA" sz="2800" dirty="0" smtClean="0">
                <a:solidFill>
                  <a:schemeClr val="tx1"/>
                </a:solidFill>
                <a:latin typeface="Times New Roman" panose="02020603050405020304" pitchFamily="18" charset="0"/>
                <a:cs typeface="Times New Roman" panose="02020603050405020304" pitchFamily="18" charset="0"/>
              </a:rPr>
              <a:t>опору, </a:t>
            </a:r>
            <a:r>
              <a:rPr lang="uk-UA" sz="2800" dirty="0">
                <a:solidFill>
                  <a:schemeClr val="tx1"/>
                </a:solidFill>
                <a:latin typeface="Times New Roman" panose="02020603050405020304" pitchFamily="18" charset="0"/>
                <a:cs typeface="Times New Roman" panose="02020603050405020304" pitchFamily="18" charset="0"/>
              </a:rPr>
              <a:t>потім виправити помилки.</a:t>
            </a:r>
          </a:p>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4.</a:t>
            </a:r>
            <a:r>
              <a:rPr lang="uk-UA" sz="2800" dirty="0">
                <a:solidFill>
                  <a:schemeClr val="tx1"/>
                </a:solidFill>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Принцип поступовості</a:t>
            </a:r>
            <a:r>
              <a:rPr lang="uk-UA"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означає</a:t>
            </a:r>
            <a:r>
              <a:rPr lang="ru-RU" sz="2800" dirty="0">
                <a:solidFill>
                  <a:schemeClr val="tx1"/>
                </a:solidFill>
                <a:latin typeface="Times New Roman" panose="02020603050405020304" pitchFamily="18" charset="0"/>
                <a:cs typeface="Times New Roman" panose="02020603050405020304" pitchFamily="18" charset="0"/>
              </a:rPr>
              <a:t> потребу </a:t>
            </a:r>
            <a:r>
              <a:rPr lang="ru-RU" sz="2800" dirty="0" err="1">
                <a:solidFill>
                  <a:schemeClr val="tx1"/>
                </a:solidFill>
                <a:latin typeface="Times New Roman" panose="02020603050405020304" pitchFamily="18" charset="0"/>
                <a:cs typeface="Times New Roman" panose="02020603050405020304" pitchFamily="18" charset="0"/>
              </a:rPr>
              <a:t>поступового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збільшення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uk-UA"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Нехтування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цим</a:t>
            </a:r>
            <a:r>
              <a:rPr lang="ru-RU" sz="2800" dirty="0">
                <a:solidFill>
                  <a:schemeClr val="tx1"/>
                </a:solidFill>
                <a:latin typeface="Times New Roman" panose="02020603050405020304" pitchFamily="18" charset="0"/>
                <a:cs typeface="Times New Roman" panose="02020603050405020304" pitchFamily="18" charset="0"/>
              </a:rPr>
              <a:t> принципом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призвести</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травми</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втрати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інтересу</a:t>
            </a:r>
            <a:r>
              <a:rPr lang="ru-RU" sz="2800" dirty="0">
                <a:solidFill>
                  <a:schemeClr val="tx1"/>
                </a:solidFill>
                <a:latin typeface="Times New Roman" panose="02020603050405020304" pitchFamily="18" charset="0"/>
                <a:cs typeface="Times New Roman" panose="02020603050405020304" pitchFamily="18" charset="0"/>
              </a:rPr>
              <a:t> до занять</a:t>
            </a:r>
            <a:r>
              <a:rPr lang="uk-UA" sz="2800" dirty="0">
                <a:solidFill>
                  <a:schemeClr val="tx1"/>
                </a:solidFill>
                <a:latin typeface="Times New Roman" panose="02020603050405020304" pitchFamily="18" charset="0"/>
                <a:cs typeface="Times New Roman" panose="02020603050405020304" pitchFamily="18" charset="0"/>
              </a:rPr>
              <a:t>. Цей принцип  особливо важливий при підвищенні фізичного навантаження за всіма її показниками: обсягом, інтенсивності, кількості вправ, числу їх повторень, складності вправ як всередині одного заняття, так і протягом усього процесу фізичної терапії.</a:t>
            </a:r>
          </a:p>
          <a:p>
            <a:pPr marL="0" indent="0" algn="just">
              <a:buNone/>
            </a:pPr>
            <a:endParaRPr lang="ru-RU" dirty="0"/>
          </a:p>
        </p:txBody>
      </p:sp>
    </p:spTree>
    <p:extLst>
      <p:ext uri="{BB962C8B-B14F-4D97-AF65-F5344CB8AC3E}">
        <p14:creationId xmlns:p14="http://schemas.microsoft.com/office/powerpoint/2010/main" val="2893182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560576" y="743712"/>
            <a:ext cx="9363456" cy="5218176"/>
          </a:xfrm>
        </p:spPr>
        <p:txBody>
          <a:bodyPr>
            <a:normAutofit lnSpcReduction="10000"/>
          </a:bodyPr>
          <a:lstStyle/>
          <a:p>
            <a:pPr marL="0" indent="0" algn="just">
              <a:buNone/>
            </a:pPr>
            <a:r>
              <a:rPr lang="ru-RU" dirty="0" smtClean="0"/>
              <a:t>	</a:t>
            </a:r>
            <a:r>
              <a:rPr lang="ru-RU" sz="2800" dirty="0" err="1" smtClean="0">
                <a:solidFill>
                  <a:schemeClr val="tx1"/>
                </a:solidFill>
                <a:latin typeface="Times New Roman" panose="02020603050405020304" pitchFamily="18" charset="0"/>
                <a:cs typeface="Times New Roman" panose="02020603050405020304" pitchFamily="18" charset="0"/>
              </a:rPr>
              <a:t>Цей</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принцип </a:t>
            </a:r>
            <a:r>
              <a:rPr lang="ru-RU" sz="2800" dirty="0" err="1">
                <a:solidFill>
                  <a:schemeClr val="tx1"/>
                </a:solidFill>
                <a:latin typeface="Times New Roman" panose="02020603050405020304" pitchFamily="18" charset="0"/>
                <a:cs typeface="Times New Roman" panose="02020603050405020304" pitchFamily="18" charset="0"/>
              </a:rPr>
              <a:t>передбачає</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1. </a:t>
            </a:r>
            <a:r>
              <a:rPr lang="ru-RU" sz="2800" dirty="0" err="1">
                <a:solidFill>
                  <a:schemeClr val="tx1"/>
                </a:solidFill>
                <a:latin typeface="Times New Roman" panose="02020603050405020304" pitchFamily="18" charset="0"/>
                <a:cs typeface="Times New Roman" panose="02020603050405020304" pitchFamily="18" charset="0"/>
              </a:rPr>
              <a:t>Розширення</a:t>
            </a:r>
            <a:r>
              <a:rPr lang="ru-RU" sz="2800" dirty="0">
                <a:solidFill>
                  <a:schemeClr val="tx1"/>
                </a:solidFill>
                <a:latin typeface="Times New Roman" panose="02020603050405020304" pitchFamily="18" charset="0"/>
                <a:cs typeface="Times New Roman" panose="02020603050405020304" pitchFamily="18" charset="0"/>
              </a:rPr>
              <a:t> арсеналу </a:t>
            </a:r>
            <a:r>
              <a:rPr lang="ru-RU" sz="2800" dirty="0" err="1">
                <a:solidFill>
                  <a:schemeClr val="tx1"/>
                </a:solidFill>
                <a:latin typeface="Times New Roman" panose="02020603050405020304" pitchFamily="18" charset="0"/>
                <a:cs typeface="Times New Roman" panose="02020603050405020304" pitchFamily="18" charset="0"/>
              </a:rPr>
              <a:t>рухових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умінь</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навиків</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спеціальних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знань</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2. </a:t>
            </a:r>
            <a:r>
              <a:rPr lang="ru-RU" sz="2800" dirty="0" err="1">
                <a:solidFill>
                  <a:schemeClr val="tx1"/>
                </a:solidFill>
                <a:latin typeface="Times New Roman" panose="02020603050405020304" pitchFamily="18" charset="0"/>
                <a:cs typeface="Times New Roman" panose="02020603050405020304" pitchFamily="18" charset="0"/>
              </a:rPr>
              <a:t>Неухильне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підвищення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рівня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якостей</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err="1">
                <a:solidFill>
                  <a:schemeClr val="tx1"/>
                </a:solidFill>
                <a:latin typeface="Times New Roman" panose="02020603050405020304" pitchFamily="18" charset="0"/>
                <a:cs typeface="Times New Roman" panose="02020603050405020304" pitchFamily="18" charset="0"/>
              </a:rPr>
              <a:t>Орієнтація</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цей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дидактичний</a:t>
            </a:r>
            <a:r>
              <a:rPr lang="ru-RU" sz="2800" dirty="0">
                <a:solidFill>
                  <a:schemeClr val="tx1"/>
                </a:solidFill>
                <a:latin typeface="Times New Roman" panose="02020603050405020304" pitchFamily="18" charset="0"/>
                <a:cs typeface="Times New Roman" panose="02020603050405020304" pitchFamily="18" charset="0"/>
              </a:rPr>
              <a:t> принцип при </a:t>
            </a:r>
            <a:r>
              <a:rPr lang="ru-RU" sz="2800" dirty="0" err="1">
                <a:solidFill>
                  <a:schemeClr val="tx1"/>
                </a:solidFill>
                <a:latin typeface="Times New Roman" panose="02020603050405020304" pitchFamily="18" charset="0"/>
                <a:cs typeface="Times New Roman" panose="02020603050405020304" pitchFamily="18" charset="0"/>
              </a:rPr>
              <a:t>побудові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вдосконалення</a:t>
            </a:r>
            <a:r>
              <a:rPr lang="ru-RU" sz="2800" dirty="0">
                <a:solidFill>
                  <a:schemeClr val="tx1"/>
                </a:solidFill>
                <a:latin typeface="Times New Roman" panose="02020603050405020304" pitchFamily="18" charset="0"/>
                <a:cs typeface="Times New Roman" panose="02020603050405020304" pitchFamily="18" charset="0"/>
              </a:rPr>
              <a:t> не є </a:t>
            </a:r>
            <a:r>
              <a:rPr lang="ru-RU" sz="2800" dirty="0" err="1">
                <a:solidFill>
                  <a:schemeClr val="tx1"/>
                </a:solidFill>
                <a:latin typeface="Times New Roman" panose="02020603050405020304" pitchFamily="18" charset="0"/>
                <a:cs typeface="Times New Roman" panose="02020603050405020304" pitchFamily="18" charset="0"/>
              </a:rPr>
              <a:t>наскрізною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початку до </a:t>
            </a:r>
            <a:r>
              <a:rPr lang="ru-RU" sz="2800" dirty="0" err="1">
                <a:solidFill>
                  <a:schemeClr val="tx1"/>
                </a:solidFill>
                <a:latin typeface="Times New Roman" panose="02020603050405020304" pitchFamily="18" charset="0"/>
                <a:cs typeface="Times New Roman" panose="02020603050405020304" pitchFamily="18" charset="0"/>
              </a:rPr>
              <a:t>кінця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a:t>
            </a:r>
            <a:r>
              <a:rPr lang="ru-RU" sz="2800" dirty="0">
                <a:solidFill>
                  <a:schemeClr val="tx1"/>
                </a:solidFill>
                <a:latin typeface="Times New Roman" panose="02020603050405020304" pitchFamily="18" charset="0"/>
                <a:cs typeface="Times New Roman" panose="02020603050405020304" pitchFamily="18" charset="0"/>
              </a:rPr>
              <a:t> ж </a:t>
            </a:r>
            <a:r>
              <a:rPr lang="ru-RU" sz="2800" dirty="0" err="1">
                <a:solidFill>
                  <a:schemeClr val="tx1"/>
                </a:solidFill>
                <a:latin typeface="Times New Roman" panose="02020603050405020304" pitchFamily="18" charset="0"/>
                <a:cs typeface="Times New Roman" panose="02020603050405020304" pitchFamily="18" charset="0"/>
              </a:rPr>
              <a:t>обов’язково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настане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такий</a:t>
            </a:r>
            <a:r>
              <a:rPr lang="ru-RU" sz="2800" dirty="0">
                <a:solidFill>
                  <a:schemeClr val="tx1"/>
                </a:solidFill>
                <a:latin typeface="Times New Roman" panose="02020603050405020304" pitchFamily="18" charset="0"/>
                <a:cs typeface="Times New Roman" panose="02020603050405020304" pitchFamily="18" charset="0"/>
              </a:rPr>
              <a:t> момент коли подальше </a:t>
            </a:r>
            <a:r>
              <a:rPr lang="ru-RU" sz="2800" dirty="0" err="1">
                <a:solidFill>
                  <a:schemeClr val="tx1"/>
                </a:solidFill>
                <a:latin typeface="Times New Roman" panose="02020603050405020304" pitchFamily="18" charset="0"/>
                <a:cs typeface="Times New Roman" panose="02020603050405020304" pitchFamily="18" charset="0"/>
              </a:rPr>
              <a:t>підвищення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стає</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тільки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недоцільним</a:t>
            </a:r>
            <a:r>
              <a:rPr lang="ru-RU" sz="2800" dirty="0">
                <a:solidFill>
                  <a:schemeClr val="tx1"/>
                </a:solidFill>
                <a:latin typeface="Times New Roman" panose="02020603050405020304" pitchFamily="18" charset="0"/>
                <a:cs typeface="Times New Roman" panose="02020603050405020304" pitchFamily="18" charset="0"/>
              </a:rPr>
              <a:t>, а й </a:t>
            </a:r>
            <a:r>
              <a:rPr lang="ru-RU" sz="2800" dirty="0" err="1">
                <a:solidFill>
                  <a:schemeClr val="tx1"/>
                </a:solidFill>
                <a:latin typeface="Times New Roman" panose="02020603050405020304" pitchFamily="18" charset="0"/>
                <a:cs typeface="Times New Roman" panose="02020603050405020304" pitchFamily="18" charset="0"/>
              </a:rPr>
              <a:t>шкідливим</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цього</a:t>
            </a:r>
            <a:r>
              <a:rPr lang="ru-RU" sz="2800" dirty="0">
                <a:solidFill>
                  <a:schemeClr val="tx1"/>
                </a:solidFill>
                <a:latin typeface="Times New Roman" panose="02020603050405020304" pitchFamily="18" charset="0"/>
                <a:cs typeface="Times New Roman" panose="02020603050405020304" pitchFamily="18" charset="0"/>
              </a:rPr>
              <a:t> моменту на перший план </a:t>
            </a:r>
            <a:r>
              <a:rPr lang="ru-RU" sz="2800" dirty="0" err="1">
                <a:solidFill>
                  <a:schemeClr val="tx1"/>
                </a:solidFill>
                <a:latin typeface="Times New Roman" panose="02020603050405020304" pitchFamily="18" charset="0"/>
                <a:cs typeface="Times New Roman" panose="02020603050405020304" pitchFamily="18" charset="0"/>
              </a:rPr>
              <a:t>виходить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завдання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підтримувати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досягнутий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рівень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працездатності</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якомога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більше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гальмувати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його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зниження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зв’язку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віковими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змінами</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організмі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009121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0831" y="551935"/>
            <a:ext cx="10412627" cy="5428735"/>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Він </a:t>
            </a:r>
            <a:r>
              <a:rPr lang="uk-UA" sz="2800" dirty="0">
                <a:solidFill>
                  <a:schemeClr val="tx1"/>
                </a:solidFill>
                <a:latin typeface="Times New Roman" panose="02020603050405020304" pitchFamily="18" charset="0"/>
                <a:cs typeface="Times New Roman" panose="02020603050405020304" pitchFamily="18" charset="0"/>
              </a:rPr>
              <a:t>побудований на тому фізіологічному положенні, що зміни в перебудові органів і систем організму та покращання їх функцій відбуваються під впливом тренування поступово, протягом певного часу. Звідси висновок — тренувальне навантаження треба підвищувати поступово, від заняття до заняття. Здійснення цього принципу базується і на відомих педагогічних правилах − «від простого до складного», «від легкого до важкого», «від відомого до невідомого». Найправильнішим при навчанні є сполучення правил − «від простого до складного» і «від легкого до важкого».</a:t>
            </a:r>
          </a:p>
        </p:txBody>
      </p:sp>
    </p:spTree>
    <p:extLst>
      <p:ext uri="{BB962C8B-B14F-4D97-AF65-F5344CB8AC3E}">
        <p14:creationId xmlns:p14="http://schemas.microsoft.com/office/powerpoint/2010/main" val="3259867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0288" y="548641"/>
            <a:ext cx="10357268" cy="5778018"/>
          </a:xfrm>
        </p:spPr>
        <p:txBody>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Принцип поступовості визначає планове збільшення навантажень і складності вправ на кожному занятті. Це й повинні відбивати тижневі, місячні й річні плани коригуючої гімнастики. Поступовість у виконанні вправ має відповідати силам і можливостям пацієнтів, тобто треба враховувати індивідуальні особливості кожного з них. Такий підхід забезпечить поліпшення здоров'я, тренованості та досягнення </a:t>
            </a:r>
            <a:r>
              <a:rPr lang="uk-UA" sz="2800" dirty="0" smtClean="0">
                <a:solidFill>
                  <a:schemeClr val="tx1"/>
                </a:solidFill>
                <a:latin typeface="Times New Roman" panose="02020603050405020304" pitchFamily="18" charset="0"/>
                <a:cs typeface="Times New Roman" panose="02020603050405020304" pitchFamily="18" charset="0"/>
              </a:rPr>
              <a:t>коригуючого </a:t>
            </a:r>
            <a:r>
              <a:rPr lang="uk-UA" sz="2800" dirty="0">
                <a:solidFill>
                  <a:schemeClr val="tx1"/>
                </a:solidFill>
                <a:latin typeface="Times New Roman" panose="02020603050405020304" pitchFamily="18" charset="0"/>
                <a:cs typeface="Times New Roman" panose="02020603050405020304" pitchFamily="18" charset="0"/>
              </a:rPr>
              <a:t>ефекту. </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І </a:t>
            </a:r>
            <a:r>
              <a:rPr lang="uk-UA" sz="2800" dirty="0">
                <a:solidFill>
                  <a:schemeClr val="tx1"/>
                </a:solidFill>
                <a:latin typeface="Times New Roman" panose="02020603050405020304" pitchFamily="18" charset="0"/>
                <a:cs typeface="Times New Roman" panose="02020603050405020304" pitchFamily="18" charset="0"/>
              </a:rPr>
              <a:t>навпаки, ігнорування принципу поступовості, неврахування індивідуальних особливостей учнів, прагнення до «швидкого» зростання тренованості протягом короткого часу ніколи ще не давало бажаних результатів, а лише шкодило здоров'ю.</a:t>
            </a:r>
          </a:p>
          <a:p>
            <a:pPr marL="0" indent="0" algn="just">
              <a:buNone/>
            </a:pPr>
            <a:endParaRPr lang="ru-RU" dirty="0"/>
          </a:p>
        </p:txBody>
      </p:sp>
    </p:spTree>
    <p:extLst>
      <p:ext uri="{BB962C8B-B14F-4D97-AF65-F5344CB8AC3E}">
        <p14:creationId xmlns:p14="http://schemas.microsoft.com/office/powerpoint/2010/main" val="1851602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194816" y="438912"/>
            <a:ext cx="8900160" cy="5242559"/>
          </a:xfrm>
        </p:spPr>
        <p:txBody>
          <a:bodyPr>
            <a:normAutofit lnSpcReduction="10000"/>
          </a:bodyPr>
          <a:lstStyle/>
          <a:p>
            <a:pPr marL="0" indent="0" algn="just">
              <a:buNone/>
            </a:pPr>
            <a:r>
              <a:rPr lang="uk-UA" dirty="0" smtClean="0"/>
              <a:t>	</a:t>
            </a:r>
            <a:r>
              <a:rPr lang="uk-UA" sz="2400" dirty="0" smtClean="0">
                <a:solidFill>
                  <a:schemeClr val="tx1"/>
                </a:solidFill>
                <a:latin typeface="Times New Roman" panose="02020603050405020304" pitchFamily="18" charset="0"/>
                <a:cs typeface="Times New Roman" panose="02020603050405020304" pitchFamily="18" charset="0"/>
              </a:rPr>
              <a:t>Реалізація </a:t>
            </a:r>
            <a:r>
              <a:rPr lang="uk-UA" sz="2400" dirty="0">
                <a:solidFill>
                  <a:schemeClr val="tx1"/>
                </a:solidFill>
                <a:latin typeface="Times New Roman" panose="02020603050405020304" pitchFamily="18" charset="0"/>
                <a:cs typeface="Times New Roman" panose="02020603050405020304" pitchFamily="18" charset="0"/>
              </a:rPr>
              <a:t>принципу забезпечує:</a:t>
            </a:r>
          </a:p>
          <a:p>
            <a:pPr algn="just"/>
            <a:r>
              <a:rPr lang="uk-UA" sz="2400" dirty="0" smtClean="0">
                <a:solidFill>
                  <a:schemeClr val="tx1"/>
                </a:solidFill>
                <a:latin typeface="Times New Roman" panose="02020603050405020304" pitchFamily="18" charset="0"/>
                <a:cs typeface="Times New Roman" panose="02020603050405020304" pitchFamily="18" charset="0"/>
              </a:rPr>
              <a:t>прогресивне </a:t>
            </a:r>
            <a:r>
              <a:rPr lang="uk-UA" sz="2400" dirty="0">
                <a:solidFill>
                  <a:schemeClr val="tx1"/>
                </a:solidFill>
                <a:latin typeface="Times New Roman" panose="02020603050405020304" pitchFamily="18" charset="0"/>
                <a:cs typeface="Times New Roman" panose="02020603050405020304" pitchFamily="18" charset="0"/>
              </a:rPr>
              <a:t>нарощування обсягу та інтенсивності навантажень; </a:t>
            </a:r>
          </a:p>
          <a:p>
            <a:pPr algn="just"/>
            <a:r>
              <a:rPr lang="uk-UA" sz="2400" dirty="0" smtClean="0">
                <a:solidFill>
                  <a:schemeClr val="tx1"/>
                </a:solidFill>
                <a:latin typeface="Times New Roman" panose="02020603050405020304" pitchFamily="18" charset="0"/>
                <a:cs typeface="Times New Roman" panose="02020603050405020304" pitchFamily="18" charset="0"/>
              </a:rPr>
              <a:t>ускладнення </a:t>
            </a:r>
            <a:r>
              <a:rPr lang="uk-UA" sz="2400" dirty="0">
                <a:solidFill>
                  <a:schemeClr val="tx1"/>
                </a:solidFill>
                <a:latin typeface="Times New Roman" panose="02020603050405020304" pitchFamily="18" charset="0"/>
                <a:cs typeface="Times New Roman" panose="02020603050405020304" pitchFamily="18" charset="0"/>
              </a:rPr>
              <a:t>виконуваних вправ; </a:t>
            </a:r>
          </a:p>
          <a:p>
            <a:pPr algn="just"/>
            <a:r>
              <a:rPr lang="uk-UA" sz="2400" dirty="0" smtClean="0">
                <a:solidFill>
                  <a:schemeClr val="tx1"/>
                </a:solidFill>
                <a:latin typeface="Times New Roman" panose="02020603050405020304" pitchFamily="18" charset="0"/>
                <a:cs typeface="Times New Roman" panose="02020603050405020304" pitchFamily="18" charset="0"/>
              </a:rPr>
              <a:t>підвищення </a:t>
            </a:r>
            <a:r>
              <a:rPr lang="uk-UA" sz="2400" dirty="0">
                <a:solidFill>
                  <a:schemeClr val="tx1"/>
                </a:solidFill>
                <a:latin typeface="Times New Roman" panose="02020603050405020304" pitchFamily="18" charset="0"/>
                <a:cs typeface="Times New Roman" panose="02020603050405020304" pitchFamily="18" charset="0"/>
              </a:rPr>
              <a:t>вимог до рівня розвитку якостей.</a:t>
            </a:r>
          </a:p>
          <a:p>
            <a:pPr marL="0" indent="0" algn="just">
              <a:buNone/>
            </a:pPr>
            <a:r>
              <a:rPr lang="uk-UA" sz="2400" b="1" dirty="0" smtClean="0">
                <a:solidFill>
                  <a:schemeClr val="tx1"/>
                </a:solidFill>
                <a:latin typeface="Times New Roman" panose="02020603050405020304" pitchFamily="18" charset="0"/>
                <a:cs typeface="Times New Roman" panose="02020603050405020304" pitchFamily="18" charset="0"/>
              </a:rPr>
              <a:t>	5</a:t>
            </a:r>
            <a:r>
              <a:rPr lang="uk-UA" sz="2400" b="1" dirty="0">
                <a:solidFill>
                  <a:schemeClr val="tx1"/>
                </a:solidFill>
                <a:latin typeface="Times New Roman" panose="02020603050405020304" pitchFamily="18" charset="0"/>
                <a:cs typeface="Times New Roman" panose="02020603050405020304" pitchFamily="18" charset="0"/>
              </a:rPr>
              <a:t>. Принцип доступності.</a:t>
            </a:r>
            <a:r>
              <a:rPr lang="uk-UA" sz="2400" dirty="0">
                <a:solidFill>
                  <a:schemeClr val="tx1"/>
                </a:solidFill>
                <a:latin typeface="Times New Roman" panose="02020603050405020304" pitchFamily="18" charset="0"/>
                <a:cs typeface="Times New Roman" panose="02020603050405020304" pitchFamily="18" charset="0"/>
              </a:rPr>
              <a:t> Важливість дотримання принципу визначається тим, що неадекватне навантаження є загрозою здоров’ю того, хто займається коригуючими вправами.</a:t>
            </a:r>
          </a:p>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Конкретне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визначення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міри</a:t>
            </a:r>
            <a:r>
              <a:rPr lang="ru-RU" sz="2400" dirty="0">
                <a:solidFill>
                  <a:schemeClr val="tx1"/>
                </a:solidFill>
                <a:latin typeface="Times New Roman" panose="02020603050405020304" pitchFamily="18" charset="0"/>
                <a:cs typeface="Times New Roman" panose="02020603050405020304" pitchFamily="18" charset="0"/>
              </a:rPr>
              <a:t> доступного</a:t>
            </a:r>
            <a:r>
              <a:rPr lang="ru-RU" sz="2400" b="1" dirty="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важливе завдання коригуючої гімнастики</a:t>
            </a:r>
            <a:r>
              <a:rPr lang="ru-RU" sz="2400" dirty="0">
                <a:solidFill>
                  <a:schemeClr val="tx1"/>
                </a:solidFill>
                <a:latin typeface="Times New Roman" panose="02020603050405020304" pitchFamily="18" charset="0"/>
                <a:cs typeface="Times New Roman" panose="02020603050405020304" pitchFamily="18" charset="0"/>
              </a:rPr>
              <a:t>. Оптимальна </a:t>
            </a:r>
            <a:r>
              <a:rPr lang="ru-RU" sz="2400" dirty="0" err="1">
                <a:solidFill>
                  <a:schemeClr val="tx1"/>
                </a:solidFill>
                <a:latin typeface="Times New Roman" panose="02020603050405020304" pitchFamily="18" charset="0"/>
                <a:cs typeface="Times New Roman" panose="02020603050405020304" pitchFamily="18" charset="0"/>
              </a:rPr>
              <a:t>міра</a:t>
            </a:r>
            <a:r>
              <a:rPr lang="ru-RU" sz="2400" dirty="0">
                <a:solidFill>
                  <a:schemeClr val="tx1"/>
                </a:solidFill>
                <a:latin typeface="Times New Roman" panose="02020603050405020304" pitchFamily="18" charset="0"/>
                <a:cs typeface="Times New Roman" panose="02020603050405020304" pitchFamily="18" charset="0"/>
              </a:rPr>
              <a:t> доступного в </a:t>
            </a:r>
            <a:r>
              <a:rPr lang="ru-RU" sz="2400" dirty="0" err="1">
                <a:solidFill>
                  <a:schemeClr val="tx1"/>
                </a:solidFill>
                <a:latin typeface="Times New Roman" panose="02020603050405020304" pitchFamily="18" charset="0"/>
                <a:cs typeface="Times New Roman" panose="02020603050405020304" pitchFamily="18" charset="0"/>
              </a:rPr>
              <a:t>навантаженнях</a:t>
            </a:r>
            <a:r>
              <a:rPr lang="ru-RU" sz="2400" dirty="0">
                <a:solidFill>
                  <a:schemeClr val="tx1"/>
                </a:solidFill>
                <a:latin typeface="Times New Roman" panose="02020603050405020304" pitchFamily="18" charset="0"/>
                <a:cs typeface="Times New Roman" panose="02020603050405020304" pitchFamily="18" charset="0"/>
              </a:rPr>
              <a:t>, яка </a:t>
            </a:r>
            <a:r>
              <a:rPr lang="ru-RU" sz="2400" dirty="0" err="1">
                <a:solidFill>
                  <a:schemeClr val="tx1"/>
                </a:solidFill>
                <a:latin typeface="Times New Roman" panose="02020603050405020304" pitchFamily="18" charset="0"/>
                <a:cs typeface="Times New Roman" panose="02020603050405020304" pitchFamily="18" charset="0"/>
              </a:rPr>
              <a:t>визначає</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його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верхню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адаптаційну</a:t>
            </a:r>
            <a:r>
              <a:rPr lang="ru-RU" sz="2400" dirty="0">
                <a:solidFill>
                  <a:schemeClr val="tx1"/>
                </a:solidFill>
                <a:latin typeface="Times New Roman" panose="02020603050405020304" pitchFamily="18" charset="0"/>
                <a:cs typeface="Times New Roman" panose="02020603050405020304" pitchFamily="18" charset="0"/>
              </a:rPr>
              <a:t>) межу, </a:t>
            </a:r>
            <a:r>
              <a:rPr lang="ru-RU" sz="2400" dirty="0" err="1">
                <a:solidFill>
                  <a:schemeClr val="tx1"/>
                </a:solidFill>
                <a:latin typeface="Times New Roman" panose="02020603050405020304" pitchFamily="18" charset="0"/>
                <a:cs typeface="Times New Roman" panose="02020603050405020304" pitchFamily="18" charset="0"/>
              </a:rPr>
              <a:t>визначає</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повну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відповідність</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між</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можливостями</a:t>
            </a:r>
            <a:r>
              <a:rPr lang="ru-RU"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пацієнта</a:t>
            </a:r>
            <a:r>
              <a:rPr lang="ru-RU" sz="2400" dirty="0">
                <a:solidFill>
                  <a:schemeClr val="tx1"/>
                </a:solidFill>
                <a:latin typeface="Times New Roman" panose="02020603050405020304" pitchFamily="18" charset="0"/>
                <a:cs typeface="Times New Roman" panose="02020603050405020304" pitchFamily="18" charset="0"/>
              </a:rPr>
              <a:t> і </a:t>
            </a:r>
            <a:r>
              <a:rPr lang="ru-RU" sz="2400" dirty="0" err="1">
                <a:solidFill>
                  <a:schemeClr val="tx1"/>
                </a:solidFill>
                <a:latin typeface="Times New Roman" panose="02020603050405020304" pitchFamily="18" charset="0"/>
                <a:cs typeface="Times New Roman" panose="02020603050405020304" pitchFamily="18" charset="0"/>
              </a:rPr>
              <a:t>трудністю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поставлених</a:t>
            </a:r>
            <a:r>
              <a:rPr lang="ru-RU" sz="2400" dirty="0">
                <a:solidFill>
                  <a:schemeClr val="tx1"/>
                </a:solidFill>
                <a:latin typeface="Times New Roman" panose="02020603050405020304" pitchFamily="18" charset="0"/>
                <a:cs typeface="Times New Roman" panose="02020603050405020304" pitchFamily="18" charset="0"/>
              </a:rPr>
              <a:t> перед ним </a:t>
            </a:r>
            <a:r>
              <a:rPr lang="ru-RU" sz="2400" dirty="0" err="1">
                <a:solidFill>
                  <a:schemeClr val="tx1"/>
                </a:solidFill>
                <a:latin typeface="Times New Roman" panose="02020603050405020304" pitchFamily="18" charset="0"/>
                <a:cs typeface="Times New Roman" panose="02020603050405020304" pitchFamily="18" charset="0"/>
              </a:rPr>
              <a:t>рухових</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завдань</a:t>
            </a:r>
            <a:r>
              <a:rPr lang="ru-RU" sz="2400" dirty="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202177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2"/>
          <p:cNvSpPr txBox="1">
            <a:spLocks/>
          </p:cNvSpPr>
          <p:nvPr/>
        </p:nvSpPr>
        <p:spPr>
          <a:xfrm>
            <a:off x="453081" y="4209534"/>
            <a:ext cx="11392929" cy="205122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2" name="Объект 1"/>
          <p:cNvSpPr>
            <a:spLocks noGrp="1"/>
          </p:cNvSpPr>
          <p:nvPr>
            <p:ph idx="1"/>
          </p:nvPr>
        </p:nvSpPr>
        <p:spPr>
          <a:xfrm>
            <a:off x="853440" y="768096"/>
            <a:ext cx="9558528" cy="5242559"/>
          </a:xfrm>
        </p:spPr>
        <p:txBody>
          <a:bodyPr>
            <a:normAutofit lnSpcReduction="10000"/>
          </a:bodyPr>
          <a:lstStyle/>
          <a:p>
            <a:pPr marL="0" indent="0" algn="just">
              <a:buNone/>
            </a:pPr>
            <a:r>
              <a:rPr lang="ru-RU" dirty="0" smtClean="0"/>
              <a:t>	</a:t>
            </a:r>
            <a:r>
              <a:rPr lang="ru-RU" sz="2800" dirty="0" smtClean="0">
                <a:solidFill>
                  <a:schemeClr val="tx1"/>
                </a:solidFill>
                <a:latin typeface="Times New Roman" panose="02020603050405020304" pitchFamily="18" charset="0"/>
                <a:cs typeface="Times New Roman" panose="02020603050405020304" pitchFamily="18" charset="0"/>
              </a:rPr>
              <a:t>Оптимальна </a:t>
            </a:r>
            <a:r>
              <a:rPr lang="ru-RU" sz="2800" dirty="0" err="1">
                <a:solidFill>
                  <a:schemeClr val="tx1"/>
                </a:solidFill>
                <a:latin typeface="Times New Roman" panose="02020603050405020304" pitchFamily="18" charset="0"/>
                <a:cs typeface="Times New Roman" panose="02020603050405020304" pitchFamily="18" charset="0"/>
              </a:rPr>
              <a:t>трудність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завдань</a:t>
            </a:r>
            <a:r>
              <a:rPr lang="ru-RU" sz="2800" dirty="0">
                <a:solidFill>
                  <a:schemeClr val="tx1"/>
                </a:solidFill>
                <a:latin typeface="Times New Roman" panose="02020603050405020304" pitchFamily="18" charset="0"/>
                <a:cs typeface="Times New Roman" panose="02020603050405020304" pitchFamily="18" charset="0"/>
              </a:rPr>
              <a:t> повинна </a:t>
            </a:r>
            <a:r>
              <a:rPr lang="ru-RU" sz="2800" dirty="0" err="1">
                <a:solidFill>
                  <a:schemeClr val="tx1"/>
                </a:solidFill>
                <a:latin typeface="Times New Roman" panose="02020603050405020304" pitchFamily="18" charset="0"/>
                <a:cs typeface="Times New Roman" panose="02020603050405020304" pitchFamily="18" charset="0"/>
              </a:rPr>
              <a:t>визначатись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враховуючи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можливості</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пацієнтів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засвоювати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теоретичну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інформацію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знання</a:t>
            </a:r>
            <a:r>
              <a:rPr lang="ru-RU" sz="2800" dirty="0">
                <a:solidFill>
                  <a:schemeClr val="tx1"/>
                </a:solidFill>
                <a:latin typeface="Times New Roman" panose="02020603050405020304" pitchFamily="18" charset="0"/>
                <a:cs typeface="Times New Roman" panose="02020603050405020304" pitchFamily="18" charset="0"/>
              </a:rPr>
              <a:t>) й </a:t>
            </a:r>
            <a:r>
              <a:rPr lang="ru-RU" sz="2800" dirty="0" err="1">
                <a:solidFill>
                  <a:schemeClr val="tx1"/>
                </a:solidFill>
                <a:latin typeface="Times New Roman" panose="02020603050405020304" pitchFamily="18" charset="0"/>
                <a:cs typeface="Times New Roman" panose="02020603050405020304" pitchFamily="18" charset="0"/>
              </a:rPr>
              <a:t>оволодівати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певною</a:t>
            </a:r>
            <a:r>
              <a:rPr lang="ru-RU" sz="2800" dirty="0">
                <a:solidFill>
                  <a:schemeClr val="tx1"/>
                </a:solidFill>
                <a:latin typeface="Times New Roman" panose="02020603050405020304" pitchFamily="18" charset="0"/>
                <a:cs typeface="Times New Roman" panose="02020603050405020304" pitchFamily="18" charset="0"/>
              </a:rPr>
              <a:t> структурою </a:t>
            </a:r>
            <a:r>
              <a:rPr lang="ru-RU" sz="2800" dirty="0" err="1">
                <a:solidFill>
                  <a:schemeClr val="tx1"/>
                </a:solidFill>
                <a:latin typeface="Times New Roman" panose="02020603050405020304" pitchFamily="18" charset="0"/>
                <a:cs typeface="Times New Roman" panose="02020603050405020304" pitchFamily="18" charset="0"/>
              </a:rPr>
              <a:t>рухових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дій</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проявляти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фізичні</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психічні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зусилля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Зрозуміло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різних</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пацієнтів</a:t>
            </a:r>
            <a:r>
              <a:rPr lang="ru-RU" sz="2800" dirty="0">
                <a:solidFill>
                  <a:schemeClr val="tx1"/>
                </a:solidFill>
                <a:latin typeface="Times New Roman" panose="02020603050405020304" pitchFamily="18" charset="0"/>
                <a:cs typeface="Times New Roman" panose="02020603050405020304" pitchFamily="18" charset="0"/>
              </a:rPr>
              <a:t> прояви </a:t>
            </a:r>
            <a:r>
              <a:rPr lang="ru-RU" sz="2800" dirty="0" err="1">
                <a:solidFill>
                  <a:schemeClr val="tx1"/>
                </a:solidFill>
                <a:latin typeface="Times New Roman" panose="02020603050405020304" pitchFamily="18" charset="0"/>
                <a:cs typeface="Times New Roman" panose="02020603050405020304" pitchFamily="18" charset="0"/>
              </a:rPr>
              <a:t>цих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можливостей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різні</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цьому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трудність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поставлених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завдань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залежить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суб'єктивної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оцінки</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пацієнтами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своїх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можливостей</a:t>
            </a:r>
            <a:r>
              <a:rPr lang="ru-RU" sz="2800" dirty="0">
                <a:solidFill>
                  <a:schemeClr val="tx1"/>
                </a:solidFill>
                <a:latin typeface="Times New Roman" panose="02020603050405020304" pitchFamily="18" charset="0"/>
                <a:cs typeface="Times New Roman" panose="02020603050405020304" pitchFamily="18" charset="0"/>
              </a:rPr>
              <a:t>. Так, </a:t>
            </a:r>
            <a:r>
              <a:rPr lang="ru-RU" sz="2800" dirty="0" err="1">
                <a:solidFill>
                  <a:schemeClr val="tx1"/>
                </a:solidFill>
                <a:latin typeface="Times New Roman" panose="02020603050405020304" pitchFamily="18" charset="0"/>
                <a:cs typeface="Times New Roman" panose="02020603050405020304" pitchFamily="18" charset="0"/>
              </a:rPr>
              <a:t>невпевненність</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своїх</a:t>
            </a:r>
            <a:r>
              <a:rPr lang="ru-RU" sz="2800" dirty="0">
                <a:solidFill>
                  <a:schemeClr val="tx1"/>
                </a:solidFill>
                <a:latin typeface="Times New Roman" panose="02020603050405020304" pitchFamily="18" charset="0"/>
                <a:cs typeface="Times New Roman" panose="02020603050405020304" pitchFamily="18" charset="0"/>
              </a:rPr>
              <a:t> силах </a:t>
            </a:r>
            <a:r>
              <a:rPr lang="ru-RU" sz="2800" dirty="0" err="1">
                <a:solidFill>
                  <a:schemeClr val="tx1"/>
                </a:solidFill>
                <a:latin typeface="Times New Roman" panose="02020603050405020304" pitchFamily="18" charset="0"/>
                <a:cs typeface="Times New Roman" panose="02020603050405020304" pitchFamily="18" charset="0"/>
              </a:rPr>
              <a:t>підвищує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ступінь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трудності</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впевненість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суб'єктивно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знижує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її</a:t>
            </a:r>
            <a:r>
              <a:rPr lang="ru-RU" sz="2800" dirty="0">
                <a:solidFill>
                  <a:schemeClr val="tx1"/>
                </a:solidFill>
                <a:latin typeface="Times New Roman" panose="02020603050405020304" pitchFamily="18" charset="0"/>
                <a:cs typeface="Times New Roman" panose="02020603050405020304" pitchFamily="18" charset="0"/>
              </a:rPr>
              <a:t>. Тому у </a:t>
            </a:r>
            <a:r>
              <a:rPr lang="ru-RU" sz="2800" dirty="0" err="1">
                <a:solidFill>
                  <a:schemeClr val="tx1"/>
                </a:solidFill>
                <a:latin typeface="Times New Roman" panose="02020603050405020304" pitchFamily="18" charset="0"/>
                <a:cs typeface="Times New Roman" panose="02020603050405020304" pitchFamily="18" charset="0"/>
              </a:rPr>
              <a:t>процесі</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коригуючої гімнастики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дуже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важливо</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спрощенні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завдань</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випадку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виникнення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суб'єктивних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труднощів</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втратити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міру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довівши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завдання</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рівня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знижує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емоційний</a:t>
            </a:r>
            <a:r>
              <a:rPr lang="ru-RU" sz="2800" dirty="0">
                <a:solidFill>
                  <a:schemeClr val="tx1"/>
                </a:solidFill>
                <a:latin typeface="Times New Roman" panose="02020603050405020304" pitchFamily="18" charset="0"/>
                <a:cs typeface="Times New Roman" panose="02020603050405020304" pitchFamily="18" charset="0"/>
              </a:rPr>
              <a:t> тонус </a:t>
            </a:r>
            <a:r>
              <a:rPr lang="uk-UA" sz="2800" dirty="0">
                <a:solidFill>
                  <a:schemeClr val="tx1"/>
                </a:solidFill>
                <a:latin typeface="Times New Roman" panose="02020603050405020304" pitchFamily="18" charset="0"/>
                <a:cs typeface="Times New Roman" panose="02020603050405020304" pitchFamily="18" charset="0"/>
              </a:rPr>
              <a:t>та бажання досягти коригуючого ефекту.</a:t>
            </a:r>
          </a:p>
          <a:p>
            <a:endParaRPr lang="uk-UA" dirty="0"/>
          </a:p>
        </p:txBody>
      </p:sp>
    </p:spTree>
    <p:extLst>
      <p:ext uri="{BB962C8B-B14F-4D97-AF65-F5344CB8AC3E}">
        <p14:creationId xmlns:p14="http://schemas.microsoft.com/office/powerpoint/2010/main" val="1661217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0216" y="403654"/>
            <a:ext cx="8738543" cy="5931243"/>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Вимоги</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щодо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реалізації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принципів</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1. </a:t>
            </a:r>
            <a:r>
              <a:rPr lang="ru-RU" sz="2800" dirty="0" err="1">
                <a:solidFill>
                  <a:schemeClr val="tx1"/>
                </a:solidFill>
                <a:latin typeface="Times New Roman" panose="02020603050405020304" pitchFamily="18" charset="0"/>
                <a:cs typeface="Times New Roman" panose="02020603050405020304" pitchFamily="18" charset="0"/>
              </a:rPr>
              <a:t>Суворе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визначення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міри</a:t>
            </a:r>
            <a:r>
              <a:rPr lang="ru-RU" sz="2800" dirty="0">
                <a:solidFill>
                  <a:schemeClr val="tx1"/>
                </a:solidFill>
                <a:latin typeface="Times New Roman" panose="02020603050405020304" pitchFamily="18" charset="0"/>
                <a:cs typeface="Times New Roman" panose="02020603050405020304" pitchFamily="18" charset="0"/>
              </a:rPr>
              <a:t> доступного</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2. </a:t>
            </a:r>
            <a:r>
              <a:rPr lang="ru-RU" sz="2800" dirty="0" err="1">
                <a:solidFill>
                  <a:schemeClr val="tx1"/>
                </a:solidFill>
                <a:latin typeface="Times New Roman" panose="02020603050405020304" pitchFamily="18" charset="0"/>
                <a:cs typeface="Times New Roman" panose="02020603050405020304" pitchFamily="18" charset="0"/>
              </a:rPr>
              <a:t>Послідовне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забезпечення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методичних</a:t>
            </a:r>
            <a:r>
              <a:rPr lang="ru-RU" sz="2800" dirty="0">
                <a:solidFill>
                  <a:schemeClr val="tx1"/>
                </a:solidFill>
                <a:latin typeface="Times New Roman" panose="02020603050405020304" pitchFamily="18" charset="0"/>
                <a:cs typeface="Times New Roman" panose="02020603050405020304" pitchFamily="18" charset="0"/>
              </a:rPr>
              <a:t> умов </a:t>
            </a:r>
            <a:r>
              <a:rPr lang="ru-RU" sz="2800" dirty="0" err="1">
                <a:solidFill>
                  <a:schemeClr val="tx1"/>
                </a:solidFill>
                <a:latin typeface="Times New Roman" panose="02020603050405020304" pitchFamily="18" charset="0"/>
                <a:cs typeface="Times New Roman" panose="02020603050405020304" pitchFamily="18" charset="0"/>
              </a:rPr>
              <a:t>доступності</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3.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засвоєного</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незасвоєного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відомого</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невідомого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простого до складного,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легкого до </a:t>
            </a:r>
            <a:r>
              <a:rPr lang="ru-RU" sz="2800" dirty="0" err="1">
                <a:solidFill>
                  <a:schemeClr val="tx1"/>
                </a:solidFill>
                <a:latin typeface="Times New Roman" panose="02020603050405020304" pitchFamily="18" charset="0"/>
                <a:cs typeface="Times New Roman" panose="02020603050405020304" pitchFamily="18" charset="0"/>
              </a:rPr>
              <a:t>важкого</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4. </a:t>
            </a:r>
            <a:r>
              <a:rPr lang="ru-RU" sz="2800" dirty="0" err="1">
                <a:solidFill>
                  <a:schemeClr val="tx1"/>
                </a:solidFill>
                <a:latin typeface="Times New Roman" panose="02020603050405020304" pitchFamily="18" charset="0"/>
                <a:cs typeface="Times New Roman" panose="02020603050405020304" pitchFamily="18" charset="0"/>
              </a:rPr>
              <a:t>Використання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засобів</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методів</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урахуванням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індивідуальних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розбіжностей</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здібностей</a:t>
            </a:r>
            <a:r>
              <a:rPr lang="ru-RU" sz="2800" dirty="0">
                <a:solidFill>
                  <a:schemeClr val="tx1"/>
                </a:solidFill>
                <a:latin typeface="Times New Roman" panose="02020603050405020304" pitchFamily="18" charset="0"/>
                <a:cs typeface="Times New Roman" panose="02020603050405020304" pitchFamily="18" charset="0"/>
              </a:rPr>
              <a:t> людей</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spcBef>
                <a:spcPts val="0"/>
              </a:spcBef>
              <a:buNone/>
            </a:pPr>
            <a:endParaRPr lang="ru-RU" dirty="0"/>
          </a:p>
        </p:txBody>
      </p:sp>
    </p:spTree>
    <p:extLst>
      <p:ext uri="{BB962C8B-B14F-4D97-AF65-F5344CB8AC3E}">
        <p14:creationId xmlns:p14="http://schemas.microsoft.com/office/powerpoint/2010/main" val="2735398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4544" y="304800"/>
            <a:ext cx="8383986" cy="682752"/>
          </a:xfrm>
        </p:spPr>
        <p:txBody>
          <a:bodyPr>
            <a:normAutofit fontScale="90000"/>
          </a:bodyPr>
          <a:lstStyle/>
          <a:p>
            <a:pPr algn="ctr"/>
            <a:r>
              <a:rPr lang="ru-RU" b="1" dirty="0">
                <a:latin typeface="Times New Roman" panose="02020603050405020304" pitchFamily="18" charset="0"/>
                <a:cs typeface="Times New Roman" panose="02020603050405020304" pitchFamily="18" charset="0"/>
              </a:rPr>
              <a:t>План</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38294" y="987553"/>
            <a:ext cx="8596668" cy="4858738"/>
          </a:xfrm>
        </p:spPr>
        <p:txBody>
          <a:bodyPr>
            <a:normAutofit fontScale="92500" lnSpcReduction="20000"/>
          </a:bodyPr>
          <a:lstStyle/>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1.</a:t>
            </a:r>
            <a:r>
              <a:rPr lang="uk-UA" sz="2800" b="1"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Принцип індивідуалізації.</a:t>
            </a:r>
            <a:r>
              <a:rPr lang="ru-RU" sz="2800" b="1"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2. Принципи свідомості й активності.</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3. Принцип н</a:t>
            </a:r>
            <a:r>
              <a:rPr lang="ru-RU" sz="2800" dirty="0" err="1">
                <a:solidFill>
                  <a:schemeClr val="tx1"/>
                </a:solidFill>
                <a:latin typeface="Times New Roman" panose="02020603050405020304" pitchFamily="18" charset="0"/>
                <a:cs typeface="Times New Roman" panose="02020603050405020304" pitchFamily="18" charset="0"/>
              </a:rPr>
              <a:t>аочності</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4. Принцип поступовості</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5. Принцип доступності.</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6. Принцип систематичності.</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7. Принцип ц</a:t>
            </a:r>
            <a:r>
              <a:rPr lang="ru-RU" sz="2800" dirty="0" err="1">
                <a:solidFill>
                  <a:schemeClr val="tx1"/>
                </a:solidFill>
                <a:latin typeface="Times New Roman" panose="02020603050405020304" pitchFamily="18" charset="0"/>
                <a:cs typeface="Times New Roman" panose="02020603050405020304" pitchFamily="18" charset="0"/>
              </a:rPr>
              <a:t>иклічн</a:t>
            </a:r>
            <a:r>
              <a:rPr lang="uk-UA" sz="2800" dirty="0">
                <a:solidFill>
                  <a:schemeClr val="tx1"/>
                </a:solidFill>
                <a:latin typeface="Times New Roman" panose="02020603050405020304" pitchFamily="18" charset="0"/>
                <a:cs typeface="Times New Roman" panose="02020603050405020304" pitchFamily="18" charset="0"/>
              </a:rPr>
              <a:t>о</a:t>
            </a:r>
            <a:r>
              <a:rPr lang="ru-RU" sz="2800" dirty="0" err="1">
                <a:solidFill>
                  <a:schemeClr val="tx1"/>
                </a:solidFill>
                <a:latin typeface="Times New Roman" panose="02020603050405020304" pitchFamily="18" charset="0"/>
                <a:cs typeface="Times New Roman" panose="02020603050405020304" pitchFamily="18" charset="0"/>
              </a:rPr>
              <a:t>ст</a:t>
            </a:r>
            <a:r>
              <a:rPr lang="uk-UA" sz="2800" dirty="0" smtClean="0">
                <a:solidFill>
                  <a:schemeClr val="tx1"/>
                </a:solidFill>
                <a:latin typeface="Times New Roman" panose="02020603050405020304" pitchFamily="18" charset="0"/>
                <a:cs typeface="Times New Roman" panose="02020603050405020304" pitchFamily="18" charset="0"/>
              </a:rPr>
              <a:t>і</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8. </a:t>
            </a:r>
            <a:r>
              <a:rPr lang="ru-RU" sz="2800" dirty="0" err="1">
                <a:solidFill>
                  <a:schemeClr val="tx1"/>
                </a:solidFill>
                <a:latin typeface="Times New Roman" panose="02020603050405020304" pitchFamily="18" charset="0"/>
                <a:cs typeface="Times New Roman" panose="02020603050405020304" pitchFamily="18" charset="0"/>
              </a:rPr>
              <a:t>Системність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впливу</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9. Новизна і різноманітність.</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10. Принцип партнерства.</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11. Основні принципи фізичної терапії.</a:t>
            </a:r>
          </a:p>
          <a:p>
            <a:pPr marL="0" indent="0">
              <a:buNone/>
            </a:pPr>
            <a:endParaRPr lang="ru-RU" dirty="0" smtClean="0">
              <a:solidFill>
                <a:schemeClr val="tx1"/>
              </a:solidFill>
            </a:endParaRPr>
          </a:p>
          <a:p>
            <a:pPr marL="0" indent="0">
              <a:buNone/>
            </a:pPr>
            <a:endParaRPr lang="ru-RU" dirty="0">
              <a:solidFill>
                <a:schemeClr val="tx1"/>
              </a:solidFill>
            </a:endParaRPr>
          </a:p>
          <a:p>
            <a:pPr marL="0" indent="0">
              <a:buNone/>
            </a:pPr>
            <a:endParaRPr lang="ru-RU" dirty="0" smtClean="0">
              <a:solidFill>
                <a:schemeClr val="tx1"/>
              </a:solidFill>
            </a:endParaRPr>
          </a:p>
          <a:p>
            <a:pPr marL="0" indent="0">
              <a:buNone/>
            </a:pPr>
            <a:endParaRPr lang="ru-RU"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561" y="1560576"/>
            <a:ext cx="5265069" cy="3974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16567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6118" y="475488"/>
            <a:ext cx="9938458" cy="5827776"/>
          </a:xfrm>
        </p:spPr>
        <p:txBody>
          <a:bodyPr>
            <a:noAutofit/>
          </a:bodyPr>
          <a:lstStyle/>
          <a:p>
            <a:pPr marL="0" indent="0" algn="just">
              <a:buNone/>
            </a:pPr>
            <a:r>
              <a:rPr lang="uk-UA" sz="2800" b="1" dirty="0" smtClean="0">
                <a:solidFill>
                  <a:schemeClr val="tx1"/>
                </a:solidFill>
                <a:latin typeface="Times New Roman" panose="02020603050405020304" pitchFamily="18" charset="0"/>
                <a:cs typeface="Times New Roman" panose="02020603050405020304" pitchFamily="18" charset="0"/>
              </a:rPr>
              <a:t>	6</a:t>
            </a:r>
            <a:r>
              <a:rPr lang="uk-UA" sz="2800" b="1" dirty="0">
                <a:solidFill>
                  <a:schemeClr val="tx1"/>
                </a:solidFill>
                <a:latin typeface="Times New Roman" panose="02020603050405020304" pitchFamily="18" charset="0"/>
                <a:cs typeface="Times New Roman" panose="02020603050405020304" pitchFamily="18" charset="0"/>
              </a:rPr>
              <a:t>. Принцип систематичності</a:t>
            </a:r>
            <a:r>
              <a:rPr lang="uk-UA" sz="2800" dirty="0">
                <a:solidFill>
                  <a:schemeClr val="tx1"/>
                </a:solidFill>
                <a:latin typeface="Times New Roman" panose="02020603050405020304" pitchFamily="18" charset="0"/>
                <a:cs typeface="Times New Roman" panose="02020603050405020304" pitchFamily="18" charset="0"/>
              </a:rPr>
              <a:t> − основа </a:t>
            </a:r>
            <a:r>
              <a:rPr lang="uk-UA" sz="2800" dirty="0" err="1">
                <a:solidFill>
                  <a:schemeClr val="tx1"/>
                </a:solidFill>
                <a:latin typeface="Times New Roman" panose="02020603050405020304" pitchFamily="18" charset="0"/>
                <a:cs typeface="Times New Roman" panose="02020603050405020304" pitchFamily="18" charset="0"/>
              </a:rPr>
              <a:t>коригуючо</a:t>
            </a:r>
            <a:r>
              <a:rPr lang="uk-UA" sz="2800" dirty="0">
                <a:solidFill>
                  <a:schemeClr val="tx1"/>
                </a:solidFill>
                <a:latin typeface="Times New Roman" panose="02020603050405020304" pitchFamily="18" charset="0"/>
                <a:cs typeface="Times New Roman" panose="02020603050405020304" pitchFamily="18" charset="0"/>
              </a:rPr>
              <a:t>-відновлювального впливу протягом процесу фізичної терапії, тривалістю від декількох місяців та більше. </a:t>
            </a:r>
            <a:r>
              <a:rPr lang="ru-RU" sz="2800" dirty="0" err="1">
                <a:solidFill>
                  <a:schemeClr val="tx1"/>
                </a:solidFill>
                <a:latin typeface="Times New Roman" panose="02020603050405020304" pitchFamily="18" charset="0"/>
                <a:cs typeface="Times New Roman" panose="02020603050405020304" pitchFamily="18" charset="0"/>
              </a:rPr>
              <a:t>Тільки</a:t>
            </a:r>
            <a:r>
              <a:rPr lang="ru-RU" sz="2800" dirty="0">
                <a:solidFill>
                  <a:schemeClr val="tx1"/>
                </a:solidFill>
                <a:latin typeface="Times New Roman" panose="02020603050405020304" pitchFamily="18" charset="0"/>
                <a:cs typeface="Times New Roman" panose="02020603050405020304" pitchFamily="18" charset="0"/>
              </a:rPr>
              <a:t> систематично </a:t>
            </a:r>
            <a:r>
              <a:rPr lang="ru-RU" sz="2800" dirty="0" err="1">
                <a:solidFill>
                  <a:schemeClr val="tx1"/>
                </a:solidFill>
                <a:latin typeface="Times New Roman" panose="02020603050405020304" pitchFamily="18" charset="0"/>
                <a:cs typeface="Times New Roman" panose="02020603050405020304" pitchFamily="18" charset="0"/>
              </a:rPr>
              <a:t>застосовуючи</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коригуючи вправи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a:t>
            </a:r>
            <a:r>
              <a:rPr lang="uk-UA" sz="2800" dirty="0" err="1">
                <a:solidFill>
                  <a:schemeClr val="tx1"/>
                </a:solidFill>
                <a:latin typeface="Times New Roman" panose="02020603050405020304" pitchFamily="18" charset="0"/>
                <a:cs typeface="Times New Roman" panose="02020603050405020304" pitchFamily="18" charset="0"/>
              </a:rPr>
              <a:t>ливо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забезпечити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достатн</a:t>
            </a:r>
            <a:r>
              <a:rPr lang="uk-UA" sz="2800" dirty="0" err="1">
                <a:solidFill>
                  <a:schemeClr val="tx1"/>
                </a:solidFill>
                <a:latin typeface="Times New Roman" panose="02020603050405020304" pitchFamily="18" charset="0"/>
                <a:cs typeface="Times New Roman" panose="02020603050405020304" pitchFamily="18" charset="0"/>
              </a:rPr>
              <a:t>ій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оптимальн</a:t>
            </a:r>
            <a:r>
              <a:rPr lang="uk-UA" sz="2800" dirty="0" err="1">
                <a:solidFill>
                  <a:schemeClr val="tx1"/>
                </a:solidFill>
                <a:latin typeface="Times New Roman" panose="02020603050405020304" pitchFamily="18" charset="0"/>
                <a:cs typeface="Times New Roman" panose="02020603050405020304" pitchFamily="18" charset="0"/>
              </a:rPr>
              <a:t>ий</a:t>
            </a:r>
            <a:r>
              <a:rPr lang="ru-RU" sz="2800" dirty="0">
                <a:solidFill>
                  <a:schemeClr val="tx1"/>
                </a:solidFill>
                <a:latin typeface="Times New Roman" panose="02020603050405020304" pitchFamily="18" charset="0"/>
                <a:cs typeface="Times New Roman" panose="02020603050405020304" pitchFamily="18" charset="0"/>
              </a:rPr>
              <a:t> для кожного </a:t>
            </a:r>
            <a:r>
              <a:rPr lang="uk-UA" sz="2800" dirty="0">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вплив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дозволяє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підвищувати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функциональн</a:t>
            </a:r>
            <a:r>
              <a:rPr lang="uk-UA" sz="2800" dirty="0" err="1">
                <a:solidFill>
                  <a:schemeClr val="tx1"/>
                </a:solidFill>
                <a:latin typeface="Times New Roman" panose="02020603050405020304" pitchFamily="18" charset="0"/>
                <a:cs typeface="Times New Roman" panose="02020603050405020304" pitchFamily="18" charset="0"/>
              </a:rPr>
              <a:t>ий</a:t>
            </a:r>
            <a:r>
              <a:rPr lang="ru-RU" sz="2800" dirty="0">
                <a:solidFill>
                  <a:schemeClr val="tx1"/>
                </a:solidFill>
                <a:latin typeface="Times New Roman" panose="02020603050405020304" pitchFamily="18" charset="0"/>
                <a:cs typeface="Times New Roman" panose="02020603050405020304" pitchFamily="18" charset="0"/>
              </a:rPr>
              <a:t> стан </a:t>
            </a:r>
            <a:r>
              <a:rPr lang="ru-RU" sz="2800" dirty="0" err="1">
                <a:solidFill>
                  <a:schemeClr val="tx1"/>
                </a:solidFill>
                <a:latin typeface="Times New Roman" panose="02020603050405020304" pitchFamily="18" charset="0"/>
                <a:cs typeface="Times New Roman" panose="02020603050405020304" pitchFamily="18" charset="0"/>
              </a:rPr>
              <a:t>організму</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та </a:t>
            </a:r>
            <a:r>
              <a:rPr lang="ru-RU" sz="2800" dirty="0" err="1" smtClean="0">
                <a:solidFill>
                  <a:schemeClr val="tx1"/>
                </a:solidFill>
                <a:latin typeface="Times New Roman" panose="02020603050405020304" pitchFamily="18" charset="0"/>
                <a:cs typeface="Times New Roman" panose="02020603050405020304" pitchFamily="18" charset="0"/>
              </a:rPr>
              <a:t>досягти</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коригуючого</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ефекту</a:t>
            </a:r>
            <a:r>
              <a:rPr lang="ru-RU"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Принцип </a:t>
            </a:r>
            <a:r>
              <a:rPr lang="uk-UA" sz="2800" dirty="0">
                <a:solidFill>
                  <a:schemeClr val="tx1"/>
                </a:solidFill>
                <a:latin typeface="Times New Roman" panose="02020603050405020304" pitchFamily="18" charset="0"/>
                <a:cs typeface="Times New Roman" panose="02020603050405020304" pitchFamily="18" charset="0"/>
              </a:rPr>
              <a:t>систематичності передбачає побудову коригуючого процесу у вигляді певного алгоритму, що забезпечує логіку і взаємозв’язок різних аспектів управління. </a:t>
            </a:r>
            <a:r>
              <a:rPr lang="ru-RU" sz="2800" dirty="0" err="1">
                <a:solidFill>
                  <a:schemeClr val="tx1"/>
                </a:solidFill>
                <a:latin typeface="Times New Roman" panose="02020603050405020304" pitchFamily="18" charset="0"/>
                <a:cs typeface="Times New Roman" panose="02020603050405020304" pitchFamily="18" charset="0"/>
              </a:rPr>
              <a:t>Він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вимагає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щоб</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заняття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коригуючою гімнастикою</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зводилося</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проведення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епізодичних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розрізнених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заходів</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здійснювалося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безперервно</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послідовно</a:t>
            </a:r>
            <a:r>
              <a:rPr lang="ru-RU" sz="28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788684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6321" y="378942"/>
            <a:ext cx="10595506" cy="5387874"/>
          </a:xfrm>
        </p:spPr>
        <p:txBody>
          <a:bodyPr>
            <a:normAutofit fontScale="92500"/>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Послідовність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у </a:t>
            </a:r>
            <a:r>
              <a:rPr lang="ru-RU" sz="2800" dirty="0" err="1">
                <a:solidFill>
                  <a:schemeClr val="tx1"/>
                </a:solidFill>
                <a:latin typeface="Times New Roman" panose="02020603050405020304" pitchFamily="18" charset="0"/>
                <a:cs typeface="Times New Roman" panose="02020603050405020304" pitchFamily="18" charset="0"/>
              </a:rPr>
              <a:t>заняттях</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коригуючою гімнастикою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забезпечується</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виконанні</a:t>
            </a:r>
            <a:r>
              <a:rPr lang="ru-RU" sz="2800" dirty="0">
                <a:solidFill>
                  <a:schemeClr val="tx1"/>
                </a:solidFill>
                <a:latin typeface="Times New Roman" panose="02020603050405020304" pitchFamily="18" charset="0"/>
                <a:cs typeface="Times New Roman" panose="02020603050405020304" pitchFamily="18" charset="0"/>
              </a:rPr>
              <a:t> ряду умов. Перш за все </a:t>
            </a:r>
            <a:r>
              <a:rPr lang="ru-RU" sz="2800" dirty="0" err="1">
                <a:solidFill>
                  <a:schemeClr val="tx1"/>
                </a:solidFill>
                <a:latin typeface="Times New Roman" panose="02020603050405020304" pitchFamily="18" charset="0"/>
                <a:cs typeface="Times New Roman" panose="02020603050405020304" pitchFamily="18" charset="0"/>
              </a:rPr>
              <a:t>це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забезпечення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послідовного</a:t>
            </a:r>
            <a:r>
              <a:rPr lang="ru-RU" sz="2800" dirty="0">
                <a:solidFill>
                  <a:schemeClr val="tx1"/>
                </a:solidFill>
                <a:latin typeface="Times New Roman" panose="02020603050405020304" pitchFamily="18" charset="0"/>
                <a:cs typeface="Times New Roman" panose="02020603050405020304" pitchFamily="18" charset="0"/>
              </a:rPr>
              <a:t> переходу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розвитку</a:t>
            </a:r>
            <a:r>
              <a:rPr lang="ru-RU" sz="2800" dirty="0">
                <a:solidFill>
                  <a:schemeClr val="tx1"/>
                </a:solidFill>
                <a:latin typeface="Times New Roman" panose="02020603050405020304" pitchFamily="18" charset="0"/>
                <a:cs typeface="Times New Roman" panose="02020603050405020304" pitchFamily="18" charset="0"/>
              </a:rPr>
              <a:t> одних </a:t>
            </a:r>
            <a:r>
              <a:rPr lang="ru-RU" sz="2800" dirty="0" err="1">
                <a:solidFill>
                  <a:schemeClr val="tx1"/>
                </a:solidFill>
                <a:latin typeface="Times New Roman" panose="02020603050405020304" pitchFamily="18" charset="0"/>
                <a:cs typeface="Times New Roman" panose="02020603050405020304" pitchFamily="18" charset="0"/>
              </a:rPr>
              <a:t>фізичних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спроможностей</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інших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послідовності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вивчення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нов</a:t>
            </a:r>
            <a:r>
              <a:rPr lang="ru-RU" sz="2800" dirty="0">
                <a:solidFill>
                  <a:schemeClr val="tx1"/>
                </a:solidFill>
                <a:latin typeface="Times New Roman" panose="02020603050405020304" pitchFamily="18" charset="0"/>
                <a:cs typeface="Times New Roman" panose="02020603050405020304" pitchFamily="18" charset="0"/>
              </a:rPr>
              <a:t>ого </a:t>
            </a:r>
            <a:r>
              <a:rPr lang="ru-RU" sz="2800" dirty="0" err="1">
                <a:solidFill>
                  <a:schemeClr val="tx1"/>
                </a:solidFill>
                <a:latin typeface="Times New Roman" panose="02020603050405020304" pitchFamily="18" charset="0"/>
                <a:cs typeface="Times New Roman" panose="02020603050405020304" pitchFamily="18" charset="0"/>
              </a:rPr>
              <a:t>матеріалу</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доцільного</a:t>
            </a:r>
            <a:r>
              <a:rPr lang="ru-RU" sz="2800" dirty="0">
                <a:solidFill>
                  <a:schemeClr val="tx1"/>
                </a:solidFill>
                <a:latin typeface="Times New Roman" panose="02020603050405020304" pitchFamily="18" charset="0"/>
                <a:cs typeface="Times New Roman" panose="02020603050405020304" pitchFamily="18" charset="0"/>
              </a:rPr>
              <a:t> порядку, </a:t>
            </a:r>
            <a:r>
              <a:rPr lang="ru-RU" sz="2800" dirty="0" err="1">
                <a:solidFill>
                  <a:schemeClr val="tx1"/>
                </a:solidFill>
                <a:latin typeface="Times New Roman" panose="02020603050405020304" pitchFamily="18" charset="0"/>
                <a:cs typeface="Times New Roman" panose="02020603050405020304" pitchFamily="18" charset="0"/>
              </a:rPr>
              <a:t>спрямованості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uk-UA" sz="2800" dirty="0">
                <a:solidFill>
                  <a:schemeClr val="tx1"/>
                </a:solidFill>
                <a:latin typeface="Times New Roman" panose="02020603050405020304" pitchFamily="18" charset="0"/>
                <a:cs typeface="Times New Roman" panose="02020603050405020304" pitchFamily="18" charset="0"/>
              </a:rPr>
              <a:t> та </a:t>
            </a:r>
            <a:r>
              <a:rPr lang="uk-UA" sz="2800" dirty="0" smtClean="0">
                <a:solidFill>
                  <a:schemeClr val="tx1"/>
                </a:solidFill>
                <a:latin typeface="Times New Roman" panose="02020603050405020304" pitchFamily="18" charset="0"/>
                <a:cs typeface="Times New Roman" panose="02020603050405020304" pitchFamily="18" charset="0"/>
              </a:rPr>
              <a:t>коригуючого </a:t>
            </a:r>
            <a:r>
              <a:rPr lang="uk-UA" sz="2800" dirty="0">
                <a:solidFill>
                  <a:schemeClr val="tx1"/>
                </a:solidFill>
                <a:latin typeface="Times New Roman" panose="02020603050405020304" pitchFamily="18" charset="0"/>
                <a:cs typeface="Times New Roman" panose="02020603050405020304" pitchFamily="18" charset="0"/>
              </a:rPr>
              <a:t>ефекту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застосовуються</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цьому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важливого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значення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набуває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врахування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закономірностей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вікового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здатностей</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перенесення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навичок</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фізичних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якостей</a:t>
            </a:r>
            <a:r>
              <a:rPr lang="ru-RU" sz="2800"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Визначаючи</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послідовність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освоєння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вправ</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різних</a:t>
            </a:r>
            <a:r>
              <a:rPr lang="ru-RU" sz="2800" dirty="0">
                <a:solidFill>
                  <a:schemeClr val="tx1"/>
                </a:solidFill>
                <a:latin typeface="Times New Roman" panose="02020603050405020304" pitchFamily="18" charset="0"/>
                <a:cs typeface="Times New Roman" panose="02020603050405020304" pitchFamily="18" charset="0"/>
              </a:rPr>
              <a:t> за характером </a:t>
            </a:r>
            <a:r>
              <a:rPr lang="ru-RU" sz="2800" dirty="0" err="1">
                <a:solidFill>
                  <a:schemeClr val="tx1"/>
                </a:solidFill>
                <a:latin typeface="Times New Roman" panose="02020603050405020304" pitchFamily="18" charset="0"/>
                <a:cs typeface="Times New Roman" panose="02020603050405020304" pitchFamily="18" charset="0"/>
              </a:rPr>
              <a:t>фізичних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окремому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занятті</a:t>
            </a:r>
            <a:r>
              <a:rPr lang="ru-RU" sz="2800" dirty="0">
                <a:solidFill>
                  <a:schemeClr val="tx1"/>
                </a:solidFill>
                <a:latin typeface="Times New Roman" panose="02020603050405020304" pitchFamily="18" charset="0"/>
                <a:cs typeface="Times New Roman" panose="02020603050405020304" pitchFamily="18" charset="0"/>
              </a:rPr>
              <a:t> та у </a:t>
            </a:r>
            <a:r>
              <a:rPr lang="ru-RU" sz="2800" dirty="0" err="1">
                <a:solidFill>
                  <a:schemeClr val="tx1"/>
                </a:solidFill>
                <a:latin typeface="Times New Roman" panose="02020603050405020304" pitchFamily="18" charset="0"/>
                <a:cs typeface="Times New Roman" panose="02020603050405020304" pitchFamily="18" charset="0"/>
              </a:rPr>
              <a:t>системі</a:t>
            </a:r>
            <a:r>
              <a:rPr lang="ru-RU" sz="2800" dirty="0">
                <a:solidFill>
                  <a:schemeClr val="tx1"/>
                </a:solidFill>
                <a:latin typeface="Times New Roman" panose="02020603050405020304" pitchFamily="18" charset="0"/>
                <a:cs typeface="Times New Roman" panose="02020603050405020304" pitchFamily="18" charset="0"/>
              </a:rPr>
              <a:t> занять, </a:t>
            </a:r>
            <a:r>
              <a:rPr lang="ru-RU" sz="2800" dirty="0" err="1">
                <a:solidFill>
                  <a:schemeClr val="tx1"/>
                </a:solidFill>
                <a:latin typeface="Times New Roman" panose="02020603050405020304" pitchFamily="18" charset="0"/>
                <a:cs typeface="Times New Roman" panose="02020603050405020304" pitchFamily="18" charset="0"/>
              </a:rPr>
              <a:t>необхідно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використовувати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ефект</a:t>
            </a:r>
            <a:r>
              <a:rPr lang="ru-RU" sz="2800" dirty="0">
                <a:solidFill>
                  <a:schemeClr val="tx1"/>
                </a:solidFill>
                <a:latin typeface="Times New Roman" panose="02020603050405020304" pitchFamily="18" charset="0"/>
                <a:cs typeface="Times New Roman" panose="02020603050405020304" pitchFamily="18" charset="0"/>
              </a:rPr>
              <a:t> позитивного </a:t>
            </a:r>
            <a:r>
              <a:rPr lang="ru-RU" sz="2800" dirty="0" err="1">
                <a:solidFill>
                  <a:schemeClr val="tx1"/>
                </a:solidFill>
                <a:latin typeface="Times New Roman" panose="02020603050405020304" pitchFamily="18" charset="0"/>
                <a:cs typeface="Times New Roman" panose="02020603050405020304" pitchFamily="18" charset="0"/>
              </a:rPr>
              <a:t>перенесення</a:t>
            </a:r>
            <a:r>
              <a:rPr lang="ru-RU" sz="2800" dirty="0">
                <a:solidFill>
                  <a:schemeClr val="tx1"/>
                </a:solidFill>
                <a:latin typeface="Times New Roman" panose="02020603050405020304" pitchFamily="18" charset="0"/>
                <a:cs typeface="Times New Roman" panose="02020603050405020304" pitchFamily="18" charset="0"/>
              </a:rPr>
              <a:t> і за </a:t>
            </a:r>
            <a:r>
              <a:rPr lang="ru-RU" sz="2800" dirty="0" err="1">
                <a:solidFill>
                  <a:schemeClr val="tx1"/>
                </a:solidFill>
                <a:latin typeface="Times New Roman" panose="02020603050405020304" pitchFamily="18" charset="0"/>
                <a:cs typeface="Times New Roman" panose="02020603050405020304" pitchFamily="18" charset="0"/>
              </a:rPr>
              <a:t>можливості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виключити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гальмуючий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вплив</a:t>
            </a:r>
            <a:r>
              <a:rPr lang="ru-RU" sz="2800" dirty="0">
                <a:solidFill>
                  <a:schemeClr val="tx1"/>
                </a:solidFill>
                <a:latin typeface="Times New Roman" panose="02020603050405020304" pitchFamily="18" charset="0"/>
                <a:cs typeface="Times New Roman" panose="02020603050405020304" pitchFamily="18" charset="0"/>
              </a:rPr>
              <a:t> негативного </a:t>
            </a:r>
            <a:r>
              <a:rPr lang="ru-RU" sz="2800" dirty="0" err="1">
                <a:solidFill>
                  <a:schemeClr val="tx1"/>
                </a:solidFill>
                <a:latin typeface="Times New Roman" panose="02020603050405020304" pitchFamily="18" charset="0"/>
                <a:cs typeface="Times New Roman" panose="02020603050405020304" pitchFamily="18" charset="0"/>
              </a:rPr>
              <a:t>перенесення</a:t>
            </a:r>
            <a:r>
              <a:rPr lang="ru-RU" sz="28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72774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7837" y="362465"/>
            <a:ext cx="9366421" cy="5947719"/>
          </a:xfrm>
        </p:spPr>
        <p:txBody>
          <a:bodyPr>
            <a:normAutofit/>
          </a:bodyPr>
          <a:lstStyle/>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ru-RU" sz="3200" dirty="0">
                <a:solidFill>
                  <a:schemeClr val="tx1"/>
                </a:solidFill>
                <a:latin typeface="Times New Roman" panose="02020603050405020304" pitchFamily="18" charset="0"/>
                <a:cs typeface="Times New Roman" panose="02020603050405020304" pitchFamily="18" charset="0"/>
              </a:rPr>
              <a:t>Одним </a:t>
            </a:r>
            <a:r>
              <a:rPr lang="ru-RU" sz="3200" dirty="0" err="1">
                <a:solidFill>
                  <a:schemeClr val="tx1"/>
                </a:solidFill>
                <a:latin typeface="Times New Roman" panose="02020603050405020304" pitchFamily="18" charset="0"/>
                <a:cs typeface="Times New Roman" panose="02020603050405020304" pitchFamily="18" charset="0"/>
              </a:rPr>
              <a:t>із</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важливих</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аспектів</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реалізації</a:t>
            </a:r>
            <a:r>
              <a:rPr lang="ru-RU" sz="3200" dirty="0">
                <a:solidFill>
                  <a:schemeClr val="tx1"/>
                </a:solidFill>
                <a:latin typeface="Times New Roman" panose="02020603050405020304" pitchFamily="18" charset="0"/>
                <a:cs typeface="Times New Roman" panose="02020603050405020304" pitchFamily="18" charset="0"/>
              </a:rPr>
              <a:t> принципу </a:t>
            </a:r>
            <a:r>
              <a:rPr lang="ru-RU" sz="3200" dirty="0" err="1">
                <a:solidFill>
                  <a:schemeClr val="tx1"/>
                </a:solidFill>
                <a:latin typeface="Times New Roman" panose="02020603050405020304" pitchFamily="18" charset="0"/>
                <a:cs typeface="Times New Roman" panose="02020603050405020304" pitchFamily="18" charset="0"/>
              </a:rPr>
              <a:t>систематичності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що</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забезпечують</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закріплення</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досягнутого</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рівня</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підготовленості</a:t>
            </a:r>
            <a:r>
              <a:rPr lang="ru-RU" sz="3200" dirty="0">
                <a:solidFill>
                  <a:schemeClr val="tx1"/>
                </a:solidFill>
                <a:latin typeface="Times New Roman" panose="02020603050405020304" pitchFamily="18" charset="0"/>
                <a:cs typeface="Times New Roman" panose="02020603050405020304" pitchFamily="18" charset="0"/>
              </a:rPr>
              <a:t>, є </a:t>
            </a:r>
            <a:r>
              <a:rPr lang="ru-RU" sz="3200" dirty="0" err="1">
                <a:solidFill>
                  <a:schemeClr val="tx1"/>
                </a:solidFill>
                <a:latin typeface="Times New Roman" panose="02020603050405020304" pitchFamily="18" charset="0"/>
                <a:cs typeface="Times New Roman" panose="02020603050405020304" pitchFamily="18" charset="0"/>
              </a:rPr>
              <a:t>багатократне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повторення</a:t>
            </a:r>
            <a:r>
              <a:rPr lang="ru-RU" sz="3200" dirty="0">
                <a:solidFill>
                  <a:schemeClr val="tx1"/>
                </a:solidFill>
                <a:latin typeface="Times New Roman" panose="02020603050405020304" pitchFamily="18" charset="0"/>
                <a:cs typeface="Times New Roman" panose="02020603050405020304" pitchFamily="18" charset="0"/>
              </a:rPr>
              <a:t> одних і тих самих </a:t>
            </a:r>
            <a:r>
              <a:rPr lang="ru-RU" sz="3200" dirty="0" err="1">
                <a:solidFill>
                  <a:schemeClr val="tx1"/>
                </a:solidFill>
                <a:latin typeface="Times New Roman" panose="02020603050405020304" pitchFamily="18" charset="0"/>
                <a:cs typeface="Times New Roman" panose="02020603050405020304" pitchFamily="18" charset="0"/>
              </a:rPr>
              <a:t>завдань</a:t>
            </a:r>
            <a:r>
              <a:rPr lang="ru-RU" sz="3200" dirty="0">
                <a:solidFill>
                  <a:schemeClr val="tx1"/>
                </a:solidFill>
                <a:latin typeface="Times New Roman" panose="02020603050405020304" pitchFamily="18" charset="0"/>
                <a:cs typeface="Times New Roman" panose="02020603050405020304" pitchFamily="18" charset="0"/>
              </a:rPr>
              <a:t> в </a:t>
            </a:r>
            <a:r>
              <a:rPr lang="ru-RU" sz="3200" dirty="0" err="1">
                <a:solidFill>
                  <a:schemeClr val="tx1"/>
                </a:solidFill>
                <a:latin typeface="Times New Roman" panose="02020603050405020304" pitchFamily="18" charset="0"/>
                <a:cs typeface="Times New Roman" panose="02020603050405020304" pitchFamily="18" charset="0"/>
              </a:rPr>
              <a:t>окремому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занятті</a:t>
            </a:r>
            <a:r>
              <a:rPr lang="ru-RU" sz="3200" dirty="0">
                <a:solidFill>
                  <a:schemeClr val="tx1"/>
                </a:solidFill>
                <a:latin typeface="Times New Roman" panose="02020603050405020304" pitchFamily="18" charset="0"/>
                <a:cs typeface="Times New Roman" panose="02020603050405020304" pitchFamily="18" charset="0"/>
              </a:rPr>
              <a:t>, а </a:t>
            </a:r>
            <a:r>
              <a:rPr lang="ru-RU" sz="3200" dirty="0" err="1">
                <a:solidFill>
                  <a:schemeClr val="tx1"/>
                </a:solidFill>
                <a:latin typeface="Times New Roman" panose="02020603050405020304" pitchFamily="18" charset="0"/>
                <a:cs typeface="Times New Roman" panose="02020603050405020304" pitchFamily="18" charset="0"/>
              </a:rPr>
              <a:t>також</a:t>
            </a:r>
            <a:r>
              <a:rPr lang="ru-RU" sz="3200" dirty="0">
                <a:solidFill>
                  <a:schemeClr val="tx1"/>
                </a:solidFill>
                <a:latin typeface="Times New Roman" panose="02020603050405020304" pitchFamily="18" charset="0"/>
                <a:cs typeface="Times New Roman" panose="02020603050405020304" pitchFamily="18" charset="0"/>
              </a:rPr>
              <a:t> самих занять </a:t>
            </a:r>
            <a:r>
              <a:rPr lang="ru-RU" sz="3200" dirty="0" err="1">
                <a:solidFill>
                  <a:schemeClr val="tx1"/>
                </a:solidFill>
                <a:latin typeface="Times New Roman" panose="02020603050405020304" pitchFamily="18" charset="0"/>
                <a:cs typeface="Times New Roman" panose="02020603050405020304" pitchFamily="18" charset="0"/>
              </a:rPr>
              <a:t>протягом</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відносно</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тривалого</a:t>
            </a:r>
            <a:r>
              <a:rPr lang="ru-RU" sz="3200" dirty="0">
                <a:solidFill>
                  <a:schemeClr val="tx1"/>
                </a:solidFill>
                <a:latin typeface="Times New Roman" panose="02020603050405020304" pitchFamily="18" charset="0"/>
                <a:cs typeface="Times New Roman" panose="02020603050405020304" pitchFamily="18" charset="0"/>
              </a:rPr>
              <a:t> часу. Разом </a:t>
            </a:r>
            <a:r>
              <a:rPr lang="ru-RU" sz="3200" dirty="0" err="1">
                <a:solidFill>
                  <a:schemeClr val="tx1"/>
                </a:solidFill>
                <a:latin typeface="Times New Roman" panose="02020603050405020304" pitchFamily="18" charset="0"/>
                <a:cs typeface="Times New Roman" panose="02020603050405020304" pitchFamily="18" charset="0"/>
              </a:rPr>
              <a:t>із</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цим</a:t>
            </a:r>
            <a:r>
              <a:rPr lang="ru-RU" sz="3200" dirty="0">
                <a:solidFill>
                  <a:schemeClr val="tx1"/>
                </a:solidFill>
                <a:latin typeface="Times New Roman" panose="02020603050405020304" pitchFamily="18" charset="0"/>
                <a:cs typeface="Times New Roman" panose="02020603050405020304" pitchFamily="18" charset="0"/>
              </a:rPr>
              <a:t> принцип, </a:t>
            </a:r>
            <a:r>
              <a:rPr lang="ru-RU" sz="3200" dirty="0" err="1">
                <a:solidFill>
                  <a:schemeClr val="tx1"/>
                </a:solidFill>
                <a:latin typeface="Times New Roman" panose="02020603050405020304" pitchFamily="18" charset="0"/>
                <a:cs typeface="Times New Roman" panose="02020603050405020304" pitchFamily="18" charset="0"/>
              </a:rPr>
              <a:t>який</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розглядається</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передбачає</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оптимальну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варіативність</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засобів</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методів</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навантажень</a:t>
            </a:r>
            <a:r>
              <a:rPr lang="ru-RU" sz="3200" dirty="0">
                <a:solidFill>
                  <a:schemeClr val="tx1"/>
                </a:solidFill>
                <a:latin typeface="Times New Roman" panose="02020603050405020304" pitchFamily="18" charset="0"/>
                <a:cs typeface="Times New Roman" panose="02020603050405020304" pitchFamily="18" charset="0"/>
              </a:rPr>
              <a:t>, форм </a:t>
            </a:r>
            <a:r>
              <a:rPr lang="ru-RU" sz="3200" dirty="0" err="1">
                <a:solidFill>
                  <a:schemeClr val="tx1"/>
                </a:solidFill>
                <a:latin typeface="Times New Roman" panose="02020603050405020304" pitchFamily="18" charset="0"/>
                <a:cs typeface="Times New Roman" panose="02020603050405020304" pitchFamily="18" charset="0"/>
              </a:rPr>
              <a:t>організації</a:t>
            </a:r>
            <a:r>
              <a:rPr lang="ru-RU" sz="3200" dirty="0">
                <a:solidFill>
                  <a:schemeClr val="tx1"/>
                </a:solidFill>
                <a:latin typeface="Times New Roman" panose="02020603050405020304" pitchFamily="18" charset="0"/>
                <a:cs typeface="Times New Roman" panose="02020603050405020304" pitchFamily="18" charset="0"/>
              </a:rPr>
              <a:t> занять, умов </a:t>
            </a:r>
            <a:r>
              <a:rPr lang="ru-RU" sz="3200" dirty="0" err="1">
                <a:solidFill>
                  <a:schemeClr val="tx1"/>
                </a:solidFill>
                <a:latin typeface="Times New Roman" panose="02020603050405020304" pitchFamily="18" charset="0"/>
                <a:cs typeface="Times New Roman" panose="02020603050405020304" pitchFamily="18" charset="0"/>
              </a:rPr>
              <a:t>їх</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проведення</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які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використовуються</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що</a:t>
            </a:r>
            <a:r>
              <a:rPr lang="ru-RU" sz="3200" dirty="0">
                <a:solidFill>
                  <a:schemeClr val="tx1"/>
                </a:solidFill>
                <a:latin typeface="Times New Roman" panose="02020603050405020304" pitchFamily="18" charset="0"/>
                <a:cs typeface="Times New Roman" panose="02020603050405020304" pitchFamily="18" charset="0"/>
              </a:rPr>
              <a:t> є, </a:t>
            </a:r>
            <a:r>
              <a:rPr lang="ru-RU" sz="3200" dirty="0" err="1">
                <a:solidFill>
                  <a:schemeClr val="tx1"/>
                </a:solidFill>
                <a:latin typeface="Times New Roman" panose="02020603050405020304" pitchFamily="18" charset="0"/>
                <a:cs typeface="Times New Roman" panose="02020603050405020304" pitchFamily="18" charset="0"/>
              </a:rPr>
              <a:t>безумовно</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об’єктивною</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передумовою</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гармонійного</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розвитку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індивіда</a:t>
            </a:r>
            <a:r>
              <a:rPr lang="ru-RU" sz="3200" dirty="0">
                <a:solidFill>
                  <a:schemeClr val="tx1"/>
                </a:solidFill>
                <a:latin typeface="Times New Roman" panose="02020603050405020304" pitchFamily="18" charset="0"/>
                <a:cs typeface="Times New Roman" panose="02020603050405020304" pitchFamily="18" charset="0"/>
              </a:rPr>
              <a:t>.</a:t>
            </a:r>
            <a:endParaRPr lang="uk-UA" sz="32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dirty="0"/>
          </a:p>
        </p:txBody>
      </p:sp>
    </p:spTree>
    <p:extLst>
      <p:ext uri="{BB962C8B-B14F-4D97-AF65-F5344CB8AC3E}">
        <p14:creationId xmlns:p14="http://schemas.microsoft.com/office/powerpoint/2010/main" val="38353192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7307" y="576649"/>
            <a:ext cx="9728887" cy="5464713"/>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Принцип </a:t>
            </a:r>
            <a:r>
              <a:rPr lang="ru-RU" sz="2800" dirty="0" err="1">
                <a:solidFill>
                  <a:schemeClr val="tx1"/>
                </a:solidFill>
                <a:latin typeface="Times New Roman" panose="02020603050405020304" pitchFamily="18" charset="0"/>
                <a:cs typeface="Times New Roman" panose="02020603050405020304" pitchFamily="18" charset="0"/>
              </a:rPr>
              <a:t>систематичності</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послідовності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передбачає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наступне</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lgn="just"/>
            <a:r>
              <a:rPr lang="ru-RU" sz="2800" dirty="0" err="1">
                <a:solidFill>
                  <a:schemeClr val="tx1"/>
                </a:solidFill>
                <a:latin typeface="Times New Roman" panose="02020603050405020304" pitchFamily="18" charset="0"/>
                <a:cs typeface="Times New Roman" panose="02020603050405020304" pitchFamily="18" charset="0"/>
              </a:rPr>
              <a:t>безперервність</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коригуючої гімнастики</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оптимальне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дозування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навантаження</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відпочинку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дотримання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цього</a:t>
            </a:r>
            <a:r>
              <a:rPr lang="ru-RU" sz="2800" dirty="0">
                <a:solidFill>
                  <a:schemeClr val="tx1"/>
                </a:solidFill>
                <a:latin typeface="Times New Roman" panose="02020603050405020304" pitchFamily="18" charset="0"/>
                <a:cs typeface="Times New Roman" panose="02020603050405020304" pitchFamily="18" charset="0"/>
              </a:rPr>
              <a:t> принципу </a:t>
            </a:r>
            <a:r>
              <a:rPr lang="ru-RU" sz="2800" dirty="0" err="1">
                <a:solidFill>
                  <a:schemeClr val="tx1"/>
                </a:solidFill>
                <a:latin typeface="Times New Roman" panose="02020603050405020304" pitchFamily="18" charset="0"/>
                <a:cs typeface="Times New Roman" panose="02020603050405020304" pitchFamily="18" charset="0"/>
              </a:rPr>
              <a:t>передбачає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врахування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навантаженнях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протікають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його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дією</a:t>
            </a:r>
            <a:r>
              <a:rPr lang="ru-RU"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lgn="just"/>
            <a:r>
              <a:rPr lang="ru-RU" sz="2800" dirty="0" err="1">
                <a:solidFill>
                  <a:schemeClr val="tx1"/>
                </a:solidFill>
                <a:latin typeface="Times New Roman" panose="02020603050405020304" pitchFamily="18" charset="0"/>
                <a:cs typeface="Times New Roman" panose="02020603050405020304" pitchFamily="18" charset="0"/>
              </a:rPr>
              <a:t>повторюваність</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варіативність</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lgn="just"/>
            <a:r>
              <a:rPr lang="ru-RU" sz="2800" dirty="0" err="1">
                <a:solidFill>
                  <a:schemeClr val="tx1"/>
                </a:solidFill>
                <a:latin typeface="Times New Roman" panose="02020603050405020304" pitchFamily="18" charset="0"/>
                <a:cs typeface="Times New Roman" panose="02020603050405020304" pitchFamily="18" charset="0"/>
              </a:rPr>
              <a:t>послідовність</a:t>
            </a:r>
            <a:r>
              <a:rPr lang="ru-RU" sz="2800" dirty="0">
                <a:solidFill>
                  <a:schemeClr val="tx1"/>
                </a:solidFill>
                <a:latin typeface="Times New Roman" panose="02020603050405020304" pitchFamily="18" charset="0"/>
                <a:cs typeface="Times New Roman" panose="02020603050405020304" pitchFamily="18" charset="0"/>
              </a:rPr>
              <a:t> занять та </a:t>
            </a:r>
            <a:r>
              <a:rPr lang="ru-RU" sz="2800" dirty="0" err="1">
                <a:solidFill>
                  <a:schemeClr val="tx1"/>
                </a:solidFill>
                <a:latin typeface="Times New Roman" panose="02020603050405020304" pitchFamily="18" charset="0"/>
                <a:cs typeface="Times New Roman" panose="02020603050405020304" pitchFamily="18" charset="0"/>
              </a:rPr>
              <a:t>взаємозв’язок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різними</a:t>
            </a:r>
            <a:r>
              <a:rPr lang="ru-RU" sz="2800" dirty="0">
                <a:solidFill>
                  <a:schemeClr val="tx1"/>
                </a:solidFill>
                <a:latin typeface="Times New Roman" panose="02020603050405020304" pitchFamily="18" charset="0"/>
                <a:cs typeface="Times New Roman" panose="02020603050405020304" pitchFamily="18" charset="0"/>
              </a:rPr>
              <a:t> сторонами </a:t>
            </a:r>
            <a:r>
              <a:rPr lang="ru-RU" sz="2800" dirty="0" err="1">
                <a:solidFill>
                  <a:schemeClr val="tx1"/>
                </a:solidFill>
                <a:latin typeface="Times New Roman" panose="02020603050405020304" pitchFamily="18" charset="0"/>
                <a:cs typeface="Times New Roman" panose="02020603050405020304" pitchFamily="18" charset="0"/>
              </a:rPr>
              <a:t>його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змісту</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032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9" y="600045"/>
            <a:ext cx="10290048" cy="5645946"/>
          </a:xfrm>
        </p:spPr>
        <p:txBody>
          <a:bodyPr>
            <a:normAutofit/>
          </a:bodyPr>
          <a:lstStyle/>
          <a:p>
            <a:pPr marL="0" indent="0" algn="just">
              <a:buNone/>
            </a:pPr>
            <a:r>
              <a:rPr lang="uk-UA" b="1" dirty="0" smtClean="0"/>
              <a:t>	</a:t>
            </a:r>
            <a:r>
              <a:rPr lang="uk-UA" sz="2400" b="1" dirty="0" smtClean="0">
                <a:solidFill>
                  <a:schemeClr val="tx1"/>
                </a:solidFill>
                <a:latin typeface="Times New Roman" panose="02020603050405020304" pitchFamily="18" charset="0"/>
                <a:cs typeface="Times New Roman" panose="02020603050405020304" pitchFamily="18" charset="0"/>
              </a:rPr>
              <a:t>7</a:t>
            </a:r>
            <a:r>
              <a:rPr lang="uk-UA" sz="2400" b="1" dirty="0">
                <a:solidFill>
                  <a:schemeClr val="tx1"/>
                </a:solidFill>
                <a:latin typeface="Times New Roman" panose="02020603050405020304" pitchFamily="18" charset="0"/>
                <a:cs typeface="Times New Roman" panose="02020603050405020304" pitchFamily="18" charset="0"/>
              </a:rPr>
              <a:t>. Принцип ц</a:t>
            </a:r>
            <a:r>
              <a:rPr lang="ru-RU" sz="2400" b="1" dirty="0" err="1">
                <a:solidFill>
                  <a:schemeClr val="tx1"/>
                </a:solidFill>
                <a:latin typeface="Times New Roman" panose="02020603050405020304" pitchFamily="18" charset="0"/>
                <a:cs typeface="Times New Roman" panose="02020603050405020304" pitchFamily="18" charset="0"/>
              </a:rPr>
              <a:t>иклічн</a:t>
            </a:r>
            <a:r>
              <a:rPr lang="uk-UA" sz="2400" b="1" dirty="0">
                <a:solidFill>
                  <a:schemeClr val="tx1"/>
                </a:solidFill>
                <a:latin typeface="Times New Roman" panose="02020603050405020304" pitchFamily="18" charset="0"/>
                <a:cs typeface="Times New Roman" panose="02020603050405020304" pitchFamily="18" charset="0"/>
              </a:rPr>
              <a:t>о</a:t>
            </a:r>
            <a:r>
              <a:rPr lang="ru-RU" sz="2400" b="1" dirty="0" err="1">
                <a:solidFill>
                  <a:schemeClr val="tx1"/>
                </a:solidFill>
                <a:latin typeface="Times New Roman" panose="02020603050405020304" pitchFamily="18" charset="0"/>
                <a:cs typeface="Times New Roman" panose="02020603050405020304" pitchFamily="18" charset="0"/>
              </a:rPr>
              <a:t>ст</a:t>
            </a:r>
            <a:r>
              <a:rPr lang="uk-UA" sz="2400" b="1" dirty="0">
                <a:solidFill>
                  <a:schemeClr val="tx1"/>
                </a:solidFill>
                <a:latin typeface="Times New Roman" panose="02020603050405020304" pitchFamily="18" charset="0"/>
                <a:cs typeface="Times New Roman" panose="02020603050405020304" pitchFamily="18" charset="0"/>
              </a:rPr>
              <a:t>і</a:t>
            </a:r>
            <a:r>
              <a:rPr lang="uk-UA"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визначає</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структурну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упорядкованість</a:t>
            </a:r>
            <a:r>
              <a:rPr lang="ru-RU"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коригуючого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процесу</a:t>
            </a:r>
            <a:r>
              <a:rPr lang="ru-RU" sz="2400" dirty="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Принцип </a:t>
            </a:r>
            <a:r>
              <a:rPr lang="uk-UA" sz="2400" dirty="0">
                <a:solidFill>
                  <a:schemeClr val="tx1"/>
                </a:solidFill>
                <a:latin typeface="Times New Roman" panose="02020603050405020304" pitchFamily="18" charset="0"/>
                <a:cs typeface="Times New Roman" panose="02020603050405020304" pitchFamily="18" charset="0"/>
              </a:rPr>
              <a:t>циклічності коригуючих занять пояснюється необхідністю неодноразово повторювати ситуації, що забезпечують освіту міцних рухових навичок, досягнення певного рівня фізичної підготовленості. Інакше даний принцип можна сформулювати як принцип ритмічності коригуючих дій. Ритмам природи підпорядковані біоритми людини (добові, місячні ритми, біоритми фізичної, інтелектуальної та емоційної активності). </a:t>
            </a:r>
          </a:p>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Ритм </a:t>
            </a:r>
            <a:r>
              <a:rPr lang="uk-UA" sz="2400" dirty="0">
                <a:solidFill>
                  <a:schemeClr val="tx1"/>
                </a:solidFill>
                <a:latin typeface="Times New Roman" panose="02020603050405020304" pitchFamily="18" charset="0"/>
                <a:cs typeface="Times New Roman" panose="02020603050405020304" pitchFamily="18" charset="0"/>
              </a:rPr>
              <a:t>визначається повторністю елементів, що складають його структуру. </a:t>
            </a:r>
          </a:p>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У </a:t>
            </a:r>
            <a:r>
              <a:rPr lang="uk-UA" sz="2400" dirty="0">
                <a:solidFill>
                  <a:schemeClr val="tx1"/>
                </a:solidFill>
                <a:latin typeface="Times New Roman" panose="02020603050405020304" pitchFamily="18" charset="0"/>
                <a:cs typeface="Times New Roman" panose="02020603050405020304" pitchFamily="18" charset="0"/>
              </a:rPr>
              <a:t>вигляді циклу вправ </a:t>
            </a:r>
            <a:r>
              <a:rPr lang="uk-UA" sz="2400" dirty="0" err="1">
                <a:solidFill>
                  <a:schemeClr val="tx1"/>
                </a:solidFill>
                <a:latin typeface="Times New Roman" panose="02020603050405020304" pitchFamily="18" charset="0"/>
                <a:cs typeface="Times New Roman" panose="02020603050405020304" pitchFamily="18" charset="0"/>
              </a:rPr>
              <a:t>організується</a:t>
            </a:r>
            <a:r>
              <a:rPr lang="uk-UA" sz="2400" dirty="0">
                <a:solidFill>
                  <a:schemeClr val="tx1"/>
                </a:solidFill>
                <a:latin typeface="Times New Roman" panose="02020603050405020304" pitchFamily="18" charset="0"/>
                <a:cs typeface="Times New Roman" panose="02020603050405020304" pitchFamily="18" charset="0"/>
              </a:rPr>
              <a:t> заняття за круговим способом. Кожен день занять коригуючою гімнастикою вже являє собою маленький цикл, відносно замкнутий колом завдань, типових для одного дня занять. </a:t>
            </a:r>
          </a:p>
          <a:p>
            <a:pPr marL="0" indent="0">
              <a:buNone/>
            </a:pPr>
            <a:endParaRPr lang="ru-RU" dirty="0"/>
          </a:p>
        </p:txBody>
      </p:sp>
      <p:sp>
        <p:nvSpPr>
          <p:cNvPr id="4" name="AutoShape 2" descr="ÐÐ°ÑÑÐ¸Ð½ÐºÐ¸ Ð¿Ð¾ Ð·Ð°Ð¿ÑÐ¾ÑÑ &quot;Ð¿Ð»Ð¾ÑÐºÐ¾ÑÑÐ¾Ð¿ÑÑÑÑ&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9909913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8497" y="444842"/>
            <a:ext cx="10297298" cy="6170141"/>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b="1" dirty="0" smtClean="0">
                <a:solidFill>
                  <a:schemeClr val="tx1"/>
                </a:solidFill>
                <a:latin typeface="Times New Roman" panose="02020603050405020304" pitchFamily="18" charset="0"/>
                <a:cs typeface="Times New Roman" panose="02020603050405020304" pitchFamily="18" charset="0"/>
              </a:rPr>
              <a:t>8</a:t>
            </a:r>
            <a:r>
              <a:rPr lang="uk-UA"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Системність</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впливу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або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почерговість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тобто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після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послідовно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чергування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вихідних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положень</a:t>
            </a:r>
            <a:r>
              <a:rPr lang="ru-RU" sz="2800" dirty="0">
                <a:solidFill>
                  <a:schemeClr val="tx1"/>
                </a:solidFill>
                <a:latin typeface="Times New Roman" panose="02020603050405020304" pitchFamily="18" charset="0"/>
                <a:cs typeface="Times New Roman" panose="02020603050405020304" pitchFamily="18" charset="0"/>
              </a:rPr>
              <a:t> і </a:t>
            </a:r>
            <a:r>
              <a:rPr lang="uk-UA" sz="2800" dirty="0">
                <a:solidFill>
                  <a:schemeClr val="tx1"/>
                </a:solidFill>
                <a:latin typeface="Times New Roman" panose="02020603050405020304" pitchFamily="18" charset="0"/>
                <a:cs typeface="Times New Roman" panose="02020603050405020304" pitchFamily="18" charset="0"/>
              </a:rPr>
              <a:t>вправ</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різних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м'язових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груп</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В основі управління процесом чергування навантаження та відпочинку лежать закономірності адаптації організму до фізичного навантаження, а також динаміка відновлення після виконаної роботи і передбачає чотири варіанти побудови занять:</a:t>
            </a:r>
          </a:p>
          <a:p>
            <a:pPr marL="0" indent="0" algn="just">
              <a:spcBef>
                <a:spcPts val="0"/>
              </a:spcBef>
              <a:buNone/>
            </a:pPr>
            <a:r>
              <a:rPr lang="ru-RU" sz="2800" dirty="0">
                <a:solidFill>
                  <a:schemeClr val="tx1"/>
                </a:solidFill>
                <a:latin typeface="Times New Roman" panose="02020603050405020304" pitchFamily="18" charset="0"/>
                <a:cs typeface="Times New Roman" panose="02020603050405020304" pitchFamily="18" charset="0"/>
              </a:rPr>
              <a:t>І </a:t>
            </a:r>
            <a:r>
              <a:rPr lang="ru-RU" sz="2800" dirty="0" err="1">
                <a:solidFill>
                  <a:schemeClr val="tx1"/>
                </a:solidFill>
                <a:latin typeface="Times New Roman" panose="02020603050405020304" pitchFamily="18" charset="0"/>
                <a:cs typeface="Times New Roman" panose="02020603050405020304" pitchFamily="18" charset="0"/>
              </a:rPr>
              <a:t>варіант</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виконання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тренувальної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роботи</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фазі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недовідновлення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чим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забезпечується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компенсаторне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підґрунтя</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сумарного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тренувального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ефекту</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spcBef>
                <a:spcPts val="0"/>
              </a:spcBef>
              <a:buNone/>
            </a:pPr>
            <a:endParaRPr lang="ru-RU"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0011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4930" y="321277"/>
            <a:ext cx="9711422" cy="5720086"/>
          </a:xfrm>
        </p:spPr>
        <p:txBody>
          <a:bodyPr>
            <a:normAutofit/>
          </a:bodyPr>
          <a:lstStyle/>
          <a:p>
            <a:pPr marL="0" indent="0" algn="just">
              <a:spcBef>
                <a:spcPts val="0"/>
              </a:spcBef>
              <a:buNone/>
            </a:pPr>
            <a:r>
              <a:rPr lang="uk-UA" sz="2400" dirty="0" smtClean="0">
                <a:solidFill>
                  <a:schemeClr val="tx1"/>
                </a:solidFill>
                <a:latin typeface="Times New Roman" panose="02020603050405020304" pitchFamily="18" charset="0"/>
                <a:cs typeface="Times New Roman" panose="02020603050405020304" pitchFamily="18" charset="0"/>
              </a:rPr>
              <a:t>	</a:t>
            </a:r>
            <a:endParaRPr lang="ru-RU" dirty="0"/>
          </a:p>
        </p:txBody>
      </p:sp>
      <p:sp>
        <p:nvSpPr>
          <p:cNvPr id="2" name="Прямоугольник 1"/>
          <p:cNvSpPr/>
          <p:nvPr/>
        </p:nvSpPr>
        <p:spPr>
          <a:xfrm>
            <a:off x="731520" y="388495"/>
            <a:ext cx="9838944" cy="3970318"/>
          </a:xfrm>
          <a:prstGeom prst="rect">
            <a:avLst/>
          </a:prstGeom>
        </p:spPr>
        <p:txBody>
          <a:bodyPr wrap="square">
            <a:spAutoFit/>
          </a:bodyPr>
          <a:lstStyle/>
          <a:p>
            <a:pPr algn="just"/>
            <a:r>
              <a:rPr lang="ru-RU" sz="2800" dirty="0">
                <a:latin typeface="Times New Roman" panose="02020603050405020304" pitchFamily="18" charset="0"/>
                <a:cs typeface="Times New Roman" panose="02020603050405020304" pitchFamily="18" charset="0"/>
              </a:rPr>
              <a:t>ІІ </a:t>
            </a:r>
            <a:r>
              <a:rPr lang="ru-RU" sz="2800" dirty="0" err="1">
                <a:latin typeface="Times New Roman" panose="02020603050405020304" pitchFamily="18" charset="0"/>
                <a:cs typeface="Times New Roman" panose="02020603050405020304" pitchFamily="18" charset="0"/>
              </a:rPr>
              <a:t>варіант</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проведення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наступного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заняття</a:t>
            </a:r>
            <a:r>
              <a:rPr lang="ru-RU" sz="2800" dirty="0">
                <a:latin typeface="Times New Roman" panose="02020603050405020304" pitchFamily="18" charset="0"/>
                <a:cs typeface="Times New Roman" panose="02020603050405020304" pitchFamily="18" charset="0"/>
              </a:rPr>
              <a:t> у </a:t>
            </a:r>
            <a:r>
              <a:rPr lang="ru-RU" sz="2800" dirty="0" err="1">
                <a:latin typeface="Times New Roman" panose="02020603050405020304" pitchFamily="18" charset="0"/>
                <a:cs typeface="Times New Roman" panose="02020603050405020304" pitchFamily="18" charset="0"/>
              </a:rPr>
              <a:t>період</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повного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відновлення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організму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людини</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забезпечує</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підтримку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визначеного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рівня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фізичної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підготовленості</a:t>
            </a:r>
            <a:r>
              <a:rPr lang="uk-UA" sz="2800" dirty="0">
                <a:latin typeface="Times New Roman" panose="02020603050405020304" pitchFamily="18" charset="0"/>
                <a:cs typeface="Times New Roman" panose="02020603050405020304" pitchFamily="18" charset="0"/>
              </a:rPr>
              <a:t>;</a:t>
            </a:r>
          </a:p>
          <a:p>
            <a:pPr algn="just"/>
            <a:r>
              <a:rPr lang="ru-RU" sz="2800" dirty="0">
                <a:latin typeface="Times New Roman" panose="02020603050405020304" pitchFamily="18" charset="0"/>
                <a:cs typeface="Times New Roman" panose="02020603050405020304" pitchFamily="18" charset="0"/>
              </a:rPr>
              <a:t>ІІІ </a:t>
            </a:r>
            <a:r>
              <a:rPr lang="ru-RU" sz="2800" dirty="0" err="1">
                <a:latin typeface="Times New Roman" panose="02020603050405020304" pitchFamily="18" charset="0"/>
                <a:cs typeface="Times New Roman" panose="02020603050405020304" pitchFamily="18" charset="0"/>
              </a:rPr>
              <a:t>варіант</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використання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суперкомпенсаторного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інтервалу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відпочинку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що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забезпечується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виконанням</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наступного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навантаження</a:t>
            </a:r>
            <a:r>
              <a:rPr lang="ru-RU" sz="2800" dirty="0">
                <a:latin typeface="Times New Roman" panose="02020603050405020304" pitchFamily="18" charset="0"/>
                <a:cs typeface="Times New Roman" panose="02020603050405020304" pitchFamily="18" charset="0"/>
              </a:rPr>
              <a:t> у </a:t>
            </a:r>
            <a:r>
              <a:rPr lang="ru-RU" sz="2800" dirty="0" err="1">
                <a:latin typeface="Times New Roman" panose="02020603050405020304" pitchFamily="18" charset="0"/>
                <a:cs typeface="Times New Roman" panose="02020603050405020304" pitchFamily="18" charset="0"/>
              </a:rPr>
              <a:t>фазі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підвищеної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працездатності</a:t>
            </a:r>
            <a:r>
              <a:rPr lang="uk-UA" sz="2800" dirty="0">
                <a:latin typeface="Times New Roman" panose="02020603050405020304" pitchFamily="18" charset="0"/>
                <a:cs typeface="Times New Roman" panose="02020603050405020304" pitchFamily="18" charset="0"/>
              </a:rPr>
              <a:t>;</a:t>
            </a:r>
          </a:p>
          <a:p>
            <a:pPr algn="just"/>
            <a:r>
              <a:rPr lang="ru-RU" sz="2800" dirty="0">
                <a:latin typeface="Times New Roman" panose="02020603050405020304" pitchFamily="18" charset="0"/>
                <a:cs typeface="Times New Roman" panose="02020603050405020304" pitchFamily="18" charset="0"/>
              </a:rPr>
              <a:t>ІV </a:t>
            </a:r>
            <a:r>
              <a:rPr lang="ru-RU" sz="2800" dirty="0" err="1">
                <a:latin typeface="Times New Roman" panose="02020603050405020304" pitchFamily="18" charset="0"/>
                <a:cs typeface="Times New Roman" panose="02020603050405020304" pitchFamily="18" charset="0"/>
              </a:rPr>
              <a:t>варіант</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проведення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наступного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заняття</a:t>
            </a:r>
            <a:r>
              <a:rPr lang="ru-RU" sz="2800" dirty="0">
                <a:latin typeface="Times New Roman" panose="02020603050405020304" pitchFamily="18" charset="0"/>
                <a:cs typeface="Times New Roman" panose="02020603050405020304" pitchFamily="18" charset="0"/>
              </a:rPr>
              <a:t> через </a:t>
            </a:r>
            <a:r>
              <a:rPr lang="ru-RU" sz="2800" dirty="0" err="1">
                <a:latin typeface="Times New Roman" panose="02020603050405020304" pitchFamily="18" charset="0"/>
                <a:cs typeface="Times New Roman" panose="02020603050405020304" pitchFamily="18" charset="0"/>
              </a:rPr>
              <a:t>тривалий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інтервал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відпочинку</a:t>
            </a:r>
            <a:r>
              <a:rPr lang="ru-RU" sz="2800" dirty="0">
                <a:latin typeface="Times New Roman" panose="02020603050405020304" pitchFamily="18" charset="0"/>
                <a:cs typeface="Times New Roman" panose="02020603050405020304" pitchFamily="18" charset="0"/>
              </a:rPr>
              <a:t>, коли </a:t>
            </a:r>
            <a:r>
              <a:rPr lang="ru-RU" sz="2800" dirty="0" err="1">
                <a:latin typeface="Times New Roman" panose="02020603050405020304" pitchFamily="18" charset="0"/>
                <a:cs typeface="Times New Roman" panose="02020603050405020304" pitchFamily="18" charset="0"/>
              </a:rPr>
              <a:t>структурні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зміни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минулого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заняття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майже</a:t>
            </a:r>
            <a:r>
              <a:rPr lang="ru-RU" sz="2800" dirty="0">
                <a:latin typeface="Times New Roman" panose="02020603050405020304" pitchFamily="18" charset="0"/>
                <a:cs typeface="Times New Roman" panose="02020603050405020304" pitchFamily="18" charset="0"/>
              </a:rPr>
              <a:t> не </a:t>
            </a:r>
            <a:r>
              <a:rPr lang="ru-RU" sz="2800" dirty="0" err="1">
                <a:latin typeface="Times New Roman" panose="02020603050405020304" pitchFamily="18" charset="0"/>
                <a:cs typeface="Times New Roman" panose="02020603050405020304" pitchFamily="18" charset="0"/>
              </a:rPr>
              <a:t>прослідковуються</a:t>
            </a:r>
            <a:r>
              <a:rPr lang="uk-UA"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90367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311318" y="307405"/>
            <a:ext cx="9283530" cy="3880773"/>
          </a:xfrm>
        </p:spPr>
        <p:txBody>
          <a:bodyPr>
            <a:noAutofit/>
          </a:bodyPr>
          <a:lstStyle/>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9. Новизна і різноманітність</a:t>
            </a:r>
            <a:r>
              <a:rPr lang="uk-UA" sz="2800" dirty="0">
                <a:solidFill>
                  <a:schemeClr val="tx1"/>
                </a:solidFill>
                <a:latin typeface="Times New Roman" panose="02020603050405020304" pitchFamily="18" charset="0"/>
                <a:cs typeface="Times New Roman" panose="02020603050405020304" pitchFamily="18" charset="0"/>
              </a:rPr>
              <a:t> в підборі і застосуванні коригуючи  вправ, тобто 10-15% коригуючих вправ мають оновлюватися, а 85-90% повторюватися для закріплення досягнутих успіхів фізичної терапії.</a:t>
            </a:r>
          </a:p>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10. Принцип партнерства</a:t>
            </a:r>
            <a:r>
              <a:rPr lang="uk-UA" sz="2800" dirty="0">
                <a:solidFill>
                  <a:schemeClr val="tx1"/>
                </a:solidFill>
                <a:latin typeface="Times New Roman" panose="02020603050405020304" pitchFamily="18" charset="0"/>
                <a:cs typeface="Times New Roman" panose="02020603050405020304" pitchFamily="18" charset="0"/>
              </a:rPr>
              <a:t> – складається із співпраці пацієнта та фахівця з фізичної терапії, який виконую направляючу та керуючу дії. Виконання цієї умови дозволяє створювати цілеспрямовану психологічну підготовку до коригуючи дії, успіх яких в значній мірі залежить від активності пацієнта.</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Помірність впливу засобами коригуючої гімнастики означає, що фізичні навантаження повинні бути розумі, можливо більш тривалими, або повинні бути </a:t>
            </a:r>
            <a:r>
              <a:rPr lang="uk-UA" sz="2800" dirty="0" err="1">
                <a:solidFill>
                  <a:schemeClr val="tx1"/>
                </a:solidFill>
                <a:latin typeface="Times New Roman" panose="02020603050405020304" pitchFamily="18" charset="0"/>
                <a:cs typeface="Times New Roman" panose="02020603050405020304" pitchFamily="18" charset="0"/>
              </a:rPr>
              <a:t>дробними</a:t>
            </a:r>
            <a:r>
              <a:rPr lang="uk-UA" sz="2800" dirty="0">
                <a:solidFill>
                  <a:schemeClr val="tx1"/>
                </a:solidFill>
                <a:latin typeface="Times New Roman" panose="02020603050405020304" pitchFamily="18" charset="0"/>
                <a:cs typeface="Times New Roman" panose="02020603050405020304" pitchFamily="18" charset="0"/>
              </a:rPr>
              <a:t>, що дозволить досягти адекватності навантажень станом пацієнта.</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41929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7008" y="626076"/>
            <a:ext cx="9979976" cy="5601729"/>
          </a:xfrm>
        </p:spPr>
        <p:txBody>
          <a:bodyPr>
            <a:normAutofit fontScale="92500" lnSpcReduction="10000"/>
          </a:bodyPr>
          <a:lstStyle/>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Оскільки основний засіб коригуючої гімнастики − фізичні вправи і їх застосування, тобто тренувальний процес, хоча і дещо специфічний, то для підвищення функціонального стану систем організму необхідно послідовно і неухильно збільшувати навантаження за всіма її основними параметрами. </a:t>
            </a:r>
            <a:r>
              <a:rPr lang="ru-RU" sz="2800" dirty="0" err="1">
                <a:solidFill>
                  <a:schemeClr val="tx1"/>
                </a:solidFill>
                <a:latin typeface="Times New Roman" panose="02020603050405020304" pitchFamily="18" charset="0"/>
                <a:cs typeface="Times New Roman" panose="02020603050405020304" pitchFamily="18" charset="0"/>
              </a:rPr>
              <a:t>Однак</a:t>
            </a:r>
            <a:r>
              <a:rPr lang="ru-RU" sz="2800" dirty="0">
                <a:solidFill>
                  <a:schemeClr val="tx1"/>
                </a:solidFill>
                <a:latin typeface="Times New Roman" panose="02020603050405020304" pitchFamily="18" charset="0"/>
                <a:cs typeface="Times New Roman" panose="02020603050405020304" pitchFamily="18" charset="0"/>
              </a:rPr>
              <a:t> стан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нерідко</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дозволяє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збільшувати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її</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обсязі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необхідному</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істотного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підвищення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працездатності</a:t>
            </a:r>
            <a:r>
              <a:rPr lang="ru-RU" sz="2800" dirty="0">
                <a:solidFill>
                  <a:schemeClr val="tx1"/>
                </a:solidFill>
                <a:latin typeface="Times New Roman" panose="02020603050405020304" pitchFamily="18" charset="0"/>
                <a:cs typeface="Times New Roman" panose="02020603050405020304" pitchFamily="18" charset="0"/>
              </a:rPr>
              <a:t> хворого. Тому </a:t>
            </a:r>
            <a:r>
              <a:rPr lang="ru-RU" sz="2800" dirty="0" err="1">
                <a:solidFill>
                  <a:schemeClr val="tx1"/>
                </a:solidFill>
                <a:latin typeface="Times New Roman" panose="02020603050405020304" pitchFamily="18" charset="0"/>
                <a:cs typeface="Times New Roman" panose="02020603050405020304" pitchFamily="18" charset="0"/>
              </a:rPr>
              <a:t>оптимізація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необхідна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протягом</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коригуючої гімнастики</a:t>
            </a:r>
            <a:r>
              <a:rPr lang="ru-RU" sz="2800" dirty="0">
                <a:solidFill>
                  <a:schemeClr val="tx1"/>
                </a:solidFill>
                <a:latin typeface="Times New Roman" panose="02020603050405020304" pitchFamily="18" charset="0"/>
                <a:cs typeface="Times New Roman" panose="02020603050405020304" pitchFamily="18" charset="0"/>
              </a:rPr>
              <a:t> і особливо в початковому </a:t>
            </a:r>
            <a:r>
              <a:rPr lang="ru-RU" sz="2800" dirty="0" err="1">
                <a:solidFill>
                  <a:schemeClr val="tx1"/>
                </a:solidFill>
                <a:latin typeface="Times New Roman" panose="02020603050405020304" pitchFamily="18" charset="0"/>
                <a:cs typeface="Times New Roman" panose="02020603050405020304" pitchFamily="18" charset="0"/>
              </a:rPr>
              <a:t>періоді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Мається</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увазі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суворе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дозування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раціональний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підбір</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фізичних вправ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кращі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дробові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навантаження</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хвилеподібний</a:t>
            </a:r>
            <a:r>
              <a:rPr lang="ru-RU" sz="2800" dirty="0">
                <a:solidFill>
                  <a:schemeClr val="tx1"/>
                </a:solidFill>
                <a:latin typeface="Times New Roman" panose="02020603050405020304" pitchFamily="18" charset="0"/>
                <a:cs typeface="Times New Roman" panose="02020603050405020304" pitchFamily="18" charset="0"/>
              </a:rPr>
              <a:t> характер, </a:t>
            </a:r>
            <a:r>
              <a:rPr lang="ru-RU" sz="2800" dirty="0" err="1">
                <a:solidFill>
                  <a:schemeClr val="tx1"/>
                </a:solidFill>
                <a:latin typeface="Times New Roman" panose="02020603050405020304" pitchFamily="18" charset="0"/>
                <a:cs typeface="Times New Roman" panose="02020603050405020304" pitchFamily="18" charset="0"/>
              </a:rPr>
              <a:t>правильне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співвідношення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роботи</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відпочинку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максимальне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використання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резервів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знімають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напругу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сприяють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прискореному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відновленню</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урахуванням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суворої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індивідуалізації</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6025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8096" y="560172"/>
            <a:ext cx="10534217" cy="5242293"/>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b="1" dirty="0" smtClean="0">
                <a:solidFill>
                  <a:schemeClr val="tx1"/>
                </a:solidFill>
                <a:latin typeface="Times New Roman" panose="02020603050405020304" pitchFamily="18" charset="0"/>
                <a:cs typeface="Times New Roman" panose="02020603050405020304" pitchFamily="18" charset="0"/>
              </a:rPr>
              <a:t>11</a:t>
            </a:r>
            <a:r>
              <a:rPr lang="uk-UA" sz="2800" b="1" dirty="0">
                <a:solidFill>
                  <a:schemeClr val="tx1"/>
                </a:solidFill>
                <a:latin typeface="Times New Roman" panose="02020603050405020304" pitchFamily="18" charset="0"/>
                <a:cs typeface="Times New Roman" panose="02020603050405020304" pitchFamily="18" charset="0"/>
              </a:rPr>
              <a:t>. </a:t>
            </a:r>
            <a:r>
              <a:rPr lang="ru-RU" sz="2800" b="1" dirty="0">
                <a:solidFill>
                  <a:schemeClr val="tx1"/>
                </a:solidFill>
                <a:latin typeface="Times New Roman" panose="02020603050405020304" pitchFamily="18" charset="0"/>
                <a:cs typeface="Times New Roman" panose="02020603050405020304" pitchFamily="18" charset="0"/>
              </a:rPr>
              <a:t>До </a:t>
            </a:r>
            <a:r>
              <a:rPr lang="ru-RU" sz="2800" b="1" dirty="0" err="1">
                <a:solidFill>
                  <a:schemeClr val="tx1"/>
                </a:solidFill>
                <a:latin typeface="Times New Roman" panose="02020603050405020304" pitchFamily="18" charset="0"/>
                <a:cs typeface="Times New Roman" panose="02020603050405020304" pitchFamily="18" charset="0"/>
              </a:rPr>
              <a:t>основних</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принципів</a:t>
            </a:r>
            <a:r>
              <a:rPr lang="ru-RU" sz="2800" b="1" dirty="0">
                <a:solidFill>
                  <a:schemeClr val="tx1"/>
                </a:solidFill>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фізичної терапії</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відносяться</a:t>
            </a:r>
            <a:r>
              <a:rPr lang="ru-RU" sz="2800" b="1"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algn="just"/>
            <a:r>
              <a:rPr lang="ru-RU" sz="2800" dirty="0" err="1" smtClean="0">
                <a:solidFill>
                  <a:schemeClr val="tx1"/>
                </a:solidFill>
                <a:latin typeface="Times New Roman" panose="02020603050405020304" pitchFamily="18" charset="0"/>
                <a:cs typeface="Times New Roman" panose="02020603050405020304" pitchFamily="18" charset="0"/>
              </a:rPr>
              <a:t>ранній</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початок </a:t>
            </a:r>
            <a:r>
              <a:rPr lang="ru-RU" sz="2800" dirty="0" err="1">
                <a:solidFill>
                  <a:schemeClr val="tx1"/>
                </a:solidFill>
                <a:latin typeface="Times New Roman" panose="02020603050405020304" pitchFamily="18" charset="0"/>
                <a:cs typeface="Times New Roman" panose="02020603050405020304" pitchFamily="18" charset="0"/>
              </a:rPr>
              <a:t>проведення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коригуючої гімнастики;</a:t>
            </a:r>
          </a:p>
          <a:p>
            <a:pPr algn="just"/>
            <a:r>
              <a:rPr lang="ru-RU" sz="2800" dirty="0" err="1" smtClean="0">
                <a:solidFill>
                  <a:schemeClr val="tx1"/>
                </a:solidFill>
                <a:latin typeface="Times New Roman" panose="02020603050405020304" pitchFamily="18" charset="0"/>
                <a:cs typeface="Times New Roman" panose="02020603050405020304" pitchFamily="18" charset="0"/>
              </a:rPr>
              <a:t>комплексність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використання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всіх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доступних</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необдімих</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засобів коригуючої гімнастики;</a:t>
            </a:r>
          </a:p>
          <a:p>
            <a:pPr algn="just"/>
            <a:r>
              <a:rPr lang="ru-RU" sz="2800" dirty="0" err="1" smtClean="0">
                <a:solidFill>
                  <a:schemeClr val="tx1"/>
                </a:solidFill>
                <a:latin typeface="Times New Roman" panose="02020603050405020304" pitchFamily="18" charset="0"/>
                <a:cs typeface="Times New Roman" panose="02020603050405020304" pitchFamily="18" charset="0"/>
              </a:rPr>
              <a:t>індивідуалізація</a:t>
            </a: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на заняттях коригуючою гімнастикою;</a:t>
            </a:r>
          </a:p>
          <a:p>
            <a:pPr algn="just"/>
            <a:r>
              <a:rPr lang="uk-UA" sz="2800" dirty="0" smtClean="0">
                <a:solidFill>
                  <a:schemeClr val="tx1"/>
                </a:solidFill>
                <a:latin typeface="Times New Roman" panose="02020603050405020304" pitchFamily="18" charset="0"/>
                <a:cs typeface="Times New Roman" panose="02020603050405020304" pitchFamily="18" charset="0"/>
              </a:rPr>
              <a:t>етапність </a:t>
            </a:r>
            <a:r>
              <a:rPr lang="uk-UA" sz="2800" dirty="0">
                <a:solidFill>
                  <a:schemeClr val="tx1"/>
                </a:solidFill>
                <a:latin typeface="Times New Roman" panose="02020603050405020304" pitchFamily="18" charset="0"/>
                <a:cs typeface="Times New Roman" panose="02020603050405020304" pitchFamily="18" charset="0"/>
              </a:rPr>
              <a:t>дій коригуючого характеру;</a:t>
            </a:r>
          </a:p>
          <a:p>
            <a:pPr algn="just"/>
            <a:r>
              <a:rPr lang="uk-UA" sz="2800" dirty="0" smtClean="0">
                <a:solidFill>
                  <a:schemeClr val="tx1"/>
                </a:solidFill>
                <a:latin typeface="Times New Roman" panose="02020603050405020304" pitchFamily="18" charset="0"/>
                <a:cs typeface="Times New Roman" panose="02020603050405020304" pitchFamily="18" charset="0"/>
              </a:rPr>
              <a:t>безперервність </a:t>
            </a:r>
            <a:r>
              <a:rPr lang="uk-UA" sz="2800" dirty="0">
                <a:solidFill>
                  <a:schemeClr val="tx1"/>
                </a:solidFill>
                <a:latin typeface="Times New Roman" panose="02020603050405020304" pitchFamily="18" charset="0"/>
                <a:cs typeface="Times New Roman" panose="02020603050405020304" pitchFamily="18" charset="0"/>
              </a:rPr>
              <a:t>і послідовність протягом курсу коригуючої гімнастики;</a:t>
            </a:r>
          </a:p>
          <a:p>
            <a:pPr algn="just"/>
            <a:r>
              <a:rPr lang="ru-RU" sz="2800" dirty="0" err="1" smtClean="0">
                <a:solidFill>
                  <a:schemeClr val="tx1"/>
                </a:solidFill>
                <a:latin typeface="Times New Roman" panose="02020603050405020304" pitchFamily="18" charset="0"/>
                <a:cs typeface="Times New Roman" panose="02020603050405020304" pitchFamily="18" charset="0"/>
              </a:rPr>
              <a:t>використання</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методів</a:t>
            </a:r>
            <a:r>
              <a:rPr lang="ru-RU" sz="2800" dirty="0">
                <a:solidFill>
                  <a:schemeClr val="tx1"/>
                </a:solidFill>
                <a:latin typeface="Times New Roman" panose="02020603050405020304" pitchFamily="18" charset="0"/>
                <a:cs typeface="Times New Roman" panose="02020603050405020304" pitchFamily="18" charset="0"/>
              </a:rPr>
              <a:t> контролю </a:t>
            </a:r>
            <a:r>
              <a:rPr lang="ru-RU" sz="2800" dirty="0" err="1">
                <a:solidFill>
                  <a:schemeClr val="tx1"/>
                </a:solidFill>
                <a:latin typeface="Times New Roman" panose="02020603050405020304" pitchFamily="18" charset="0"/>
                <a:cs typeface="Times New Roman" panose="02020603050405020304" pitchFamily="18" charset="0"/>
              </a:rPr>
              <a:t>адекватності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навантажень</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ефективності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реабілітації</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3847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4313" y="280086"/>
            <a:ext cx="9662983" cy="5761277"/>
          </a:xfrm>
        </p:spPr>
        <p:txBody>
          <a:bodyPr>
            <a:normAutofit lnSpcReduction="10000"/>
          </a:bodyPr>
          <a:lstStyle/>
          <a:p>
            <a:pPr marL="0" indent="0" algn="just">
              <a:buNone/>
            </a:pPr>
            <a:r>
              <a:rPr lang="ru-RU" dirty="0" smtClean="0"/>
              <a:t>	</a:t>
            </a:r>
            <a:r>
              <a:rPr lang="ru-RU" sz="2800" dirty="0" err="1" smtClean="0">
                <a:solidFill>
                  <a:schemeClr val="tx1"/>
                </a:solidFill>
                <a:latin typeface="Times New Roman" panose="02020603050405020304" pitchFamily="18" charset="0"/>
                <a:cs typeface="Times New Roman" panose="02020603050405020304" pitchFamily="18" charset="0"/>
              </a:rPr>
              <a:t>Усі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явища</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процеси</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природі</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житті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підпорядковані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певним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закономірностям</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розвиваються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відповідно</a:t>
            </a:r>
            <a:r>
              <a:rPr lang="ru-RU" sz="2800" dirty="0">
                <a:solidFill>
                  <a:schemeClr val="tx1"/>
                </a:solidFill>
                <a:latin typeface="Times New Roman" panose="02020603050405020304" pitchFamily="18" charset="0"/>
                <a:cs typeface="Times New Roman" panose="02020603050405020304" pitchFamily="18" charset="0"/>
              </a:rPr>
              <a:t> до них. </a:t>
            </a:r>
            <a:r>
              <a:rPr lang="ru-RU" sz="2800" dirty="0" err="1">
                <a:solidFill>
                  <a:schemeClr val="tx1"/>
                </a:solidFill>
                <a:latin typeface="Times New Roman" panose="02020603050405020304" pitchFamily="18" charset="0"/>
                <a:cs typeface="Times New Roman" panose="02020603050405020304" pitchFamily="18" charset="0"/>
              </a:rPr>
              <a:t>Пізнання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закономірностей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вивчення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допомогли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виробити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певні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позиції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згідно</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якими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можна</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досягти позитивних результатів в коригуючій гімнастиці</a:t>
            </a:r>
            <a:r>
              <a:rPr lang="uk-UA" sz="2800" dirty="0" smtClean="0">
                <a:solidFill>
                  <a:schemeClr val="tx1"/>
                </a:solidFill>
                <a:latin typeface="Times New Roman" panose="02020603050405020304" pitchFamily="18" charset="0"/>
                <a:cs typeface="Times New Roman" panose="02020603050405020304" pitchFamily="18" charset="0"/>
              </a:rPr>
              <a:t>.</a:t>
            </a: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b="1" dirty="0" smtClean="0">
                <a:solidFill>
                  <a:schemeClr val="tx1"/>
                </a:solidFill>
                <a:latin typeface="Times New Roman" panose="02020603050405020304" pitchFamily="18" charset="0"/>
                <a:cs typeface="Times New Roman" panose="02020603050405020304" pitchFamily="18" charset="0"/>
              </a:rPr>
              <a:t>	Принцип</a:t>
            </a:r>
            <a:r>
              <a:rPr lang="ru-RU" sz="2800" b="1"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a:t>
            </a:r>
            <a:r>
              <a:rPr lang="uk-UA" sz="2800" dirty="0">
                <a:solidFill>
                  <a:schemeClr val="tx1"/>
                </a:solidFill>
                <a:latin typeface="Times New Roman" panose="02020603050405020304" pitchFamily="18" charset="0"/>
                <a:cs typeface="Times New Roman" panose="02020603050405020304" pitchFamily="18" charset="0"/>
                <a:hlinkClick r:id="rId2" tooltip="Латинська мова"/>
              </a:rPr>
              <a:t>лат.</a:t>
            </a:r>
            <a:r>
              <a:rPr lang="ru-RU" sz="2800" dirty="0">
                <a:solidFill>
                  <a:schemeClr val="tx1"/>
                </a:solidFill>
                <a:latin typeface="Times New Roman" panose="02020603050405020304" pitchFamily="18" charset="0"/>
                <a:cs typeface="Times New Roman" panose="02020603050405020304" pitchFamily="18" charset="0"/>
              </a:rPr>
              <a:t> </a:t>
            </a:r>
            <a:r>
              <a:rPr lang="la-Latn" sz="2800" i="1" dirty="0">
                <a:solidFill>
                  <a:schemeClr val="tx1"/>
                </a:solidFill>
                <a:latin typeface="Times New Roman" panose="02020603050405020304" pitchFamily="18" charset="0"/>
                <a:cs typeface="Times New Roman" panose="02020603050405020304" pitchFamily="18" charset="0"/>
              </a:rPr>
              <a:t>principium</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 початок, основа) − це</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hlinkClick r:id="rId3" tooltip="Твердження"/>
              </a:rPr>
              <a:t>твердження</a:t>
            </a:r>
            <a:r>
              <a:rPr lang="uk-UA" sz="2800" dirty="0">
                <a:solidFill>
                  <a:schemeClr val="tx1"/>
                </a:solidFill>
                <a:latin typeface="Times New Roman" panose="02020603050405020304" pitchFamily="18" charset="0"/>
                <a:cs typeface="Times New Roman" panose="02020603050405020304" pitchFamily="18" charset="0"/>
              </a:rPr>
              <a:t>, яке сприймається як головне, важливе, суттєве, неодмінне або, принаймні, бажане.</a:t>
            </a:r>
          </a:p>
          <a:p>
            <a:pPr marL="0" indent="0" algn="just">
              <a:buNone/>
            </a:pPr>
            <a:r>
              <a:rPr lang="uk-UA" sz="2800" b="1" dirty="0" smtClean="0">
                <a:solidFill>
                  <a:schemeClr val="tx1"/>
                </a:solidFill>
                <a:latin typeface="Times New Roman" panose="02020603050405020304" pitchFamily="18" charset="0"/>
                <a:cs typeface="Times New Roman" panose="02020603050405020304" pitchFamily="18" charset="0"/>
              </a:rPr>
              <a:t>	Принцип</a:t>
            </a:r>
            <a:r>
              <a:rPr lang="ru-RU" sz="2800" b="1"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о</a:t>
            </a:r>
            <a:r>
              <a:rPr lang="ru-RU" sz="2800" dirty="0" err="1">
                <a:solidFill>
                  <a:schemeClr val="tx1"/>
                </a:solidFill>
                <a:latin typeface="Times New Roman" panose="02020603050405020304" pitchFamily="18" charset="0"/>
                <a:cs typeface="Times New Roman" panose="02020603050405020304" pitchFamily="18" charset="0"/>
              </a:rPr>
              <a:t>сновне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вихідне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положення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якої-небудь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наукової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системи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теорії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ідеологічного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напряму</a:t>
            </a:r>
            <a:r>
              <a:rPr lang="ru-RU" sz="2800" dirty="0">
                <a:solidFill>
                  <a:schemeClr val="tx1"/>
                </a:solidFill>
                <a:latin typeface="Times New Roman" panose="02020603050405020304" pitchFamily="18" charset="0"/>
                <a:cs typeface="Times New Roman" panose="02020603050405020304" pitchFamily="18" charset="0"/>
              </a:rPr>
              <a:t> і т. </a:t>
            </a:r>
            <a:r>
              <a:rPr lang="ru-RU" sz="2800" dirty="0" err="1">
                <a:solidFill>
                  <a:schemeClr val="tx1"/>
                </a:solidFill>
                <a:latin typeface="Times New Roman" panose="02020603050405020304" pitchFamily="18" charset="0"/>
                <a:cs typeface="Times New Roman" panose="02020603050405020304" pitchFamily="18" charset="0"/>
              </a:rPr>
              <a:t>ін</a:t>
            </a:r>
            <a:r>
              <a:rPr lang="ru-RU" sz="2800"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b="1" dirty="0" smtClean="0">
                <a:solidFill>
                  <a:schemeClr val="tx1"/>
                </a:solidFill>
                <a:latin typeface="Times New Roman" panose="02020603050405020304" pitchFamily="18" charset="0"/>
                <a:cs typeface="Times New Roman" panose="02020603050405020304" pitchFamily="18" charset="0"/>
              </a:rPr>
              <a:t>	Принцип</a:t>
            </a: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 загальні теоретичні положення досягнення коригуючого </a:t>
            </a:r>
            <a:r>
              <a:rPr lang="uk-UA" sz="2800" dirty="0" smtClean="0">
                <a:solidFill>
                  <a:schemeClr val="tx1"/>
                </a:solidFill>
                <a:latin typeface="Times New Roman" panose="02020603050405020304" pitchFamily="18" charset="0"/>
                <a:cs typeface="Times New Roman" panose="02020603050405020304" pitchFamily="18" charset="0"/>
              </a:rPr>
              <a:t>впливу, </a:t>
            </a:r>
            <a:r>
              <a:rPr lang="uk-UA" sz="2800" dirty="0">
                <a:solidFill>
                  <a:schemeClr val="tx1"/>
                </a:solidFill>
                <a:latin typeface="Times New Roman" panose="02020603050405020304" pitchFamily="18" charset="0"/>
                <a:cs typeface="Times New Roman" panose="02020603050405020304" pitchFamily="18" charset="0"/>
              </a:rPr>
              <a:t>що об’єктивно відображають сутність і фундаментальні особливості виконання </a:t>
            </a:r>
            <a:r>
              <a:rPr lang="uk-UA" sz="2800" dirty="0" smtClean="0">
                <a:solidFill>
                  <a:schemeClr val="tx1"/>
                </a:solidFill>
                <a:latin typeface="Times New Roman" panose="02020603050405020304" pitchFamily="18" charset="0"/>
                <a:cs typeface="Times New Roman" panose="02020603050405020304" pitchFamily="18" charset="0"/>
              </a:rPr>
              <a:t>коригуючих </a:t>
            </a:r>
            <a:r>
              <a:rPr lang="uk-UA" sz="2800" dirty="0">
                <a:solidFill>
                  <a:schemeClr val="tx1"/>
                </a:solidFill>
                <a:latin typeface="Times New Roman" panose="02020603050405020304" pitchFamily="18" charset="0"/>
                <a:cs typeface="Times New Roman" panose="02020603050405020304" pitchFamily="18" charset="0"/>
              </a:rPr>
              <a:t>вправ.</a:t>
            </a:r>
          </a:p>
          <a:p>
            <a:pPr marL="0" indent="0" algn="just">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669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7136" y="597409"/>
            <a:ext cx="9619488" cy="5443954"/>
          </a:xfrm>
        </p:spPr>
        <p:txBody>
          <a:bodyPr>
            <a:normAutofit fontScale="92500" lnSpcReduction="10000"/>
          </a:bodyPr>
          <a:lstStyle/>
          <a:p>
            <a:pPr marL="0" indent="0" algn="just">
              <a:buNone/>
            </a:pPr>
            <a:r>
              <a:rPr lang="uk-UA" dirty="0" smtClean="0"/>
              <a:t>	</a:t>
            </a:r>
            <a:r>
              <a:rPr lang="uk-UA" sz="2800" dirty="0" smtClean="0">
                <a:solidFill>
                  <a:schemeClr val="tx1"/>
                </a:solidFill>
                <a:latin typeface="Times New Roman" panose="02020603050405020304" pitchFamily="18" charset="0"/>
                <a:cs typeface="Times New Roman" panose="02020603050405020304" pitchFamily="18" charset="0"/>
              </a:rPr>
              <a:t>У </a:t>
            </a:r>
            <a:r>
              <a:rPr lang="uk-UA" sz="2800" dirty="0">
                <a:solidFill>
                  <a:schemeClr val="tx1"/>
                </a:solidFill>
                <a:latin typeface="Times New Roman" panose="02020603050405020304" pitchFamily="18" charset="0"/>
                <a:cs typeface="Times New Roman" panose="02020603050405020304" pitchFamily="18" charset="0"/>
              </a:rPr>
              <a:t>коригуючій гімнастиці варто виділити чотири основні функціональні підсистеми з власною метою: </a:t>
            </a:r>
          </a:p>
          <a:p>
            <a:pPr algn="just"/>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обстеження, мета – визначити рухові та функціональні порушення; </a:t>
            </a:r>
          </a:p>
          <a:p>
            <a:pPr algn="just"/>
            <a:r>
              <a:rPr lang="uk-UA" sz="2800" dirty="0">
                <a:solidFill>
                  <a:schemeClr val="tx1"/>
                </a:solidFill>
                <a:latin typeface="Times New Roman" panose="02020603050405020304" pitchFamily="18" charset="0"/>
                <a:cs typeface="Times New Roman" panose="02020603050405020304" pitchFamily="18" charset="0"/>
              </a:rPr>
              <a:t> планування, мета – створення комплексу коригуючої гімнастики; </a:t>
            </a:r>
          </a:p>
          <a:p>
            <a:pPr algn="just"/>
            <a:r>
              <a:rPr lang="uk-UA" sz="2800" dirty="0">
                <a:solidFill>
                  <a:schemeClr val="tx1"/>
                </a:solidFill>
                <a:latin typeface="Times New Roman" panose="02020603050405020304" pitchFamily="18" charset="0"/>
                <a:cs typeface="Times New Roman" panose="02020603050405020304" pitchFamily="18" charset="0"/>
              </a:rPr>
              <a:t> втручання, мета – виконання комплексу коригуючої гімнастики; </a:t>
            </a:r>
          </a:p>
          <a:p>
            <a:pPr algn="just"/>
            <a:r>
              <a:rPr lang="uk-UA" sz="2800" dirty="0">
                <a:solidFill>
                  <a:schemeClr val="tx1"/>
                </a:solidFill>
                <a:latin typeface="Times New Roman" panose="02020603050405020304" pitchFamily="18" charset="0"/>
                <a:cs typeface="Times New Roman" panose="02020603050405020304" pitchFamily="18" charset="0"/>
              </a:rPr>
              <a:t> контроль; мета – оцінка досягнутого результату. </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Послідовне </a:t>
            </a:r>
            <a:r>
              <a:rPr lang="uk-UA" sz="2800" dirty="0">
                <a:solidFill>
                  <a:schemeClr val="tx1"/>
                </a:solidFill>
                <a:latin typeface="Times New Roman" panose="02020603050405020304" pitchFamily="18" charset="0"/>
                <a:cs typeface="Times New Roman" panose="02020603050405020304" pitchFamily="18" charset="0"/>
              </a:rPr>
              <a:t>досягнення мети підсистем у кінцевому результаті забезпечує досягнення загальної мети коригуючої гімнастики – відновлення рухових функцій, активності та здоров’я пацієнта.</a:t>
            </a:r>
          </a:p>
          <a:p>
            <a:endParaRPr lang="uk-UA" dirty="0"/>
          </a:p>
        </p:txBody>
      </p:sp>
    </p:spTree>
    <p:extLst>
      <p:ext uri="{BB962C8B-B14F-4D97-AF65-F5344CB8AC3E}">
        <p14:creationId xmlns:p14="http://schemas.microsoft.com/office/powerpoint/2010/main" val="13757672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1404" y="601363"/>
            <a:ext cx="8532597" cy="5440000"/>
          </a:xfrm>
        </p:spPr>
        <p:txBody>
          <a:bodyPr/>
          <a:lstStyle/>
          <a:p>
            <a:pPr marL="0" indent="0" algn="ctr">
              <a:buNone/>
            </a:pPr>
            <a:endParaRPr lang="uk-UA" dirty="0" smtClean="0">
              <a:solidFill>
                <a:schemeClr val="accent1"/>
              </a:solidFill>
            </a:endParaRPr>
          </a:p>
          <a:p>
            <a:pPr marL="0" indent="0" algn="ctr">
              <a:buNone/>
            </a:pPr>
            <a:endParaRPr lang="uk-UA" dirty="0">
              <a:solidFill>
                <a:schemeClr val="accent1"/>
              </a:solidFill>
            </a:endParaRPr>
          </a:p>
          <a:p>
            <a:pPr marL="0" indent="0" algn="ctr">
              <a:buNone/>
            </a:pPr>
            <a:r>
              <a:rPr lang="uk-UA" sz="5400" dirty="0" smtClean="0">
                <a:solidFill>
                  <a:schemeClr val="accent1"/>
                </a:solidFill>
                <a:latin typeface="Times New Roman" panose="02020603050405020304" pitchFamily="18" charset="0"/>
                <a:cs typeface="Times New Roman" panose="02020603050405020304" pitchFamily="18" charset="0"/>
              </a:rPr>
              <a:t>	 ДЯКУЮ </a:t>
            </a:r>
            <a:r>
              <a:rPr lang="uk-UA" sz="5400" dirty="0" smtClean="0">
                <a:solidFill>
                  <a:schemeClr val="accent1"/>
                </a:solidFill>
                <a:latin typeface="Times New Roman" panose="02020603050405020304" pitchFamily="18" charset="0"/>
                <a:cs typeface="Times New Roman" panose="02020603050405020304" pitchFamily="18" charset="0"/>
              </a:rPr>
              <a:t>ЗА УВАГУ!</a:t>
            </a:r>
            <a:endParaRPr lang="ru-RU" sz="5400" dirty="0">
              <a:solidFill>
                <a:schemeClr val="accent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831" y="2264380"/>
            <a:ext cx="6473953" cy="3951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4633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4944" y="658368"/>
            <a:ext cx="10722699" cy="5303993"/>
          </a:xfrm>
        </p:spPr>
        <p:txBody>
          <a:bodyPr>
            <a:normAutofit/>
          </a:bodyPr>
          <a:lstStyle/>
          <a:p>
            <a:pPr marL="0" indent="0" algn="just">
              <a:lnSpc>
                <a:spcPct val="110000"/>
              </a:lnSpc>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У </a:t>
            </a:r>
            <a:r>
              <a:rPr lang="ru-RU" sz="2400" dirty="0" err="1">
                <a:solidFill>
                  <a:schemeClr val="bg1"/>
                </a:solidFill>
                <a:latin typeface="Times New Roman" panose="02020603050405020304" pitchFamily="18" charset="0"/>
                <a:cs typeface="Times New Roman" panose="02020603050405020304" pitchFamily="18" charset="0"/>
                <a:hlinkClick r:id="rId2" tooltip="Наука"/>
              </a:rPr>
              <a:t>науці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принципи</a:t>
            </a:r>
            <a:r>
              <a:rPr lang="ru-RU" sz="2400" dirty="0">
                <a:solidFill>
                  <a:schemeClr val="tx1"/>
                </a:solidFill>
                <a:latin typeface="Times New Roman" panose="02020603050405020304" pitchFamily="18" charset="0"/>
                <a:cs typeface="Times New Roman" panose="02020603050405020304" pitchFamily="18" charset="0"/>
              </a:rPr>
              <a:t> − </a:t>
            </a:r>
            <a:r>
              <a:rPr lang="ru-RU" sz="2400" dirty="0" err="1">
                <a:solidFill>
                  <a:schemeClr val="tx1"/>
                </a:solidFill>
                <a:latin typeface="Times New Roman" panose="02020603050405020304" pitchFamily="18" charset="0"/>
                <a:cs typeface="Times New Roman" panose="02020603050405020304" pitchFamily="18" charset="0"/>
              </a:rPr>
              <a:t>це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загальні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вимоги</a:t>
            </a:r>
            <a:r>
              <a:rPr lang="ru-RU" sz="2400" dirty="0">
                <a:solidFill>
                  <a:schemeClr val="tx1"/>
                </a:solidFill>
                <a:latin typeface="Times New Roman" panose="02020603050405020304" pitchFamily="18" charset="0"/>
                <a:cs typeface="Times New Roman" panose="02020603050405020304" pitchFamily="18" charset="0"/>
              </a:rPr>
              <a:t> до </a:t>
            </a:r>
            <a:r>
              <a:rPr lang="ru-RU" sz="2400" dirty="0" err="1">
                <a:solidFill>
                  <a:schemeClr val="tx1"/>
                </a:solidFill>
                <a:latin typeface="Times New Roman" panose="02020603050405020304" pitchFamily="18" charset="0"/>
                <a:cs typeface="Times New Roman" panose="02020603050405020304" pitchFamily="18" charset="0"/>
              </a:rPr>
              <a:t>побудови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теорії</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сформульовані</a:t>
            </a:r>
            <a:r>
              <a:rPr lang="ru-RU" sz="2400" dirty="0">
                <a:solidFill>
                  <a:schemeClr val="tx1"/>
                </a:solidFill>
                <a:latin typeface="Times New Roman" panose="02020603050405020304" pitchFamily="18" charset="0"/>
                <a:cs typeface="Times New Roman" panose="02020603050405020304" pitchFamily="18" charset="0"/>
              </a:rPr>
              <a:t> як те </a:t>
            </a:r>
            <a:r>
              <a:rPr lang="ru-RU" sz="2400" dirty="0" err="1">
                <a:solidFill>
                  <a:schemeClr val="tx1"/>
                </a:solidFill>
                <a:latin typeface="Times New Roman" panose="02020603050405020304" pitchFamily="18" charset="0"/>
                <a:cs typeface="Times New Roman" panose="02020603050405020304" pitchFamily="18" charset="0"/>
              </a:rPr>
              <a:t>первинне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що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лежить</a:t>
            </a:r>
            <a:r>
              <a:rPr lang="ru-RU" sz="2400" dirty="0">
                <a:solidFill>
                  <a:schemeClr val="tx1"/>
                </a:solidFill>
                <a:latin typeface="Times New Roman" panose="02020603050405020304" pitchFamily="18" charset="0"/>
                <a:cs typeface="Times New Roman" panose="02020603050405020304" pitchFamily="18" charset="0"/>
              </a:rPr>
              <a:t> в </a:t>
            </a:r>
            <a:r>
              <a:rPr lang="ru-RU" sz="2400" dirty="0" err="1">
                <a:solidFill>
                  <a:schemeClr val="tx1"/>
                </a:solidFill>
                <a:latin typeface="Times New Roman" panose="02020603050405020304" pitchFamily="18" charset="0"/>
                <a:cs typeface="Times New Roman" panose="02020603050405020304" pitchFamily="18" charset="0"/>
              </a:rPr>
              <a:t>основі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певної</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сукупності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hlinkClick r:id="rId3" tooltip="Факт"/>
              </a:rPr>
              <a:t>фактів</a:t>
            </a:r>
            <a:r>
              <a:rPr lang="ru-RU" sz="2400" dirty="0">
                <a:solidFill>
                  <a:schemeClr val="tx1"/>
                </a:solidFill>
                <a:latin typeface="Times New Roman" panose="02020603050405020304" pitchFamily="18" charset="0"/>
                <a:cs typeface="Times New Roman" panose="02020603050405020304" pitchFamily="18" charset="0"/>
              </a:rPr>
              <a:t>. При </a:t>
            </a:r>
            <a:r>
              <a:rPr lang="ru-RU" sz="2400" dirty="0" err="1">
                <a:solidFill>
                  <a:schemeClr val="tx1"/>
                </a:solidFill>
                <a:latin typeface="Times New Roman" panose="02020603050405020304" pitchFamily="18" charset="0"/>
                <a:cs typeface="Times New Roman" panose="02020603050405020304" pitchFamily="18" charset="0"/>
              </a:rPr>
              <a:t>характеристиці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різноманітних</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hlinkClick r:id="rId4" tooltip="Система"/>
              </a:rPr>
              <a:t>систем</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принципи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відображають</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суттєві</a:t>
            </a:r>
            <a:r>
              <a:rPr lang="ru-RU" sz="2400" dirty="0">
                <a:solidFill>
                  <a:schemeClr val="tx1"/>
                </a:solidFill>
                <a:latin typeface="Times New Roman" panose="02020603050405020304" pitchFamily="18" charset="0"/>
                <a:cs typeface="Times New Roman" panose="02020603050405020304" pitchFamily="18" charset="0"/>
              </a:rPr>
              <a:t> характеристики, </a:t>
            </a:r>
            <a:r>
              <a:rPr lang="ru-RU" sz="2400" dirty="0" err="1">
                <a:solidFill>
                  <a:schemeClr val="tx1"/>
                </a:solidFill>
                <a:latin typeface="Times New Roman" panose="02020603050405020304" pitchFamily="18" charset="0"/>
                <a:cs typeface="Times New Roman" panose="02020603050405020304" pitchFamily="18" charset="0"/>
              </a:rPr>
              <a:t>що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відповідають</a:t>
            </a:r>
            <a:r>
              <a:rPr lang="ru-RU" sz="2400" dirty="0">
                <a:solidFill>
                  <a:schemeClr val="tx1"/>
                </a:solidFill>
                <a:latin typeface="Times New Roman" panose="02020603050405020304" pitchFamily="18" charset="0"/>
                <a:cs typeface="Times New Roman" panose="02020603050405020304" pitchFamily="18" charset="0"/>
              </a:rPr>
              <a:t> за </a:t>
            </a:r>
            <a:r>
              <a:rPr lang="ru-RU" sz="2400" dirty="0" err="1">
                <a:solidFill>
                  <a:schemeClr val="tx1"/>
                </a:solidFill>
                <a:latin typeface="Times New Roman" panose="02020603050405020304" pitchFamily="18" charset="0"/>
                <a:cs typeface="Times New Roman" panose="02020603050405020304" pitchFamily="18" charset="0"/>
              </a:rPr>
              <a:t>правильне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функціонування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системи</a:t>
            </a:r>
            <a:r>
              <a:rPr lang="ru-RU" sz="2400" dirty="0">
                <a:solidFill>
                  <a:schemeClr val="tx1"/>
                </a:solidFill>
                <a:latin typeface="Times New Roman" panose="02020603050405020304" pitchFamily="18" charset="0"/>
                <a:cs typeface="Times New Roman" panose="02020603050405020304" pitchFamily="18" charset="0"/>
              </a:rPr>
              <a:t>, без </a:t>
            </a:r>
            <a:r>
              <a:rPr lang="ru-RU" sz="2400" dirty="0" err="1">
                <a:solidFill>
                  <a:schemeClr val="tx1"/>
                </a:solidFill>
                <a:latin typeface="Times New Roman" panose="02020603050405020304" pitchFamily="18" charset="0"/>
                <a:cs typeface="Times New Roman" panose="02020603050405020304" pitchFamily="18" charset="0"/>
              </a:rPr>
              <a:t>яких</a:t>
            </a:r>
            <a:r>
              <a:rPr lang="ru-RU" sz="2400" dirty="0">
                <a:solidFill>
                  <a:schemeClr val="tx1"/>
                </a:solidFill>
                <a:latin typeface="Times New Roman" panose="02020603050405020304" pitchFamily="18" charset="0"/>
                <a:cs typeface="Times New Roman" panose="02020603050405020304" pitchFamily="18" charset="0"/>
              </a:rPr>
              <a:t> вона не </a:t>
            </a:r>
            <a:r>
              <a:rPr lang="ru-RU" sz="2400" dirty="0" err="1">
                <a:solidFill>
                  <a:schemeClr val="tx1"/>
                </a:solidFill>
                <a:latin typeface="Times New Roman" panose="02020603050405020304" pitchFamily="18" charset="0"/>
                <a:cs typeface="Times New Roman" panose="02020603050405020304" pitchFamily="18" charset="0"/>
              </a:rPr>
              <a:t>виконувала</a:t>
            </a:r>
            <a:r>
              <a:rPr lang="ru-RU" sz="2400" dirty="0">
                <a:solidFill>
                  <a:schemeClr val="tx1"/>
                </a:solidFill>
                <a:latin typeface="Times New Roman" panose="02020603050405020304" pitchFamily="18" charset="0"/>
                <a:cs typeface="Times New Roman" panose="02020603050405020304" pitchFamily="18" charset="0"/>
              </a:rPr>
              <a:t> б </a:t>
            </a:r>
            <a:r>
              <a:rPr lang="ru-RU" sz="2400" dirty="0" err="1">
                <a:solidFill>
                  <a:schemeClr val="tx1"/>
                </a:solidFill>
                <a:latin typeface="Times New Roman" panose="02020603050405020304" pitchFamily="18" charset="0"/>
                <a:cs typeface="Times New Roman" panose="02020603050405020304" pitchFamily="18" charset="0"/>
              </a:rPr>
              <a:t>свого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призначення</a:t>
            </a:r>
            <a:r>
              <a:rPr lang="ru-RU" sz="2400" dirty="0" smtClean="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uk-UA" sz="2400" dirty="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В </a:t>
            </a:r>
            <a:r>
              <a:rPr lang="ru-RU" sz="2400" dirty="0" err="1">
                <a:solidFill>
                  <a:schemeClr val="tx1"/>
                </a:solidFill>
                <a:latin typeface="Times New Roman" panose="02020603050405020304" pitchFamily="18" charset="0"/>
                <a:cs typeface="Times New Roman" panose="02020603050405020304" pitchFamily="18" charset="0"/>
              </a:rPr>
              <a:t>процесі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проведення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коригуючо</a:t>
            </a:r>
            <a:r>
              <a:rPr lang="uk-UA" sz="2400" dirty="0">
                <a:solidFill>
                  <a:schemeClr val="tx1"/>
                </a:solidFill>
                <a:latin typeface="Times New Roman" panose="02020603050405020304" pitchFamily="18" charset="0"/>
                <a:cs typeface="Times New Roman" panose="02020603050405020304" pitchFamily="18" charset="0"/>
              </a:rPr>
              <a:t>ї гімнастики </a:t>
            </a:r>
            <a:r>
              <a:rPr lang="ru-RU" sz="2400" dirty="0" err="1">
                <a:solidFill>
                  <a:schemeClr val="tx1"/>
                </a:solidFill>
                <a:latin typeface="Times New Roman" panose="02020603050405020304" pitchFamily="18" charset="0"/>
                <a:cs typeface="Times New Roman" panose="02020603050405020304" pitchFamily="18" charset="0"/>
              </a:rPr>
              <a:t>важливо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дотримуватися</a:t>
            </a:r>
            <a:r>
              <a:rPr lang="ru-RU" sz="2400" dirty="0">
                <a:solidFill>
                  <a:schemeClr val="tx1"/>
                </a:solidFill>
                <a:latin typeface="Times New Roman" panose="02020603050405020304" pitchFamily="18" charset="0"/>
                <a:cs typeface="Times New Roman" panose="02020603050405020304" pitchFamily="18" charset="0"/>
              </a:rPr>
              <a:t> таких </a:t>
            </a:r>
            <a:r>
              <a:rPr lang="ru-RU" sz="2400" dirty="0" err="1">
                <a:solidFill>
                  <a:schemeClr val="tx1"/>
                </a:solidFill>
                <a:latin typeface="Times New Roman" panose="02020603050405020304" pitchFamily="18" charset="0"/>
                <a:cs typeface="Times New Roman" panose="02020603050405020304" pitchFamily="18" charset="0"/>
              </a:rPr>
              <a:t>фізіологічно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обґрунтованих</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педагогічних</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принципів</a:t>
            </a:r>
            <a:r>
              <a:rPr lang="ru-RU" sz="2400" dirty="0" smtClean="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buNone/>
            </a:pPr>
            <a:r>
              <a:rPr lang="uk-UA" sz="2400" b="1" dirty="0" smtClean="0">
                <a:solidFill>
                  <a:schemeClr val="tx1"/>
                </a:solidFill>
                <a:latin typeface="Times New Roman" panose="02020603050405020304" pitchFamily="18" charset="0"/>
                <a:cs typeface="Times New Roman" panose="02020603050405020304" pitchFamily="18" charset="0"/>
              </a:rPr>
              <a:t>	1</a:t>
            </a:r>
            <a:r>
              <a:rPr lang="uk-UA" sz="2400" b="1" dirty="0">
                <a:solidFill>
                  <a:schemeClr val="tx1"/>
                </a:solidFill>
                <a:latin typeface="Times New Roman" panose="02020603050405020304" pitchFamily="18" charset="0"/>
                <a:cs typeface="Times New Roman" panose="02020603050405020304" pitchFamily="18" charset="0"/>
              </a:rPr>
              <a:t>.</a:t>
            </a:r>
            <a:r>
              <a:rPr lang="uk-UA" sz="2400" dirty="0">
                <a:solidFill>
                  <a:schemeClr val="tx1"/>
                </a:solidFill>
                <a:latin typeface="Times New Roman" panose="02020603050405020304" pitchFamily="18" charset="0"/>
                <a:cs typeface="Times New Roman" panose="02020603050405020304" pitchFamily="18" charset="0"/>
              </a:rPr>
              <a:t>  </a:t>
            </a:r>
            <a:r>
              <a:rPr lang="uk-UA" sz="2400" b="1" dirty="0">
                <a:solidFill>
                  <a:schemeClr val="tx1"/>
                </a:solidFill>
                <a:latin typeface="Times New Roman" panose="02020603050405020304" pitchFamily="18" charset="0"/>
                <a:cs typeface="Times New Roman" panose="02020603050405020304" pitchFamily="18" charset="0"/>
              </a:rPr>
              <a:t>Принцип індивідуалізації</a:t>
            </a:r>
            <a:r>
              <a:rPr lang="ru-RU"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 виражається у диференціації завдань, норм фізичного навантаження та здатності його регулювання, форм та впливу занять, педагогічних прийомів. Це означає, що пацієнти одного віку і статі мають різні здібності, які обумовлені біологічними і соціальними причинами; психічними процесами; фізичним розвитком.</a:t>
            </a:r>
          </a:p>
          <a:p>
            <a:pPr marL="0" indent="0" algn="just">
              <a:spcBef>
                <a:spcPts val="0"/>
              </a:spcBef>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6607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7309" y="432981"/>
            <a:ext cx="9910118" cy="5571805"/>
          </a:xfrm>
        </p:spPr>
        <p:txBody>
          <a:bodyPr>
            <a:normAutofit/>
          </a:bodyPr>
          <a:lstStyle/>
          <a:p>
            <a:pPr marL="0" indent="0" algn="just">
              <a:buNone/>
            </a:pPr>
            <a:r>
              <a:rPr lang="ru-RU" dirty="0"/>
              <a:t>	</a:t>
            </a:r>
            <a:r>
              <a:rPr lang="uk-UA" sz="2800" dirty="0" smtClean="0">
                <a:solidFill>
                  <a:schemeClr val="tx1"/>
                </a:solidFill>
                <a:latin typeface="Times New Roman" panose="02020603050405020304" pitchFamily="18" charset="0"/>
                <a:cs typeface="Times New Roman" panose="02020603050405020304" pitchFamily="18" charset="0"/>
              </a:rPr>
              <a:t>При </a:t>
            </a:r>
            <a:r>
              <a:rPr lang="uk-UA" sz="2800" dirty="0">
                <a:solidFill>
                  <a:schemeClr val="tx1"/>
                </a:solidFill>
                <a:latin typeface="Times New Roman" panose="02020603050405020304" pitchFamily="18" charset="0"/>
                <a:cs typeface="Times New Roman" panose="02020603050405020304" pitchFamily="18" charset="0"/>
              </a:rPr>
              <a:t>розробці комплексу вправ з коригуючої гімнастики необхідно враховувати вік, стать і професію пацієнта, його руховий досвід, характер і ступінь патологічного процесу і функціональні можливості пацієнта.</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Індивідуальний </a:t>
            </a:r>
            <a:r>
              <a:rPr lang="uk-UA" sz="2800" dirty="0">
                <a:solidFill>
                  <a:schemeClr val="tx1"/>
                </a:solidFill>
                <a:latin typeface="Times New Roman" panose="02020603050405020304" pitchFamily="18" charset="0"/>
                <a:cs typeface="Times New Roman" panose="02020603050405020304" pitchFamily="18" charset="0"/>
              </a:rPr>
              <a:t>темп виконання вправ − природно задана властивість, обумовлена швидкістю утворення тимчасових </a:t>
            </a:r>
            <a:r>
              <a:rPr lang="uk-UA" sz="2800" dirty="0" err="1">
                <a:solidFill>
                  <a:schemeClr val="tx1"/>
                </a:solidFill>
                <a:latin typeface="Times New Roman" panose="02020603050405020304" pitchFamily="18" charset="0"/>
                <a:cs typeface="Times New Roman" panose="02020603050405020304" pitchFamily="18" charset="0"/>
              </a:rPr>
              <a:t>зв'язків</a:t>
            </a:r>
            <a:r>
              <a:rPr lang="uk-UA" sz="2800" dirty="0">
                <a:solidFill>
                  <a:schemeClr val="tx1"/>
                </a:solidFill>
                <a:latin typeface="Times New Roman" panose="02020603050405020304" pitchFamily="18" charset="0"/>
                <a:cs typeface="Times New Roman" panose="02020603050405020304" pitchFamily="18" charset="0"/>
              </a:rPr>
              <a:t> в ЦНС, яка в різних дітей неоднакова, тому їм необхідний різний час та різна кількість повторень для засвоєння знань, формування рухових умінь і навичок.</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Внаслідок </a:t>
            </a:r>
            <a:r>
              <a:rPr lang="uk-UA" sz="2800" dirty="0">
                <a:solidFill>
                  <a:schemeClr val="tx1"/>
                </a:solidFill>
                <a:latin typeface="Times New Roman" panose="02020603050405020304" pitchFamily="18" charset="0"/>
                <a:cs typeface="Times New Roman" panose="02020603050405020304" pitchFamily="18" charset="0"/>
              </a:rPr>
              <a:t>різної підготовленості і зацікавленості, різних здібностей, фізичних можливостей пацієнтів, темпи засвоєння ними коригуючи вправ не можуть бути однаковими. </a:t>
            </a:r>
          </a:p>
          <a:p>
            <a:pPr marL="0" indent="0" algn="just">
              <a:buNone/>
            </a:pPr>
            <a:endParaRPr lang="ru-RU" dirty="0">
              <a:solidFill>
                <a:schemeClr val="tx1"/>
              </a:solidFill>
            </a:endParaRPr>
          </a:p>
        </p:txBody>
      </p:sp>
    </p:spTree>
    <p:extLst>
      <p:ext uri="{BB962C8B-B14F-4D97-AF65-F5344CB8AC3E}">
        <p14:creationId xmlns:p14="http://schemas.microsoft.com/office/powerpoint/2010/main" val="2284596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7137" y="499872"/>
            <a:ext cx="10899978" cy="6123350"/>
          </a:xfrm>
        </p:spPr>
        <p:txBody>
          <a:bodyPr>
            <a:normAutofit/>
          </a:bodyPr>
          <a:lstStyle/>
          <a:p>
            <a:pPr marL="0" indent="0" algn="just">
              <a:buNone/>
            </a:pPr>
            <a:r>
              <a:rPr lang="uk-UA" sz="2400" dirty="0" smtClean="0">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Внаслідок </a:t>
            </a:r>
            <a:r>
              <a:rPr lang="uk-UA" sz="2800" dirty="0">
                <a:solidFill>
                  <a:schemeClr val="tx1"/>
                </a:solidFill>
                <a:latin typeface="Times New Roman" panose="02020603050405020304" pitchFamily="18" charset="0"/>
                <a:cs typeface="Times New Roman" panose="02020603050405020304" pitchFamily="18" charset="0"/>
              </a:rPr>
              <a:t>різної підготовленості і зацікавленості, різних здібностей, інтелектуальних і фізичних можливостей людей, темпи засвоєння ними нового матеріалу не можуть бути однаковими. </a:t>
            </a:r>
            <a:r>
              <a:rPr lang="ru-RU" sz="2800" dirty="0" err="1">
                <a:solidFill>
                  <a:schemeClr val="tx1"/>
                </a:solidFill>
                <a:latin typeface="Times New Roman" panose="02020603050405020304" pitchFamily="18" charset="0"/>
                <a:cs typeface="Times New Roman" panose="02020603050405020304" pitchFamily="18" charset="0"/>
              </a:rPr>
              <a:t>Заняття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коригуючою гімнастикою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будуть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ефективними</a:t>
            </a:r>
            <a:r>
              <a:rPr lang="ru-RU" sz="2800" dirty="0">
                <a:solidFill>
                  <a:schemeClr val="tx1"/>
                </a:solidFill>
                <a:latin typeface="Times New Roman" panose="02020603050405020304" pitchFamily="18" charset="0"/>
                <a:cs typeface="Times New Roman" panose="02020603050405020304" pitchFamily="18" charset="0"/>
              </a:rPr>
              <a:t> в тому </a:t>
            </a:r>
            <a:r>
              <a:rPr lang="ru-RU" sz="2800" dirty="0" err="1">
                <a:solidFill>
                  <a:schemeClr val="tx1"/>
                </a:solidFill>
                <a:latin typeface="Times New Roman" panose="02020603050405020304" pitchFamily="18" charset="0"/>
                <a:cs typeface="Times New Roman" panose="02020603050405020304" pitchFamily="18" charset="0"/>
              </a:rPr>
              <a:t>випадку</a:t>
            </a:r>
            <a:r>
              <a:rPr lang="ru-RU" sz="2800" dirty="0">
                <a:solidFill>
                  <a:schemeClr val="tx1"/>
                </a:solidFill>
                <a:latin typeface="Times New Roman" panose="02020603050405020304" pitchFamily="18" charset="0"/>
                <a:cs typeface="Times New Roman" panose="02020603050405020304" pitchFamily="18" charset="0"/>
              </a:rPr>
              <a:t>, коли при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проведенні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дотримуються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оптимальних</a:t>
            </a:r>
            <a:r>
              <a:rPr lang="ru-RU" sz="2800" dirty="0">
                <a:solidFill>
                  <a:schemeClr val="tx1"/>
                </a:solidFill>
                <a:latin typeface="Times New Roman" panose="02020603050405020304" pitchFamily="18" charset="0"/>
                <a:cs typeface="Times New Roman" panose="02020603050405020304" pitchFamily="18" charset="0"/>
              </a:rPr>
              <a:t> для кожного </a:t>
            </a:r>
            <a:r>
              <a:rPr lang="uk-UA" sz="2800" dirty="0">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темпів</a:t>
            </a:r>
            <a:r>
              <a:rPr lang="ru-RU" sz="2800"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Нав'язуванням</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пацієнтам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вищих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порівняно</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можливостями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або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нижчих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темпів</a:t>
            </a:r>
            <a:r>
              <a:rPr lang="ru-RU" sz="2800" dirty="0">
                <a:solidFill>
                  <a:schemeClr val="tx1"/>
                </a:solidFill>
                <a:latin typeface="Times New Roman" panose="02020603050405020304" pitchFamily="18" charset="0"/>
                <a:cs typeface="Times New Roman" panose="02020603050405020304" pitchFamily="18" charset="0"/>
              </a:rPr>
              <a:t> неминуче </a:t>
            </a:r>
            <a:r>
              <a:rPr lang="ru-RU" sz="2800" dirty="0" err="1">
                <a:solidFill>
                  <a:schemeClr val="tx1"/>
                </a:solidFill>
                <a:latin typeface="Times New Roman" panose="02020603050405020304" pitchFamily="18" charset="0"/>
                <a:cs typeface="Times New Roman" panose="02020603050405020304" pitchFamily="18" charset="0"/>
              </a:rPr>
              <a:t>приведе</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зниження</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ефекту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обумовлюється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визначеним</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діагнозо</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існуючим</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для кожного </a:t>
            </a:r>
            <a:r>
              <a:rPr lang="uk-UA" sz="2800" dirty="0">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руховим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досвідом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фізичним</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психічним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розвитком</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цьому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слід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спиратися</a:t>
            </a:r>
            <a:r>
              <a:rPr lang="ru-RU" sz="2800" dirty="0">
                <a:solidFill>
                  <a:schemeClr val="tx1"/>
                </a:solidFill>
                <a:latin typeface="Times New Roman" panose="02020603050405020304" pitchFamily="18" charset="0"/>
                <a:cs typeface="Times New Roman" panose="02020603050405020304" pitchFamily="18" charset="0"/>
              </a:rPr>
              <a:t> не на </a:t>
            </a:r>
            <a:r>
              <a:rPr lang="ru-RU" sz="2800" dirty="0" err="1">
                <a:solidFill>
                  <a:schemeClr val="tx1"/>
                </a:solidFill>
                <a:latin typeface="Times New Roman" panose="02020603050405020304" pitchFamily="18" charset="0"/>
                <a:cs typeface="Times New Roman" panose="02020603050405020304" pitchFamily="18" charset="0"/>
              </a:rPr>
              <a:t>існуючий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рівень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розвитку</a:t>
            </a:r>
            <a:r>
              <a:rPr lang="ru-RU" sz="2800" dirty="0">
                <a:solidFill>
                  <a:schemeClr val="tx1"/>
                </a:solidFill>
                <a:latin typeface="Times New Roman" panose="02020603050405020304" pitchFamily="18" charset="0"/>
                <a:cs typeface="Times New Roman" panose="02020603050405020304" pitchFamily="18" charset="0"/>
              </a:rPr>
              <a:t>, а на </a:t>
            </a:r>
            <a:r>
              <a:rPr lang="ru-RU" sz="2800" dirty="0" err="1">
                <a:solidFill>
                  <a:schemeClr val="tx1"/>
                </a:solidFill>
                <a:latin typeface="Times New Roman" panose="02020603050405020304" pitchFamily="18" charset="0"/>
                <a:cs typeface="Times New Roman" panose="02020603050405020304" pitchFamily="18" charset="0"/>
              </a:rPr>
              <a:t>найближчі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потенціальні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можливості</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пацієнтів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549598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2775" y="560832"/>
            <a:ext cx="10747202" cy="5938821"/>
          </a:xfrm>
        </p:spPr>
        <p:txBody>
          <a:bodyPr>
            <a:normAutofit/>
          </a:bodyPr>
          <a:lstStyle/>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a:t>
            </a:r>
          </a:p>
          <a:p>
            <a:pPr marL="0" indent="0" algn="just">
              <a:buNone/>
            </a:pPr>
            <a:r>
              <a:rPr lang="uk-UA" sz="2400" b="1" dirty="0" smtClean="0">
                <a:solidFill>
                  <a:schemeClr val="tx1"/>
                </a:solidFill>
                <a:latin typeface="Times New Roman" panose="02020603050405020304" pitchFamily="18" charset="0"/>
                <a:cs typeface="Times New Roman" panose="02020603050405020304" pitchFamily="18" charset="0"/>
              </a:rPr>
              <a:t>2</a:t>
            </a:r>
            <a:r>
              <a:rPr lang="uk-UA" sz="2400" b="1" dirty="0">
                <a:solidFill>
                  <a:schemeClr val="tx1"/>
                </a:solidFill>
                <a:latin typeface="Times New Roman" panose="02020603050405020304" pitchFamily="18" charset="0"/>
                <a:cs typeface="Times New Roman" panose="02020603050405020304" pitchFamily="18" charset="0"/>
              </a:rPr>
              <a:t>.  Принципи свідомості й активності</a:t>
            </a:r>
            <a:r>
              <a:rPr lang="uk-UA" sz="2400" dirty="0">
                <a:solidFill>
                  <a:schemeClr val="tx1"/>
                </a:solidFill>
                <a:latin typeface="Times New Roman" panose="02020603050405020304" pitchFamily="18" charset="0"/>
                <a:cs typeface="Times New Roman" panose="02020603050405020304" pitchFamily="18" charset="0"/>
              </a:rPr>
              <a:t> передбачають визначення шляхів творчої співпраці фахівця з фізичної терапії та пацієнта, при досягненні коригуючої мети. </a:t>
            </a:r>
          </a:p>
          <a:p>
            <a:pPr marL="0" indent="0" algn="just">
              <a:buNone/>
            </a:pPr>
            <a:r>
              <a:rPr lang="uk-UA" sz="2400" dirty="0">
                <a:solidFill>
                  <a:schemeClr val="tx1"/>
                </a:solidFill>
                <a:latin typeface="Times New Roman" panose="02020603050405020304" pitchFamily="18" charset="0"/>
                <a:cs typeface="Times New Roman" panose="02020603050405020304" pitchFamily="18" charset="0"/>
              </a:rPr>
              <a:t>Їхня суть полягає у формуванні в індивіда стійкої потреби в </a:t>
            </a:r>
            <a:r>
              <a:rPr lang="uk-UA" sz="2400" dirty="0" smtClean="0">
                <a:solidFill>
                  <a:schemeClr val="tx1"/>
                </a:solidFill>
                <a:latin typeface="Times New Roman" panose="02020603050405020304" pitchFamily="18" charset="0"/>
                <a:cs typeface="Times New Roman" panose="02020603050405020304" pitchFamily="18" charset="0"/>
              </a:rPr>
              <a:t>освідомленні </a:t>
            </a:r>
            <a:r>
              <a:rPr lang="uk-UA" sz="2400" dirty="0">
                <a:solidFill>
                  <a:schemeClr val="tx1"/>
                </a:solidFill>
                <a:latin typeface="Times New Roman" panose="02020603050405020304" pitchFamily="18" charset="0"/>
                <a:cs typeface="Times New Roman" panose="02020603050405020304" pitchFamily="18" charset="0"/>
              </a:rPr>
              <a:t>цінностей коригуючої гімнастики, у стимулюванні його прагнення до самопізнання та самовдосконалення. У зв’язку з цим однією з важливих вимог даних принципів є визначення адекватних цілей і поточних коригуючих завдань, а також роз’яснення їхньої суті тим, хто займається. </a:t>
            </a:r>
          </a:p>
          <a:p>
            <a:pPr marL="0" indent="0" algn="just">
              <a:buNone/>
            </a:pPr>
            <a:r>
              <a:rPr lang="uk-UA" sz="2400" dirty="0" err="1">
                <a:solidFill>
                  <a:schemeClr val="tx1"/>
                </a:solidFill>
                <a:latin typeface="Times New Roman" panose="02020603050405020304" pitchFamily="18" charset="0"/>
                <a:cs typeface="Times New Roman" panose="02020603050405020304" pitchFamily="18" charset="0"/>
              </a:rPr>
              <a:t>Свідомісь</a:t>
            </a:r>
            <a:r>
              <a:rPr lang="uk-UA" sz="2400" dirty="0">
                <a:solidFill>
                  <a:schemeClr val="tx1"/>
                </a:solidFill>
                <a:latin typeface="Times New Roman" panose="02020603050405020304" pitchFamily="18" charset="0"/>
                <a:cs typeface="Times New Roman" panose="02020603050405020304" pitchFamily="18" charset="0"/>
              </a:rPr>
              <a:t> – здатність людини розуміти об’єктивні закономірності та здійснювати свою діяльність у відповідності з ними.</a:t>
            </a:r>
          </a:p>
          <a:p>
            <a:pPr marL="0" indent="0" algn="just">
              <a:buNone/>
            </a:pPr>
            <a:r>
              <a:rPr lang="ru-RU" sz="2400" dirty="0" err="1">
                <a:solidFill>
                  <a:schemeClr val="tx1"/>
                </a:solidFill>
                <a:latin typeface="Times New Roman" panose="02020603050405020304" pitchFamily="18" charset="0"/>
                <a:cs typeface="Times New Roman" panose="02020603050405020304" pitchFamily="18" charset="0"/>
              </a:rPr>
              <a:t>Активність</a:t>
            </a:r>
            <a:r>
              <a:rPr lang="ru-RU" sz="2400" dirty="0">
                <a:solidFill>
                  <a:schemeClr val="tx1"/>
                </a:solidFill>
                <a:latin typeface="Times New Roman" panose="02020603050405020304" pitchFamily="18" charset="0"/>
                <a:cs typeface="Times New Roman" panose="02020603050405020304" pitchFamily="18" charset="0"/>
              </a:rPr>
              <a:t> – </a:t>
            </a:r>
            <a:r>
              <a:rPr lang="ru-RU" sz="2400" dirty="0" err="1">
                <a:solidFill>
                  <a:schemeClr val="tx1"/>
                </a:solidFill>
                <a:latin typeface="Times New Roman" panose="02020603050405020304" pitchFamily="18" charset="0"/>
                <a:cs typeface="Times New Roman" panose="02020603050405020304" pitchFamily="18" charset="0"/>
              </a:rPr>
              <a:t>спрямована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людиною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діяльність</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ступінь</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включення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її</a:t>
            </a:r>
            <a:r>
              <a:rPr lang="ru-RU" sz="2400" dirty="0">
                <a:solidFill>
                  <a:schemeClr val="tx1"/>
                </a:solidFill>
                <a:latin typeface="Times New Roman" panose="02020603050405020304" pitchFamily="18" charset="0"/>
                <a:cs typeface="Times New Roman" panose="02020603050405020304" pitchFamily="18" charset="0"/>
              </a:rPr>
              <a:t> в роботу</a:t>
            </a:r>
            <a:r>
              <a:rPr lang="uk-UA" sz="2400" dirty="0">
                <a:solidFill>
                  <a:schemeClr val="tx1"/>
                </a:solidFill>
                <a:latin typeface="Times New Roman" panose="02020603050405020304" pitchFamily="18" charset="0"/>
                <a:cs typeface="Times New Roman" panose="02020603050405020304" pitchFamily="18" charset="0"/>
              </a:rPr>
              <a:t>.</a:t>
            </a:r>
          </a:p>
          <a:p>
            <a:pPr marL="0" indent="0" algn="just">
              <a:buNone/>
            </a:pPr>
            <a:endParaRPr lang="ru-RU" sz="2400" dirty="0">
              <a:latin typeface="Times New Roman" panose="02020603050405020304" pitchFamily="18" charset="0"/>
              <a:cs typeface="Times New Roman" panose="02020603050405020304" pitchFamily="18" charset="0"/>
            </a:endParaRPr>
          </a:p>
        </p:txBody>
      </p:sp>
      <p:sp>
        <p:nvSpPr>
          <p:cNvPr id="4" name="AutoShape 2" descr="ÐÐ°ÑÑÐ¸Ð½ÐºÐ¸ Ð¿Ð¾ Ð·Ð°Ð¿ÑÐ¾ÑÑ &quot;Ð¿ÑÐ°Ð²Ð¸Ð»ÑÐ½Ð°Ñ Ð¾ÑÐ°Ð½ÐºÐ° Ð·Ð° Ð¿Ð°ÑÑÐ¾Ð¹&quot;"/>
          <p:cNvSpPr>
            <a:spLocks noChangeAspect="1" noChangeArrowheads="1"/>
          </p:cNvSpPr>
          <p:nvPr/>
        </p:nvSpPr>
        <p:spPr bwMode="auto">
          <a:xfrm>
            <a:off x="155575" y="-144463"/>
            <a:ext cx="2162726" cy="21627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ÐÐ°ÑÑÐ¸Ð½ÐºÐ¸ Ð¿Ð¾ Ð·Ð°Ð¿ÑÐ¾ÑÑ &quot;Ð¿ÑÐ°Ð²Ð¸Ð»ÑÐ½Ð°Ñ Ð¾ÑÐ°Ð½ÐºÐ° Ð·Ð° Ð¿Ð°ÑÑÐ¾Ð¹&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ÐÐ°ÑÑÐ¸Ð½ÐºÐ¸ Ð¿Ð¾ Ð·Ð°Ð¿ÑÐ¾ÑÑ &quot;Ð¿ÑÐ°Ð²Ð¸Ð»ÑÐ½Ð°Ñ Ð¾ÑÐ°Ð½ÐºÐ° Ð·Ð° Ð¿Ð°ÑÑÐ¾Ð¹&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4215055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4673" y="362465"/>
            <a:ext cx="9813900" cy="6062719"/>
          </a:xfrm>
        </p:spPr>
        <p:txBody>
          <a:bodyPr>
            <a:normAutofit lnSpcReduction="10000"/>
          </a:bodyPr>
          <a:lstStyle/>
          <a:p>
            <a:pPr marL="0" indent="0" algn="just">
              <a:buNone/>
            </a:pPr>
            <a:r>
              <a:rPr lang="uk-UA" dirty="0" smtClean="0"/>
              <a:t>	</a:t>
            </a:r>
            <a:r>
              <a:rPr lang="uk-UA" sz="2400" dirty="0" smtClean="0">
                <a:solidFill>
                  <a:schemeClr val="tx1"/>
                </a:solidFill>
                <a:latin typeface="Times New Roman" panose="02020603050405020304" pitchFamily="18" charset="0"/>
                <a:cs typeface="Times New Roman" panose="02020603050405020304" pitchFamily="18" charset="0"/>
              </a:rPr>
              <a:t>Взаємозв’язок </a:t>
            </a:r>
            <a:r>
              <a:rPr lang="uk-UA" sz="2400" dirty="0">
                <a:solidFill>
                  <a:schemeClr val="tx1"/>
                </a:solidFill>
                <a:latin typeface="Times New Roman" panose="02020603050405020304" pitchFamily="18" charset="0"/>
                <a:cs typeface="Times New Roman" panose="02020603050405020304" pitchFamily="18" charset="0"/>
              </a:rPr>
              <a:t>мотиваційної сфери та очікуваних результатів від занять коригуючої гімнастики (підвищення м’язового компоненту складу тіла, гармонійна статура, що відповідає сучасним естетичним вимогам та </a:t>
            </a:r>
            <a:r>
              <a:rPr lang="uk-UA" sz="2400" dirty="0" err="1">
                <a:solidFill>
                  <a:schemeClr val="tx1"/>
                </a:solidFill>
                <a:latin typeface="Times New Roman" panose="02020603050405020304" pitchFamily="18" charset="0"/>
                <a:cs typeface="Times New Roman" panose="02020603050405020304" pitchFamily="18" charset="0"/>
              </a:rPr>
              <a:t>інш</a:t>
            </a:r>
            <a:r>
              <a:rPr lang="uk-UA" sz="2400" dirty="0">
                <a:solidFill>
                  <a:schemeClr val="tx1"/>
                </a:solidFill>
                <a:latin typeface="Times New Roman" panose="02020603050405020304" pitchFamily="18" charset="0"/>
                <a:cs typeface="Times New Roman" panose="02020603050405020304" pitchFamily="18" charset="0"/>
              </a:rPr>
              <a:t>.). Мотиваційна сфера окрім біологічних потреб у руховій активності індивіда, обумовлена динамікою отриманих результатів, які визначають довготривалі цілі занять. </a:t>
            </a:r>
          </a:p>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Вже </a:t>
            </a:r>
            <a:r>
              <a:rPr lang="uk-UA" sz="2400" dirty="0">
                <a:solidFill>
                  <a:schemeClr val="tx1"/>
                </a:solidFill>
                <a:latin typeface="Times New Roman" panose="02020603050405020304" pitchFamily="18" charset="0"/>
                <a:cs typeface="Times New Roman" panose="02020603050405020304" pitchFamily="18" charset="0"/>
              </a:rPr>
              <a:t>з перших кроків необхідно привчати  пацієнтів  свідомо ставитись до занять коригуючою гімнастикою, поступово формувати в них необхідні поняття про суть занять,  пояснювати коригуючи  значення і взаємозв’язки його основних сторін,  виховувати ініціативу  і  самостійність.</a:t>
            </a:r>
          </a:p>
          <a:p>
            <a:pPr marL="0" indent="0" algn="just">
              <a:spcBef>
                <a:spcPts val="0"/>
              </a:spcBef>
              <a:buNone/>
            </a:pPr>
            <a:r>
              <a:rPr lang="ru-RU" dirty="0" smtClean="0"/>
              <a:t>	</a:t>
            </a:r>
            <a:r>
              <a:rPr lang="ru-RU" sz="2400" dirty="0" err="1" smtClean="0">
                <a:solidFill>
                  <a:schemeClr val="tx1"/>
                </a:solidFill>
                <a:latin typeface="Times New Roman" panose="02020603050405020304" pitchFamily="18" charset="0"/>
                <a:cs typeface="Times New Roman" panose="02020603050405020304" pitchFamily="18" charset="0"/>
              </a:rPr>
              <a:t>Необхідною</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умовою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свідомого</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ставлення</a:t>
            </a:r>
            <a:r>
              <a:rPr lang="ru-RU" sz="2400" dirty="0">
                <a:solidFill>
                  <a:schemeClr val="tx1"/>
                </a:solidFill>
                <a:latin typeface="Times New Roman" panose="02020603050405020304" pitchFamily="18" charset="0"/>
                <a:cs typeface="Times New Roman" panose="02020603050405020304" pitchFamily="18" charset="0"/>
              </a:rPr>
              <a:t>  до  занять  є  </a:t>
            </a:r>
            <a:r>
              <a:rPr lang="ru-RU" sz="2400" dirty="0" err="1">
                <a:solidFill>
                  <a:schemeClr val="tx1"/>
                </a:solidFill>
                <a:latin typeface="Times New Roman" panose="02020603050405020304" pitchFamily="18" charset="0"/>
                <a:cs typeface="Times New Roman" panose="02020603050405020304" pitchFamily="18" charset="0"/>
              </a:rPr>
              <a:t>відповідна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мотивація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Мотиви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які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спонукають</a:t>
            </a:r>
            <a:r>
              <a:rPr lang="ru-RU" sz="2400" dirty="0">
                <a:solidFill>
                  <a:schemeClr val="tx1"/>
                </a:solidFill>
                <a:latin typeface="Times New Roman" panose="02020603050405020304" pitchFamily="18" charset="0"/>
                <a:cs typeface="Times New Roman" panose="02020603050405020304" pitchFamily="18" charset="0"/>
              </a:rPr>
              <a:t>  до  занять </a:t>
            </a:r>
            <a:r>
              <a:rPr lang="uk-UA" sz="2400" dirty="0">
                <a:solidFill>
                  <a:schemeClr val="tx1"/>
                </a:solidFill>
                <a:latin typeface="Times New Roman" panose="02020603050405020304" pitchFamily="18" charset="0"/>
                <a:cs typeface="Times New Roman" panose="02020603050405020304" pitchFamily="18" charset="0"/>
              </a:rPr>
              <a:t> коригуючими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вправами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різноманітні</a:t>
            </a:r>
            <a:r>
              <a:rPr lang="ru-RU"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В  багатьох  випадках,  особливо  у  дітей,  мотиви можуть зводитись до  (наприклад,  прагнення  придбати  гарну  фігуру,  захоплення  зовнішніми  формами  рухів </a:t>
            </a:r>
            <a:r>
              <a:rPr lang="uk-UA" sz="2400" dirty="0" err="1">
                <a:solidFill>
                  <a:schemeClr val="tx1"/>
                </a:solidFill>
                <a:latin typeface="Times New Roman" panose="02020603050405020304" pitchFamily="18" charset="0"/>
                <a:cs typeface="Times New Roman" panose="02020603050405020304" pitchFamily="18" charset="0"/>
              </a:rPr>
              <a:t>т.п</a:t>
            </a:r>
            <a:r>
              <a:rPr lang="uk-UA" sz="2400" dirty="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5" name="AutoShape 4" descr="ÐÐ°ÑÑÐ¸Ð½ÐºÐ¸ Ð¿Ð¾ Ð·Ð°Ð¿ÑÐ¾ÑÑ &quot;Ð¿ÑÐ°Ð²Ð¸Ð»ÑÐ½Ð°Ñ Ð¾ÑÐ°Ð½ÐºÐ°&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66870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0789" y="461319"/>
            <a:ext cx="10017211" cy="5580043"/>
          </a:xfrm>
        </p:spPr>
        <p:txBody>
          <a:bodyPr>
            <a:normAutofit fontScale="92500"/>
          </a:bodyPr>
          <a:lstStyle/>
          <a:p>
            <a:pPr marL="0" indent="0" algn="just">
              <a:buNone/>
            </a:pPr>
            <a:r>
              <a:rPr lang="ru-RU"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Фахівець з фізичної терапії  зобов’язаний  розкрити  пацієнтам  справжній  зміст  коригуючої гімнастики  і,  спираючись  на  початкові  мотиви,  зі  знанням  справи  підвести  пацієнта  до  розуміння    її  значення  як  засобу корекції не тільки зовнішнього вигляду, а і функціонального стану організму. </a:t>
            </a: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Цей</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принцип </a:t>
            </a:r>
            <a:r>
              <a:rPr lang="ru-RU" sz="2800" dirty="0" err="1">
                <a:solidFill>
                  <a:schemeClr val="tx1"/>
                </a:solidFill>
                <a:latin typeface="Times New Roman" panose="02020603050405020304" pitchFamily="18" charset="0"/>
                <a:cs typeface="Times New Roman" panose="02020603050405020304" pitchFamily="18" charset="0"/>
              </a:rPr>
              <a:t>розкривається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наступних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вимогах</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lgn="just"/>
            <a:r>
              <a:rPr lang="ru-RU" sz="2800" i="1" dirty="0" err="1">
                <a:solidFill>
                  <a:schemeClr val="tx1"/>
                </a:solidFill>
                <a:latin typeface="Times New Roman" panose="02020603050405020304" pitchFamily="18" charset="0"/>
                <a:cs typeface="Times New Roman" panose="02020603050405020304" pitchFamily="18" charset="0"/>
              </a:rPr>
              <a:t>необхідності</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формувати</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свідоме</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ставлення</a:t>
            </a:r>
            <a:r>
              <a:rPr lang="ru-RU" sz="2800" i="1" dirty="0">
                <a:solidFill>
                  <a:schemeClr val="tx1"/>
                </a:solidFill>
                <a:latin typeface="Times New Roman" panose="02020603050405020304" pitchFamily="18" charset="0"/>
                <a:cs typeface="Times New Roman" panose="02020603050405020304" pitchFamily="18" charset="0"/>
              </a:rPr>
              <a:t> і </a:t>
            </a:r>
            <a:r>
              <a:rPr lang="ru-RU" sz="2800" i="1" dirty="0" err="1">
                <a:solidFill>
                  <a:schemeClr val="tx1"/>
                </a:solidFill>
                <a:latin typeface="Times New Roman" panose="02020603050405020304" pitchFamily="18" charset="0"/>
                <a:cs typeface="Times New Roman" panose="02020603050405020304" pitchFamily="18" charset="0"/>
              </a:rPr>
              <a:t>стійкий</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інтерес</a:t>
            </a:r>
            <a:r>
              <a:rPr lang="ru-RU" sz="2800" i="1" dirty="0">
                <a:solidFill>
                  <a:schemeClr val="tx1"/>
                </a:solidFill>
                <a:latin typeface="Times New Roman" panose="02020603050405020304" pitchFamily="18" charset="0"/>
                <a:cs typeface="Times New Roman" panose="02020603050405020304" pitchFamily="18" charset="0"/>
              </a:rPr>
              <a:t> до </a:t>
            </a:r>
            <a:r>
              <a:rPr lang="ru-RU" sz="2800" i="1" dirty="0" err="1">
                <a:solidFill>
                  <a:schemeClr val="tx1"/>
                </a:solidFill>
                <a:latin typeface="Times New Roman" panose="02020603050405020304" pitchFamily="18" charset="0"/>
                <a:cs typeface="Times New Roman" panose="02020603050405020304" pitchFamily="18" charset="0"/>
              </a:rPr>
              <a:t>загальної</a:t>
            </a:r>
            <a:r>
              <a:rPr lang="ru-RU" sz="2800" i="1" dirty="0">
                <a:solidFill>
                  <a:schemeClr val="tx1"/>
                </a:solidFill>
                <a:latin typeface="Times New Roman" panose="02020603050405020304" pitchFamily="18" charset="0"/>
                <a:cs typeface="Times New Roman" panose="02020603050405020304" pitchFamily="18" charset="0"/>
              </a:rPr>
              <a:t> мети </a:t>
            </a:r>
            <a:r>
              <a:rPr lang="uk-UA" sz="2800" i="1" dirty="0">
                <a:solidFill>
                  <a:schemeClr val="tx1"/>
                </a:solidFill>
                <a:latin typeface="Times New Roman" panose="02020603050405020304" pitchFamily="18" charset="0"/>
                <a:cs typeface="Times New Roman" panose="02020603050405020304" pitchFamily="18" charset="0"/>
              </a:rPr>
              <a:t>коригуючої гімнастики</a:t>
            </a:r>
            <a:r>
              <a:rPr lang="ru-RU" sz="2800" i="1" dirty="0">
                <a:solidFill>
                  <a:schemeClr val="tx1"/>
                </a:solidFill>
                <a:latin typeface="Times New Roman" panose="02020603050405020304" pitchFamily="18" charset="0"/>
                <a:cs typeface="Times New Roman" panose="02020603050405020304" pitchFamily="18" charset="0"/>
              </a:rPr>
              <a:t> та </a:t>
            </a:r>
            <a:r>
              <a:rPr lang="ru-RU" sz="2800" i="1" dirty="0" err="1">
                <a:solidFill>
                  <a:schemeClr val="tx1"/>
                </a:solidFill>
                <a:latin typeface="Times New Roman" panose="02020603050405020304" pitchFamily="18" charset="0"/>
                <a:cs typeface="Times New Roman" panose="02020603050405020304" pitchFamily="18" charset="0"/>
              </a:rPr>
              <a:t>конкретних</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завдань</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заняття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свідоме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ставлення</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це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розуміння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значення</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механізмів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дії</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організм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обраних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засобів</a:t>
            </a: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коригуючої гімнастики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стійкий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інтерес</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це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стабільна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вмотивованість</a:t>
            </a:r>
            <a:r>
              <a:rPr lang="ru-RU" sz="2800" dirty="0">
                <a:solidFill>
                  <a:schemeClr val="tx1"/>
                </a:solidFill>
                <a:latin typeface="Times New Roman" panose="02020603050405020304" pitchFamily="18" charset="0"/>
                <a:cs typeface="Times New Roman" panose="02020603050405020304" pitchFamily="18" charset="0"/>
              </a:rPr>
              <a:t> до </a:t>
            </a:r>
            <a:r>
              <a:rPr lang="uk-UA" sz="2800" dirty="0">
                <a:solidFill>
                  <a:schemeClr val="tx1"/>
                </a:solidFill>
                <a:latin typeface="Times New Roman" panose="02020603050405020304" pitchFamily="18" charset="0"/>
                <a:cs typeface="Times New Roman" panose="02020603050405020304" pitchFamily="18" charset="0"/>
              </a:rPr>
              <a:t>виконання </a:t>
            </a:r>
            <a:r>
              <a:rPr lang="uk-UA" sz="2800" dirty="0" smtClean="0">
                <a:solidFill>
                  <a:schemeClr val="tx1"/>
                </a:solidFill>
                <a:latin typeface="Times New Roman" panose="02020603050405020304" pitchFamily="18" charset="0"/>
                <a:cs typeface="Times New Roman" panose="02020603050405020304" pitchFamily="18" charset="0"/>
              </a:rPr>
              <a:t>вправ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5765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243</TotalTime>
  <Words>66</Words>
  <Application>Microsoft Office PowerPoint</Application>
  <PresentationFormat>Произвольный</PresentationFormat>
  <Paragraphs>117</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Грань</vt:lpstr>
      <vt:lpstr>       ЗАПОРІЗЬКИЙ ДЕРЖАВНИЙ МЕДИЧНИЙ УНІВЕРСИТЕТ  кафедра фізичної реабілітації, спортивної медицини, фізичного виховання та здоров’я</vt:lpstr>
      <vt:lpstr>План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ЗАПОРІЗЬКИЙ ДЕРЖАВНИЙ МЕДИЧНИЙ УНІВЕРСИТЕТ  кафедра фізичної реабілітації, спортивної медицини, фізичного виховання та здоров’я</dc:title>
  <dc:creator>Пользователь Windows</dc:creator>
  <cp:lastModifiedBy>Irina</cp:lastModifiedBy>
  <cp:revision>27</cp:revision>
  <dcterms:created xsi:type="dcterms:W3CDTF">2020-02-24T10:13:32Z</dcterms:created>
  <dcterms:modified xsi:type="dcterms:W3CDTF">2020-04-21T11:43:38Z</dcterms:modified>
</cp:coreProperties>
</file>