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231309E-2C00-47BD-AE44-2DA0BE5D85C8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70E0F1B-87AF-48DE-9309-B29F50BAF80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31309E-2C00-47BD-AE44-2DA0BE5D85C8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0E0F1B-87AF-48DE-9309-B29F50BAF8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231309E-2C00-47BD-AE44-2DA0BE5D85C8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70E0F1B-87AF-48DE-9309-B29F50BAF8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31309E-2C00-47BD-AE44-2DA0BE5D85C8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0E0F1B-87AF-48DE-9309-B29F50BAF8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231309E-2C00-47BD-AE44-2DA0BE5D85C8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70E0F1B-87AF-48DE-9309-B29F50BAF80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31309E-2C00-47BD-AE44-2DA0BE5D85C8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0E0F1B-87AF-48DE-9309-B29F50BAF8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31309E-2C00-47BD-AE44-2DA0BE5D85C8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0E0F1B-87AF-48DE-9309-B29F50BAF8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31309E-2C00-47BD-AE44-2DA0BE5D85C8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0E0F1B-87AF-48DE-9309-B29F50BAF8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231309E-2C00-47BD-AE44-2DA0BE5D85C8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0E0F1B-87AF-48DE-9309-B29F50BAF8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31309E-2C00-47BD-AE44-2DA0BE5D85C8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0E0F1B-87AF-48DE-9309-B29F50BAF8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31309E-2C00-47BD-AE44-2DA0BE5D85C8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0E0F1B-87AF-48DE-9309-B29F50BAF80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231309E-2C00-47BD-AE44-2DA0BE5D85C8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70E0F1B-87AF-48DE-9309-B29F50BAF80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53439" y="170004"/>
            <a:ext cx="6696744" cy="1347398"/>
          </a:xfrm>
        </p:spPr>
        <p:txBody>
          <a:bodyPr/>
          <a:lstStyle/>
          <a:p>
            <a:pPr algn="ctr"/>
            <a:r>
              <a:rPr lang="uk-UA" sz="1950" i="1" dirty="0" smtClean="0"/>
              <a:t>МІНІСТЕРСТВО ОХОРОНИ ЗДОРОВ’Я УКРАЇНИ</a:t>
            </a:r>
            <a:br>
              <a:rPr lang="uk-UA" sz="1950" i="1" dirty="0" smtClean="0"/>
            </a:br>
            <a:r>
              <a:rPr lang="uk-UA" sz="1950" i="1" dirty="0" smtClean="0"/>
              <a:t> ЗАПОРІЗЬКИЙ ДЕРЖАВНИЙ МЕДИЧНИЙ УНІВЕРСИТЕТ</a:t>
            </a:r>
            <a:br>
              <a:rPr lang="uk-UA" sz="1950" i="1" dirty="0" smtClean="0"/>
            </a:br>
            <a:r>
              <a:rPr lang="uk-UA" sz="1950" i="1" dirty="0" smtClean="0"/>
              <a:t>КАФЕДРА ФАРМАКОГНОЗІЇ, ФАРМХІМІЇ І ТЕХНОЛОГІЇ ЛІКІВ </a:t>
            </a:r>
            <a:endParaRPr lang="ru-RU" sz="195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1556792"/>
            <a:ext cx="6660232" cy="3025864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uk-UA" sz="8000" b="1" dirty="0">
                <a:latin typeface="Times New Roman" pitchFamily="18" charset="0"/>
                <a:cs typeface="Times New Roman" pitchFamily="18" charset="0"/>
              </a:rPr>
              <a:t>ЯКІСТЬ, СТАНДАРТИЗАЦІЯ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8000" b="1" dirty="0">
                <a:latin typeface="Times New Roman" pitchFamily="18" charset="0"/>
                <a:cs typeface="Times New Roman" pitchFamily="18" charset="0"/>
              </a:rPr>
              <a:t>ТА СЕРТИФІКАЦІЯ ЛІКІВ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80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9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ЛЕКЦІЯ</a:t>
            </a:r>
          </a:p>
          <a:p>
            <a:pPr algn="ctr"/>
            <a:r>
              <a:rPr lang="uk-UA" sz="8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для провізорів-спеціалістів</a:t>
            </a:r>
            <a:endParaRPr lang="ru-RU" sz="80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80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 курсах підвищення кваліфікації</a:t>
            </a:r>
            <a:endParaRPr lang="ru-RU" sz="80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80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за спеціальністю «Аналітично-контрольна фармація</a:t>
            </a:r>
            <a:r>
              <a:rPr lang="uk-UA" sz="8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9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12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 тему: «</a:t>
            </a:r>
            <a:r>
              <a:rPr lang="ru-RU" sz="11200" b="1" i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Сучасні</a:t>
            </a:r>
            <a:r>
              <a:rPr lang="ru-RU" sz="11200" b="1" i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i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фармакопейні</a:t>
            </a:r>
            <a:r>
              <a:rPr lang="ru-RU" sz="11200" b="1" i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i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sz="11200" b="1" i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i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аналізу</a:t>
            </a:r>
            <a:r>
              <a:rPr lang="ru-RU" sz="11200" b="1" i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i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лікарських</a:t>
            </a:r>
            <a:r>
              <a:rPr lang="ru-RU" sz="11200" b="1" i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i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засобів</a:t>
            </a:r>
            <a:r>
              <a:rPr lang="ru-RU" sz="112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1200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112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80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8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2018</a:t>
            </a:r>
          </a:p>
          <a:p>
            <a:pPr algn="ctr"/>
            <a:endParaRPr lang="uk-UA" dirty="0" smtClean="0"/>
          </a:p>
          <a:p>
            <a:endParaRPr lang="uk-UA" dirty="0" smtClean="0"/>
          </a:p>
          <a:p>
            <a:endParaRPr lang="ru-RU" dirty="0"/>
          </a:p>
        </p:txBody>
      </p:sp>
      <p:pic>
        <p:nvPicPr>
          <p:cNvPr id="4" name="Picture 1" descr="E:\Kpzc30bM4X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70004"/>
            <a:ext cx="1771257" cy="17190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93058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/>
              <a:t>ЯМР. Спектроскопія ядерного магнітного резонансу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ЯМР-спектроскопія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- спектроскопічний метод ідентифікації та вивчення хімічних об'єктів, заснований на ядерному магнітному резонансі (ЯМР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 algn="just">
              <a:buNone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Найбільш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важливими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хімії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практичних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застосувань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спектроскопія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протонного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магнітного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резонансу (ПМР-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спектроскопія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), 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спектроскопія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ЯМР на ядрах вуглецю-13 (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C ЯМР-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спектроскопія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Сьогодні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ЯМР-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спектроскопія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дозволяє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ідентифікувати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з'єднання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маючи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менше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1 мг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речовини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Зразок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розчиняють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дейтерірованного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розчиннику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ампулу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поміщають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ЯМР спектрометр,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нетривалого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простих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з'єднань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близько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30 сек)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накопичення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сигналу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отримують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спектр, де по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положенню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піків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частоті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збудження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окремих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протонів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(для ПМР - протонного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магнітного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резонансу)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характеризують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з'єднання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Резонансна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частота,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енергія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абсорбції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інтенсивність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испущенного сигналу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пропорційні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силі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магнітного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поля.</a:t>
            </a:r>
          </a:p>
          <a:p>
            <a:pPr marL="0" indent="0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187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ЕПР. </a:t>
            </a:r>
            <a:r>
              <a:rPr lang="ru-RU" dirty="0" err="1"/>
              <a:t>електронний</a:t>
            </a:r>
            <a:r>
              <a:rPr lang="ru-RU" dirty="0"/>
              <a:t> </a:t>
            </a:r>
            <a:r>
              <a:rPr lang="ru-RU" dirty="0" err="1"/>
              <a:t>парамагнітний</a:t>
            </a:r>
            <a:r>
              <a:rPr lang="ru-RU" dirty="0"/>
              <a:t> резонанс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Вимірювання спектра ЕПР внаслідок резонансних переходів електронів можна провести двома способами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q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змінювати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напруженість магнітного поля Н при фіксованому значенні частоти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" pitchFamily="2" charset="2"/>
              <a:buChar char="q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змінювати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при фіксованому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значении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Н.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5942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7239000" cy="9487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Приклад </a:t>
            </a:r>
            <a:r>
              <a:rPr lang="ru-RU" dirty="0" err="1" smtClean="0"/>
              <a:t>використання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ЯМР і ЕПР - </a:t>
            </a:r>
            <a:r>
              <a:rPr lang="ru-RU" dirty="0" err="1"/>
              <a:t>спектроскопії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молекул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білків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л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при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фазових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переходах л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мембран,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взаємодії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білок-ліпіди.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ослідження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властивостей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активних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центрів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ферментів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ролі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кофактора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ферменто-субстратном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скріпленні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Зміна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структури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т-РНК при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спаровуванні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основ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Вимірювання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відстані між атомними угрупованнями.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27330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239000" cy="770344"/>
          </a:xfrm>
        </p:spPr>
        <p:txBody>
          <a:bodyPr/>
          <a:lstStyle/>
          <a:p>
            <a:pPr algn="ctr"/>
            <a:r>
              <a:rPr lang="uk-UA" dirty="0" smtClean="0"/>
              <a:t>Мікрометод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7239000" cy="484632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Мікрометод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оперує з кількостями речовин або об’ємами розчинів у 100 разів меншими. Для проведення аналізу мікрометодом застосовується спеціальна апаратура і посуд та використовуються високочутливі реакції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Розвиток хімії та вдосконалення досліджень вимагало розвитку методів аналізу в двох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напрямках:</a:t>
            </a:r>
          </a:p>
          <a:p>
            <a:pPr algn="just">
              <a:buFont typeface="Wingdings" pitchFamily="2" charset="2"/>
              <a:buChar char="q"/>
            </a:pP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 вміння </a:t>
            </a:r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визначати все менші і менші кількості домішок </a:t>
            </a:r>
          </a:p>
          <a:p>
            <a:pPr algn="just">
              <a:buFont typeface="Wingdings" pitchFamily="2" charset="2"/>
              <a:buChar char="q"/>
            </a:pP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вміння </a:t>
            </a:r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аналізувати все менші і менші кількості досліджуваного 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зразка</a:t>
            </a:r>
          </a:p>
          <a:p>
            <a:pPr marL="0" indent="0" algn="just">
              <a:buNone/>
            </a:pPr>
            <a:endParaRPr lang="uk-UA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Мікрометод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важлив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для фітохімії, хімії бактерій, в клінічних аналізах. Має значення також економія реагентів і часу аналізу, зменшення розмірів хімічного посуду.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36481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/>
              <a:t>Список скорочень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92696"/>
            <a:ext cx="7239000" cy="484632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державна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фармакопея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 України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ФСП -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фармакопейна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стаття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підприємства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ФС -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фармакопейна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стаття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ЛЗ -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лікарський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засіб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лікарська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речовина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ВЕРХ -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високоефективна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рідинна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хроматографія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i="1" dirty="0">
                <a:latin typeface="Times New Roman" pitchFamily="18" charset="0"/>
                <a:cs typeface="Times New Roman" pitchFamily="18" charset="0"/>
              </a:rPr>
              <a:t>ІЧ - </a:t>
            </a:r>
            <a:r>
              <a:rPr lang="uk-UA" i="1" dirty="0" err="1">
                <a:latin typeface="Times New Roman" pitchFamily="18" charset="0"/>
                <a:cs typeface="Times New Roman" pitchFamily="18" charset="0"/>
              </a:rPr>
              <a:t>інфрочервоне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i="1" dirty="0">
                <a:latin typeface="Times New Roman" pitchFamily="18" charset="0"/>
                <a:cs typeface="Times New Roman" pitchFamily="18" charset="0"/>
              </a:rPr>
              <a:t>НТД – технічна документація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i="1" dirty="0">
                <a:latin typeface="Times New Roman" pitchFamily="18" charset="0"/>
                <a:cs typeface="Times New Roman" pitchFamily="18" charset="0"/>
              </a:rPr>
              <a:t>РХ – рідинна хроматографія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i="1" dirty="0">
                <a:latin typeface="Times New Roman" pitchFamily="18" charset="0"/>
                <a:cs typeface="Times New Roman" pitchFamily="18" charset="0"/>
              </a:rPr>
              <a:t>ЯМР -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ядерний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магнітний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резонанс</a:t>
            </a:r>
          </a:p>
          <a:p>
            <a:pPr marL="0" indent="0" algn="just">
              <a:buNone/>
            </a:pPr>
            <a:r>
              <a:rPr lang="uk-UA" i="1" dirty="0">
                <a:latin typeface="Times New Roman" pitchFamily="18" charset="0"/>
                <a:cs typeface="Times New Roman" pitchFamily="18" charset="0"/>
              </a:rPr>
              <a:t>ЕПР -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електронний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парамагнітний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резонанс</a:t>
            </a:r>
          </a:p>
          <a:p>
            <a:pPr algn="just">
              <a:buFont typeface="Wingdings" pitchFamily="2" charset="2"/>
              <a:buChar char="q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49363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3232" y="1268760"/>
            <a:ext cx="813556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RightUp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Дякую за увагу!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ÐÐ°ÑÑÐ¸Ð½ÐºÐ¸ Ð¿Ð¾ Ð·Ð°Ð¿ÑÐ¾ÑÑ ÑÐ¼Ñ ÑÐ¿ÐµÐºÑÑÐ¾ÑÐºÐ¾Ð¿Ñ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626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221260"/>
            <a:ext cx="3168352" cy="3507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835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7239000" cy="540060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uk-UA" sz="8600" b="1" i="1" dirty="0"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8600" b="1" i="1" dirty="0">
              <a:latin typeface="Times New Roman" pitchFamily="18" charset="0"/>
              <a:cs typeface="Times New Roman" pitchFamily="18" charset="0"/>
            </a:endParaRPr>
          </a:p>
          <a:p>
            <a:pPr marL="1440000" lvl="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uk-UA" sz="8600" b="1" dirty="0" smtClean="0">
                <a:latin typeface="Times New Roman" pitchFamily="18" charset="0"/>
                <a:cs typeface="Times New Roman" pitchFamily="18" charset="0"/>
              </a:rPr>
              <a:t>1. Вступ</a:t>
            </a:r>
            <a:r>
              <a:rPr lang="uk-UA" sz="86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8600" b="1" dirty="0">
              <a:latin typeface="Times New Roman" pitchFamily="18" charset="0"/>
              <a:cs typeface="Times New Roman" pitchFamily="18" charset="0"/>
            </a:endParaRPr>
          </a:p>
          <a:p>
            <a:pPr marL="1440000" lvl="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uk-UA" sz="8600" b="1" dirty="0" smtClean="0">
                <a:latin typeface="Times New Roman" pitchFamily="18" charset="0"/>
                <a:cs typeface="Times New Roman" pitchFamily="18" charset="0"/>
              </a:rPr>
              <a:t>2. Види </a:t>
            </a:r>
            <a:r>
              <a:rPr lang="uk-UA" sz="8600" b="1" dirty="0">
                <a:latin typeface="Times New Roman" pitchFamily="18" charset="0"/>
                <a:cs typeface="Times New Roman" pitchFamily="18" charset="0"/>
              </a:rPr>
              <a:t>фармацевтичного аналізу.</a:t>
            </a:r>
            <a:endParaRPr lang="ru-RU" sz="8600" b="1" dirty="0">
              <a:latin typeface="Times New Roman" pitchFamily="18" charset="0"/>
              <a:cs typeface="Times New Roman" pitchFamily="18" charset="0"/>
            </a:endParaRPr>
          </a:p>
          <a:p>
            <a:pPr marL="1440000" lvl="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uk-UA" sz="8600" b="1" dirty="0" smtClean="0">
                <a:latin typeface="Times New Roman" pitchFamily="18" charset="0"/>
                <a:cs typeface="Times New Roman" pitchFamily="18" charset="0"/>
              </a:rPr>
              <a:t>3. Фармакопейний </a:t>
            </a:r>
            <a:r>
              <a:rPr lang="uk-UA" sz="8600" b="1" dirty="0">
                <a:latin typeface="Times New Roman" pitchFamily="18" charset="0"/>
                <a:cs typeface="Times New Roman" pitchFamily="18" charset="0"/>
              </a:rPr>
              <a:t>аналіз.</a:t>
            </a:r>
            <a:endParaRPr lang="ru-RU" sz="8600" b="1" dirty="0">
              <a:latin typeface="Times New Roman" pitchFamily="18" charset="0"/>
              <a:cs typeface="Times New Roman" pitchFamily="18" charset="0"/>
            </a:endParaRPr>
          </a:p>
          <a:p>
            <a:pPr marL="1440000" lvl="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uk-UA" sz="8600" b="1" dirty="0" smtClean="0">
                <a:latin typeface="Times New Roman" pitchFamily="18" charset="0"/>
                <a:cs typeface="Times New Roman" pitchFamily="18" charset="0"/>
              </a:rPr>
              <a:t>4. Хроматографія</a:t>
            </a:r>
            <a:r>
              <a:rPr lang="uk-UA" sz="86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8600" b="1" dirty="0">
              <a:latin typeface="Times New Roman" pitchFamily="18" charset="0"/>
              <a:cs typeface="Times New Roman" pitchFamily="18" charset="0"/>
            </a:endParaRPr>
          </a:p>
          <a:p>
            <a:pPr marL="144000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uk-UA" sz="8600" b="1" dirty="0">
                <a:latin typeface="Times New Roman" pitchFamily="18" charset="0"/>
                <a:cs typeface="Times New Roman" pitchFamily="18" charset="0"/>
              </a:rPr>
              <a:t>а) надкритична хроматографія;</a:t>
            </a:r>
            <a:endParaRPr lang="ru-RU" sz="8600" b="1" dirty="0">
              <a:latin typeface="Times New Roman" pitchFamily="18" charset="0"/>
              <a:cs typeface="Times New Roman" pitchFamily="18" charset="0"/>
            </a:endParaRPr>
          </a:p>
          <a:p>
            <a:pPr marL="144000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uk-UA" sz="8600" b="1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uk-UA" sz="8600" b="1" dirty="0" err="1">
                <a:latin typeface="Times New Roman" pitchFamily="18" charset="0"/>
                <a:cs typeface="Times New Roman" pitchFamily="18" charset="0"/>
              </a:rPr>
              <a:t>ексклюзійна</a:t>
            </a:r>
            <a:r>
              <a:rPr lang="uk-UA" sz="8600" b="1" dirty="0">
                <a:latin typeface="Times New Roman" pitchFamily="18" charset="0"/>
                <a:cs typeface="Times New Roman" pitchFamily="18" charset="0"/>
              </a:rPr>
              <a:t> хроматографія.</a:t>
            </a:r>
            <a:endParaRPr lang="ru-RU" sz="8600" b="1" dirty="0">
              <a:latin typeface="Times New Roman" pitchFamily="18" charset="0"/>
              <a:cs typeface="Times New Roman" pitchFamily="18" charset="0"/>
            </a:endParaRPr>
          </a:p>
          <a:p>
            <a:pPr marL="144000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uk-UA" sz="8600" b="1" dirty="0">
                <a:latin typeface="Times New Roman" pitchFamily="18" charset="0"/>
                <a:cs typeface="Times New Roman" pitchFamily="18" charset="0"/>
              </a:rPr>
              <a:t>5. Фотометричний аналіз.</a:t>
            </a:r>
            <a:endParaRPr lang="ru-RU" sz="8600" b="1" dirty="0">
              <a:latin typeface="Times New Roman" pitchFamily="18" charset="0"/>
              <a:cs typeface="Times New Roman" pitchFamily="18" charset="0"/>
            </a:endParaRPr>
          </a:p>
          <a:p>
            <a:pPr marL="144000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uk-UA" sz="8600" b="1" dirty="0">
                <a:latin typeface="Times New Roman" pitchFamily="18" charset="0"/>
                <a:cs typeface="Times New Roman" pitchFamily="18" charset="0"/>
              </a:rPr>
              <a:t>6. ЯМР.</a:t>
            </a:r>
            <a:endParaRPr lang="ru-RU" sz="8600" b="1" dirty="0">
              <a:latin typeface="Times New Roman" pitchFamily="18" charset="0"/>
              <a:cs typeface="Times New Roman" pitchFamily="18" charset="0"/>
            </a:endParaRPr>
          </a:p>
          <a:p>
            <a:pPr marL="144000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uk-UA" sz="8600" b="1" dirty="0">
                <a:latin typeface="Times New Roman" pitchFamily="18" charset="0"/>
                <a:cs typeface="Times New Roman" pitchFamily="18" charset="0"/>
              </a:rPr>
              <a:t>7. ЕПР.</a:t>
            </a:r>
            <a:endParaRPr lang="ru-RU" sz="8600" b="1" dirty="0">
              <a:latin typeface="Times New Roman" pitchFamily="18" charset="0"/>
              <a:cs typeface="Times New Roman" pitchFamily="18" charset="0"/>
            </a:endParaRPr>
          </a:p>
          <a:p>
            <a:pPr marL="144000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uk-UA" sz="8600" b="1" dirty="0">
                <a:latin typeface="Times New Roman" pitchFamily="18" charset="0"/>
                <a:cs typeface="Times New Roman" pitchFamily="18" charset="0"/>
              </a:rPr>
              <a:t>8. Мікрометод.</a:t>
            </a:r>
            <a:endParaRPr lang="ru-RU" sz="8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9482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239000" cy="842352"/>
          </a:xfrm>
        </p:spPr>
        <p:txBody>
          <a:bodyPr/>
          <a:lstStyle/>
          <a:p>
            <a:pPr algn="ctr"/>
            <a:r>
              <a:rPr lang="uk-UA" dirty="0" smtClean="0"/>
              <a:t>вступ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7239000" cy="4846320"/>
          </a:xfrm>
        </p:spPr>
        <p:txBody>
          <a:bodyPr/>
          <a:lstStyle/>
          <a:p>
            <a:pPr marL="0" indent="0" algn="just"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Методи 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дослідження ЛЗ підрозділяються на фізичні, хімічні, фізико-хімічні, біологічні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Для сучасного фармацевтичного аналізу характерні стрімкі темпи розвитку. Пріоритет у цьому процесі мають фізичні та фізико-хімічні методи аналізу, які називають інструментальними методами.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Вимірюють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густину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в’язкість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прозорість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показник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заломлення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кут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обертання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площини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поляризації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оптично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активних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речовин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електропровідність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3360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/>
              <a:t>Види фармацевтичного </a:t>
            </a:r>
            <a:r>
              <a:rPr lang="uk-UA" dirty="0" smtClean="0"/>
              <a:t>аналізу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залежності від поставлених завдань, фармацевтичний аналіз включає різні форми контролю за якістю лікарських засобів: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фармакопейний аналіз;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постадійний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контроль виробництва ліків;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аналіз лікарських форм індивідуального виготовлення;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експрес-аналіз в умовах аптеки;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біофармацевтичний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аналіз.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0727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39000" cy="854968"/>
          </a:xfrm>
        </p:spPr>
        <p:txBody>
          <a:bodyPr/>
          <a:lstStyle/>
          <a:p>
            <a:pPr algn="ctr"/>
            <a:r>
              <a:rPr lang="uk-UA" dirty="0"/>
              <a:t>Фармакопейний </a:t>
            </a:r>
            <a:r>
              <a:rPr lang="uk-UA" dirty="0" smtClean="0"/>
              <a:t>аналіз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Складовою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фармацевтичного аналізу є фармакопейний аналіз, який являє собою сукупність способів досліджень лікарських препаратів і лікарських форм, викладених у Державній фармакопеї або іншій нормативно – технічній документації (НТД). На підставі результатів, отриманих при виконанні фармакопейного аналізу, робиться висновок про відповідність лікарського засобу вимогам Державної фармакопеї або іншої НТД.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разі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відхилення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вимог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ліки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допускаються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6283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239000" cy="710952"/>
          </a:xfrm>
        </p:spPr>
        <p:txBody>
          <a:bodyPr/>
          <a:lstStyle/>
          <a:p>
            <a:pPr algn="ctr"/>
            <a:r>
              <a:rPr lang="uk-UA" dirty="0" smtClean="0"/>
              <a:t>хроматографія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7239000" cy="4846320"/>
          </a:xfrm>
        </p:spPr>
        <p:txBody>
          <a:bodyPr/>
          <a:lstStyle/>
          <a:p>
            <a:pPr marL="0" indent="0" algn="just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Принципи розділення, обладнання і методики подані у відповідних загальних статтях ДФУ, які описують такі загальні методи: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хроматографія на папері;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тонкошарова хроматографія;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газова хроматографія;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рідинна хроматографія;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ексклюзійна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хроматографія;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надкритична хроматографія.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1289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239000" cy="770344"/>
          </a:xfrm>
        </p:spPr>
        <p:txBody>
          <a:bodyPr>
            <a:normAutofit fontScale="90000"/>
          </a:bodyPr>
          <a:lstStyle/>
          <a:p>
            <a:pPr algn="ctr"/>
            <a:r>
              <a:rPr lang="uk-UA" i="1" dirty="0"/>
              <a:t>Надкритична </a:t>
            </a:r>
            <a:r>
              <a:rPr lang="uk-UA" i="1" dirty="0" smtClean="0"/>
              <a:t>хроматографія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Склад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рухомої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набивних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колонок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мінорного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компонента-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розчинника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коригуватися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± 30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відносних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± 2 %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абсолютних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залежно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того,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більшим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капілярних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колонок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коригування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допускається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Довжина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хвилі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детектування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коригування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допускається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Параметри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колонки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Нерухома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фаза: —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розмір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частинок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максимальне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зменщення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розміру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— 50 %;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збільшення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розміру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допускається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набивні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колонки).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Розміри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колонки: —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довжина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± 70 %, —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внутрішній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діаметр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— ± 25 %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набивні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колонки); — ± 50 %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капілярні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колонки).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Швидкість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потоку: ± 50 %. Температура: ± 5 % при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специфікованій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температурі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аналізу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Об'єм інжекції може бути зменшений, якщо детектування і збіжність визначуваних піків залишаються задовільними; збільшення об'єму не допускається.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730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239000" cy="842352"/>
          </a:xfrm>
        </p:spPr>
        <p:txBody>
          <a:bodyPr>
            <a:normAutofit fontScale="90000"/>
          </a:bodyPr>
          <a:lstStyle/>
          <a:p>
            <a:pPr algn="ctr"/>
            <a:r>
              <a:rPr lang="uk-UA" i="1" dirty="0" err="1"/>
              <a:t>Ексклюзійна</a:t>
            </a:r>
            <a:r>
              <a:rPr lang="uk-UA" i="1" dirty="0"/>
              <a:t> </a:t>
            </a:r>
            <a:r>
              <a:rPr lang="uk-UA" i="1" dirty="0" smtClean="0"/>
              <a:t>хроматографія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Рідинна хроматографія, яка ґрунтується на відмінності у здатності молекул різних розмірів проникати в пори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неіоногенного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гелю, котрий служить нерухомою фазою, називається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ексклюзійною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, або молекулярно-ситовою, хроматографією.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Зазвичай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розрізняють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гель-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проникаючу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хроматографію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елюент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органічний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розчинник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і гель-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фільтрацію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елюент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вода). 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Ексклюзійну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хроматографію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здійснюють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як правило,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рідинних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хроматографах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51292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239000" cy="626328"/>
          </a:xfrm>
        </p:spPr>
        <p:txBody>
          <a:bodyPr/>
          <a:lstStyle/>
          <a:p>
            <a:pPr algn="ctr"/>
            <a:r>
              <a:rPr lang="uk-UA" dirty="0"/>
              <a:t>Фотометричний </a:t>
            </a:r>
            <a:r>
              <a:rPr lang="uk-UA" dirty="0" smtClean="0"/>
              <a:t>аналіз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7239000" cy="484632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Великий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розділ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фізико-хімічних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аналізу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оптичні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Світлопоглинання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світлорозсіювання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заломлення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світла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вторинне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свічення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речовини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все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оптичні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властивості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систем,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тісно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пов’язані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хімічним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складом.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Саме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зв’язок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лежить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основі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якісного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кількісного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аналізу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речовин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використанні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оптичних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Серед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оптичних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найбільш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часто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використовуваним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фотометричний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зокрема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спектрофотометричний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дозволяє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проводити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субстанцій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лікарських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речовин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так і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одно-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багатокомпонентних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лікарських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форм.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включені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Державної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фармакопеї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Міжнародної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фармакопеї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фармакопейних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статей.</a:t>
            </a:r>
          </a:p>
        </p:txBody>
      </p:sp>
    </p:spTree>
    <p:extLst>
      <p:ext uri="{BB962C8B-B14F-4D97-AF65-F5344CB8AC3E}">
        <p14:creationId xmlns:p14="http://schemas.microsoft.com/office/powerpoint/2010/main" val="33165446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60</TotalTime>
  <Words>901</Words>
  <Application>Microsoft Office PowerPoint</Application>
  <PresentationFormat>Экран (4:3)</PresentationFormat>
  <Paragraphs>85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МІНІСТЕРСТВО ОХОРОНИ ЗДОРОВ’Я УКРАЇНИ  ЗАПОРІЗЬКИЙ ДЕРЖАВНИЙ МЕДИЧНИЙ УНІВЕРСИТЕТ КАФЕДРА ФАРМАКОГНОЗІЇ, ФАРМХІМІЇ І ТЕХНОЛОГІЇ ЛІКІВ </vt:lpstr>
      <vt:lpstr>Презентация PowerPoint</vt:lpstr>
      <vt:lpstr>вступ</vt:lpstr>
      <vt:lpstr>Види фармацевтичного аналізу</vt:lpstr>
      <vt:lpstr>Фармакопейний аналіз</vt:lpstr>
      <vt:lpstr>хроматографія</vt:lpstr>
      <vt:lpstr>Надкритична хроматографія </vt:lpstr>
      <vt:lpstr>Ексклюзійна хроматографія</vt:lpstr>
      <vt:lpstr>Фотометричний аналіз</vt:lpstr>
      <vt:lpstr>ЯМР. Спектроскопія ядерного магнітного резонансу</vt:lpstr>
      <vt:lpstr>ЕПР. електронний парамагнітний резонанс</vt:lpstr>
      <vt:lpstr>Приклад використання  ЯМР і ЕПР - спектроскопії: </vt:lpstr>
      <vt:lpstr>Мікрометод </vt:lpstr>
      <vt:lpstr>Список скорочень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ОХОРОНИ ЗДОРОВ’Я УКРАЇНИ  ЗАПОРІЗЬКИЙ ДЕРЖАВНИЙ МЕДИЧНИЙ УНІВЕРСИТЕТ КАФЕДРА ФАРМАКОГНОЗІЇ, ФАРМХІМІЇ І ТЕХНОЛОГІЇ ЛІКІВ</dc:title>
  <dc:creator>111</dc:creator>
  <cp:lastModifiedBy>111</cp:lastModifiedBy>
  <cp:revision>7</cp:revision>
  <dcterms:created xsi:type="dcterms:W3CDTF">2018-11-05T08:42:37Z</dcterms:created>
  <dcterms:modified xsi:type="dcterms:W3CDTF">2018-11-05T09:46:47Z</dcterms:modified>
</cp:coreProperties>
</file>