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5" r:id="rId16"/>
    <p:sldId id="286" r:id="rId17"/>
    <p:sldId id="288" r:id="rId18"/>
    <p:sldId id="289" r:id="rId19"/>
    <p:sldId id="290" r:id="rId20"/>
    <p:sldId id="291" r:id="rId21"/>
    <p:sldId id="292" r:id="rId22"/>
    <p:sldId id="294" r:id="rId23"/>
    <p:sldId id="295" r:id="rId24"/>
    <p:sldId id="296" r:id="rId25"/>
    <p:sldId id="297" r:id="rId26"/>
    <p:sldId id="298" r:id="rId27"/>
    <p:sldId id="299" r:id="rId28"/>
    <p:sldId id="300" r:id="rId29"/>
    <p:sldId id="301" r:id="rId30"/>
    <p:sldId id="302" r:id="rId31"/>
    <p:sldId id="303" r:id="rId32"/>
    <p:sldId id="304" r:id="rId33"/>
    <p:sldId id="305" r:id="rId34"/>
    <p:sldId id="287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-16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1936" y="131806"/>
            <a:ext cx="10396150" cy="1917236"/>
          </a:xfrm>
        </p:spPr>
        <p:txBody>
          <a:bodyPr/>
          <a:lstStyle/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ЗАПОРІЗЬКИЙ ДЕРЖАВНИЙ МЕДИЧНИЙ УНІВЕРСИТЕТ </a:t>
            </a:r>
            <a:b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фізичної реабілітації, спортивної медицини, фізичного виховання та здоров’я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37968" y="2496063"/>
            <a:ext cx="10132540" cy="3908821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Лекція </a:t>
            </a:r>
            <a:r>
              <a:rPr lang="ru-RU" sz="28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4:Організація занять  </a:t>
            </a:r>
            <a:r>
              <a:rPr lang="ru-RU" sz="28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коригуючою</a:t>
            </a:r>
            <a:r>
              <a:rPr lang="ru-RU" sz="28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гімнастикою</a:t>
            </a:r>
            <a:r>
              <a:rPr lang="ru-RU" sz="2800" b="1" dirty="0" smtClean="0"/>
              <a:t>.</a:t>
            </a:r>
            <a:endParaRPr lang="ru-RU" sz="2800" dirty="0" smtClean="0"/>
          </a:p>
          <a:p>
            <a:pPr algn="ctr"/>
            <a:endParaRPr lang="uk-UA" sz="2800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80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Шаповалова</a:t>
            </a:r>
            <a:r>
              <a:rPr lang="uk-UA" sz="28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І. В. </a:t>
            </a:r>
            <a:r>
              <a:rPr lang="uk-UA" sz="280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канд</a:t>
            </a:r>
            <a:r>
              <a:rPr lang="uk-UA" sz="28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пед. </a:t>
            </a:r>
            <a:r>
              <a:rPr lang="uk-UA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uk-UA" sz="28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доц.</a:t>
            </a:r>
          </a:p>
          <a:p>
            <a:pPr algn="ctr"/>
            <a:endParaRPr lang="uk-UA" sz="2800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43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</a:t>
            </a:r>
            <a:endParaRPr lang="ru-RU" sz="43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615" y="4106836"/>
            <a:ext cx="2148965" cy="2298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799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7307" y="576649"/>
            <a:ext cx="10177368" cy="5464713"/>
          </a:xfrm>
        </p:spPr>
        <p:txBody>
          <a:bodyPr>
            <a:normAutofit fontScale="92500" lnSpcReduction="20000"/>
          </a:bodyPr>
          <a:lstStyle/>
          <a:p>
            <a:pPr lvl="0"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			</a:t>
            </a:r>
            <a:r>
              <a:rPr lang="uk-UA" sz="2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 доборі виконанні вправ необхідно зберігати черговість роботи м'язових груп, що залучаються до їх виконання.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uk-UA" sz="2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У лікувальному курсі потрібно щодня частково змінювати і ускладнювати вправи, що застосовуються. 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uk-UA" sz="2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7.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У заняття </a:t>
            </a:r>
            <a:r>
              <a:rPr lang="uk-UA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коригуючою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гімнастикою слід вводити 10−15 % нових вправ, а вже відомі повторюються для того, щоб забезпечити закріплення рухових навичок.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8.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У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передостанні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3-4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дні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курсу 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пацієнтів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навчають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тих </a:t>
            </a:r>
            <a:r>
              <a:rPr lang="uk-UA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коригуюч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их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вправ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будуть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рекомендовані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самостійних занять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9.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Обсяг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методичного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матеріалу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інтенсивність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складність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коригуюч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их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вправ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занятті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мають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відповідати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меті </a:t>
            </a:r>
            <a:r>
              <a:rPr lang="uk-UA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коригуючого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заняття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відповідно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призначе</a:t>
            </a:r>
            <a:r>
              <a:rPr lang="uk-UA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нню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пацієнта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0" algn="just">
              <a:buNone/>
            </a:pP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303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4973" y="600045"/>
            <a:ext cx="10449204" cy="5645946"/>
          </a:xfrm>
        </p:spPr>
        <p:txBody>
          <a:bodyPr>
            <a:noAutofit/>
          </a:bodyPr>
          <a:lstStyle/>
          <a:p>
            <a:pPr marL="450000" algn="just">
              <a:buNone/>
            </a:pP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							Самостійні (індивідуальні) заняття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коригуючою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гімнастикою рекомендуються у формі комплексу спеціальних вправ </a:t>
            </a:r>
            <a:r>
              <a:rPr lang="uk-UA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коригуючої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спрямованості, обмежуються вимогами безпеки виконання вправ, проводяться пацієнтами, які вміють правильно виконувати вправи та свідомо відносяться до якості їх виконання. 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Комплекс вправ для них складає фахівець з фізичної терапії з урахуванням індивідуальних здібностей кожного пацієнта,які пацієнти виконують самостійно кілька разів протягом дня. Усі вони організовуються та проводяться згідно незмінних правил, які називаються принципами. Самостійні заняття, які проводяться з профілактичною метою, складаються на основі рекомендацій фахівців.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2" descr="ÐÐ°ÑÑÐ¸Ð½ÐºÐ¸ Ð¿Ð¾ Ð·Ð°Ð¿ÑÐ¾ÑÑ &quot;Ð¿Ð»Ð¾ÑÐºÐ¾ÑÑÐ¾Ð¿ÑÑÑÑ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991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8497" y="444842"/>
            <a:ext cx="10297298" cy="61701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 algn="just">
              <a:buNone/>
            </a:pP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68627" y="889844"/>
            <a:ext cx="9292281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	Вони вивчаються пацієнтом у присутності фізичного терапевта і застосовуються спочатку для попередження ускладнень, розвитку компенсаторних рухів, а згодом для відновлення рухових навичок, фізичних якостей і функцій організму. Індивідуальні заняття значно підвищують ефективність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коригуючої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гімнастики. Для досягнення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коригуючого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впливу пацієнту необхідно неодноразово виконувати вправи протягом дня.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	Спочатку заняття спрямовані на попередження ускладнень, розвиток компенсаторних рухів, а в подальшому на корекцію дефектів, відновлення фізичних якостей і функцій організму.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indent="449580" algn="just">
              <a:spcAft>
                <a:spcPts val="1000"/>
              </a:spcAft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endParaRPr lang="ru-RU" sz="2800" dirty="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00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4930" y="321277"/>
            <a:ext cx="9711422" cy="572008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uk-UA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Коригуюча</a:t>
            </a: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ходьба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спрямована на усунення порушень, навчання й удосконалення правильної методики ходьби.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Ходьба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є найбільш доступним і поширеним видом фізичних вправ, що широко використовується під час відновлення переважної більшості захворювань та травм на усіх етапах фізичної терапії. Вона спрямована на активізацію режиму хворого і повноцінне використання сприятливих умов зовнішнього середовища. Ходьба сприяє оздоровленню, стимулює процеси кровообігу, дихання, обміну речовин, зміцнює переважно м`язи ніг і тазу, але залучає до роботи м`язи всього тіла. 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0367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80659" y="208551"/>
            <a:ext cx="9283530" cy="504719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Ритмічні чергування напруження і розслаблення м`язів при ходьбі створюють сприятливі умови для заспокоєння організму, водночас ходьба у швидкому темпі дає значне фізичне навантаження, тренуючи і розвиваючи адаптаційні механізми відновлення. Фізичне навантаження при ходьбі легко піддається дозуванню і залежить від відстані та рельєфу маршруту, годин та темпу проходження дистанції, кількість інтервалів для відпочинку та їх тривалості. Ходити можна по спеціально розкресленій «</a:t>
            </a:r>
            <a:r>
              <a:rPr lang="uk-UA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слідовій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доріжці, по косій поверхні та ін. 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192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07008" y="626076"/>
            <a:ext cx="9979976" cy="5601729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В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ступн</a:t>
            </a: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(підготовча)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</a:t>
            </a: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заключн</a:t>
            </a: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 частини з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анят</a:t>
            </a: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ь </a:t>
            </a:r>
            <a:r>
              <a:rPr lang="uk-UA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коригуючою</a:t>
            </a: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гімнастикою</a:t>
            </a: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Заняття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коригуючою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гімнастикою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складаються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трьох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частин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вступної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(підготовчої)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основної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заключної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У в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ступн</a:t>
            </a:r>
            <a:r>
              <a:rPr lang="uk-UA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ій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частин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 проводиться підготовка до виконання вправ основної частини. Вправи вступної частини мають тонізуючій вплив на організм пацієнта, створюють позитивні емоції, сприяють підготовці організму до навантаження основної частини.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В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ступн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частина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становить 10-20 % часу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всього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заняття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Ї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ї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мета –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підготовка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організму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вправ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основної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частини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засобами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ходьба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різних напрямках із рухами верхніми кінцівками та без них,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гімнастичні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вправи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загальнорозвиваючі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вправи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дихальні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вправи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вправи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увагу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60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8096" y="560172"/>
            <a:ext cx="10534217" cy="5242293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У підготовчій частині можна використовувати тонізуючий вплив умовних подразників: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2" algn="just">
              <a:buFont typeface="Arial" pitchFamily="34" charset="0"/>
              <a:buChar char="•"/>
            </a:pP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строго визначеного часу проведення занять;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2" algn="just">
              <a:buFont typeface="Arial" pitchFamily="34" charset="0"/>
              <a:buChar char="•"/>
            </a:pP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провітрювання залу перед заняттям;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2" algn="just">
              <a:buFont typeface="Arial" pitchFamily="34" charset="0"/>
              <a:buChar char="•"/>
            </a:pP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визначення самопочуття пацієнта;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2" algn="just">
              <a:buFont typeface="Arial" pitchFamily="34" charset="0"/>
              <a:buChar char="•"/>
            </a:pP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проведення деяких об`єктивних обстежень (підрахунок </a:t>
            </a:r>
            <a:r>
              <a:rPr lang="uk-UA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рульсу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частоти дихання);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2" algn="just">
              <a:buFont typeface="Arial" pitchFamily="34" charset="0"/>
              <a:buChar char="•"/>
            </a:pP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використання музичного супроводу.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В основній частині вирішується основне завдання </a:t>
            </a:r>
            <a:r>
              <a:rPr lang="uk-UA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коригуючого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використання фізичних вправ. Завдання основної частини залежать від захворювань. Підбір, послідовність і особливості вправ повинні забезпечувати найкращій </a:t>
            </a:r>
            <a:r>
              <a:rPr lang="uk-UA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коригуючий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ефект.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3847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7136" y="597409"/>
            <a:ext cx="9619488" cy="5443954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Основна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частина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становить 50-70 % часу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заняття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коригуючо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ю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гімнастикою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У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ній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вирішують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головні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завдання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Використовують симетричні та асиметричні вправи, </a:t>
            </a:r>
            <a:r>
              <a:rPr lang="uk-UA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деторсійні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в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прави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,вправи для збільшення рухливості хребта, вправи для зміцнення м'язового корсету, вправи для формування та закріплення правильної постави.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Заключна частина заняття з </a:t>
            </a:r>
            <a:r>
              <a:rPr lang="uk-UA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коригуючої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гімнастики триває 10-20% часу. Її завдання – закріпити післядію вправ, які використовувались в основній частині заняття, знизити фізичне навантаження. Засоби: гімнастичні вправи з незначним навантаженням, дихальні вправи, </a:t>
            </a:r>
            <a:r>
              <a:rPr lang="uk-UA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вправи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увагу, на розслаблення, </a:t>
            </a:r>
            <a:r>
              <a:rPr lang="uk-UA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віси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вправи на розтягування хребта.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75767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3826" y="807309"/>
            <a:ext cx="8310175" cy="5234054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3. Методи проведення занять з </a:t>
            </a:r>
            <a:r>
              <a:rPr lang="uk-UA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коригуючої</a:t>
            </a: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гімнастики.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Методи проведення занять з </a:t>
            </a:r>
            <a:r>
              <a:rPr lang="uk-UA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коригуючої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гімнастики</a:t>
            </a: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залежать від характеру захворювання або травми, етапу фізичної терапії, рухового режиму періоду застосування </a:t>
            </a:r>
            <a:r>
              <a:rPr lang="uk-UA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коригуючих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вправ. 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Розрізняють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такі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методи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 </a:t>
            </a:r>
            <a:r>
              <a:rPr lang="ru-RU" sz="28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індивідуальний</a:t>
            </a: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малогруповий</a:t>
            </a: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груповий</a:t>
            </a: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8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самостійний</a:t>
            </a: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Напочатку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періоду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щадний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заняття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коригу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ю</a:t>
            </a:r>
            <a:r>
              <a:rPr lang="uk-UA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чою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гімнастикою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проводять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індивідуальним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методом, а у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кінці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пацієнтів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однаковими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захворюваннями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клінічним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перебігом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хвороби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функціональними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можливостями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організмуможнаоб'єднати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групи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3-4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осіб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19380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3168" y="486031"/>
            <a:ext cx="10560266" cy="576648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	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 такими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нечисленними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группами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розпочинаються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заняття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 II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періоді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функціональний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Однак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деякі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пацієнти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за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призначенням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лікаря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продовжувати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заняття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індивідуально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У III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періоді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тренувальному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переважає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груповий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метод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занять </a:t>
            </a:r>
            <a:r>
              <a:rPr lang="uk-UA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коригуючою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гімнастикою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використовується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але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застосовується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самостійний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метод. У таких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випадках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для 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пацієнта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розробляється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комплекс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вправ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перевіряється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здатність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самостійно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правильно їх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виконувати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призначаються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терміни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для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періодичного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медогляду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корекції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комплексів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вправ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самостійних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занять.</a:t>
            </a:r>
          </a:p>
          <a:p>
            <a:pPr marL="0" indent="0" algn="just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7042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4544" y="304800"/>
            <a:ext cx="8383986" cy="68275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4770" y="905174"/>
            <a:ext cx="8596668" cy="4858738"/>
          </a:xfrm>
        </p:spPr>
        <p:txBody>
          <a:bodyPr>
            <a:normAutofit/>
          </a:bodyPr>
          <a:lstStyle/>
          <a:p>
            <a:pPr marL="457200" lvl="0" indent="-457200" algn="just">
              <a:buFont typeface="+mj-lt"/>
              <a:buAutoNum type="arabicPeriod"/>
            </a:pP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uk-UA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анять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коригуючою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гімнастикою.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just">
              <a:buFont typeface="+mj-lt"/>
              <a:buAutoNum type="arabicPeriod"/>
            </a:pP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ступн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(підготовча)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заключн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частини з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анят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ь </a:t>
            </a:r>
            <a:r>
              <a:rPr lang="uk-UA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коригуючою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гімнастикою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just">
              <a:buFont typeface="+mj-lt"/>
              <a:buAutoNum type="arabicPeriod"/>
            </a:pP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Методи проведення занять з </a:t>
            </a:r>
            <a:r>
              <a:rPr lang="uk-UA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коригуючої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гімнастики.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just">
              <a:buFont typeface="+mj-lt"/>
              <a:buAutoNum type="arabicPeriod"/>
            </a:pP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Періоди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застосування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коригуючої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гімнастики.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just">
              <a:buFont typeface="+mj-lt"/>
              <a:buAutoNum type="arabicPeriod"/>
            </a:pP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Загальні вимоги до методики проведення занять з </a:t>
            </a:r>
            <a:r>
              <a:rPr lang="uk-UA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коригуючої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гімнастики. 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65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0173" y="733169"/>
            <a:ext cx="8713829" cy="5308194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Для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індивідуальних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групових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занять 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фізичному терапевту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надається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певний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час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Комплектування груп проводиться на початковому етапі на підставі висновку лікаря.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8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Індивідуальний</a:t>
            </a: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метод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застосовують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більш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складних пацієнтів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обмеженими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руховими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можливостями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яким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необхідна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стороння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допомога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рухах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uk-UA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Індивідуальні заняття 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дозволяють індивідуалізувати зміст, методи, прийоми відновлювальних та </a:t>
            </a:r>
            <a:r>
              <a:rPr lang="uk-UA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коригуючих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заходів, оперативно контролювати стан пацієнта.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25766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9096" y="716693"/>
            <a:ext cx="9888068" cy="5458476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Індивідуальний, тобто метод, що визначає можливість організації занять фізичним терапевтом з одним пацієнтом. У цьому випадку методика підбирається строго індивідуально, з урахуванням особливостей патології пацієнта, його функціональних можливостей і підготовленості. Індивідуальний метод організації занять є найбільш ефективним. 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Індивідуально-групові</a:t>
            </a: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заняття</a:t>
            </a: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проводяться з групою від двох до шести осіб, як правило, з приблизно однаковими вторинними порушеннями, наприклад постави.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Такі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заняття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типові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</a:t>
            </a:r>
            <a:r>
              <a:rPr lang="uk-UA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игуюч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их занять.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Особливість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полягає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тому,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частина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заняття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проводиться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спільно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при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цьому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підбираються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вправи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доступні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всім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інша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частина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складається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персональних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завданнях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кожному і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виконанні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їх 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пі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керівництвом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і контролем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uk-UA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ізичного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терапевта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Така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форма занять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обумовлена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різноманіттям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дефектів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6276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1404" y="626077"/>
            <a:ext cx="8532597" cy="5415286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Така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форма занять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обумовлена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різноманіттям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дефектів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вимогами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індивідуального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підходу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Індивідуально-груповий 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 метод, при якому заняття організовує і проводе фізичний терапевт, а асистенти працюють індивідуально під керівництвом фахівця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Ефективність 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цього методу дуже висока.  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Груповий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є найбільш поширеним; при ньому, як правило, прагнуть підбирати в одну групу осіб з однорідними захворюваннями і, що особливо важливо, зі схожим функціональним станом. Заняття проводять у кабінеті ФТ, чисельність пацієнтів сягає 13 – 15 осіб.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41291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6649" y="411892"/>
            <a:ext cx="8689116" cy="509922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28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малогруповому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методі заняття проводяться у палаті з групою хворих (6 – 8 осіб) зі схожим функціональним станом. Відносна однорідність групи дозволяє вирішити загальні та спеціальні завдання, використовуючи єдині засоби і методи, створювати умови взаємодії.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uk-UA" dirty="0" smtClean="0"/>
          </a:p>
        </p:txBody>
      </p:sp>
    </p:spTree>
    <p:extLst>
      <p:ext uri="{BB962C8B-B14F-4D97-AF65-F5344CB8AC3E}">
        <p14:creationId xmlns:p14="http://schemas.microsoft.com/office/powerpoint/2010/main" val="35955900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82135" y="850773"/>
            <a:ext cx="9331638" cy="490747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4.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Періоди застосування 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коригуючої</a:t>
            </a:r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гімнастики.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Розрізняють три періоди застосування </a:t>
            </a:r>
            <a:r>
              <a:rPr lang="uk-UA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коригуючої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гімнастики, кожний з яких характеризується відповідним </a:t>
            </a:r>
            <a:r>
              <a:rPr lang="uk-UA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анатомо-функціональним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станом організму людини.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І період (вступний)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−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щадний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−характеризується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вираженими анато­мічними і функціональними порушеннями, відповідної системи і організму взагалі, симптомами, притаманними дефекту, вимушеним зниженням рухової активності, зокрема іммобілізацією. 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Завдання цього періоду: поліпшення нервово-психічного стану пацієнта, попередження ускладнень, стимуляція трофічних та компенсаторних процесів. </a:t>
            </a:r>
            <a:endParaRPr lang="ru-RU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881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6649" y="469557"/>
            <a:ext cx="8697353" cy="557180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uk-UA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Коригуючу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гімнастику застосовують у формі </a:t>
            </a:r>
            <a:r>
              <a:rPr lang="uk-UA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коригуючої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і ранкової гігієнічної гімнастики, самостійних занять. Комплекси складаються приблизно з 75 % загально-розвиваючих вправ та дихальних у співвідношенні 1:1 і до 25 % спеціальних вправ. Виконують їх переважно з вихідного положення лежачи. Інтенсивність вправ мала, а наприкінці </a:t>
            </a:r>
            <a:r>
              <a:rPr lang="uk-UA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періоду−помірна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Тривалість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лікувальної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гімнастики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5-12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хв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Фізіологічна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крива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навантаження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зображенням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зміни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частоти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пульсу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час занять,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одновершинною у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середині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основної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частини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заняття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25907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8496" y="799071"/>
            <a:ext cx="9411785" cy="5242292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II </a:t>
            </a:r>
            <a:r>
              <a:rPr lang="uk-UA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період (основний)</a:t>
            </a:r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−</a:t>
            </a:r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функціональний</a:t>
            </a:r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− характеризується покращанням клінічного стану пацієнта, відновленням анатомічної цілісності органу чи тканин при одночасному суттєвому порушенні їх функції. </a:t>
            </a:r>
            <a:endParaRPr lang="ru-RU" sz="3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Основні</a:t>
            </a:r>
            <a:r>
              <a:rPr lang="uk-UA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завдання</a:t>
            </a:r>
            <a:r>
              <a:rPr lang="uk-UA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періоду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відновлення</a:t>
            </a:r>
            <a:r>
              <a:rPr lang="uk-UA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функцій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систем 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організму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підготовка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збільшення</a:t>
            </a:r>
            <a:r>
              <a:rPr lang="uk-UA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фізичних</a:t>
            </a:r>
            <a:r>
              <a:rPr lang="uk-UA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навантажень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зміни</a:t>
            </a:r>
            <a:r>
              <a:rPr lang="uk-UA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рухового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режиму. 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Застосовуються</a:t>
            </a:r>
            <a:r>
              <a:rPr lang="uk-UA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</a:t>
            </a:r>
            <a:r>
              <a:rPr lang="uk-UA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коригуючої</a:t>
            </a:r>
            <a:r>
              <a:rPr lang="uk-UA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гімнастики 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попереднього</a:t>
            </a:r>
            <a:r>
              <a:rPr lang="uk-UA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періоду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uk-UA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коригуючи 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ходьба</a:t>
            </a:r>
            <a:r>
              <a:rPr lang="uk-UA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заняття</a:t>
            </a:r>
            <a:r>
              <a:rPr lang="uk-UA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включають</a:t>
            </a:r>
            <a:r>
              <a:rPr lang="uk-UA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близько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50 % 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загально</a:t>
            </a:r>
            <a:r>
              <a:rPr lang="uk-UA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розвиваючих</a:t>
            </a:r>
            <a:r>
              <a:rPr lang="uk-UA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вправ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дихальних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співвідношенні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2:1 і 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спеціальні</a:t>
            </a:r>
            <a:r>
              <a:rPr lang="uk-UA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вправи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питома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вага 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якихзбільшується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до 50 </a:t>
            </a:r>
            <a:r>
              <a:rPr lang="ru-RU" sz="3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%. 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Вправивиконуються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вихідному</a:t>
            </a:r>
            <a:r>
              <a:rPr lang="uk-UA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положенні</a:t>
            </a:r>
            <a:r>
              <a:rPr lang="uk-UA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лежачи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сидячи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стоячи 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помірною</a:t>
            </a:r>
            <a:r>
              <a:rPr lang="uk-UA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інтенсивністю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Тривалість</a:t>
            </a:r>
            <a:r>
              <a:rPr lang="uk-UA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коригуючої</a:t>
            </a:r>
            <a:r>
              <a:rPr lang="uk-UA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гімнастики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15-25 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хв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77980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6692" y="873211"/>
            <a:ext cx="9911724" cy="5168151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			III </a:t>
            </a:r>
            <a:r>
              <a:rPr lang="ru-RU" sz="3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період</a:t>
            </a:r>
            <a:r>
              <a:rPr lang="uk-UA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заключний</a:t>
            </a:r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 −</a:t>
            </a:r>
            <a:r>
              <a:rPr lang="ru-RU" sz="3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тренувальний</a:t>
            </a:r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характеризується</a:t>
            </a:r>
            <a:r>
              <a:rPr lang="uk-UA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завершенн</a:t>
            </a:r>
            <a:r>
              <a:rPr lang="uk-UA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процессу</a:t>
            </a:r>
            <a:r>
              <a:rPr lang="uk-UA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коригування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відновлення</a:t>
            </a:r>
            <a:r>
              <a:rPr lang="uk-UA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функцій</a:t>
            </a:r>
            <a:r>
              <a:rPr lang="uk-UA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пацієнтів</a:t>
            </a:r>
            <a:r>
              <a:rPr lang="uk-UA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спостерігаються</a:t>
            </a:r>
            <a:r>
              <a:rPr lang="uk-UA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залишкові</a:t>
            </a:r>
            <a:r>
              <a:rPr lang="uk-UA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явища</a:t>
            </a:r>
            <a:r>
              <a:rPr lang="uk-UA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перенесеної</a:t>
            </a:r>
            <a:r>
              <a:rPr lang="uk-UA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хвороби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зниження</a:t>
            </a:r>
            <a:r>
              <a:rPr lang="uk-UA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сили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витривалості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швидкості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здатності</a:t>
            </a:r>
            <a:r>
              <a:rPr lang="uk-UA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переносити</a:t>
            </a:r>
            <a:r>
              <a:rPr lang="uk-UA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фізичні</a:t>
            </a:r>
            <a:r>
              <a:rPr lang="uk-UA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навантаження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повному</a:t>
            </a:r>
            <a:r>
              <a:rPr lang="uk-UA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обсязі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buNone/>
            </a:pPr>
            <a:r>
              <a:rPr lang="uk-UA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Основні завдання періоду: виховання впевненості у цілковите одужання і повноцінне повернення до праці, підвищення функціональної здатності та фізичних якостей організму, тренування його до фізичних навантажень виробничого і побутового характеру; відновлення працездатності або удосконалення функцій заміщення і пристосування пацієнта до змінених хворобою чи травмою умов життя. </a:t>
            </a:r>
            <a:endParaRPr lang="ru-RU" sz="3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17248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8496" y="1145059"/>
            <a:ext cx="8425505" cy="489630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dirty="0" smtClean="0"/>
              <a:t>	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цей період застосовують всі форми </a:t>
            </a:r>
            <a:r>
              <a:rPr lang="uk-UA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коригуючої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гімнастики. Виконують вправи великої інтенсивності, якщо дозволяє перенесене захворювання, вік і організм добре адаптувався до цих </a:t>
            </a:r>
            <a:r>
              <a:rPr lang="uk-UA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навантажень−використовуються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вправи максимальної інтенсивності. У комплекс лікувальної гімнастики входять близько 25 % загально-розвиваючих вправ і дихальних у співвідношенні 3-4:1 і до 75 % спеціальних вправ.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Тривалість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заняття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доводиться до 30-45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хв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39522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5022" y="1009403"/>
            <a:ext cx="9892147" cy="5031959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5. Загальні вимоги до методики проведення занять з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коригуючої</a:t>
            </a:r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гімнастики.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Методика </a:t>
            </a:r>
            <a:r>
              <a:rPr lang="uk-UA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коригуючої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гімнастики визначається завданнями, що ставляться перед цим методом фізичної терапії  та засобами і формами </a:t>
            </a:r>
            <a:r>
              <a:rPr lang="uk-UA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коригуючої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гімнастики, що добираються для їх вирішення на етапах коригування. 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Методика може видозмінюватись залежно від загального стану пацієнту, перебігу захворювання, рухового режиму, відповідних реакцій організму на фізичне навантаження що поступово збільшується. Величина його залежить від характеру, загальної кількості вправ і їх повторень, вихідних положень, темпу, ритму, амплітуди рухів, складності і ступеня силових напружень, інтенсивності фізичних вправ, щільності і тривалості занять, емоційного рівня їх проведення. 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4313" y="280086"/>
            <a:ext cx="9662983" cy="5761277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dirty="0" smtClean="0"/>
              <a:t>	</a:t>
            </a:r>
            <a:r>
              <a:rPr lang="uk-UA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1. </a:t>
            </a:r>
            <a:r>
              <a:rPr lang="ru-RU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uk-UA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анять</a:t>
            </a:r>
            <a:r>
              <a:rPr lang="uk-UA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коригуючою</a:t>
            </a:r>
            <a:r>
              <a:rPr lang="uk-UA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гімнастикою.</a:t>
            </a:r>
            <a:endParaRPr lang="ru-RU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Форми занять: ранкова гігієнічна гімнастика, заняття </a:t>
            </a:r>
            <a:r>
              <a:rPr lang="uk-UA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коригуючою</a:t>
            </a:r>
            <a:r>
              <a:rPr lang="uk-UA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гімнастикою, самостійні заняття </a:t>
            </a:r>
            <a:r>
              <a:rPr lang="uk-UA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коригуючию</a:t>
            </a:r>
            <a:r>
              <a:rPr lang="uk-UA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гімнастикою.</a:t>
            </a:r>
            <a:endParaRPr lang="ru-RU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Ранкова гігієнічна гімнастика – </a:t>
            </a:r>
            <a:r>
              <a:rPr lang="uk-UA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 комплекс гімнастичних вправ, які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виконуються після нічного сну. </a:t>
            </a:r>
            <a:endParaRPr lang="ru-RU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Основними завданнями ранкової гігієнічної гімнастики є: збудження організму після нічного сну, підняття загального тонусу хворого, надання йому бадьорого настрою і приведення організму у робочий стан.</a:t>
            </a:r>
            <a:endParaRPr lang="ru-RU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ru-RU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Ранкова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гігієнічн</a:t>
            </a:r>
            <a:r>
              <a:rPr lang="uk-UA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гімнастика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повинна </a:t>
            </a:r>
            <a:r>
              <a:rPr lang="ru-RU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готувати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денної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активності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функції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органів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і систем </a:t>
            </a:r>
            <a:r>
              <a:rPr lang="ru-RU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хворих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66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2518" y="831273"/>
            <a:ext cx="9963399" cy="5210089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Застосовуючи </a:t>
            </a:r>
            <a:r>
              <a:rPr lang="uk-UA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коригуючі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вправи, необхідно дотримуватись основних дидактичних принципів (свідомість і активність, наочність, доступність і індивідуальність, систематичність і поступовість підвищення вимог). Особливо ретельно слід дотримуватись принципу розподілу навантаження між різними м'язовими групами, чергувати напруження з розслабленням м'язів і поєднувати рухи з фазами дихання. При диханні звертають увагу на те, щоб вдих відповідав випрямленню чи прогинанню тулуба, розведенню або підняттю рук і моменту найменшого зусилля у вправі, а </a:t>
            </a:r>
            <a:r>
              <a:rPr lang="uk-UA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видих−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згинанню тулуба чи ніг, зведенню або опусканню рук і моменту найбільшого зусилля у вправі. 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65018" y="581891"/>
            <a:ext cx="9856520" cy="5459471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Методика передбачає застосування вправ малої, помірної, великої і максимальної інтенсивності, що залежить від рухового режиму, періоду використання </a:t>
            </a:r>
            <a:r>
              <a:rPr lang="uk-UA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коригуючої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гімнастики на етапах фізичної терапії. До вправ малої інтенсивності відносять рухи невеликих м'язових груп, що виконуються переважно у повільному темпі, статичні дихальні вправи і вправи на розслаблення м'язів. Фізіологічні зрушення при виконанні цих вправ незначні. У вправах помірної інтенсивності залучають до роботи середні і великі м'язові групи кінцівок, тулуба, застосовують динамічні дихальні вправи, ходьбу в повільному і середньому темпі. При цьому фізіологічні параметри серцево-судинної та дихальної систем відновлюються до стану норми через 5-7 хв. Вправивеликоїінтенсивностізмушуютьпрацювативеликукількістьм'язовихгруп і виконуються вони у середньому і швидкому темпі.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00644" y="795647"/>
            <a:ext cx="8573358" cy="5245715"/>
          </a:xfrm>
        </p:spPr>
        <p:txBody>
          <a:bodyPr/>
          <a:lstStyle/>
          <a:p>
            <a:pPr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Це, в першу чергу, коригуючи вправи з медицинболами, швидка ходьба, та ін.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цих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вправтривалість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відновного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періоду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показниках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ЧСС,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артеріального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тиску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легеневої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вентиляції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становить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понад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хв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Вправи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максимальної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інтенсивності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характеризуються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одночасною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роботою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великої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кількості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м'язів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яка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виконується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швидкому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темпі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викликає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істотні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зміни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діяльностісерцево-судинної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дихальної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систем,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обміну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речовин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48144" y="641268"/>
            <a:ext cx="9517520" cy="5759531"/>
          </a:xfrm>
        </p:spPr>
        <p:txBody>
          <a:bodyPr>
            <a:normAutofit fontScale="40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6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6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Методичні</a:t>
            </a:r>
            <a:r>
              <a:rPr lang="uk-UA" sz="6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6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прийоми</a:t>
            </a:r>
            <a:r>
              <a:rPr lang="uk-UA" sz="6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6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дозування</a:t>
            </a:r>
            <a:r>
              <a:rPr lang="uk-UA" sz="6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6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фізичних</a:t>
            </a:r>
            <a:r>
              <a:rPr lang="uk-UA" sz="6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6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вправ</a:t>
            </a:r>
            <a:endParaRPr lang="ru-RU" sz="6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6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6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7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Вибір</a:t>
            </a:r>
            <a:r>
              <a:rPr lang="ru-RU" sz="7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вихідних</a:t>
            </a:r>
            <a:r>
              <a:rPr lang="ru-RU" sz="7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положень</a:t>
            </a:r>
            <a:endParaRPr lang="ru-RU" sz="7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7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Обсяг</a:t>
            </a:r>
            <a:r>
              <a:rPr lang="ru-RU" sz="7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м'язових</a:t>
            </a:r>
            <a:r>
              <a:rPr lang="ru-RU" sz="7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</a:t>
            </a:r>
            <a:r>
              <a:rPr lang="ru-RU" sz="7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7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7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беруть</a:t>
            </a:r>
            <a:r>
              <a:rPr lang="ru-RU" sz="7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участь у </a:t>
            </a:r>
            <a:r>
              <a:rPr lang="ru-RU" sz="7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русі</a:t>
            </a:r>
            <a:endParaRPr lang="ru-RU" sz="7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7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Чергування</a:t>
            </a:r>
            <a:r>
              <a:rPr lang="ru-RU" sz="7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м'зових</a:t>
            </a:r>
            <a:r>
              <a:rPr lang="ru-RU" sz="7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навантажень</a:t>
            </a:r>
            <a:endParaRPr lang="ru-RU" sz="7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7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Ступінь</a:t>
            </a:r>
            <a:r>
              <a:rPr lang="ru-RU" sz="7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складності</a:t>
            </a:r>
            <a:r>
              <a:rPr lang="ru-RU" sz="7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вправ</a:t>
            </a:r>
            <a:endParaRPr lang="ru-RU" sz="7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7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Збільшення</a:t>
            </a:r>
            <a:r>
              <a:rPr lang="ru-RU" sz="7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7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зменшення</a:t>
            </a:r>
            <a:r>
              <a:rPr lang="ru-RU" sz="7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кількості</a:t>
            </a:r>
            <a:r>
              <a:rPr lang="ru-RU" sz="7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повторень</a:t>
            </a:r>
            <a:r>
              <a:rPr lang="ru-RU" sz="7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кожної</a:t>
            </a:r>
            <a:r>
              <a:rPr lang="ru-RU" sz="7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вправи</a:t>
            </a:r>
            <a:endParaRPr lang="ru-RU" sz="7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7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sz="7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і характер </a:t>
            </a:r>
            <a:r>
              <a:rPr lang="ru-RU" sz="7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7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вправ</a:t>
            </a:r>
            <a:r>
              <a:rPr lang="ru-RU" sz="7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7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активні</a:t>
            </a:r>
            <a:r>
              <a:rPr lang="ru-RU" sz="7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7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пасивні</a:t>
            </a:r>
            <a:r>
              <a:rPr lang="ru-RU" sz="7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7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sz="7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</a:t>
            </a:r>
            <a:endParaRPr lang="ru-RU" sz="7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7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Темп </a:t>
            </a:r>
            <a:r>
              <a:rPr lang="ru-RU" sz="7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7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вправ</a:t>
            </a:r>
            <a:endParaRPr lang="ru-RU" sz="7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7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Амплітуда</a:t>
            </a:r>
            <a:r>
              <a:rPr lang="ru-RU" sz="7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рухів</a:t>
            </a:r>
            <a:endParaRPr lang="ru-RU" sz="7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7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Ступінь</a:t>
            </a:r>
            <a:r>
              <a:rPr lang="ru-RU" sz="7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силового </a:t>
            </a:r>
            <a:r>
              <a:rPr lang="ru-RU" sz="7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напруження</a:t>
            </a:r>
            <a:r>
              <a:rPr lang="ru-RU" sz="7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м'язів</a:t>
            </a:r>
            <a:r>
              <a:rPr lang="ru-RU" sz="7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4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1404" y="601363"/>
            <a:ext cx="8532597" cy="5440000"/>
          </a:xfrm>
        </p:spPr>
        <p:txBody>
          <a:bodyPr/>
          <a:lstStyle/>
          <a:p>
            <a:pPr marL="0" indent="0" algn="ctr">
              <a:buNone/>
            </a:pPr>
            <a:endParaRPr lang="uk-UA" dirty="0" smtClean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uk-UA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uk-UA" dirty="0" smtClean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uk-UA" sz="54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ДЯКУЮ </a:t>
            </a:r>
            <a:r>
              <a:rPr lang="uk-UA" sz="54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УВАГУ!</a:t>
            </a:r>
            <a:endParaRPr lang="ru-RU" sz="54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057" y="2852928"/>
            <a:ext cx="5510784" cy="2950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463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4944" y="658368"/>
            <a:ext cx="10722699" cy="5303993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Сон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зменшує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частоту пульсу і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дихання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знижує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активність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нервових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процесів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м'язов</a:t>
            </a:r>
            <a:r>
              <a:rPr lang="uk-UA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ої</a:t>
            </a:r>
            <a:r>
              <a:rPr lang="uk-UA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напруг</a:t>
            </a:r>
            <a:r>
              <a:rPr lang="uk-UA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час сну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сповільнюється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перистальтика кишечника,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внаслідок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чого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загальмовуються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процеси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фізіологічних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процесів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знижуються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обмін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речовин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клітинний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метаболізм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багатьох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систем.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іншим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цей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факт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знаходить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відображення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зниженні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температури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тіла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час сну.</a:t>
            </a:r>
          </a:p>
          <a:p>
            <a:pPr algn="just">
              <a:buNone/>
            </a:pP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Головним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призначенням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вправ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ранкової</a:t>
            </a:r>
            <a:r>
              <a:rPr lang="uk-UA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гігієнічної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гімнастики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збудження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центральної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нервової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м'язового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апарату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шляхом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посилення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кровоносної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дихальної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систем. Не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переоцінити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дисциплінуючий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вплив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цих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вправ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uk-UA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Комплекс ранкової гігієнічної гімнастики включає від 4-6 до 12-16 гімнастичних вправ: дихальних і загального впливу на організм, </a:t>
            </a:r>
            <a:r>
              <a:rPr lang="uk-UA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коригуючих</a:t>
            </a:r>
            <a:r>
              <a:rPr lang="uk-UA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60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7309" y="432981"/>
            <a:ext cx="9910118" cy="5571805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dirty="0"/>
              <a:t>	</a:t>
            </a:r>
            <a:r>
              <a:rPr lang="ru-RU" dirty="0" smtClean="0"/>
              <a:t>		</a:t>
            </a:r>
            <a:r>
              <a:rPr lang="uk-UA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Починати заняття необхідно з дихальних вправ  та вправ для дрібних суглобів. Темп виконання спокійний, рухи з повною амплітудою в повному фізіологічному об`ємі. Не доцільно включати в комплекс вправи складні в координації, на рівновагу, з напруженням м`язів, затримкою дихання. Процедура може доповнюватися іншими видами фізичних вправ(прогулянками і водними процедурами).</a:t>
            </a:r>
            <a:endParaRPr lang="ru-RU" sz="3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Велике значення необхідно приділяти емоційному фактору, тому краще поєднувати  ранкову гігієнічну  гімнастику з музичним супроводом. Тривалість її від 5 до 20 хв. Величина навантаження під час ранкової гігієнічної гімнастики не повинна перевищувати 70-80% від максимально допустимих навантажень на день проведення занять </a:t>
            </a:r>
            <a:r>
              <a:rPr lang="uk-UA" sz="33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коригуючою</a:t>
            </a:r>
            <a:r>
              <a:rPr lang="uk-UA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гімнастикою. Це зумовлено зниженням функціональних можливостей організму під час сну.</a:t>
            </a:r>
            <a:endParaRPr lang="ru-RU" sz="3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59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0216" y="403654"/>
            <a:ext cx="8738543" cy="5931243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Після занять пацієнт повинен відчувати задоволення, «</a:t>
            </a:r>
            <a:r>
              <a:rPr lang="uk-UA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м`язеву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радість», не допускається втома. При заняттях ранковою гігієнічною  гімнастикою в домашніх умовах пацієнтам необхідно ретельно контролювати величину навантаження і його вплив на організм. 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Методичні вказівки: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Ранкову гімнастику необхідно проводити з усіма пацієнтами, які не мають до неї протипоказань. Визначає протипоказання лікар.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Вправи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повинні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проводитися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провітрених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незалежно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пори року,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приміщеннях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Заняття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слід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проводити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 15-20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хв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ранкового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туалету і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сніданку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 По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можливості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ранкову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гімнастику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слід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проводити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аккомпанемент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відповідної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музики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яка вносить в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заняття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пожвавлення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5398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6117" y="475488"/>
            <a:ext cx="10729197" cy="5827776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uk-UA" sz="2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Коригуюча</a:t>
            </a:r>
            <a:r>
              <a:rPr lang="uk-UA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гімнастика</a:t>
            </a:r>
            <a:r>
              <a:rPr lang="uk-UA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–  гімнастичні вправи, спрямовані на корекцію та відновлення функцій. Заняття починається з шикування, організації уваги та дисципліни, визначення основних завдань, які вирішують ся протягом  усього заняття.</a:t>
            </a:r>
            <a:endParaRPr lang="ru-RU" sz="2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Заняття складається з трьох частин: вступної, основної та заключної. В першій частині проводять загально-розвиваючі, гімнастичні та дихальні вправи, які спрямовані на підготовку пацієнта до підвищення фізичного навантаження. В другій частині застосовують спеціальні вправи (симетричні,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асиметричні, </a:t>
            </a:r>
            <a:r>
              <a:rPr lang="uk-UA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деторсійні</a:t>
            </a:r>
            <a:r>
              <a:rPr lang="uk-UA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вправи, </a:t>
            </a:r>
            <a:r>
              <a:rPr lang="uk-UA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вправи</a:t>
            </a:r>
            <a:r>
              <a:rPr lang="uk-UA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для збільшення рухливості хребта, вправи для зміцнення м'язового корсету, вправи для формування та закріплення правильної постави)  які  здійснюють </a:t>
            </a:r>
            <a:r>
              <a:rPr lang="uk-UA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коригуючу</a:t>
            </a:r>
            <a:r>
              <a:rPr lang="uk-UA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дію. В третю частину включають вправи на рівновагу, вправи на розслаблення м`язів, дихальні, вправи на розтягування,  які знижують загальне навантаження та здійснюють </a:t>
            </a:r>
            <a:r>
              <a:rPr lang="uk-UA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коригуючий</a:t>
            </a:r>
            <a:r>
              <a:rPr lang="uk-UA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вплив.</a:t>
            </a:r>
            <a:endParaRPr lang="ru-RU" sz="2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spcAft>
                <a:spcPts val="1000"/>
              </a:spcAft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86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6321" y="378942"/>
            <a:ext cx="10595506" cy="538787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			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Схему занять </a:t>
            </a:r>
            <a:r>
              <a:rPr lang="uk-UA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коригуючою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гімнастикою розробляють відповідно до основних груп захворювання (без урахування принципу індивідуалізації з а наступною формою: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Font typeface="Arial" pitchFamily="34" charset="0"/>
              <a:buChar char="•"/>
            </a:pP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розділи занять </a:t>
            </a:r>
            <a:r>
              <a:rPr lang="uk-UA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коригуючої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гімнастики;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Font typeface="Arial" pitchFamily="34" charset="0"/>
              <a:buChar char="•"/>
            </a:pP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порядковий номер групи вправ;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Font typeface="Arial" pitchFamily="34" charset="0"/>
              <a:buChar char="•"/>
            </a:pP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вихідне положення хворого;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Font typeface="Arial" pitchFamily="34" charset="0"/>
              <a:buChar char="•"/>
            </a:pP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зміст частин;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Font typeface="Arial" pitchFamily="34" charset="0"/>
              <a:buChar char="•"/>
            </a:pP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дозування (кількість повторень) вправ в кожній групі;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Font typeface="Arial" pitchFamily="34" charset="0"/>
              <a:buChar char="•"/>
            </a:pP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цільові настанови, методичні вказівки.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774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7837" y="362465"/>
            <a:ext cx="10181968" cy="5947719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uk-UA" b="1" dirty="0" smtClean="0"/>
              <a:t>	</a:t>
            </a:r>
            <a:r>
              <a:rPr lang="ru-RU" sz="2800" dirty="0" smtClean="0"/>
              <a:t> 		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проведенні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занять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коригуючої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гімнастики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слід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дотримуватись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таких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методичних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рекомендацій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Характер вправ, фізіологічне навантаження, дозування і вихідні положення мають відповідати загальному стану пацієнта, визначеному діагнозу, віку і ступеню тренованості.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algn="just">
              <a:buFont typeface="+mj-lt"/>
              <a:buAutoNum type="arabicPeriod"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занятті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слід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використовувати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наступні вправи: загально-розвиваючі,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спеціальн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і,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вправи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рівновагу, дихальні, вправи на розтягування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uk-UA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Коригуючі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вправи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мають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впливати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весь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організм</a:t>
            </a: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пацієнта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складанні плану заняття слід дотримуватись принципів поступовості та послідовності у підвищенні і зниженні фізичного навантаження, витримуючи оптимальну фізіологічну криву навантаження.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319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319</TotalTime>
  <Words>125</Words>
  <Application>Microsoft Office PowerPoint</Application>
  <PresentationFormat>Произвольный</PresentationFormat>
  <Paragraphs>118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Грань</vt:lpstr>
      <vt:lpstr>       ЗАПОРІЗЬКИЙ ДЕРЖАВНИЙ МЕДИЧНИЙ УНІВЕРСИТЕТ  кафедра фізичної реабілітації, спортивної медицини, фізичного виховання та здоров’я</vt:lpstr>
      <vt:lpstr>План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ЗАПОРІЗЬКИЙ ДЕРЖАВНИЙ МЕДИЧНИЙ УНІВЕРСИТЕТ  кафедра фізичної реабілітації, спортивної медицини, фізичного виховання та здоров’я</dc:title>
  <dc:creator>Пользователь Windows</dc:creator>
  <cp:lastModifiedBy>Irina</cp:lastModifiedBy>
  <cp:revision>38</cp:revision>
  <dcterms:created xsi:type="dcterms:W3CDTF">2020-02-24T10:13:32Z</dcterms:created>
  <dcterms:modified xsi:type="dcterms:W3CDTF">2020-04-21T12:33:08Z</dcterms:modified>
</cp:coreProperties>
</file>