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318" r:id="rId8"/>
    <p:sldId id="262" r:id="rId9"/>
    <p:sldId id="264" r:id="rId10"/>
    <p:sldId id="279" r:id="rId11"/>
    <p:sldId id="281" r:id="rId12"/>
    <p:sldId id="280" r:id="rId13"/>
    <p:sldId id="282" r:id="rId14"/>
    <p:sldId id="265" r:id="rId15"/>
    <p:sldId id="266" r:id="rId16"/>
    <p:sldId id="284" r:id="rId17"/>
    <p:sldId id="292" r:id="rId18"/>
    <p:sldId id="293" r:id="rId19"/>
    <p:sldId id="294" r:id="rId20"/>
    <p:sldId id="267" r:id="rId21"/>
    <p:sldId id="268" r:id="rId22"/>
    <p:sldId id="269" r:id="rId23"/>
    <p:sldId id="316" r:id="rId24"/>
    <p:sldId id="317" r:id="rId25"/>
    <p:sldId id="289" r:id="rId26"/>
    <p:sldId id="290" r:id="rId27"/>
    <p:sldId id="291" r:id="rId28"/>
    <p:sldId id="305" r:id="rId29"/>
    <p:sldId id="295" r:id="rId30"/>
    <p:sldId id="296" r:id="rId31"/>
    <p:sldId id="297" r:id="rId32"/>
    <p:sldId id="298" r:id="rId33"/>
    <p:sldId id="303" r:id="rId34"/>
    <p:sldId id="299" r:id="rId35"/>
    <p:sldId id="300" r:id="rId36"/>
    <p:sldId id="301" r:id="rId37"/>
    <p:sldId id="302" r:id="rId38"/>
    <p:sldId id="304" r:id="rId39"/>
    <p:sldId id="306" r:id="rId40"/>
    <p:sldId id="285" r:id="rId41"/>
    <p:sldId id="286" r:id="rId42"/>
    <p:sldId id="287" r:id="rId43"/>
    <p:sldId id="283" r:id="rId44"/>
    <p:sldId id="270" r:id="rId45"/>
    <p:sldId id="271" r:id="rId46"/>
    <p:sldId id="272" r:id="rId47"/>
    <p:sldId id="273" r:id="rId48"/>
    <p:sldId id="274" r:id="rId49"/>
    <p:sldId id="275" r:id="rId50"/>
    <p:sldId id="288" r:id="rId51"/>
    <p:sldId id="276" r:id="rId52"/>
    <p:sldId id="278" r:id="rId53"/>
    <p:sldId id="277" r:id="rId54"/>
    <p:sldId id="307" r:id="rId55"/>
    <p:sldId id="308" r:id="rId56"/>
    <p:sldId id="315" r:id="rId57"/>
    <p:sldId id="309" r:id="rId58"/>
    <p:sldId id="310" r:id="rId59"/>
    <p:sldId id="311" r:id="rId60"/>
    <p:sldId id="312" r:id="rId61"/>
    <p:sldId id="313" r:id="rId62"/>
    <p:sldId id="314" r:id="rId6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9/26/2018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9/26/2018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9/26/2018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9/26/2018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9/26/2018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9/26/2018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9/26/2018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9/26/2018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9/26/2018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9/26/2018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2600" y="228600"/>
            <a:ext cx="6172200" cy="1295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b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ЗАПОРІЗЬКИЙ ДЕРЖАВНИЙ МЕДИЧНИЙ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УНІВЕРСИТЕТ</a:t>
            </a:r>
            <a:b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Лекції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курсу </a:t>
            </a:r>
            <a:r>
              <a:rPr lang="ru-RU" sz="2000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соціальної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медицини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охорони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здоров'я</a:t>
            </a:r>
            <a:endParaRPr lang="ru-RU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1752600"/>
            <a:ext cx="6172200" cy="4267200"/>
          </a:xfrm>
        </p:spPr>
        <p:txBody>
          <a:bodyPr>
            <a:normAutofit fontScale="92500"/>
          </a:bodyPr>
          <a:lstStyle/>
          <a:p>
            <a:pPr algn="ctr"/>
            <a:r>
              <a:rPr lang="ru-RU" sz="2800" dirty="0" smtClean="0">
                <a:latin typeface="Garamond" pitchFamily="18" charset="0"/>
              </a:rPr>
              <a:t>Тема:</a:t>
            </a:r>
          </a:p>
          <a:p>
            <a:pPr algn="ctr"/>
            <a:endParaRPr lang="ru-RU" dirty="0" smtClean="0">
              <a:latin typeface="Garamond" pitchFamily="18" charset="0"/>
            </a:endParaRPr>
          </a:p>
          <a:p>
            <a:pPr marL="68580"/>
            <a:r>
              <a:rPr lang="ru-RU" sz="3600" dirty="0" err="1"/>
              <a:t>Фактори</a:t>
            </a:r>
            <a:r>
              <a:rPr lang="ru-RU" sz="3600" dirty="0"/>
              <a:t> </a:t>
            </a:r>
            <a:r>
              <a:rPr lang="ru-RU" sz="3600" dirty="0" err="1"/>
              <a:t>ризику</a:t>
            </a:r>
            <a:r>
              <a:rPr lang="ru-RU" sz="3600" dirty="0"/>
              <a:t>. Методика </a:t>
            </a:r>
            <a:r>
              <a:rPr lang="ru-RU" sz="3600" dirty="0" err="1"/>
              <a:t>розрахунку</a:t>
            </a:r>
            <a:r>
              <a:rPr lang="ru-RU" sz="3600" dirty="0"/>
              <a:t> </a:t>
            </a:r>
            <a:r>
              <a:rPr lang="ru-RU" sz="3600" dirty="0" err="1"/>
              <a:t>показників</a:t>
            </a:r>
            <a:r>
              <a:rPr lang="ru-RU" sz="3600" dirty="0"/>
              <a:t> </a:t>
            </a:r>
            <a:r>
              <a:rPr lang="ru-RU" sz="3600" dirty="0" err="1"/>
              <a:t>ризику</a:t>
            </a:r>
            <a:r>
              <a:rPr lang="ru-RU" sz="3600" dirty="0"/>
              <a:t> та </a:t>
            </a:r>
            <a:r>
              <a:rPr lang="ru-RU" sz="3600" dirty="0" err="1"/>
              <a:t>їх</a:t>
            </a:r>
            <a:r>
              <a:rPr lang="ru-RU" sz="3600" dirty="0"/>
              <a:t> </a:t>
            </a:r>
            <a:r>
              <a:rPr lang="ru-RU" sz="3600" dirty="0" err="1" smtClean="0"/>
              <a:t>оцінка</a:t>
            </a:r>
            <a:endParaRPr lang="en-US" dirty="0" smtClean="0"/>
          </a:p>
          <a:p>
            <a:pPr marL="68580"/>
            <a:endParaRPr lang="en-US" dirty="0" smtClean="0"/>
          </a:p>
          <a:p>
            <a:pPr marL="68580"/>
            <a:endParaRPr lang="en-US" dirty="0" smtClean="0"/>
          </a:p>
          <a:p>
            <a:pPr marL="68580"/>
            <a:endParaRPr lang="ru-RU" dirty="0" smtClean="0"/>
          </a:p>
          <a:p>
            <a:endParaRPr lang="ru-RU" dirty="0" smtClean="0">
              <a:latin typeface="Garamond" pitchFamily="18" charset="0"/>
            </a:endParaRPr>
          </a:p>
          <a:p>
            <a:r>
              <a:rPr lang="ru-RU" sz="2200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Доцент Таранов </a:t>
            </a:r>
            <a:r>
              <a:rPr lang="ru-RU" sz="2200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Володимир</a:t>
            </a:r>
            <a:r>
              <a:rPr lang="ru-RU" sz="2200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</a:t>
            </a:r>
            <a:r>
              <a:rPr lang="ru-RU" sz="2200" dirty="0" err="1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Володимирович</a:t>
            </a:r>
            <a:endParaRPr lang="ru-RU" sz="2200" dirty="0" smtClean="0">
              <a:solidFill>
                <a:schemeClr val="accent4">
                  <a:lumMod val="50000"/>
                </a:schemeClr>
              </a:solidFill>
              <a:latin typeface="+mj-lt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3562"/>
          </a:xfrm>
        </p:spPr>
        <p:txBody>
          <a:bodyPr/>
          <a:lstStyle/>
          <a:p>
            <a:r>
              <a:rPr lang="ru-RU" b="1" dirty="0" err="1" smtClean="0"/>
              <a:t>Фактори</a:t>
            </a:r>
            <a:r>
              <a:rPr lang="ru-RU" b="1" dirty="0" smtClean="0"/>
              <a:t> </a:t>
            </a:r>
            <a:r>
              <a:rPr lang="ru-RU" b="1" dirty="0" err="1" smtClean="0"/>
              <a:t>ризику</a:t>
            </a:r>
            <a:r>
              <a:rPr lang="ru-RU" b="1" dirty="0" smtClean="0"/>
              <a:t> (</a:t>
            </a:r>
            <a:r>
              <a:rPr lang="ru-RU" b="1" dirty="0" err="1" smtClean="0"/>
              <a:t>risk-factor</a:t>
            </a:r>
            <a:r>
              <a:rPr lang="ru-RU" b="1" dirty="0" smtClean="0"/>
              <a:t>)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7924800" cy="555955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- </a:t>
            </a:r>
            <a:r>
              <a:rPr lang="ru-RU" sz="2800" dirty="0" err="1" smtClean="0"/>
              <a:t>це</a:t>
            </a:r>
            <a:r>
              <a:rPr lang="ru-RU" sz="2800" dirty="0" smtClean="0"/>
              <a:t> </a:t>
            </a:r>
            <a:r>
              <a:rPr lang="ru-RU" sz="2800" dirty="0" err="1"/>
              <a:t>потенційно</a:t>
            </a:r>
            <a:r>
              <a:rPr lang="ru-RU" sz="2800" dirty="0"/>
              <a:t> </a:t>
            </a:r>
            <a:r>
              <a:rPr lang="ru-RU" sz="2800" dirty="0" err="1"/>
              <a:t>небезпечне</a:t>
            </a:r>
            <a:r>
              <a:rPr lang="ru-RU" sz="2800" dirty="0"/>
              <a:t> для </a:t>
            </a:r>
            <a:r>
              <a:rPr lang="ru-RU" sz="2800" dirty="0" err="1"/>
              <a:t>здоров'я</a:t>
            </a:r>
            <a:r>
              <a:rPr lang="ru-RU" sz="2800" dirty="0"/>
              <a:t> </a:t>
            </a:r>
            <a:r>
              <a:rPr lang="ru-RU" sz="2800" dirty="0" err="1"/>
              <a:t>явище</a:t>
            </a:r>
            <a:r>
              <a:rPr lang="ru-RU" sz="2800" dirty="0"/>
              <a:t> </a:t>
            </a:r>
            <a:r>
              <a:rPr lang="ru-RU" sz="2800" dirty="0" err="1"/>
              <a:t>поведінкового</a:t>
            </a:r>
            <a:r>
              <a:rPr lang="ru-RU" sz="2800" dirty="0"/>
              <a:t>, </a:t>
            </a:r>
            <a:r>
              <a:rPr lang="ru-RU" sz="2800" dirty="0" err="1"/>
              <a:t>біологічного</a:t>
            </a:r>
            <a:r>
              <a:rPr lang="ru-RU" sz="2800" dirty="0"/>
              <a:t>, </a:t>
            </a:r>
            <a:r>
              <a:rPr lang="ru-RU" sz="2800" dirty="0" err="1"/>
              <a:t>генетичного</a:t>
            </a:r>
            <a:r>
              <a:rPr lang="ru-RU" sz="2800" dirty="0"/>
              <a:t>, </a:t>
            </a:r>
            <a:r>
              <a:rPr lang="ru-RU" sz="2800" dirty="0" err="1"/>
              <a:t>екологічного</a:t>
            </a:r>
            <a:r>
              <a:rPr lang="ru-RU" sz="2800" dirty="0"/>
              <a:t>, </a:t>
            </a:r>
            <a:r>
              <a:rPr lang="ru-RU" sz="2800" dirty="0" err="1"/>
              <a:t>соціального</a:t>
            </a:r>
            <a:r>
              <a:rPr lang="ru-RU" sz="2800" dirty="0"/>
              <a:t> характеру, </a:t>
            </a:r>
            <a:r>
              <a:rPr lang="ru-RU" sz="2800" dirty="0" err="1"/>
              <a:t>навколишнього</a:t>
            </a:r>
            <a:r>
              <a:rPr lang="ru-RU" sz="2800" dirty="0"/>
              <a:t> та </a:t>
            </a:r>
            <a:r>
              <a:rPr lang="ru-RU" sz="2800" dirty="0" err="1"/>
              <a:t>виробничого</a:t>
            </a:r>
            <a:r>
              <a:rPr lang="ru-RU" sz="2800" dirty="0"/>
              <a:t> </a:t>
            </a:r>
            <a:r>
              <a:rPr lang="ru-RU" sz="2800" dirty="0" err="1"/>
              <a:t>середовища</a:t>
            </a:r>
            <a:r>
              <a:rPr lang="ru-RU" sz="2800" dirty="0"/>
              <a:t>, </a:t>
            </a:r>
            <a:r>
              <a:rPr lang="ru-RU" sz="2800" dirty="0" err="1"/>
              <a:t>підвищення</a:t>
            </a:r>
            <a:r>
              <a:rPr lang="ru-RU" sz="2800" dirty="0"/>
              <a:t> </a:t>
            </a:r>
            <a:r>
              <a:rPr lang="ru-RU" sz="2800" dirty="0" err="1"/>
              <a:t>ймовірності</a:t>
            </a:r>
            <a:r>
              <a:rPr lang="ru-RU" sz="2800" dirty="0"/>
              <a:t> </a:t>
            </a:r>
            <a:r>
              <a:rPr lang="ru-RU" sz="2800" dirty="0" err="1"/>
              <a:t>розвитку</a:t>
            </a:r>
            <a:r>
              <a:rPr lang="ru-RU" sz="2800" dirty="0"/>
              <a:t> </a:t>
            </a:r>
            <a:r>
              <a:rPr lang="ru-RU" sz="2800" dirty="0" err="1"/>
              <a:t>захворювань</a:t>
            </a:r>
            <a:r>
              <a:rPr lang="ru-RU" sz="2800" dirty="0"/>
              <a:t>, </a:t>
            </a:r>
            <a:r>
              <a:rPr lang="ru-RU" sz="2800" dirty="0" err="1"/>
              <a:t>їх</a:t>
            </a:r>
            <a:r>
              <a:rPr lang="ru-RU" sz="2800" dirty="0"/>
              <a:t> </a:t>
            </a:r>
            <a:r>
              <a:rPr lang="ru-RU" sz="2800" dirty="0" err="1"/>
              <a:t>прогресування</a:t>
            </a:r>
            <a:r>
              <a:rPr lang="ru-RU" sz="2800" dirty="0"/>
              <a:t> та </a:t>
            </a:r>
            <a:r>
              <a:rPr lang="ru-RU" sz="2800" dirty="0" err="1"/>
              <a:t>несприятливого</a:t>
            </a:r>
            <a:r>
              <a:rPr lang="ru-RU" sz="2800" dirty="0"/>
              <a:t> результату.</a:t>
            </a:r>
          </a:p>
          <a:p>
            <a:r>
              <a:rPr lang="ru-RU" sz="2800" dirty="0"/>
              <a:t>- </a:t>
            </a:r>
            <a:r>
              <a:rPr lang="ru-RU" sz="2800" dirty="0" err="1"/>
              <a:t>це</a:t>
            </a:r>
            <a:r>
              <a:rPr lang="ru-RU" sz="2800" dirty="0"/>
              <a:t> </a:t>
            </a:r>
            <a:r>
              <a:rPr lang="ru-RU" sz="2800" dirty="0" err="1"/>
              <a:t>фактори</a:t>
            </a:r>
            <a:r>
              <a:rPr lang="ru-RU" sz="2800" dirty="0"/>
              <a:t>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сприяють</a:t>
            </a:r>
            <a:r>
              <a:rPr lang="ru-RU" sz="2800" dirty="0"/>
              <a:t> </a:t>
            </a:r>
            <a:r>
              <a:rPr lang="ru-RU" sz="2800" dirty="0" err="1"/>
              <a:t>погіршенню</a:t>
            </a:r>
            <a:r>
              <a:rPr lang="ru-RU" sz="2800" dirty="0"/>
              <a:t> стану </a:t>
            </a:r>
            <a:r>
              <a:rPr lang="ru-RU" sz="2800" dirty="0" err="1"/>
              <a:t>здоров'я</a:t>
            </a:r>
            <a:r>
              <a:rPr lang="ru-RU" sz="2800" dirty="0"/>
              <a:t>, </a:t>
            </a:r>
            <a:r>
              <a:rPr lang="ru-RU" sz="2800" dirty="0" err="1"/>
              <a:t>виникненню</a:t>
            </a:r>
            <a:r>
              <a:rPr lang="ru-RU" sz="2800" dirty="0"/>
              <a:t> </a:t>
            </a:r>
            <a:r>
              <a:rPr lang="ru-RU" sz="2800" dirty="0" err="1"/>
              <a:t>захворювань</a:t>
            </a:r>
            <a:r>
              <a:rPr lang="ru-RU" sz="2800" dirty="0"/>
              <a:t> </a:t>
            </a:r>
            <a:r>
              <a:rPr lang="ru-RU" sz="2800" dirty="0" err="1"/>
              <a:t>або</a:t>
            </a:r>
            <a:r>
              <a:rPr lang="ru-RU" sz="2800" dirty="0"/>
              <a:t> </a:t>
            </a:r>
            <a:r>
              <a:rPr lang="ru-RU" sz="2800" dirty="0" err="1"/>
              <a:t>настання</a:t>
            </a:r>
            <a:r>
              <a:rPr lang="ru-RU" sz="2800" dirty="0"/>
              <a:t> </a:t>
            </a:r>
            <a:r>
              <a:rPr lang="ru-RU" sz="2800" dirty="0" err="1"/>
              <a:t>смерті</a:t>
            </a:r>
            <a:r>
              <a:rPr lang="ru-RU" sz="2800" dirty="0"/>
              <a:t>.</a:t>
            </a:r>
            <a:endParaRPr lang="ru-RU" sz="28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3562"/>
          </a:xfrm>
        </p:spPr>
        <p:txBody>
          <a:bodyPr/>
          <a:lstStyle/>
          <a:p>
            <a:pPr algn="ctr"/>
            <a:r>
              <a:rPr lang="ru-RU" b="1" dirty="0" err="1" smtClean="0"/>
              <a:t>Фактори</a:t>
            </a:r>
            <a:r>
              <a:rPr lang="ru-RU" b="1" dirty="0" smtClean="0"/>
              <a:t> </a:t>
            </a:r>
            <a:r>
              <a:rPr lang="ru-RU" b="1" dirty="0" err="1" smtClean="0"/>
              <a:t>ризику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8001000" cy="5257800"/>
          </a:xfrm>
        </p:spPr>
        <p:txBody>
          <a:bodyPr>
            <a:normAutofit/>
          </a:bodyPr>
          <a:lstStyle/>
          <a:p>
            <a:r>
              <a:rPr lang="ru-RU" sz="2800" dirty="0"/>
              <a:t>- </a:t>
            </a:r>
            <a:r>
              <a:rPr lang="ru-RU" sz="2800" dirty="0" err="1"/>
              <a:t>це</a:t>
            </a:r>
            <a:r>
              <a:rPr lang="ru-RU" sz="2800" dirty="0"/>
              <a:t> </a:t>
            </a:r>
            <a:r>
              <a:rPr lang="ru-RU" sz="2800" dirty="0" err="1"/>
              <a:t>особливість</a:t>
            </a:r>
            <a:r>
              <a:rPr lang="ru-RU" sz="2800" dirty="0"/>
              <a:t> </a:t>
            </a:r>
            <a:r>
              <a:rPr lang="ru-RU" sz="2800" dirty="0" err="1"/>
              <a:t>організму</a:t>
            </a:r>
            <a:r>
              <a:rPr lang="ru-RU" sz="2800" dirty="0"/>
              <a:t> </a:t>
            </a:r>
            <a:r>
              <a:rPr lang="ru-RU" sz="2800" dirty="0" err="1"/>
              <a:t>чи</a:t>
            </a:r>
            <a:r>
              <a:rPr lang="ru-RU" sz="2800" dirty="0"/>
              <a:t> </a:t>
            </a:r>
            <a:r>
              <a:rPr lang="ru-RU" sz="2800" dirty="0" err="1"/>
              <a:t>зовнішній</a:t>
            </a:r>
            <a:r>
              <a:rPr lang="ru-RU" sz="2800" dirty="0"/>
              <a:t> </a:t>
            </a:r>
            <a:r>
              <a:rPr lang="ru-RU" sz="2800" dirty="0" err="1"/>
              <a:t>вплив</a:t>
            </a:r>
            <a:r>
              <a:rPr lang="ru-RU" sz="2800" dirty="0"/>
              <a:t>, </a:t>
            </a:r>
            <a:r>
              <a:rPr lang="ru-RU" sz="2800" dirty="0" err="1"/>
              <a:t>які</a:t>
            </a:r>
            <a:r>
              <a:rPr lang="ru-RU" sz="2800" dirty="0"/>
              <a:t> </a:t>
            </a:r>
            <a:r>
              <a:rPr lang="ru-RU" sz="2800" dirty="0" err="1"/>
              <a:t>самі</a:t>
            </a:r>
            <a:r>
              <a:rPr lang="ru-RU" sz="2800" dirty="0"/>
              <a:t> по </a:t>
            </a:r>
            <a:r>
              <a:rPr lang="ru-RU" sz="2800" dirty="0" err="1"/>
              <a:t>собі</a:t>
            </a:r>
            <a:r>
              <a:rPr lang="ru-RU" sz="2800" dirty="0"/>
              <a:t> не є причинами </a:t>
            </a:r>
            <a:r>
              <a:rPr lang="ru-RU" sz="2800" dirty="0" err="1"/>
              <a:t>захворювання</a:t>
            </a:r>
            <a:r>
              <a:rPr lang="ru-RU" sz="2800" dirty="0"/>
              <a:t>, але </a:t>
            </a:r>
            <a:r>
              <a:rPr lang="ru-RU" sz="2800" dirty="0" err="1"/>
              <a:t>окремо</a:t>
            </a:r>
            <a:r>
              <a:rPr lang="ru-RU" sz="2800" dirty="0"/>
              <a:t> </a:t>
            </a:r>
            <a:r>
              <a:rPr lang="ru-RU" sz="2800" dirty="0" err="1"/>
              <a:t>або</a:t>
            </a:r>
            <a:r>
              <a:rPr lang="ru-RU" sz="2800" dirty="0"/>
              <a:t> в </a:t>
            </a:r>
            <a:r>
              <a:rPr lang="ru-RU" sz="2800" dirty="0" err="1"/>
              <a:t>комбінації</a:t>
            </a:r>
            <a:r>
              <a:rPr lang="ru-RU" sz="2800" dirty="0"/>
              <a:t> один з одним </a:t>
            </a:r>
            <a:r>
              <a:rPr lang="ru-RU" sz="2800" dirty="0" err="1"/>
              <a:t>збільшують</a:t>
            </a:r>
            <a:r>
              <a:rPr lang="ru-RU" sz="2800" dirty="0"/>
              <a:t> </a:t>
            </a:r>
            <a:r>
              <a:rPr lang="ru-RU" sz="2800" dirty="0" err="1"/>
              <a:t>ймовірність</a:t>
            </a:r>
            <a:r>
              <a:rPr lang="ru-RU" sz="2800" dirty="0"/>
              <a:t> </a:t>
            </a:r>
            <a:r>
              <a:rPr lang="ru-RU" sz="2800" dirty="0" err="1"/>
              <a:t>ризику</a:t>
            </a:r>
            <a:r>
              <a:rPr lang="ru-RU" sz="2800" dirty="0"/>
              <a:t> </a:t>
            </a:r>
            <a:r>
              <a:rPr lang="ru-RU" sz="2800" dirty="0" err="1"/>
              <a:t>виникнення</a:t>
            </a:r>
            <a:r>
              <a:rPr lang="ru-RU" sz="2800" dirty="0"/>
              <a:t> </a:t>
            </a:r>
            <a:r>
              <a:rPr lang="ru-RU" sz="2800" dirty="0" err="1"/>
              <a:t>окремих</a:t>
            </a:r>
            <a:r>
              <a:rPr lang="ru-RU" sz="2800" dirty="0"/>
              <a:t> хвороб </a:t>
            </a:r>
            <a:r>
              <a:rPr lang="ru-RU" sz="2800" dirty="0" err="1"/>
              <a:t>чи</a:t>
            </a:r>
            <a:r>
              <a:rPr lang="ru-RU" sz="2800" dirty="0"/>
              <a:t> </a:t>
            </a:r>
            <a:r>
              <a:rPr lang="ru-RU" sz="2800" dirty="0" err="1"/>
              <a:t>іншого</a:t>
            </a:r>
            <a:r>
              <a:rPr lang="ru-RU" sz="2800" dirty="0"/>
              <a:t> </a:t>
            </a:r>
            <a:r>
              <a:rPr lang="ru-RU" sz="2800" dirty="0" err="1"/>
              <a:t>несприятливого</a:t>
            </a:r>
            <a:r>
              <a:rPr lang="ru-RU" sz="2800" dirty="0"/>
              <a:t> результату.</a:t>
            </a:r>
          </a:p>
          <a:p>
            <a:r>
              <a:rPr lang="ru-RU" sz="2800" dirty="0"/>
              <a:t>Фактор </a:t>
            </a:r>
            <a:r>
              <a:rPr lang="ru-RU" sz="2800" dirty="0" err="1"/>
              <a:t>ризику</a:t>
            </a:r>
            <a:r>
              <a:rPr lang="ru-RU" sz="2800" dirty="0"/>
              <a:t> </a:t>
            </a:r>
            <a:r>
              <a:rPr lang="ru-RU" sz="2800" dirty="0" err="1"/>
              <a:t>може</a:t>
            </a:r>
            <a:r>
              <a:rPr lang="ru-RU" sz="2800" dirty="0"/>
              <a:t> </a:t>
            </a:r>
            <a:r>
              <a:rPr lang="ru-RU" sz="2800" dirty="0" err="1"/>
              <a:t>виявитися</a:t>
            </a:r>
            <a:r>
              <a:rPr lang="ru-RU" sz="2800" dirty="0"/>
              <a:t> </a:t>
            </a:r>
            <a:r>
              <a:rPr lang="ru-RU" sz="2800" dirty="0" err="1"/>
              <a:t>непрямим</a:t>
            </a:r>
            <a:r>
              <a:rPr lang="ru-RU" sz="2800" dirty="0"/>
              <a:t> «маркером» </a:t>
            </a:r>
            <a:r>
              <a:rPr lang="ru-RU" sz="2800" dirty="0" err="1"/>
              <a:t>захворювання</a:t>
            </a:r>
            <a:r>
              <a:rPr lang="ru-RU" sz="2800" dirty="0"/>
              <a:t> </a:t>
            </a:r>
            <a:r>
              <a:rPr lang="ru-RU" sz="2800" dirty="0" err="1"/>
              <a:t>завдяки</a:t>
            </a:r>
            <a:r>
              <a:rPr lang="ru-RU" sz="2800" dirty="0"/>
              <a:t> </a:t>
            </a:r>
            <a:r>
              <a:rPr lang="ru-RU" sz="2800" dirty="0" err="1" smtClean="0"/>
              <a:t>своєму</a:t>
            </a:r>
            <a:r>
              <a:rPr lang="ru-RU" sz="2800" dirty="0" smtClean="0"/>
              <a:t> </a:t>
            </a:r>
            <a:r>
              <a:rPr lang="ru-RU" sz="2800" dirty="0" err="1"/>
              <a:t>зв'язку</a:t>
            </a:r>
            <a:r>
              <a:rPr lang="ru-RU" sz="2800" dirty="0"/>
              <a:t> з одним </a:t>
            </a:r>
            <a:r>
              <a:rPr lang="ru-RU" sz="2800" dirty="0" err="1"/>
              <a:t>або</a:t>
            </a:r>
            <a:r>
              <a:rPr lang="ru-RU" sz="2800" dirty="0"/>
              <a:t> </a:t>
            </a:r>
            <a:r>
              <a:rPr lang="ru-RU" sz="2800" dirty="0" err="1"/>
              <a:t>декількома</a:t>
            </a:r>
            <a:r>
              <a:rPr lang="ru-RU" sz="2800" dirty="0"/>
              <a:t> </a:t>
            </a:r>
            <a:r>
              <a:rPr lang="ru-RU" sz="2800" dirty="0" err="1" smtClean="0"/>
              <a:t>причинними</a:t>
            </a:r>
            <a:r>
              <a:rPr lang="ru-RU" sz="2800" dirty="0" smtClean="0"/>
              <a:t> </a:t>
            </a:r>
            <a:r>
              <a:rPr lang="ru-RU" sz="2800" dirty="0"/>
              <a:t>факторами, </a:t>
            </a:r>
            <a:r>
              <a:rPr lang="ru-RU" sz="2800" dirty="0" err="1"/>
              <a:t>тобто</a:t>
            </a:r>
            <a:r>
              <a:rPr lang="ru-RU" sz="2800" dirty="0"/>
              <a:t> </a:t>
            </a:r>
            <a:r>
              <a:rPr lang="ru-RU" sz="2800" dirty="0" err="1"/>
              <a:t>він</a:t>
            </a:r>
            <a:r>
              <a:rPr lang="ru-RU" sz="2800" dirty="0"/>
              <a:t> </a:t>
            </a:r>
            <a:r>
              <a:rPr lang="ru-RU" sz="2800" dirty="0" err="1"/>
              <a:t>може</a:t>
            </a:r>
            <a:r>
              <a:rPr lang="ru-RU" sz="2800" dirty="0"/>
              <a:t> </a:t>
            </a:r>
            <a:r>
              <a:rPr lang="ru-RU" sz="2800" dirty="0" err="1"/>
              <a:t>перебувати</a:t>
            </a:r>
            <a:r>
              <a:rPr lang="ru-RU" sz="2800" dirty="0"/>
              <a:t> </a:t>
            </a:r>
            <a:r>
              <a:rPr lang="ru-RU" sz="2800" dirty="0" err="1"/>
              <a:t>під</a:t>
            </a:r>
            <a:r>
              <a:rPr lang="ru-RU" sz="2800" dirty="0"/>
              <a:t> </a:t>
            </a:r>
            <a:r>
              <a:rPr lang="ru-RU" sz="2800" dirty="0" err="1"/>
              <a:t>впливом</a:t>
            </a:r>
            <a:r>
              <a:rPr lang="ru-RU" sz="2800" dirty="0"/>
              <a:t> причинного </a:t>
            </a:r>
            <a:r>
              <a:rPr lang="ru-RU" sz="2800" dirty="0" smtClean="0"/>
              <a:t>фактора.</a:t>
            </a:r>
            <a:endParaRPr lang="ru-RU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Інтерес</a:t>
            </a:r>
            <a:r>
              <a:rPr lang="ru-RU" b="1" dirty="0"/>
              <a:t> до </a:t>
            </a:r>
            <a:r>
              <a:rPr lang="ru-RU" b="1" dirty="0" err="1"/>
              <a:t>факторів</a:t>
            </a:r>
            <a:r>
              <a:rPr lang="ru-RU" b="1" dirty="0"/>
              <a:t> </a:t>
            </a:r>
            <a:r>
              <a:rPr lang="ru-RU" b="1" dirty="0" err="1"/>
              <a:t>ризику</a:t>
            </a:r>
            <a:r>
              <a:rPr lang="ru-RU" b="1" dirty="0"/>
              <a:t> </a:t>
            </a:r>
            <a:r>
              <a:rPr lang="ru-RU" b="1" dirty="0" err="1"/>
              <a:t>обумовлений</a:t>
            </a:r>
            <a:r>
              <a:rPr lang="ru-RU" b="1" dirty="0"/>
              <a:t> </a:t>
            </a:r>
            <a:r>
              <a:rPr lang="ru-RU" b="1" dirty="0" err="1"/>
              <a:t>тим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001000" cy="5102352"/>
          </a:xfrm>
        </p:spPr>
        <p:txBody>
          <a:bodyPr>
            <a:normAutofit/>
          </a:bodyPr>
          <a:lstStyle/>
          <a:p>
            <a:r>
              <a:rPr lang="ru-RU" sz="2800" dirty="0"/>
              <a:t>- </a:t>
            </a:r>
            <a:r>
              <a:rPr lang="ru-RU" sz="2800" dirty="0" err="1"/>
              <a:t>Безпосередні</a:t>
            </a:r>
            <a:r>
              <a:rPr lang="ru-RU" sz="2800" dirty="0"/>
              <a:t> причини </a:t>
            </a:r>
            <a:r>
              <a:rPr lang="ru-RU" sz="2800" dirty="0" err="1"/>
              <a:t>багатьох</a:t>
            </a:r>
            <a:r>
              <a:rPr lang="ru-RU" sz="2800" dirty="0"/>
              <a:t> </a:t>
            </a:r>
            <a:r>
              <a:rPr lang="ru-RU" sz="2800" dirty="0" err="1"/>
              <a:t>хронічних</a:t>
            </a:r>
            <a:r>
              <a:rPr lang="ru-RU" sz="2800" dirty="0"/>
              <a:t> </a:t>
            </a:r>
            <a:r>
              <a:rPr lang="ru-RU" sz="2800" dirty="0" err="1"/>
              <a:t>неінфекційних</a:t>
            </a:r>
            <a:r>
              <a:rPr lang="ru-RU" sz="2800" dirty="0"/>
              <a:t> </a:t>
            </a:r>
            <a:r>
              <a:rPr lang="ru-RU" sz="2800" dirty="0" err="1"/>
              <a:t>захворювань</a:t>
            </a:r>
            <a:r>
              <a:rPr lang="ru-RU" sz="2800" dirty="0"/>
              <a:t> до </a:t>
            </a:r>
            <a:r>
              <a:rPr lang="ru-RU" sz="2800" dirty="0" err="1"/>
              <a:t>цих</a:t>
            </a:r>
            <a:r>
              <a:rPr lang="ru-RU" sz="2800" dirty="0"/>
              <a:t> </a:t>
            </a:r>
            <a:r>
              <a:rPr lang="ru-RU" sz="2800" dirty="0" err="1"/>
              <a:t>пір</a:t>
            </a:r>
            <a:r>
              <a:rPr lang="ru-RU" sz="2800" dirty="0"/>
              <a:t> не </a:t>
            </a:r>
            <a:r>
              <a:rPr lang="ru-RU" sz="2800" dirty="0" err="1"/>
              <a:t>встановлені</a:t>
            </a:r>
            <a:r>
              <a:rPr lang="ru-RU" sz="2800" dirty="0"/>
              <a:t> (</a:t>
            </a:r>
            <a:r>
              <a:rPr lang="ru-RU" sz="2800" dirty="0" err="1"/>
              <a:t>наприклад</a:t>
            </a:r>
            <a:r>
              <a:rPr lang="ru-RU" sz="2800" dirty="0"/>
              <a:t>, </a:t>
            </a:r>
            <a:r>
              <a:rPr lang="ru-RU" sz="2800" dirty="0" err="1"/>
              <a:t>злоякісних</a:t>
            </a:r>
            <a:r>
              <a:rPr lang="ru-RU" sz="2800" dirty="0"/>
              <a:t> </a:t>
            </a:r>
            <a:r>
              <a:rPr lang="ru-RU" sz="2800" dirty="0" err="1"/>
              <a:t>новоутворень</a:t>
            </a:r>
            <a:r>
              <a:rPr lang="ru-RU" sz="2800" dirty="0"/>
              <a:t>, ІХС, </a:t>
            </a:r>
            <a:r>
              <a:rPr lang="ru-RU" sz="2800" dirty="0" err="1"/>
              <a:t>ендокринних</a:t>
            </a:r>
            <a:r>
              <a:rPr lang="ru-RU" sz="2800" dirty="0"/>
              <a:t> </a:t>
            </a:r>
            <a:r>
              <a:rPr lang="ru-RU" sz="2800" dirty="0" err="1"/>
              <a:t>захворювань</a:t>
            </a:r>
            <a:r>
              <a:rPr lang="ru-RU" sz="2800" dirty="0"/>
              <a:t> і т.д.)</a:t>
            </a:r>
          </a:p>
          <a:p>
            <a:r>
              <a:rPr lang="ru-RU" sz="2800" dirty="0"/>
              <a:t>- </a:t>
            </a:r>
            <a:r>
              <a:rPr lang="ru-RU" sz="2800" dirty="0" err="1"/>
              <a:t>Багато</a:t>
            </a:r>
            <a:r>
              <a:rPr lang="ru-RU" sz="2800" dirty="0"/>
              <a:t> хвороб є </a:t>
            </a:r>
            <a:r>
              <a:rPr lang="ru-RU" sz="2800" dirty="0" err="1"/>
              <a:t>поліетіологічним</a:t>
            </a:r>
            <a:r>
              <a:rPr lang="ru-RU" sz="2800" dirty="0"/>
              <a:t>, в </a:t>
            </a:r>
            <a:r>
              <a:rPr lang="ru-RU" sz="2800" dirty="0" err="1"/>
              <a:t>зв'язку</a:t>
            </a:r>
            <a:r>
              <a:rPr lang="ru-RU" sz="2800" dirty="0"/>
              <a:t> з </a:t>
            </a:r>
            <a:r>
              <a:rPr lang="ru-RU" sz="2800" dirty="0" err="1"/>
              <a:t>чим</a:t>
            </a:r>
            <a:r>
              <a:rPr lang="ru-RU" sz="2800" dirty="0"/>
              <a:t> </a:t>
            </a:r>
            <a:r>
              <a:rPr lang="ru-RU" sz="2800" dirty="0" err="1"/>
              <a:t>важко</a:t>
            </a:r>
            <a:r>
              <a:rPr lang="ru-RU" sz="2800" dirty="0"/>
              <a:t> </a:t>
            </a:r>
            <a:r>
              <a:rPr lang="ru-RU" sz="2800" dirty="0" err="1"/>
              <a:t>встановити</a:t>
            </a:r>
            <a:r>
              <a:rPr lang="ru-RU" sz="2800" dirty="0"/>
              <a:t> </a:t>
            </a:r>
            <a:r>
              <a:rPr lang="ru-RU" sz="2800" dirty="0" err="1"/>
              <a:t>значення</a:t>
            </a:r>
            <a:r>
              <a:rPr lang="ru-RU" sz="2800" dirty="0"/>
              <a:t> </a:t>
            </a:r>
            <a:r>
              <a:rPr lang="ru-RU" sz="2800" dirty="0" err="1" smtClean="0"/>
              <a:t>кожної</a:t>
            </a:r>
            <a:r>
              <a:rPr lang="ru-RU" sz="2800" dirty="0" smtClean="0"/>
              <a:t> </a:t>
            </a:r>
            <a:r>
              <a:rPr lang="ru-RU" sz="2800" dirty="0"/>
              <a:t>з </a:t>
            </a:r>
            <a:r>
              <a:rPr lang="ru-RU" sz="2800" dirty="0" err="1"/>
              <a:t>можливих</a:t>
            </a:r>
            <a:r>
              <a:rPr lang="ru-RU" sz="2800" dirty="0"/>
              <a:t> </a:t>
            </a:r>
            <a:r>
              <a:rPr lang="ru-RU" sz="2800" dirty="0" err="1"/>
              <a:t>безпосередніх</a:t>
            </a:r>
            <a:r>
              <a:rPr lang="ru-RU" sz="2800" dirty="0"/>
              <a:t> причин.</a:t>
            </a:r>
          </a:p>
          <a:p>
            <a:r>
              <a:rPr lang="ru-RU" sz="2800" dirty="0"/>
              <a:t>- </a:t>
            </a:r>
            <a:r>
              <a:rPr lang="ru-RU" sz="2800" dirty="0" err="1"/>
              <a:t>Існує</a:t>
            </a:r>
            <a:r>
              <a:rPr lang="ru-RU" sz="2800" dirty="0"/>
              <a:t> </a:t>
            </a:r>
            <a:r>
              <a:rPr lang="ru-RU" sz="2800" dirty="0" err="1"/>
              <a:t>можливість</a:t>
            </a:r>
            <a:r>
              <a:rPr lang="ru-RU" sz="2800" dirty="0"/>
              <a:t> </a:t>
            </a:r>
            <a:r>
              <a:rPr lang="ru-RU" sz="2800" dirty="0" err="1"/>
              <a:t>використання</a:t>
            </a:r>
            <a:r>
              <a:rPr lang="ru-RU" sz="2800" dirty="0"/>
              <a:t> </a:t>
            </a:r>
            <a:r>
              <a:rPr lang="ru-RU" sz="2800" dirty="0" err="1"/>
              <a:t>знань</a:t>
            </a:r>
            <a:r>
              <a:rPr lang="ru-RU" sz="2800" dirty="0"/>
              <a:t> про </a:t>
            </a:r>
            <a:r>
              <a:rPr lang="ru-RU" sz="2800" dirty="0" err="1"/>
              <a:t>фактори</a:t>
            </a:r>
            <a:r>
              <a:rPr lang="ru-RU" sz="2800" dirty="0"/>
              <a:t> </a:t>
            </a:r>
            <a:r>
              <a:rPr lang="ru-RU" sz="2800" dirty="0" err="1"/>
              <a:t>ризику</a:t>
            </a:r>
            <a:r>
              <a:rPr lang="ru-RU" sz="2800" dirty="0"/>
              <a:t> на </a:t>
            </a:r>
            <a:r>
              <a:rPr lang="ru-RU" sz="2800" dirty="0" err="1" smtClean="0"/>
              <a:t>практиці</a:t>
            </a:r>
            <a:r>
              <a:rPr lang="ru-RU" sz="2800" dirty="0" smtClean="0"/>
              <a:t>.</a:t>
            </a:r>
            <a:endParaRPr lang="ru-RU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Практичне</a:t>
            </a:r>
            <a:r>
              <a:rPr lang="ru-RU" b="1" dirty="0"/>
              <a:t> </a:t>
            </a:r>
            <a:r>
              <a:rPr lang="ru-RU" b="1" dirty="0" err="1"/>
              <a:t>використання</a:t>
            </a:r>
            <a:r>
              <a:rPr lang="ru-RU" b="1" dirty="0"/>
              <a:t> </a:t>
            </a:r>
            <a:r>
              <a:rPr lang="ru-RU" b="1" dirty="0" err="1"/>
              <a:t>знань</a:t>
            </a:r>
            <a:r>
              <a:rPr lang="ru-RU" b="1" dirty="0"/>
              <a:t> про </a:t>
            </a:r>
            <a:r>
              <a:rPr lang="ru-RU" b="1" dirty="0" err="1"/>
              <a:t>фактори</a:t>
            </a:r>
            <a:r>
              <a:rPr lang="ru-RU" b="1" dirty="0"/>
              <a:t> </a:t>
            </a:r>
            <a:r>
              <a:rPr lang="ru-RU" b="1" dirty="0" err="1"/>
              <a:t>ризику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7924800" cy="4953000"/>
          </a:xfrm>
        </p:spPr>
        <p:txBody>
          <a:bodyPr>
            <a:normAutofit/>
          </a:bodyPr>
          <a:lstStyle/>
          <a:p>
            <a:r>
              <a:rPr lang="ru-RU" dirty="0"/>
              <a:t>а) для </a:t>
            </a:r>
            <a:r>
              <a:rPr lang="ru-RU" dirty="0" err="1"/>
              <a:t>прогнозування</a:t>
            </a:r>
            <a:r>
              <a:rPr lang="ru-RU" dirty="0"/>
              <a:t>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r>
              <a:rPr lang="ru-RU" dirty="0"/>
              <a:t>;</a:t>
            </a:r>
          </a:p>
          <a:p>
            <a:r>
              <a:rPr lang="ru-RU" dirty="0"/>
              <a:t>б) в </a:t>
            </a:r>
            <a:r>
              <a:rPr lang="ru-RU" dirty="0" err="1"/>
              <a:t>діагностичному</a:t>
            </a:r>
            <a:r>
              <a:rPr lang="ru-RU" dirty="0"/>
              <a:t> </a:t>
            </a:r>
            <a:r>
              <a:rPr lang="ru-RU" dirty="0" err="1"/>
              <a:t>процесі</a:t>
            </a:r>
            <a:r>
              <a:rPr lang="ru-RU" dirty="0"/>
              <a:t>. </a:t>
            </a:r>
            <a:r>
              <a:rPr lang="ru-RU" dirty="0" err="1"/>
              <a:t>Інформація</a:t>
            </a:r>
            <a:r>
              <a:rPr lang="ru-RU" dirty="0"/>
              <a:t> про </a:t>
            </a:r>
            <a:r>
              <a:rPr lang="ru-RU" dirty="0" err="1"/>
              <a:t>наявність</a:t>
            </a:r>
            <a:r>
              <a:rPr lang="ru-RU" dirty="0"/>
              <a:t> фактора </a:t>
            </a:r>
            <a:r>
              <a:rPr lang="ru-RU" dirty="0" err="1"/>
              <a:t>ризику</a:t>
            </a:r>
            <a:r>
              <a:rPr lang="ru-RU" dirty="0"/>
              <a:t> </a:t>
            </a:r>
            <a:r>
              <a:rPr lang="ru-RU" dirty="0" err="1"/>
              <a:t>поряд</a:t>
            </a:r>
            <a:r>
              <a:rPr lang="ru-RU" dirty="0"/>
              <a:t> з </a:t>
            </a:r>
            <a:r>
              <a:rPr lang="ru-RU" dirty="0" err="1"/>
              <a:t>клінічними</a:t>
            </a:r>
            <a:r>
              <a:rPr lang="ru-RU" dirty="0"/>
              <a:t> </a:t>
            </a:r>
            <a:r>
              <a:rPr lang="ru-RU" dirty="0" err="1"/>
              <a:t>ознаками</a:t>
            </a:r>
            <a:r>
              <a:rPr lang="ru-RU" dirty="0"/>
              <a:t> </a:t>
            </a:r>
            <a:r>
              <a:rPr lang="ru-RU" dirty="0" err="1"/>
              <a:t>дає</a:t>
            </a:r>
            <a:r>
              <a:rPr lang="ru-RU" dirty="0"/>
              <a:t> </a:t>
            </a:r>
            <a:r>
              <a:rPr lang="ru-RU" dirty="0" err="1"/>
              <a:t>можливість</a:t>
            </a:r>
            <a:r>
              <a:rPr lang="ru-RU" dirty="0"/>
              <a:t> </a:t>
            </a:r>
            <a:r>
              <a:rPr lang="ru-RU" dirty="0" err="1"/>
              <a:t>лікарю</a:t>
            </a:r>
            <a:r>
              <a:rPr lang="ru-RU" dirty="0"/>
              <a:t> точно </a:t>
            </a:r>
            <a:r>
              <a:rPr lang="ru-RU" dirty="0" err="1" smtClean="0"/>
              <a:t>встановити</a:t>
            </a:r>
            <a:r>
              <a:rPr lang="ru-RU" dirty="0" smtClean="0"/>
              <a:t> </a:t>
            </a:r>
            <a:r>
              <a:rPr lang="ru-RU" dirty="0" err="1"/>
              <a:t>діагноз</a:t>
            </a:r>
            <a:r>
              <a:rPr lang="ru-RU" dirty="0"/>
              <a:t>. І </a:t>
            </a:r>
            <a:r>
              <a:rPr lang="ru-RU" dirty="0" err="1"/>
              <a:t>навпаки</a:t>
            </a:r>
            <a:r>
              <a:rPr lang="ru-RU" dirty="0"/>
              <a:t>, </a:t>
            </a:r>
            <a:r>
              <a:rPr lang="ru-RU" dirty="0" err="1"/>
              <a:t>інформація</a:t>
            </a:r>
            <a:r>
              <a:rPr lang="ru-RU" dirty="0"/>
              <a:t> про </a:t>
            </a:r>
            <a:r>
              <a:rPr lang="ru-RU" dirty="0" err="1"/>
              <a:t>відсутність</a:t>
            </a:r>
            <a:r>
              <a:rPr lang="ru-RU" dirty="0"/>
              <a:t> фактора </a:t>
            </a:r>
            <a:r>
              <a:rPr lang="ru-RU" dirty="0" err="1"/>
              <a:t>ризику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використана</a:t>
            </a:r>
            <a:r>
              <a:rPr lang="ru-RU" dirty="0"/>
              <a:t> для </a:t>
            </a:r>
            <a:r>
              <a:rPr lang="ru-RU" dirty="0" err="1"/>
              <a:t>виключення</a:t>
            </a:r>
            <a:r>
              <a:rPr lang="ru-RU" dirty="0"/>
              <a:t> </a:t>
            </a:r>
            <a:r>
              <a:rPr lang="ru-RU" dirty="0" err="1"/>
              <a:t>діагнозу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саме</a:t>
            </a:r>
            <a:r>
              <a:rPr lang="ru-RU" dirty="0"/>
              <a:t> </a:t>
            </a:r>
            <a:r>
              <a:rPr lang="ru-RU" dirty="0" err="1"/>
              <a:t>цей</a:t>
            </a:r>
            <a:r>
              <a:rPr lang="ru-RU" dirty="0"/>
              <a:t> фактор </a:t>
            </a:r>
            <a:r>
              <a:rPr lang="ru-RU" dirty="0" err="1"/>
              <a:t>сприяє</a:t>
            </a:r>
            <a:r>
              <a:rPr lang="ru-RU" dirty="0"/>
              <a:t> </a:t>
            </a:r>
            <a:r>
              <a:rPr lang="ru-RU" dirty="0" err="1"/>
              <a:t>виникненню</a:t>
            </a:r>
            <a:r>
              <a:rPr lang="ru-RU" dirty="0"/>
              <a:t> і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захворювання</a:t>
            </a:r>
            <a:r>
              <a:rPr lang="ru-RU" dirty="0"/>
              <a:t>.</a:t>
            </a:r>
          </a:p>
          <a:p>
            <a:r>
              <a:rPr lang="ru-RU" dirty="0"/>
              <a:t>в) з метою </a:t>
            </a:r>
            <a:r>
              <a:rPr lang="ru-RU" dirty="0" err="1"/>
              <a:t>профілактики</a:t>
            </a:r>
            <a:r>
              <a:rPr lang="ru-RU" dirty="0"/>
              <a:t>. </a:t>
            </a:r>
            <a:r>
              <a:rPr lang="ru-RU" dirty="0" err="1"/>
              <a:t>Усунення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зниження</a:t>
            </a:r>
            <a:r>
              <a:rPr lang="ru-RU" dirty="0"/>
              <a:t> </a:t>
            </a:r>
            <a:r>
              <a:rPr lang="ru-RU" dirty="0" err="1"/>
              <a:t>частоти</a:t>
            </a:r>
            <a:r>
              <a:rPr lang="ru-RU" dirty="0"/>
              <a:t> </a:t>
            </a:r>
            <a:r>
              <a:rPr lang="ru-RU" dirty="0" err="1"/>
              <a:t>виникнення</a:t>
            </a:r>
            <a:r>
              <a:rPr lang="ru-RU" dirty="0"/>
              <a:t> фактора </a:t>
            </a:r>
            <a:r>
              <a:rPr lang="ru-RU" dirty="0" err="1"/>
              <a:t>ризику</a:t>
            </a:r>
            <a:r>
              <a:rPr lang="ru-RU" dirty="0"/>
              <a:t> </a:t>
            </a:r>
            <a:r>
              <a:rPr lang="ru-RU" dirty="0" err="1"/>
              <a:t>призводить</a:t>
            </a:r>
            <a:r>
              <a:rPr lang="ru-RU" dirty="0"/>
              <a:t> до </a:t>
            </a:r>
            <a:r>
              <a:rPr lang="ru-RU" dirty="0" err="1"/>
              <a:t>зниження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захворювання</a:t>
            </a:r>
            <a:r>
              <a:rPr lang="ru-RU" dirty="0"/>
              <a:t> в </a:t>
            </a:r>
            <a:r>
              <a:rPr lang="ru-RU" dirty="0" err="1"/>
              <a:t>популяції</a:t>
            </a:r>
            <a:r>
              <a:rPr lang="ru-RU" dirty="0"/>
              <a:t>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/>
          <a:lstStyle/>
          <a:p>
            <a:r>
              <a:rPr lang="ru-RU" dirty="0" err="1"/>
              <a:t>Фактори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467600" cy="5254752"/>
          </a:xfrm>
        </p:spPr>
        <p:txBody>
          <a:bodyPr>
            <a:normAutofit/>
          </a:bodyPr>
          <a:lstStyle/>
          <a:p>
            <a:r>
              <a:rPr lang="ru-RU" sz="3600" dirty="0"/>
              <a:t>Число </a:t>
            </a:r>
            <a:r>
              <a:rPr lang="ru-RU" sz="3600" dirty="0" err="1"/>
              <a:t>факторів</a:t>
            </a:r>
            <a:r>
              <a:rPr lang="ru-RU" sz="3600" dirty="0"/>
              <a:t> </a:t>
            </a:r>
            <a:r>
              <a:rPr lang="ru-RU" sz="3600" dirty="0" err="1"/>
              <a:t>ризику</a:t>
            </a:r>
            <a:r>
              <a:rPr lang="ru-RU" sz="3600" dirty="0"/>
              <a:t> </a:t>
            </a:r>
            <a:r>
              <a:rPr lang="ru-RU" sz="3600" dirty="0" err="1" smtClean="0"/>
              <a:t>велике</a:t>
            </a:r>
            <a:r>
              <a:rPr lang="ru-RU" sz="3600" dirty="0" smtClean="0"/>
              <a:t> </a:t>
            </a:r>
            <a:r>
              <a:rPr lang="ru-RU" sz="3600" dirty="0"/>
              <a:t>і </a:t>
            </a:r>
            <a:r>
              <a:rPr lang="ru-RU" sz="3600" dirty="0" err="1"/>
              <a:t>постійно</a:t>
            </a:r>
            <a:r>
              <a:rPr lang="ru-RU" sz="3600" dirty="0"/>
              <a:t> </a:t>
            </a:r>
            <a:r>
              <a:rPr lang="ru-RU" sz="3600" dirty="0" err="1"/>
              <a:t>зростає</a:t>
            </a:r>
            <a:r>
              <a:rPr lang="ru-RU" sz="3600" dirty="0"/>
              <a:t>: </a:t>
            </a:r>
            <a:r>
              <a:rPr lang="ru-RU" sz="3600" dirty="0" err="1"/>
              <a:t>тільки</a:t>
            </a:r>
            <a:r>
              <a:rPr lang="ru-RU" sz="3600" dirty="0"/>
              <a:t> з </a:t>
            </a:r>
            <a:r>
              <a:rPr lang="ru-RU" sz="3600" dirty="0" err="1"/>
              <a:t>навколишнього</a:t>
            </a:r>
            <a:r>
              <a:rPr lang="ru-RU" sz="3600" dirty="0"/>
              <a:t> </a:t>
            </a:r>
            <a:r>
              <a:rPr lang="ru-RU" sz="3600" dirty="0" err="1"/>
              <a:t>середовища</a:t>
            </a:r>
            <a:r>
              <a:rPr lang="ru-RU" sz="3600" dirty="0"/>
              <a:t> на </a:t>
            </a:r>
            <a:r>
              <a:rPr lang="ru-RU" sz="3600" dirty="0" err="1"/>
              <a:t>людину</a:t>
            </a:r>
            <a:r>
              <a:rPr lang="ru-RU" sz="3600" dirty="0"/>
              <a:t> </a:t>
            </a:r>
            <a:r>
              <a:rPr lang="ru-RU" sz="3600" dirty="0" err="1"/>
              <a:t>впливає</a:t>
            </a:r>
            <a:r>
              <a:rPr lang="ru-RU" sz="3600" dirty="0"/>
              <a:t> </a:t>
            </a:r>
            <a:r>
              <a:rPr lang="ru-RU" sz="3600" dirty="0" err="1"/>
              <a:t>більше</a:t>
            </a:r>
            <a:r>
              <a:rPr lang="ru-RU" sz="3600" dirty="0"/>
              <a:t> 6 млн. </a:t>
            </a:r>
            <a:r>
              <a:rPr lang="ru-RU" sz="3600" dirty="0" err="1" smtClean="0"/>
              <a:t>різних</a:t>
            </a:r>
            <a:r>
              <a:rPr lang="ru-RU" sz="3600" dirty="0" smtClean="0"/>
              <a:t> </a:t>
            </a:r>
            <a:r>
              <a:rPr lang="ru-RU" sz="3600" dirty="0" err="1"/>
              <a:t>шкідливих</a:t>
            </a:r>
            <a:r>
              <a:rPr lang="ru-RU" sz="3600" dirty="0"/>
              <a:t> </a:t>
            </a:r>
            <a:r>
              <a:rPr lang="ru-RU" sz="3600" dirty="0" err="1"/>
              <a:t>факторів</a:t>
            </a:r>
            <a:r>
              <a:rPr lang="ru-RU" sz="3600" dirty="0"/>
              <a:t>.</a:t>
            </a:r>
          </a:p>
          <a:p>
            <a:r>
              <a:rPr lang="ru-RU" sz="3600" dirty="0"/>
              <a:t>І </a:t>
            </a:r>
            <a:r>
              <a:rPr lang="ru-RU" sz="3600" dirty="0" err="1"/>
              <a:t>їх</a:t>
            </a:r>
            <a:r>
              <a:rPr lang="ru-RU" sz="3600" dirty="0"/>
              <a:t> число </a:t>
            </a:r>
            <a:r>
              <a:rPr lang="ru-RU" sz="3600" dirty="0" err="1"/>
              <a:t>зростає</a:t>
            </a:r>
            <a:r>
              <a:rPr lang="ru-RU" sz="3600" dirty="0"/>
              <a:t> на 5-6 </a:t>
            </a:r>
            <a:r>
              <a:rPr lang="ru-RU" sz="3600" dirty="0" err="1"/>
              <a:t>тисяч</a:t>
            </a:r>
            <a:r>
              <a:rPr lang="ru-RU" sz="3600" dirty="0"/>
              <a:t> </a:t>
            </a:r>
            <a:r>
              <a:rPr lang="ru-RU" sz="3600" dirty="0" err="1"/>
              <a:t>щорічно</a:t>
            </a:r>
            <a:r>
              <a:rPr lang="ru-RU" sz="3600" dirty="0"/>
              <a:t>. </a:t>
            </a:r>
            <a:endParaRPr lang="ru-RU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/>
          <a:lstStyle/>
          <a:p>
            <a:r>
              <a:rPr lang="ru-RU" dirty="0" err="1"/>
              <a:t>Фактори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4953000"/>
          </a:xfrm>
        </p:spPr>
        <p:txBody>
          <a:bodyPr>
            <a:normAutofit lnSpcReduction="10000"/>
          </a:bodyPr>
          <a:lstStyle/>
          <a:p>
            <a:r>
              <a:rPr lang="ru-RU" sz="3200" dirty="0"/>
              <a:t>При </a:t>
            </a:r>
            <a:r>
              <a:rPr lang="ru-RU" sz="3200" dirty="0" err="1"/>
              <a:t>одночасному</a:t>
            </a:r>
            <a:r>
              <a:rPr lang="ru-RU" sz="3200" dirty="0"/>
              <a:t> </a:t>
            </a:r>
            <a:r>
              <a:rPr lang="ru-RU" sz="3200" dirty="0" err="1"/>
              <a:t>впливі</a:t>
            </a:r>
            <a:r>
              <a:rPr lang="ru-RU" sz="3200" dirty="0"/>
              <a:t> </a:t>
            </a:r>
            <a:r>
              <a:rPr lang="ru-RU" sz="3200" dirty="0" err="1"/>
              <a:t>декількох</a:t>
            </a:r>
            <a:r>
              <a:rPr lang="ru-RU" sz="3200" dirty="0"/>
              <a:t> </a:t>
            </a:r>
            <a:r>
              <a:rPr lang="ru-RU" sz="3200" dirty="0" err="1"/>
              <a:t>факторів</a:t>
            </a:r>
            <a:r>
              <a:rPr lang="ru-RU" sz="3200" dirty="0"/>
              <a:t> </a:t>
            </a:r>
            <a:r>
              <a:rPr lang="ru-RU" sz="3200" dirty="0" err="1"/>
              <a:t>ризику</a:t>
            </a:r>
            <a:r>
              <a:rPr lang="ru-RU" sz="3200" dirty="0"/>
              <a:t> </a:t>
            </a:r>
            <a:r>
              <a:rPr lang="ru-RU" sz="3200" dirty="0" err="1"/>
              <a:t>результуючий</a:t>
            </a:r>
            <a:r>
              <a:rPr lang="ru-RU" sz="3200" dirty="0"/>
              <a:t> </a:t>
            </a:r>
            <a:r>
              <a:rPr lang="ru-RU" sz="3200" dirty="0" err="1"/>
              <a:t>ризик</a:t>
            </a:r>
            <a:r>
              <a:rPr lang="ru-RU" sz="3200" dirty="0"/>
              <a:t> </a:t>
            </a:r>
            <a:r>
              <a:rPr lang="ru-RU" sz="3200" dirty="0" err="1"/>
              <a:t>може</a:t>
            </a:r>
            <a:r>
              <a:rPr lang="ru-RU" sz="3200" dirty="0"/>
              <a:t> бути </a:t>
            </a:r>
            <a:r>
              <a:rPr lang="ru-RU" sz="3200" dirty="0" err="1"/>
              <a:t>більше</a:t>
            </a:r>
            <a:r>
              <a:rPr lang="ru-RU" sz="3200" dirty="0"/>
              <a:t> </a:t>
            </a:r>
            <a:r>
              <a:rPr lang="ru-RU" sz="3200" dirty="0" err="1"/>
              <a:t>або</a:t>
            </a:r>
            <a:r>
              <a:rPr lang="ru-RU" sz="3200" dirty="0"/>
              <a:t> </a:t>
            </a:r>
            <a:r>
              <a:rPr lang="ru-RU" sz="3200" dirty="0" err="1"/>
              <a:t>менше</a:t>
            </a:r>
            <a:r>
              <a:rPr lang="ru-RU" sz="3200" dirty="0"/>
              <a:t>, </a:t>
            </a:r>
            <a:r>
              <a:rPr lang="ru-RU" sz="3200" dirty="0" err="1"/>
              <a:t>ніж</a:t>
            </a:r>
            <a:r>
              <a:rPr lang="ru-RU" sz="3200" dirty="0"/>
              <a:t> </a:t>
            </a:r>
            <a:r>
              <a:rPr lang="ru-RU" sz="3200" dirty="0" err="1"/>
              <a:t>очікується</a:t>
            </a:r>
            <a:r>
              <a:rPr lang="ru-RU" sz="3200" dirty="0"/>
              <a:t> при простому </a:t>
            </a:r>
            <a:r>
              <a:rPr lang="ru-RU" sz="3200" dirty="0" err="1"/>
              <a:t>підсумовуванні</a:t>
            </a:r>
            <a:r>
              <a:rPr lang="ru-RU" sz="3200" dirty="0"/>
              <a:t> </a:t>
            </a:r>
            <a:r>
              <a:rPr lang="ru-RU" sz="3200" dirty="0" err="1"/>
              <a:t>впливу</a:t>
            </a:r>
            <a:r>
              <a:rPr lang="ru-RU" sz="3200" dirty="0"/>
              <a:t> </a:t>
            </a:r>
            <a:r>
              <a:rPr lang="ru-RU" sz="3200" dirty="0" err="1"/>
              <a:t>окремих</a:t>
            </a:r>
            <a:r>
              <a:rPr lang="ru-RU" sz="3200" dirty="0"/>
              <a:t> </a:t>
            </a:r>
            <a:r>
              <a:rPr lang="ru-RU" sz="3200" dirty="0" err="1"/>
              <a:t>факторів</a:t>
            </a:r>
            <a:r>
              <a:rPr lang="ru-RU" sz="3200" dirty="0"/>
              <a:t> </a:t>
            </a:r>
            <a:r>
              <a:rPr lang="ru-RU" sz="3200" dirty="0" err="1"/>
              <a:t>або</a:t>
            </a:r>
            <a:r>
              <a:rPr lang="ru-RU" sz="3200" dirty="0"/>
              <a:t> причин. </a:t>
            </a:r>
            <a:r>
              <a:rPr lang="ru-RU" sz="3200" dirty="0" err="1"/>
              <a:t>Якщо</a:t>
            </a:r>
            <a:r>
              <a:rPr lang="ru-RU" sz="3200" dirty="0"/>
              <a:t> </a:t>
            </a:r>
            <a:r>
              <a:rPr lang="ru-RU" sz="3200" dirty="0" err="1"/>
              <a:t>загальний</a:t>
            </a:r>
            <a:r>
              <a:rPr lang="ru-RU" sz="3200" dirty="0"/>
              <a:t> результат </a:t>
            </a:r>
            <a:r>
              <a:rPr lang="ru-RU" sz="3200" dirty="0" err="1"/>
              <a:t>більше</a:t>
            </a:r>
            <a:r>
              <a:rPr lang="ru-RU" sz="3200" dirty="0"/>
              <a:t>, </a:t>
            </a:r>
            <a:r>
              <a:rPr lang="ru-RU" sz="3200" dirty="0" err="1"/>
              <a:t>ніж</a:t>
            </a:r>
            <a:r>
              <a:rPr lang="ru-RU" sz="3200" dirty="0"/>
              <a:t> сума </a:t>
            </a:r>
            <a:r>
              <a:rPr lang="ru-RU" sz="3200" dirty="0" err="1"/>
              <a:t>впливів</a:t>
            </a:r>
            <a:r>
              <a:rPr lang="ru-RU" sz="3200" dirty="0"/>
              <a:t> </a:t>
            </a:r>
            <a:r>
              <a:rPr lang="ru-RU" sz="3200" dirty="0" err="1"/>
              <a:t>окремих</a:t>
            </a:r>
            <a:r>
              <a:rPr lang="ru-RU" sz="3200" dirty="0"/>
              <a:t> причин, </a:t>
            </a:r>
            <a:r>
              <a:rPr lang="ru-RU" sz="3200" dirty="0" err="1"/>
              <a:t>це</a:t>
            </a:r>
            <a:r>
              <a:rPr lang="ru-RU" sz="3200" dirty="0"/>
              <a:t> </a:t>
            </a:r>
            <a:r>
              <a:rPr lang="ru-RU" sz="3200" dirty="0" err="1"/>
              <a:t>явище</a:t>
            </a:r>
            <a:r>
              <a:rPr lang="ru-RU" sz="3200" dirty="0"/>
              <a:t> </a:t>
            </a:r>
            <a:r>
              <a:rPr lang="ru-RU" sz="3200" dirty="0" err="1"/>
              <a:t>називається</a:t>
            </a:r>
            <a:r>
              <a:rPr lang="ru-RU" sz="3200" dirty="0"/>
              <a:t> </a:t>
            </a:r>
            <a:r>
              <a:rPr lang="ru-RU" sz="3200" i="1" dirty="0" err="1">
                <a:solidFill>
                  <a:srgbClr val="FF0000"/>
                </a:solidFill>
              </a:rPr>
              <a:t>синергізмом</a:t>
            </a:r>
            <a:r>
              <a:rPr lang="ru-RU" sz="3200" dirty="0"/>
              <a:t>, </a:t>
            </a:r>
            <a:r>
              <a:rPr lang="ru-RU" sz="3200" dirty="0" err="1"/>
              <a:t>якщо</a:t>
            </a:r>
            <a:r>
              <a:rPr lang="ru-RU" sz="3200" dirty="0"/>
              <a:t> </a:t>
            </a:r>
            <a:r>
              <a:rPr lang="ru-RU" sz="3200" dirty="0" err="1"/>
              <a:t>менше</a:t>
            </a:r>
            <a:r>
              <a:rPr lang="ru-RU" sz="3200" dirty="0"/>
              <a:t> - </a:t>
            </a:r>
            <a:r>
              <a:rPr lang="ru-RU" sz="3200" i="1" dirty="0" err="1">
                <a:solidFill>
                  <a:srgbClr val="FF0000"/>
                </a:solidFill>
              </a:rPr>
              <a:t>антагонізмом</a:t>
            </a:r>
            <a:r>
              <a:rPr lang="ru-RU" sz="3200" dirty="0"/>
              <a:t>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Фактори</a:t>
            </a:r>
            <a:r>
              <a:rPr lang="ru-RU" b="1" dirty="0"/>
              <a:t> </a:t>
            </a:r>
            <a:r>
              <a:rPr lang="ru-RU" b="1" dirty="0" err="1"/>
              <a:t>ризику</a:t>
            </a:r>
            <a:r>
              <a:rPr lang="ru-RU" b="1" dirty="0"/>
              <a:t> </a:t>
            </a:r>
            <a:r>
              <a:rPr lang="ru-RU" b="1" dirty="0" err="1"/>
              <a:t>захворювань</a:t>
            </a:r>
            <a:r>
              <a:rPr lang="ru-RU" b="1" dirty="0"/>
              <a:t>, </a:t>
            </a:r>
            <a:r>
              <a:rPr lang="ru-RU" b="1" dirty="0" err="1"/>
              <a:t>класифікації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7848600" cy="4873752"/>
          </a:xfrm>
        </p:spPr>
        <p:txBody>
          <a:bodyPr>
            <a:noAutofit/>
          </a:bodyPr>
          <a:lstStyle/>
          <a:p>
            <a:r>
              <a:rPr lang="ru-RU" sz="2600" dirty="0" err="1"/>
              <a:t>Фактори</a:t>
            </a:r>
            <a:r>
              <a:rPr lang="ru-RU" sz="2600" dirty="0"/>
              <a:t> </a:t>
            </a:r>
            <a:r>
              <a:rPr lang="ru-RU" sz="2600" dirty="0" err="1"/>
              <a:t>ризику</a:t>
            </a:r>
            <a:r>
              <a:rPr lang="ru-RU" sz="2600" dirty="0"/>
              <a:t> </a:t>
            </a:r>
            <a:r>
              <a:rPr lang="ru-RU" sz="2600" dirty="0" err="1"/>
              <a:t>поділяються</a:t>
            </a:r>
            <a:r>
              <a:rPr lang="ru-RU" sz="2600" dirty="0"/>
              <a:t> на </a:t>
            </a:r>
            <a:r>
              <a:rPr lang="ru-RU" sz="2600" i="1" dirty="0" err="1">
                <a:solidFill>
                  <a:srgbClr val="FF0000"/>
                </a:solidFill>
              </a:rPr>
              <a:t>ендогенні</a:t>
            </a:r>
            <a:r>
              <a:rPr lang="ru-RU" sz="2600" dirty="0"/>
              <a:t> (</a:t>
            </a:r>
            <a:r>
              <a:rPr lang="ru-RU" sz="2600" dirty="0" err="1"/>
              <a:t>фактори</a:t>
            </a:r>
            <a:r>
              <a:rPr lang="ru-RU" sz="2600" dirty="0"/>
              <a:t> </a:t>
            </a:r>
            <a:r>
              <a:rPr lang="ru-RU" sz="2600" dirty="0" err="1"/>
              <a:t>внутрішнього</a:t>
            </a:r>
            <a:r>
              <a:rPr lang="ru-RU" sz="2600" dirty="0"/>
              <a:t> </a:t>
            </a:r>
            <a:r>
              <a:rPr lang="ru-RU" sz="2600" dirty="0" err="1"/>
              <a:t>середовища</a:t>
            </a:r>
            <a:r>
              <a:rPr lang="ru-RU" sz="2600" dirty="0"/>
              <a:t> </a:t>
            </a:r>
            <a:r>
              <a:rPr lang="ru-RU" sz="2600" dirty="0" err="1"/>
              <a:t>організму</a:t>
            </a:r>
            <a:r>
              <a:rPr lang="ru-RU" sz="2600" dirty="0"/>
              <a:t>) і </a:t>
            </a:r>
            <a:r>
              <a:rPr lang="ru-RU" sz="2600" i="1" dirty="0" err="1">
                <a:solidFill>
                  <a:srgbClr val="FF0000"/>
                </a:solidFill>
              </a:rPr>
              <a:t>екзогенні</a:t>
            </a:r>
            <a:r>
              <a:rPr lang="ru-RU" sz="2600" dirty="0"/>
              <a:t> (</a:t>
            </a:r>
            <a:r>
              <a:rPr lang="ru-RU" sz="2600" dirty="0" err="1"/>
              <a:t>фактори</a:t>
            </a:r>
            <a:r>
              <a:rPr lang="ru-RU" sz="2600" dirty="0"/>
              <a:t> </a:t>
            </a:r>
            <a:r>
              <a:rPr lang="ru-RU" sz="2600" dirty="0" err="1"/>
              <a:t>зовнішнього</a:t>
            </a:r>
            <a:r>
              <a:rPr lang="ru-RU" sz="2600" dirty="0"/>
              <a:t> </a:t>
            </a:r>
            <a:r>
              <a:rPr lang="ru-RU" sz="2600" dirty="0" err="1"/>
              <a:t>середовища</a:t>
            </a:r>
            <a:r>
              <a:rPr lang="ru-RU" sz="2600" dirty="0"/>
              <a:t>). Як </a:t>
            </a:r>
            <a:r>
              <a:rPr lang="ru-RU" sz="2600" dirty="0" err="1"/>
              <a:t>ендогенні</a:t>
            </a:r>
            <a:r>
              <a:rPr lang="ru-RU" sz="2600" dirty="0"/>
              <a:t>, так і </a:t>
            </a:r>
            <a:r>
              <a:rPr lang="ru-RU" sz="2600" dirty="0" err="1"/>
              <a:t>екзогенні</a:t>
            </a:r>
            <a:r>
              <a:rPr lang="ru-RU" sz="2600" dirty="0"/>
              <a:t> </a:t>
            </a:r>
            <a:r>
              <a:rPr lang="ru-RU" sz="2600" dirty="0" err="1"/>
              <a:t>фактори</a:t>
            </a:r>
            <a:r>
              <a:rPr lang="ru-RU" sz="2600" dirty="0"/>
              <a:t> </a:t>
            </a:r>
            <a:r>
              <a:rPr lang="ru-RU" sz="2600" dirty="0" err="1"/>
              <a:t>можуть</a:t>
            </a:r>
            <a:r>
              <a:rPr lang="ru-RU" sz="2600" dirty="0"/>
              <a:t> бути </a:t>
            </a:r>
            <a:r>
              <a:rPr lang="ru-RU" sz="2600" i="1" dirty="0" err="1">
                <a:solidFill>
                  <a:srgbClr val="FF0000"/>
                </a:solidFill>
              </a:rPr>
              <a:t>керованими</a:t>
            </a:r>
            <a:r>
              <a:rPr lang="ru-RU" sz="2600" dirty="0"/>
              <a:t> і </a:t>
            </a:r>
            <a:r>
              <a:rPr lang="ru-RU" sz="2600" i="1" dirty="0" err="1" smtClean="0">
                <a:solidFill>
                  <a:srgbClr val="FF0000"/>
                </a:solidFill>
              </a:rPr>
              <a:t>некерованими</a:t>
            </a:r>
            <a:r>
              <a:rPr lang="ru-RU" sz="2600" dirty="0" smtClean="0"/>
              <a:t>.</a:t>
            </a:r>
            <a:endParaRPr lang="ru-RU" sz="2600" dirty="0"/>
          </a:p>
          <a:p>
            <a:r>
              <a:rPr lang="ru-RU" sz="2600" dirty="0"/>
              <a:t>До </a:t>
            </a:r>
            <a:r>
              <a:rPr lang="ru-RU" sz="2600" i="1" dirty="0" err="1"/>
              <a:t>керованих</a:t>
            </a:r>
            <a:r>
              <a:rPr lang="ru-RU" sz="2600" dirty="0"/>
              <a:t> </a:t>
            </a:r>
            <a:r>
              <a:rPr lang="ru-RU" sz="2600" dirty="0" err="1"/>
              <a:t>факторів</a:t>
            </a:r>
            <a:r>
              <a:rPr lang="ru-RU" sz="2600" dirty="0"/>
              <a:t> належать </a:t>
            </a:r>
            <a:r>
              <a:rPr lang="ru-RU" sz="2600" dirty="0" err="1"/>
              <a:t>фактори</a:t>
            </a:r>
            <a:r>
              <a:rPr lang="ru-RU" sz="2600" dirty="0"/>
              <a:t>, </a:t>
            </a:r>
            <a:r>
              <a:rPr lang="ru-RU" sz="2600" dirty="0" err="1" smtClean="0"/>
              <a:t>дію</a:t>
            </a:r>
            <a:r>
              <a:rPr lang="ru-RU" sz="2600" dirty="0" smtClean="0"/>
              <a:t> </a:t>
            </a:r>
            <a:r>
              <a:rPr lang="ru-RU" sz="2600" dirty="0" err="1"/>
              <a:t>яких</a:t>
            </a:r>
            <a:r>
              <a:rPr lang="ru-RU" sz="2600" dirty="0"/>
              <a:t> </a:t>
            </a:r>
            <a:r>
              <a:rPr lang="ru-RU" sz="2600" dirty="0" err="1"/>
              <a:t>може</a:t>
            </a:r>
            <a:r>
              <a:rPr lang="ru-RU" sz="2600" dirty="0"/>
              <a:t> бути </a:t>
            </a:r>
            <a:r>
              <a:rPr lang="ru-RU" sz="2600" dirty="0" err="1"/>
              <a:t>або</a:t>
            </a:r>
            <a:r>
              <a:rPr lang="ru-RU" sz="2600" dirty="0"/>
              <a:t> </a:t>
            </a:r>
            <a:r>
              <a:rPr lang="ru-RU" sz="2600" dirty="0" err="1"/>
              <a:t>усунуто</a:t>
            </a:r>
            <a:r>
              <a:rPr lang="ru-RU" sz="2600" dirty="0"/>
              <a:t>, </a:t>
            </a:r>
            <a:r>
              <a:rPr lang="ru-RU" sz="2600" dirty="0" err="1"/>
              <a:t>або</a:t>
            </a:r>
            <a:r>
              <a:rPr lang="ru-RU" sz="2600" dirty="0"/>
              <a:t> </a:t>
            </a:r>
            <a:r>
              <a:rPr lang="ru-RU" sz="2600" dirty="0" err="1"/>
              <a:t>зменшено</a:t>
            </a:r>
            <a:r>
              <a:rPr lang="ru-RU" sz="2600" dirty="0"/>
              <a:t> (а при </a:t>
            </a:r>
            <a:r>
              <a:rPr lang="ru-RU" sz="2600" dirty="0" err="1"/>
              <a:t>наявності</a:t>
            </a:r>
            <a:r>
              <a:rPr lang="ru-RU" sz="2600" dirty="0"/>
              <a:t> </a:t>
            </a:r>
            <a:r>
              <a:rPr lang="ru-RU" sz="2600" dirty="0" err="1"/>
              <a:t>доцільності</a:t>
            </a:r>
            <a:r>
              <a:rPr lang="ru-RU" sz="2600" dirty="0"/>
              <a:t> </a:t>
            </a:r>
            <a:r>
              <a:rPr lang="ru-RU" sz="2600" dirty="0" err="1" smtClean="0"/>
              <a:t>ще</a:t>
            </a:r>
            <a:r>
              <a:rPr lang="ru-RU" sz="2600" dirty="0" smtClean="0"/>
              <a:t> і </a:t>
            </a:r>
            <a:r>
              <a:rPr lang="ru-RU" sz="2600" dirty="0" err="1"/>
              <a:t>збільшено</a:t>
            </a:r>
            <a:r>
              <a:rPr lang="ru-RU" sz="2600" dirty="0"/>
              <a:t>).</a:t>
            </a:r>
          </a:p>
          <a:p>
            <a:r>
              <a:rPr lang="ru-RU" sz="2600" dirty="0"/>
              <a:t>До </a:t>
            </a:r>
            <a:r>
              <a:rPr lang="ru-RU" sz="2600" i="1" dirty="0" err="1"/>
              <a:t>некерованих</a:t>
            </a:r>
            <a:r>
              <a:rPr lang="ru-RU" sz="2600" dirty="0"/>
              <a:t> </a:t>
            </a:r>
            <a:r>
              <a:rPr lang="ru-RU" sz="2600" dirty="0" err="1"/>
              <a:t>факторів</a:t>
            </a:r>
            <a:r>
              <a:rPr lang="ru-RU" sz="2600" dirty="0"/>
              <a:t> </a:t>
            </a:r>
            <a:r>
              <a:rPr lang="ru-RU" sz="2600" dirty="0" err="1"/>
              <a:t>відповідно</a:t>
            </a:r>
            <a:r>
              <a:rPr lang="ru-RU" sz="2600" dirty="0"/>
              <a:t> </a:t>
            </a:r>
            <a:r>
              <a:rPr lang="ru-RU" sz="2600" dirty="0" smtClean="0"/>
              <a:t>належать </a:t>
            </a:r>
            <a:r>
              <a:rPr lang="ru-RU" sz="2600" dirty="0" err="1"/>
              <a:t>чинники</a:t>
            </a:r>
            <a:r>
              <a:rPr lang="ru-RU" sz="2600" dirty="0"/>
              <a:t>, </a:t>
            </a:r>
            <a:r>
              <a:rPr lang="ru-RU" sz="2600" dirty="0" err="1"/>
              <a:t>що</a:t>
            </a:r>
            <a:r>
              <a:rPr lang="ru-RU" sz="2600" dirty="0"/>
              <a:t> </a:t>
            </a:r>
            <a:r>
              <a:rPr lang="ru-RU" sz="2600" dirty="0" err="1"/>
              <a:t>виключають</a:t>
            </a:r>
            <a:r>
              <a:rPr lang="ru-RU" sz="2600" dirty="0"/>
              <a:t> </a:t>
            </a:r>
            <a:r>
              <a:rPr lang="ru-RU" sz="2600" dirty="0" err="1"/>
              <a:t>подібні</a:t>
            </a:r>
            <a:r>
              <a:rPr lang="ru-RU" sz="2600" dirty="0"/>
              <a:t> заходи.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Фактори</a:t>
            </a:r>
            <a:r>
              <a:rPr lang="ru-RU" b="1" dirty="0"/>
              <a:t> </a:t>
            </a:r>
            <a:r>
              <a:rPr lang="ru-RU" b="1" dirty="0" err="1"/>
              <a:t>ризику</a:t>
            </a:r>
            <a:r>
              <a:rPr lang="ru-RU" b="1" dirty="0"/>
              <a:t> </a:t>
            </a:r>
            <a:r>
              <a:rPr lang="ru-RU" b="1" dirty="0" err="1"/>
              <a:t>захворювань</a:t>
            </a:r>
            <a:r>
              <a:rPr lang="ru-RU" b="1" dirty="0"/>
              <a:t>, </a:t>
            </a:r>
            <a:r>
              <a:rPr lang="ru-RU" b="1" dirty="0" err="1"/>
              <a:t>класифікації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err="1"/>
              <a:t>Виходячи</a:t>
            </a:r>
            <a:r>
              <a:rPr lang="ru-RU" sz="3200" dirty="0"/>
              <a:t> з </a:t>
            </a:r>
            <a:r>
              <a:rPr lang="ru-RU" sz="3200" dirty="0" err="1"/>
              <a:t>багатофакторної</a:t>
            </a:r>
            <a:r>
              <a:rPr lang="ru-RU" sz="3200" dirty="0"/>
              <a:t> </a:t>
            </a:r>
            <a:r>
              <a:rPr lang="ru-RU" sz="3200" dirty="0" err="1"/>
              <a:t>природи</a:t>
            </a:r>
            <a:r>
              <a:rPr lang="ru-RU" sz="3200" dirty="0"/>
              <a:t> причин </a:t>
            </a:r>
            <a:r>
              <a:rPr lang="ru-RU" sz="3200" dirty="0" err="1"/>
              <a:t>багатьох</a:t>
            </a:r>
            <a:r>
              <a:rPr lang="ru-RU" sz="3200" dirty="0"/>
              <a:t> хвороб </a:t>
            </a:r>
            <a:r>
              <a:rPr lang="ru-RU" sz="3200" dirty="0" err="1"/>
              <a:t>всі</a:t>
            </a:r>
            <a:r>
              <a:rPr lang="ru-RU" sz="3200" dirty="0"/>
              <a:t> </a:t>
            </a:r>
            <a:r>
              <a:rPr lang="ru-RU" sz="3200" dirty="0" err="1"/>
              <a:t>фактори</a:t>
            </a:r>
            <a:r>
              <a:rPr lang="ru-RU" sz="3200" dirty="0"/>
              <a:t> </a:t>
            </a:r>
            <a:r>
              <a:rPr lang="ru-RU" sz="3200" dirty="0" err="1"/>
              <a:t>ризику</a:t>
            </a:r>
            <a:r>
              <a:rPr lang="ru-RU" sz="3200" dirty="0"/>
              <a:t>, як і причини </a:t>
            </a:r>
            <a:r>
              <a:rPr lang="ru-RU" sz="3200" dirty="0" err="1"/>
              <a:t>захворювань</a:t>
            </a:r>
            <a:r>
              <a:rPr lang="ru-RU" sz="3200" dirty="0"/>
              <a:t>, </a:t>
            </a:r>
            <a:r>
              <a:rPr lang="ru-RU" sz="3200" dirty="0" err="1"/>
              <a:t>можна</a:t>
            </a:r>
            <a:r>
              <a:rPr lang="ru-RU" sz="3200" dirty="0"/>
              <a:t> </a:t>
            </a:r>
            <a:r>
              <a:rPr lang="ru-RU" sz="3200" dirty="0" err="1"/>
              <a:t>розділити</a:t>
            </a:r>
            <a:r>
              <a:rPr lang="ru-RU" sz="3200" dirty="0"/>
              <a:t> на:</a:t>
            </a:r>
          </a:p>
          <a:p>
            <a:r>
              <a:rPr lang="ru-RU" sz="3200" dirty="0"/>
              <a:t>- </a:t>
            </a:r>
            <a:r>
              <a:rPr lang="ru-RU" sz="3200" dirty="0" err="1"/>
              <a:t>Достатні</a:t>
            </a:r>
            <a:endParaRPr lang="ru-RU" sz="3200" dirty="0"/>
          </a:p>
          <a:p>
            <a:r>
              <a:rPr lang="ru-RU" sz="3200" dirty="0"/>
              <a:t>- </a:t>
            </a:r>
            <a:r>
              <a:rPr lang="ru-RU" sz="3200" dirty="0" err="1"/>
              <a:t>Додаткові</a:t>
            </a:r>
            <a:endParaRPr lang="ru-RU" sz="3200" dirty="0"/>
          </a:p>
          <a:p>
            <a:r>
              <a:rPr lang="ru-RU" sz="3200" dirty="0"/>
              <a:t>- </a:t>
            </a:r>
            <a:r>
              <a:rPr lang="ru-RU" sz="3200" dirty="0" err="1"/>
              <a:t>Необхідні</a:t>
            </a:r>
            <a:endParaRPr lang="ru-RU" sz="32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err="1"/>
              <a:t>Фактори</a:t>
            </a:r>
            <a:r>
              <a:rPr lang="ru-RU" b="1" dirty="0"/>
              <a:t> </a:t>
            </a:r>
            <a:r>
              <a:rPr lang="ru-RU" b="1" dirty="0" err="1"/>
              <a:t>ризику</a:t>
            </a:r>
            <a:r>
              <a:rPr lang="ru-RU" b="1" dirty="0"/>
              <a:t> </a:t>
            </a:r>
            <a:r>
              <a:rPr lang="ru-RU" b="1" dirty="0" err="1"/>
              <a:t>захворювань</a:t>
            </a:r>
            <a:r>
              <a:rPr lang="ru-RU" b="1" dirty="0"/>
              <a:t>, </a:t>
            </a:r>
            <a:r>
              <a:rPr lang="ru-RU" b="1" dirty="0" err="1"/>
              <a:t>класифікації</a:t>
            </a:r>
            <a:r>
              <a:rPr lang="ru-RU" b="1" dirty="0"/>
              <a:t>. </a:t>
            </a:r>
            <a:r>
              <a:rPr lang="ru-RU" b="1" dirty="0" err="1"/>
              <a:t>Достатні</a:t>
            </a:r>
            <a:r>
              <a:rPr lang="ru-RU" b="1" dirty="0"/>
              <a:t> </a:t>
            </a:r>
            <a:r>
              <a:rPr lang="ru-RU" b="1" dirty="0" err="1"/>
              <a:t>чинники</a:t>
            </a:r>
            <a:r>
              <a:rPr lang="ru-RU" b="1" dirty="0"/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7848600" cy="4949952"/>
          </a:xfrm>
        </p:spPr>
        <p:txBody>
          <a:bodyPr>
            <a:normAutofit/>
          </a:bodyPr>
          <a:lstStyle/>
          <a:p>
            <a:r>
              <a:rPr lang="ru-RU" sz="2800" dirty="0" err="1"/>
              <a:t>Достатніми</a:t>
            </a:r>
            <a:r>
              <a:rPr lang="ru-RU" sz="2800" dirty="0"/>
              <a:t> факторами </a:t>
            </a:r>
            <a:r>
              <a:rPr lang="ru-RU" sz="2800" dirty="0" err="1"/>
              <a:t>ризику</a:t>
            </a:r>
            <a:r>
              <a:rPr lang="ru-RU" sz="2800" dirty="0"/>
              <a:t> є </a:t>
            </a:r>
            <a:r>
              <a:rPr lang="ru-RU" sz="2800" dirty="0" err="1"/>
              <a:t>такі</a:t>
            </a:r>
            <a:r>
              <a:rPr lang="ru-RU" sz="2800" dirty="0"/>
              <a:t> </a:t>
            </a:r>
            <a:r>
              <a:rPr lang="ru-RU" sz="2800" dirty="0" err="1" smtClean="0"/>
              <a:t>фактори</a:t>
            </a:r>
            <a:r>
              <a:rPr lang="ru-RU" sz="2800" dirty="0" smtClean="0"/>
              <a:t>, </a:t>
            </a:r>
            <a:r>
              <a:rPr lang="ru-RU" sz="2800" dirty="0" err="1"/>
              <a:t>які</a:t>
            </a:r>
            <a:r>
              <a:rPr lang="ru-RU" sz="2800" dirty="0"/>
              <a:t> неминуче </a:t>
            </a:r>
            <a:r>
              <a:rPr lang="ru-RU" sz="2800" dirty="0" err="1"/>
              <a:t>призводять</a:t>
            </a:r>
            <a:r>
              <a:rPr lang="ru-RU" sz="2800" dirty="0"/>
              <a:t> до </a:t>
            </a:r>
            <a:r>
              <a:rPr lang="ru-RU" sz="2800" dirty="0" err="1"/>
              <a:t>певних</a:t>
            </a:r>
            <a:r>
              <a:rPr lang="ru-RU" sz="2800" dirty="0"/>
              <a:t> </a:t>
            </a:r>
            <a:r>
              <a:rPr lang="ru-RU" sz="2800" dirty="0" err="1"/>
              <a:t>наслідків</a:t>
            </a:r>
            <a:r>
              <a:rPr lang="ru-RU" sz="2800" dirty="0"/>
              <a:t>. </a:t>
            </a:r>
            <a:r>
              <a:rPr lang="ru-RU" sz="2800" dirty="0" err="1"/>
              <a:t>Поодинокі</a:t>
            </a:r>
            <a:r>
              <a:rPr lang="ru-RU" sz="2800" dirty="0"/>
              <a:t> </a:t>
            </a:r>
            <a:r>
              <a:rPr lang="ru-RU" sz="2800" dirty="0" err="1"/>
              <a:t>фактори</a:t>
            </a:r>
            <a:r>
              <a:rPr lang="ru-RU" sz="2800" dirty="0"/>
              <a:t> </a:t>
            </a:r>
            <a:r>
              <a:rPr lang="ru-RU" sz="2800" dirty="0" err="1"/>
              <a:t>ризику</a:t>
            </a:r>
            <a:r>
              <a:rPr lang="ru-RU" sz="2800" dirty="0"/>
              <a:t>, як правило, не </a:t>
            </a:r>
            <a:r>
              <a:rPr lang="ru-RU" sz="2800" dirty="0" err="1"/>
              <a:t>бувають</a:t>
            </a:r>
            <a:r>
              <a:rPr lang="ru-RU" sz="2800" dirty="0"/>
              <a:t> </a:t>
            </a:r>
            <a:r>
              <a:rPr lang="ru-RU" sz="2800" dirty="0" err="1"/>
              <a:t>достатніми</a:t>
            </a:r>
            <a:r>
              <a:rPr lang="ru-RU" sz="2800" dirty="0"/>
              <a:t>. </a:t>
            </a:r>
            <a:r>
              <a:rPr lang="ru-RU" sz="2800" dirty="0" err="1"/>
              <a:t>Наприклад</a:t>
            </a:r>
            <a:r>
              <a:rPr lang="ru-RU" sz="2800" dirty="0"/>
              <a:t>, </a:t>
            </a:r>
            <a:r>
              <a:rPr lang="ru-RU" sz="2800" dirty="0" err="1"/>
              <a:t>вживання</a:t>
            </a:r>
            <a:r>
              <a:rPr lang="ru-RU" sz="2800" dirty="0"/>
              <a:t> </a:t>
            </a:r>
            <a:r>
              <a:rPr lang="ru-RU" sz="2800" dirty="0" err="1"/>
              <a:t>жирної</a:t>
            </a:r>
            <a:r>
              <a:rPr lang="ru-RU" sz="2800" dirty="0"/>
              <a:t> </a:t>
            </a:r>
            <a:r>
              <a:rPr lang="ru-RU" sz="2800" dirty="0" err="1"/>
              <a:t>їжі</a:t>
            </a:r>
            <a:r>
              <a:rPr lang="ru-RU" sz="2800" dirty="0"/>
              <a:t> не </a:t>
            </a:r>
            <a:r>
              <a:rPr lang="ru-RU" sz="2800" dirty="0" err="1"/>
              <a:t>обов'язково</a:t>
            </a:r>
            <a:r>
              <a:rPr lang="ru-RU" sz="2800" dirty="0"/>
              <a:t> </a:t>
            </a:r>
            <a:r>
              <a:rPr lang="ru-RU" sz="2800" dirty="0" err="1"/>
              <a:t>призводить</a:t>
            </a:r>
            <a:r>
              <a:rPr lang="ru-RU" sz="2800" dirty="0"/>
              <a:t> до </a:t>
            </a:r>
            <a:r>
              <a:rPr lang="ru-RU" sz="2800" dirty="0" err="1"/>
              <a:t>розвитку</a:t>
            </a:r>
            <a:r>
              <a:rPr lang="ru-RU" sz="2800" dirty="0"/>
              <a:t> атеросклерозу, так як на </a:t>
            </a:r>
            <a:r>
              <a:rPr lang="ru-RU" sz="2800" dirty="0" err="1"/>
              <a:t>розвиток</a:t>
            </a:r>
            <a:r>
              <a:rPr lang="ru-RU" sz="2800" dirty="0"/>
              <a:t> </a:t>
            </a:r>
            <a:r>
              <a:rPr lang="ru-RU" sz="2800" dirty="0" err="1"/>
              <a:t>цього</a:t>
            </a:r>
            <a:r>
              <a:rPr lang="ru-RU" sz="2800" dirty="0"/>
              <a:t> </a:t>
            </a:r>
            <a:r>
              <a:rPr lang="ru-RU" sz="2800" dirty="0" err="1"/>
              <a:t>захворювання</a:t>
            </a:r>
            <a:r>
              <a:rPr lang="ru-RU" sz="2800" dirty="0"/>
              <a:t> </a:t>
            </a:r>
            <a:r>
              <a:rPr lang="ru-RU" sz="2800" dirty="0" err="1"/>
              <a:t>впливає</a:t>
            </a:r>
            <a:r>
              <a:rPr lang="ru-RU" sz="2800" dirty="0"/>
              <a:t> </a:t>
            </a:r>
            <a:r>
              <a:rPr lang="ru-RU" sz="2800" dirty="0" err="1"/>
              <a:t>багато</a:t>
            </a:r>
            <a:r>
              <a:rPr lang="ru-RU" sz="2800" dirty="0"/>
              <a:t> </a:t>
            </a:r>
            <a:r>
              <a:rPr lang="ru-RU" sz="2800" dirty="0" err="1"/>
              <a:t>факторів</a:t>
            </a:r>
            <a:r>
              <a:rPr lang="ru-RU" sz="2800" dirty="0"/>
              <a:t> </a:t>
            </a:r>
            <a:r>
              <a:rPr lang="ru-RU" sz="2800" dirty="0" err="1"/>
              <a:t>ендогенного</a:t>
            </a:r>
            <a:r>
              <a:rPr lang="ru-RU" sz="2800" dirty="0"/>
              <a:t> та </a:t>
            </a:r>
            <a:r>
              <a:rPr lang="ru-RU" sz="2800" dirty="0" err="1"/>
              <a:t>екзогенного</a:t>
            </a:r>
            <a:r>
              <a:rPr lang="ru-RU" sz="2800" dirty="0"/>
              <a:t> характеру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792162"/>
          </a:xfrm>
        </p:spPr>
        <p:txBody>
          <a:bodyPr>
            <a:noAutofit/>
          </a:bodyPr>
          <a:lstStyle/>
          <a:p>
            <a:r>
              <a:rPr lang="ru-RU" sz="2400" b="1" dirty="0" err="1"/>
              <a:t>Фактори</a:t>
            </a:r>
            <a:r>
              <a:rPr lang="ru-RU" sz="2400" b="1" dirty="0"/>
              <a:t> </a:t>
            </a:r>
            <a:r>
              <a:rPr lang="ru-RU" sz="2400" b="1" dirty="0" err="1"/>
              <a:t>ризику</a:t>
            </a:r>
            <a:r>
              <a:rPr lang="ru-RU" sz="2400" b="1" dirty="0"/>
              <a:t> </a:t>
            </a:r>
            <a:r>
              <a:rPr lang="ru-RU" sz="2400" b="1" dirty="0" err="1"/>
              <a:t>захворювань</a:t>
            </a:r>
            <a:r>
              <a:rPr lang="ru-RU" sz="2400" b="1" dirty="0"/>
              <a:t>, </a:t>
            </a:r>
            <a:r>
              <a:rPr lang="ru-RU" sz="2400" b="1" dirty="0" err="1"/>
              <a:t>класифікації</a:t>
            </a:r>
            <a:r>
              <a:rPr lang="ru-RU" sz="2400" b="1" dirty="0"/>
              <a:t>. </a:t>
            </a:r>
            <a:r>
              <a:rPr lang="ru-RU" sz="2400" b="1" dirty="0" err="1"/>
              <a:t>Додаткові</a:t>
            </a:r>
            <a:r>
              <a:rPr lang="ru-RU" sz="2400" b="1" dirty="0"/>
              <a:t> і </a:t>
            </a:r>
            <a:r>
              <a:rPr lang="ru-RU" sz="2400" b="1" dirty="0" err="1"/>
              <a:t>необхідні</a:t>
            </a:r>
            <a:r>
              <a:rPr lang="ru-RU" sz="2400" b="1" dirty="0"/>
              <a:t> </a:t>
            </a:r>
            <a:r>
              <a:rPr lang="ru-RU" sz="2400" b="1" dirty="0" err="1"/>
              <a:t>фактори</a:t>
            </a:r>
            <a:r>
              <a:rPr lang="ru-RU" sz="2400" b="1" dirty="0"/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924800" cy="5254752"/>
          </a:xfrm>
        </p:spPr>
        <p:txBody>
          <a:bodyPr>
            <a:normAutofit/>
          </a:bodyPr>
          <a:lstStyle/>
          <a:p>
            <a:r>
              <a:rPr lang="ru-RU" sz="2800" dirty="0" err="1"/>
              <a:t>Фактори</a:t>
            </a:r>
            <a:r>
              <a:rPr lang="ru-RU" sz="2800" dirty="0"/>
              <a:t> </a:t>
            </a:r>
            <a:r>
              <a:rPr lang="ru-RU" sz="2800" dirty="0" err="1"/>
              <a:t>ризику</a:t>
            </a:r>
            <a:r>
              <a:rPr lang="ru-RU" sz="2800" dirty="0"/>
              <a:t>, </a:t>
            </a:r>
            <a:r>
              <a:rPr lang="ru-RU" sz="2800" dirty="0" err="1"/>
              <a:t>які</a:t>
            </a:r>
            <a:r>
              <a:rPr lang="ru-RU" sz="2800" dirty="0"/>
              <a:t> не є </a:t>
            </a:r>
            <a:r>
              <a:rPr lang="ru-RU" sz="2800" dirty="0" err="1"/>
              <a:t>достатніми</a:t>
            </a:r>
            <a:r>
              <a:rPr lang="ru-RU" sz="2800" dirty="0"/>
              <a:t> </a:t>
            </a:r>
            <a:r>
              <a:rPr lang="ru-RU" sz="2800" dirty="0" err="1"/>
              <a:t>самі</a:t>
            </a:r>
            <a:r>
              <a:rPr lang="ru-RU" sz="2800" dirty="0"/>
              <a:t> по </a:t>
            </a:r>
            <a:r>
              <a:rPr lang="ru-RU" sz="2800" dirty="0" err="1"/>
              <a:t>собі</a:t>
            </a:r>
            <a:r>
              <a:rPr lang="ru-RU" sz="2800" dirty="0"/>
              <a:t>, </a:t>
            </a:r>
            <a:r>
              <a:rPr lang="ru-RU" sz="2800" dirty="0" err="1"/>
              <a:t>будуть</a:t>
            </a:r>
            <a:r>
              <a:rPr lang="ru-RU" sz="2800" dirty="0"/>
              <a:t> </a:t>
            </a:r>
            <a:r>
              <a:rPr lang="ru-RU" sz="2800" dirty="0" err="1"/>
              <a:t>вважатися</a:t>
            </a:r>
            <a:r>
              <a:rPr lang="ru-RU" sz="2800" dirty="0"/>
              <a:t> </a:t>
            </a:r>
            <a:r>
              <a:rPr lang="ru-RU" sz="2800" dirty="0" err="1"/>
              <a:t>додатковими</a:t>
            </a:r>
            <a:r>
              <a:rPr lang="ru-RU" sz="2800" dirty="0"/>
              <a:t>. </a:t>
            </a:r>
            <a:r>
              <a:rPr lang="ru-RU" sz="2800" dirty="0" err="1"/>
              <a:t>Наприклад</a:t>
            </a:r>
            <a:r>
              <a:rPr lang="ru-RU" sz="2800" dirty="0"/>
              <a:t>, </a:t>
            </a:r>
            <a:r>
              <a:rPr lang="ru-RU" sz="2800" dirty="0" err="1"/>
              <a:t>гіперліпідемія</a:t>
            </a:r>
            <a:r>
              <a:rPr lang="ru-RU" sz="2800" dirty="0"/>
              <a:t>, </a:t>
            </a:r>
            <a:r>
              <a:rPr lang="ru-RU" sz="2800" dirty="0" err="1"/>
              <a:t>артеріальна</a:t>
            </a:r>
            <a:r>
              <a:rPr lang="ru-RU" sz="2800" dirty="0"/>
              <a:t> </a:t>
            </a:r>
            <a:r>
              <a:rPr lang="ru-RU" sz="2800" dirty="0" err="1"/>
              <a:t>гіпертензія</a:t>
            </a:r>
            <a:r>
              <a:rPr lang="ru-RU" sz="2800" dirty="0"/>
              <a:t>, </a:t>
            </a:r>
            <a:r>
              <a:rPr lang="ru-RU" sz="2800" dirty="0" err="1"/>
              <a:t>паління</a:t>
            </a:r>
            <a:r>
              <a:rPr lang="ru-RU" sz="2800" dirty="0"/>
              <a:t> і </a:t>
            </a:r>
            <a:r>
              <a:rPr lang="ru-RU" sz="2800" dirty="0" err="1"/>
              <a:t>підвищена</a:t>
            </a:r>
            <a:r>
              <a:rPr lang="ru-RU" sz="2800" dirty="0"/>
              <a:t> </a:t>
            </a:r>
            <a:r>
              <a:rPr lang="ru-RU" sz="2800" dirty="0" err="1"/>
              <a:t>схильність</a:t>
            </a:r>
            <a:r>
              <a:rPr lang="ru-RU" sz="2800" dirty="0"/>
              <a:t> до </a:t>
            </a:r>
            <a:r>
              <a:rPr lang="ru-RU" sz="2800" dirty="0" err="1"/>
              <a:t>тромбоутворення</a:t>
            </a:r>
            <a:r>
              <a:rPr lang="ru-RU" sz="2800" dirty="0"/>
              <a:t>, </a:t>
            </a:r>
            <a:r>
              <a:rPr lang="ru-RU" sz="2800" dirty="0" err="1"/>
              <a:t>вважаються</a:t>
            </a:r>
            <a:r>
              <a:rPr lang="ru-RU" sz="2800" dirty="0"/>
              <a:t> факторами, </a:t>
            </a:r>
            <a:r>
              <a:rPr lang="ru-RU" sz="2800" dirty="0" err="1"/>
              <a:t>які</a:t>
            </a:r>
            <a:r>
              <a:rPr lang="ru-RU" sz="2800" dirty="0"/>
              <a:t> </a:t>
            </a:r>
            <a:r>
              <a:rPr lang="ru-RU" sz="2800" dirty="0" err="1"/>
              <a:t>впливають</a:t>
            </a:r>
            <a:r>
              <a:rPr lang="ru-RU" sz="2800" dirty="0"/>
              <a:t> на </a:t>
            </a:r>
            <a:r>
              <a:rPr lang="ru-RU" sz="2800" dirty="0" err="1"/>
              <a:t>виникнення</a:t>
            </a:r>
            <a:r>
              <a:rPr lang="ru-RU" sz="2800" dirty="0"/>
              <a:t> </a:t>
            </a:r>
            <a:r>
              <a:rPr lang="ru-RU" sz="2800" dirty="0" err="1"/>
              <a:t>інфаркту</a:t>
            </a:r>
            <a:r>
              <a:rPr lang="ru-RU" sz="2800" dirty="0"/>
              <a:t> </a:t>
            </a:r>
            <a:r>
              <a:rPr lang="ru-RU" sz="2800" dirty="0" err="1"/>
              <a:t>міокарда</a:t>
            </a:r>
            <a:r>
              <a:rPr lang="ru-RU" sz="2800" dirty="0"/>
              <a:t>.</a:t>
            </a:r>
          </a:p>
          <a:p>
            <a:r>
              <a:rPr lang="ru-RU" sz="2800" dirty="0" err="1"/>
              <a:t>Необхідним</a:t>
            </a:r>
            <a:r>
              <a:rPr lang="ru-RU" sz="2800" dirty="0"/>
              <a:t> </a:t>
            </a:r>
            <a:r>
              <a:rPr lang="ru-RU" sz="2800" dirty="0" smtClean="0"/>
              <a:t>фактором </a:t>
            </a:r>
            <a:r>
              <a:rPr lang="ru-RU" sz="2800" dirty="0" err="1"/>
              <a:t>ризику</a:t>
            </a:r>
            <a:r>
              <a:rPr lang="ru-RU" sz="2800" dirty="0"/>
              <a:t> є той фактор, </a:t>
            </a:r>
            <a:r>
              <a:rPr lang="ru-RU" sz="2800" dirty="0" err="1"/>
              <a:t>присутність</a:t>
            </a:r>
            <a:r>
              <a:rPr lang="ru-RU" sz="2800" dirty="0"/>
              <a:t> </a:t>
            </a:r>
            <a:r>
              <a:rPr lang="ru-RU" sz="2800" dirty="0" err="1"/>
              <a:t>якого</a:t>
            </a:r>
            <a:r>
              <a:rPr lang="ru-RU" sz="2800" dirty="0"/>
              <a:t> для </a:t>
            </a:r>
            <a:r>
              <a:rPr lang="ru-RU" sz="2800" dirty="0" err="1"/>
              <a:t>виникнення</a:t>
            </a:r>
            <a:r>
              <a:rPr lang="ru-RU" sz="2800" dirty="0"/>
              <a:t> </a:t>
            </a:r>
            <a:r>
              <a:rPr lang="ru-RU" sz="2800" dirty="0" err="1"/>
              <a:t>захворювання</a:t>
            </a:r>
            <a:r>
              <a:rPr lang="ru-RU" sz="2800" dirty="0"/>
              <a:t> </a:t>
            </a:r>
            <a:r>
              <a:rPr lang="ru-RU" sz="2800" dirty="0" err="1" smtClean="0"/>
              <a:t>необхідна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116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План </a:t>
            </a:r>
            <a:r>
              <a:rPr lang="ru-RU" b="1" dirty="0" err="1" smtClean="0"/>
              <a:t>лекції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7772400" cy="5410200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dirty="0"/>
              <a:t>Здоров'я, </a:t>
            </a:r>
            <a:r>
              <a:rPr lang="ru-RU" dirty="0" err="1"/>
              <a:t>показники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.</a:t>
            </a:r>
          </a:p>
          <a:p>
            <a:pPr marL="457200" indent="-457200">
              <a:buAutoNum type="arabicPeriod"/>
            </a:pPr>
            <a:r>
              <a:rPr lang="ru-RU" dirty="0" err="1" smtClean="0"/>
              <a:t>Фактори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впливають</a:t>
            </a:r>
            <a:r>
              <a:rPr lang="ru-RU" dirty="0"/>
              <a:t> на </a:t>
            </a:r>
            <a:r>
              <a:rPr lang="ru-RU" dirty="0" err="1"/>
              <a:t>здоров'я</a:t>
            </a:r>
            <a:r>
              <a:rPr lang="ru-RU" dirty="0"/>
              <a:t>.</a:t>
            </a:r>
          </a:p>
          <a:p>
            <a:pPr marL="457200" indent="-457200">
              <a:buAutoNum type="arabicPeriod"/>
            </a:pPr>
            <a:r>
              <a:rPr lang="ru-RU" dirty="0" err="1"/>
              <a:t>Фактори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r>
              <a:rPr lang="ru-RU" dirty="0"/>
              <a:t>.</a:t>
            </a:r>
          </a:p>
          <a:p>
            <a:pPr marL="457200" indent="-457200">
              <a:buAutoNum type="arabicPeriod"/>
            </a:pPr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фактори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 </a:t>
            </a:r>
            <a:r>
              <a:rPr lang="ru-RU" dirty="0" err="1"/>
              <a:t>стоматологічних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r>
              <a:rPr lang="ru-RU" dirty="0"/>
              <a:t>.</a:t>
            </a:r>
          </a:p>
          <a:p>
            <a:pPr marL="457200" indent="-457200">
              <a:buAutoNum type="arabicPeriod"/>
            </a:pPr>
            <a:r>
              <a:rPr lang="ru-RU" dirty="0" err="1"/>
              <a:t>Епідеміологічні</a:t>
            </a:r>
            <a:r>
              <a:rPr lang="ru-RU" dirty="0"/>
              <a:t> </a:t>
            </a:r>
            <a:r>
              <a:rPr lang="ru-RU" dirty="0" err="1"/>
              <a:t>методи</a:t>
            </a:r>
            <a:r>
              <a:rPr lang="ru-RU" dirty="0"/>
              <a:t> </a:t>
            </a:r>
            <a:r>
              <a:rPr lang="ru-RU" dirty="0" err="1"/>
              <a:t>вивчення</a:t>
            </a:r>
            <a:r>
              <a:rPr lang="ru-RU" dirty="0"/>
              <a:t> </a:t>
            </a:r>
            <a:r>
              <a:rPr lang="ru-RU" dirty="0" err="1"/>
              <a:t>впливу</a:t>
            </a:r>
            <a:r>
              <a:rPr lang="ru-RU" dirty="0"/>
              <a:t> </a:t>
            </a:r>
            <a:r>
              <a:rPr lang="ru-RU" dirty="0" err="1"/>
              <a:t>факторів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 на </a:t>
            </a:r>
            <a:r>
              <a:rPr lang="ru-RU" dirty="0" err="1"/>
              <a:t>здоров'я</a:t>
            </a:r>
            <a:r>
              <a:rPr lang="ru-RU" dirty="0"/>
              <a:t>.</a:t>
            </a:r>
          </a:p>
          <a:p>
            <a:pPr marL="457200" indent="-457200">
              <a:buAutoNum type="arabicPeriod"/>
            </a:pPr>
            <a:r>
              <a:rPr lang="ru-RU" dirty="0" err="1"/>
              <a:t>Кількісний</a:t>
            </a:r>
            <a:r>
              <a:rPr lang="ru-RU" dirty="0"/>
              <a:t> </a:t>
            </a:r>
            <a:r>
              <a:rPr lang="ru-RU" dirty="0" err="1"/>
              <a:t>ефект</a:t>
            </a:r>
            <a:r>
              <a:rPr lang="ru-RU" dirty="0"/>
              <a:t> </a:t>
            </a:r>
            <a:r>
              <a:rPr lang="ru-RU" dirty="0" err="1"/>
              <a:t>впливу</a:t>
            </a:r>
            <a:r>
              <a:rPr lang="ru-RU" dirty="0"/>
              <a:t> </a:t>
            </a:r>
            <a:r>
              <a:rPr lang="ru-RU" dirty="0" err="1"/>
              <a:t>факторів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 на </a:t>
            </a:r>
            <a:r>
              <a:rPr lang="ru-RU" dirty="0" err="1"/>
              <a:t>здоров'я</a:t>
            </a:r>
            <a:r>
              <a:rPr lang="ru-RU" dirty="0"/>
              <a:t>. Методика </a:t>
            </a:r>
            <a:r>
              <a:rPr lang="ru-RU" dirty="0" err="1"/>
              <a:t>розрахунку</a:t>
            </a:r>
            <a:r>
              <a:rPr lang="ru-RU" dirty="0"/>
              <a:t> </a:t>
            </a:r>
            <a:r>
              <a:rPr lang="ru-RU" dirty="0" err="1"/>
              <a:t>показників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.</a:t>
            </a:r>
          </a:p>
          <a:p>
            <a:pPr marL="457200" indent="-457200">
              <a:buAutoNum type="arabicPeriod"/>
            </a:pPr>
            <a:r>
              <a:rPr lang="ru-RU" dirty="0" err="1"/>
              <a:t>Профілактика</a:t>
            </a:r>
            <a:r>
              <a:rPr lang="ru-RU" dirty="0"/>
              <a:t> </a:t>
            </a:r>
            <a:r>
              <a:rPr lang="ru-RU" dirty="0" err="1"/>
              <a:t>стоматологічних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r>
              <a:rPr lang="ru-RU" dirty="0"/>
              <a:t> в </a:t>
            </a:r>
            <a:r>
              <a:rPr lang="ru-RU" dirty="0" err="1"/>
              <a:t>контексті</a:t>
            </a:r>
            <a:r>
              <a:rPr lang="ru-RU" dirty="0"/>
              <a:t> </a:t>
            </a:r>
            <a:r>
              <a:rPr lang="ru-RU" dirty="0" err="1"/>
              <a:t>загальної</a:t>
            </a:r>
            <a:r>
              <a:rPr lang="ru-RU" dirty="0"/>
              <a:t> </a:t>
            </a:r>
            <a:r>
              <a:rPr lang="ru-RU" dirty="0" err="1"/>
              <a:t>профілактики</a:t>
            </a:r>
            <a:r>
              <a:rPr lang="ru-RU" dirty="0"/>
              <a:t> та </a:t>
            </a:r>
            <a:r>
              <a:rPr lang="ru-RU" dirty="0" err="1"/>
              <a:t>формування</a:t>
            </a:r>
            <a:r>
              <a:rPr lang="ru-RU" dirty="0"/>
              <a:t> здорового способу </a:t>
            </a:r>
            <a:r>
              <a:rPr lang="ru-RU" dirty="0" err="1"/>
              <a:t>життя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</p:spPr>
        <p:txBody>
          <a:bodyPr>
            <a:normAutofit/>
          </a:bodyPr>
          <a:lstStyle/>
          <a:p>
            <a:r>
              <a:rPr lang="ru-RU" sz="2400" b="1" dirty="0" err="1"/>
              <a:t>Універсальні</a:t>
            </a:r>
            <a:r>
              <a:rPr lang="ru-RU" sz="2400" b="1" dirty="0"/>
              <a:t> (</a:t>
            </a:r>
            <a:r>
              <a:rPr lang="ru-RU" sz="2400" b="1" dirty="0" err="1"/>
              <a:t>великі</a:t>
            </a:r>
            <a:r>
              <a:rPr lang="ru-RU" sz="2400" b="1" dirty="0"/>
              <a:t>, </a:t>
            </a:r>
            <a:r>
              <a:rPr lang="ru-RU" sz="2400" b="1" dirty="0" err="1"/>
              <a:t>головні</a:t>
            </a:r>
            <a:r>
              <a:rPr lang="ru-RU" sz="2400" b="1" dirty="0"/>
              <a:t>) </a:t>
            </a:r>
            <a:r>
              <a:rPr lang="ru-RU" sz="2400" b="1" dirty="0" err="1"/>
              <a:t>фактори</a:t>
            </a:r>
            <a:r>
              <a:rPr lang="ru-RU" sz="2400" b="1" dirty="0"/>
              <a:t> </a:t>
            </a:r>
            <a:r>
              <a:rPr lang="ru-RU" sz="2400" b="1" dirty="0" err="1"/>
              <a:t>ризику</a:t>
            </a:r>
            <a:r>
              <a:rPr lang="ru-RU" sz="2400" b="1" dirty="0"/>
              <a:t> </a:t>
            </a:r>
            <a:r>
              <a:rPr lang="ru-RU" sz="2400" b="1" dirty="0" err="1"/>
              <a:t>захворювань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153400" cy="5330952"/>
          </a:xfrm>
        </p:spPr>
        <p:txBody>
          <a:bodyPr>
            <a:normAutofit fontScale="92500"/>
          </a:bodyPr>
          <a:lstStyle/>
          <a:p>
            <a:pPr>
              <a:lnSpc>
                <a:spcPct val="80000"/>
              </a:lnSpc>
              <a:defRPr/>
            </a:pPr>
            <a:r>
              <a:rPr lang="ru-RU" dirty="0" err="1"/>
              <a:t>соціальний</a:t>
            </a:r>
            <a:r>
              <a:rPr lang="ru-RU" dirty="0"/>
              <a:t> </a:t>
            </a:r>
            <a:r>
              <a:rPr lang="ru-RU" dirty="0" err="1"/>
              <a:t>стрес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звичного</a:t>
            </a:r>
            <a:r>
              <a:rPr lang="ru-RU" dirty="0"/>
              <a:t> способу </a:t>
            </a:r>
            <a:r>
              <a:rPr lang="ru-RU" dirty="0" err="1"/>
              <a:t>життя</a:t>
            </a:r>
            <a:r>
              <a:rPr lang="ru-RU" dirty="0"/>
              <a:t>;</a:t>
            </a:r>
          </a:p>
          <a:p>
            <a:pPr>
              <a:lnSpc>
                <a:spcPct val="80000"/>
              </a:lnSpc>
              <a:defRPr/>
            </a:pPr>
            <a:r>
              <a:rPr lang="ru-RU" dirty="0" err="1" smtClean="0"/>
              <a:t>наростаюче</a:t>
            </a:r>
            <a:r>
              <a:rPr lang="ru-RU" dirty="0" smtClean="0"/>
              <a:t> </a:t>
            </a:r>
            <a:r>
              <a:rPr lang="ru-RU" dirty="0" err="1"/>
              <a:t>безробіття</a:t>
            </a:r>
            <a:r>
              <a:rPr lang="ru-RU" dirty="0"/>
              <a:t>, </a:t>
            </a:r>
            <a:r>
              <a:rPr lang="ru-RU" dirty="0" err="1"/>
              <a:t>інфляція</a:t>
            </a:r>
            <a:r>
              <a:rPr lang="ru-RU" dirty="0"/>
              <a:t>, </a:t>
            </a:r>
            <a:r>
              <a:rPr lang="ru-RU" dirty="0" err="1"/>
              <a:t>міграція</a:t>
            </a:r>
            <a:r>
              <a:rPr lang="ru-RU" dirty="0"/>
              <a:t>;</a:t>
            </a:r>
          </a:p>
          <a:p>
            <a:pPr>
              <a:lnSpc>
                <a:spcPct val="80000"/>
              </a:lnSpc>
              <a:defRPr/>
            </a:pPr>
            <a:r>
              <a:rPr lang="ru-RU" dirty="0" err="1"/>
              <a:t>зміна</a:t>
            </a:r>
            <a:r>
              <a:rPr lang="ru-RU" dirty="0"/>
              <a:t> характеру </a:t>
            </a:r>
            <a:r>
              <a:rPr lang="ru-RU" dirty="0" err="1"/>
              <a:t>харчування</a:t>
            </a:r>
            <a:r>
              <a:rPr lang="ru-RU" dirty="0"/>
              <a:t>, </a:t>
            </a:r>
            <a:r>
              <a:rPr lang="ru-RU" dirty="0" err="1"/>
              <a:t>нераціональне</a:t>
            </a:r>
            <a:r>
              <a:rPr lang="ru-RU" dirty="0"/>
              <a:t> </a:t>
            </a:r>
            <a:r>
              <a:rPr lang="ru-RU" dirty="0" err="1"/>
              <a:t>харчування</a:t>
            </a:r>
            <a:r>
              <a:rPr lang="ru-RU" dirty="0"/>
              <a:t>;</a:t>
            </a:r>
          </a:p>
          <a:p>
            <a:pPr>
              <a:lnSpc>
                <a:spcPct val="80000"/>
              </a:lnSpc>
              <a:defRPr/>
            </a:pPr>
            <a:r>
              <a:rPr lang="ru-RU" dirty="0" err="1"/>
              <a:t>погіршення</a:t>
            </a:r>
            <a:r>
              <a:rPr lang="ru-RU" dirty="0"/>
              <a:t> </a:t>
            </a:r>
            <a:r>
              <a:rPr lang="ru-RU" dirty="0" err="1"/>
              <a:t>екологічної</a:t>
            </a:r>
            <a:r>
              <a:rPr lang="ru-RU" dirty="0"/>
              <a:t> </a:t>
            </a:r>
            <a:r>
              <a:rPr lang="ru-RU" dirty="0" err="1" smtClean="0"/>
              <a:t>ситуації</a:t>
            </a:r>
            <a:r>
              <a:rPr lang="ru-RU" dirty="0" smtClean="0"/>
              <a:t>; </a:t>
            </a:r>
            <a:r>
              <a:rPr lang="ru-RU" dirty="0" err="1"/>
              <a:t>забруднення</a:t>
            </a:r>
            <a:r>
              <a:rPr lang="ru-RU" dirty="0"/>
              <a:t> </a:t>
            </a:r>
            <a:r>
              <a:rPr lang="ru-RU" dirty="0" err="1"/>
              <a:t>навколишнього</a:t>
            </a:r>
            <a:r>
              <a:rPr lang="ru-RU" dirty="0"/>
              <a:t> </a:t>
            </a:r>
            <a:r>
              <a:rPr lang="ru-RU" dirty="0" err="1"/>
              <a:t>середовища</a:t>
            </a:r>
            <a:r>
              <a:rPr lang="ru-RU" dirty="0"/>
              <a:t>;</a:t>
            </a:r>
          </a:p>
          <a:p>
            <a:pPr>
              <a:lnSpc>
                <a:spcPct val="80000"/>
              </a:lnSpc>
              <a:defRPr/>
            </a:pPr>
            <a:r>
              <a:rPr lang="ru-RU" dirty="0" err="1"/>
              <a:t>погіршення</a:t>
            </a:r>
            <a:r>
              <a:rPr lang="ru-RU" dirty="0"/>
              <a:t> </a:t>
            </a:r>
            <a:r>
              <a:rPr lang="ru-RU" dirty="0" err="1"/>
              <a:t>санітарно-епідемічної</a:t>
            </a:r>
            <a:r>
              <a:rPr lang="ru-RU" dirty="0"/>
              <a:t> обстановки;</a:t>
            </a:r>
          </a:p>
          <a:p>
            <a:pPr>
              <a:lnSpc>
                <a:spcPct val="80000"/>
              </a:lnSpc>
              <a:defRPr/>
            </a:pPr>
            <a:r>
              <a:rPr lang="ru-RU" dirty="0" err="1"/>
              <a:t>зміна</a:t>
            </a:r>
            <a:r>
              <a:rPr lang="ru-RU" dirty="0"/>
              <a:t> ритму </a:t>
            </a:r>
            <a:r>
              <a:rPr lang="ru-RU" dirty="0" err="1"/>
              <a:t>життя</a:t>
            </a:r>
            <a:r>
              <a:rPr lang="ru-RU" dirty="0"/>
              <a:t>, </a:t>
            </a:r>
            <a:r>
              <a:rPr lang="ru-RU" dirty="0" err="1"/>
              <a:t>перевтома</a:t>
            </a:r>
            <a:r>
              <a:rPr lang="ru-RU" dirty="0"/>
              <a:t>, </a:t>
            </a:r>
            <a:r>
              <a:rPr lang="ru-RU" dirty="0" err="1" smtClean="0"/>
              <a:t>посилення</a:t>
            </a:r>
            <a:r>
              <a:rPr lang="ru-RU" dirty="0" smtClean="0"/>
              <a:t> </a:t>
            </a:r>
            <a:r>
              <a:rPr lang="ru-RU" dirty="0" err="1" smtClean="0"/>
              <a:t>нервово-емоційного</a:t>
            </a:r>
            <a:r>
              <a:rPr lang="ru-RU" dirty="0" smtClean="0"/>
              <a:t> </a:t>
            </a:r>
            <a:r>
              <a:rPr lang="ru-RU" dirty="0" err="1"/>
              <a:t>напруження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підвищення</a:t>
            </a:r>
            <a:r>
              <a:rPr lang="ru-RU" dirty="0"/>
              <a:t> темпу </a:t>
            </a:r>
            <a:r>
              <a:rPr lang="ru-RU" dirty="0" err="1"/>
              <a:t>життя</a:t>
            </a:r>
            <a:r>
              <a:rPr lang="ru-RU" dirty="0"/>
              <a:t> і </a:t>
            </a:r>
            <a:r>
              <a:rPr lang="ru-RU" dirty="0" err="1"/>
              <a:t>виробництва</a:t>
            </a:r>
            <a:r>
              <a:rPr lang="ru-RU" dirty="0"/>
              <a:t>;</a:t>
            </a:r>
          </a:p>
          <a:p>
            <a:pPr>
              <a:lnSpc>
                <a:spcPct val="80000"/>
              </a:lnSpc>
              <a:defRPr/>
            </a:pPr>
            <a:r>
              <a:rPr lang="ru-RU" dirty="0" err="1"/>
              <a:t>недостатня</a:t>
            </a:r>
            <a:r>
              <a:rPr lang="ru-RU" dirty="0"/>
              <a:t> </a:t>
            </a:r>
            <a:r>
              <a:rPr lang="ru-RU" dirty="0" err="1"/>
              <a:t>фізична</a:t>
            </a:r>
            <a:r>
              <a:rPr lang="ru-RU" dirty="0"/>
              <a:t> </a:t>
            </a:r>
            <a:r>
              <a:rPr lang="ru-RU" dirty="0" err="1"/>
              <a:t>активність</a:t>
            </a:r>
            <a:r>
              <a:rPr lang="ru-RU" dirty="0"/>
              <a:t>, «сидячий </a:t>
            </a:r>
            <a:r>
              <a:rPr lang="ru-RU" dirty="0" err="1"/>
              <a:t>спосіб</a:t>
            </a:r>
            <a:r>
              <a:rPr lang="ru-RU" dirty="0"/>
              <a:t> </a:t>
            </a:r>
            <a:r>
              <a:rPr lang="ru-RU" dirty="0" err="1"/>
              <a:t>життя</a:t>
            </a:r>
            <a:r>
              <a:rPr lang="ru-RU" dirty="0"/>
              <a:t>», </a:t>
            </a:r>
            <a:r>
              <a:rPr lang="ru-RU" dirty="0" err="1" smtClean="0"/>
              <a:t>гіподинамія</a:t>
            </a:r>
            <a:r>
              <a:rPr lang="ru-RU" dirty="0"/>
              <a:t>;</a:t>
            </a:r>
          </a:p>
          <a:p>
            <a:pPr>
              <a:lnSpc>
                <a:spcPct val="80000"/>
              </a:lnSpc>
              <a:defRPr/>
            </a:pPr>
            <a:r>
              <a:rPr lang="ru-RU" dirty="0" err="1"/>
              <a:t>зловживання</a:t>
            </a:r>
            <a:r>
              <a:rPr lang="ru-RU" dirty="0"/>
              <a:t> алкоголем, </a:t>
            </a:r>
            <a:r>
              <a:rPr lang="ru-RU" dirty="0" err="1"/>
              <a:t>курінням</a:t>
            </a:r>
            <a:r>
              <a:rPr lang="ru-RU" dirty="0"/>
              <a:t>;</a:t>
            </a:r>
          </a:p>
          <a:p>
            <a:pPr>
              <a:lnSpc>
                <a:spcPct val="80000"/>
              </a:lnSpc>
              <a:defRPr/>
            </a:pPr>
            <a:r>
              <a:rPr lang="ru-RU" dirty="0" err="1"/>
              <a:t>надмірна</a:t>
            </a:r>
            <a:r>
              <a:rPr lang="ru-RU" dirty="0"/>
              <a:t> </a:t>
            </a:r>
            <a:r>
              <a:rPr lang="ru-RU" dirty="0" err="1" smtClean="0"/>
              <a:t>технізація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/>
              <a:t>інформатизація</a:t>
            </a:r>
            <a:r>
              <a:rPr lang="ru-RU" dirty="0"/>
              <a:t>;</a:t>
            </a:r>
          </a:p>
          <a:p>
            <a:pPr>
              <a:lnSpc>
                <a:spcPct val="80000"/>
              </a:lnSpc>
              <a:defRPr/>
            </a:pPr>
            <a:r>
              <a:rPr lang="ru-RU" dirty="0" err="1"/>
              <a:t>економічна</a:t>
            </a:r>
            <a:r>
              <a:rPr lang="ru-RU" dirty="0"/>
              <a:t> криза </a:t>
            </a:r>
            <a:r>
              <a:rPr lang="ru-RU" dirty="0" err="1"/>
              <a:t>державної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;</a:t>
            </a:r>
          </a:p>
          <a:p>
            <a:pPr>
              <a:lnSpc>
                <a:spcPct val="80000"/>
              </a:lnSpc>
              <a:defRPr/>
            </a:pPr>
            <a:r>
              <a:rPr lang="ru-RU" dirty="0" err="1"/>
              <a:t>зниження</a:t>
            </a:r>
            <a:r>
              <a:rPr lang="ru-RU" dirty="0"/>
              <a:t> </a:t>
            </a:r>
            <a:r>
              <a:rPr lang="ru-RU" dirty="0" err="1"/>
              <a:t>профілактичної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, </a:t>
            </a:r>
            <a:r>
              <a:rPr lang="ru-RU" dirty="0" smtClean="0"/>
              <a:t>брак </a:t>
            </a:r>
            <a:r>
              <a:rPr lang="ru-RU" dirty="0" err="1" smtClean="0"/>
              <a:t>ліків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838200"/>
          </a:xfrm>
        </p:spPr>
        <p:txBody>
          <a:bodyPr>
            <a:normAutofit fontScale="90000"/>
          </a:bodyPr>
          <a:lstStyle/>
          <a:p>
            <a:r>
              <a:rPr lang="ru-RU" b="1" dirty="0" err="1"/>
              <a:t>Первинні</a:t>
            </a:r>
            <a:r>
              <a:rPr lang="ru-RU" b="1" dirty="0"/>
              <a:t> і </a:t>
            </a:r>
            <a:r>
              <a:rPr lang="ru-RU" b="1" dirty="0" err="1"/>
              <a:t>вторинні</a:t>
            </a:r>
            <a:r>
              <a:rPr lang="ru-RU" b="1" dirty="0"/>
              <a:t> </a:t>
            </a:r>
            <a:r>
              <a:rPr lang="ru-RU" b="1" dirty="0" err="1"/>
              <a:t>фактори</a:t>
            </a:r>
            <a:r>
              <a:rPr lang="ru-RU" b="1" dirty="0"/>
              <a:t> </a:t>
            </a:r>
            <a:r>
              <a:rPr lang="ru-RU" b="1" dirty="0" err="1"/>
              <a:t>ризику</a:t>
            </a:r>
            <a:r>
              <a:rPr lang="ru-RU" b="1" dirty="0"/>
              <a:t> </a:t>
            </a:r>
            <a:r>
              <a:rPr lang="ru-RU" b="1" dirty="0" err="1"/>
              <a:t>захворювань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077200" cy="4873752"/>
          </a:xfrm>
        </p:spPr>
        <p:txBody>
          <a:bodyPr>
            <a:normAutofit lnSpcReduction="10000"/>
          </a:bodyPr>
          <a:lstStyle/>
          <a:p>
            <a:r>
              <a:rPr lang="ru-RU" sz="3200" dirty="0"/>
              <a:t>До </a:t>
            </a:r>
            <a:r>
              <a:rPr lang="ru-RU" sz="3200" b="1" dirty="0" err="1"/>
              <a:t>первинних</a:t>
            </a:r>
            <a:r>
              <a:rPr lang="ru-RU" sz="3200" dirty="0"/>
              <a:t> </a:t>
            </a:r>
            <a:r>
              <a:rPr lang="ru-RU" sz="3200" dirty="0" err="1"/>
              <a:t>факторів</a:t>
            </a:r>
            <a:r>
              <a:rPr lang="ru-RU" sz="3200" dirty="0"/>
              <a:t> належать </a:t>
            </a:r>
            <a:r>
              <a:rPr lang="ru-RU" sz="3200" dirty="0" err="1"/>
              <a:t>фактори</a:t>
            </a:r>
            <a:r>
              <a:rPr lang="ru-RU" sz="3200" dirty="0"/>
              <a:t>, </a:t>
            </a:r>
            <a:r>
              <a:rPr lang="ru-RU" sz="3200" dirty="0" err="1" smtClean="0"/>
              <a:t>які</a:t>
            </a:r>
            <a:r>
              <a:rPr lang="ru-RU" sz="3200" dirty="0" smtClean="0"/>
              <a:t> </a:t>
            </a:r>
            <a:r>
              <a:rPr lang="ru-RU" sz="3200" dirty="0" err="1" smtClean="0"/>
              <a:t>від</a:t>
            </a:r>
            <a:r>
              <a:rPr lang="ru-RU" sz="3200" dirty="0" smtClean="0"/>
              <a:t> початку </a:t>
            </a:r>
            <a:r>
              <a:rPr lang="ru-RU" sz="3200" dirty="0"/>
              <a:t>негативно </a:t>
            </a:r>
            <a:r>
              <a:rPr lang="ru-RU" sz="3200" dirty="0" err="1"/>
              <a:t>впливають</a:t>
            </a:r>
            <a:r>
              <a:rPr lang="ru-RU" sz="3200" dirty="0"/>
              <a:t> на </a:t>
            </a:r>
            <a:r>
              <a:rPr lang="ru-RU" sz="3200" dirty="0" err="1"/>
              <a:t>здоров'я</a:t>
            </a:r>
            <a:r>
              <a:rPr lang="ru-RU" sz="3200" dirty="0"/>
              <a:t>.</a:t>
            </a:r>
          </a:p>
          <a:p>
            <a:r>
              <a:rPr lang="ru-RU" sz="3200" dirty="0"/>
              <a:t>До </a:t>
            </a:r>
            <a:r>
              <a:rPr lang="ru-RU" sz="3200" b="1" dirty="0" err="1"/>
              <a:t>вторинних</a:t>
            </a:r>
            <a:r>
              <a:rPr lang="ru-RU" sz="3200" dirty="0"/>
              <a:t> </a:t>
            </a:r>
            <a:r>
              <a:rPr lang="ru-RU" sz="3200" dirty="0" err="1"/>
              <a:t>факторів</a:t>
            </a:r>
            <a:r>
              <a:rPr lang="ru-RU" sz="3200" dirty="0"/>
              <a:t> </a:t>
            </a:r>
            <a:r>
              <a:rPr lang="ru-RU" sz="3200" dirty="0" err="1"/>
              <a:t>ризику</a:t>
            </a:r>
            <a:r>
              <a:rPr lang="ru-RU" sz="3200" dirty="0"/>
              <a:t> </a:t>
            </a:r>
            <a:r>
              <a:rPr lang="ru-RU" sz="3200" dirty="0" err="1"/>
              <a:t>відносяться</a:t>
            </a:r>
            <a:r>
              <a:rPr lang="ru-RU" sz="3200" dirty="0"/>
              <a:t> </a:t>
            </a:r>
            <a:r>
              <a:rPr lang="ru-RU" sz="3200" dirty="0" err="1"/>
              <a:t>захворювання</a:t>
            </a:r>
            <a:r>
              <a:rPr lang="ru-RU" sz="3200" dirty="0"/>
              <a:t> і </a:t>
            </a:r>
            <a:r>
              <a:rPr lang="ru-RU" sz="3200" dirty="0" err="1"/>
              <a:t>патологічні</a:t>
            </a:r>
            <a:r>
              <a:rPr lang="ru-RU" sz="3200" dirty="0"/>
              <a:t> </a:t>
            </a:r>
            <a:r>
              <a:rPr lang="ru-RU" sz="3200" dirty="0" err="1"/>
              <a:t>стани</a:t>
            </a:r>
            <a:r>
              <a:rPr lang="ru-RU" sz="3200" dirty="0"/>
              <a:t>, </a:t>
            </a:r>
            <a:r>
              <a:rPr lang="ru-RU" sz="3200" dirty="0" err="1"/>
              <a:t>що</a:t>
            </a:r>
            <a:r>
              <a:rPr lang="ru-RU" sz="3200" dirty="0"/>
              <a:t> </a:t>
            </a:r>
            <a:r>
              <a:rPr lang="ru-RU" sz="3200" dirty="0" err="1"/>
              <a:t>мають</a:t>
            </a:r>
            <a:r>
              <a:rPr lang="ru-RU" sz="3200" dirty="0"/>
              <a:t> </a:t>
            </a:r>
            <a:r>
              <a:rPr lang="ru-RU" sz="3200" dirty="0" err="1"/>
              <a:t>свої</a:t>
            </a:r>
            <a:r>
              <a:rPr lang="ru-RU" sz="3200" dirty="0"/>
              <a:t> </a:t>
            </a:r>
            <a:r>
              <a:rPr lang="ru-RU" sz="3200" dirty="0" err="1"/>
              <a:t>первинні</a:t>
            </a:r>
            <a:r>
              <a:rPr lang="ru-RU" sz="3200" dirty="0"/>
              <a:t> </a:t>
            </a:r>
            <a:r>
              <a:rPr lang="ru-RU" sz="3200" dirty="0" err="1"/>
              <a:t>фактори</a:t>
            </a:r>
            <a:r>
              <a:rPr lang="ru-RU" sz="3200" dirty="0"/>
              <a:t> </a:t>
            </a:r>
            <a:r>
              <a:rPr lang="ru-RU" sz="3200" dirty="0" err="1"/>
              <a:t>ризику</a:t>
            </a:r>
            <a:r>
              <a:rPr lang="ru-RU" sz="3200" dirty="0"/>
              <a:t>. Вони </a:t>
            </a:r>
            <a:r>
              <a:rPr lang="ru-RU" sz="3200" dirty="0" err="1"/>
              <a:t>обтяжують</a:t>
            </a:r>
            <a:r>
              <a:rPr lang="ru-RU" sz="3200" dirty="0"/>
              <a:t> </a:t>
            </a:r>
            <a:r>
              <a:rPr lang="ru-RU" sz="3200" dirty="0" err="1"/>
              <a:t>перебіг</a:t>
            </a:r>
            <a:r>
              <a:rPr lang="ru-RU" sz="3200" dirty="0"/>
              <a:t> </a:t>
            </a:r>
            <a:r>
              <a:rPr lang="ru-RU" sz="3200" dirty="0" err="1"/>
              <a:t>інших</a:t>
            </a:r>
            <a:r>
              <a:rPr lang="ru-RU" sz="3200" dirty="0"/>
              <a:t> хвороб, таких як: </a:t>
            </a:r>
            <a:r>
              <a:rPr lang="ru-RU" sz="3200" dirty="0" err="1"/>
              <a:t>цукровий</a:t>
            </a:r>
            <a:r>
              <a:rPr lang="ru-RU" sz="3200" dirty="0"/>
              <a:t> </a:t>
            </a:r>
            <a:r>
              <a:rPr lang="ru-RU" sz="3200" dirty="0" err="1"/>
              <a:t>діабет</a:t>
            </a:r>
            <a:r>
              <a:rPr lang="ru-RU" sz="3200" dirty="0"/>
              <a:t>, атеросклероз, </a:t>
            </a:r>
            <a:r>
              <a:rPr lang="ru-RU" sz="3200" dirty="0" err="1"/>
              <a:t>артеріальна</a:t>
            </a:r>
            <a:r>
              <a:rPr lang="ru-RU" sz="3200" dirty="0"/>
              <a:t> </a:t>
            </a:r>
            <a:r>
              <a:rPr lang="ru-RU" sz="3200" dirty="0" err="1"/>
              <a:t>гіпертензія</a:t>
            </a:r>
            <a:r>
              <a:rPr lang="ru-RU" sz="3200" dirty="0"/>
              <a:t> і т. </a:t>
            </a:r>
            <a:r>
              <a:rPr lang="ru-RU" sz="3200" dirty="0" smtClean="0"/>
              <a:t>і.</a:t>
            </a:r>
            <a:endParaRPr lang="ru-RU" sz="3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3562"/>
          </a:xfrm>
        </p:spPr>
        <p:txBody>
          <a:bodyPr>
            <a:normAutofit/>
          </a:bodyPr>
          <a:lstStyle/>
          <a:p>
            <a:r>
              <a:rPr lang="ru-RU" b="1" dirty="0" err="1"/>
              <a:t>основні</a:t>
            </a:r>
            <a:r>
              <a:rPr lang="ru-RU" b="1" dirty="0"/>
              <a:t> </a:t>
            </a:r>
            <a:r>
              <a:rPr lang="ru-RU" b="1" dirty="0" err="1"/>
              <a:t>первинні</a:t>
            </a:r>
            <a:r>
              <a:rPr lang="ru-RU" b="1" dirty="0"/>
              <a:t> </a:t>
            </a:r>
            <a:r>
              <a:rPr lang="ru-RU" b="1" dirty="0" err="1"/>
              <a:t>чинники</a:t>
            </a:r>
            <a:r>
              <a:rPr lang="ru-RU" b="1" dirty="0"/>
              <a:t> </a:t>
            </a:r>
            <a:r>
              <a:rPr lang="ru-RU" b="1" dirty="0" err="1"/>
              <a:t>ризику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7924800" cy="5559552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b="1" dirty="0"/>
              <a:t>нездоровий </a:t>
            </a:r>
            <a:r>
              <a:rPr lang="ru-RU" b="1" dirty="0" err="1"/>
              <a:t>спосіб</a:t>
            </a:r>
            <a:r>
              <a:rPr lang="ru-RU" b="1" dirty="0"/>
              <a:t> </a:t>
            </a:r>
            <a:r>
              <a:rPr lang="ru-RU" b="1" dirty="0" err="1"/>
              <a:t>життя</a:t>
            </a:r>
            <a:r>
              <a:rPr lang="ru-RU" b="1" dirty="0"/>
              <a:t> </a:t>
            </a:r>
            <a:r>
              <a:rPr lang="ru-RU" dirty="0"/>
              <a:t>(</a:t>
            </a:r>
            <a:r>
              <a:rPr lang="ru-RU" dirty="0" err="1"/>
              <a:t>куріння</a:t>
            </a:r>
            <a:r>
              <a:rPr lang="ru-RU" dirty="0"/>
              <a:t>, </a:t>
            </a:r>
            <a:r>
              <a:rPr lang="ru-RU" dirty="0" err="1"/>
              <a:t>вживання</a:t>
            </a:r>
            <a:r>
              <a:rPr lang="ru-RU" dirty="0"/>
              <a:t> алкоголю, </a:t>
            </a:r>
            <a:r>
              <a:rPr lang="ru-RU" dirty="0" err="1"/>
              <a:t>незбалансоване</a:t>
            </a:r>
            <a:r>
              <a:rPr lang="ru-RU" dirty="0"/>
              <a:t> </a:t>
            </a:r>
            <a:r>
              <a:rPr lang="ru-RU" dirty="0" err="1"/>
              <a:t>харчування</a:t>
            </a:r>
            <a:r>
              <a:rPr lang="ru-RU" dirty="0"/>
              <a:t>, </a:t>
            </a:r>
            <a:r>
              <a:rPr lang="ru-RU" dirty="0" err="1"/>
              <a:t>стресові</a:t>
            </a:r>
            <a:r>
              <a:rPr lang="ru-RU" dirty="0"/>
              <a:t> </a:t>
            </a:r>
            <a:r>
              <a:rPr lang="ru-RU" dirty="0" err="1"/>
              <a:t>ситуації</a:t>
            </a:r>
            <a:r>
              <a:rPr lang="ru-RU" dirty="0"/>
              <a:t>, </a:t>
            </a:r>
            <a:r>
              <a:rPr lang="ru-RU" dirty="0" err="1"/>
              <a:t>постійне</a:t>
            </a:r>
            <a:r>
              <a:rPr lang="ru-RU" dirty="0"/>
              <a:t> </a:t>
            </a:r>
            <a:r>
              <a:rPr lang="ru-RU" dirty="0" err="1"/>
              <a:t>психоемоційне</a:t>
            </a:r>
            <a:r>
              <a:rPr lang="ru-RU" dirty="0"/>
              <a:t> </a:t>
            </a:r>
            <a:r>
              <a:rPr lang="ru-RU" dirty="0" err="1"/>
              <a:t>напруження</a:t>
            </a:r>
            <a:r>
              <a:rPr lang="ru-RU" dirty="0"/>
              <a:t>, </a:t>
            </a:r>
            <a:r>
              <a:rPr lang="ru-RU" dirty="0" err="1"/>
              <a:t>гіподинамія</a:t>
            </a:r>
            <a:r>
              <a:rPr lang="ru-RU" dirty="0"/>
              <a:t>, </a:t>
            </a:r>
            <a:r>
              <a:rPr lang="ru-RU" dirty="0" err="1"/>
              <a:t>погані</a:t>
            </a:r>
            <a:r>
              <a:rPr lang="ru-RU" dirty="0"/>
              <a:t> </a:t>
            </a:r>
            <a:r>
              <a:rPr lang="ru-RU" dirty="0" err="1"/>
              <a:t>матеріально-побутові</a:t>
            </a:r>
            <a:r>
              <a:rPr lang="ru-RU" dirty="0"/>
              <a:t> </a:t>
            </a:r>
            <a:r>
              <a:rPr lang="ru-RU" dirty="0" err="1"/>
              <a:t>умови</a:t>
            </a:r>
            <a:r>
              <a:rPr lang="ru-RU" dirty="0"/>
              <a:t>, </a:t>
            </a:r>
            <a:r>
              <a:rPr lang="ru-RU" dirty="0" err="1"/>
              <a:t>вживання</a:t>
            </a:r>
            <a:r>
              <a:rPr lang="ru-RU" dirty="0"/>
              <a:t> </a:t>
            </a:r>
            <a:r>
              <a:rPr lang="ru-RU" dirty="0" err="1"/>
              <a:t>наркотиків</a:t>
            </a:r>
            <a:r>
              <a:rPr lang="ru-RU" dirty="0"/>
              <a:t>, </a:t>
            </a:r>
            <a:r>
              <a:rPr lang="ru-RU" dirty="0" err="1"/>
              <a:t>несприятливий</a:t>
            </a:r>
            <a:r>
              <a:rPr lang="ru-RU" dirty="0"/>
              <a:t> </a:t>
            </a:r>
            <a:r>
              <a:rPr lang="ru-RU" dirty="0" err="1"/>
              <a:t>моральний</a:t>
            </a:r>
            <a:r>
              <a:rPr lang="ru-RU" dirty="0"/>
              <a:t> </a:t>
            </a:r>
            <a:r>
              <a:rPr lang="ru-RU" dirty="0" err="1"/>
              <a:t>клімат</a:t>
            </a:r>
            <a:r>
              <a:rPr lang="ru-RU" dirty="0"/>
              <a:t> в </a:t>
            </a:r>
            <a:r>
              <a:rPr lang="ru-RU" dirty="0" err="1"/>
              <a:t>родині</a:t>
            </a:r>
            <a:r>
              <a:rPr lang="ru-RU" dirty="0"/>
              <a:t>, </a:t>
            </a:r>
            <a:r>
              <a:rPr lang="ru-RU" dirty="0" err="1"/>
              <a:t>низький</a:t>
            </a:r>
            <a:r>
              <a:rPr lang="ru-RU" dirty="0"/>
              <a:t> </a:t>
            </a:r>
            <a:r>
              <a:rPr lang="ru-RU" dirty="0" err="1"/>
              <a:t>культурний</a:t>
            </a:r>
            <a:r>
              <a:rPr lang="ru-RU" dirty="0"/>
              <a:t> та </a:t>
            </a:r>
            <a:r>
              <a:rPr lang="ru-RU" dirty="0" err="1"/>
              <a:t>освітній</a:t>
            </a:r>
            <a:r>
              <a:rPr lang="ru-RU" dirty="0"/>
              <a:t> </a:t>
            </a:r>
            <a:r>
              <a:rPr lang="ru-RU" dirty="0" err="1"/>
              <a:t>рівень</a:t>
            </a:r>
            <a:r>
              <a:rPr lang="ru-RU" dirty="0"/>
              <a:t>, </a:t>
            </a:r>
            <a:r>
              <a:rPr lang="ru-RU" dirty="0" err="1"/>
              <a:t>низька</a:t>
            </a:r>
            <a:r>
              <a:rPr lang="ru-RU" dirty="0"/>
              <a:t> </a:t>
            </a:r>
            <a:r>
              <a:rPr lang="ru-RU" dirty="0" err="1"/>
              <a:t>медична</a:t>
            </a:r>
            <a:r>
              <a:rPr lang="ru-RU" dirty="0"/>
              <a:t> </a:t>
            </a:r>
            <a:r>
              <a:rPr lang="ru-RU" dirty="0" err="1"/>
              <a:t>активність</a:t>
            </a:r>
            <a:r>
              <a:rPr lang="ru-RU" dirty="0"/>
              <a:t> і т. </a:t>
            </a:r>
            <a:r>
              <a:rPr lang="ru-RU" dirty="0" smtClean="0"/>
              <a:t>і. </a:t>
            </a:r>
            <a:r>
              <a:rPr lang="ru-RU" dirty="0"/>
              <a:t>);</a:t>
            </a:r>
          </a:p>
          <a:p>
            <a:pPr lvl="0"/>
            <a:r>
              <a:rPr lang="ru-RU" b="1" dirty="0" err="1"/>
              <a:t>несприятлива</a:t>
            </a:r>
            <a:r>
              <a:rPr lang="ru-RU" b="1" dirty="0"/>
              <a:t> </a:t>
            </a:r>
            <a:r>
              <a:rPr lang="ru-RU" b="1" dirty="0" err="1"/>
              <a:t>спадковість</a:t>
            </a:r>
            <a:r>
              <a:rPr lang="ru-RU" b="1" dirty="0"/>
              <a:t> </a:t>
            </a:r>
            <a:r>
              <a:rPr lang="ru-RU" dirty="0"/>
              <a:t>(</a:t>
            </a:r>
            <a:r>
              <a:rPr lang="ru-RU" dirty="0" err="1"/>
              <a:t>спадкова</a:t>
            </a:r>
            <a:r>
              <a:rPr lang="ru-RU" dirty="0"/>
              <a:t> </a:t>
            </a:r>
            <a:r>
              <a:rPr lang="ru-RU" dirty="0" err="1"/>
              <a:t>схильність</a:t>
            </a:r>
            <a:r>
              <a:rPr lang="ru-RU" dirty="0"/>
              <a:t> до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r>
              <a:rPr lang="ru-RU" dirty="0"/>
              <a:t>, </a:t>
            </a:r>
            <a:r>
              <a:rPr lang="ru-RU" dirty="0" err="1"/>
              <a:t>генетичний</a:t>
            </a:r>
            <a:r>
              <a:rPr lang="ru-RU" dirty="0"/>
              <a:t> </a:t>
            </a:r>
            <a:r>
              <a:rPr lang="ru-RU" dirty="0" err="1"/>
              <a:t>ризик</a:t>
            </a:r>
            <a:r>
              <a:rPr lang="ru-RU" dirty="0"/>
              <a:t> - </a:t>
            </a:r>
            <a:r>
              <a:rPr lang="ru-RU" dirty="0" err="1"/>
              <a:t>схильність</a:t>
            </a:r>
            <a:r>
              <a:rPr lang="ru-RU" dirty="0"/>
              <a:t> до </a:t>
            </a:r>
            <a:r>
              <a:rPr lang="ru-RU" dirty="0" err="1"/>
              <a:t>спадкових</a:t>
            </a:r>
            <a:r>
              <a:rPr lang="ru-RU" dirty="0"/>
              <a:t> хвороб);</a:t>
            </a:r>
          </a:p>
          <a:p>
            <a:pPr lvl="0"/>
            <a:r>
              <a:rPr lang="ru-RU" b="1" dirty="0" err="1"/>
              <a:t>несприятливий</a:t>
            </a:r>
            <a:r>
              <a:rPr lang="ru-RU" b="1" dirty="0"/>
              <a:t> стан </a:t>
            </a:r>
            <a:r>
              <a:rPr lang="ru-RU" b="1" dirty="0" err="1"/>
              <a:t>навколишнього</a:t>
            </a:r>
            <a:r>
              <a:rPr lang="ru-RU" b="1" dirty="0"/>
              <a:t> </a:t>
            </a:r>
            <a:r>
              <a:rPr lang="ru-RU" b="1" dirty="0" err="1"/>
              <a:t>середовища</a:t>
            </a:r>
            <a:r>
              <a:rPr lang="ru-RU" b="1" dirty="0"/>
              <a:t> </a:t>
            </a:r>
            <a:r>
              <a:rPr lang="ru-RU" dirty="0"/>
              <a:t>(</a:t>
            </a:r>
            <a:r>
              <a:rPr lang="ru-RU" dirty="0" err="1"/>
              <a:t>забруднення</a:t>
            </a:r>
            <a:r>
              <a:rPr lang="ru-RU" dirty="0"/>
              <a:t> </a:t>
            </a:r>
            <a:r>
              <a:rPr lang="ru-RU" dirty="0" err="1"/>
              <a:t>повітря</a:t>
            </a:r>
            <a:r>
              <a:rPr lang="ru-RU" dirty="0"/>
              <a:t> канцерогенами та </a:t>
            </a:r>
            <a:r>
              <a:rPr lang="ru-RU" dirty="0" err="1"/>
              <a:t>іншими</a:t>
            </a:r>
            <a:r>
              <a:rPr lang="ru-RU" dirty="0"/>
              <a:t> </a:t>
            </a:r>
            <a:r>
              <a:rPr lang="ru-RU" dirty="0" err="1"/>
              <a:t>шкідливими</a:t>
            </a:r>
            <a:r>
              <a:rPr lang="ru-RU" dirty="0"/>
              <a:t> </a:t>
            </a:r>
            <a:r>
              <a:rPr lang="ru-RU" dirty="0" err="1"/>
              <a:t>речовинами</a:t>
            </a:r>
            <a:r>
              <a:rPr lang="ru-RU" dirty="0"/>
              <a:t>, </a:t>
            </a:r>
            <a:r>
              <a:rPr lang="ru-RU" dirty="0" err="1"/>
              <a:t>забруднення</a:t>
            </a:r>
            <a:r>
              <a:rPr lang="ru-RU" dirty="0"/>
              <a:t> води, </a:t>
            </a:r>
            <a:r>
              <a:rPr lang="ru-RU" dirty="0" err="1"/>
              <a:t>забруднення</a:t>
            </a:r>
            <a:r>
              <a:rPr lang="ru-RU" dirty="0"/>
              <a:t> </a:t>
            </a:r>
            <a:r>
              <a:rPr lang="ru-RU" dirty="0" err="1"/>
              <a:t>ґрунту</a:t>
            </a:r>
            <a:r>
              <a:rPr lang="ru-RU" dirty="0"/>
              <a:t>, </a:t>
            </a:r>
            <a:r>
              <a:rPr lang="ru-RU" dirty="0" err="1"/>
              <a:t>різка</a:t>
            </a:r>
            <a:r>
              <a:rPr lang="ru-RU" dirty="0"/>
              <a:t> </a:t>
            </a:r>
            <a:r>
              <a:rPr lang="ru-RU" dirty="0" err="1"/>
              <a:t>зміна</a:t>
            </a:r>
            <a:r>
              <a:rPr lang="ru-RU" dirty="0"/>
              <a:t> </a:t>
            </a:r>
            <a:r>
              <a:rPr lang="ru-RU" dirty="0" err="1"/>
              <a:t>атмосферних</a:t>
            </a:r>
            <a:r>
              <a:rPr lang="ru-RU" dirty="0"/>
              <a:t> </a:t>
            </a:r>
            <a:r>
              <a:rPr lang="ru-RU" dirty="0" err="1"/>
              <a:t>параметрів</a:t>
            </a:r>
            <a:r>
              <a:rPr lang="ru-RU" dirty="0"/>
              <a:t>, 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радіаційних</a:t>
            </a:r>
            <a:r>
              <a:rPr lang="ru-RU" dirty="0"/>
              <a:t>, </a:t>
            </a:r>
            <a:r>
              <a:rPr lang="ru-RU" dirty="0" err="1"/>
              <a:t>магнітних</a:t>
            </a:r>
            <a:r>
              <a:rPr lang="ru-RU" dirty="0"/>
              <a:t> та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випромінювань</a:t>
            </a:r>
            <a:r>
              <a:rPr lang="ru-RU" dirty="0"/>
              <a:t>);</a:t>
            </a:r>
          </a:p>
          <a:p>
            <a:pPr lvl="0"/>
            <a:r>
              <a:rPr lang="ru-RU" b="1" dirty="0" err="1"/>
              <a:t>незадовільна</a:t>
            </a:r>
            <a:r>
              <a:rPr lang="ru-RU" b="1" dirty="0"/>
              <a:t> робота </a:t>
            </a:r>
            <a:r>
              <a:rPr lang="ru-RU" b="1" dirty="0" err="1"/>
              <a:t>органів</a:t>
            </a:r>
            <a:r>
              <a:rPr lang="ru-RU" b="1" dirty="0"/>
              <a:t> </a:t>
            </a:r>
            <a:r>
              <a:rPr lang="ru-RU" b="1" dirty="0" err="1"/>
              <a:t>охорони</a:t>
            </a:r>
            <a:r>
              <a:rPr lang="ru-RU" b="1" dirty="0"/>
              <a:t> </a:t>
            </a:r>
            <a:r>
              <a:rPr lang="ru-RU" b="1" dirty="0" err="1"/>
              <a:t>здоров'я</a:t>
            </a:r>
            <a:r>
              <a:rPr lang="ru-RU" b="1" dirty="0"/>
              <a:t> </a:t>
            </a:r>
            <a:r>
              <a:rPr lang="ru-RU" dirty="0"/>
              <a:t>(</a:t>
            </a:r>
            <a:r>
              <a:rPr lang="ru-RU" dirty="0" err="1"/>
              <a:t>низька</a:t>
            </a:r>
            <a:r>
              <a:rPr lang="ru-RU" dirty="0"/>
              <a:t> </a:t>
            </a:r>
            <a:r>
              <a:rPr lang="ru-RU" dirty="0" err="1"/>
              <a:t>якість</a:t>
            </a:r>
            <a:r>
              <a:rPr lang="ru-RU" dirty="0"/>
              <a:t> </a:t>
            </a:r>
            <a:r>
              <a:rPr lang="ru-RU" dirty="0" err="1"/>
              <a:t>медичної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, </a:t>
            </a:r>
            <a:r>
              <a:rPr lang="ru-RU" dirty="0" err="1"/>
              <a:t>несвоєчасність</a:t>
            </a:r>
            <a:r>
              <a:rPr lang="ru-RU" dirty="0"/>
              <a:t>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медичної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, </a:t>
            </a:r>
            <a:r>
              <a:rPr lang="ru-RU" dirty="0" err="1"/>
              <a:t>важкодоступність</a:t>
            </a:r>
            <a:r>
              <a:rPr lang="ru-RU" dirty="0"/>
              <a:t> </a:t>
            </a:r>
            <a:r>
              <a:rPr lang="ru-RU" dirty="0" err="1"/>
              <a:t>медичної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).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86836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ЗАГАЛЬНІ ФАКТОРИ РИЗИКУ СТОМАТОЛОГІЧНИХ ЗАХВОРЮВАНЬ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467600" cy="5254752"/>
          </a:xfrm>
        </p:spPr>
        <p:txBody>
          <a:bodyPr>
            <a:normAutofit/>
          </a:bodyPr>
          <a:lstStyle/>
          <a:p>
            <a:r>
              <a:rPr lang="ru-RU" sz="2800" dirty="0" err="1"/>
              <a:t>неповноцінна</a:t>
            </a:r>
            <a:r>
              <a:rPr lang="ru-RU" sz="2800" dirty="0"/>
              <a:t> </a:t>
            </a:r>
            <a:r>
              <a:rPr lang="ru-RU" sz="2800" dirty="0" err="1"/>
              <a:t>дієта</a:t>
            </a:r>
            <a:r>
              <a:rPr lang="ru-RU" sz="2800" dirty="0"/>
              <a:t> і </a:t>
            </a:r>
            <a:r>
              <a:rPr lang="ru-RU" sz="2800" dirty="0" err="1"/>
              <a:t>питна</a:t>
            </a:r>
            <a:r>
              <a:rPr lang="ru-RU" sz="2800" dirty="0"/>
              <a:t> вода;</a:t>
            </a:r>
          </a:p>
          <a:p>
            <a:r>
              <a:rPr lang="ru-RU" sz="2800" dirty="0" err="1"/>
              <a:t>соматичні</a:t>
            </a:r>
            <a:r>
              <a:rPr lang="ru-RU" sz="2800" dirty="0"/>
              <a:t> </a:t>
            </a:r>
            <a:r>
              <a:rPr lang="ru-RU" sz="2800" dirty="0" err="1"/>
              <a:t>захворювання</a:t>
            </a:r>
            <a:r>
              <a:rPr lang="ru-RU" sz="2800" dirty="0"/>
              <a:t>, </a:t>
            </a:r>
            <a:r>
              <a:rPr lang="ru-RU" sz="2800" dirty="0" err="1"/>
              <a:t>зрушення</a:t>
            </a:r>
            <a:r>
              <a:rPr lang="ru-RU" sz="2800" dirty="0"/>
              <a:t> у </a:t>
            </a:r>
            <a:r>
              <a:rPr lang="ru-RU" sz="2800" dirty="0" err="1"/>
              <a:t>функціональному</a:t>
            </a:r>
            <a:r>
              <a:rPr lang="ru-RU" sz="2800" dirty="0"/>
              <a:t> </a:t>
            </a:r>
            <a:r>
              <a:rPr lang="ru-RU" sz="2800" dirty="0" err="1"/>
              <a:t>стані</a:t>
            </a:r>
            <a:r>
              <a:rPr lang="ru-RU" sz="2800" dirty="0"/>
              <a:t> </a:t>
            </a:r>
            <a:r>
              <a:rPr lang="ru-RU" sz="2800" dirty="0" err="1"/>
              <a:t>органів</a:t>
            </a:r>
            <a:r>
              <a:rPr lang="ru-RU" sz="2800" dirty="0"/>
              <a:t> і систем в </a:t>
            </a:r>
            <a:r>
              <a:rPr lang="ru-RU" sz="2800" dirty="0" err="1"/>
              <a:t>період</a:t>
            </a:r>
            <a:r>
              <a:rPr lang="ru-RU" sz="2800" dirty="0"/>
              <a:t> </a:t>
            </a:r>
            <a:r>
              <a:rPr lang="ru-RU" sz="2800" dirty="0" err="1"/>
              <a:t>формування</a:t>
            </a:r>
            <a:r>
              <a:rPr lang="ru-RU" sz="2800" dirty="0"/>
              <a:t> і </a:t>
            </a:r>
            <a:r>
              <a:rPr lang="ru-RU" sz="2800" dirty="0" err="1"/>
              <a:t>дозрівання</a:t>
            </a:r>
            <a:r>
              <a:rPr lang="ru-RU" sz="2800" dirty="0"/>
              <a:t> тканин зуба;</a:t>
            </a:r>
          </a:p>
          <a:p>
            <a:r>
              <a:rPr lang="ru-RU" sz="2800" dirty="0" err="1"/>
              <a:t>екстремальні</a:t>
            </a:r>
            <a:r>
              <a:rPr lang="ru-RU" sz="2800" dirty="0"/>
              <a:t> </a:t>
            </a:r>
            <a:r>
              <a:rPr lang="ru-RU" sz="2800" dirty="0" err="1"/>
              <a:t>впливи</a:t>
            </a:r>
            <a:r>
              <a:rPr lang="ru-RU" sz="2800" dirty="0"/>
              <a:t> на </a:t>
            </a:r>
            <a:r>
              <a:rPr lang="ru-RU" sz="2800" dirty="0" err="1"/>
              <a:t>організм</a:t>
            </a:r>
            <a:r>
              <a:rPr lang="ru-RU" sz="2800" dirty="0"/>
              <a:t>;</a:t>
            </a:r>
          </a:p>
          <a:p>
            <a:r>
              <a:rPr lang="ru-RU" sz="2800" dirty="0" err="1"/>
              <a:t>спадковість</a:t>
            </a:r>
            <a:r>
              <a:rPr lang="ru-RU" sz="2800" dirty="0"/>
              <a:t>, яка </a:t>
            </a:r>
            <a:r>
              <a:rPr lang="ru-RU" sz="2800" dirty="0" err="1"/>
              <a:t>обумовлює</a:t>
            </a:r>
            <a:r>
              <a:rPr lang="ru-RU" sz="2800" dirty="0"/>
              <a:t> </a:t>
            </a:r>
            <a:r>
              <a:rPr lang="ru-RU" sz="2800" dirty="0" err="1"/>
              <a:t>повноцінність</a:t>
            </a:r>
            <a:r>
              <a:rPr lang="ru-RU" sz="2800" dirty="0"/>
              <a:t> </a:t>
            </a:r>
            <a:r>
              <a:rPr lang="ru-RU" sz="2800" dirty="0" err="1"/>
              <a:t>структури</a:t>
            </a:r>
            <a:r>
              <a:rPr lang="ru-RU" sz="2800" dirty="0"/>
              <a:t> і </a:t>
            </a:r>
            <a:r>
              <a:rPr lang="ru-RU" sz="2800" dirty="0" err="1"/>
              <a:t>хімічний</a:t>
            </a:r>
            <a:r>
              <a:rPr lang="ru-RU" sz="2800" dirty="0"/>
              <a:t> склад тканин зуба. 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МІСЦЕВІ ФАКТОРИ РИЗИКУ СТОМАТОЛОГІЧНИХ ЗАХВОРЮВАНЬ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7696200" cy="4949952"/>
          </a:xfrm>
        </p:spPr>
        <p:txBody>
          <a:bodyPr>
            <a:normAutofit/>
          </a:bodyPr>
          <a:lstStyle/>
          <a:p>
            <a:r>
              <a:rPr lang="ru-RU" dirty="0" err="1"/>
              <a:t>мікробний</a:t>
            </a:r>
            <a:r>
              <a:rPr lang="ru-RU" dirty="0"/>
              <a:t> </a:t>
            </a:r>
            <a:r>
              <a:rPr lang="ru-RU" dirty="0" err="1"/>
              <a:t>зубний</a:t>
            </a:r>
            <a:r>
              <a:rPr lang="ru-RU" dirty="0"/>
              <a:t> </a:t>
            </a:r>
            <a:r>
              <a:rPr lang="ru-RU" dirty="0" err="1"/>
              <a:t>наліт</a:t>
            </a:r>
            <a:r>
              <a:rPr lang="ru-RU" dirty="0"/>
              <a:t>;</a:t>
            </a:r>
          </a:p>
          <a:p>
            <a:r>
              <a:rPr lang="ru-RU" dirty="0" err="1"/>
              <a:t>порушення</a:t>
            </a:r>
            <a:r>
              <a:rPr lang="ru-RU" dirty="0"/>
              <a:t> складу і </a:t>
            </a:r>
            <a:r>
              <a:rPr lang="ru-RU" dirty="0" err="1"/>
              <a:t>властивостей</a:t>
            </a:r>
            <a:r>
              <a:rPr lang="ru-RU" dirty="0"/>
              <a:t> </a:t>
            </a:r>
            <a:r>
              <a:rPr lang="ru-RU" dirty="0" err="1"/>
              <a:t>ротової</a:t>
            </a:r>
            <a:r>
              <a:rPr lang="ru-RU" dirty="0"/>
              <a:t> </a:t>
            </a:r>
            <a:r>
              <a:rPr lang="ru-RU" dirty="0" err="1"/>
              <a:t>рідини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є </a:t>
            </a:r>
            <a:r>
              <a:rPr lang="ru-RU" dirty="0" err="1"/>
              <a:t>індикатором</a:t>
            </a:r>
            <a:r>
              <a:rPr lang="ru-RU" dirty="0"/>
              <a:t> стану </a:t>
            </a:r>
            <a:r>
              <a:rPr lang="ru-RU" dirty="0" err="1"/>
              <a:t>організму</a:t>
            </a:r>
            <a:r>
              <a:rPr lang="ru-RU" dirty="0"/>
              <a:t> в </a:t>
            </a:r>
            <a:r>
              <a:rPr lang="ru-RU" dirty="0" err="1"/>
              <a:t>цілому</a:t>
            </a:r>
            <a:r>
              <a:rPr lang="ru-RU" dirty="0"/>
              <a:t>;</a:t>
            </a:r>
          </a:p>
          <a:p>
            <a:r>
              <a:rPr lang="ru-RU" dirty="0" err="1"/>
              <a:t>вуглеводні</a:t>
            </a:r>
            <a:r>
              <a:rPr lang="ru-RU" dirty="0"/>
              <a:t> </a:t>
            </a:r>
            <a:r>
              <a:rPr lang="ru-RU" dirty="0" err="1"/>
              <a:t>харчові</a:t>
            </a:r>
            <a:r>
              <a:rPr lang="ru-RU" dirty="0"/>
              <a:t> </a:t>
            </a:r>
            <a:r>
              <a:rPr lang="ru-RU" dirty="0" err="1"/>
              <a:t>залишки</a:t>
            </a:r>
            <a:r>
              <a:rPr lang="ru-RU" dirty="0"/>
              <a:t> в </a:t>
            </a:r>
            <a:r>
              <a:rPr lang="ru-RU" dirty="0" err="1"/>
              <a:t>порожнині</a:t>
            </a:r>
            <a:r>
              <a:rPr lang="ru-RU" dirty="0"/>
              <a:t> рота;</a:t>
            </a:r>
          </a:p>
          <a:p>
            <a:r>
              <a:rPr lang="ru-RU" dirty="0" err="1"/>
              <a:t>зниження</a:t>
            </a:r>
            <a:r>
              <a:rPr lang="ru-RU" dirty="0"/>
              <a:t> </a:t>
            </a:r>
            <a:r>
              <a:rPr lang="ru-RU" dirty="0" err="1"/>
              <a:t>карієсрезистентності</a:t>
            </a:r>
            <a:r>
              <a:rPr lang="ru-RU" dirty="0"/>
              <a:t> </a:t>
            </a:r>
            <a:r>
              <a:rPr lang="ru-RU" dirty="0" err="1"/>
              <a:t>емалі</a:t>
            </a:r>
            <a:r>
              <a:rPr lang="ru-RU" dirty="0"/>
              <a:t> зуба, </a:t>
            </a:r>
            <a:r>
              <a:rPr lang="ru-RU" dirty="0" err="1" smtClean="0"/>
              <a:t>обумовленої</a:t>
            </a:r>
            <a:r>
              <a:rPr lang="ru-RU" dirty="0" smtClean="0"/>
              <a:t> </a:t>
            </a:r>
            <a:r>
              <a:rPr lang="ru-RU" dirty="0" err="1"/>
              <a:t>неповноцінною</a:t>
            </a:r>
            <a:r>
              <a:rPr lang="ru-RU" dirty="0"/>
              <a:t> структурою і </a:t>
            </a:r>
            <a:r>
              <a:rPr lang="ru-RU" dirty="0" err="1"/>
              <a:t>хімічним</a:t>
            </a:r>
            <a:r>
              <a:rPr lang="ru-RU" dirty="0"/>
              <a:t> складом </a:t>
            </a:r>
            <a:r>
              <a:rPr lang="ru-RU" dirty="0" err="1"/>
              <a:t>твердих</a:t>
            </a:r>
            <a:r>
              <a:rPr lang="ru-RU" dirty="0"/>
              <a:t> тканин зуба;</a:t>
            </a:r>
          </a:p>
          <a:p>
            <a:r>
              <a:rPr lang="ru-RU" dirty="0"/>
              <a:t>стан </a:t>
            </a:r>
            <a:r>
              <a:rPr lang="ru-RU" dirty="0" err="1"/>
              <a:t>пульпи</a:t>
            </a:r>
            <a:r>
              <a:rPr lang="ru-RU" dirty="0"/>
              <a:t> зуба;</a:t>
            </a:r>
          </a:p>
          <a:p>
            <a:r>
              <a:rPr lang="ru-RU" dirty="0"/>
              <a:t>стан </a:t>
            </a:r>
            <a:r>
              <a:rPr lang="ru-RU" dirty="0" err="1"/>
              <a:t>зубощелепної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в </a:t>
            </a:r>
            <a:r>
              <a:rPr lang="ru-RU" dirty="0" err="1"/>
              <a:t>період</a:t>
            </a:r>
            <a:r>
              <a:rPr lang="ru-RU" dirty="0"/>
              <a:t> закладки, </a:t>
            </a:r>
            <a:r>
              <a:rPr lang="ru-RU" dirty="0" err="1"/>
              <a:t>розвитку</a:t>
            </a:r>
            <a:r>
              <a:rPr lang="ru-RU" dirty="0"/>
              <a:t> і </a:t>
            </a:r>
            <a:r>
              <a:rPr lang="ru-RU" dirty="0" err="1"/>
              <a:t>прорізування</a:t>
            </a:r>
            <a:r>
              <a:rPr lang="ru-RU" dirty="0"/>
              <a:t> </a:t>
            </a:r>
            <a:r>
              <a:rPr lang="ru-RU" dirty="0" err="1" smtClean="0"/>
              <a:t>зубів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r>
              <a:rPr lang="ru-RU" b="1" dirty="0" err="1"/>
              <a:t>Епідеміологічні</a:t>
            </a:r>
            <a:r>
              <a:rPr lang="ru-RU" b="1" dirty="0"/>
              <a:t> </a:t>
            </a:r>
            <a:r>
              <a:rPr lang="ru-RU" b="1" dirty="0" err="1"/>
              <a:t>методи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5410200"/>
          </a:xfrm>
        </p:spPr>
        <p:txBody>
          <a:bodyPr>
            <a:noAutofit/>
          </a:bodyPr>
          <a:lstStyle/>
          <a:p>
            <a:r>
              <a:rPr lang="ru-RU" sz="2800" dirty="0" err="1"/>
              <a:t>Вивчення</a:t>
            </a:r>
            <a:r>
              <a:rPr lang="ru-RU" sz="2800" dirty="0"/>
              <a:t> </a:t>
            </a:r>
            <a:r>
              <a:rPr lang="ru-RU" sz="2800" dirty="0" err="1"/>
              <a:t>впливу</a:t>
            </a:r>
            <a:r>
              <a:rPr lang="ru-RU" sz="2800" dirty="0"/>
              <a:t> </a:t>
            </a:r>
            <a:r>
              <a:rPr lang="ru-RU" sz="2800" dirty="0" err="1"/>
              <a:t>факторів</a:t>
            </a:r>
            <a:r>
              <a:rPr lang="ru-RU" sz="2800" dirty="0"/>
              <a:t> на </a:t>
            </a:r>
            <a:r>
              <a:rPr lang="ru-RU" sz="2800" dirty="0" err="1"/>
              <a:t>здоров'я</a:t>
            </a:r>
            <a:r>
              <a:rPr lang="ru-RU" sz="2800" dirty="0"/>
              <a:t> (</a:t>
            </a:r>
            <a:r>
              <a:rPr lang="ru-RU" sz="2800" dirty="0" err="1"/>
              <a:t>факторів</a:t>
            </a:r>
            <a:r>
              <a:rPr lang="ru-RU" sz="2800" dirty="0"/>
              <a:t> </a:t>
            </a:r>
            <a:r>
              <a:rPr lang="ru-RU" sz="2800" dirty="0" err="1"/>
              <a:t>ризику</a:t>
            </a:r>
            <a:r>
              <a:rPr lang="ru-RU" sz="2800" dirty="0"/>
              <a:t>), в </a:t>
            </a:r>
            <a:r>
              <a:rPr lang="ru-RU" sz="2800" dirty="0" err="1"/>
              <a:t>даний</a:t>
            </a:r>
            <a:r>
              <a:rPr lang="ru-RU" sz="2800" dirty="0"/>
              <a:t> час </a:t>
            </a:r>
            <a:r>
              <a:rPr lang="ru-RU" sz="2800" dirty="0" err="1"/>
              <a:t>здійснюється</a:t>
            </a:r>
            <a:r>
              <a:rPr lang="ru-RU" sz="2800" dirty="0"/>
              <a:t>, </a:t>
            </a:r>
            <a:r>
              <a:rPr lang="ru-RU" sz="2800" dirty="0" err="1"/>
              <a:t>головним</a:t>
            </a:r>
            <a:r>
              <a:rPr lang="ru-RU" sz="2800" dirty="0"/>
              <a:t> чином, за </a:t>
            </a:r>
            <a:r>
              <a:rPr lang="ru-RU" sz="2800" dirty="0" err="1"/>
              <a:t>допомогою</a:t>
            </a:r>
            <a:r>
              <a:rPr lang="ru-RU" sz="2800" dirty="0"/>
              <a:t> </a:t>
            </a:r>
            <a:r>
              <a:rPr lang="ru-RU" sz="2800" i="1" dirty="0" err="1"/>
              <a:t>епідеміологічних</a:t>
            </a:r>
            <a:r>
              <a:rPr lang="ru-RU" sz="2800" i="1" dirty="0"/>
              <a:t> </a:t>
            </a:r>
            <a:r>
              <a:rPr lang="ru-RU" sz="2800" i="1" dirty="0" err="1"/>
              <a:t>методів</a:t>
            </a:r>
            <a:r>
              <a:rPr lang="ru-RU" sz="2800" dirty="0"/>
              <a:t>.</a:t>
            </a:r>
          </a:p>
          <a:p>
            <a:r>
              <a:rPr lang="ru-RU" sz="2800" dirty="0" err="1"/>
              <a:t>Епідеміологічні</a:t>
            </a:r>
            <a:r>
              <a:rPr lang="ru-RU" sz="2800" dirty="0"/>
              <a:t> </a:t>
            </a:r>
            <a:r>
              <a:rPr lang="ru-RU" sz="2800" dirty="0" err="1"/>
              <a:t>методи</a:t>
            </a:r>
            <a:r>
              <a:rPr lang="ru-RU" sz="2800" dirty="0"/>
              <a:t> - </a:t>
            </a:r>
            <a:r>
              <a:rPr lang="ru-RU" sz="2800" dirty="0" err="1"/>
              <a:t>це</a:t>
            </a:r>
            <a:r>
              <a:rPr lang="ru-RU" sz="2800" dirty="0"/>
              <a:t> </a:t>
            </a:r>
            <a:r>
              <a:rPr lang="ru-RU" sz="2800" dirty="0" err="1"/>
              <a:t>сукупність</a:t>
            </a:r>
            <a:r>
              <a:rPr lang="ru-RU" sz="2800" dirty="0"/>
              <a:t> </a:t>
            </a:r>
            <a:r>
              <a:rPr lang="ru-RU" sz="2800" dirty="0" err="1"/>
              <a:t>методичних</a:t>
            </a:r>
            <a:r>
              <a:rPr lang="ru-RU" sz="2800" dirty="0"/>
              <a:t> </a:t>
            </a:r>
            <a:r>
              <a:rPr lang="ru-RU" sz="2800" dirty="0" err="1"/>
              <a:t>прийомів</a:t>
            </a:r>
            <a:r>
              <a:rPr lang="ru-RU" sz="2800" dirty="0"/>
              <a:t>, </a:t>
            </a:r>
            <a:r>
              <a:rPr lang="ru-RU" sz="2800" dirty="0" err="1" smtClean="0"/>
              <a:t>які</a:t>
            </a:r>
            <a:r>
              <a:rPr lang="ru-RU" sz="2800" dirty="0" smtClean="0"/>
              <a:t> </a:t>
            </a:r>
            <a:r>
              <a:rPr lang="ru-RU" sz="2800" dirty="0" err="1" smtClean="0"/>
              <a:t>призначені</a:t>
            </a:r>
            <a:r>
              <a:rPr lang="ru-RU" sz="2800" dirty="0" smtClean="0"/>
              <a:t> </a:t>
            </a:r>
            <a:r>
              <a:rPr lang="ru-RU" sz="2800" dirty="0"/>
              <a:t>для </a:t>
            </a:r>
            <a:r>
              <a:rPr lang="ru-RU" sz="2800" dirty="0" err="1"/>
              <a:t>вивчення</a:t>
            </a:r>
            <a:r>
              <a:rPr lang="ru-RU" sz="2800" dirty="0"/>
              <a:t> причин </a:t>
            </a:r>
            <a:r>
              <a:rPr lang="ru-RU" sz="2800" dirty="0" err="1"/>
              <a:t>виникнення</a:t>
            </a:r>
            <a:r>
              <a:rPr lang="ru-RU" sz="2800" dirty="0"/>
              <a:t> і </a:t>
            </a:r>
            <a:r>
              <a:rPr lang="ru-RU" sz="2800" dirty="0" err="1"/>
              <a:t>поширення</a:t>
            </a:r>
            <a:r>
              <a:rPr lang="ru-RU" sz="2800" dirty="0"/>
              <a:t> будь-</a:t>
            </a:r>
            <a:r>
              <a:rPr lang="ru-RU" sz="2800" dirty="0" err="1"/>
              <a:t>яких</a:t>
            </a:r>
            <a:r>
              <a:rPr lang="ru-RU" sz="2800" dirty="0"/>
              <a:t> </a:t>
            </a:r>
            <a:r>
              <a:rPr lang="ru-RU" sz="2800" dirty="0" err="1"/>
              <a:t>патологічних</a:t>
            </a:r>
            <a:r>
              <a:rPr lang="ru-RU" sz="2800" dirty="0"/>
              <a:t> </a:t>
            </a:r>
            <a:r>
              <a:rPr lang="ru-RU" sz="2800" dirty="0" err="1"/>
              <a:t>станів</a:t>
            </a:r>
            <a:r>
              <a:rPr lang="ru-RU" sz="2800" dirty="0"/>
              <a:t> і </a:t>
            </a:r>
            <a:r>
              <a:rPr lang="ru-RU" sz="2800" dirty="0" err="1"/>
              <a:t>станів</a:t>
            </a:r>
            <a:r>
              <a:rPr lang="ru-RU" sz="2800" dirty="0"/>
              <a:t> </a:t>
            </a:r>
            <a:r>
              <a:rPr lang="ru-RU" sz="2800" dirty="0" err="1"/>
              <a:t>здоров'я</a:t>
            </a:r>
            <a:r>
              <a:rPr lang="ru-RU" sz="2800" dirty="0"/>
              <a:t> в </a:t>
            </a:r>
            <a:r>
              <a:rPr lang="ru-RU" sz="2800" dirty="0" err="1"/>
              <a:t>популяції</a:t>
            </a:r>
            <a:r>
              <a:rPr lang="ru-RU" sz="2800" dirty="0"/>
              <a:t> </a:t>
            </a:r>
            <a:r>
              <a:rPr lang="ru-RU" sz="2800" dirty="0" smtClean="0"/>
              <a:t>людей.</a:t>
            </a:r>
            <a:endParaRPr lang="ru-RU" sz="28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/>
          <a:lstStyle/>
          <a:p>
            <a:r>
              <a:rPr lang="ru-RU" b="1" dirty="0" err="1"/>
              <a:t>Епідеміологічні</a:t>
            </a:r>
            <a:r>
              <a:rPr lang="ru-RU" b="1" dirty="0"/>
              <a:t> </a:t>
            </a:r>
            <a:r>
              <a:rPr lang="ru-RU" b="1" dirty="0" err="1"/>
              <a:t>методи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848600" cy="5483352"/>
          </a:xfrm>
        </p:spPr>
        <p:txBody>
          <a:bodyPr>
            <a:normAutofit fontScale="92500"/>
          </a:bodyPr>
          <a:lstStyle/>
          <a:p>
            <a:r>
              <a:rPr lang="ru-RU" dirty="0"/>
              <a:t>Для </a:t>
            </a:r>
            <a:r>
              <a:rPr lang="ru-RU" dirty="0" err="1"/>
              <a:t>з'ясування</a:t>
            </a:r>
            <a:r>
              <a:rPr lang="ru-RU" dirty="0"/>
              <a:t>, </a:t>
            </a:r>
            <a:r>
              <a:rPr lang="ru-RU" dirty="0" err="1"/>
              <a:t>чи</a:t>
            </a:r>
            <a:r>
              <a:rPr lang="ru-RU" dirty="0"/>
              <a:t> є фактор </a:t>
            </a:r>
            <a:r>
              <a:rPr lang="ru-RU" dirty="0" err="1"/>
              <a:t>ризику</a:t>
            </a:r>
            <a:r>
              <a:rPr lang="ru-RU" dirty="0"/>
              <a:t> причиною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визначником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 ( «маркером» </a:t>
            </a:r>
            <a:r>
              <a:rPr lang="ru-RU" dirty="0" err="1"/>
              <a:t>захворювання</a:t>
            </a:r>
            <a:r>
              <a:rPr lang="ru-RU" dirty="0"/>
              <a:t>),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виконати</a:t>
            </a:r>
            <a:r>
              <a:rPr lang="ru-RU" dirty="0"/>
              <a:t> </a:t>
            </a:r>
            <a:r>
              <a:rPr lang="ru-RU" dirty="0" err="1"/>
              <a:t>декілька</a:t>
            </a:r>
            <a:r>
              <a:rPr lang="ru-RU" dirty="0"/>
              <a:t>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типів</a:t>
            </a:r>
            <a:r>
              <a:rPr lang="ru-RU" dirty="0"/>
              <a:t> </a:t>
            </a:r>
            <a:r>
              <a:rPr lang="ru-RU" dirty="0" err="1"/>
              <a:t>досліджень</a:t>
            </a:r>
            <a:r>
              <a:rPr lang="ru-RU" dirty="0"/>
              <a:t>. Сила </a:t>
            </a:r>
            <a:r>
              <a:rPr lang="ru-RU" dirty="0" err="1" smtClean="0"/>
              <a:t>доказу</a:t>
            </a:r>
            <a:r>
              <a:rPr lang="ru-RU" dirty="0" smtClean="0"/>
              <a:t> </a:t>
            </a:r>
            <a:r>
              <a:rPr lang="ru-RU" dirty="0" err="1" smtClean="0"/>
              <a:t>визначається</a:t>
            </a:r>
            <a:r>
              <a:rPr lang="ru-RU" dirty="0" smtClean="0"/>
              <a:t> </a:t>
            </a:r>
            <a:r>
              <a:rPr lang="ru-RU" dirty="0"/>
              <a:t>типом </a:t>
            </a:r>
            <a:r>
              <a:rPr lang="ru-RU" dirty="0" err="1"/>
              <a:t>дослідження</a:t>
            </a:r>
            <a:r>
              <a:rPr lang="ru-RU" dirty="0"/>
              <a:t>. </a:t>
            </a:r>
            <a:r>
              <a:rPr lang="ru-RU" dirty="0" err="1"/>
              <a:t>Найкращим</a:t>
            </a:r>
            <a:r>
              <a:rPr lang="ru-RU" dirty="0"/>
              <a:t> способом </a:t>
            </a:r>
            <a:r>
              <a:rPr lang="ru-RU" dirty="0" err="1"/>
              <a:t>з'ясувати</a:t>
            </a:r>
            <a:r>
              <a:rPr lang="ru-RU" dirty="0"/>
              <a:t>,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дійсно</a:t>
            </a:r>
            <a:r>
              <a:rPr lang="ru-RU" dirty="0"/>
              <a:t> </a:t>
            </a:r>
            <a:r>
              <a:rPr lang="ru-RU" dirty="0" err="1"/>
              <a:t>потенційний</a:t>
            </a:r>
            <a:r>
              <a:rPr lang="ru-RU" dirty="0"/>
              <a:t> фактор </a:t>
            </a:r>
            <a:r>
              <a:rPr lang="ru-RU" dirty="0" err="1"/>
              <a:t>збільшує</a:t>
            </a:r>
            <a:r>
              <a:rPr lang="ru-RU" dirty="0"/>
              <a:t> </a:t>
            </a:r>
            <a:r>
              <a:rPr lang="ru-RU" dirty="0" err="1"/>
              <a:t>ймовірність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захворювання</a:t>
            </a:r>
            <a:r>
              <a:rPr lang="ru-RU" dirty="0"/>
              <a:t>, </a:t>
            </a:r>
            <a:r>
              <a:rPr lang="ru-RU" dirty="0" err="1"/>
              <a:t>був</a:t>
            </a:r>
            <a:r>
              <a:rPr lang="ru-RU" dirty="0"/>
              <a:t> би </a:t>
            </a:r>
            <a:r>
              <a:rPr lang="ru-RU" dirty="0" err="1">
                <a:solidFill>
                  <a:srgbClr val="FF0000"/>
                </a:solidFill>
              </a:rPr>
              <a:t>експеримент</a:t>
            </a:r>
            <a:r>
              <a:rPr lang="ru-RU" dirty="0"/>
              <a:t>. </a:t>
            </a:r>
            <a:r>
              <a:rPr lang="ru-RU" dirty="0" err="1"/>
              <a:t>Однак</a:t>
            </a:r>
            <a:r>
              <a:rPr lang="ru-RU" dirty="0"/>
              <a:t> </a:t>
            </a:r>
            <a:r>
              <a:rPr lang="ru-RU" dirty="0" err="1"/>
              <a:t>вивчити</a:t>
            </a:r>
            <a:r>
              <a:rPr lang="ru-RU" dirty="0"/>
              <a:t> </a:t>
            </a:r>
            <a:r>
              <a:rPr lang="ru-RU" dirty="0" err="1"/>
              <a:t>вплив</a:t>
            </a:r>
            <a:r>
              <a:rPr lang="ru-RU" dirty="0"/>
              <a:t> </a:t>
            </a:r>
            <a:r>
              <a:rPr lang="ru-RU" dirty="0" err="1"/>
              <a:t>більшості</a:t>
            </a:r>
            <a:r>
              <a:rPr lang="ru-RU" dirty="0"/>
              <a:t> </a:t>
            </a:r>
            <a:r>
              <a:rPr lang="ru-RU" dirty="0" err="1"/>
              <a:t>факторів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 на </a:t>
            </a:r>
            <a:r>
              <a:rPr lang="ru-RU" dirty="0" err="1"/>
              <a:t>людину</a:t>
            </a:r>
            <a:r>
              <a:rPr lang="ru-RU" dirty="0"/>
              <a:t> 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експериментальних</a:t>
            </a:r>
            <a:r>
              <a:rPr lang="ru-RU" dirty="0"/>
              <a:t> </a:t>
            </a:r>
            <a:r>
              <a:rPr lang="ru-RU" dirty="0" err="1"/>
              <a:t>досліджень</a:t>
            </a:r>
            <a:r>
              <a:rPr lang="ru-RU" dirty="0"/>
              <a:t> </a:t>
            </a:r>
            <a:r>
              <a:rPr lang="ru-RU" dirty="0" err="1"/>
              <a:t>неможливо</a:t>
            </a:r>
            <a:r>
              <a:rPr lang="ru-RU" dirty="0"/>
              <a:t>, так як: а) </a:t>
            </a:r>
            <a:r>
              <a:rPr lang="ru-RU" dirty="0" err="1"/>
              <a:t>експеримент</a:t>
            </a:r>
            <a:r>
              <a:rPr lang="ru-RU" dirty="0"/>
              <a:t> б </a:t>
            </a:r>
            <a:r>
              <a:rPr lang="ru-RU" dirty="0" err="1"/>
              <a:t>тривав</a:t>
            </a:r>
            <a:r>
              <a:rPr lang="ru-RU" dirty="0"/>
              <a:t> </a:t>
            </a:r>
            <a:r>
              <a:rPr lang="ru-RU" dirty="0" err="1"/>
              <a:t>десятиліття</a:t>
            </a:r>
            <a:r>
              <a:rPr lang="ru-RU" dirty="0"/>
              <a:t>; б) </a:t>
            </a:r>
            <a:r>
              <a:rPr lang="ru-RU" dirty="0" err="1"/>
              <a:t>неетично</a:t>
            </a:r>
            <a:r>
              <a:rPr lang="ru-RU" dirty="0"/>
              <a:t> </a:t>
            </a:r>
            <a:r>
              <a:rPr lang="ru-RU" dirty="0" err="1"/>
              <a:t>піддавати</a:t>
            </a:r>
            <a:r>
              <a:rPr lang="ru-RU" dirty="0"/>
              <a:t> </a:t>
            </a:r>
            <a:r>
              <a:rPr lang="ru-RU" dirty="0" err="1"/>
              <a:t>групу</a:t>
            </a:r>
            <a:r>
              <a:rPr lang="ru-RU" dirty="0"/>
              <a:t> людей </a:t>
            </a:r>
            <a:r>
              <a:rPr lang="ru-RU" dirty="0" err="1"/>
              <a:t>впливу</a:t>
            </a:r>
            <a:r>
              <a:rPr lang="ru-RU" dirty="0"/>
              <a:t> </a:t>
            </a:r>
            <a:r>
              <a:rPr lang="ru-RU" dirty="0" err="1"/>
              <a:t>можливого</a:t>
            </a:r>
            <a:r>
              <a:rPr lang="ru-RU" dirty="0"/>
              <a:t> фактора </a:t>
            </a:r>
            <a:r>
              <a:rPr lang="ru-RU" dirty="0" err="1"/>
              <a:t>ризику</a:t>
            </a:r>
            <a:r>
              <a:rPr lang="ru-RU" dirty="0"/>
              <a:t>; в) </a:t>
            </a:r>
            <a:r>
              <a:rPr lang="ru-RU" dirty="0" err="1"/>
              <a:t>більшість</a:t>
            </a:r>
            <a:r>
              <a:rPr lang="ru-RU" dirty="0"/>
              <a:t> людей не </a:t>
            </a:r>
            <a:r>
              <a:rPr lang="ru-RU" dirty="0" err="1"/>
              <a:t>захочуть</a:t>
            </a:r>
            <a:r>
              <a:rPr lang="ru-RU" dirty="0"/>
              <a:t>, </a:t>
            </a:r>
            <a:r>
              <a:rPr lang="ru-RU" dirty="0" err="1"/>
              <a:t>наприклад</a:t>
            </a:r>
            <a:r>
              <a:rPr lang="ru-RU" dirty="0"/>
              <a:t>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дієту</a:t>
            </a:r>
            <a:r>
              <a:rPr lang="ru-RU" dirty="0"/>
              <a:t> і </a:t>
            </a:r>
            <a:r>
              <a:rPr lang="ru-RU" dirty="0" err="1"/>
              <a:t>поведінку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</a:t>
            </a:r>
            <a:r>
              <a:rPr lang="ru-RU" dirty="0" err="1"/>
              <a:t>тривалого</a:t>
            </a:r>
            <a:r>
              <a:rPr lang="ru-RU" dirty="0"/>
              <a:t> часу </a:t>
            </a:r>
            <a:r>
              <a:rPr lang="ru-RU" dirty="0" err="1"/>
              <a:t>визначали</a:t>
            </a:r>
            <a:r>
              <a:rPr lang="ru-RU" dirty="0"/>
              <a:t> </a:t>
            </a:r>
            <a:r>
              <a:rPr lang="ru-RU" dirty="0" err="1"/>
              <a:t>сторонні</a:t>
            </a:r>
            <a:r>
              <a:rPr lang="ru-RU" dirty="0"/>
              <a:t> люди. Тому </a:t>
            </a:r>
            <a:r>
              <a:rPr lang="ru-RU" dirty="0" err="1"/>
              <a:t>зазвичай</a:t>
            </a:r>
            <a:r>
              <a:rPr lang="ru-RU" dirty="0"/>
              <a:t> доводиться </a:t>
            </a:r>
            <a:r>
              <a:rPr lang="ru-RU" dirty="0" err="1"/>
              <a:t>використовувати</a:t>
            </a:r>
            <a:r>
              <a:rPr lang="ru-RU" dirty="0"/>
              <a:t>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щадні</a:t>
            </a:r>
            <a:r>
              <a:rPr lang="ru-RU" dirty="0"/>
              <a:t> </a:t>
            </a:r>
            <a:r>
              <a:rPr lang="ru-RU" dirty="0" err="1"/>
              <a:t>методи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 - </a:t>
            </a:r>
            <a:r>
              <a:rPr lang="ru-RU" dirty="0" err="1">
                <a:solidFill>
                  <a:srgbClr val="FF0000"/>
                </a:solidFill>
              </a:rPr>
              <a:t>емпіричні</a:t>
            </a:r>
            <a:r>
              <a:rPr lang="ru-RU" dirty="0"/>
              <a:t> (</a:t>
            </a:r>
            <a:r>
              <a:rPr lang="ru-RU" dirty="0" err="1"/>
              <a:t>описові</a:t>
            </a:r>
            <a:r>
              <a:rPr lang="ru-RU" dirty="0"/>
              <a:t> та </a:t>
            </a:r>
            <a:r>
              <a:rPr lang="ru-RU" dirty="0" err="1"/>
              <a:t>аналітичні</a:t>
            </a:r>
            <a:r>
              <a:rPr lang="ru-RU" dirty="0"/>
              <a:t>).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3562"/>
          </a:xfrm>
        </p:spPr>
        <p:txBody>
          <a:bodyPr/>
          <a:lstStyle/>
          <a:p>
            <a:r>
              <a:rPr lang="ru-RU" b="1" dirty="0" err="1"/>
              <a:t>Епідеміологічні</a:t>
            </a:r>
            <a:r>
              <a:rPr lang="ru-RU" b="1" dirty="0"/>
              <a:t> </a:t>
            </a:r>
            <a:r>
              <a:rPr lang="ru-RU" b="1" dirty="0" err="1"/>
              <a:t>методи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7924800" cy="541020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В </a:t>
            </a:r>
            <a:r>
              <a:rPr lang="ru-RU" dirty="0" err="1"/>
              <a:t>ході</a:t>
            </a:r>
            <a:r>
              <a:rPr lang="ru-RU" dirty="0"/>
              <a:t> </a:t>
            </a:r>
            <a:r>
              <a:rPr lang="ru-RU" dirty="0" err="1"/>
              <a:t>цих</a:t>
            </a:r>
            <a:r>
              <a:rPr lang="ru-RU" dirty="0"/>
              <a:t> </a:t>
            </a:r>
            <a:r>
              <a:rPr lang="ru-RU" dirty="0" err="1"/>
              <a:t>досліджень</a:t>
            </a:r>
            <a:r>
              <a:rPr lang="ru-RU" dirty="0"/>
              <a:t> </a:t>
            </a:r>
            <a:r>
              <a:rPr lang="ru-RU" dirty="0" err="1"/>
              <a:t>вивчаються</a:t>
            </a:r>
            <a:r>
              <a:rPr lang="ru-RU" dirty="0"/>
              <a:t> </a:t>
            </a:r>
            <a:r>
              <a:rPr lang="ru-RU" dirty="0" err="1"/>
              <a:t>поширеність</a:t>
            </a:r>
            <a:r>
              <a:rPr lang="ru-RU" dirty="0"/>
              <a:t> </a:t>
            </a:r>
            <a:r>
              <a:rPr lang="ru-RU" dirty="0" err="1"/>
              <a:t>факторів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, час </a:t>
            </a:r>
            <a:r>
              <a:rPr lang="ru-RU" dirty="0" err="1"/>
              <a:t>виникнення</a:t>
            </a:r>
            <a:r>
              <a:rPr lang="ru-RU" dirty="0"/>
              <a:t> і частота </a:t>
            </a:r>
            <a:r>
              <a:rPr lang="ru-RU" dirty="0" err="1"/>
              <a:t>захворювань</a:t>
            </a:r>
            <a:r>
              <a:rPr lang="ru-RU" dirty="0"/>
              <a:t>,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наслідків</a:t>
            </a:r>
            <a:r>
              <a:rPr lang="ru-RU" dirty="0"/>
              <a:t> у </a:t>
            </a:r>
            <a:r>
              <a:rPr lang="ru-RU" dirty="0" err="1"/>
              <a:t>учасників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. </a:t>
            </a:r>
            <a:r>
              <a:rPr lang="ru-RU" dirty="0" err="1"/>
              <a:t>Потім</a:t>
            </a:r>
            <a:r>
              <a:rPr lang="ru-RU" dirty="0"/>
              <a:t> 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методів</a:t>
            </a:r>
            <a:r>
              <a:rPr lang="ru-RU" dirty="0"/>
              <a:t> </a:t>
            </a:r>
            <a:r>
              <a:rPr lang="ru-RU" dirty="0" err="1"/>
              <a:t>математичної</a:t>
            </a:r>
            <a:r>
              <a:rPr lang="ru-RU" dirty="0"/>
              <a:t> статистики і </a:t>
            </a:r>
            <a:r>
              <a:rPr lang="ru-RU" dirty="0" err="1"/>
              <a:t>логічного</a:t>
            </a:r>
            <a:r>
              <a:rPr lang="ru-RU" dirty="0"/>
              <a:t> </a:t>
            </a:r>
            <a:r>
              <a:rPr lang="ru-RU" dirty="0" err="1"/>
              <a:t>аналізу</a:t>
            </a:r>
            <a:r>
              <a:rPr lang="ru-RU" dirty="0"/>
              <a:t> </a:t>
            </a:r>
            <a:r>
              <a:rPr lang="ru-RU" dirty="0" err="1"/>
              <a:t>встановлюються</a:t>
            </a:r>
            <a:r>
              <a:rPr lang="ru-RU" dirty="0"/>
              <a:t> причинно-</a:t>
            </a:r>
            <a:r>
              <a:rPr lang="ru-RU" dirty="0" err="1"/>
              <a:t>наслідкові</a:t>
            </a:r>
            <a:r>
              <a:rPr lang="ru-RU" dirty="0"/>
              <a:t> </a:t>
            </a:r>
            <a:r>
              <a:rPr lang="ru-RU" dirty="0" err="1"/>
              <a:t>зв'язки</a:t>
            </a:r>
            <a:r>
              <a:rPr lang="ru-RU" dirty="0"/>
              <a:t>.</a:t>
            </a:r>
          </a:p>
          <a:p>
            <a:r>
              <a:rPr lang="ru-RU" dirty="0"/>
              <a:t>За результатами </a:t>
            </a:r>
            <a:r>
              <a:rPr lang="ru-RU" dirty="0" err="1"/>
              <a:t>описових</a:t>
            </a:r>
            <a:r>
              <a:rPr lang="ru-RU" dirty="0"/>
              <a:t> </a:t>
            </a:r>
            <a:r>
              <a:rPr lang="ru-RU" dirty="0" err="1"/>
              <a:t>досліджень</a:t>
            </a:r>
            <a:r>
              <a:rPr lang="ru-RU" dirty="0"/>
              <a:t> </a:t>
            </a:r>
            <a:r>
              <a:rPr lang="ru-RU" dirty="0" err="1"/>
              <a:t>формується</a:t>
            </a:r>
            <a:r>
              <a:rPr lang="ru-RU" dirty="0"/>
              <a:t> </a:t>
            </a:r>
            <a:r>
              <a:rPr lang="ru-RU" dirty="0" err="1"/>
              <a:t>гіпотеза</a:t>
            </a:r>
            <a:r>
              <a:rPr lang="ru-RU" dirty="0"/>
              <a:t> про причини </a:t>
            </a:r>
            <a:r>
              <a:rPr lang="ru-RU" dirty="0" err="1"/>
              <a:t>захворювань</a:t>
            </a:r>
            <a:r>
              <a:rPr lang="ru-RU" dirty="0"/>
              <a:t>, яка </a:t>
            </a:r>
            <a:r>
              <a:rPr lang="ru-RU" dirty="0" err="1"/>
              <a:t>згодом</a:t>
            </a:r>
            <a:r>
              <a:rPr lang="ru-RU" dirty="0"/>
              <a:t> </a:t>
            </a:r>
            <a:r>
              <a:rPr lang="ru-RU" dirty="0" err="1"/>
              <a:t>перевіряється</a:t>
            </a:r>
            <a:r>
              <a:rPr lang="ru-RU" dirty="0"/>
              <a:t> в </a:t>
            </a:r>
            <a:r>
              <a:rPr lang="ru-RU" dirty="0" err="1"/>
              <a:t>аналітичних</a:t>
            </a:r>
            <a:r>
              <a:rPr lang="ru-RU" dirty="0"/>
              <a:t> і, по </a:t>
            </a:r>
            <a:r>
              <a:rPr lang="ru-RU" dirty="0" err="1"/>
              <a:t>можливості</a:t>
            </a:r>
            <a:r>
              <a:rPr lang="ru-RU" dirty="0"/>
              <a:t>, в </a:t>
            </a:r>
            <a:r>
              <a:rPr lang="ru-RU" dirty="0" err="1"/>
              <a:t>експериментальних</a:t>
            </a:r>
            <a:r>
              <a:rPr lang="ru-RU" dirty="0"/>
              <a:t> </a:t>
            </a:r>
            <a:r>
              <a:rPr lang="ru-RU" dirty="0" err="1"/>
              <a:t>дослідженнях</a:t>
            </a:r>
            <a:r>
              <a:rPr lang="ru-RU" dirty="0"/>
              <a:t>.</a:t>
            </a:r>
          </a:p>
          <a:p>
            <a:r>
              <a:rPr lang="ru-RU" dirty="0"/>
              <a:t>В </a:t>
            </a:r>
            <a:r>
              <a:rPr lang="ru-RU" dirty="0" err="1"/>
              <a:t>епідеміологічних</a:t>
            </a:r>
            <a:r>
              <a:rPr lang="ru-RU" dirty="0"/>
              <a:t> </a:t>
            </a:r>
            <a:r>
              <a:rPr lang="ru-RU" dirty="0" err="1"/>
              <a:t>дослідженнях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про </a:t>
            </a:r>
            <a:r>
              <a:rPr lang="ru-RU" dirty="0" err="1"/>
              <a:t>фактори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 </a:t>
            </a:r>
            <a:r>
              <a:rPr lang="ru-RU" dirty="0" err="1"/>
              <a:t>збирають</a:t>
            </a:r>
            <a:r>
              <a:rPr lang="ru-RU" dirty="0"/>
              <a:t> 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опитування</a:t>
            </a:r>
            <a:r>
              <a:rPr lang="ru-RU" dirty="0"/>
              <a:t>, </a:t>
            </a:r>
            <a:r>
              <a:rPr lang="ru-RU" dirty="0" err="1"/>
              <a:t>анкетування</a:t>
            </a:r>
            <a:r>
              <a:rPr lang="ru-RU" dirty="0"/>
              <a:t> (</a:t>
            </a:r>
            <a:r>
              <a:rPr lang="ru-RU" dirty="0" err="1"/>
              <a:t>інтерв'ювання</a:t>
            </a:r>
            <a:r>
              <a:rPr lang="ru-RU" dirty="0"/>
              <a:t>), з </a:t>
            </a:r>
            <a:r>
              <a:rPr lang="ru-RU" dirty="0" err="1"/>
              <a:t>урахуванням</a:t>
            </a:r>
            <a:r>
              <a:rPr lang="ru-RU" dirty="0"/>
              <a:t> </a:t>
            </a:r>
            <a:r>
              <a:rPr lang="ru-RU" dirty="0" err="1"/>
              <a:t>даних</a:t>
            </a:r>
            <a:r>
              <a:rPr lang="ru-RU" dirty="0"/>
              <a:t> </a:t>
            </a:r>
            <a:r>
              <a:rPr lang="ru-RU" dirty="0" err="1"/>
              <a:t>моніторингів</a:t>
            </a:r>
            <a:r>
              <a:rPr lang="ru-RU" dirty="0"/>
              <a:t> (</a:t>
            </a:r>
            <a:r>
              <a:rPr lang="ru-RU" dirty="0" err="1"/>
              <a:t>екологічного</a:t>
            </a:r>
            <a:r>
              <a:rPr lang="ru-RU" dirty="0"/>
              <a:t>, </a:t>
            </a:r>
            <a:r>
              <a:rPr lang="ru-RU" dirty="0" err="1"/>
              <a:t>соціально-гігієнічного</a:t>
            </a:r>
            <a:r>
              <a:rPr lang="ru-RU" dirty="0"/>
              <a:t>) і </a:t>
            </a:r>
            <a:r>
              <a:rPr lang="ru-RU" dirty="0" err="1" smtClean="0"/>
              <a:t>т.і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020762"/>
          </a:xfrm>
        </p:spPr>
        <p:txBody>
          <a:bodyPr>
            <a:normAutofit/>
          </a:bodyPr>
          <a:lstStyle/>
          <a:p>
            <a:r>
              <a:rPr lang="ru-RU" sz="2800" b="1" dirty="0" err="1" smtClean="0"/>
              <a:t>Аналітичні</a:t>
            </a:r>
            <a:r>
              <a:rPr lang="ru-RU" sz="2800" b="1" dirty="0" smtClean="0"/>
              <a:t> </a:t>
            </a:r>
            <a:r>
              <a:rPr lang="ru-RU" sz="2800" b="1" dirty="0" err="1"/>
              <a:t>епідеміологічні</a:t>
            </a:r>
            <a:r>
              <a:rPr lang="ru-RU" sz="2800" b="1" dirty="0"/>
              <a:t> </a:t>
            </a:r>
            <a:r>
              <a:rPr lang="ru-RU" sz="2800" b="1" dirty="0" err="1"/>
              <a:t>дослідження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7467600" cy="4949952"/>
          </a:xfrm>
        </p:spPr>
        <p:txBody>
          <a:bodyPr>
            <a:normAutofit/>
          </a:bodyPr>
          <a:lstStyle/>
          <a:p>
            <a:r>
              <a:rPr lang="ru-RU" sz="3000" dirty="0" err="1"/>
              <a:t>Аналітичні</a:t>
            </a:r>
            <a:r>
              <a:rPr lang="ru-RU" sz="3000" dirty="0"/>
              <a:t> </a:t>
            </a:r>
            <a:r>
              <a:rPr lang="ru-RU" sz="3000" dirty="0" err="1"/>
              <a:t>епідеміологічні</a:t>
            </a:r>
            <a:r>
              <a:rPr lang="ru-RU" sz="3000" dirty="0"/>
              <a:t> </a:t>
            </a:r>
            <a:r>
              <a:rPr lang="ru-RU" sz="3000" dirty="0" err="1"/>
              <a:t>дослідження</a:t>
            </a:r>
            <a:r>
              <a:rPr lang="ru-RU" sz="3000" dirty="0"/>
              <a:t> </a:t>
            </a:r>
            <a:r>
              <a:rPr lang="ru-RU" sz="3000" dirty="0" err="1"/>
              <a:t>проводяться</a:t>
            </a:r>
            <a:r>
              <a:rPr lang="ru-RU" sz="3000" dirty="0"/>
              <a:t> </a:t>
            </a:r>
            <a:r>
              <a:rPr lang="ru-RU" sz="3000" dirty="0" err="1"/>
              <a:t>із</a:t>
            </a:r>
            <a:r>
              <a:rPr lang="ru-RU" sz="3000" dirty="0"/>
              <a:t> </a:t>
            </a:r>
            <a:r>
              <a:rPr lang="ru-RU" sz="3000" dirty="0" err="1"/>
              <a:t>застосуванням</a:t>
            </a:r>
            <a:r>
              <a:rPr lang="ru-RU" sz="3000" dirty="0"/>
              <a:t> комплексу </a:t>
            </a:r>
            <a:r>
              <a:rPr lang="ru-RU" sz="3000" dirty="0" err="1"/>
              <a:t>оригінальних</a:t>
            </a:r>
            <a:r>
              <a:rPr lang="ru-RU" sz="3000" dirty="0"/>
              <a:t> </a:t>
            </a:r>
            <a:r>
              <a:rPr lang="ru-RU" sz="3000" dirty="0" err="1"/>
              <a:t>методичних</a:t>
            </a:r>
            <a:r>
              <a:rPr lang="ru-RU" sz="3000" dirty="0"/>
              <a:t> </a:t>
            </a:r>
            <a:r>
              <a:rPr lang="ru-RU" sz="3000" dirty="0" err="1"/>
              <a:t>підходів</a:t>
            </a:r>
            <a:r>
              <a:rPr lang="ru-RU" sz="3000" dirty="0"/>
              <a:t> (</a:t>
            </a:r>
            <a:r>
              <a:rPr lang="ru-RU" sz="3000" dirty="0" err="1" smtClean="0">
                <a:solidFill>
                  <a:srgbClr val="FF0000"/>
                </a:solidFill>
              </a:rPr>
              <a:t>когортні</a:t>
            </a:r>
            <a:r>
              <a:rPr lang="ru-RU" sz="3000" dirty="0" smtClean="0">
                <a:solidFill>
                  <a:srgbClr val="FF0000"/>
                </a:solidFill>
              </a:rPr>
              <a:t> </a:t>
            </a:r>
            <a:r>
              <a:rPr lang="ru-RU" sz="3000" dirty="0" err="1">
                <a:solidFill>
                  <a:srgbClr val="FF0000"/>
                </a:solidFill>
              </a:rPr>
              <a:t>дослідження</a:t>
            </a:r>
            <a:r>
              <a:rPr lang="ru-RU" sz="3000" dirty="0"/>
              <a:t>, </a:t>
            </a:r>
            <a:r>
              <a:rPr lang="ru-RU" sz="3000" dirty="0" err="1"/>
              <a:t>дослідження</a:t>
            </a:r>
            <a:r>
              <a:rPr lang="ru-RU" sz="3000" dirty="0"/>
              <a:t> «</a:t>
            </a:r>
            <a:r>
              <a:rPr lang="ru-RU" sz="3000" dirty="0" err="1">
                <a:solidFill>
                  <a:srgbClr val="FF0000"/>
                </a:solidFill>
              </a:rPr>
              <a:t>випадок</a:t>
            </a:r>
            <a:r>
              <a:rPr lang="ru-RU" sz="3000" dirty="0">
                <a:solidFill>
                  <a:srgbClr val="FF0000"/>
                </a:solidFill>
              </a:rPr>
              <a:t>-контроль</a:t>
            </a:r>
            <a:r>
              <a:rPr lang="ru-RU" sz="3000" dirty="0"/>
              <a:t>»), </a:t>
            </a:r>
            <a:r>
              <a:rPr lang="ru-RU" sz="3000" dirty="0" err="1"/>
              <a:t>заснованих</a:t>
            </a:r>
            <a:r>
              <a:rPr lang="ru-RU" sz="3000" dirty="0"/>
              <a:t> на </a:t>
            </a:r>
            <a:r>
              <a:rPr lang="ru-RU" sz="3000" dirty="0" err="1"/>
              <a:t>використанні</a:t>
            </a:r>
            <a:r>
              <a:rPr lang="ru-RU" sz="3000" dirty="0"/>
              <a:t> </a:t>
            </a:r>
            <a:r>
              <a:rPr lang="ru-RU" sz="3000" dirty="0" err="1"/>
              <a:t>спеціальних</a:t>
            </a:r>
            <a:r>
              <a:rPr lang="ru-RU" sz="3000" dirty="0"/>
              <a:t> </a:t>
            </a:r>
            <a:r>
              <a:rPr lang="ru-RU" sz="3000" dirty="0" err="1"/>
              <a:t>показників</a:t>
            </a:r>
            <a:r>
              <a:rPr lang="ru-RU" sz="3000" dirty="0"/>
              <a:t> і </a:t>
            </a:r>
            <a:r>
              <a:rPr lang="ru-RU" sz="3000" dirty="0" err="1" smtClean="0"/>
              <a:t>включаючих</a:t>
            </a:r>
            <a:r>
              <a:rPr lang="ru-RU" sz="3000" dirty="0" smtClean="0"/>
              <a:t> </a:t>
            </a:r>
            <a:r>
              <a:rPr lang="ru-RU" sz="3000" dirty="0" err="1"/>
              <a:t>особливі</a:t>
            </a:r>
            <a:r>
              <a:rPr lang="ru-RU" sz="3000" dirty="0"/>
              <a:t> </a:t>
            </a:r>
            <a:r>
              <a:rPr lang="ru-RU" sz="3000" dirty="0" err="1"/>
              <a:t>схеми</a:t>
            </a:r>
            <a:r>
              <a:rPr lang="ru-RU" sz="3000" dirty="0"/>
              <a:t> </a:t>
            </a:r>
            <a:r>
              <a:rPr lang="ru-RU" sz="3000" dirty="0" err="1"/>
              <a:t>збору</a:t>
            </a:r>
            <a:r>
              <a:rPr lang="ru-RU" sz="3000" dirty="0"/>
              <a:t> і </a:t>
            </a:r>
            <a:r>
              <a:rPr lang="ru-RU" sz="3000" dirty="0" err="1"/>
              <a:t>обробки</a:t>
            </a:r>
            <a:r>
              <a:rPr lang="ru-RU" sz="3000" dirty="0"/>
              <a:t> </a:t>
            </a:r>
            <a:r>
              <a:rPr lang="ru-RU" sz="3000" dirty="0" err="1"/>
              <a:t>інформації</a:t>
            </a:r>
            <a:r>
              <a:rPr lang="ru-RU" sz="3000" dirty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3562"/>
          </a:xfrm>
        </p:spPr>
        <p:txBody>
          <a:bodyPr/>
          <a:lstStyle/>
          <a:p>
            <a:r>
              <a:rPr lang="ru-RU" b="1" dirty="0" err="1"/>
              <a:t>Кількісні</a:t>
            </a:r>
            <a:r>
              <a:rPr lang="ru-RU" b="1" dirty="0"/>
              <a:t> </a:t>
            </a:r>
            <a:r>
              <a:rPr lang="ru-RU" b="1" dirty="0" err="1"/>
              <a:t>підходи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В </a:t>
            </a:r>
            <a:r>
              <a:rPr lang="ru-RU" sz="3200" dirty="0" err="1"/>
              <a:t>епідеміологічних</a:t>
            </a:r>
            <a:r>
              <a:rPr lang="ru-RU" sz="3200" dirty="0"/>
              <a:t> </a:t>
            </a:r>
            <a:r>
              <a:rPr lang="ru-RU" sz="3200" dirty="0" err="1"/>
              <a:t>дослідженнях</a:t>
            </a:r>
            <a:r>
              <a:rPr lang="ru-RU" sz="3200" dirty="0"/>
              <a:t> для характеристики </a:t>
            </a:r>
            <a:r>
              <a:rPr lang="ru-RU" sz="3200" dirty="0" err="1"/>
              <a:t>здоров'я</a:t>
            </a:r>
            <a:r>
              <a:rPr lang="ru-RU" sz="3200" dirty="0"/>
              <a:t> </a:t>
            </a:r>
            <a:r>
              <a:rPr lang="ru-RU" sz="3200" dirty="0" err="1"/>
              <a:t>популяції</a:t>
            </a:r>
            <a:r>
              <a:rPr lang="ru-RU" sz="3200" dirty="0"/>
              <a:t> і </a:t>
            </a:r>
            <a:r>
              <a:rPr lang="ru-RU" sz="3200" dirty="0" err="1"/>
              <a:t>визначення</a:t>
            </a:r>
            <a:r>
              <a:rPr lang="ru-RU" sz="3200" dirty="0"/>
              <a:t> </a:t>
            </a:r>
            <a:r>
              <a:rPr lang="ru-RU" sz="3200" dirty="0" err="1"/>
              <a:t>факторів</a:t>
            </a:r>
            <a:r>
              <a:rPr lang="ru-RU" sz="3200" dirty="0"/>
              <a:t> </a:t>
            </a:r>
            <a:r>
              <a:rPr lang="ru-RU" sz="3200" dirty="0" err="1"/>
              <a:t>ризику</a:t>
            </a:r>
            <a:r>
              <a:rPr lang="ru-RU" sz="3200" dirty="0"/>
              <a:t> на </a:t>
            </a:r>
            <a:r>
              <a:rPr lang="ru-RU" sz="3200" dirty="0" err="1"/>
              <a:t>захворюваність</a:t>
            </a:r>
            <a:r>
              <a:rPr lang="ru-RU" sz="3200" dirty="0"/>
              <a:t> і </a:t>
            </a:r>
            <a:r>
              <a:rPr lang="ru-RU" sz="3200" dirty="0" err="1"/>
              <a:t>смертність</a:t>
            </a:r>
            <a:r>
              <a:rPr lang="ru-RU" sz="3200" dirty="0"/>
              <a:t> </a:t>
            </a:r>
            <a:r>
              <a:rPr lang="ru-RU" sz="3200" dirty="0" err="1"/>
              <a:t>використовують</a:t>
            </a:r>
            <a:r>
              <a:rPr lang="ru-RU" sz="3200" dirty="0"/>
              <a:t> </a:t>
            </a:r>
            <a:r>
              <a:rPr lang="ru-RU" sz="3200" dirty="0" err="1"/>
              <a:t>кількісні</a:t>
            </a:r>
            <a:r>
              <a:rPr lang="ru-RU" sz="3200" dirty="0"/>
              <a:t> </a:t>
            </a:r>
            <a:r>
              <a:rPr lang="ru-RU" sz="3200" dirty="0" err="1"/>
              <a:t>підходи</a:t>
            </a:r>
            <a:r>
              <a:rPr lang="ru-RU" sz="3200" dirty="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/>
              <a:t>Здоров</a:t>
            </a:r>
            <a:r>
              <a:rPr lang="ru-RU" sz="5400" dirty="0"/>
              <a:t>'</a:t>
            </a:r>
            <a:r>
              <a:rPr lang="ru-RU" sz="5400" b="1" dirty="0" smtClean="0"/>
              <a:t>я  </a:t>
            </a:r>
            <a:r>
              <a:rPr lang="ru-RU" sz="5400" dirty="0" smtClean="0"/>
              <a:t>  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 Стан </a:t>
            </a:r>
            <a:r>
              <a:rPr lang="ru-RU" sz="3600" dirty="0" err="1"/>
              <a:t>повного</a:t>
            </a:r>
            <a:r>
              <a:rPr lang="ru-RU" sz="3600" dirty="0"/>
              <a:t> </a:t>
            </a:r>
            <a:r>
              <a:rPr lang="ru-RU" sz="3600" dirty="0" err="1"/>
              <a:t>фізичного</a:t>
            </a:r>
            <a:r>
              <a:rPr lang="ru-RU" sz="3600" dirty="0"/>
              <a:t>, духовного і </a:t>
            </a:r>
            <a:r>
              <a:rPr lang="ru-RU" sz="3600" dirty="0" err="1"/>
              <a:t>соціального</a:t>
            </a:r>
            <a:r>
              <a:rPr lang="ru-RU" sz="3600" dirty="0"/>
              <a:t> </a:t>
            </a:r>
            <a:r>
              <a:rPr lang="ru-RU" sz="3600" dirty="0" err="1"/>
              <a:t>благополуччя</a:t>
            </a:r>
            <a:r>
              <a:rPr lang="ru-RU" sz="3600" dirty="0"/>
              <a:t>, а не </a:t>
            </a:r>
            <a:r>
              <a:rPr lang="ru-RU" sz="3600" dirty="0" err="1"/>
              <a:t>тільки</a:t>
            </a:r>
            <a:r>
              <a:rPr lang="ru-RU" sz="3600" dirty="0"/>
              <a:t> </a:t>
            </a:r>
            <a:r>
              <a:rPr lang="ru-RU" sz="3600" dirty="0" err="1"/>
              <a:t>відсутність</a:t>
            </a:r>
            <a:r>
              <a:rPr lang="ru-RU" sz="3600" dirty="0"/>
              <a:t> хвороб, травм і </a:t>
            </a:r>
            <a:r>
              <a:rPr lang="ru-RU" sz="3600" dirty="0" err="1"/>
              <a:t>патологічних</a:t>
            </a:r>
            <a:r>
              <a:rPr lang="ru-RU" sz="3600" dirty="0"/>
              <a:t> </a:t>
            </a:r>
            <a:r>
              <a:rPr lang="ru-RU" sz="3600" dirty="0" err="1" smtClean="0"/>
              <a:t>станів</a:t>
            </a:r>
            <a:r>
              <a:rPr lang="ru-RU" sz="3600" dirty="0" smtClean="0"/>
              <a:t>.</a:t>
            </a:r>
          </a:p>
          <a:p>
            <a:pPr algn="r">
              <a:buNone/>
            </a:pPr>
            <a:r>
              <a:rPr lang="ru-RU" sz="3600" dirty="0" smtClean="0"/>
              <a:t>Статут ВООЗ </a:t>
            </a:r>
            <a:endParaRPr lang="ru-RU" sz="36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/>
          <a:lstStyle/>
          <a:p>
            <a:r>
              <a:rPr lang="ru-RU" b="1" dirty="0" err="1"/>
              <a:t>Кількісний</a:t>
            </a:r>
            <a:r>
              <a:rPr lang="ru-RU" b="1" dirty="0"/>
              <a:t> </a:t>
            </a:r>
            <a:r>
              <a:rPr lang="ru-RU" b="1" dirty="0" err="1"/>
              <a:t>ефект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7467600" cy="5330952"/>
          </a:xfrm>
        </p:spPr>
        <p:txBody>
          <a:bodyPr/>
          <a:lstStyle/>
          <a:p>
            <a:pPr>
              <a:buNone/>
            </a:pPr>
            <a:r>
              <a:rPr lang="ru-RU" dirty="0"/>
              <a:t>У </a:t>
            </a:r>
            <a:r>
              <a:rPr lang="ru-RU" dirty="0" err="1"/>
              <a:t>сучасній</a:t>
            </a:r>
            <a:r>
              <a:rPr lang="ru-RU" dirty="0"/>
              <a:t> </a:t>
            </a:r>
            <a:r>
              <a:rPr lang="ru-RU" dirty="0" err="1"/>
              <a:t>епідеміології</a:t>
            </a:r>
            <a:r>
              <a:rPr lang="ru-RU" dirty="0"/>
              <a:t> </a:t>
            </a:r>
            <a:r>
              <a:rPr lang="ru-RU" dirty="0" err="1"/>
              <a:t>кількісний</a:t>
            </a:r>
            <a:r>
              <a:rPr lang="ru-RU" dirty="0"/>
              <a:t> </a:t>
            </a:r>
            <a:r>
              <a:rPr lang="ru-RU" dirty="0" err="1"/>
              <a:t>ефект</a:t>
            </a:r>
            <a:r>
              <a:rPr lang="ru-RU" dirty="0"/>
              <a:t> </a:t>
            </a:r>
            <a:r>
              <a:rPr lang="ru-RU" dirty="0" err="1"/>
              <a:t>впливу</a:t>
            </a:r>
            <a:r>
              <a:rPr lang="ru-RU" dirty="0"/>
              <a:t> </a:t>
            </a:r>
            <a:r>
              <a:rPr lang="ru-RU" dirty="0" err="1"/>
              <a:t>факторів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 </a:t>
            </a:r>
            <a:r>
              <a:rPr lang="ru-RU" dirty="0" err="1"/>
              <a:t>прийнято</a:t>
            </a:r>
            <a:r>
              <a:rPr lang="ru-RU" dirty="0"/>
              <a:t> </a:t>
            </a:r>
            <a:r>
              <a:rPr lang="ru-RU" dirty="0" err="1"/>
              <a:t>виражати</a:t>
            </a:r>
            <a:r>
              <a:rPr lang="ru-RU" dirty="0"/>
              <a:t> за </a:t>
            </a:r>
            <a:r>
              <a:rPr lang="ru-RU" dirty="0" err="1"/>
              <a:t>допомогою</a:t>
            </a:r>
            <a:r>
              <a:rPr lang="ru-RU" dirty="0"/>
              <a:t>:</a:t>
            </a:r>
          </a:p>
          <a:p>
            <a:pPr>
              <a:buNone/>
            </a:pPr>
            <a:r>
              <a:rPr lang="ru-RU" dirty="0"/>
              <a:t>1. </a:t>
            </a:r>
            <a:r>
              <a:rPr lang="ru-RU" dirty="0" err="1"/>
              <a:t>Показників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індивідуального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ризику</a:t>
            </a:r>
            <a:r>
              <a:rPr lang="ru-RU" dirty="0"/>
              <a:t>:</a:t>
            </a:r>
          </a:p>
          <a:p>
            <a:pPr>
              <a:buNone/>
            </a:pPr>
            <a:r>
              <a:rPr lang="ru-RU" dirty="0"/>
              <a:t>- </a:t>
            </a:r>
            <a:r>
              <a:rPr lang="ru-RU" dirty="0" err="1"/>
              <a:t>Абсолютний</a:t>
            </a:r>
            <a:r>
              <a:rPr lang="ru-RU" dirty="0"/>
              <a:t> </a:t>
            </a:r>
            <a:r>
              <a:rPr lang="ru-RU" dirty="0" err="1"/>
              <a:t>ризик</a:t>
            </a:r>
            <a:endParaRPr lang="ru-RU" dirty="0"/>
          </a:p>
          <a:p>
            <a:pPr>
              <a:buNone/>
            </a:pPr>
            <a:r>
              <a:rPr lang="ru-RU" dirty="0"/>
              <a:t>- </a:t>
            </a:r>
            <a:r>
              <a:rPr lang="ru-RU" dirty="0" err="1"/>
              <a:t>Відносний</a:t>
            </a:r>
            <a:r>
              <a:rPr lang="ru-RU" dirty="0"/>
              <a:t> </a:t>
            </a:r>
            <a:r>
              <a:rPr lang="ru-RU" dirty="0" err="1"/>
              <a:t>ризик</a:t>
            </a:r>
            <a:endParaRPr lang="ru-RU" dirty="0"/>
          </a:p>
          <a:p>
            <a:pPr>
              <a:buNone/>
            </a:pPr>
            <a:r>
              <a:rPr lang="ru-RU" dirty="0"/>
              <a:t>2. </a:t>
            </a:r>
            <a:r>
              <a:rPr lang="ru-RU" dirty="0" err="1"/>
              <a:t>Показників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популяційного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ризику</a:t>
            </a:r>
            <a:r>
              <a:rPr lang="ru-RU" dirty="0"/>
              <a:t>:</a:t>
            </a:r>
          </a:p>
          <a:p>
            <a:pPr>
              <a:buNone/>
            </a:pPr>
            <a:r>
              <a:rPr lang="ru-RU" dirty="0"/>
              <a:t>- </a:t>
            </a:r>
            <a:r>
              <a:rPr lang="ru-RU" dirty="0" err="1"/>
              <a:t>Додатковий</a:t>
            </a:r>
            <a:r>
              <a:rPr lang="ru-RU" dirty="0"/>
              <a:t> </a:t>
            </a:r>
            <a:r>
              <a:rPr lang="ru-RU" dirty="0" err="1"/>
              <a:t>популяційний</a:t>
            </a:r>
            <a:r>
              <a:rPr lang="ru-RU" dirty="0"/>
              <a:t> </a:t>
            </a:r>
            <a:r>
              <a:rPr lang="ru-RU" dirty="0" err="1"/>
              <a:t>ризик</a:t>
            </a:r>
            <a:endParaRPr lang="ru-RU" dirty="0"/>
          </a:p>
          <a:p>
            <a:pPr>
              <a:buNone/>
            </a:pPr>
            <a:r>
              <a:rPr lang="ru-RU" dirty="0"/>
              <a:t>- </a:t>
            </a:r>
            <a:r>
              <a:rPr lang="ru-RU" dirty="0" err="1"/>
              <a:t>Додаткову</a:t>
            </a:r>
            <a:r>
              <a:rPr lang="ru-RU" dirty="0"/>
              <a:t> </a:t>
            </a:r>
            <a:r>
              <a:rPr lang="ru-RU" dirty="0" err="1"/>
              <a:t>частку</a:t>
            </a:r>
            <a:r>
              <a:rPr lang="ru-RU" dirty="0"/>
              <a:t> </a:t>
            </a:r>
            <a:r>
              <a:rPr lang="ru-RU" dirty="0" err="1"/>
              <a:t>популяційного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endParaRPr lang="ru-RU" dirty="0"/>
          </a:p>
          <a:p>
            <a:pPr>
              <a:buNone/>
            </a:pPr>
            <a:r>
              <a:rPr lang="ru-RU" dirty="0"/>
              <a:t>- </a:t>
            </a:r>
            <a:r>
              <a:rPr lang="ru-RU" dirty="0" err="1"/>
              <a:t>Відношенням</a:t>
            </a:r>
            <a:r>
              <a:rPr lang="ru-RU" dirty="0"/>
              <a:t> </a:t>
            </a:r>
            <a:r>
              <a:rPr lang="ru-RU" dirty="0" err="1"/>
              <a:t>шансів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3562"/>
          </a:xfrm>
        </p:spPr>
        <p:txBody>
          <a:bodyPr/>
          <a:lstStyle/>
          <a:p>
            <a:pPr algn="ctr"/>
            <a:r>
              <a:rPr lang="ru-RU" b="1" dirty="0" err="1" smtClean="0"/>
              <a:t>Абсолютний</a:t>
            </a:r>
            <a:r>
              <a:rPr lang="ru-RU" b="1" dirty="0" smtClean="0"/>
              <a:t> </a:t>
            </a:r>
            <a:r>
              <a:rPr lang="ru-RU" b="1" dirty="0" err="1" smtClean="0"/>
              <a:t>ризик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7696200" cy="5635752"/>
          </a:xfrm>
        </p:spPr>
        <p:txBody>
          <a:bodyPr>
            <a:normAutofit/>
          </a:bodyPr>
          <a:lstStyle/>
          <a:p>
            <a:r>
              <a:rPr lang="ru-RU" dirty="0" err="1"/>
              <a:t>Абсолютний</a:t>
            </a:r>
            <a:r>
              <a:rPr lang="ru-RU" dirty="0"/>
              <a:t> </a:t>
            </a:r>
            <a:r>
              <a:rPr lang="ru-RU" dirty="0" err="1"/>
              <a:t>ризик</a:t>
            </a:r>
            <a:r>
              <a:rPr lang="ru-RU" dirty="0"/>
              <a:t> (</a:t>
            </a:r>
            <a:r>
              <a:rPr lang="ru-RU" dirty="0" err="1"/>
              <a:t>додатковий</a:t>
            </a:r>
            <a:r>
              <a:rPr lang="ru-RU" dirty="0"/>
              <a:t> </a:t>
            </a:r>
            <a:r>
              <a:rPr lang="ru-RU" dirty="0" err="1"/>
              <a:t>ризик</a:t>
            </a:r>
            <a:r>
              <a:rPr lang="ru-RU" dirty="0"/>
              <a:t>) - </a:t>
            </a:r>
            <a:r>
              <a:rPr lang="ru-RU" dirty="0" err="1"/>
              <a:t>різниця</a:t>
            </a:r>
            <a:r>
              <a:rPr lang="ru-RU" dirty="0"/>
              <a:t> </a:t>
            </a:r>
            <a:r>
              <a:rPr lang="ru-RU" dirty="0" err="1"/>
              <a:t>показників</a:t>
            </a:r>
            <a:r>
              <a:rPr lang="ru-RU" dirty="0"/>
              <a:t> </a:t>
            </a:r>
            <a:r>
              <a:rPr lang="ru-RU" dirty="0" err="1"/>
              <a:t>захворюваності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результатів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r>
              <a:rPr lang="ru-RU" dirty="0"/>
              <a:t> у </a:t>
            </a:r>
            <a:r>
              <a:rPr lang="ru-RU" dirty="0" err="1"/>
              <a:t>осіб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піддавалися</a:t>
            </a:r>
            <a:r>
              <a:rPr lang="ru-RU" dirty="0"/>
              <a:t> і не </a:t>
            </a:r>
            <a:r>
              <a:rPr lang="ru-RU" dirty="0" err="1"/>
              <a:t>піддавалися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</a:t>
            </a:r>
            <a:r>
              <a:rPr lang="ru-RU" dirty="0" err="1"/>
              <a:t>досліджуваного</a:t>
            </a:r>
            <a:r>
              <a:rPr lang="ru-RU" dirty="0"/>
              <a:t> фактора.</a:t>
            </a:r>
          </a:p>
          <a:p>
            <a:r>
              <a:rPr lang="ru-RU" dirty="0" err="1"/>
              <a:t>Абсолютний</a:t>
            </a:r>
            <a:r>
              <a:rPr lang="ru-RU" dirty="0"/>
              <a:t> </a:t>
            </a:r>
            <a:r>
              <a:rPr lang="ru-RU" dirty="0" err="1"/>
              <a:t>ризик</a:t>
            </a:r>
            <a:r>
              <a:rPr lang="ru-RU" dirty="0"/>
              <a:t> </a:t>
            </a:r>
            <a:r>
              <a:rPr lang="ru-RU" dirty="0" err="1"/>
              <a:t>вказує</a:t>
            </a:r>
            <a:r>
              <a:rPr lang="ru-RU" dirty="0"/>
              <a:t> на </a:t>
            </a:r>
            <a:r>
              <a:rPr lang="ru-RU" dirty="0" err="1"/>
              <a:t>додаткове</a:t>
            </a:r>
            <a:r>
              <a:rPr lang="ru-RU" dirty="0"/>
              <a:t> число </a:t>
            </a:r>
            <a:r>
              <a:rPr lang="ru-RU" dirty="0" err="1"/>
              <a:t>випадків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наслідків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обумовлено</a:t>
            </a:r>
            <a:r>
              <a:rPr lang="ru-RU" dirty="0"/>
              <a:t> </a:t>
            </a:r>
            <a:r>
              <a:rPr lang="ru-RU" dirty="0" err="1"/>
              <a:t>дією</a:t>
            </a:r>
            <a:r>
              <a:rPr lang="ru-RU" dirty="0"/>
              <a:t> </a:t>
            </a:r>
            <a:r>
              <a:rPr lang="ru-RU" dirty="0" err="1"/>
              <a:t>факторів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.</a:t>
            </a:r>
          </a:p>
          <a:p>
            <a:r>
              <a:rPr lang="ru-RU" dirty="0" err="1"/>
              <a:t>Абсолютний</a:t>
            </a:r>
            <a:r>
              <a:rPr lang="ru-RU" dirty="0"/>
              <a:t> </a:t>
            </a:r>
            <a:r>
              <a:rPr lang="ru-RU" dirty="0" err="1"/>
              <a:t>ризик</a:t>
            </a:r>
            <a:r>
              <a:rPr lang="ru-RU" dirty="0"/>
              <a:t> </a:t>
            </a:r>
            <a:r>
              <a:rPr lang="ru-RU" dirty="0" err="1"/>
              <a:t>дає</a:t>
            </a:r>
            <a:r>
              <a:rPr lang="ru-RU" dirty="0"/>
              <a:t> </a:t>
            </a:r>
            <a:r>
              <a:rPr lang="ru-RU" dirty="0" err="1"/>
              <a:t>можливість</a:t>
            </a:r>
            <a:r>
              <a:rPr lang="ru-RU" dirty="0"/>
              <a:t> </a:t>
            </a:r>
            <a:r>
              <a:rPr lang="ru-RU" dirty="0" err="1"/>
              <a:t>виявити</a:t>
            </a:r>
            <a:r>
              <a:rPr lang="ru-RU" dirty="0"/>
              <a:t>, до </a:t>
            </a:r>
            <a:r>
              <a:rPr lang="ru-RU" dirty="0" err="1"/>
              <a:t>якого</a:t>
            </a:r>
            <a:r>
              <a:rPr lang="ru-RU" dirty="0"/>
              <a:t> абсолютного 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захворюваності</a:t>
            </a:r>
            <a:r>
              <a:rPr lang="ru-RU" dirty="0"/>
              <a:t> </a:t>
            </a:r>
            <a:r>
              <a:rPr lang="ru-RU" dirty="0" err="1"/>
              <a:t>призведе</a:t>
            </a:r>
            <a:r>
              <a:rPr lang="ru-RU" dirty="0"/>
              <a:t> </a:t>
            </a:r>
            <a:r>
              <a:rPr lang="ru-RU" dirty="0" err="1"/>
              <a:t>дія</a:t>
            </a:r>
            <a:r>
              <a:rPr lang="ru-RU" dirty="0"/>
              <a:t> фактора, </a:t>
            </a:r>
            <a:r>
              <a:rPr lang="ru-RU" dirty="0" err="1"/>
              <a:t>підкреслює</a:t>
            </a:r>
            <a:r>
              <a:rPr lang="ru-RU" dirty="0"/>
              <a:t> </a:t>
            </a:r>
            <a:r>
              <a:rPr lang="ru-RU" dirty="0" err="1"/>
              <a:t>важливість</a:t>
            </a:r>
            <a:r>
              <a:rPr lang="ru-RU" dirty="0"/>
              <a:t> </a:t>
            </a:r>
            <a:r>
              <a:rPr lang="ru-RU" dirty="0" err="1"/>
              <a:t>проблеми</a:t>
            </a:r>
            <a:r>
              <a:rPr lang="ru-RU" dirty="0"/>
              <a:t> з точки </a:t>
            </a:r>
            <a:r>
              <a:rPr lang="ru-RU" dirty="0" err="1"/>
              <a:t>зору</a:t>
            </a:r>
            <a:r>
              <a:rPr lang="ru-RU" dirty="0"/>
              <a:t> </a:t>
            </a:r>
            <a:r>
              <a:rPr lang="ru-RU" dirty="0" err="1"/>
              <a:t>громадського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/>
          <a:lstStyle/>
          <a:p>
            <a:r>
              <a:rPr lang="ru-RU" b="1" dirty="0" err="1" smtClean="0"/>
              <a:t>Відносний</a:t>
            </a:r>
            <a:r>
              <a:rPr lang="ru-RU" b="1" dirty="0" smtClean="0"/>
              <a:t> </a:t>
            </a:r>
            <a:r>
              <a:rPr lang="ru-RU" b="1" dirty="0" err="1"/>
              <a:t>ризик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5483352"/>
          </a:xfrm>
        </p:spPr>
        <p:txBody>
          <a:bodyPr>
            <a:normAutofit/>
          </a:bodyPr>
          <a:lstStyle/>
          <a:p>
            <a:r>
              <a:rPr lang="ru-RU" dirty="0" err="1"/>
              <a:t>Відносний</a:t>
            </a:r>
            <a:r>
              <a:rPr lang="ru-RU" dirty="0"/>
              <a:t> </a:t>
            </a:r>
            <a:r>
              <a:rPr lang="ru-RU" dirty="0" err="1"/>
              <a:t>ризик</a:t>
            </a:r>
            <a:r>
              <a:rPr lang="ru-RU" dirty="0"/>
              <a:t> -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відношення</a:t>
            </a:r>
            <a:r>
              <a:rPr lang="ru-RU" dirty="0"/>
              <a:t> </a:t>
            </a:r>
            <a:r>
              <a:rPr lang="ru-RU" dirty="0" err="1"/>
              <a:t>показників</a:t>
            </a:r>
            <a:r>
              <a:rPr lang="ru-RU" dirty="0"/>
              <a:t> </a:t>
            </a:r>
            <a:r>
              <a:rPr lang="ru-RU" dirty="0" err="1"/>
              <a:t>захворюваності</a:t>
            </a:r>
            <a:r>
              <a:rPr lang="ru-RU" dirty="0"/>
              <a:t> (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наслідків</a:t>
            </a:r>
            <a:r>
              <a:rPr lang="ru-RU" dirty="0"/>
              <a:t>) у </a:t>
            </a:r>
            <a:r>
              <a:rPr lang="ru-RU" dirty="0" err="1"/>
              <a:t>осіб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піддавалися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</a:t>
            </a:r>
            <a:r>
              <a:rPr lang="ru-RU" dirty="0" err="1"/>
              <a:t>досліджуваного</a:t>
            </a:r>
            <a:r>
              <a:rPr lang="ru-RU" dirty="0"/>
              <a:t> фактора, до </a:t>
            </a:r>
            <a:r>
              <a:rPr lang="ru-RU" dirty="0" err="1"/>
              <a:t>величини</a:t>
            </a:r>
            <a:r>
              <a:rPr lang="ru-RU" dirty="0"/>
              <a:t> </a:t>
            </a:r>
            <a:r>
              <a:rPr lang="ru-RU" dirty="0" err="1"/>
              <a:t>показника</a:t>
            </a:r>
            <a:r>
              <a:rPr lang="ru-RU" dirty="0"/>
              <a:t> </a:t>
            </a:r>
            <a:r>
              <a:rPr lang="ru-RU" dirty="0" err="1"/>
              <a:t>захворюваності</a:t>
            </a:r>
            <a:r>
              <a:rPr lang="ru-RU" dirty="0"/>
              <a:t> (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наслідків</a:t>
            </a:r>
            <a:r>
              <a:rPr lang="ru-RU" dirty="0"/>
              <a:t>) </a:t>
            </a:r>
            <a:r>
              <a:rPr lang="ru-RU" dirty="0" err="1"/>
              <a:t>осіб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не </a:t>
            </a:r>
            <a:r>
              <a:rPr lang="ru-RU" dirty="0" err="1"/>
              <a:t>піддавалися</a:t>
            </a:r>
            <a:r>
              <a:rPr lang="ru-RU" dirty="0"/>
              <a:t>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впливу</a:t>
            </a:r>
            <a:r>
              <a:rPr lang="ru-RU" dirty="0"/>
              <a:t>. </a:t>
            </a:r>
          </a:p>
          <a:p>
            <a:endParaRPr lang="ru-RU" dirty="0" smtClean="0"/>
          </a:p>
          <a:p>
            <a:r>
              <a:rPr lang="ru-RU" dirty="0" smtClean="0"/>
              <a:t>Величина </a:t>
            </a:r>
            <a:r>
              <a:rPr lang="ru-RU" dirty="0" err="1"/>
              <a:t>відносного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 </a:t>
            </a:r>
            <a:r>
              <a:rPr lang="ru-RU" dirty="0" err="1"/>
              <a:t>дозволяє</a:t>
            </a:r>
            <a:r>
              <a:rPr lang="ru-RU" dirty="0"/>
              <a:t> </a:t>
            </a:r>
            <a:r>
              <a:rPr lang="ru-RU" dirty="0" err="1"/>
              <a:t>відповісти</a:t>
            </a:r>
            <a:r>
              <a:rPr lang="ru-RU" dirty="0"/>
              <a:t> на </a:t>
            </a:r>
            <a:r>
              <a:rPr lang="ru-RU" dirty="0" err="1"/>
              <a:t>питання</a:t>
            </a:r>
            <a:r>
              <a:rPr lang="ru-RU" dirty="0"/>
              <a:t> «У </a:t>
            </a:r>
            <a:r>
              <a:rPr lang="ru-RU" dirty="0" err="1"/>
              <a:t>скільки</a:t>
            </a:r>
            <a:r>
              <a:rPr lang="ru-RU" dirty="0"/>
              <a:t> </a:t>
            </a:r>
            <a:r>
              <a:rPr lang="ru-RU" dirty="0" err="1"/>
              <a:t>разів</a:t>
            </a:r>
            <a:r>
              <a:rPr lang="ru-RU" dirty="0"/>
              <a:t> </a:t>
            </a:r>
            <a:r>
              <a:rPr lang="ru-RU" dirty="0" err="1"/>
              <a:t>вище</a:t>
            </a:r>
            <a:r>
              <a:rPr lang="ru-RU" dirty="0"/>
              <a:t> </a:t>
            </a:r>
            <a:r>
              <a:rPr lang="ru-RU" dirty="0" err="1"/>
              <a:t>захворюваність</a:t>
            </a:r>
            <a:r>
              <a:rPr lang="ru-RU" dirty="0"/>
              <a:t> </a:t>
            </a: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піддавалися</a:t>
            </a:r>
            <a:r>
              <a:rPr lang="ru-RU" dirty="0"/>
              <a:t> </a:t>
            </a:r>
            <a:r>
              <a:rPr lang="ru-RU" dirty="0" err="1"/>
              <a:t>впливу</a:t>
            </a:r>
            <a:r>
              <a:rPr lang="ru-RU" dirty="0"/>
              <a:t> </a:t>
            </a:r>
            <a:r>
              <a:rPr lang="ru-RU" dirty="0" err="1"/>
              <a:t>факторів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, </a:t>
            </a:r>
            <a:r>
              <a:rPr lang="ru-RU" dirty="0" err="1"/>
              <a:t>ніж</a:t>
            </a:r>
            <a:r>
              <a:rPr lang="ru-RU" dirty="0"/>
              <a:t> </a:t>
            </a: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не </a:t>
            </a:r>
            <a:r>
              <a:rPr lang="ru-RU" dirty="0" err="1"/>
              <a:t>піддавалися</a:t>
            </a:r>
            <a:r>
              <a:rPr lang="ru-RU" dirty="0"/>
              <a:t>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впливу</a:t>
            </a:r>
            <a:r>
              <a:rPr lang="ru-RU" dirty="0" smtClean="0"/>
              <a:t>?».</a:t>
            </a: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Приклад </a:t>
            </a:r>
            <a:r>
              <a:rPr lang="ru-RU" sz="3200" b="1" dirty="0" err="1"/>
              <a:t>розрахунку</a:t>
            </a:r>
            <a:r>
              <a:rPr lang="ru-RU" sz="3200" b="1" dirty="0"/>
              <a:t> абсолютного і </a:t>
            </a:r>
            <a:r>
              <a:rPr lang="ru-RU" sz="3200" b="1" dirty="0" err="1"/>
              <a:t>відносного</a:t>
            </a:r>
            <a:r>
              <a:rPr lang="ru-RU" sz="3200" b="1" dirty="0"/>
              <a:t> </a:t>
            </a:r>
            <a:r>
              <a:rPr lang="ru-RU" sz="3200" b="1" dirty="0" err="1"/>
              <a:t>ризику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7467600" cy="5102352"/>
          </a:xfrm>
        </p:spPr>
        <p:txBody>
          <a:bodyPr>
            <a:normAutofit lnSpcReduction="10000"/>
          </a:bodyPr>
          <a:lstStyle/>
          <a:p>
            <a:r>
              <a:rPr lang="ru-RU" dirty="0" err="1"/>
              <a:t>Встановлено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захворюваність</a:t>
            </a:r>
            <a:r>
              <a:rPr lang="ru-RU" dirty="0"/>
              <a:t> на </a:t>
            </a:r>
            <a:r>
              <a:rPr lang="ru-RU" dirty="0" err="1"/>
              <a:t>виразкову</a:t>
            </a:r>
            <a:r>
              <a:rPr lang="ru-RU" dirty="0"/>
              <a:t> хворобу </a:t>
            </a:r>
            <a:r>
              <a:rPr lang="ru-RU" dirty="0" smtClean="0"/>
              <a:t>у </a:t>
            </a:r>
            <a:r>
              <a:rPr lang="ru-RU" dirty="0" err="1" smtClean="0"/>
              <a:t>курців</a:t>
            </a:r>
            <a:r>
              <a:rPr lang="ru-RU" dirty="0" smtClean="0"/>
              <a:t> </a:t>
            </a:r>
            <a:r>
              <a:rPr lang="ru-RU" dirty="0"/>
              <a:t>становить 25,44 ‰, </a:t>
            </a:r>
            <a:r>
              <a:rPr lang="ru-RU" dirty="0" err="1" smtClean="0"/>
              <a:t>непалящих</a:t>
            </a:r>
            <a:r>
              <a:rPr lang="ru-RU" dirty="0" smtClean="0"/>
              <a:t> </a:t>
            </a:r>
            <a:r>
              <a:rPr lang="ru-RU" dirty="0"/>
              <a:t>- 10,07 ‰. </a:t>
            </a:r>
            <a:r>
              <a:rPr lang="ru-RU" dirty="0" err="1"/>
              <a:t>Абсолютний</a:t>
            </a:r>
            <a:r>
              <a:rPr lang="ru-RU" dirty="0"/>
              <a:t> (</a:t>
            </a:r>
            <a:r>
              <a:rPr lang="ru-RU" dirty="0" err="1"/>
              <a:t>додатковий</a:t>
            </a:r>
            <a:r>
              <a:rPr lang="ru-RU" dirty="0"/>
              <a:t>) </a:t>
            </a:r>
            <a:r>
              <a:rPr lang="ru-RU" dirty="0" err="1"/>
              <a:t>ризик</a:t>
            </a:r>
            <a:r>
              <a:rPr lang="ru-RU" dirty="0"/>
              <a:t> </a:t>
            </a:r>
            <a:r>
              <a:rPr lang="ru-RU" dirty="0" err="1"/>
              <a:t>захворюваності</a:t>
            </a:r>
            <a:r>
              <a:rPr lang="ru-RU" dirty="0"/>
              <a:t> на </a:t>
            </a:r>
            <a:r>
              <a:rPr lang="ru-RU" dirty="0" err="1"/>
              <a:t>виразкову</a:t>
            </a:r>
            <a:r>
              <a:rPr lang="ru-RU" dirty="0"/>
              <a:t> хворобу </a:t>
            </a: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 smtClean="0"/>
              <a:t>курців</a:t>
            </a:r>
            <a:r>
              <a:rPr lang="ru-RU" dirty="0" smtClean="0"/>
              <a:t> </a:t>
            </a:r>
            <a:r>
              <a:rPr lang="ru-RU" dirty="0"/>
              <a:t>становить</a:t>
            </a:r>
          </a:p>
          <a:p>
            <a:pPr marL="0" indent="0">
              <a:buNone/>
            </a:pPr>
            <a:r>
              <a:rPr lang="ru-RU" dirty="0"/>
              <a:t>25,44 - 10,07 = 15,37 на 1000 </a:t>
            </a:r>
            <a:r>
              <a:rPr lang="ru-RU" dirty="0" err="1"/>
              <a:t>курців</a:t>
            </a:r>
            <a:r>
              <a:rPr lang="ru-RU" dirty="0"/>
              <a:t>.</a:t>
            </a:r>
          </a:p>
          <a:p>
            <a:r>
              <a:rPr lang="ru-RU" dirty="0" err="1"/>
              <a:t>Висновок</a:t>
            </a:r>
            <a:r>
              <a:rPr lang="ru-RU" dirty="0"/>
              <a:t>: </a:t>
            </a:r>
            <a:r>
              <a:rPr lang="ru-RU" dirty="0" err="1"/>
              <a:t>абсолютний</a:t>
            </a:r>
            <a:r>
              <a:rPr lang="ru-RU" dirty="0"/>
              <a:t> </a:t>
            </a:r>
            <a:r>
              <a:rPr lang="ru-RU" dirty="0" err="1"/>
              <a:t>ризик</a:t>
            </a:r>
            <a:r>
              <a:rPr lang="ru-RU" dirty="0"/>
              <a:t>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виразкової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 у </a:t>
            </a:r>
            <a:r>
              <a:rPr lang="ru-RU" dirty="0" err="1"/>
              <a:t>курців</a:t>
            </a:r>
            <a:r>
              <a:rPr lang="ru-RU" dirty="0"/>
              <a:t> становить 15,37 на 1000. </a:t>
            </a:r>
            <a:r>
              <a:rPr lang="ru-RU" dirty="0" err="1"/>
              <a:t>Відносний</a:t>
            </a:r>
            <a:r>
              <a:rPr lang="ru-RU" dirty="0"/>
              <a:t> </a:t>
            </a:r>
            <a:r>
              <a:rPr lang="ru-RU" dirty="0" err="1"/>
              <a:t>ризик</a:t>
            </a:r>
            <a:r>
              <a:rPr lang="ru-RU" dirty="0"/>
              <a:t> </a:t>
            </a:r>
            <a:r>
              <a:rPr lang="ru-RU" dirty="0" err="1"/>
              <a:t>захворюваності</a:t>
            </a:r>
            <a:r>
              <a:rPr lang="ru-RU" dirty="0"/>
              <a:t> на </a:t>
            </a:r>
            <a:r>
              <a:rPr lang="ru-RU" dirty="0" err="1"/>
              <a:t>виразкову</a:t>
            </a:r>
            <a:r>
              <a:rPr lang="ru-RU" dirty="0"/>
              <a:t> хворобу </a:t>
            </a: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 smtClean="0"/>
              <a:t>курців</a:t>
            </a:r>
            <a:r>
              <a:rPr lang="ru-RU" dirty="0" smtClean="0"/>
              <a:t>, </a:t>
            </a:r>
            <a:r>
              <a:rPr lang="ru-RU" dirty="0" err="1"/>
              <a:t>складає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25,44 / 10,07 = 2,5.</a:t>
            </a:r>
          </a:p>
          <a:p>
            <a:r>
              <a:rPr lang="ru-RU" dirty="0" err="1"/>
              <a:t>Висновок</a:t>
            </a:r>
            <a:r>
              <a:rPr lang="ru-RU" dirty="0"/>
              <a:t>: </a:t>
            </a:r>
            <a:r>
              <a:rPr lang="ru-RU" dirty="0" err="1"/>
              <a:t>відносний</a:t>
            </a:r>
            <a:r>
              <a:rPr lang="ru-RU" dirty="0"/>
              <a:t> </a:t>
            </a:r>
            <a:r>
              <a:rPr lang="ru-RU" dirty="0" err="1"/>
              <a:t>ризик</a:t>
            </a:r>
            <a:r>
              <a:rPr lang="ru-RU" dirty="0"/>
              <a:t>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виразкової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 у </a:t>
            </a:r>
            <a:r>
              <a:rPr lang="ru-RU" dirty="0" err="1"/>
              <a:t>чоловіків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палять</a:t>
            </a:r>
            <a:r>
              <a:rPr lang="ru-RU" dirty="0"/>
              <a:t> в 2.5 рази </a:t>
            </a:r>
            <a:r>
              <a:rPr lang="ru-RU" dirty="0" err="1"/>
              <a:t>вище</a:t>
            </a:r>
            <a:r>
              <a:rPr lang="ru-RU" dirty="0"/>
              <a:t>, </a:t>
            </a:r>
            <a:r>
              <a:rPr lang="ru-RU" dirty="0" err="1"/>
              <a:t>ніж</a:t>
            </a:r>
            <a:r>
              <a:rPr lang="ru-RU" dirty="0"/>
              <a:t> у </a:t>
            </a:r>
            <a:r>
              <a:rPr lang="ru-RU" dirty="0" err="1"/>
              <a:t>чоловіків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не </a:t>
            </a:r>
            <a:r>
              <a:rPr lang="ru-RU" dirty="0" err="1" smtClean="0"/>
              <a:t>палять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Облік</a:t>
            </a:r>
            <a:r>
              <a:rPr lang="ru-RU" dirty="0"/>
              <a:t> </a:t>
            </a:r>
            <a:r>
              <a:rPr lang="ru-RU" dirty="0" err="1"/>
              <a:t>поширення</a:t>
            </a:r>
            <a:r>
              <a:rPr lang="ru-RU" dirty="0"/>
              <a:t> фактора </a:t>
            </a:r>
            <a:r>
              <a:rPr lang="ru-RU" dirty="0" err="1"/>
              <a:t>ризику</a:t>
            </a:r>
            <a:r>
              <a:rPr lang="ru-RU" dirty="0"/>
              <a:t> в </a:t>
            </a:r>
            <a:r>
              <a:rPr lang="ru-RU" dirty="0" err="1"/>
              <a:t>популяції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Для </a:t>
            </a:r>
            <a:r>
              <a:rPr lang="ru-RU" dirty="0" err="1"/>
              <a:t>повної</a:t>
            </a:r>
            <a:r>
              <a:rPr lang="ru-RU" dirty="0"/>
              <a:t> </a:t>
            </a:r>
            <a:r>
              <a:rPr lang="ru-RU" dirty="0" err="1"/>
              <a:t>оцінки</a:t>
            </a:r>
            <a:r>
              <a:rPr lang="ru-RU" dirty="0"/>
              <a:t> </a:t>
            </a:r>
            <a:r>
              <a:rPr lang="ru-RU" dirty="0" err="1"/>
              <a:t>небезпечного</a:t>
            </a:r>
            <a:r>
              <a:rPr lang="ru-RU" dirty="0"/>
              <a:t> </a:t>
            </a:r>
            <a:r>
              <a:rPr lang="ru-RU" dirty="0" err="1"/>
              <a:t>впливу</a:t>
            </a:r>
            <a:r>
              <a:rPr lang="ru-RU" dirty="0"/>
              <a:t> </a:t>
            </a:r>
            <a:r>
              <a:rPr lang="ru-RU" dirty="0" err="1"/>
              <a:t>факторів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 на </a:t>
            </a:r>
            <a:r>
              <a:rPr lang="ru-RU" dirty="0" err="1"/>
              <a:t>громадське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брати</a:t>
            </a:r>
            <a:r>
              <a:rPr lang="ru-RU" dirty="0"/>
              <a:t> до </a:t>
            </a:r>
            <a:r>
              <a:rPr lang="ru-RU" dirty="0" err="1"/>
              <a:t>уваги</a:t>
            </a:r>
            <a:r>
              <a:rPr lang="ru-RU" dirty="0"/>
              <a:t> </a:t>
            </a:r>
            <a:r>
              <a:rPr lang="ru-RU" dirty="0" err="1"/>
              <a:t>поширення</a:t>
            </a:r>
            <a:r>
              <a:rPr lang="ru-RU" dirty="0"/>
              <a:t> самого фактора </a:t>
            </a:r>
            <a:r>
              <a:rPr lang="ru-RU" dirty="0" err="1"/>
              <a:t>ризику</a:t>
            </a:r>
            <a:r>
              <a:rPr lang="ru-RU" dirty="0"/>
              <a:t> в </a:t>
            </a:r>
            <a:r>
              <a:rPr lang="ru-RU" dirty="0" err="1"/>
              <a:t>популяції</a:t>
            </a:r>
            <a:r>
              <a:rPr lang="ru-RU" dirty="0"/>
              <a:t>, так як </a:t>
            </a:r>
            <a:r>
              <a:rPr lang="ru-RU" dirty="0" err="1"/>
              <a:t>менш</a:t>
            </a:r>
            <a:r>
              <a:rPr lang="ru-RU" dirty="0"/>
              <a:t> </a:t>
            </a:r>
            <a:r>
              <a:rPr lang="ru-RU" dirty="0" err="1"/>
              <a:t>небезпечний</a:t>
            </a:r>
            <a:r>
              <a:rPr lang="ru-RU" dirty="0"/>
              <a:t> фактор </a:t>
            </a:r>
            <a:r>
              <a:rPr lang="ru-RU" dirty="0" err="1"/>
              <a:t>ризику</a:t>
            </a:r>
            <a:r>
              <a:rPr lang="ru-RU" dirty="0"/>
              <a:t> (з </a:t>
            </a:r>
            <a:r>
              <a:rPr lang="ru-RU" dirty="0" err="1"/>
              <a:t>низьким</a:t>
            </a:r>
            <a:r>
              <a:rPr lang="ru-RU" dirty="0"/>
              <a:t> </a:t>
            </a:r>
            <a:r>
              <a:rPr lang="ru-RU" dirty="0" err="1"/>
              <a:t>відносним</a:t>
            </a:r>
            <a:r>
              <a:rPr lang="ru-RU" dirty="0"/>
              <a:t> </a:t>
            </a:r>
            <a:r>
              <a:rPr lang="ru-RU" dirty="0" err="1"/>
              <a:t>ризиком</a:t>
            </a:r>
            <a:r>
              <a:rPr lang="ru-RU" dirty="0"/>
              <a:t>), але з </a:t>
            </a:r>
            <a:r>
              <a:rPr lang="ru-RU" dirty="0" err="1"/>
              <a:t>високим</a:t>
            </a:r>
            <a:r>
              <a:rPr lang="ru-RU" dirty="0"/>
              <a:t> </a:t>
            </a:r>
            <a:r>
              <a:rPr lang="ru-RU" dirty="0" err="1"/>
              <a:t>розповсюдженням</a:t>
            </a:r>
            <a:r>
              <a:rPr lang="ru-RU" dirty="0"/>
              <a:t> в </a:t>
            </a:r>
            <a:r>
              <a:rPr lang="ru-RU" dirty="0" err="1"/>
              <a:t>даній</a:t>
            </a:r>
            <a:r>
              <a:rPr lang="ru-RU" dirty="0"/>
              <a:t> </a:t>
            </a:r>
            <a:r>
              <a:rPr lang="ru-RU" dirty="0" err="1"/>
              <a:t>популяції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спровокувати</a:t>
            </a:r>
            <a:r>
              <a:rPr lang="ru-RU" dirty="0"/>
              <a:t>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значну</a:t>
            </a:r>
            <a:r>
              <a:rPr lang="ru-RU" dirty="0"/>
              <a:t> </a:t>
            </a:r>
            <a:r>
              <a:rPr lang="ru-RU" dirty="0" err="1"/>
              <a:t>захворюваність</a:t>
            </a:r>
            <a:r>
              <a:rPr lang="ru-RU" dirty="0"/>
              <a:t>, </a:t>
            </a:r>
            <a:r>
              <a:rPr lang="ru-RU" dirty="0" err="1"/>
              <a:t>ніж</a:t>
            </a:r>
            <a:r>
              <a:rPr lang="ru-RU" dirty="0"/>
              <a:t> </a:t>
            </a:r>
            <a:r>
              <a:rPr lang="ru-RU" dirty="0" err="1"/>
              <a:t>небезпечний</a:t>
            </a:r>
            <a:r>
              <a:rPr lang="ru-RU" dirty="0"/>
              <a:t> фактор </a:t>
            </a:r>
            <a:r>
              <a:rPr lang="ru-RU" dirty="0" err="1"/>
              <a:t>ризику</a:t>
            </a:r>
            <a:r>
              <a:rPr lang="ru-RU" dirty="0"/>
              <a:t>, але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рідко</a:t>
            </a:r>
            <a:r>
              <a:rPr lang="ru-RU" dirty="0"/>
              <a:t> </a:t>
            </a:r>
            <a:r>
              <a:rPr lang="ru-RU" dirty="0" err="1"/>
              <a:t>зустрічається</a:t>
            </a:r>
            <a:r>
              <a:rPr lang="ru-RU" dirty="0"/>
              <a:t>. 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685800"/>
          </a:xfrm>
        </p:spPr>
        <p:txBody>
          <a:bodyPr/>
          <a:lstStyle/>
          <a:p>
            <a:r>
              <a:rPr lang="ru-RU" dirty="0" err="1"/>
              <a:t>Показники</a:t>
            </a:r>
            <a:r>
              <a:rPr lang="ru-RU" dirty="0"/>
              <a:t> </a:t>
            </a:r>
            <a:r>
              <a:rPr lang="ru-RU" dirty="0" err="1"/>
              <a:t>популяційного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467600" cy="540715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 </a:t>
            </a:r>
            <a:r>
              <a:rPr lang="ru-RU" dirty="0" err="1"/>
              <a:t>Відповідь</a:t>
            </a:r>
            <a:r>
              <a:rPr lang="ru-RU" dirty="0"/>
              <a:t> на </a:t>
            </a:r>
            <a:r>
              <a:rPr lang="ru-RU" dirty="0" err="1"/>
              <a:t>питання</a:t>
            </a:r>
            <a:r>
              <a:rPr lang="ru-RU" dirty="0"/>
              <a:t>: "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внесок</a:t>
            </a:r>
            <a:r>
              <a:rPr lang="ru-RU" dirty="0"/>
              <a:t> фактора </a:t>
            </a:r>
            <a:r>
              <a:rPr lang="ru-RU" dirty="0" err="1"/>
              <a:t>ризику</a:t>
            </a:r>
            <a:r>
              <a:rPr lang="ru-RU" dirty="0"/>
              <a:t> в </a:t>
            </a:r>
            <a:r>
              <a:rPr lang="ru-RU" dirty="0" err="1"/>
              <a:t>загальну</a:t>
            </a:r>
            <a:r>
              <a:rPr lang="ru-RU" dirty="0"/>
              <a:t> </a:t>
            </a:r>
            <a:r>
              <a:rPr lang="ru-RU" dirty="0" err="1"/>
              <a:t>захворюваність</a:t>
            </a:r>
            <a:r>
              <a:rPr lang="ru-RU" dirty="0"/>
              <a:t> </a:t>
            </a:r>
            <a:r>
              <a:rPr lang="ru-RU" dirty="0" err="1"/>
              <a:t>групи</a:t>
            </a:r>
            <a:r>
              <a:rPr lang="ru-RU" dirty="0"/>
              <a:t> людей, а не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/>
              <a:t>індивідів</a:t>
            </a:r>
            <a:r>
              <a:rPr lang="ru-RU" dirty="0" smtClean="0"/>
              <a:t>?» </a:t>
            </a:r>
            <a:r>
              <a:rPr lang="ru-RU" dirty="0" err="1" smtClean="0"/>
              <a:t>допомагає</a:t>
            </a:r>
            <a:r>
              <a:rPr lang="ru-RU" dirty="0" smtClean="0"/>
              <a:t> </a:t>
            </a:r>
            <a:r>
              <a:rPr lang="ru-RU" dirty="0" err="1"/>
              <a:t>визначити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 smtClean="0"/>
              <a:t>фактори</a:t>
            </a:r>
            <a:r>
              <a:rPr lang="ru-RU" dirty="0" smtClean="0"/>
              <a:t> </a:t>
            </a:r>
            <a:r>
              <a:rPr lang="ru-RU" dirty="0" err="1" smtClean="0"/>
              <a:t>ризику</a:t>
            </a:r>
            <a:r>
              <a:rPr lang="ru-RU" dirty="0" smtClean="0"/>
              <a:t> </a:t>
            </a:r>
            <a:r>
              <a:rPr lang="ru-RU" dirty="0" err="1"/>
              <a:t>дійсно</a:t>
            </a:r>
            <a:r>
              <a:rPr lang="ru-RU" dirty="0"/>
              <a:t> є </a:t>
            </a:r>
            <a:r>
              <a:rPr lang="ru-RU" dirty="0" err="1"/>
              <a:t>суттєвими</a:t>
            </a:r>
            <a:r>
              <a:rPr lang="ru-RU" dirty="0"/>
              <a:t>, а </a:t>
            </a:r>
            <a:r>
              <a:rPr lang="ru-RU" dirty="0" err="1"/>
              <a:t>які</a:t>
            </a:r>
            <a:r>
              <a:rPr lang="ru-RU" dirty="0"/>
              <a:t> не </a:t>
            </a:r>
            <a:r>
              <a:rPr lang="ru-RU" dirty="0" err="1"/>
              <a:t>мають</a:t>
            </a:r>
            <a:r>
              <a:rPr lang="ru-RU" dirty="0"/>
              <a:t> особливого </a:t>
            </a:r>
            <a:r>
              <a:rPr lang="ru-RU" dirty="0" err="1"/>
              <a:t>значення</a:t>
            </a:r>
            <a:r>
              <a:rPr lang="ru-RU" dirty="0"/>
              <a:t> для </a:t>
            </a:r>
            <a:r>
              <a:rPr lang="ru-RU" dirty="0" err="1"/>
              <a:t>здоров'я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 </a:t>
            </a:r>
            <a:r>
              <a:rPr lang="ru-RU" dirty="0" err="1"/>
              <a:t>окремої</a:t>
            </a:r>
            <a:r>
              <a:rPr lang="ru-RU" dirty="0"/>
              <a:t> </a:t>
            </a:r>
            <a:r>
              <a:rPr lang="ru-RU" dirty="0" err="1"/>
              <a:t>території</a:t>
            </a:r>
            <a:r>
              <a:rPr lang="ru-RU" dirty="0"/>
              <a:t>, </a:t>
            </a:r>
            <a:r>
              <a:rPr lang="ru-RU" dirty="0" err="1"/>
              <a:t>дозволяє</a:t>
            </a:r>
            <a:r>
              <a:rPr lang="ru-RU" dirty="0"/>
              <a:t> </a:t>
            </a:r>
            <a:r>
              <a:rPr lang="ru-RU" dirty="0" err="1"/>
              <a:t>керівникам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 на </a:t>
            </a:r>
            <a:r>
              <a:rPr lang="ru-RU" dirty="0" err="1"/>
              <a:t>наукових</a:t>
            </a:r>
            <a:r>
              <a:rPr lang="ru-RU" dirty="0"/>
              <a:t> принципах </a:t>
            </a:r>
            <a:r>
              <a:rPr lang="ru-RU" dirty="0" err="1"/>
              <a:t>приймати</a:t>
            </a:r>
            <a:r>
              <a:rPr lang="ru-RU" dirty="0"/>
              <a:t> </a:t>
            </a:r>
            <a:r>
              <a:rPr lang="ru-RU" dirty="0" err="1"/>
              <a:t>раціональні</a:t>
            </a:r>
            <a:r>
              <a:rPr lang="ru-RU" dirty="0"/>
              <a:t> та </a:t>
            </a:r>
            <a:r>
              <a:rPr lang="ru-RU" dirty="0" err="1"/>
              <a:t>ефективні</a:t>
            </a:r>
            <a:r>
              <a:rPr lang="ru-RU" dirty="0"/>
              <a:t> </a:t>
            </a:r>
            <a:r>
              <a:rPr lang="ru-RU" dirty="0" err="1"/>
              <a:t>управлінські</a:t>
            </a:r>
            <a:r>
              <a:rPr lang="ru-RU" dirty="0"/>
              <a:t> </a:t>
            </a:r>
            <a:r>
              <a:rPr lang="ru-RU" dirty="0" err="1" smtClean="0"/>
              <a:t>рішення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Для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доцільно</a:t>
            </a:r>
            <a:r>
              <a:rPr lang="ru-RU" dirty="0"/>
              <a:t> </a:t>
            </a:r>
            <a:r>
              <a:rPr lang="ru-RU" dirty="0" err="1"/>
              <a:t>розрахувати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показники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 як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- </a:t>
            </a:r>
            <a:r>
              <a:rPr lang="ru-RU" dirty="0" err="1"/>
              <a:t>додатковий</a:t>
            </a:r>
            <a:r>
              <a:rPr lang="ru-RU" dirty="0"/>
              <a:t> </a:t>
            </a:r>
            <a:r>
              <a:rPr lang="ru-RU" dirty="0" err="1"/>
              <a:t>популяційний</a:t>
            </a:r>
            <a:r>
              <a:rPr lang="ru-RU" dirty="0"/>
              <a:t> </a:t>
            </a:r>
            <a:r>
              <a:rPr lang="ru-RU" dirty="0" err="1" smtClean="0"/>
              <a:t>ризик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- </a:t>
            </a:r>
            <a:r>
              <a:rPr lang="ru-RU" dirty="0" err="1" smtClean="0"/>
              <a:t>додаткова</a:t>
            </a:r>
            <a:r>
              <a:rPr lang="ru-RU" dirty="0" smtClean="0"/>
              <a:t> </a:t>
            </a:r>
            <a:r>
              <a:rPr lang="ru-RU" dirty="0" err="1"/>
              <a:t>частка</a:t>
            </a:r>
            <a:r>
              <a:rPr lang="ru-RU" dirty="0"/>
              <a:t> </a:t>
            </a:r>
            <a:r>
              <a:rPr lang="ru-RU" dirty="0" err="1"/>
              <a:t>полуляціонного</a:t>
            </a:r>
            <a:r>
              <a:rPr lang="ru-RU" dirty="0"/>
              <a:t> </a:t>
            </a:r>
            <a:r>
              <a:rPr lang="ru-RU" dirty="0" err="1" smtClean="0"/>
              <a:t>ризику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- </a:t>
            </a:r>
            <a:r>
              <a:rPr lang="ru-RU" dirty="0" err="1"/>
              <a:t>відношення</a:t>
            </a:r>
            <a:r>
              <a:rPr lang="ru-RU" dirty="0"/>
              <a:t> </a:t>
            </a:r>
            <a:r>
              <a:rPr lang="ru-RU" dirty="0" err="1" smtClean="0"/>
              <a:t>шансів</a:t>
            </a:r>
            <a:r>
              <a:rPr lang="ru-RU" dirty="0"/>
              <a:t>.</a:t>
            </a:r>
            <a:endParaRPr lang="ru-RU" dirty="0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49362"/>
          </a:xfrm>
        </p:spPr>
        <p:txBody>
          <a:bodyPr>
            <a:noAutofit/>
          </a:bodyPr>
          <a:lstStyle/>
          <a:p>
            <a:r>
              <a:rPr lang="ru-RU" sz="3600" b="1" dirty="0" err="1"/>
              <a:t>Додатковий</a:t>
            </a:r>
            <a:r>
              <a:rPr lang="ru-RU" sz="3600" b="1" dirty="0"/>
              <a:t> </a:t>
            </a:r>
            <a:r>
              <a:rPr lang="ru-RU" sz="3600" b="1" dirty="0" err="1"/>
              <a:t>популяційний</a:t>
            </a:r>
            <a:r>
              <a:rPr lang="ru-RU" sz="3600" b="1" dirty="0"/>
              <a:t> </a:t>
            </a:r>
            <a:r>
              <a:rPr lang="ru-RU" sz="3600" b="1" dirty="0" err="1"/>
              <a:t>ризик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err="1"/>
              <a:t>розраховується</a:t>
            </a:r>
            <a:r>
              <a:rPr lang="ru-RU" sz="3200" dirty="0"/>
              <a:t> як </a:t>
            </a:r>
            <a:r>
              <a:rPr lang="ru-RU" sz="3200" dirty="0" err="1"/>
              <a:t>добуток</a:t>
            </a:r>
            <a:r>
              <a:rPr lang="ru-RU" sz="3200" dirty="0"/>
              <a:t> абсолютного (</a:t>
            </a:r>
            <a:r>
              <a:rPr lang="ru-RU" sz="3200" dirty="0" err="1"/>
              <a:t>додаткового</a:t>
            </a:r>
            <a:r>
              <a:rPr lang="ru-RU" sz="3200" dirty="0"/>
              <a:t>) </a:t>
            </a:r>
            <a:r>
              <a:rPr lang="ru-RU" sz="3200" dirty="0" err="1"/>
              <a:t>ризику</a:t>
            </a:r>
            <a:r>
              <a:rPr lang="ru-RU" sz="3200" dirty="0"/>
              <a:t> на </a:t>
            </a:r>
            <a:r>
              <a:rPr lang="ru-RU" sz="3200" dirty="0" err="1"/>
              <a:t>поширеність</a:t>
            </a:r>
            <a:r>
              <a:rPr lang="ru-RU" sz="3200" dirty="0"/>
              <a:t> фактора </a:t>
            </a:r>
            <a:r>
              <a:rPr lang="ru-RU" sz="3200" dirty="0" err="1"/>
              <a:t>ризику</a:t>
            </a:r>
            <a:r>
              <a:rPr lang="ru-RU" sz="3200" dirty="0"/>
              <a:t> в </a:t>
            </a:r>
            <a:r>
              <a:rPr lang="ru-RU" sz="3200" dirty="0" err="1"/>
              <a:t>популяції</a:t>
            </a:r>
            <a:r>
              <a:rPr lang="ru-RU" sz="3200" dirty="0"/>
              <a:t>. </a:t>
            </a:r>
            <a:r>
              <a:rPr lang="ru-RU" sz="3200" dirty="0" err="1"/>
              <a:t>Цей</a:t>
            </a:r>
            <a:r>
              <a:rPr lang="ru-RU" sz="3200" dirty="0"/>
              <a:t> </a:t>
            </a:r>
            <a:r>
              <a:rPr lang="ru-RU" sz="3200" dirty="0" err="1"/>
              <a:t>показник</a:t>
            </a:r>
            <a:r>
              <a:rPr lang="ru-RU" sz="3200" dirty="0"/>
              <a:t> </a:t>
            </a:r>
            <a:r>
              <a:rPr lang="ru-RU" sz="3200" dirty="0" err="1"/>
              <a:t>дає</a:t>
            </a:r>
            <a:r>
              <a:rPr lang="ru-RU" sz="3200" dirty="0"/>
              <a:t> </a:t>
            </a:r>
            <a:r>
              <a:rPr lang="ru-RU" sz="3200" dirty="0" err="1"/>
              <a:t>уявлення</a:t>
            </a:r>
            <a:r>
              <a:rPr lang="ru-RU" sz="3200" dirty="0"/>
              <a:t> про </a:t>
            </a:r>
            <a:r>
              <a:rPr lang="ru-RU" sz="3200" dirty="0" err="1"/>
              <a:t>додаткову</a:t>
            </a:r>
            <a:r>
              <a:rPr lang="ru-RU" sz="3200" dirty="0"/>
              <a:t> </a:t>
            </a:r>
            <a:r>
              <a:rPr lang="ru-RU" sz="3200" dirty="0" err="1"/>
              <a:t>захворюваності</a:t>
            </a:r>
            <a:r>
              <a:rPr lang="ru-RU" sz="3200" dirty="0"/>
              <a:t> в </a:t>
            </a:r>
            <a:r>
              <a:rPr lang="ru-RU" sz="3200" dirty="0" err="1"/>
              <a:t>популяції</a:t>
            </a:r>
            <a:r>
              <a:rPr lang="ru-RU" sz="3200" dirty="0"/>
              <a:t>, яка </a:t>
            </a:r>
            <a:r>
              <a:rPr lang="ru-RU" sz="3200" dirty="0" err="1"/>
              <a:t>пов'язана</a:t>
            </a:r>
            <a:r>
              <a:rPr lang="ru-RU" sz="3200" dirty="0"/>
              <a:t> з фактором </a:t>
            </a:r>
            <a:r>
              <a:rPr lang="ru-RU" sz="3200" dirty="0" err="1"/>
              <a:t>ризику</a:t>
            </a:r>
            <a:r>
              <a:rPr lang="ru-RU" sz="3200" dirty="0"/>
              <a:t>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err="1"/>
              <a:t>Додаткова</a:t>
            </a:r>
            <a:r>
              <a:rPr lang="ru-RU" sz="3600" b="1" dirty="0"/>
              <a:t> </a:t>
            </a:r>
            <a:r>
              <a:rPr lang="ru-RU" sz="3600" b="1" dirty="0" err="1"/>
              <a:t>частка</a:t>
            </a:r>
            <a:r>
              <a:rPr lang="ru-RU" sz="3600" b="1" dirty="0"/>
              <a:t> </a:t>
            </a:r>
            <a:r>
              <a:rPr lang="ru-RU" sz="3600" b="1" dirty="0" err="1"/>
              <a:t>популяційного</a:t>
            </a:r>
            <a:r>
              <a:rPr lang="ru-RU" sz="3600" b="1" dirty="0"/>
              <a:t> </a:t>
            </a:r>
            <a:r>
              <a:rPr lang="ru-RU" sz="3600" b="1" dirty="0" err="1"/>
              <a:t>ризику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- </a:t>
            </a:r>
            <a:r>
              <a:rPr lang="ru-RU" sz="3200" dirty="0" err="1"/>
              <a:t>частина</a:t>
            </a:r>
            <a:r>
              <a:rPr lang="ru-RU" sz="3200" dirty="0"/>
              <a:t> </a:t>
            </a:r>
            <a:r>
              <a:rPr lang="ru-RU" sz="3200" dirty="0" err="1"/>
              <a:t>захворюваності</a:t>
            </a:r>
            <a:r>
              <a:rPr lang="ru-RU" sz="3200" dirty="0"/>
              <a:t> в </a:t>
            </a:r>
            <a:r>
              <a:rPr lang="ru-RU" sz="3200" dirty="0" err="1"/>
              <a:t>популяції</a:t>
            </a:r>
            <a:r>
              <a:rPr lang="ru-RU" sz="3200" dirty="0"/>
              <a:t>, </a:t>
            </a:r>
            <a:r>
              <a:rPr lang="ru-RU" sz="3200" dirty="0" err="1"/>
              <a:t>обумовлена</a:t>
            </a:r>
            <a:r>
              <a:rPr lang="ru-RU" sz="3200" dirty="0"/>
              <a:t> </a:t>
            </a:r>
            <a:r>
              <a:rPr lang="ru-RU" sz="3200" dirty="0" err="1"/>
              <a:t>даним</a:t>
            </a:r>
            <a:r>
              <a:rPr lang="ru-RU" sz="3200" dirty="0"/>
              <a:t> фактором </a:t>
            </a:r>
            <a:r>
              <a:rPr lang="ru-RU" sz="3200" dirty="0" err="1"/>
              <a:t>ризику</a:t>
            </a:r>
            <a:r>
              <a:rPr lang="ru-RU" sz="3200" dirty="0"/>
              <a:t>. Вона </a:t>
            </a:r>
            <a:r>
              <a:rPr lang="ru-RU" sz="3200" dirty="0" err="1"/>
              <a:t>розраховується</a:t>
            </a:r>
            <a:r>
              <a:rPr lang="ru-RU" sz="3200" dirty="0"/>
              <a:t> шляхом </a:t>
            </a:r>
            <a:r>
              <a:rPr lang="ru-RU" sz="3200" dirty="0" err="1"/>
              <a:t>ділення</a:t>
            </a:r>
            <a:r>
              <a:rPr lang="ru-RU" sz="3200" dirty="0"/>
              <a:t> </a:t>
            </a:r>
            <a:r>
              <a:rPr lang="ru-RU" sz="3200" dirty="0" err="1"/>
              <a:t>показника</a:t>
            </a:r>
            <a:r>
              <a:rPr lang="ru-RU" sz="3200" dirty="0"/>
              <a:t> </a:t>
            </a:r>
            <a:r>
              <a:rPr lang="ru-RU" sz="3200" dirty="0" err="1"/>
              <a:t>додаткового</a:t>
            </a:r>
            <a:r>
              <a:rPr lang="ru-RU" sz="3200" dirty="0"/>
              <a:t> </a:t>
            </a:r>
            <a:r>
              <a:rPr lang="ru-RU" sz="3200" dirty="0" err="1"/>
              <a:t>популяційного</a:t>
            </a:r>
            <a:r>
              <a:rPr lang="ru-RU" sz="3200" dirty="0"/>
              <a:t> </a:t>
            </a:r>
            <a:r>
              <a:rPr lang="ru-RU" sz="3200" dirty="0" err="1"/>
              <a:t>ризику</a:t>
            </a:r>
            <a:r>
              <a:rPr lang="ru-RU" sz="3200" dirty="0"/>
              <a:t> на величину </a:t>
            </a:r>
            <a:r>
              <a:rPr lang="ru-RU" sz="3200" dirty="0" err="1"/>
              <a:t>загальної</a:t>
            </a:r>
            <a:r>
              <a:rPr lang="ru-RU" sz="3200" dirty="0"/>
              <a:t> </a:t>
            </a:r>
            <a:r>
              <a:rPr lang="ru-RU" sz="3200" dirty="0" err="1"/>
              <a:t>захворюваності</a:t>
            </a:r>
            <a:r>
              <a:rPr lang="ru-RU" sz="3200" dirty="0"/>
              <a:t> </a:t>
            </a:r>
            <a:r>
              <a:rPr lang="ru-RU" sz="3200" dirty="0" err="1"/>
              <a:t>або</a:t>
            </a:r>
            <a:r>
              <a:rPr lang="ru-RU" sz="3200" dirty="0"/>
              <a:t> </a:t>
            </a:r>
            <a:r>
              <a:rPr lang="ru-RU" sz="3200" dirty="0" err="1"/>
              <a:t>смертності</a:t>
            </a:r>
            <a:r>
              <a:rPr lang="ru-RU" sz="3200" dirty="0"/>
              <a:t> в </a:t>
            </a:r>
            <a:r>
              <a:rPr lang="ru-RU" sz="3200" dirty="0" err="1"/>
              <a:t>популяції</a:t>
            </a:r>
            <a:r>
              <a:rPr lang="ru-RU" sz="3200" dirty="0"/>
              <a:t>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Приклад </a:t>
            </a:r>
            <a:r>
              <a:rPr lang="ru-RU" sz="3200" b="1" dirty="0" err="1"/>
              <a:t>розрахунку</a:t>
            </a:r>
            <a:r>
              <a:rPr lang="ru-RU" sz="3200" b="1" dirty="0"/>
              <a:t> </a:t>
            </a:r>
            <a:r>
              <a:rPr lang="ru-RU" sz="3200" b="1" dirty="0" err="1"/>
              <a:t>показників</a:t>
            </a:r>
            <a:r>
              <a:rPr lang="ru-RU" sz="3200" b="1" dirty="0"/>
              <a:t> </a:t>
            </a:r>
            <a:r>
              <a:rPr lang="ru-RU" sz="3200" b="1" dirty="0" err="1"/>
              <a:t>популяційного</a:t>
            </a:r>
            <a:r>
              <a:rPr lang="ru-RU" sz="3200" b="1" dirty="0"/>
              <a:t> </a:t>
            </a:r>
            <a:r>
              <a:rPr lang="ru-RU" sz="3200" b="1" dirty="0" err="1"/>
              <a:t>ризику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7772400" cy="4873752"/>
          </a:xfrm>
        </p:spPr>
        <p:txBody>
          <a:bodyPr>
            <a:normAutofit/>
          </a:bodyPr>
          <a:lstStyle/>
          <a:p>
            <a:r>
              <a:rPr lang="ru-RU" dirty="0" err="1"/>
              <a:t>Скористаємося</a:t>
            </a:r>
            <a:r>
              <a:rPr lang="ru-RU" dirty="0"/>
              <a:t> </a:t>
            </a:r>
            <a:r>
              <a:rPr lang="ru-RU" dirty="0" err="1"/>
              <a:t>даними</a:t>
            </a:r>
            <a:r>
              <a:rPr lang="ru-RU" dirty="0"/>
              <a:t> </a:t>
            </a:r>
            <a:r>
              <a:rPr lang="ru-RU" dirty="0" err="1"/>
              <a:t>попереднього</a:t>
            </a:r>
            <a:r>
              <a:rPr lang="ru-RU" dirty="0"/>
              <a:t> прикладу, </a:t>
            </a:r>
            <a:r>
              <a:rPr lang="ru-RU" dirty="0" err="1"/>
              <a:t>доповнивши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даними</a:t>
            </a:r>
            <a:r>
              <a:rPr lang="ru-RU" dirty="0"/>
              <a:t> про </a:t>
            </a:r>
            <a:r>
              <a:rPr lang="ru-RU" dirty="0" err="1"/>
              <a:t>поширеність</a:t>
            </a:r>
            <a:r>
              <a:rPr lang="ru-RU" dirty="0"/>
              <a:t> </a:t>
            </a:r>
            <a:r>
              <a:rPr lang="ru-RU" dirty="0" err="1"/>
              <a:t>куріння</a:t>
            </a:r>
            <a:r>
              <a:rPr lang="ru-RU" dirty="0"/>
              <a:t> і </a:t>
            </a:r>
            <a:r>
              <a:rPr lang="ru-RU" dirty="0" err="1" smtClean="0"/>
              <a:t>загальний</a:t>
            </a:r>
            <a:r>
              <a:rPr lang="ru-RU" dirty="0" smtClean="0"/>
              <a:t> </a:t>
            </a:r>
            <a:r>
              <a:rPr lang="ru-RU" dirty="0" err="1" smtClean="0"/>
              <a:t>рівень</a:t>
            </a:r>
            <a:r>
              <a:rPr lang="ru-RU" dirty="0" smtClean="0"/>
              <a:t> </a:t>
            </a:r>
            <a:r>
              <a:rPr lang="ru-RU" dirty="0" err="1"/>
              <a:t>захворюваності</a:t>
            </a:r>
            <a:r>
              <a:rPr lang="ru-RU" dirty="0"/>
              <a:t> на </a:t>
            </a:r>
            <a:r>
              <a:rPr lang="ru-RU" dirty="0" err="1"/>
              <a:t>виразкову</a:t>
            </a:r>
            <a:r>
              <a:rPr lang="ru-RU" dirty="0"/>
              <a:t> хворобу </a:t>
            </a: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:</a:t>
            </a:r>
          </a:p>
          <a:p>
            <a:r>
              <a:rPr lang="ru-RU" dirty="0"/>
              <a:t>- </a:t>
            </a:r>
            <a:r>
              <a:rPr lang="ru-RU" dirty="0" err="1"/>
              <a:t>абсолютний</a:t>
            </a:r>
            <a:r>
              <a:rPr lang="ru-RU" dirty="0"/>
              <a:t> </a:t>
            </a:r>
            <a:r>
              <a:rPr lang="ru-RU" dirty="0" err="1"/>
              <a:t>ризик</a:t>
            </a:r>
            <a:r>
              <a:rPr lang="ru-RU" dirty="0"/>
              <a:t> = 15,37 на 1000 </a:t>
            </a:r>
            <a:r>
              <a:rPr lang="ru-RU" dirty="0" err="1"/>
              <a:t>курців</a:t>
            </a:r>
            <a:r>
              <a:rPr lang="ru-RU" dirty="0"/>
              <a:t>.</a:t>
            </a:r>
          </a:p>
          <a:p>
            <a:r>
              <a:rPr lang="ru-RU" dirty="0"/>
              <a:t>- </a:t>
            </a:r>
            <a:r>
              <a:rPr lang="ru-RU" dirty="0" err="1"/>
              <a:t>поширеність</a:t>
            </a:r>
            <a:r>
              <a:rPr lang="ru-RU" dirty="0"/>
              <a:t> </a:t>
            </a:r>
            <a:r>
              <a:rPr lang="ru-RU" dirty="0" err="1"/>
              <a:t>куріння</a:t>
            </a:r>
            <a:r>
              <a:rPr lang="ru-RU" dirty="0"/>
              <a:t> - 57%</a:t>
            </a:r>
          </a:p>
          <a:p>
            <a:r>
              <a:rPr lang="ru-RU" dirty="0"/>
              <a:t>- </a:t>
            </a:r>
            <a:r>
              <a:rPr lang="ru-RU" dirty="0" err="1"/>
              <a:t>загальний</a:t>
            </a:r>
            <a:r>
              <a:rPr lang="ru-RU" dirty="0"/>
              <a:t> </a:t>
            </a:r>
            <a:r>
              <a:rPr lang="ru-RU" dirty="0" err="1"/>
              <a:t>рівень</a:t>
            </a:r>
            <a:r>
              <a:rPr lang="ru-RU" dirty="0"/>
              <a:t> </a:t>
            </a:r>
            <a:r>
              <a:rPr lang="ru-RU" dirty="0" err="1"/>
              <a:t>захворюваності</a:t>
            </a:r>
            <a:r>
              <a:rPr lang="ru-RU" dirty="0"/>
              <a:t> на </a:t>
            </a:r>
            <a:r>
              <a:rPr lang="ru-RU" dirty="0" err="1"/>
              <a:t>виразкову</a:t>
            </a:r>
            <a:r>
              <a:rPr lang="ru-RU" dirty="0"/>
              <a:t> хворобу </a:t>
            </a: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: 18,23 ‰</a:t>
            </a:r>
          </a:p>
          <a:p>
            <a:r>
              <a:rPr lang="ru-RU" dirty="0"/>
              <a:t>- </a:t>
            </a:r>
            <a:r>
              <a:rPr lang="ru-RU" dirty="0" err="1">
                <a:solidFill>
                  <a:srgbClr val="FF0000"/>
                </a:solidFill>
              </a:rPr>
              <a:t>додатковий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популяційний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ризик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= 15,37 × 0,57 = 8,76 на 1000 </a:t>
            </a:r>
            <a:r>
              <a:rPr lang="ru-RU" dirty="0" err="1"/>
              <a:t>жителів</a:t>
            </a:r>
            <a:endParaRPr lang="ru-RU" dirty="0"/>
          </a:p>
          <a:p>
            <a:r>
              <a:rPr lang="ru-RU" dirty="0"/>
              <a:t>- </a:t>
            </a:r>
            <a:r>
              <a:rPr lang="ru-RU" dirty="0" err="1">
                <a:solidFill>
                  <a:srgbClr val="FF0000"/>
                </a:solidFill>
              </a:rPr>
              <a:t>додаткова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частка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популяційного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ризику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= 8,76 × 100 / 18,23 = 48,06</a:t>
            </a:r>
            <a:r>
              <a:rPr lang="ru-RU" dirty="0" smtClean="0"/>
              <a:t>%</a:t>
            </a:r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err="1"/>
              <a:t>Спеціальний</a:t>
            </a:r>
            <a:r>
              <a:rPr lang="ru-RU" sz="3200" b="1" dirty="0"/>
              <a:t> </a:t>
            </a:r>
            <a:r>
              <a:rPr lang="ru-RU" sz="3200" b="1" dirty="0" err="1"/>
              <a:t>показник</a:t>
            </a:r>
            <a:r>
              <a:rPr lang="ru-RU" sz="3200" b="1" dirty="0"/>
              <a:t> «</a:t>
            </a:r>
            <a:r>
              <a:rPr lang="ru-RU" sz="3200" b="1" dirty="0" err="1"/>
              <a:t>відношення</a:t>
            </a:r>
            <a:r>
              <a:rPr lang="ru-RU" sz="3200" b="1" dirty="0"/>
              <a:t> </a:t>
            </a:r>
            <a:r>
              <a:rPr lang="ru-RU" sz="3200" b="1" dirty="0" err="1"/>
              <a:t>шансів</a:t>
            </a:r>
            <a:r>
              <a:rPr lang="ru-RU" sz="3200" b="1" dirty="0"/>
              <a:t>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7467600" cy="4495800"/>
          </a:xfrm>
        </p:spPr>
        <p:txBody>
          <a:bodyPr>
            <a:normAutofit fontScale="70000" lnSpcReduction="20000"/>
          </a:bodyPr>
          <a:lstStyle/>
          <a:p>
            <a:r>
              <a:rPr lang="ru-RU" sz="3600" dirty="0"/>
              <a:t>Для </a:t>
            </a:r>
            <a:r>
              <a:rPr lang="ru-RU" sz="3600" dirty="0" err="1"/>
              <a:t>оцінки</a:t>
            </a:r>
            <a:r>
              <a:rPr lang="ru-RU" sz="3600" dirty="0"/>
              <a:t> </a:t>
            </a:r>
            <a:r>
              <a:rPr lang="ru-RU" sz="3600" dirty="0" err="1"/>
              <a:t>відносного</a:t>
            </a:r>
            <a:r>
              <a:rPr lang="ru-RU" sz="3600" dirty="0"/>
              <a:t> </a:t>
            </a:r>
            <a:r>
              <a:rPr lang="ru-RU" sz="3600" dirty="0" err="1"/>
              <a:t>ризику</a:t>
            </a:r>
            <a:r>
              <a:rPr lang="ru-RU" sz="3600" dirty="0"/>
              <a:t> в </a:t>
            </a:r>
            <a:r>
              <a:rPr lang="ru-RU" sz="3600" dirty="0" err="1"/>
              <a:t>дослідженнях</a:t>
            </a:r>
            <a:r>
              <a:rPr lang="ru-RU" sz="3600" dirty="0"/>
              <a:t> типу «</a:t>
            </a:r>
            <a:r>
              <a:rPr lang="ru-RU" sz="3600" dirty="0" err="1"/>
              <a:t>випадок</a:t>
            </a:r>
            <a:r>
              <a:rPr lang="ru-RU" sz="3600" dirty="0"/>
              <a:t>-контроль» </a:t>
            </a:r>
            <a:r>
              <a:rPr lang="ru-RU" sz="3600" dirty="0" err="1"/>
              <a:t>використовується</a:t>
            </a:r>
            <a:r>
              <a:rPr lang="ru-RU" sz="3600" dirty="0"/>
              <a:t> </a:t>
            </a:r>
            <a:r>
              <a:rPr lang="ru-RU" sz="3600" dirty="0" err="1"/>
              <a:t>спеціальний</a:t>
            </a:r>
            <a:r>
              <a:rPr lang="ru-RU" sz="3600" dirty="0"/>
              <a:t> </a:t>
            </a:r>
            <a:r>
              <a:rPr lang="ru-RU" sz="3600" dirty="0" err="1"/>
              <a:t>показник</a:t>
            </a:r>
            <a:r>
              <a:rPr lang="ru-RU" sz="3600" dirty="0"/>
              <a:t>, </a:t>
            </a:r>
            <a:r>
              <a:rPr lang="ru-RU" sz="3600" dirty="0" err="1"/>
              <a:t>який</a:t>
            </a:r>
            <a:r>
              <a:rPr lang="ru-RU" sz="3600" dirty="0"/>
              <a:t> </a:t>
            </a:r>
            <a:r>
              <a:rPr lang="ru-RU" sz="3600" dirty="0" err="1"/>
              <a:t>називається</a:t>
            </a:r>
            <a:r>
              <a:rPr lang="ru-RU" sz="3600" dirty="0"/>
              <a:t> </a:t>
            </a:r>
            <a:r>
              <a:rPr lang="ru-RU" sz="3600" dirty="0" err="1">
                <a:solidFill>
                  <a:srgbClr val="FF0000"/>
                </a:solidFill>
              </a:rPr>
              <a:t>відношенням</a:t>
            </a:r>
            <a:r>
              <a:rPr lang="ru-RU" sz="3600" dirty="0">
                <a:solidFill>
                  <a:srgbClr val="FF0000"/>
                </a:solidFill>
              </a:rPr>
              <a:t> </a:t>
            </a:r>
            <a:r>
              <a:rPr lang="ru-RU" sz="3600" dirty="0" err="1">
                <a:solidFill>
                  <a:srgbClr val="FF0000"/>
                </a:solidFill>
              </a:rPr>
              <a:t>шансів</a:t>
            </a:r>
            <a:r>
              <a:rPr lang="ru-RU" sz="3600" dirty="0" smtClean="0"/>
              <a:t>.</a:t>
            </a:r>
          </a:p>
          <a:p>
            <a:r>
              <a:rPr lang="ru-RU" sz="3600" dirty="0" smtClean="0"/>
              <a:t>Шанс </a:t>
            </a:r>
            <a:r>
              <a:rPr lang="ru-RU" sz="3600" dirty="0"/>
              <a:t>- </a:t>
            </a:r>
            <a:r>
              <a:rPr lang="ru-RU" sz="3600" dirty="0" err="1"/>
              <a:t>відношення</a:t>
            </a:r>
            <a:r>
              <a:rPr lang="ru-RU" sz="3600" dirty="0"/>
              <a:t> </a:t>
            </a:r>
            <a:r>
              <a:rPr lang="ru-RU" sz="3600" dirty="0" err="1"/>
              <a:t>ймовірності</a:t>
            </a:r>
            <a:r>
              <a:rPr lang="ru-RU" sz="3600" dirty="0"/>
              <a:t> того, </a:t>
            </a:r>
            <a:r>
              <a:rPr lang="ru-RU" sz="3600" dirty="0" err="1"/>
              <a:t>що</a:t>
            </a:r>
            <a:r>
              <a:rPr lang="ru-RU" sz="3600" dirty="0"/>
              <a:t> </a:t>
            </a:r>
            <a:r>
              <a:rPr lang="ru-RU" sz="3600" dirty="0" err="1"/>
              <a:t>подія</a:t>
            </a:r>
            <a:r>
              <a:rPr lang="ru-RU" sz="3600" dirty="0"/>
              <a:t> </a:t>
            </a:r>
            <a:r>
              <a:rPr lang="ru-RU" sz="3600" dirty="0" err="1"/>
              <a:t>відбудеться</a:t>
            </a:r>
            <a:r>
              <a:rPr lang="ru-RU" sz="3600" dirty="0"/>
              <a:t> з </a:t>
            </a:r>
            <a:r>
              <a:rPr lang="ru-RU" sz="3600" dirty="0" err="1"/>
              <a:t>ймовірністю</a:t>
            </a:r>
            <a:r>
              <a:rPr lang="ru-RU" sz="3600" dirty="0"/>
              <a:t> того, </a:t>
            </a:r>
            <a:r>
              <a:rPr lang="ru-RU" sz="3600" dirty="0" err="1"/>
              <a:t>що</a:t>
            </a:r>
            <a:r>
              <a:rPr lang="ru-RU" sz="3600" dirty="0"/>
              <a:t> </a:t>
            </a:r>
            <a:r>
              <a:rPr lang="ru-RU" sz="3600" dirty="0" err="1"/>
              <a:t>подія</a:t>
            </a:r>
            <a:r>
              <a:rPr lang="ru-RU" sz="3600" dirty="0"/>
              <a:t> не </a:t>
            </a:r>
            <a:r>
              <a:rPr lang="ru-RU" sz="3600" dirty="0" err="1"/>
              <a:t>відбудеться</a:t>
            </a:r>
            <a:r>
              <a:rPr lang="ru-RU" sz="3600" dirty="0"/>
              <a:t>. </a:t>
            </a:r>
            <a:r>
              <a:rPr lang="ru-RU" sz="3600" dirty="0" err="1"/>
              <a:t>Шанси</a:t>
            </a:r>
            <a:r>
              <a:rPr lang="ru-RU" sz="3600" dirty="0"/>
              <a:t> і </a:t>
            </a:r>
            <a:r>
              <a:rPr lang="ru-RU" sz="3600" dirty="0" err="1"/>
              <a:t>ймовірність</a:t>
            </a:r>
            <a:r>
              <a:rPr lang="ru-RU" sz="3600" dirty="0"/>
              <a:t> </a:t>
            </a:r>
            <a:r>
              <a:rPr lang="ru-RU" sz="3600" dirty="0" err="1"/>
              <a:t>містять</a:t>
            </a:r>
            <a:r>
              <a:rPr lang="ru-RU" sz="3600" dirty="0"/>
              <a:t> одну і ту ж </a:t>
            </a:r>
            <a:r>
              <a:rPr lang="ru-RU" sz="3600" dirty="0" err="1"/>
              <a:t>інформацію</a:t>
            </a:r>
            <a:r>
              <a:rPr lang="ru-RU" sz="3600" dirty="0"/>
              <a:t>, але </a:t>
            </a:r>
            <a:r>
              <a:rPr lang="ru-RU" sz="3600" dirty="0" err="1"/>
              <a:t>по-різному</a:t>
            </a:r>
            <a:r>
              <a:rPr lang="ru-RU" sz="3600" dirty="0"/>
              <a:t> </a:t>
            </a:r>
            <a:r>
              <a:rPr lang="ru-RU" sz="3600" dirty="0" err="1"/>
              <a:t>її</a:t>
            </a:r>
            <a:r>
              <a:rPr lang="ru-RU" sz="3600" dirty="0"/>
              <a:t> </a:t>
            </a:r>
            <a:r>
              <a:rPr lang="ru-RU" sz="3600" dirty="0" err="1"/>
              <a:t>висловлюють</a:t>
            </a:r>
            <a:r>
              <a:rPr lang="ru-RU" sz="3600" dirty="0"/>
              <a:t>. </a:t>
            </a:r>
            <a:r>
              <a:rPr lang="ru-RU" sz="3600" dirty="0" err="1"/>
              <a:t>Якщо</a:t>
            </a:r>
            <a:r>
              <a:rPr lang="ru-RU" sz="3600" dirty="0"/>
              <a:t> </a:t>
            </a:r>
            <a:r>
              <a:rPr lang="ru-RU" sz="3600" dirty="0" err="1"/>
              <a:t>ймовірність</a:t>
            </a:r>
            <a:r>
              <a:rPr lang="ru-RU" sz="3600" dirty="0"/>
              <a:t> того, </a:t>
            </a:r>
            <a:r>
              <a:rPr lang="ru-RU" sz="3600" dirty="0" err="1"/>
              <a:t>що</a:t>
            </a:r>
            <a:r>
              <a:rPr lang="ru-RU" sz="3600" dirty="0"/>
              <a:t> </a:t>
            </a:r>
            <a:r>
              <a:rPr lang="ru-RU" sz="3600" dirty="0" err="1"/>
              <a:t>подія</a:t>
            </a:r>
            <a:r>
              <a:rPr lang="ru-RU" sz="3600" dirty="0"/>
              <a:t> </a:t>
            </a:r>
            <a:r>
              <a:rPr lang="ru-RU" sz="3600" dirty="0" err="1"/>
              <a:t>відбудеться</a:t>
            </a:r>
            <a:r>
              <a:rPr lang="ru-RU" sz="3600" dirty="0"/>
              <a:t>, </a:t>
            </a:r>
            <a:r>
              <a:rPr lang="ru-RU" sz="3600" dirty="0" err="1"/>
              <a:t>позначити</a:t>
            </a:r>
            <a:r>
              <a:rPr lang="ru-RU" sz="3600" dirty="0"/>
              <a:t> </a:t>
            </a:r>
            <a:r>
              <a:rPr lang="ru-RU" sz="3600" dirty="0">
                <a:solidFill>
                  <a:srgbClr val="FF0000"/>
                </a:solidFill>
              </a:rPr>
              <a:t>р</a:t>
            </a:r>
            <a:r>
              <a:rPr lang="ru-RU" sz="3600" dirty="0"/>
              <a:t>, то </a:t>
            </a:r>
            <a:r>
              <a:rPr lang="ru-RU" sz="3600" dirty="0" err="1"/>
              <a:t>шанси</a:t>
            </a:r>
            <a:r>
              <a:rPr lang="ru-RU" sz="3600" dirty="0"/>
              <a:t> </a:t>
            </a:r>
            <a:r>
              <a:rPr lang="ru-RU" sz="3600" dirty="0" err="1"/>
              <a:t>цієї</a:t>
            </a:r>
            <a:r>
              <a:rPr lang="ru-RU" sz="3600" dirty="0"/>
              <a:t> </a:t>
            </a:r>
            <a:r>
              <a:rPr lang="ru-RU" sz="3600" dirty="0" err="1"/>
              <a:t>події</a:t>
            </a:r>
            <a:r>
              <a:rPr lang="ru-RU" sz="3600" dirty="0"/>
              <a:t> </a:t>
            </a:r>
            <a:r>
              <a:rPr lang="ru-RU" sz="3600" dirty="0" err="1"/>
              <a:t>будуть</a:t>
            </a:r>
            <a:r>
              <a:rPr lang="ru-RU" sz="3600" dirty="0"/>
              <a:t> </a:t>
            </a:r>
            <a:r>
              <a:rPr lang="ru-RU" sz="3600" dirty="0">
                <a:solidFill>
                  <a:srgbClr val="FF0000"/>
                </a:solidFill>
              </a:rPr>
              <a:t>р / (1-р)</a:t>
            </a:r>
            <a:r>
              <a:rPr lang="ru-RU" sz="3600" dirty="0"/>
              <a:t>. </a:t>
            </a:r>
            <a:r>
              <a:rPr lang="ru-RU" sz="3600" dirty="0" err="1"/>
              <a:t>Наприклад</a:t>
            </a:r>
            <a:r>
              <a:rPr lang="ru-RU" sz="3600" dirty="0"/>
              <a:t>, </a:t>
            </a:r>
            <a:r>
              <a:rPr lang="ru-RU" sz="3600" dirty="0" err="1"/>
              <a:t>якщо</a:t>
            </a:r>
            <a:r>
              <a:rPr lang="ru-RU" sz="3600" dirty="0"/>
              <a:t> </a:t>
            </a:r>
            <a:r>
              <a:rPr lang="ru-RU" sz="3600" dirty="0" err="1"/>
              <a:t>ймовірність</a:t>
            </a:r>
            <a:r>
              <a:rPr lang="ru-RU" sz="3600" dirty="0"/>
              <a:t> </a:t>
            </a:r>
            <a:r>
              <a:rPr lang="ru-RU" sz="3600" dirty="0" err="1"/>
              <a:t>одужання</a:t>
            </a:r>
            <a:r>
              <a:rPr lang="ru-RU" sz="3600" dirty="0"/>
              <a:t> становить 0,3, то </a:t>
            </a:r>
            <a:r>
              <a:rPr lang="ru-RU" sz="3600" dirty="0" err="1"/>
              <a:t>шанси</a:t>
            </a:r>
            <a:r>
              <a:rPr lang="ru-RU" sz="3600" dirty="0"/>
              <a:t> </a:t>
            </a:r>
            <a:r>
              <a:rPr lang="ru-RU" sz="3600" dirty="0" err="1"/>
              <a:t>одужати</a:t>
            </a:r>
            <a:r>
              <a:rPr lang="ru-RU" sz="3600" dirty="0"/>
              <a:t> 0,3 / (1-0,3) = 0,43.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Здоров‘я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848600" cy="5483352"/>
          </a:xfrm>
        </p:spPr>
        <p:txBody>
          <a:bodyPr>
            <a:normAutofit fontScale="92500"/>
          </a:bodyPr>
          <a:lstStyle/>
          <a:p>
            <a:r>
              <a:rPr lang="ru-RU" b="1" dirty="0" err="1"/>
              <a:t>Індивідуальне</a:t>
            </a:r>
            <a:r>
              <a:rPr lang="ru-RU" b="1" dirty="0"/>
              <a:t> </a:t>
            </a:r>
            <a:r>
              <a:rPr lang="ru-RU" b="1" dirty="0" err="1"/>
              <a:t>здоров'я</a:t>
            </a:r>
            <a:r>
              <a:rPr lang="ru-RU" b="1" dirty="0"/>
              <a:t> - </a:t>
            </a:r>
            <a:r>
              <a:rPr lang="ru-RU" dirty="0" err="1"/>
              <a:t>здоров'я</a:t>
            </a:r>
            <a:r>
              <a:rPr lang="ru-RU" dirty="0"/>
              <a:t> </a:t>
            </a:r>
            <a:r>
              <a:rPr lang="ru-RU" dirty="0" err="1"/>
              <a:t>окремої</a:t>
            </a:r>
            <a:r>
              <a:rPr lang="ru-RU" dirty="0"/>
              <a:t> </a:t>
            </a:r>
            <a:r>
              <a:rPr lang="ru-RU" dirty="0" err="1"/>
              <a:t>людини</a:t>
            </a:r>
            <a:r>
              <a:rPr lang="ru-RU" dirty="0"/>
              <a:t>.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оцінюють</a:t>
            </a:r>
            <a:r>
              <a:rPr lang="ru-RU" dirty="0"/>
              <a:t> по персональному </a:t>
            </a:r>
            <a:r>
              <a:rPr lang="ru-RU" dirty="0" err="1"/>
              <a:t>самопочуттю</a:t>
            </a:r>
            <a:r>
              <a:rPr lang="ru-RU" dirty="0"/>
              <a:t>, </a:t>
            </a:r>
            <a:r>
              <a:rPr lang="ru-RU" dirty="0" err="1"/>
              <a:t>наявності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відсутності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r>
              <a:rPr lang="ru-RU" dirty="0"/>
              <a:t>, </a:t>
            </a:r>
            <a:r>
              <a:rPr lang="ru-RU" dirty="0" err="1"/>
              <a:t>фізичному</a:t>
            </a:r>
            <a:r>
              <a:rPr lang="ru-RU" dirty="0"/>
              <a:t> стану і т. </a:t>
            </a:r>
            <a:r>
              <a:rPr lang="ru-RU" dirty="0" smtClean="0"/>
              <a:t>і.</a:t>
            </a:r>
            <a:endParaRPr lang="ru-RU" dirty="0"/>
          </a:p>
          <a:p>
            <a:r>
              <a:rPr lang="ru-RU" b="1" dirty="0" err="1"/>
              <a:t>Групове</a:t>
            </a:r>
            <a:r>
              <a:rPr lang="ru-RU" b="1" dirty="0"/>
              <a:t> </a:t>
            </a:r>
            <a:r>
              <a:rPr lang="ru-RU" b="1" dirty="0" err="1"/>
              <a:t>здоров'я</a:t>
            </a:r>
            <a:r>
              <a:rPr lang="ru-RU" b="1" dirty="0"/>
              <a:t> - </a:t>
            </a:r>
            <a:r>
              <a:rPr lang="ru-RU" dirty="0" err="1"/>
              <a:t>здоров'я</a:t>
            </a:r>
            <a:r>
              <a:rPr lang="ru-RU" dirty="0"/>
              <a:t>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/>
              <a:t>спільнот</a:t>
            </a:r>
            <a:r>
              <a:rPr lang="ru-RU" dirty="0"/>
              <a:t> людей: </a:t>
            </a:r>
            <a:r>
              <a:rPr lang="ru-RU" dirty="0" err="1"/>
              <a:t>вікових</a:t>
            </a:r>
            <a:r>
              <a:rPr lang="ru-RU" dirty="0"/>
              <a:t>, </a:t>
            </a:r>
            <a:r>
              <a:rPr lang="ru-RU" dirty="0" err="1"/>
              <a:t>професійних</a:t>
            </a:r>
            <a:r>
              <a:rPr lang="ru-RU" dirty="0"/>
              <a:t> і </a:t>
            </a:r>
            <a:r>
              <a:rPr lang="ru-RU" dirty="0" err="1" smtClean="0"/>
              <a:t>т.і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b="1" dirty="0"/>
              <a:t>Здоров'я </a:t>
            </a:r>
            <a:r>
              <a:rPr lang="ru-RU" b="1" dirty="0" err="1"/>
              <a:t>населення</a:t>
            </a:r>
            <a:r>
              <a:rPr lang="ru-RU" b="1" dirty="0"/>
              <a:t> - </a:t>
            </a:r>
            <a:r>
              <a:rPr lang="ru-RU" dirty="0" err="1"/>
              <a:t>здоров'я</a:t>
            </a:r>
            <a:r>
              <a:rPr lang="ru-RU" dirty="0"/>
              <a:t> людей,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живуть</a:t>
            </a:r>
            <a:r>
              <a:rPr lang="ru-RU" dirty="0"/>
              <a:t> на </a:t>
            </a:r>
            <a:r>
              <a:rPr lang="ru-RU" dirty="0" err="1"/>
              <a:t>певній</a:t>
            </a:r>
            <a:r>
              <a:rPr lang="ru-RU" dirty="0"/>
              <a:t> </a:t>
            </a:r>
            <a:r>
              <a:rPr lang="ru-RU" dirty="0" err="1"/>
              <a:t>території</a:t>
            </a:r>
            <a:r>
              <a:rPr lang="ru-RU" dirty="0"/>
              <a:t>.</a:t>
            </a:r>
          </a:p>
          <a:p>
            <a:r>
              <a:rPr lang="ru-RU" b="1" dirty="0" err="1"/>
              <a:t>Громадське</a:t>
            </a:r>
            <a:r>
              <a:rPr lang="ru-RU" b="1" dirty="0"/>
              <a:t> </a:t>
            </a:r>
            <a:r>
              <a:rPr lang="ru-RU" b="1" dirty="0" err="1"/>
              <a:t>здоров'я</a:t>
            </a:r>
            <a:r>
              <a:rPr lang="ru-RU" b="1" dirty="0"/>
              <a:t> - </a:t>
            </a:r>
            <a:r>
              <a:rPr lang="ru-RU" dirty="0" err="1"/>
              <a:t>такий</a:t>
            </a:r>
            <a:r>
              <a:rPr lang="ru-RU" dirty="0"/>
              <a:t> стан </a:t>
            </a:r>
            <a:r>
              <a:rPr lang="ru-RU" dirty="0" err="1"/>
              <a:t>суспільства</a:t>
            </a:r>
            <a:r>
              <a:rPr lang="ru-RU" dirty="0"/>
              <a:t>, </a:t>
            </a: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 err="1"/>
              <a:t>забезпечує</a:t>
            </a:r>
            <a:r>
              <a:rPr lang="ru-RU" dirty="0"/>
              <a:t> </a:t>
            </a:r>
            <a:r>
              <a:rPr lang="ru-RU" dirty="0" err="1"/>
              <a:t>умови</a:t>
            </a:r>
            <a:r>
              <a:rPr lang="ru-RU" dirty="0"/>
              <a:t> для активного продуктивного способу </a:t>
            </a:r>
            <a:r>
              <a:rPr lang="ru-RU" dirty="0" err="1"/>
              <a:t>життя</a:t>
            </a:r>
            <a:r>
              <a:rPr lang="ru-RU" dirty="0"/>
              <a:t>, не стиснутого </a:t>
            </a:r>
            <a:r>
              <a:rPr lang="ru-RU" dirty="0" err="1"/>
              <a:t>фізичними</a:t>
            </a:r>
            <a:r>
              <a:rPr lang="ru-RU" dirty="0"/>
              <a:t> і </a:t>
            </a:r>
            <a:r>
              <a:rPr lang="ru-RU" dirty="0" err="1"/>
              <a:t>психічними</a:t>
            </a:r>
            <a:r>
              <a:rPr lang="ru-RU" dirty="0"/>
              <a:t> </a:t>
            </a:r>
            <a:r>
              <a:rPr lang="ru-RU" dirty="0" err="1"/>
              <a:t>захворюваннями</a:t>
            </a:r>
            <a:r>
              <a:rPr lang="ru-RU" dirty="0"/>
              <a:t>, </a:t>
            </a:r>
            <a:r>
              <a:rPr lang="ru-RU" dirty="0" err="1" smtClean="0"/>
              <a:t>тобто</a:t>
            </a:r>
            <a:r>
              <a:rPr lang="ru-RU" dirty="0" smtClean="0"/>
              <a:t>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/>
              <a:t>те, без </a:t>
            </a:r>
            <a:r>
              <a:rPr lang="ru-RU" dirty="0" err="1"/>
              <a:t>чого</a:t>
            </a:r>
            <a:r>
              <a:rPr lang="ru-RU" dirty="0"/>
              <a:t> </a:t>
            </a:r>
            <a:r>
              <a:rPr lang="ru-RU" dirty="0" err="1"/>
              <a:t>суспільство</a:t>
            </a:r>
            <a:r>
              <a:rPr lang="ru-RU" dirty="0"/>
              <a:t> не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створювати</a:t>
            </a:r>
            <a:r>
              <a:rPr lang="ru-RU" dirty="0"/>
              <a:t> </a:t>
            </a:r>
            <a:r>
              <a:rPr lang="ru-RU" dirty="0" err="1"/>
              <a:t>матеріальні</a:t>
            </a:r>
            <a:r>
              <a:rPr lang="ru-RU" dirty="0"/>
              <a:t> і </a:t>
            </a:r>
            <a:r>
              <a:rPr lang="ru-RU" dirty="0" err="1"/>
              <a:t>духовні</a:t>
            </a:r>
            <a:r>
              <a:rPr lang="ru-RU" dirty="0"/>
              <a:t> </a:t>
            </a:r>
            <a:r>
              <a:rPr lang="ru-RU" dirty="0" err="1"/>
              <a:t>цінності</a:t>
            </a:r>
            <a:r>
              <a:rPr lang="ru-RU" dirty="0"/>
              <a:t>, </a:t>
            </a:r>
            <a:r>
              <a:rPr lang="ru-RU" dirty="0" err="1"/>
              <a:t>це</a:t>
            </a:r>
            <a:r>
              <a:rPr lang="ru-RU" dirty="0"/>
              <a:t> і є </a:t>
            </a:r>
            <a:r>
              <a:rPr lang="ru-RU" dirty="0" err="1"/>
              <a:t>багатство</a:t>
            </a:r>
            <a:r>
              <a:rPr lang="ru-RU" dirty="0"/>
              <a:t> </a:t>
            </a:r>
            <a:r>
              <a:rPr lang="ru-RU" dirty="0" err="1"/>
              <a:t>суспільства</a:t>
            </a:r>
            <a:endParaRPr lang="ru-RU" dirty="0"/>
          </a:p>
          <a:p>
            <a:pPr marL="0" indent="0" algn="r">
              <a:buNone/>
            </a:pPr>
            <a:r>
              <a:rPr lang="ru-RU" dirty="0"/>
              <a:t> (Ю. П. </a:t>
            </a:r>
            <a:r>
              <a:rPr lang="ru-RU" dirty="0" err="1"/>
              <a:t>Лісіцин</a:t>
            </a:r>
            <a:r>
              <a:rPr lang="ru-RU" dirty="0" smtClean="0"/>
              <a:t>).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2076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err="1" smtClean="0"/>
              <a:t>Групи</a:t>
            </a:r>
            <a:r>
              <a:rPr lang="ru-RU" sz="4000" dirty="0" smtClean="0"/>
              <a:t> </a:t>
            </a:r>
            <a:r>
              <a:rPr lang="ru-RU" sz="4000" b="1" dirty="0" err="1" smtClean="0"/>
              <a:t>ризику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- </a:t>
            </a:r>
            <a:r>
              <a:rPr lang="ru-RU" sz="3600" dirty="0" err="1"/>
              <a:t>це</a:t>
            </a:r>
            <a:r>
              <a:rPr lang="ru-RU" sz="3600" dirty="0"/>
              <a:t> </a:t>
            </a:r>
            <a:r>
              <a:rPr lang="ru-RU" sz="3600" dirty="0" err="1"/>
              <a:t>групи</a:t>
            </a:r>
            <a:r>
              <a:rPr lang="ru-RU" sz="3600" dirty="0"/>
              <a:t> </a:t>
            </a:r>
            <a:r>
              <a:rPr lang="ru-RU" sz="3600" dirty="0" err="1"/>
              <a:t>населення</a:t>
            </a:r>
            <a:r>
              <a:rPr lang="ru-RU" sz="3600" dirty="0"/>
              <a:t> в </a:t>
            </a:r>
            <a:r>
              <a:rPr lang="ru-RU" sz="3600" dirty="0" err="1"/>
              <a:t>більшій</a:t>
            </a:r>
            <a:r>
              <a:rPr lang="ru-RU" sz="3600" dirty="0"/>
              <a:t> </a:t>
            </a:r>
            <a:r>
              <a:rPr lang="ru-RU" sz="3600" dirty="0" err="1"/>
              <a:t>мірі</a:t>
            </a:r>
            <a:r>
              <a:rPr lang="ru-RU" sz="3600" dirty="0"/>
              <a:t>, </a:t>
            </a:r>
            <a:r>
              <a:rPr lang="ru-RU" sz="3600" dirty="0" err="1"/>
              <a:t>ніж</a:t>
            </a:r>
            <a:r>
              <a:rPr lang="ru-RU" sz="3600" dirty="0"/>
              <a:t> </a:t>
            </a:r>
            <a:r>
              <a:rPr lang="ru-RU" sz="3600" dirty="0" err="1"/>
              <a:t>інші</a:t>
            </a:r>
            <a:r>
              <a:rPr lang="ru-RU" sz="3600" dirty="0"/>
              <a:t>, </a:t>
            </a:r>
            <a:r>
              <a:rPr lang="ru-RU" sz="3600" dirty="0" err="1"/>
              <a:t>схильні</a:t>
            </a:r>
            <a:r>
              <a:rPr lang="ru-RU" sz="3600" dirty="0"/>
              <a:t> до </a:t>
            </a:r>
            <a:r>
              <a:rPr lang="ru-RU" sz="3600" dirty="0" err="1"/>
              <a:t>різних</a:t>
            </a:r>
            <a:r>
              <a:rPr lang="ru-RU" sz="3600" dirty="0"/>
              <a:t> </a:t>
            </a:r>
            <a:r>
              <a:rPr lang="ru-RU" sz="3600" dirty="0" err="1"/>
              <a:t>захворювань</a:t>
            </a:r>
            <a:r>
              <a:rPr lang="ru-RU" sz="3600" dirty="0"/>
              <a:t>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44562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Групи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 </a:t>
            </a:r>
            <a:r>
              <a:rPr lang="ru-RU" dirty="0" err="1"/>
              <a:t>формуються</a:t>
            </a:r>
            <a:r>
              <a:rPr lang="ru-RU" dirty="0"/>
              <a:t> за такими </a:t>
            </a:r>
            <a:r>
              <a:rPr lang="ru-RU" dirty="0" err="1"/>
              <a:t>ознаками</a:t>
            </a:r>
            <a:r>
              <a:rPr lang="ru-RU" dirty="0"/>
              <a:t> (1):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7467600" cy="4949952"/>
          </a:xfrm>
        </p:spPr>
        <p:txBody>
          <a:bodyPr>
            <a:normAutofit/>
          </a:bodyPr>
          <a:lstStyle/>
          <a:p>
            <a:r>
              <a:rPr lang="ru-RU" dirty="0" err="1"/>
              <a:t>демографічним</a:t>
            </a:r>
            <a:r>
              <a:rPr lang="ru-RU" dirty="0"/>
              <a:t> (</a:t>
            </a:r>
            <a:r>
              <a:rPr lang="ru-RU" dirty="0" err="1"/>
              <a:t>діти</a:t>
            </a:r>
            <a:r>
              <a:rPr lang="ru-RU" dirty="0"/>
              <a:t>, люди </a:t>
            </a:r>
            <a:r>
              <a:rPr lang="ru-RU" dirty="0" err="1"/>
              <a:t>похилого</a:t>
            </a:r>
            <a:r>
              <a:rPr lang="ru-RU" dirty="0"/>
              <a:t> </a:t>
            </a:r>
            <a:r>
              <a:rPr lang="ru-RU" dirty="0" err="1"/>
              <a:t>віку</a:t>
            </a:r>
            <a:r>
              <a:rPr lang="ru-RU" dirty="0"/>
              <a:t>, </a:t>
            </a:r>
            <a:r>
              <a:rPr lang="ru-RU" dirty="0" err="1"/>
              <a:t>поодинокі</a:t>
            </a:r>
            <a:r>
              <a:rPr lang="ru-RU" dirty="0"/>
              <a:t>, </a:t>
            </a:r>
            <a:r>
              <a:rPr lang="ru-RU" dirty="0" err="1"/>
              <a:t>вдови</a:t>
            </a:r>
            <a:r>
              <a:rPr lang="ru-RU" dirty="0"/>
              <a:t>, </a:t>
            </a:r>
            <a:r>
              <a:rPr lang="ru-RU" dirty="0" err="1"/>
              <a:t>вдівці</a:t>
            </a:r>
            <a:r>
              <a:rPr lang="ru-RU" dirty="0"/>
              <a:t>, </a:t>
            </a:r>
            <a:r>
              <a:rPr lang="ru-RU" dirty="0" err="1"/>
              <a:t>мігранти</a:t>
            </a:r>
            <a:r>
              <a:rPr lang="ru-RU" dirty="0"/>
              <a:t>, </a:t>
            </a:r>
            <a:r>
              <a:rPr lang="ru-RU" dirty="0" err="1"/>
              <a:t>біженці</a:t>
            </a:r>
            <a:r>
              <a:rPr lang="ru-RU" dirty="0"/>
              <a:t>, </a:t>
            </a:r>
            <a:r>
              <a:rPr lang="ru-RU" dirty="0" err="1"/>
              <a:t>переміщені</a:t>
            </a:r>
            <a:r>
              <a:rPr lang="ru-RU" dirty="0"/>
              <a:t> особи</a:t>
            </a:r>
            <a:r>
              <a:rPr lang="ru-RU" dirty="0" smtClean="0"/>
              <a:t>);</a:t>
            </a:r>
          </a:p>
          <a:p>
            <a:r>
              <a:rPr lang="ru-RU" dirty="0" err="1" smtClean="0"/>
              <a:t>виробничим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професійним</a:t>
            </a:r>
            <a:r>
              <a:rPr lang="ru-RU" dirty="0" smtClean="0"/>
              <a:t>) </a:t>
            </a:r>
            <a:r>
              <a:rPr lang="ru-RU" dirty="0"/>
              <a:t>- </a:t>
            </a:r>
            <a:r>
              <a:rPr lang="ru-RU" dirty="0" err="1"/>
              <a:t>важкі</a:t>
            </a:r>
            <a:r>
              <a:rPr lang="ru-RU" dirty="0"/>
              <a:t> та </a:t>
            </a:r>
            <a:r>
              <a:rPr lang="ru-RU" dirty="0" err="1"/>
              <a:t>шкідливі</a:t>
            </a:r>
            <a:r>
              <a:rPr lang="ru-RU" dirty="0"/>
              <a:t> </a:t>
            </a:r>
            <a:r>
              <a:rPr lang="ru-RU" dirty="0" err="1"/>
              <a:t>умови</a:t>
            </a:r>
            <a:r>
              <a:rPr lang="ru-RU" dirty="0"/>
              <a:t> </a:t>
            </a:r>
            <a:r>
              <a:rPr lang="ru-RU" dirty="0" err="1"/>
              <a:t>праці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функціональним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/>
              <a:t>патологічним</a:t>
            </a:r>
            <a:r>
              <a:rPr lang="ru-RU" dirty="0"/>
              <a:t> станом (</a:t>
            </a:r>
            <a:r>
              <a:rPr lang="ru-RU" dirty="0" err="1"/>
              <a:t>вагітні</a:t>
            </a:r>
            <a:r>
              <a:rPr lang="ru-RU" dirty="0"/>
              <a:t>, </a:t>
            </a:r>
            <a:r>
              <a:rPr lang="ru-RU" dirty="0" err="1"/>
              <a:t>недоношені</a:t>
            </a:r>
            <a:r>
              <a:rPr lang="ru-RU" dirty="0"/>
              <a:t> </a:t>
            </a:r>
            <a:r>
              <a:rPr lang="ru-RU" dirty="0" err="1"/>
              <a:t>діти</a:t>
            </a:r>
            <a:r>
              <a:rPr lang="ru-RU" dirty="0"/>
              <a:t>, </a:t>
            </a:r>
            <a:r>
              <a:rPr lang="ru-RU" dirty="0" err="1"/>
              <a:t>новонароджені</a:t>
            </a:r>
            <a:r>
              <a:rPr lang="ru-RU" dirty="0"/>
              <a:t> з </a:t>
            </a:r>
            <a:r>
              <a:rPr lang="ru-RU" dirty="0" err="1"/>
              <a:t>низькою</a:t>
            </a:r>
            <a:r>
              <a:rPr lang="ru-RU" dirty="0"/>
              <a:t> </a:t>
            </a:r>
            <a:r>
              <a:rPr lang="ru-RU" dirty="0" err="1"/>
              <a:t>масою</a:t>
            </a:r>
            <a:r>
              <a:rPr lang="ru-RU" dirty="0"/>
              <a:t> </a:t>
            </a:r>
            <a:r>
              <a:rPr lang="ru-RU" dirty="0" err="1"/>
              <a:t>тіла</a:t>
            </a:r>
            <a:r>
              <a:rPr lang="ru-RU" dirty="0"/>
              <a:t>, особи з </a:t>
            </a:r>
            <a:r>
              <a:rPr lang="ru-RU" dirty="0" err="1"/>
              <a:t>генетичним</a:t>
            </a:r>
            <a:r>
              <a:rPr lang="ru-RU" dirty="0"/>
              <a:t> </a:t>
            </a:r>
            <a:r>
              <a:rPr lang="ru-RU" dirty="0" err="1"/>
              <a:t>ризиком</a:t>
            </a:r>
            <a:r>
              <a:rPr lang="ru-RU" dirty="0"/>
              <a:t>, з </a:t>
            </a:r>
            <a:r>
              <a:rPr lang="ru-RU" dirty="0" err="1"/>
              <a:t>вродженими</a:t>
            </a:r>
            <a:r>
              <a:rPr lang="ru-RU" dirty="0"/>
              <a:t> </a:t>
            </a:r>
            <a:r>
              <a:rPr lang="ru-RU" dirty="0" err="1"/>
              <a:t>аномаліями</a:t>
            </a:r>
            <a:r>
              <a:rPr lang="ru-RU" dirty="0"/>
              <a:t>, дефектами, </a:t>
            </a:r>
            <a:r>
              <a:rPr lang="ru-RU" dirty="0" err="1"/>
              <a:t>інваліди</a:t>
            </a:r>
            <a:r>
              <a:rPr lang="ru-RU" dirty="0"/>
              <a:t> </a:t>
            </a:r>
            <a:r>
              <a:rPr lang="ru-RU" dirty="0" err="1"/>
              <a:t>дитинства</a:t>
            </a:r>
            <a:r>
              <a:rPr lang="ru-RU" dirty="0"/>
              <a:t>);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Групи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 </a:t>
            </a:r>
            <a:r>
              <a:rPr lang="ru-RU" dirty="0" err="1"/>
              <a:t>формуються</a:t>
            </a:r>
            <a:r>
              <a:rPr lang="ru-RU" dirty="0"/>
              <a:t> за такими </a:t>
            </a:r>
            <a:r>
              <a:rPr lang="ru-RU" dirty="0" err="1"/>
              <a:t>ознаками</a:t>
            </a:r>
            <a:r>
              <a:rPr lang="ru-RU" dirty="0"/>
              <a:t> </a:t>
            </a:r>
            <a:r>
              <a:rPr lang="ru-RU" dirty="0" smtClean="0"/>
              <a:t>(2):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err="1"/>
              <a:t>матеріального</a:t>
            </a:r>
            <a:r>
              <a:rPr lang="ru-RU" dirty="0"/>
              <a:t> </a:t>
            </a:r>
            <a:r>
              <a:rPr lang="ru-RU" dirty="0" err="1"/>
              <a:t>рівня</a:t>
            </a:r>
            <a:r>
              <a:rPr lang="ru-RU" dirty="0"/>
              <a:t> </a:t>
            </a:r>
            <a:r>
              <a:rPr lang="ru-RU" dirty="0" err="1"/>
              <a:t>життя</a:t>
            </a:r>
            <a:r>
              <a:rPr lang="ru-RU" dirty="0"/>
              <a:t> (</a:t>
            </a:r>
            <a:r>
              <a:rPr lang="ru-RU" dirty="0" err="1"/>
              <a:t>бідні</a:t>
            </a:r>
            <a:r>
              <a:rPr lang="ru-RU" dirty="0"/>
              <a:t>, </a:t>
            </a:r>
            <a:r>
              <a:rPr lang="ru-RU" dirty="0" err="1"/>
              <a:t>незабезпечені</a:t>
            </a:r>
            <a:r>
              <a:rPr lang="ru-RU" dirty="0"/>
              <a:t>, </a:t>
            </a:r>
            <a:r>
              <a:rPr lang="ru-RU" dirty="0" err="1"/>
              <a:t>безробітні</a:t>
            </a:r>
            <a:r>
              <a:rPr lang="ru-RU" dirty="0"/>
              <a:t>, </a:t>
            </a:r>
            <a:r>
              <a:rPr lang="ru-RU" dirty="0" err="1"/>
              <a:t>працюючі</a:t>
            </a:r>
            <a:r>
              <a:rPr lang="ru-RU" dirty="0"/>
              <a:t> </a:t>
            </a:r>
            <a:r>
              <a:rPr lang="ru-RU" dirty="0" err="1"/>
              <a:t>неповний</a:t>
            </a:r>
            <a:r>
              <a:rPr lang="ru-RU" dirty="0"/>
              <a:t> </a:t>
            </a:r>
            <a:r>
              <a:rPr lang="ru-RU" dirty="0" err="1"/>
              <a:t>робочий</a:t>
            </a:r>
            <a:r>
              <a:rPr lang="ru-RU" dirty="0"/>
              <a:t> день, «</a:t>
            </a:r>
            <a:r>
              <a:rPr lang="ru-RU" dirty="0" err="1"/>
              <a:t>бомжі</a:t>
            </a:r>
            <a:r>
              <a:rPr lang="ru-RU" dirty="0"/>
              <a:t>»);</a:t>
            </a:r>
          </a:p>
          <a:p>
            <a:r>
              <a:rPr lang="ru-RU" dirty="0" err="1"/>
              <a:t>особливостям</a:t>
            </a:r>
            <a:r>
              <a:rPr lang="ru-RU" dirty="0"/>
              <a:t> </a:t>
            </a:r>
            <a:r>
              <a:rPr lang="ru-RU" dirty="0" err="1"/>
              <a:t>поведінки</a:t>
            </a:r>
            <a:r>
              <a:rPr lang="ru-RU" dirty="0"/>
              <a:t> - особи з </a:t>
            </a:r>
            <a:r>
              <a:rPr lang="ru-RU" dirty="0" err="1"/>
              <a:t>девіантною</a:t>
            </a:r>
            <a:r>
              <a:rPr lang="ru-RU" dirty="0"/>
              <a:t> (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відхиляється</a:t>
            </a:r>
            <a:r>
              <a:rPr lang="ru-RU" dirty="0"/>
              <a:t>) </a:t>
            </a:r>
            <a:r>
              <a:rPr lang="ru-RU" dirty="0" err="1"/>
              <a:t>поведінкою</a:t>
            </a:r>
            <a:r>
              <a:rPr lang="ru-RU" dirty="0"/>
              <a:t>, </a:t>
            </a:r>
            <a:r>
              <a:rPr lang="ru-RU" dirty="0" err="1"/>
              <a:t>наявністю</a:t>
            </a:r>
            <a:r>
              <a:rPr lang="ru-RU" dirty="0"/>
              <a:t> </a:t>
            </a:r>
            <a:r>
              <a:rPr lang="ru-RU" dirty="0" err="1"/>
              <a:t>психопатичних</a:t>
            </a:r>
            <a:r>
              <a:rPr lang="ru-RU" dirty="0"/>
              <a:t>, </a:t>
            </a:r>
            <a:r>
              <a:rPr lang="ru-RU" dirty="0" err="1"/>
              <a:t>соціально-психологічних</a:t>
            </a:r>
            <a:r>
              <a:rPr lang="ru-RU" dirty="0"/>
              <a:t> та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колізій</a:t>
            </a:r>
            <a:r>
              <a:rPr lang="ru-RU" dirty="0"/>
              <a:t> (</a:t>
            </a:r>
            <a:r>
              <a:rPr lang="ru-RU" dirty="0" err="1"/>
              <a:t>алкоголіки</a:t>
            </a:r>
            <a:r>
              <a:rPr lang="ru-RU" dirty="0"/>
              <a:t>, наркомани, </a:t>
            </a:r>
            <a:r>
              <a:rPr lang="ru-RU" dirty="0" err="1"/>
              <a:t>токсикомани</a:t>
            </a:r>
            <a:r>
              <a:rPr lang="ru-RU" dirty="0"/>
              <a:t>, </a:t>
            </a:r>
            <a:r>
              <a:rPr lang="ru-RU" dirty="0" err="1"/>
              <a:t>повії</a:t>
            </a:r>
            <a:r>
              <a:rPr lang="ru-RU" dirty="0"/>
              <a:t>, з </a:t>
            </a:r>
            <a:r>
              <a:rPr lang="ru-RU" dirty="0" err="1"/>
              <a:t>сексуальними</a:t>
            </a:r>
            <a:r>
              <a:rPr lang="ru-RU" dirty="0"/>
              <a:t> </a:t>
            </a:r>
            <a:r>
              <a:rPr lang="ru-RU" dirty="0" err="1"/>
              <a:t>відхиленнями</a:t>
            </a:r>
            <a:r>
              <a:rPr lang="ru-RU" dirty="0"/>
              <a:t>, з </a:t>
            </a:r>
            <a:r>
              <a:rPr lang="ru-RU" dirty="0" err="1"/>
              <a:t>деформаціями</a:t>
            </a:r>
            <a:r>
              <a:rPr lang="ru-RU" dirty="0"/>
              <a:t> </a:t>
            </a:r>
            <a:r>
              <a:rPr lang="ru-RU" dirty="0" err="1"/>
              <a:t>психічного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 і </a:t>
            </a:r>
            <a:r>
              <a:rPr lang="ru-RU" dirty="0" err="1"/>
              <a:t>поведінки</a:t>
            </a:r>
            <a:r>
              <a:rPr lang="ru-RU" dirty="0"/>
              <a:t>: </a:t>
            </a:r>
            <a:r>
              <a:rPr lang="ru-RU" dirty="0" err="1"/>
              <a:t>невропатії</a:t>
            </a:r>
            <a:r>
              <a:rPr lang="ru-RU" dirty="0"/>
              <a:t>, </a:t>
            </a:r>
            <a:r>
              <a:rPr lang="ru-RU" dirty="0" err="1"/>
              <a:t>психопатії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., </a:t>
            </a:r>
            <a:r>
              <a:rPr lang="ru-RU" dirty="0" err="1"/>
              <a:t>релігійні</a:t>
            </a:r>
            <a:r>
              <a:rPr lang="ru-RU" dirty="0"/>
              <a:t> та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сектанти</a:t>
            </a:r>
            <a:r>
              <a:rPr lang="ru-RU" dirty="0"/>
              <a:t> з </a:t>
            </a:r>
            <a:r>
              <a:rPr lang="ru-RU" dirty="0" err="1"/>
              <a:t>психічними</a:t>
            </a:r>
            <a:r>
              <a:rPr lang="ru-RU" dirty="0"/>
              <a:t> і </a:t>
            </a:r>
            <a:r>
              <a:rPr lang="ru-RU" dirty="0" err="1"/>
              <a:t>фізичними</a:t>
            </a:r>
            <a:r>
              <a:rPr lang="ru-RU" dirty="0"/>
              <a:t> </a:t>
            </a:r>
            <a:r>
              <a:rPr lang="ru-RU" dirty="0" err="1"/>
              <a:t>відхиленнями</a:t>
            </a:r>
            <a:r>
              <a:rPr lang="ru-RU" dirty="0"/>
              <a:t>).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5483352"/>
          </a:xfrm>
        </p:spPr>
        <p:txBody>
          <a:bodyPr>
            <a:normAutofit/>
          </a:bodyPr>
          <a:lstStyle/>
          <a:p>
            <a:r>
              <a:rPr lang="ru-RU" sz="4000" dirty="0" err="1"/>
              <a:t>Більшість</a:t>
            </a:r>
            <a:r>
              <a:rPr lang="ru-RU" sz="4000" dirty="0"/>
              <a:t> </a:t>
            </a:r>
            <a:r>
              <a:rPr lang="ru-RU" sz="4000" dirty="0" err="1"/>
              <a:t>факторів</a:t>
            </a:r>
            <a:r>
              <a:rPr lang="ru-RU" sz="4000" dirty="0"/>
              <a:t> </a:t>
            </a:r>
            <a:r>
              <a:rPr lang="ru-RU" sz="4000" dirty="0" err="1"/>
              <a:t>ризику</a:t>
            </a:r>
            <a:r>
              <a:rPr lang="ru-RU" sz="4000" dirty="0"/>
              <a:t> </a:t>
            </a:r>
            <a:r>
              <a:rPr lang="ru-RU" sz="4000" dirty="0" err="1"/>
              <a:t>залежить</a:t>
            </a:r>
            <a:r>
              <a:rPr lang="ru-RU" sz="4000" dirty="0"/>
              <a:t> </a:t>
            </a:r>
            <a:r>
              <a:rPr lang="ru-RU" sz="4000" dirty="0" err="1"/>
              <a:t>від</a:t>
            </a:r>
            <a:r>
              <a:rPr lang="ru-RU" sz="4000" dirty="0"/>
              <a:t> самих людей, </a:t>
            </a:r>
            <a:r>
              <a:rPr lang="ru-RU" sz="4000" dirty="0" err="1"/>
              <a:t>їх</a:t>
            </a:r>
            <a:r>
              <a:rPr lang="ru-RU" sz="4000" dirty="0"/>
              <a:t> способу </a:t>
            </a:r>
            <a:r>
              <a:rPr lang="ru-RU" sz="4000" dirty="0" err="1"/>
              <a:t>життя</a:t>
            </a:r>
            <a:r>
              <a:rPr lang="ru-RU" sz="4000" dirty="0"/>
              <a:t> та умов </a:t>
            </a:r>
            <a:r>
              <a:rPr lang="ru-RU" sz="4000" dirty="0" err="1"/>
              <a:t>життя</a:t>
            </a:r>
            <a:r>
              <a:rPr lang="ru-RU" sz="4000" dirty="0"/>
              <a:t>.</a:t>
            </a:r>
          </a:p>
        </p:txBody>
      </p:sp>
      <p:pic>
        <p:nvPicPr>
          <p:cNvPr id="5" name="image_article" descr="Факторы здоровья человек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4038600"/>
            <a:ext cx="3352800" cy="2281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_article" descr="Составляющие здорового образа жизни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4038600"/>
            <a:ext cx="31242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3562"/>
          </a:xfrm>
        </p:spPr>
        <p:txBody>
          <a:bodyPr>
            <a:normAutofit/>
          </a:bodyPr>
          <a:lstStyle/>
          <a:p>
            <a:pPr algn="ctr"/>
            <a:r>
              <a:rPr lang="ru-RU" b="1" dirty="0" err="1"/>
              <a:t>Спосіб</a:t>
            </a:r>
            <a:r>
              <a:rPr lang="ru-RU" b="1" dirty="0"/>
              <a:t> </a:t>
            </a:r>
            <a:r>
              <a:rPr lang="ru-RU" b="1" dirty="0" err="1" smtClean="0"/>
              <a:t>життя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7467600" cy="5330952"/>
          </a:xfrm>
        </p:spPr>
        <p:txBody>
          <a:bodyPr>
            <a:normAutofit/>
          </a:bodyPr>
          <a:lstStyle/>
          <a:p>
            <a:r>
              <a:rPr lang="ru-RU" sz="3200" dirty="0"/>
              <a:t>У США </a:t>
            </a:r>
            <a:r>
              <a:rPr lang="ru-RU" sz="3200" dirty="0" err="1"/>
              <a:t>зниження</a:t>
            </a:r>
            <a:r>
              <a:rPr lang="ru-RU" sz="3200" dirty="0"/>
              <a:t> </a:t>
            </a:r>
            <a:r>
              <a:rPr lang="ru-RU" sz="3200" dirty="0" err="1"/>
              <a:t>показників</a:t>
            </a:r>
            <a:r>
              <a:rPr lang="ru-RU" sz="3200" dirty="0"/>
              <a:t> </a:t>
            </a:r>
            <a:r>
              <a:rPr lang="ru-RU" sz="3200" dirty="0" err="1"/>
              <a:t>дитячої</a:t>
            </a:r>
            <a:r>
              <a:rPr lang="ru-RU" sz="3200" dirty="0"/>
              <a:t> </a:t>
            </a:r>
            <a:r>
              <a:rPr lang="ru-RU" sz="3200" dirty="0" err="1"/>
              <a:t>смертності</a:t>
            </a:r>
            <a:r>
              <a:rPr lang="ru-RU" sz="3200" dirty="0"/>
              <a:t> на 80% і </a:t>
            </a:r>
            <a:r>
              <a:rPr lang="ru-RU" sz="3200" dirty="0" err="1"/>
              <a:t>смертності</a:t>
            </a:r>
            <a:r>
              <a:rPr lang="ru-RU" sz="3200" dirty="0"/>
              <a:t> </a:t>
            </a:r>
            <a:r>
              <a:rPr lang="ru-RU" sz="3200" dirty="0" err="1"/>
              <a:t>всього</a:t>
            </a:r>
            <a:r>
              <a:rPr lang="ru-RU" sz="3200" dirty="0"/>
              <a:t> </a:t>
            </a:r>
            <a:r>
              <a:rPr lang="ru-RU" sz="3200" dirty="0" err="1"/>
              <a:t>населення</a:t>
            </a:r>
            <a:r>
              <a:rPr lang="ru-RU" sz="3200" dirty="0"/>
              <a:t> на 94%, </a:t>
            </a:r>
            <a:r>
              <a:rPr lang="ru-RU" sz="3200" dirty="0" err="1"/>
              <a:t>збільшення</a:t>
            </a:r>
            <a:r>
              <a:rPr lang="ru-RU" sz="3200" dirty="0"/>
              <a:t> </a:t>
            </a:r>
            <a:r>
              <a:rPr lang="ru-RU" sz="3200" dirty="0" err="1"/>
              <a:t>очікуваної</a:t>
            </a:r>
            <a:r>
              <a:rPr lang="ru-RU" sz="3200" dirty="0"/>
              <a:t> </a:t>
            </a:r>
            <a:r>
              <a:rPr lang="ru-RU" sz="3200" dirty="0" err="1"/>
              <a:t>середньої</a:t>
            </a:r>
            <a:r>
              <a:rPr lang="ru-RU" sz="3200" dirty="0"/>
              <a:t> </a:t>
            </a:r>
            <a:r>
              <a:rPr lang="ru-RU" sz="3200" dirty="0" err="1"/>
              <a:t>тривалості</a:t>
            </a:r>
            <a:r>
              <a:rPr lang="ru-RU" sz="3200" dirty="0"/>
              <a:t> </a:t>
            </a:r>
            <a:r>
              <a:rPr lang="ru-RU" sz="3200" dirty="0" err="1"/>
              <a:t>життя</a:t>
            </a:r>
            <a:r>
              <a:rPr lang="ru-RU" sz="3200" dirty="0"/>
              <a:t> на 85% </a:t>
            </a:r>
            <a:r>
              <a:rPr lang="ru-RU" sz="3200" dirty="0" err="1"/>
              <a:t>пов'язують</a:t>
            </a:r>
            <a:r>
              <a:rPr lang="ru-RU" sz="3200" dirty="0"/>
              <a:t> не з </a:t>
            </a:r>
            <a:r>
              <a:rPr lang="ru-RU" sz="3200" dirty="0" err="1"/>
              <a:t>успіхами</a:t>
            </a:r>
            <a:r>
              <a:rPr lang="ru-RU" sz="3200" dirty="0"/>
              <a:t> </a:t>
            </a:r>
            <a:r>
              <a:rPr lang="ru-RU" sz="3200" dirty="0" err="1"/>
              <a:t>медицини</a:t>
            </a:r>
            <a:r>
              <a:rPr lang="ru-RU" sz="3200" dirty="0"/>
              <a:t>, а з </a:t>
            </a:r>
            <a:r>
              <a:rPr lang="ru-RU" sz="3200" dirty="0" err="1"/>
              <a:t>поліпшенням</a:t>
            </a:r>
            <a:r>
              <a:rPr lang="ru-RU" sz="3200" dirty="0"/>
              <a:t> умов </a:t>
            </a:r>
            <a:r>
              <a:rPr lang="ru-RU" sz="3200" dirty="0" err="1"/>
              <a:t>життя</a:t>
            </a:r>
            <a:r>
              <a:rPr lang="ru-RU" sz="3200" dirty="0"/>
              <a:t>, </a:t>
            </a:r>
            <a:r>
              <a:rPr lang="ru-RU" sz="3200" dirty="0" err="1"/>
              <a:t>праці</a:t>
            </a:r>
            <a:r>
              <a:rPr lang="ru-RU" sz="3200" dirty="0"/>
              <a:t> та </a:t>
            </a:r>
            <a:r>
              <a:rPr lang="ru-RU" sz="3200" dirty="0" err="1"/>
              <a:t>раціоналізацією</a:t>
            </a:r>
            <a:r>
              <a:rPr lang="ru-RU" sz="3200" dirty="0"/>
              <a:t> способу </a:t>
            </a:r>
            <a:r>
              <a:rPr lang="ru-RU" sz="3200" dirty="0" err="1"/>
              <a:t>життя</a:t>
            </a:r>
            <a:r>
              <a:rPr lang="ru-RU" sz="3200" dirty="0"/>
              <a:t> </a:t>
            </a:r>
            <a:r>
              <a:rPr lang="ru-RU" sz="3200" dirty="0" err="1"/>
              <a:t>населення</a:t>
            </a:r>
            <a:r>
              <a:rPr lang="ru-RU" sz="3200" dirty="0"/>
              <a:t>.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8736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/>
              <a:t>Спосіб</a:t>
            </a:r>
            <a:r>
              <a:rPr lang="ru-RU" b="1" dirty="0"/>
              <a:t> </a:t>
            </a:r>
            <a:r>
              <a:rPr lang="ru-RU" b="1" dirty="0" err="1"/>
              <a:t>життя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7467600" cy="5635752"/>
          </a:xfrm>
        </p:spPr>
        <p:txBody>
          <a:bodyPr>
            <a:normAutofit/>
          </a:bodyPr>
          <a:lstStyle/>
          <a:p>
            <a:r>
              <a:rPr lang="ru-RU" sz="3200" b="1" dirty="0" err="1"/>
              <a:t>Спосіб</a:t>
            </a:r>
            <a:r>
              <a:rPr lang="ru-RU" sz="3200" b="1" dirty="0"/>
              <a:t> </a:t>
            </a:r>
            <a:r>
              <a:rPr lang="ru-RU" sz="3200" b="1" dirty="0" err="1"/>
              <a:t>життя</a:t>
            </a:r>
            <a:r>
              <a:rPr lang="ru-RU" sz="3200" b="1" dirty="0"/>
              <a:t> </a:t>
            </a:r>
            <a:r>
              <a:rPr lang="ru-RU" sz="3200" dirty="0"/>
              <a:t>- </a:t>
            </a:r>
            <a:r>
              <a:rPr lang="ru-RU" sz="3200" dirty="0" err="1"/>
              <a:t>певний</a:t>
            </a:r>
            <a:r>
              <a:rPr lang="ru-RU" sz="3200" dirty="0"/>
              <a:t> тип </a:t>
            </a:r>
            <a:r>
              <a:rPr lang="ru-RU" sz="3200" dirty="0" err="1"/>
              <a:t>життєдіяльності</a:t>
            </a:r>
            <a:r>
              <a:rPr lang="ru-RU" sz="3200" dirty="0"/>
              <a:t> людей, </a:t>
            </a:r>
            <a:r>
              <a:rPr lang="ru-RU" sz="3200" dirty="0" err="1"/>
              <a:t>що</a:t>
            </a:r>
            <a:r>
              <a:rPr lang="ru-RU" sz="3200" dirty="0"/>
              <a:t> </a:t>
            </a:r>
            <a:r>
              <a:rPr lang="ru-RU" sz="3200" dirty="0" err="1"/>
              <a:t>включає</a:t>
            </a:r>
            <a:r>
              <a:rPr lang="ru-RU" sz="3200" dirty="0"/>
              <a:t> в себе </a:t>
            </a:r>
            <a:r>
              <a:rPr lang="ru-RU" sz="3200" dirty="0" err="1"/>
              <a:t>різні</a:t>
            </a:r>
            <a:r>
              <a:rPr lang="ru-RU" sz="3200" dirty="0"/>
              <a:t> </a:t>
            </a:r>
            <a:r>
              <a:rPr lang="ru-RU" sz="3200" dirty="0" err="1"/>
              <a:t>види</a:t>
            </a:r>
            <a:r>
              <a:rPr lang="ru-RU" sz="3200" dirty="0"/>
              <a:t> </a:t>
            </a:r>
            <a:r>
              <a:rPr lang="ru-RU" sz="3200" dirty="0" err="1"/>
              <a:t>діяльності</a:t>
            </a:r>
            <a:r>
              <a:rPr lang="ru-RU" sz="3200" dirty="0"/>
              <a:t>, </a:t>
            </a:r>
            <a:r>
              <a:rPr lang="ru-RU" sz="3200" dirty="0" err="1"/>
              <a:t>це</a:t>
            </a:r>
            <a:r>
              <a:rPr lang="ru-RU" sz="3200" dirty="0"/>
              <a:t> </a:t>
            </a:r>
            <a:r>
              <a:rPr lang="ru-RU" sz="3200" dirty="0" err="1"/>
              <a:t>поведінка</a:t>
            </a:r>
            <a:r>
              <a:rPr lang="ru-RU" sz="3200" dirty="0"/>
              <a:t> людей в </a:t>
            </a:r>
            <a:r>
              <a:rPr lang="ru-RU" sz="3200" dirty="0" err="1"/>
              <a:t>повсякденному</a:t>
            </a:r>
            <a:r>
              <a:rPr lang="ru-RU" sz="3200" dirty="0"/>
              <a:t> </a:t>
            </a:r>
            <a:r>
              <a:rPr lang="ru-RU" sz="3200" dirty="0" err="1"/>
              <a:t>житті</a:t>
            </a:r>
            <a:r>
              <a:rPr lang="ru-RU" sz="3200" dirty="0"/>
              <a:t>.</a:t>
            </a:r>
          </a:p>
          <a:p>
            <a:r>
              <a:rPr lang="ru-RU" sz="3200" dirty="0" err="1"/>
              <a:t>Виділяють</a:t>
            </a:r>
            <a:r>
              <a:rPr lang="ru-RU" sz="3200" b="1" dirty="0"/>
              <a:t> </a:t>
            </a:r>
            <a:r>
              <a:rPr lang="ru-RU" sz="3200" b="1" dirty="0" err="1"/>
              <a:t>основні</a:t>
            </a:r>
            <a:r>
              <a:rPr lang="ru-RU" sz="3200" b="1" dirty="0"/>
              <a:t> </a:t>
            </a:r>
            <a:r>
              <a:rPr lang="ru-RU" sz="3200" b="1" dirty="0" err="1"/>
              <a:t>форми</a:t>
            </a:r>
            <a:r>
              <a:rPr lang="ru-RU" sz="3200" b="1" dirty="0"/>
              <a:t> </a:t>
            </a:r>
            <a:r>
              <a:rPr lang="ru-RU" sz="3200" b="1" dirty="0" err="1"/>
              <a:t>діяльності</a:t>
            </a:r>
            <a:r>
              <a:rPr lang="ru-RU" sz="3200" b="1" dirty="0"/>
              <a:t>: </a:t>
            </a:r>
            <a:r>
              <a:rPr lang="ru-RU" sz="3200" dirty="0" err="1"/>
              <a:t>трудова</a:t>
            </a:r>
            <a:r>
              <a:rPr lang="ru-RU" sz="3200" dirty="0"/>
              <a:t> (</a:t>
            </a:r>
            <a:r>
              <a:rPr lang="ru-RU" sz="3200" dirty="0" err="1"/>
              <a:t>виробнича</a:t>
            </a:r>
            <a:r>
              <a:rPr lang="ru-RU" sz="3200" dirty="0"/>
              <a:t>), </a:t>
            </a:r>
            <a:r>
              <a:rPr lang="ru-RU" sz="3200" dirty="0" err="1"/>
              <a:t>пізнавальна</a:t>
            </a:r>
            <a:r>
              <a:rPr lang="ru-RU" sz="3200" dirty="0"/>
              <a:t>, </a:t>
            </a:r>
            <a:r>
              <a:rPr lang="ru-RU" sz="3200" dirty="0" err="1"/>
              <a:t>діяльність</a:t>
            </a:r>
            <a:r>
              <a:rPr lang="ru-RU" sz="3200" dirty="0"/>
              <a:t> в </a:t>
            </a:r>
            <a:r>
              <a:rPr lang="ru-RU" sz="3200" dirty="0" err="1"/>
              <a:t>побуті</a:t>
            </a:r>
            <a:r>
              <a:rPr lang="ru-RU" sz="3200" dirty="0"/>
              <a:t>, </a:t>
            </a:r>
            <a:r>
              <a:rPr lang="ru-RU" sz="3200" dirty="0" err="1"/>
              <a:t>медична</a:t>
            </a:r>
            <a:r>
              <a:rPr lang="ru-RU" sz="3200" dirty="0"/>
              <a:t> </a:t>
            </a:r>
            <a:r>
              <a:rPr lang="ru-RU" sz="3200" dirty="0" err="1"/>
              <a:t>активність</a:t>
            </a:r>
            <a:r>
              <a:rPr lang="ru-RU" sz="3200" dirty="0"/>
              <a:t>. </a:t>
            </a:r>
            <a:r>
              <a:rPr lang="ru-RU" sz="3200" dirty="0" err="1"/>
              <a:t>Кожен</a:t>
            </a:r>
            <a:r>
              <a:rPr lang="ru-RU" sz="3200" dirty="0"/>
              <a:t> вид </a:t>
            </a:r>
            <a:r>
              <a:rPr lang="ru-RU" sz="3200" dirty="0" err="1"/>
              <a:t>діяльності</a:t>
            </a:r>
            <a:r>
              <a:rPr lang="ru-RU" sz="3200" dirty="0"/>
              <a:t> </a:t>
            </a:r>
            <a:r>
              <a:rPr lang="ru-RU" sz="3200" dirty="0" err="1"/>
              <a:t>має</a:t>
            </a:r>
            <a:r>
              <a:rPr lang="ru-RU" sz="3200" dirty="0"/>
              <a:t> </a:t>
            </a:r>
            <a:r>
              <a:rPr lang="ru-RU" sz="3200" dirty="0" err="1"/>
              <a:t>свої</a:t>
            </a:r>
            <a:r>
              <a:rPr lang="ru-RU" sz="3200" dirty="0"/>
              <a:t> </a:t>
            </a:r>
            <a:r>
              <a:rPr lang="ru-RU" sz="3200" dirty="0" err="1"/>
              <a:t>показники</a:t>
            </a:r>
            <a:r>
              <a:rPr lang="ru-RU" sz="3200" dirty="0"/>
              <a:t>. </a:t>
            </a:r>
            <a:endParaRPr lang="ru-RU" sz="28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Показниками</a:t>
            </a:r>
            <a:r>
              <a:rPr lang="ru-RU" dirty="0"/>
              <a:t> </a:t>
            </a:r>
            <a:r>
              <a:rPr lang="ru-RU" dirty="0" err="1"/>
              <a:t>виробничо-трудової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err="1"/>
              <a:t>ступінь</a:t>
            </a:r>
            <a:r>
              <a:rPr lang="ru-RU" sz="2800" dirty="0"/>
              <a:t> </a:t>
            </a:r>
            <a:r>
              <a:rPr lang="ru-RU" sz="2800" dirty="0" err="1"/>
              <a:t>задоволеності</a:t>
            </a:r>
            <a:r>
              <a:rPr lang="ru-RU" sz="2800" dirty="0"/>
              <a:t> </a:t>
            </a:r>
            <a:r>
              <a:rPr lang="ru-RU" sz="2800" dirty="0" err="1"/>
              <a:t>виконуваною</a:t>
            </a:r>
            <a:r>
              <a:rPr lang="ru-RU" sz="2800" dirty="0"/>
              <a:t> </a:t>
            </a:r>
            <a:r>
              <a:rPr lang="ru-RU" sz="2800" dirty="0" err="1"/>
              <a:t>роботою</a:t>
            </a:r>
            <a:r>
              <a:rPr lang="ru-RU" sz="2800" dirty="0"/>
              <a:t>,</a:t>
            </a:r>
          </a:p>
          <a:p>
            <a:r>
              <a:rPr lang="ru-RU" sz="2800" dirty="0" err="1"/>
              <a:t>рівень</a:t>
            </a:r>
            <a:r>
              <a:rPr lang="ru-RU" sz="2800" dirty="0"/>
              <a:t> </a:t>
            </a:r>
            <a:r>
              <a:rPr lang="ru-RU" sz="2800" dirty="0" err="1"/>
              <a:t>професійної</a:t>
            </a:r>
            <a:r>
              <a:rPr lang="ru-RU" sz="2800" dirty="0"/>
              <a:t> </a:t>
            </a:r>
            <a:r>
              <a:rPr lang="ru-RU" sz="2800" dirty="0" err="1"/>
              <a:t>майстерності</a:t>
            </a:r>
            <a:r>
              <a:rPr lang="ru-RU" sz="2800" dirty="0"/>
              <a:t>,</a:t>
            </a:r>
          </a:p>
          <a:p>
            <a:r>
              <a:rPr lang="ru-RU" sz="2800" dirty="0" err="1"/>
              <a:t>займана</a:t>
            </a:r>
            <a:r>
              <a:rPr lang="ru-RU" sz="2800" dirty="0"/>
              <a:t> посада,</a:t>
            </a:r>
          </a:p>
          <a:p>
            <a:r>
              <a:rPr lang="ru-RU" sz="2800" dirty="0" err="1"/>
              <a:t>відносини</a:t>
            </a:r>
            <a:r>
              <a:rPr lang="ru-RU" sz="2800" dirty="0"/>
              <a:t> в </a:t>
            </a:r>
            <a:r>
              <a:rPr lang="ru-RU" sz="2800" dirty="0" err="1"/>
              <a:t>колективі</a:t>
            </a:r>
            <a:r>
              <a:rPr lang="ru-RU" sz="2800" dirty="0"/>
              <a:t>,</a:t>
            </a:r>
          </a:p>
          <a:p>
            <a:r>
              <a:rPr lang="ru-RU" sz="2800" dirty="0" err="1"/>
              <a:t>ініціативність</a:t>
            </a:r>
            <a:endParaRPr lang="ru-RU" sz="2800" dirty="0"/>
          </a:p>
          <a:p>
            <a:r>
              <a:rPr lang="ru-RU" sz="2800" dirty="0"/>
              <a:t>і </a:t>
            </a:r>
            <a:r>
              <a:rPr lang="ru-RU" sz="2800" dirty="0" err="1" smtClean="0"/>
              <a:t>т.і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3562"/>
          </a:xfrm>
        </p:spPr>
        <p:txBody>
          <a:bodyPr>
            <a:noAutofit/>
          </a:bodyPr>
          <a:lstStyle/>
          <a:p>
            <a:r>
              <a:rPr lang="ru-RU" sz="3200" dirty="0" err="1"/>
              <a:t>Показники</a:t>
            </a:r>
            <a:r>
              <a:rPr lang="ru-RU" sz="3200" dirty="0"/>
              <a:t> </a:t>
            </a:r>
            <a:r>
              <a:rPr lang="ru-RU" sz="3200" dirty="0" err="1"/>
              <a:t>діяльності</a:t>
            </a:r>
            <a:r>
              <a:rPr lang="ru-RU" sz="3200" dirty="0"/>
              <a:t> в </a:t>
            </a:r>
            <a:r>
              <a:rPr lang="ru-RU" sz="3200" dirty="0" err="1"/>
              <a:t>побуті</a:t>
            </a:r>
            <a:r>
              <a:rPr lang="ru-RU" sz="3200" dirty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5483352"/>
          </a:xfrm>
        </p:spPr>
        <p:txBody>
          <a:bodyPr>
            <a:normAutofit/>
          </a:bodyPr>
          <a:lstStyle/>
          <a:p>
            <a:r>
              <a:rPr lang="ru-RU" sz="3200" dirty="0" err="1"/>
              <a:t>житлово-побутові</a:t>
            </a:r>
            <a:r>
              <a:rPr lang="ru-RU" sz="3200" dirty="0"/>
              <a:t> </a:t>
            </a:r>
            <a:r>
              <a:rPr lang="ru-RU" sz="3200" dirty="0" err="1"/>
              <a:t>умови</a:t>
            </a:r>
            <a:r>
              <a:rPr lang="ru-RU" sz="3200" dirty="0"/>
              <a:t>,</a:t>
            </a:r>
          </a:p>
          <a:p>
            <a:r>
              <a:rPr lang="ru-RU" sz="3200" dirty="0" err="1"/>
              <a:t>наявність</a:t>
            </a:r>
            <a:r>
              <a:rPr lang="ru-RU" sz="3200" dirty="0"/>
              <a:t> </a:t>
            </a:r>
            <a:r>
              <a:rPr lang="ru-RU" sz="3200" dirty="0" err="1"/>
              <a:t>побутової</a:t>
            </a:r>
            <a:r>
              <a:rPr lang="ru-RU" sz="3200" dirty="0"/>
              <a:t> </a:t>
            </a:r>
            <a:r>
              <a:rPr lang="ru-RU" sz="3200" dirty="0" err="1"/>
              <a:t>техніки</a:t>
            </a:r>
            <a:r>
              <a:rPr lang="ru-RU" sz="3200" dirty="0"/>
              <a:t>,</a:t>
            </a:r>
          </a:p>
          <a:p>
            <a:r>
              <a:rPr lang="ru-RU" sz="3200" dirty="0"/>
              <a:t>час, </a:t>
            </a:r>
            <a:r>
              <a:rPr lang="ru-RU" sz="3200" dirty="0" err="1"/>
              <a:t>що</a:t>
            </a:r>
            <a:r>
              <a:rPr lang="ru-RU" sz="3200" dirty="0"/>
              <a:t> </a:t>
            </a:r>
            <a:r>
              <a:rPr lang="ru-RU" sz="3200" dirty="0" err="1"/>
              <a:t>витрачається</a:t>
            </a:r>
            <a:r>
              <a:rPr lang="ru-RU" sz="3200" dirty="0"/>
              <a:t> на </a:t>
            </a:r>
            <a:r>
              <a:rPr lang="ru-RU" sz="3200" dirty="0" err="1"/>
              <a:t>домашні</a:t>
            </a:r>
            <a:r>
              <a:rPr lang="ru-RU" sz="3200" dirty="0"/>
              <a:t> </a:t>
            </a:r>
            <a:r>
              <a:rPr lang="ru-RU" sz="3200" dirty="0" err="1"/>
              <a:t>обов'язки</a:t>
            </a:r>
            <a:r>
              <a:rPr lang="ru-RU" sz="3200" dirty="0"/>
              <a:t>,</a:t>
            </a:r>
          </a:p>
          <a:p>
            <a:r>
              <a:rPr lang="ru-RU" sz="3200" dirty="0" err="1"/>
              <a:t>відносини</a:t>
            </a:r>
            <a:r>
              <a:rPr lang="ru-RU" sz="3200" dirty="0"/>
              <a:t> </a:t>
            </a:r>
            <a:r>
              <a:rPr lang="ru-RU" sz="3200" dirty="0" err="1"/>
              <a:t>між</a:t>
            </a:r>
            <a:r>
              <a:rPr lang="ru-RU" sz="3200" dirty="0"/>
              <a:t> </a:t>
            </a:r>
            <a:r>
              <a:rPr lang="ru-RU" sz="3200" dirty="0" err="1"/>
              <a:t>подружжям</a:t>
            </a:r>
            <a:r>
              <a:rPr lang="ru-RU" sz="3200" dirty="0"/>
              <a:t>,</a:t>
            </a:r>
          </a:p>
          <a:p>
            <a:r>
              <a:rPr lang="ru-RU" sz="3200" dirty="0"/>
              <a:t>число </a:t>
            </a:r>
            <a:r>
              <a:rPr lang="ru-RU" sz="3200" dirty="0" err="1"/>
              <a:t>дітей</a:t>
            </a:r>
            <a:endParaRPr lang="ru-RU" sz="3200" dirty="0"/>
          </a:p>
          <a:p>
            <a:r>
              <a:rPr lang="ru-RU" sz="3200" dirty="0"/>
              <a:t>і </a:t>
            </a:r>
            <a:r>
              <a:rPr lang="ru-RU" sz="3200" dirty="0" err="1" smtClean="0"/>
              <a:t>т.і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3562"/>
          </a:xfrm>
        </p:spPr>
        <p:txBody>
          <a:bodyPr>
            <a:normAutofit/>
          </a:bodyPr>
          <a:lstStyle/>
          <a:p>
            <a:r>
              <a:rPr lang="ru-RU" dirty="0" err="1"/>
              <a:t>Показники</a:t>
            </a:r>
            <a:r>
              <a:rPr lang="ru-RU" dirty="0"/>
              <a:t> </a:t>
            </a:r>
            <a:r>
              <a:rPr lang="ru-RU" dirty="0" err="1"/>
              <a:t>медичної</a:t>
            </a:r>
            <a:r>
              <a:rPr lang="ru-RU" dirty="0"/>
              <a:t> </a:t>
            </a:r>
            <a:r>
              <a:rPr lang="ru-RU" dirty="0" err="1"/>
              <a:t>активності</a:t>
            </a:r>
            <a:r>
              <a:rPr lang="ru-RU" dirty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848600" cy="5483352"/>
          </a:xfrm>
        </p:spPr>
        <p:txBody>
          <a:bodyPr>
            <a:normAutofit/>
          </a:bodyPr>
          <a:lstStyle/>
          <a:p>
            <a:r>
              <a:rPr lang="ru-RU" sz="2800" dirty="0" err="1"/>
              <a:t>санітарна</a:t>
            </a:r>
            <a:r>
              <a:rPr lang="ru-RU" sz="2800" dirty="0"/>
              <a:t> </a:t>
            </a:r>
            <a:r>
              <a:rPr lang="ru-RU" sz="2800" dirty="0" err="1"/>
              <a:t>грамотність</a:t>
            </a:r>
            <a:r>
              <a:rPr lang="ru-RU" sz="2800" dirty="0"/>
              <a:t>,</a:t>
            </a:r>
          </a:p>
          <a:p>
            <a:r>
              <a:rPr lang="ru-RU" sz="2800" dirty="0" err="1"/>
              <a:t>гігієнічні</a:t>
            </a:r>
            <a:r>
              <a:rPr lang="ru-RU" sz="2800" dirty="0"/>
              <a:t> </a:t>
            </a:r>
            <a:r>
              <a:rPr lang="ru-RU" sz="2800" dirty="0" err="1"/>
              <a:t>звички</a:t>
            </a:r>
            <a:r>
              <a:rPr lang="ru-RU" sz="2800" dirty="0"/>
              <a:t>,</a:t>
            </a:r>
          </a:p>
          <a:p>
            <a:r>
              <a:rPr lang="ru-RU" sz="2800" dirty="0" err="1"/>
              <a:t>ставлення</a:t>
            </a:r>
            <a:r>
              <a:rPr lang="ru-RU" sz="2800" dirty="0"/>
              <a:t> до </a:t>
            </a:r>
            <a:r>
              <a:rPr lang="ru-RU" sz="2800" dirty="0" err="1"/>
              <a:t>медоглядів</a:t>
            </a:r>
            <a:r>
              <a:rPr lang="ru-RU" sz="2800" dirty="0"/>
              <a:t>,</a:t>
            </a:r>
          </a:p>
          <a:p>
            <a:r>
              <a:rPr lang="ru-RU" sz="2800" dirty="0" err="1"/>
              <a:t>виконання</a:t>
            </a:r>
            <a:r>
              <a:rPr lang="ru-RU" sz="2800" dirty="0"/>
              <a:t> </a:t>
            </a:r>
            <a:r>
              <a:rPr lang="ru-RU" sz="2800" dirty="0" err="1"/>
              <a:t>медичних</a:t>
            </a:r>
            <a:r>
              <a:rPr lang="ru-RU" sz="2800" dirty="0"/>
              <a:t> </a:t>
            </a:r>
            <a:r>
              <a:rPr lang="ru-RU" sz="2800" dirty="0" err="1"/>
              <a:t>рекомендацій</a:t>
            </a:r>
            <a:r>
              <a:rPr lang="ru-RU" sz="2800" dirty="0"/>
              <a:t>,</a:t>
            </a:r>
          </a:p>
          <a:p>
            <a:r>
              <a:rPr lang="ru-RU" sz="2800" dirty="0" err="1" smtClean="0"/>
              <a:t>раціональність</a:t>
            </a:r>
            <a:r>
              <a:rPr lang="ru-RU" sz="2800" dirty="0" smtClean="0"/>
              <a:t> </a:t>
            </a:r>
            <a:r>
              <a:rPr lang="ru-RU" sz="2800" dirty="0" err="1"/>
              <a:t>харчування</a:t>
            </a:r>
            <a:r>
              <a:rPr lang="ru-RU" sz="2800" dirty="0"/>
              <a:t>,</a:t>
            </a:r>
          </a:p>
          <a:p>
            <a:r>
              <a:rPr lang="ru-RU" sz="2800" dirty="0" err="1"/>
              <a:t>фізична</a:t>
            </a:r>
            <a:r>
              <a:rPr lang="ru-RU" sz="2800" dirty="0"/>
              <a:t> </a:t>
            </a:r>
            <a:r>
              <a:rPr lang="ru-RU" sz="2800" dirty="0" err="1"/>
              <a:t>активність</a:t>
            </a:r>
            <a:r>
              <a:rPr lang="ru-RU" sz="2800" dirty="0"/>
              <a:t>,</a:t>
            </a:r>
          </a:p>
          <a:p>
            <a:r>
              <a:rPr lang="ru-RU" sz="2800" dirty="0" err="1"/>
              <a:t>відсутність</a:t>
            </a:r>
            <a:r>
              <a:rPr lang="ru-RU" sz="2800" dirty="0"/>
              <a:t> </a:t>
            </a:r>
            <a:r>
              <a:rPr lang="ru-RU" sz="2800" dirty="0" err="1"/>
              <a:t>шкідливих</a:t>
            </a:r>
            <a:r>
              <a:rPr lang="ru-RU" sz="2800" dirty="0"/>
              <a:t> </a:t>
            </a:r>
            <a:r>
              <a:rPr lang="ru-RU" sz="2800" dirty="0" err="1"/>
              <a:t>звичок</a:t>
            </a:r>
            <a:r>
              <a:rPr lang="ru-RU" sz="2800" dirty="0"/>
              <a:t>,</a:t>
            </a:r>
          </a:p>
          <a:p>
            <a:r>
              <a:rPr lang="ru-RU" sz="2800" dirty="0" err="1"/>
              <a:t>своєчасність</a:t>
            </a:r>
            <a:r>
              <a:rPr lang="ru-RU" sz="2800" dirty="0"/>
              <a:t> </a:t>
            </a:r>
            <a:r>
              <a:rPr lang="ru-RU" sz="2800" dirty="0" err="1"/>
              <a:t>звернень</a:t>
            </a:r>
            <a:r>
              <a:rPr lang="ru-RU" sz="2800" dirty="0"/>
              <a:t> за </a:t>
            </a:r>
            <a:r>
              <a:rPr lang="ru-RU" sz="2800" dirty="0" err="1"/>
              <a:t>медичною</a:t>
            </a:r>
            <a:r>
              <a:rPr lang="ru-RU" sz="2800" dirty="0"/>
              <a:t> </a:t>
            </a:r>
            <a:r>
              <a:rPr lang="ru-RU" sz="2800" dirty="0" err="1"/>
              <a:t>допомогою</a:t>
            </a:r>
            <a:r>
              <a:rPr lang="ru-RU" sz="2800" dirty="0"/>
              <a:t>.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20762"/>
          </a:xfrm>
        </p:spPr>
        <p:txBody>
          <a:bodyPr/>
          <a:lstStyle/>
          <a:p>
            <a:r>
              <a:rPr lang="ru-RU" dirty="0" err="1"/>
              <a:t>Поняття</a:t>
            </a:r>
            <a:r>
              <a:rPr lang="ru-RU" dirty="0"/>
              <a:t>, </a:t>
            </a:r>
            <a:r>
              <a:rPr lang="ru-RU" dirty="0" err="1"/>
              <a:t>тісно</a:t>
            </a:r>
            <a:r>
              <a:rPr lang="ru-RU" dirty="0"/>
              <a:t> </a:t>
            </a:r>
            <a:r>
              <a:rPr lang="ru-RU" dirty="0" err="1"/>
              <a:t>пов'язаних</a:t>
            </a:r>
            <a:r>
              <a:rPr lang="ru-RU" dirty="0"/>
              <a:t> з </a:t>
            </a:r>
            <a:r>
              <a:rPr lang="ru-RU" dirty="0" err="1"/>
              <a:t>поняттям</a:t>
            </a:r>
            <a:r>
              <a:rPr lang="ru-RU" dirty="0"/>
              <a:t> способу </a:t>
            </a:r>
            <a:r>
              <a:rPr lang="ru-RU" dirty="0" err="1"/>
              <a:t>життя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772400" cy="5254752"/>
          </a:xfrm>
        </p:spPr>
        <p:txBody>
          <a:bodyPr>
            <a:normAutofit fontScale="77500" lnSpcReduction="20000"/>
          </a:bodyPr>
          <a:lstStyle/>
          <a:p>
            <a:r>
              <a:rPr lang="ru-RU" sz="2900" b="1" dirty="0" err="1" smtClean="0"/>
              <a:t>Умови</a:t>
            </a:r>
            <a:r>
              <a:rPr lang="ru-RU" sz="2900" b="1" dirty="0" smtClean="0"/>
              <a:t> </a:t>
            </a:r>
            <a:r>
              <a:rPr lang="ru-RU" sz="2900" b="1" dirty="0" err="1" smtClean="0"/>
              <a:t>життя</a:t>
            </a:r>
            <a:r>
              <a:rPr lang="ru-RU" sz="2900" b="1" dirty="0" smtClean="0"/>
              <a:t> </a:t>
            </a:r>
            <a:r>
              <a:rPr lang="ru-RU" sz="2900" dirty="0" smtClean="0"/>
              <a:t>- </a:t>
            </a:r>
            <a:r>
              <a:rPr lang="ru-RU" sz="2900" dirty="0" err="1" smtClean="0"/>
              <a:t>умови</a:t>
            </a:r>
            <a:r>
              <a:rPr lang="ru-RU" sz="2900" dirty="0" smtClean="0"/>
              <a:t>, </a:t>
            </a:r>
            <a:r>
              <a:rPr lang="ru-RU" sz="2900" dirty="0" err="1" smtClean="0"/>
              <a:t>що</a:t>
            </a:r>
            <a:r>
              <a:rPr lang="ru-RU" sz="2900" dirty="0" smtClean="0"/>
              <a:t> </a:t>
            </a:r>
            <a:r>
              <a:rPr lang="ru-RU" sz="2900" dirty="0" err="1" smtClean="0"/>
              <a:t>визначають</a:t>
            </a:r>
            <a:r>
              <a:rPr lang="ru-RU" sz="2900" dirty="0" smtClean="0"/>
              <a:t> </a:t>
            </a:r>
            <a:r>
              <a:rPr lang="ru-RU" sz="2900" dirty="0" err="1" smtClean="0"/>
              <a:t>спосіб</a:t>
            </a:r>
            <a:r>
              <a:rPr lang="ru-RU" sz="2900" dirty="0" smtClean="0"/>
              <a:t> </a:t>
            </a:r>
            <a:r>
              <a:rPr lang="ru-RU" sz="2900" dirty="0" err="1" smtClean="0"/>
              <a:t>життя</a:t>
            </a:r>
            <a:r>
              <a:rPr lang="ru-RU" sz="2900" dirty="0" smtClean="0"/>
              <a:t>. </a:t>
            </a:r>
            <a:r>
              <a:rPr lang="ru-RU" sz="3100" dirty="0" smtClean="0"/>
              <a:t>(</a:t>
            </a:r>
            <a:r>
              <a:rPr lang="ru-RU" sz="3100" dirty="0" err="1" smtClean="0"/>
              <a:t>Праця</a:t>
            </a:r>
            <a:r>
              <a:rPr lang="ru-RU" sz="3100" dirty="0" smtClean="0"/>
              <a:t>, </a:t>
            </a:r>
            <a:r>
              <a:rPr lang="ru-RU" sz="3100" dirty="0" err="1" smtClean="0"/>
              <a:t>побут</a:t>
            </a:r>
            <a:r>
              <a:rPr lang="ru-RU" sz="3100" dirty="0" smtClean="0"/>
              <a:t>, </a:t>
            </a:r>
            <a:r>
              <a:rPr lang="ru-RU" sz="3100" dirty="0" err="1" smtClean="0"/>
              <a:t>родинні</a:t>
            </a:r>
            <a:r>
              <a:rPr lang="ru-RU" sz="3100" dirty="0" smtClean="0"/>
              <a:t> </a:t>
            </a:r>
            <a:r>
              <a:rPr lang="ru-RU" sz="3100" dirty="0" err="1" smtClean="0"/>
              <a:t>стосунки</a:t>
            </a:r>
            <a:r>
              <a:rPr lang="ru-RU" sz="3100" dirty="0" smtClean="0"/>
              <a:t>, </a:t>
            </a:r>
            <a:r>
              <a:rPr lang="ru-RU" sz="3100" dirty="0" err="1" smtClean="0"/>
              <a:t>освіта</a:t>
            </a:r>
            <a:r>
              <a:rPr lang="ru-RU" sz="3100" dirty="0" smtClean="0"/>
              <a:t>, </a:t>
            </a:r>
            <a:r>
              <a:rPr lang="ru-RU" sz="3100" dirty="0" err="1" smtClean="0"/>
              <a:t>харчування</a:t>
            </a:r>
            <a:r>
              <a:rPr lang="ru-RU" sz="3100" dirty="0" smtClean="0"/>
              <a:t> і т. і.).</a:t>
            </a:r>
          </a:p>
          <a:p>
            <a:r>
              <a:rPr lang="ru-RU" sz="2900" b="1" dirty="0" err="1" smtClean="0"/>
              <a:t>Рівень</a:t>
            </a:r>
            <a:r>
              <a:rPr lang="ru-RU" sz="2900" b="1" dirty="0" smtClean="0"/>
              <a:t> </a:t>
            </a:r>
            <a:r>
              <a:rPr lang="ru-RU" sz="2900" b="1" dirty="0" err="1" smtClean="0"/>
              <a:t>життя</a:t>
            </a:r>
            <a:r>
              <a:rPr lang="ru-RU" sz="2900" b="1" dirty="0" smtClean="0"/>
              <a:t> </a:t>
            </a:r>
            <a:r>
              <a:rPr lang="ru-RU" sz="2900" dirty="0" smtClean="0"/>
              <a:t>(</a:t>
            </a:r>
            <a:r>
              <a:rPr lang="ru-RU" sz="2900" dirty="0" err="1" smtClean="0"/>
              <a:t>рівень</a:t>
            </a:r>
            <a:r>
              <a:rPr lang="ru-RU" sz="2900" dirty="0" smtClean="0"/>
              <a:t> </a:t>
            </a:r>
            <a:r>
              <a:rPr lang="ru-RU" sz="2900" dirty="0" err="1" smtClean="0"/>
              <a:t>добробуту</a:t>
            </a:r>
            <a:r>
              <a:rPr lang="ru-RU" sz="2900" dirty="0" smtClean="0"/>
              <a:t>) </a:t>
            </a:r>
            <a:r>
              <a:rPr lang="ru-RU" sz="2900" dirty="0" err="1" smtClean="0"/>
              <a:t>визначається</a:t>
            </a:r>
            <a:r>
              <a:rPr lang="ru-RU" sz="2900" dirty="0" smtClean="0"/>
              <a:t> </a:t>
            </a:r>
            <a:r>
              <a:rPr lang="ru-RU" sz="2900" dirty="0" err="1" smtClean="0"/>
              <a:t>розміром</a:t>
            </a:r>
            <a:r>
              <a:rPr lang="ru-RU" sz="2900" dirty="0" smtClean="0"/>
              <a:t> валового продукту, </a:t>
            </a:r>
            <a:r>
              <a:rPr lang="ru-RU" sz="2900" dirty="0" err="1" smtClean="0"/>
              <a:t>національним</a:t>
            </a:r>
            <a:r>
              <a:rPr lang="ru-RU" sz="2900" dirty="0" smtClean="0"/>
              <a:t> доходом, </a:t>
            </a:r>
            <a:r>
              <a:rPr lang="ru-RU" sz="2900" dirty="0" err="1" smtClean="0"/>
              <a:t>реальними</a:t>
            </a:r>
            <a:r>
              <a:rPr lang="ru-RU" sz="2900" dirty="0" smtClean="0"/>
              <a:t> доходами </a:t>
            </a:r>
            <a:r>
              <a:rPr lang="ru-RU" sz="2900" dirty="0" err="1" smtClean="0"/>
              <a:t>населення</a:t>
            </a:r>
            <a:r>
              <a:rPr lang="ru-RU" sz="2900" dirty="0" smtClean="0"/>
              <a:t>, </a:t>
            </a:r>
            <a:r>
              <a:rPr lang="ru-RU" sz="2900" dirty="0" err="1" smtClean="0"/>
              <a:t>забезпеченістю</a:t>
            </a:r>
            <a:r>
              <a:rPr lang="ru-RU" sz="2900" dirty="0" smtClean="0"/>
              <a:t> </a:t>
            </a:r>
            <a:r>
              <a:rPr lang="ru-RU" sz="2900" dirty="0" err="1" smtClean="0"/>
              <a:t>житлом</a:t>
            </a:r>
            <a:r>
              <a:rPr lang="ru-RU" sz="2900" dirty="0" smtClean="0"/>
              <a:t>, </a:t>
            </a:r>
            <a:r>
              <a:rPr lang="ru-RU" sz="2900" dirty="0" err="1" smtClean="0"/>
              <a:t>медичною</a:t>
            </a:r>
            <a:r>
              <a:rPr lang="ru-RU" sz="2900" dirty="0" smtClean="0"/>
              <a:t> </a:t>
            </a:r>
            <a:r>
              <a:rPr lang="ru-RU" sz="2900" dirty="0" err="1" smtClean="0"/>
              <a:t>допомогою</a:t>
            </a:r>
            <a:r>
              <a:rPr lang="ru-RU" sz="2900" dirty="0" smtClean="0"/>
              <a:t>, </a:t>
            </a:r>
            <a:r>
              <a:rPr lang="ru-RU" sz="2900" dirty="0" err="1" smtClean="0"/>
              <a:t>показниками</a:t>
            </a:r>
            <a:r>
              <a:rPr lang="ru-RU" sz="2900" dirty="0" smtClean="0"/>
              <a:t> </a:t>
            </a:r>
            <a:r>
              <a:rPr lang="ru-RU" sz="2900" dirty="0" err="1" smtClean="0"/>
              <a:t>здоров'я</a:t>
            </a:r>
            <a:r>
              <a:rPr lang="ru-RU" sz="2900" dirty="0" smtClean="0"/>
              <a:t> </a:t>
            </a:r>
            <a:r>
              <a:rPr lang="ru-RU" sz="2900" dirty="0" err="1" smtClean="0"/>
              <a:t>населення</a:t>
            </a:r>
            <a:r>
              <a:rPr lang="ru-RU" sz="2900" dirty="0" smtClean="0"/>
              <a:t>, </a:t>
            </a:r>
            <a:r>
              <a:rPr lang="ru-RU" sz="2900" dirty="0" err="1" smtClean="0"/>
              <a:t>якістю</a:t>
            </a:r>
            <a:r>
              <a:rPr lang="ru-RU" sz="2900" dirty="0" smtClean="0"/>
              <a:t> </a:t>
            </a:r>
            <a:r>
              <a:rPr lang="ru-RU" sz="2900" dirty="0" err="1" smtClean="0"/>
              <a:t>житлових</a:t>
            </a:r>
            <a:r>
              <a:rPr lang="ru-RU" sz="2900" dirty="0" smtClean="0"/>
              <a:t> умов, </a:t>
            </a:r>
            <a:r>
              <a:rPr lang="ru-RU" sz="2900" dirty="0" err="1" smtClean="0"/>
              <a:t>харчування</a:t>
            </a:r>
            <a:r>
              <a:rPr lang="ru-RU" sz="2900" dirty="0" smtClean="0"/>
              <a:t>, </a:t>
            </a:r>
            <a:r>
              <a:rPr lang="ru-RU" sz="2900" dirty="0" err="1" smtClean="0"/>
              <a:t>освіти</a:t>
            </a:r>
            <a:r>
              <a:rPr lang="ru-RU" sz="2900" dirty="0" smtClean="0"/>
              <a:t>, </a:t>
            </a:r>
            <a:r>
              <a:rPr lang="ru-RU" sz="2900" dirty="0" err="1" smtClean="0"/>
              <a:t>медичної</a:t>
            </a:r>
            <a:r>
              <a:rPr lang="ru-RU" sz="2900" dirty="0" smtClean="0"/>
              <a:t> </a:t>
            </a:r>
            <a:r>
              <a:rPr lang="ru-RU" sz="2900" dirty="0" err="1" smtClean="0"/>
              <a:t>допомоги</a:t>
            </a:r>
            <a:r>
              <a:rPr lang="ru-RU" sz="2900" dirty="0" smtClean="0"/>
              <a:t>.</a:t>
            </a:r>
          </a:p>
          <a:p>
            <a:r>
              <a:rPr lang="ru-RU" sz="2900" b="1" dirty="0" err="1" smtClean="0"/>
              <a:t>Якість</a:t>
            </a:r>
            <a:r>
              <a:rPr lang="ru-RU" sz="2900" b="1" dirty="0" smtClean="0"/>
              <a:t> </a:t>
            </a:r>
            <a:r>
              <a:rPr lang="ru-RU" sz="2900" b="1" dirty="0" err="1"/>
              <a:t>життя</a:t>
            </a:r>
            <a:r>
              <a:rPr lang="ru-RU" sz="2900" b="1" dirty="0"/>
              <a:t> </a:t>
            </a:r>
            <a:r>
              <a:rPr lang="ru-RU" sz="2900" dirty="0"/>
              <a:t>- </a:t>
            </a:r>
            <a:r>
              <a:rPr lang="ru-RU" sz="2900" dirty="0" err="1"/>
              <a:t>це</a:t>
            </a:r>
            <a:r>
              <a:rPr lang="ru-RU" sz="2900" dirty="0"/>
              <a:t> </a:t>
            </a:r>
            <a:r>
              <a:rPr lang="ru-RU" sz="2900" dirty="0" err="1"/>
              <a:t>ступінь</a:t>
            </a:r>
            <a:r>
              <a:rPr lang="ru-RU" sz="2900" dirty="0"/>
              <a:t> </a:t>
            </a:r>
            <a:r>
              <a:rPr lang="ru-RU" sz="2900" dirty="0" err="1"/>
              <a:t>задоволеності</a:t>
            </a:r>
            <a:r>
              <a:rPr lang="ru-RU" sz="2900" dirty="0"/>
              <a:t> </a:t>
            </a:r>
            <a:r>
              <a:rPr lang="ru-RU" sz="2900" dirty="0" err="1"/>
              <a:t>людини</a:t>
            </a:r>
            <a:r>
              <a:rPr lang="ru-RU" sz="2900" dirty="0"/>
              <a:t> </a:t>
            </a:r>
            <a:r>
              <a:rPr lang="ru-RU" sz="2900" dirty="0" err="1"/>
              <a:t>різними</a:t>
            </a:r>
            <a:r>
              <a:rPr lang="ru-RU" sz="2900" dirty="0"/>
              <a:t> аспектами </a:t>
            </a:r>
            <a:r>
              <a:rPr lang="ru-RU" sz="2900" dirty="0" err="1"/>
              <a:t>свого</a:t>
            </a:r>
            <a:r>
              <a:rPr lang="ru-RU" sz="2900" dirty="0"/>
              <a:t> </a:t>
            </a:r>
            <a:r>
              <a:rPr lang="ru-RU" sz="2900" dirty="0" err="1"/>
              <a:t>життя</a:t>
            </a:r>
            <a:r>
              <a:rPr lang="ru-RU" sz="2900" dirty="0"/>
              <a:t> в </a:t>
            </a:r>
            <a:r>
              <a:rPr lang="ru-RU" sz="2900" dirty="0" err="1"/>
              <a:t>залежності</a:t>
            </a:r>
            <a:r>
              <a:rPr lang="ru-RU" sz="2900" dirty="0"/>
              <a:t> </a:t>
            </a:r>
            <a:r>
              <a:rPr lang="ru-RU" sz="2900" dirty="0" err="1"/>
              <a:t>від</a:t>
            </a:r>
            <a:r>
              <a:rPr lang="ru-RU" sz="2900" dirty="0"/>
              <a:t> </a:t>
            </a:r>
            <a:r>
              <a:rPr lang="ru-RU" sz="2900" dirty="0" err="1"/>
              <a:t>його</a:t>
            </a:r>
            <a:r>
              <a:rPr lang="ru-RU" sz="2900" dirty="0"/>
              <a:t> </a:t>
            </a:r>
            <a:r>
              <a:rPr lang="ru-RU" sz="2900" dirty="0" err="1"/>
              <a:t>власної</a:t>
            </a:r>
            <a:r>
              <a:rPr lang="ru-RU" sz="2900" dirty="0"/>
              <a:t> </a:t>
            </a:r>
            <a:r>
              <a:rPr lang="ru-RU" sz="2900" dirty="0" err="1"/>
              <a:t>шкали</a:t>
            </a:r>
            <a:r>
              <a:rPr lang="ru-RU" sz="2900" dirty="0"/>
              <a:t> </a:t>
            </a:r>
            <a:r>
              <a:rPr lang="ru-RU" sz="2900" dirty="0" err="1"/>
              <a:t>цінностей</a:t>
            </a:r>
            <a:r>
              <a:rPr lang="ru-RU" sz="2900" dirty="0"/>
              <a:t> і </a:t>
            </a:r>
            <a:r>
              <a:rPr lang="ru-RU" sz="2900" dirty="0" err="1"/>
              <a:t>особистих</a:t>
            </a:r>
            <a:r>
              <a:rPr lang="ru-RU" sz="2900" dirty="0"/>
              <a:t> </a:t>
            </a:r>
            <a:r>
              <a:rPr lang="ru-RU" sz="2900" dirty="0" err="1"/>
              <a:t>пріоритетів</a:t>
            </a:r>
            <a:r>
              <a:rPr lang="ru-RU" sz="2900" dirty="0"/>
              <a:t>.</a:t>
            </a:r>
          </a:p>
          <a:p>
            <a:r>
              <a:rPr lang="ru-RU" sz="2900" b="1" dirty="0"/>
              <a:t>Уклад </a:t>
            </a:r>
            <a:r>
              <a:rPr lang="ru-RU" sz="2900" b="1" dirty="0" err="1"/>
              <a:t>життя</a:t>
            </a:r>
            <a:r>
              <a:rPr lang="ru-RU" sz="2900" b="1" dirty="0"/>
              <a:t> </a:t>
            </a:r>
            <a:r>
              <a:rPr lang="ru-RU" sz="2900" dirty="0"/>
              <a:t>- порядок, регламент </a:t>
            </a:r>
            <a:r>
              <a:rPr lang="ru-RU" sz="2900" dirty="0" err="1"/>
              <a:t>праці</a:t>
            </a:r>
            <a:r>
              <a:rPr lang="ru-RU" sz="2900" dirty="0"/>
              <a:t>, </a:t>
            </a:r>
            <a:r>
              <a:rPr lang="ru-RU" sz="2900" dirty="0" err="1"/>
              <a:t>побуту</a:t>
            </a:r>
            <a:r>
              <a:rPr lang="ru-RU" sz="2900" dirty="0"/>
              <a:t>, </a:t>
            </a:r>
            <a:r>
              <a:rPr lang="ru-RU" sz="2900" dirty="0" err="1"/>
              <a:t>суспільного</a:t>
            </a:r>
            <a:r>
              <a:rPr lang="ru-RU" sz="2900" dirty="0"/>
              <a:t> </a:t>
            </a:r>
            <a:r>
              <a:rPr lang="ru-RU" sz="2900" dirty="0" err="1"/>
              <a:t>життя</a:t>
            </a:r>
            <a:r>
              <a:rPr lang="ru-RU" sz="2900" dirty="0"/>
              <a:t>, в рамках </a:t>
            </a:r>
            <a:r>
              <a:rPr lang="ru-RU" sz="2900" dirty="0" err="1"/>
              <a:t>яких</a:t>
            </a:r>
            <a:r>
              <a:rPr lang="ru-RU" sz="2900" dirty="0"/>
              <a:t> проходить </a:t>
            </a:r>
            <a:r>
              <a:rPr lang="ru-RU" sz="2900" dirty="0" err="1"/>
              <a:t>життєдіяльність</a:t>
            </a:r>
            <a:r>
              <a:rPr lang="ru-RU" sz="2900" dirty="0"/>
              <a:t> людей.</a:t>
            </a:r>
          </a:p>
          <a:p>
            <a:r>
              <a:rPr lang="ru-RU" sz="2900" b="1" dirty="0"/>
              <a:t>Стиль </a:t>
            </a:r>
            <a:r>
              <a:rPr lang="ru-RU" sz="2900" b="1" dirty="0" err="1"/>
              <a:t>життя</a:t>
            </a:r>
            <a:r>
              <a:rPr lang="ru-RU" sz="2900" b="1" dirty="0"/>
              <a:t> </a:t>
            </a:r>
            <a:r>
              <a:rPr lang="ru-RU" sz="2900" dirty="0"/>
              <a:t>- </a:t>
            </a:r>
            <a:r>
              <a:rPr lang="ru-RU" sz="2900" dirty="0" err="1"/>
              <a:t>індивідуальні</a:t>
            </a:r>
            <a:r>
              <a:rPr lang="ru-RU" sz="2900" dirty="0"/>
              <a:t> </a:t>
            </a:r>
            <a:r>
              <a:rPr lang="ru-RU" sz="2900" dirty="0" err="1"/>
              <a:t>особливості</a:t>
            </a:r>
            <a:r>
              <a:rPr lang="ru-RU" sz="2900" dirty="0"/>
              <a:t> </a:t>
            </a:r>
            <a:r>
              <a:rPr lang="ru-RU" sz="2900" dirty="0" err="1"/>
              <a:t>поведінки</a:t>
            </a:r>
            <a:r>
              <a:rPr lang="ru-RU" sz="2900" dirty="0"/>
              <a:t> в </a:t>
            </a:r>
            <a:r>
              <a:rPr lang="ru-RU" sz="2900" dirty="0" err="1"/>
              <a:t>повсякденному</a:t>
            </a:r>
            <a:r>
              <a:rPr lang="ru-RU" sz="2900" dirty="0"/>
              <a:t> </a:t>
            </a:r>
            <a:r>
              <a:rPr lang="ru-RU" sz="2900" dirty="0" err="1"/>
              <a:t>житті</a:t>
            </a:r>
            <a:r>
              <a:rPr lang="ru-RU" sz="2900" dirty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20762"/>
          </a:xfrm>
        </p:spPr>
        <p:txBody>
          <a:bodyPr>
            <a:noAutofit/>
          </a:bodyPr>
          <a:lstStyle/>
          <a:p>
            <a:r>
              <a:rPr lang="ru-RU" sz="3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Основні</a:t>
            </a:r>
            <a:r>
              <a:rPr lang="ru-RU" sz="3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показники</a:t>
            </a:r>
            <a:r>
              <a:rPr lang="ru-RU" sz="3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здоров'я</a:t>
            </a:r>
            <a:r>
              <a:rPr lang="ru-RU" sz="3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населення</a:t>
            </a:r>
            <a:endParaRPr lang="ru-RU" sz="3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7467600" cy="5026152"/>
          </a:xfrm>
        </p:spPr>
        <p:txBody>
          <a:bodyPr>
            <a:normAutofit/>
          </a:bodyPr>
          <a:lstStyle/>
          <a:p>
            <a:r>
              <a:rPr lang="ru-RU" sz="4800" dirty="0"/>
              <a:t>Медико-</a:t>
            </a:r>
            <a:r>
              <a:rPr lang="ru-RU" sz="4800" dirty="0" err="1"/>
              <a:t>демографічні</a:t>
            </a:r>
            <a:endParaRPr lang="ru-RU" sz="4800" dirty="0"/>
          </a:p>
          <a:p>
            <a:r>
              <a:rPr lang="ru-RU" sz="4800" dirty="0" err="1" smtClean="0"/>
              <a:t>Захворюваність</a:t>
            </a:r>
            <a:endParaRPr lang="ru-RU" sz="4800" dirty="0"/>
          </a:p>
          <a:p>
            <a:r>
              <a:rPr lang="ru-RU" sz="4800" dirty="0" err="1"/>
              <a:t>І</a:t>
            </a:r>
            <a:r>
              <a:rPr lang="ru-RU" sz="4800" dirty="0" err="1" smtClean="0"/>
              <a:t>нвалідність</a:t>
            </a:r>
            <a:endParaRPr lang="ru-RU" sz="4800" dirty="0"/>
          </a:p>
          <a:p>
            <a:r>
              <a:rPr lang="ru-RU" sz="4800" dirty="0" err="1"/>
              <a:t>Фізичний</a:t>
            </a:r>
            <a:r>
              <a:rPr lang="ru-RU" sz="4800" dirty="0"/>
              <a:t> </a:t>
            </a:r>
            <a:r>
              <a:rPr lang="ru-RU" sz="4800" dirty="0" err="1" smtClean="0"/>
              <a:t>розвиток</a:t>
            </a:r>
            <a:endParaRPr lang="ru-RU" sz="4800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r>
              <a:rPr lang="ru-RU" dirty="0" err="1"/>
              <a:t>Збереження</a:t>
            </a:r>
            <a:r>
              <a:rPr lang="ru-RU" dirty="0"/>
              <a:t> і </a:t>
            </a:r>
            <a:r>
              <a:rPr lang="ru-RU" dirty="0" err="1"/>
              <a:t>зміцнення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err="1"/>
              <a:t>Головним</a:t>
            </a:r>
            <a:r>
              <a:rPr lang="ru-RU" sz="3200" dirty="0"/>
              <a:t> </a:t>
            </a:r>
            <a:r>
              <a:rPr lang="ru-RU" sz="3200" dirty="0" err="1"/>
              <a:t>напрямком</a:t>
            </a:r>
            <a:r>
              <a:rPr lang="ru-RU" sz="3200" dirty="0"/>
              <a:t> у </a:t>
            </a:r>
            <a:r>
              <a:rPr lang="ru-RU" sz="3200" dirty="0" err="1"/>
              <a:t>збереженні</a:t>
            </a:r>
            <a:r>
              <a:rPr lang="ru-RU" sz="3200" dirty="0"/>
              <a:t> і </a:t>
            </a:r>
            <a:r>
              <a:rPr lang="ru-RU" sz="3200" dirty="0" err="1"/>
              <a:t>зміцненні</a:t>
            </a:r>
            <a:r>
              <a:rPr lang="ru-RU" sz="3200" dirty="0"/>
              <a:t> </a:t>
            </a:r>
            <a:r>
              <a:rPr lang="ru-RU" sz="3200" dirty="0" err="1"/>
              <a:t>здоров'я</a:t>
            </a:r>
            <a:r>
              <a:rPr lang="ru-RU" sz="3200" dirty="0"/>
              <a:t> </a:t>
            </a:r>
            <a:r>
              <a:rPr lang="ru-RU" sz="3200" dirty="0" err="1"/>
              <a:t>населення</a:t>
            </a:r>
            <a:r>
              <a:rPr lang="ru-RU" sz="3200" dirty="0"/>
              <a:t> є </a:t>
            </a:r>
            <a:r>
              <a:rPr lang="ru-RU" sz="3200" dirty="0" err="1"/>
              <a:t>проведення</a:t>
            </a:r>
            <a:r>
              <a:rPr lang="ru-RU" sz="3200" dirty="0"/>
              <a:t> </a:t>
            </a:r>
            <a:r>
              <a:rPr lang="ru-RU" sz="3200" dirty="0" err="1"/>
              <a:t>заходів</a:t>
            </a:r>
            <a:r>
              <a:rPr lang="ru-RU" sz="3200" dirty="0"/>
              <a:t>, </a:t>
            </a:r>
            <a:r>
              <a:rPr lang="ru-RU" sz="3200" dirty="0" err="1"/>
              <a:t>спрямованих</a:t>
            </a:r>
            <a:r>
              <a:rPr lang="ru-RU" sz="3200" dirty="0"/>
              <a:t> на </a:t>
            </a:r>
            <a:r>
              <a:rPr lang="ru-RU" sz="3200" dirty="0" err="1"/>
              <a:t>формування</a:t>
            </a:r>
            <a:r>
              <a:rPr lang="ru-RU" sz="3200" dirty="0"/>
              <a:t> здорового способу </a:t>
            </a:r>
            <a:r>
              <a:rPr lang="ru-RU" sz="3200" dirty="0" err="1"/>
              <a:t>життя</a:t>
            </a:r>
            <a:r>
              <a:rPr lang="ru-RU" sz="3200" dirty="0"/>
              <a:t> і на </a:t>
            </a:r>
            <a:r>
              <a:rPr lang="ru-RU" sz="3200" dirty="0" err="1"/>
              <a:t>оздоровлення</a:t>
            </a:r>
            <a:r>
              <a:rPr lang="ru-RU" sz="3200" dirty="0"/>
              <a:t> </a:t>
            </a:r>
            <a:r>
              <a:rPr lang="ru-RU" sz="3200" dirty="0" err="1"/>
              <a:t>навколишнього</a:t>
            </a:r>
            <a:r>
              <a:rPr lang="ru-RU" sz="3200" dirty="0"/>
              <a:t> </a:t>
            </a:r>
            <a:r>
              <a:rPr lang="ru-RU" sz="3200" dirty="0" err="1"/>
              <a:t>середовища</a:t>
            </a:r>
            <a:r>
              <a:rPr lang="ru-RU" sz="3200" dirty="0"/>
              <a:t>.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87362"/>
          </a:xfrm>
        </p:spPr>
        <p:txBody>
          <a:bodyPr>
            <a:normAutofit fontScale="90000"/>
          </a:bodyPr>
          <a:lstStyle/>
          <a:p>
            <a:r>
              <a:rPr lang="ru-RU" dirty="0"/>
              <a:t>Здоровий </a:t>
            </a:r>
            <a:r>
              <a:rPr lang="ru-RU" dirty="0" err="1"/>
              <a:t>спосіб</a:t>
            </a:r>
            <a:r>
              <a:rPr lang="ru-RU" dirty="0"/>
              <a:t> </a:t>
            </a:r>
            <a:r>
              <a:rPr lang="ru-RU" dirty="0" err="1"/>
              <a:t>життя</a:t>
            </a:r>
            <a:r>
              <a:rPr lang="ru-RU" dirty="0"/>
              <a:t> (ЗСЖ)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7467600" cy="5711952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ЗОЖ- </a:t>
            </a:r>
            <a:r>
              <a:rPr lang="ru-RU" dirty="0" err="1"/>
              <a:t>це</a:t>
            </a:r>
            <a:r>
              <a:rPr lang="ru-RU" dirty="0"/>
              <a:t> максимальна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біологічних</a:t>
            </a:r>
            <a:r>
              <a:rPr lang="ru-RU" dirty="0"/>
              <a:t> і </a:t>
            </a:r>
            <a:r>
              <a:rPr lang="ru-RU" dirty="0" err="1"/>
              <a:t>соціально</a:t>
            </a:r>
            <a:r>
              <a:rPr lang="ru-RU" dirty="0"/>
              <a:t> </a:t>
            </a:r>
            <a:r>
              <a:rPr lang="ru-RU" dirty="0" err="1"/>
              <a:t>доцільних</a:t>
            </a:r>
            <a:r>
              <a:rPr lang="ru-RU" dirty="0"/>
              <a:t> форм і </a:t>
            </a:r>
            <a:r>
              <a:rPr lang="ru-RU" dirty="0" err="1"/>
              <a:t>способів</a:t>
            </a:r>
            <a:r>
              <a:rPr lang="ru-RU" dirty="0"/>
              <a:t> </a:t>
            </a:r>
            <a:r>
              <a:rPr lang="ru-RU" dirty="0" err="1"/>
              <a:t>життєдіяльності</a:t>
            </a:r>
            <a:r>
              <a:rPr lang="ru-RU" dirty="0"/>
              <a:t>, </a:t>
            </a:r>
            <a:r>
              <a:rPr lang="ru-RU" dirty="0" err="1"/>
              <a:t>адекватних</a:t>
            </a:r>
            <a:r>
              <a:rPr lang="ru-RU" dirty="0"/>
              <a:t> потребам і </a:t>
            </a:r>
            <a:r>
              <a:rPr lang="ru-RU" dirty="0" err="1"/>
              <a:t>можливостям</a:t>
            </a:r>
            <a:r>
              <a:rPr lang="ru-RU" dirty="0"/>
              <a:t> </a:t>
            </a:r>
            <a:r>
              <a:rPr lang="ru-RU" dirty="0" err="1"/>
              <a:t>індивіда</a:t>
            </a:r>
            <a:r>
              <a:rPr lang="ru-RU" dirty="0"/>
              <a:t>, </a:t>
            </a:r>
            <a:r>
              <a:rPr lang="ru-RU" dirty="0" err="1"/>
              <a:t>усвідомлено</a:t>
            </a:r>
            <a:r>
              <a:rPr lang="ru-RU" dirty="0"/>
              <a:t> </a:t>
            </a:r>
            <a:r>
              <a:rPr lang="ru-RU" dirty="0" err="1"/>
              <a:t>реалізованих</a:t>
            </a:r>
            <a:r>
              <a:rPr lang="ru-RU" dirty="0"/>
              <a:t> </a:t>
            </a:r>
            <a:r>
              <a:rPr lang="ru-RU" dirty="0" err="1"/>
              <a:t>їм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забезпечують</a:t>
            </a:r>
            <a:r>
              <a:rPr lang="ru-RU" dirty="0"/>
              <a:t> </a:t>
            </a:r>
            <a:r>
              <a:rPr lang="ru-RU" dirty="0" err="1"/>
              <a:t>формування</a:t>
            </a:r>
            <a:r>
              <a:rPr lang="ru-RU" dirty="0"/>
              <a:t>, </a:t>
            </a:r>
            <a:r>
              <a:rPr lang="ru-RU" dirty="0" err="1"/>
              <a:t>збереження</a:t>
            </a:r>
            <a:r>
              <a:rPr lang="ru-RU" dirty="0"/>
              <a:t> і </a:t>
            </a:r>
            <a:r>
              <a:rPr lang="ru-RU" dirty="0" err="1"/>
              <a:t>зміцнення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, </a:t>
            </a:r>
            <a:r>
              <a:rPr lang="ru-RU" dirty="0" err="1"/>
              <a:t>здатність</a:t>
            </a:r>
            <a:r>
              <a:rPr lang="ru-RU" dirty="0"/>
              <a:t> до </a:t>
            </a:r>
            <a:r>
              <a:rPr lang="ru-RU" dirty="0" err="1"/>
              <a:t>продовження</a:t>
            </a:r>
            <a:r>
              <a:rPr lang="ru-RU" dirty="0"/>
              <a:t> роду і </a:t>
            </a:r>
            <a:r>
              <a:rPr lang="ru-RU" dirty="0" err="1"/>
              <a:t>досягнення</a:t>
            </a:r>
            <a:r>
              <a:rPr lang="ru-RU" dirty="0"/>
              <a:t> активного </a:t>
            </a:r>
            <a:r>
              <a:rPr lang="ru-RU" dirty="0" err="1"/>
              <a:t>довголіття</a:t>
            </a:r>
            <a:r>
              <a:rPr lang="ru-RU" dirty="0"/>
              <a:t> </a:t>
            </a:r>
            <a:r>
              <a:rPr lang="ru-RU" dirty="0" smtClean="0"/>
              <a:t>(О.В</a:t>
            </a:r>
            <a:r>
              <a:rPr lang="ru-RU" dirty="0"/>
              <a:t>. Виноградов, </a:t>
            </a:r>
            <a:r>
              <a:rPr lang="ru-RU" dirty="0" smtClean="0"/>
              <a:t>А.К. </a:t>
            </a:r>
            <a:r>
              <a:rPr lang="ru-RU" dirty="0" err="1" smtClean="0"/>
              <a:t>Мазепов</a:t>
            </a:r>
            <a:r>
              <a:rPr lang="ru-RU" dirty="0" smtClean="0"/>
              <a:t>, </a:t>
            </a:r>
            <a:r>
              <a:rPr lang="ru-RU" dirty="0"/>
              <a:t>1997);</a:t>
            </a:r>
          </a:p>
          <a:p>
            <a:r>
              <a:rPr lang="ru-RU" dirty="0"/>
              <a:t>ЗСЖ -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типові</a:t>
            </a:r>
            <a:r>
              <a:rPr lang="ru-RU" dirty="0"/>
              <a:t> і </a:t>
            </a:r>
            <a:r>
              <a:rPr lang="ru-RU" dirty="0" err="1"/>
              <a:t>істотні</a:t>
            </a:r>
            <a:r>
              <a:rPr lang="ru-RU" dirty="0"/>
              <a:t> для </a:t>
            </a:r>
            <a:r>
              <a:rPr lang="ru-RU" dirty="0" err="1"/>
              <a:t>даної</a:t>
            </a:r>
            <a:r>
              <a:rPr lang="ru-RU" dirty="0"/>
              <a:t> </a:t>
            </a:r>
            <a:r>
              <a:rPr lang="ru-RU" dirty="0" err="1" smtClean="0"/>
              <a:t>суспільно-економічної</a:t>
            </a:r>
            <a:r>
              <a:rPr lang="ru-RU" dirty="0" smtClean="0"/>
              <a:t> </a:t>
            </a:r>
            <a:r>
              <a:rPr lang="ru-RU" dirty="0" err="1"/>
              <a:t>формації</a:t>
            </a:r>
            <a:r>
              <a:rPr lang="ru-RU" dirty="0"/>
              <a:t> </a:t>
            </a:r>
            <a:r>
              <a:rPr lang="ru-RU" dirty="0" err="1"/>
              <a:t>форми</a:t>
            </a:r>
            <a:r>
              <a:rPr lang="ru-RU" dirty="0"/>
              <a:t> </a:t>
            </a:r>
            <a:r>
              <a:rPr lang="ru-RU" dirty="0" err="1"/>
              <a:t>життєдіяльності</a:t>
            </a:r>
            <a:r>
              <a:rPr lang="ru-RU" dirty="0"/>
              <a:t> людей,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зміцнюють</a:t>
            </a:r>
            <a:r>
              <a:rPr lang="ru-RU" dirty="0"/>
              <a:t> </a:t>
            </a:r>
            <a:r>
              <a:rPr lang="ru-RU" dirty="0" err="1"/>
              <a:t>адаптивні</a:t>
            </a:r>
            <a:r>
              <a:rPr lang="ru-RU" dirty="0"/>
              <a:t> </a:t>
            </a:r>
            <a:r>
              <a:rPr lang="ru-RU" dirty="0" err="1"/>
              <a:t>можливості</a:t>
            </a:r>
            <a:r>
              <a:rPr lang="ru-RU" dirty="0"/>
              <a:t> </a:t>
            </a:r>
            <a:r>
              <a:rPr lang="ru-RU" dirty="0" err="1"/>
              <a:t>організму</a:t>
            </a:r>
            <a:r>
              <a:rPr lang="ru-RU" dirty="0"/>
              <a:t> </a:t>
            </a:r>
            <a:r>
              <a:rPr lang="ru-RU" dirty="0" err="1"/>
              <a:t>людини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сприяють</a:t>
            </a:r>
            <a:r>
              <a:rPr lang="ru-RU" dirty="0"/>
              <a:t> </a:t>
            </a:r>
            <a:r>
              <a:rPr lang="ru-RU" dirty="0" err="1"/>
              <a:t>повноцінному</a:t>
            </a:r>
            <a:r>
              <a:rPr lang="ru-RU" dirty="0"/>
              <a:t> </a:t>
            </a:r>
            <a:r>
              <a:rPr lang="ru-RU" dirty="0" err="1"/>
              <a:t>виконанню</a:t>
            </a:r>
            <a:r>
              <a:rPr lang="ru-RU" dirty="0"/>
              <a:t> </a:t>
            </a:r>
            <a:r>
              <a:rPr lang="ru-RU" dirty="0" smtClean="0"/>
              <a:t>ними </a:t>
            </a:r>
            <a:r>
              <a:rPr lang="ru-RU" dirty="0" err="1"/>
              <a:t>соціальних</a:t>
            </a:r>
            <a:r>
              <a:rPr lang="ru-RU" dirty="0"/>
              <a:t> </a:t>
            </a:r>
            <a:r>
              <a:rPr lang="ru-RU" dirty="0" err="1"/>
              <a:t>функцій</a:t>
            </a:r>
            <a:r>
              <a:rPr lang="ru-RU" dirty="0"/>
              <a:t> і </a:t>
            </a:r>
            <a:r>
              <a:rPr lang="ru-RU" dirty="0" err="1"/>
              <a:t>досягнення</a:t>
            </a:r>
            <a:r>
              <a:rPr lang="ru-RU" dirty="0"/>
              <a:t> активного </a:t>
            </a:r>
            <a:r>
              <a:rPr lang="ru-RU" dirty="0" err="1"/>
              <a:t>довголіття</a:t>
            </a:r>
            <a:r>
              <a:rPr lang="ru-RU" dirty="0"/>
              <a:t> (Д.А. </a:t>
            </a:r>
            <a:r>
              <a:rPr lang="ru-RU" dirty="0" err="1"/>
              <a:t>Ізуткін</a:t>
            </a:r>
            <a:r>
              <a:rPr lang="ru-RU" dirty="0"/>
              <a:t>, 2005);</a:t>
            </a:r>
          </a:p>
          <a:p>
            <a:r>
              <a:rPr lang="ru-RU" dirty="0"/>
              <a:t>ЗСЖ -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спосіб</a:t>
            </a:r>
            <a:r>
              <a:rPr lang="ru-RU" dirty="0"/>
              <a:t> </a:t>
            </a:r>
            <a:r>
              <a:rPr lang="ru-RU" dirty="0" err="1"/>
              <a:t>життєдіяльності</a:t>
            </a:r>
            <a:r>
              <a:rPr lang="ru-RU" dirty="0"/>
              <a:t>, </a:t>
            </a:r>
            <a:r>
              <a:rPr lang="ru-RU" dirty="0" err="1"/>
              <a:t>спрямований</a:t>
            </a:r>
            <a:r>
              <a:rPr lang="ru-RU" dirty="0"/>
              <a:t> на </a:t>
            </a:r>
            <a:r>
              <a:rPr lang="ru-RU" dirty="0" err="1"/>
              <a:t>збереження</a:t>
            </a:r>
            <a:r>
              <a:rPr lang="ru-RU" dirty="0"/>
              <a:t> і </a:t>
            </a:r>
            <a:r>
              <a:rPr lang="ru-RU" dirty="0" err="1"/>
              <a:t>поліпшення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 людей як </a:t>
            </a:r>
            <a:r>
              <a:rPr lang="ru-RU" dirty="0" err="1"/>
              <a:t>умови</a:t>
            </a:r>
            <a:r>
              <a:rPr lang="ru-RU" dirty="0"/>
              <a:t> і </a:t>
            </a:r>
            <a:r>
              <a:rPr lang="ru-RU" dirty="0" err="1"/>
              <a:t>передумови</a:t>
            </a:r>
            <a:r>
              <a:rPr lang="ru-RU" dirty="0"/>
              <a:t> </a:t>
            </a:r>
            <a:r>
              <a:rPr lang="ru-RU" dirty="0" err="1"/>
              <a:t>існування</a:t>
            </a:r>
            <a:r>
              <a:rPr lang="ru-RU" dirty="0"/>
              <a:t> і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сторін</a:t>
            </a:r>
            <a:r>
              <a:rPr lang="ru-RU" dirty="0"/>
              <a:t> способу </a:t>
            </a:r>
            <a:r>
              <a:rPr lang="ru-RU" dirty="0" err="1"/>
              <a:t>життя</a:t>
            </a:r>
            <a:r>
              <a:rPr lang="ru-RU" dirty="0"/>
              <a:t> (</a:t>
            </a:r>
            <a:r>
              <a:rPr lang="ru-RU" dirty="0" err="1"/>
              <a:t>Ю.Л.Лісіцин</a:t>
            </a:r>
            <a:r>
              <a:rPr lang="ru-RU" dirty="0"/>
              <a:t>, 1982);</a:t>
            </a:r>
          </a:p>
          <a:p>
            <a:r>
              <a:rPr lang="ru-RU" dirty="0" smtClean="0"/>
              <a:t>ЗОЖ - </a:t>
            </a:r>
            <a:r>
              <a:rPr lang="ru-RU" dirty="0" err="1" smtClean="0"/>
              <a:t>поведінка</a:t>
            </a:r>
            <a:r>
              <a:rPr lang="ru-RU" dirty="0" smtClean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базується</a:t>
            </a:r>
            <a:r>
              <a:rPr lang="ru-RU" dirty="0"/>
              <a:t> на </a:t>
            </a:r>
            <a:r>
              <a:rPr lang="ru-RU" dirty="0" err="1"/>
              <a:t>науково</a:t>
            </a:r>
            <a:r>
              <a:rPr lang="ru-RU" dirty="0"/>
              <a:t> </a:t>
            </a:r>
            <a:r>
              <a:rPr lang="ru-RU" dirty="0" err="1"/>
              <a:t>обгрунтованих</a:t>
            </a:r>
            <a:r>
              <a:rPr lang="ru-RU" dirty="0"/>
              <a:t> </a:t>
            </a:r>
            <a:r>
              <a:rPr lang="ru-RU" dirty="0" err="1"/>
              <a:t>санітарно-гігієнічних</a:t>
            </a:r>
            <a:r>
              <a:rPr lang="ru-RU" dirty="0"/>
              <a:t> нормативах, </a:t>
            </a:r>
            <a:r>
              <a:rPr lang="ru-RU" dirty="0" err="1"/>
              <a:t>спрямованих</a:t>
            </a:r>
            <a:r>
              <a:rPr lang="ru-RU" dirty="0"/>
              <a:t> на </a:t>
            </a:r>
            <a:r>
              <a:rPr lang="ru-RU" dirty="0" err="1"/>
              <a:t>збереження</a:t>
            </a:r>
            <a:r>
              <a:rPr lang="ru-RU" dirty="0"/>
              <a:t> і </a:t>
            </a:r>
            <a:r>
              <a:rPr lang="ru-RU" dirty="0" err="1"/>
              <a:t>зміцнення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 (Р.Г. </a:t>
            </a:r>
            <a:r>
              <a:rPr lang="ru-RU" dirty="0" err="1"/>
              <a:t>Оганов</a:t>
            </a:r>
            <a:r>
              <a:rPr lang="ru-RU" dirty="0"/>
              <a:t> з </a:t>
            </a:r>
            <a:r>
              <a:rPr lang="ru-RU" dirty="0" err="1"/>
              <a:t>співр</a:t>
            </a:r>
            <a:r>
              <a:rPr lang="ru-RU" dirty="0"/>
              <a:t>., 1994</a:t>
            </a:r>
            <a:r>
              <a:rPr lang="ru-RU" dirty="0" smtClean="0"/>
              <a:t>).</a:t>
            </a:r>
            <a:endParaRPr lang="ru-RU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r>
              <a:rPr lang="ru-RU" b="1" dirty="0" smtClean="0"/>
              <a:t>Здоровый образ жизни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7467600" cy="5330952"/>
          </a:xfrm>
        </p:spPr>
        <p:txBody>
          <a:bodyPr>
            <a:normAutofit/>
          </a:bodyPr>
          <a:lstStyle/>
          <a:p>
            <a:r>
              <a:rPr lang="ru-RU" sz="4400" dirty="0"/>
              <a:t>Здоровий </a:t>
            </a:r>
            <a:r>
              <a:rPr lang="ru-RU" sz="4400" dirty="0" err="1"/>
              <a:t>спосіб</a:t>
            </a:r>
            <a:r>
              <a:rPr lang="ru-RU" sz="4400" dirty="0"/>
              <a:t> </a:t>
            </a:r>
            <a:r>
              <a:rPr lang="ru-RU" sz="4400" dirty="0" err="1"/>
              <a:t>життя</a:t>
            </a:r>
            <a:r>
              <a:rPr lang="ru-RU" sz="4400" dirty="0"/>
              <a:t> - </a:t>
            </a:r>
            <a:r>
              <a:rPr lang="ru-RU" sz="4400" dirty="0" err="1"/>
              <a:t>це</a:t>
            </a:r>
            <a:r>
              <a:rPr lang="ru-RU" sz="4400" dirty="0"/>
              <a:t> </a:t>
            </a:r>
            <a:r>
              <a:rPr lang="ru-RU" sz="4400" dirty="0" err="1"/>
              <a:t>спосіб</a:t>
            </a:r>
            <a:r>
              <a:rPr lang="ru-RU" sz="4400" dirty="0"/>
              <a:t> </a:t>
            </a:r>
            <a:r>
              <a:rPr lang="ru-RU" sz="4400" dirty="0" err="1"/>
              <a:t>життєдіяльності</a:t>
            </a:r>
            <a:r>
              <a:rPr lang="ru-RU" sz="4400" dirty="0"/>
              <a:t>, </a:t>
            </a:r>
            <a:r>
              <a:rPr lang="ru-RU" sz="4400" dirty="0" err="1"/>
              <a:t>спрямований</a:t>
            </a:r>
            <a:r>
              <a:rPr lang="ru-RU" sz="4400" dirty="0"/>
              <a:t> на </a:t>
            </a:r>
            <a:r>
              <a:rPr lang="ru-RU" sz="4400" dirty="0" err="1"/>
              <a:t>збереження</a:t>
            </a:r>
            <a:r>
              <a:rPr lang="ru-RU" sz="4400" dirty="0"/>
              <a:t> і </a:t>
            </a:r>
            <a:r>
              <a:rPr lang="ru-RU" sz="4400" dirty="0" err="1"/>
              <a:t>поліпшення</a:t>
            </a:r>
            <a:r>
              <a:rPr lang="ru-RU" sz="4400" dirty="0"/>
              <a:t> </a:t>
            </a:r>
            <a:r>
              <a:rPr lang="ru-RU" sz="4400" dirty="0" err="1"/>
              <a:t>здоров'я</a:t>
            </a:r>
            <a:r>
              <a:rPr lang="ru-RU" sz="4400" dirty="0"/>
              <a:t> людей.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/>
          <a:lstStyle/>
          <a:p>
            <a:r>
              <a:rPr lang="ru-RU" b="1" dirty="0"/>
              <a:t>Здоровий </a:t>
            </a:r>
            <a:r>
              <a:rPr lang="ru-RU" b="1" dirty="0" err="1"/>
              <a:t>спосіб</a:t>
            </a:r>
            <a:r>
              <a:rPr lang="ru-RU" b="1" dirty="0"/>
              <a:t> </a:t>
            </a:r>
            <a:r>
              <a:rPr lang="ru-RU" b="1" dirty="0" err="1"/>
              <a:t>життя</a:t>
            </a:r>
            <a:r>
              <a:rPr lang="ru-RU" b="1" dirty="0"/>
              <a:t> (ЗСЖ)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467600" cy="5407152"/>
          </a:xfrm>
        </p:spPr>
        <p:txBody>
          <a:bodyPr/>
          <a:lstStyle/>
          <a:p>
            <a:r>
              <a:rPr lang="ru-RU" dirty="0" err="1"/>
              <a:t>оптимальний</a:t>
            </a:r>
            <a:r>
              <a:rPr lang="ru-RU" dirty="0"/>
              <a:t> </a:t>
            </a:r>
            <a:r>
              <a:rPr lang="ru-RU" dirty="0" err="1"/>
              <a:t>руховий</a:t>
            </a:r>
            <a:r>
              <a:rPr lang="ru-RU" dirty="0"/>
              <a:t> режим;</a:t>
            </a:r>
          </a:p>
          <a:p>
            <a:r>
              <a:rPr lang="ru-RU" dirty="0" err="1"/>
              <a:t>тренування</a:t>
            </a:r>
            <a:r>
              <a:rPr lang="ru-RU" dirty="0"/>
              <a:t> </a:t>
            </a:r>
            <a:r>
              <a:rPr lang="ru-RU" dirty="0" err="1"/>
              <a:t>імунітету</a:t>
            </a:r>
            <a:r>
              <a:rPr lang="ru-RU" dirty="0"/>
              <a:t> і </a:t>
            </a:r>
            <a:r>
              <a:rPr lang="ru-RU" dirty="0" err="1"/>
              <a:t>загартовування</a:t>
            </a:r>
            <a:r>
              <a:rPr lang="ru-RU" dirty="0"/>
              <a:t>;</a:t>
            </a:r>
          </a:p>
          <a:p>
            <a:r>
              <a:rPr lang="ru-RU" dirty="0" err="1"/>
              <a:t>раціональне</a:t>
            </a:r>
            <a:r>
              <a:rPr lang="ru-RU" dirty="0"/>
              <a:t> </a:t>
            </a:r>
            <a:r>
              <a:rPr lang="ru-RU" dirty="0" err="1"/>
              <a:t>харчування</a:t>
            </a:r>
            <a:r>
              <a:rPr lang="ru-RU" dirty="0"/>
              <a:t>;</a:t>
            </a:r>
          </a:p>
          <a:p>
            <a:r>
              <a:rPr lang="ru-RU" dirty="0" err="1"/>
              <a:t>психофізіологічна</a:t>
            </a:r>
            <a:r>
              <a:rPr lang="ru-RU" dirty="0"/>
              <a:t> </a:t>
            </a:r>
            <a:r>
              <a:rPr lang="ru-RU" dirty="0" err="1"/>
              <a:t>регуляція</a:t>
            </a:r>
            <a:r>
              <a:rPr lang="ru-RU" dirty="0"/>
              <a:t>;</a:t>
            </a:r>
          </a:p>
          <a:p>
            <a:r>
              <a:rPr lang="ru-RU" dirty="0" err="1"/>
              <a:t>психосексуальна</a:t>
            </a:r>
            <a:r>
              <a:rPr lang="ru-RU" dirty="0"/>
              <a:t> і </a:t>
            </a:r>
            <a:r>
              <a:rPr lang="ru-RU" dirty="0" err="1"/>
              <a:t>статева</a:t>
            </a:r>
            <a:r>
              <a:rPr lang="ru-RU" dirty="0"/>
              <a:t> культура;</a:t>
            </a:r>
          </a:p>
          <a:p>
            <a:r>
              <a:rPr lang="ru-RU" dirty="0" err="1"/>
              <a:t>раціональний</a:t>
            </a:r>
            <a:r>
              <a:rPr lang="ru-RU" dirty="0"/>
              <a:t> режим </a:t>
            </a:r>
            <a:r>
              <a:rPr lang="ru-RU" dirty="0" err="1"/>
              <a:t>життя</a:t>
            </a:r>
            <a:r>
              <a:rPr lang="ru-RU" dirty="0"/>
              <a:t>;</a:t>
            </a:r>
          </a:p>
          <a:p>
            <a:r>
              <a:rPr lang="ru-RU" dirty="0" err="1"/>
              <a:t>відсутність</a:t>
            </a:r>
            <a:r>
              <a:rPr lang="ru-RU" dirty="0"/>
              <a:t> </a:t>
            </a:r>
            <a:r>
              <a:rPr lang="ru-RU" dirty="0" err="1"/>
              <a:t>шкідливих</a:t>
            </a:r>
            <a:r>
              <a:rPr lang="ru-RU" dirty="0"/>
              <a:t> </a:t>
            </a:r>
            <a:r>
              <a:rPr lang="ru-RU" dirty="0" err="1"/>
              <a:t>звичок</a:t>
            </a:r>
            <a:r>
              <a:rPr lang="ru-RU" dirty="0"/>
              <a:t>;</a:t>
            </a:r>
          </a:p>
          <a:p>
            <a:r>
              <a:rPr lang="ru-RU" dirty="0" err="1"/>
              <a:t>валеологічна</a:t>
            </a:r>
            <a:r>
              <a:rPr lang="ru-RU" dirty="0"/>
              <a:t> </a:t>
            </a:r>
            <a:r>
              <a:rPr lang="ru-RU" dirty="0" err="1"/>
              <a:t>самоосвіта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err="1"/>
              <a:t>Стоматологічна</a:t>
            </a:r>
            <a:r>
              <a:rPr lang="ru-RU" sz="3200" dirty="0"/>
              <a:t> </a:t>
            </a:r>
            <a:r>
              <a:rPr lang="ru-RU" sz="3200" dirty="0" err="1"/>
              <a:t>профілактика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err="1"/>
              <a:t>Стоматологічна</a:t>
            </a:r>
            <a:r>
              <a:rPr lang="ru-RU" b="1" dirty="0"/>
              <a:t> </a:t>
            </a:r>
            <a:r>
              <a:rPr lang="ru-RU" b="1" dirty="0" err="1"/>
              <a:t>профілактика</a:t>
            </a:r>
            <a:r>
              <a:rPr lang="ru-RU" b="1" dirty="0"/>
              <a:t> </a:t>
            </a:r>
            <a:r>
              <a:rPr lang="ru-RU" dirty="0"/>
              <a:t>- </a:t>
            </a:r>
            <a:r>
              <a:rPr lang="ru-RU" dirty="0" err="1"/>
              <a:t>це</a:t>
            </a:r>
            <a:r>
              <a:rPr lang="ru-RU" dirty="0"/>
              <a:t> система </a:t>
            </a:r>
            <a:r>
              <a:rPr lang="ru-RU" dirty="0" err="1"/>
              <a:t>заходів</a:t>
            </a:r>
            <a:r>
              <a:rPr lang="ru-RU" dirty="0"/>
              <a:t> </a:t>
            </a:r>
            <a:r>
              <a:rPr lang="ru-RU" dirty="0" err="1"/>
              <a:t>попередження</a:t>
            </a:r>
            <a:r>
              <a:rPr lang="ru-RU" dirty="0"/>
              <a:t>, </a:t>
            </a:r>
            <a:r>
              <a:rPr lang="ru-RU" dirty="0" err="1"/>
              <a:t>виникнення</a:t>
            </a:r>
            <a:r>
              <a:rPr lang="ru-RU" dirty="0"/>
              <a:t> і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стоматологічних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r>
              <a:rPr lang="ru-RU" dirty="0"/>
              <a:t> і є </a:t>
            </a:r>
            <a:r>
              <a:rPr lang="ru-RU" dirty="0" err="1"/>
              <a:t>загальнодержавною</a:t>
            </a:r>
            <a:r>
              <a:rPr lang="ru-RU" dirty="0"/>
              <a:t> справою. </a:t>
            </a:r>
            <a:r>
              <a:rPr lang="ru-RU" dirty="0" err="1"/>
              <a:t>Експерти</a:t>
            </a:r>
            <a:r>
              <a:rPr lang="ru-RU" dirty="0"/>
              <a:t> ВООЗ </a:t>
            </a:r>
            <a:r>
              <a:rPr lang="ru-RU" dirty="0" err="1"/>
              <a:t>стверджують</a:t>
            </a:r>
            <a:r>
              <a:rPr lang="ru-RU" dirty="0"/>
              <a:t>: "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кожен</a:t>
            </a:r>
            <a:r>
              <a:rPr lang="ru-RU" dirty="0"/>
              <a:t> з нас </a:t>
            </a:r>
            <a:r>
              <a:rPr lang="ru-RU" dirty="0" err="1"/>
              <a:t>сповна</a:t>
            </a:r>
            <a:r>
              <a:rPr lang="ru-RU" dirty="0"/>
              <a:t> </a:t>
            </a:r>
            <a:r>
              <a:rPr lang="ru-RU" dirty="0" err="1"/>
              <a:t>використав</a:t>
            </a:r>
            <a:r>
              <a:rPr lang="ru-RU" dirty="0"/>
              <a:t> би </a:t>
            </a:r>
            <a:r>
              <a:rPr lang="ru-RU" dirty="0" err="1"/>
              <a:t>вже</a:t>
            </a:r>
            <a:r>
              <a:rPr lang="ru-RU" dirty="0"/>
              <a:t> </a:t>
            </a:r>
            <a:r>
              <a:rPr lang="ru-RU" dirty="0" err="1"/>
              <a:t>відомі</a:t>
            </a:r>
            <a:r>
              <a:rPr lang="ru-RU" dirty="0"/>
              <a:t> </a:t>
            </a:r>
            <a:r>
              <a:rPr lang="ru-RU" dirty="0" err="1"/>
              <a:t>ефективні</a:t>
            </a:r>
            <a:r>
              <a:rPr lang="ru-RU" dirty="0"/>
              <a:t> </a:t>
            </a:r>
            <a:r>
              <a:rPr lang="ru-RU" dirty="0" err="1"/>
              <a:t>засоби</a:t>
            </a:r>
            <a:r>
              <a:rPr lang="ru-RU" dirty="0"/>
              <a:t>, через </a:t>
            </a:r>
            <a:r>
              <a:rPr lang="ru-RU" dirty="0" err="1"/>
              <a:t>одне</a:t>
            </a:r>
            <a:r>
              <a:rPr lang="ru-RU" dirty="0"/>
              <a:t>-два </a:t>
            </a:r>
            <a:r>
              <a:rPr lang="ru-RU" dirty="0" err="1"/>
              <a:t>покоління</a:t>
            </a:r>
            <a:r>
              <a:rPr lang="ru-RU" dirty="0"/>
              <a:t> </a:t>
            </a:r>
            <a:r>
              <a:rPr lang="ru-RU" dirty="0" err="1"/>
              <a:t>карієс</a:t>
            </a:r>
            <a:r>
              <a:rPr lang="ru-RU" dirty="0"/>
              <a:t> </a:t>
            </a:r>
            <a:r>
              <a:rPr lang="ru-RU" dirty="0" err="1"/>
              <a:t>був</a:t>
            </a:r>
            <a:r>
              <a:rPr lang="ru-RU" dirty="0"/>
              <a:t> би </a:t>
            </a:r>
            <a:r>
              <a:rPr lang="ru-RU" dirty="0" err="1"/>
              <a:t>ліквідований</a:t>
            </a:r>
            <a:r>
              <a:rPr lang="ru-RU" dirty="0"/>
              <a:t>"</a:t>
            </a:r>
          </a:p>
          <a:p>
            <a:r>
              <a:rPr lang="ru-RU" dirty="0"/>
              <a:t> </a:t>
            </a:r>
            <a:r>
              <a:rPr lang="ru-RU" b="1" dirty="0" smtClean="0"/>
              <a:t>Мета </a:t>
            </a:r>
            <a:r>
              <a:rPr lang="ru-RU" b="1" dirty="0" err="1"/>
              <a:t>стоматологічної</a:t>
            </a:r>
            <a:r>
              <a:rPr lang="ru-RU" b="1" dirty="0"/>
              <a:t> </a:t>
            </a:r>
            <a:r>
              <a:rPr lang="ru-RU" b="1" dirty="0" err="1"/>
              <a:t>профілактики</a:t>
            </a:r>
            <a:r>
              <a:rPr lang="ru-RU" b="1" dirty="0"/>
              <a:t> </a:t>
            </a:r>
            <a:r>
              <a:rPr lang="ru-RU" dirty="0"/>
              <a:t>-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стоматологічного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 </a:t>
            </a:r>
            <a:r>
              <a:rPr lang="ru-RU" dirty="0" err="1"/>
              <a:t>людини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err="1"/>
              <a:t>К</a:t>
            </a:r>
            <a:r>
              <a:rPr lang="ru-RU" sz="2800" b="1" dirty="0" err="1" smtClean="0"/>
              <a:t>ласифікація</a:t>
            </a:r>
            <a:r>
              <a:rPr lang="ru-RU" sz="2800" b="1" dirty="0" smtClean="0"/>
              <a:t> </a:t>
            </a:r>
            <a:r>
              <a:rPr lang="ru-RU" sz="2800" b="1" dirty="0" err="1"/>
              <a:t>стоматологічної</a:t>
            </a:r>
            <a:r>
              <a:rPr lang="ru-RU" sz="2800" b="1" dirty="0"/>
              <a:t> </a:t>
            </a:r>
            <a:r>
              <a:rPr lang="ru-RU" sz="2800" b="1" dirty="0" err="1"/>
              <a:t>профілактики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7467600" cy="5026152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 err="1">
                <a:solidFill>
                  <a:srgbClr val="FF0000"/>
                </a:solidFill>
              </a:rPr>
              <a:t>Первинна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dirty="0" err="1"/>
              <a:t>Попередження</a:t>
            </a:r>
            <a:r>
              <a:rPr lang="ru-RU" dirty="0"/>
              <a:t>, </a:t>
            </a:r>
            <a:r>
              <a:rPr lang="ru-RU" dirty="0" err="1"/>
              <a:t>стабілізація</a:t>
            </a:r>
            <a:r>
              <a:rPr lang="ru-RU" dirty="0"/>
              <a:t> і </a:t>
            </a:r>
            <a:r>
              <a:rPr lang="ru-RU" dirty="0" err="1"/>
              <a:t>зворотний</a:t>
            </a:r>
            <a:r>
              <a:rPr lang="ru-RU" dirty="0"/>
              <a:t> </a:t>
            </a: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/>
              <a:t>захворювання</a:t>
            </a:r>
            <a:endParaRPr lang="ru-RU" dirty="0"/>
          </a:p>
          <a:p>
            <a:r>
              <a:rPr lang="ru-RU" i="1" dirty="0" err="1">
                <a:solidFill>
                  <a:srgbClr val="FF0000"/>
                </a:solidFill>
              </a:rPr>
              <a:t>Вторинна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r>
              <a:rPr lang="ru-RU" dirty="0"/>
              <a:t>, </a:t>
            </a:r>
            <a:r>
              <a:rPr lang="ru-RU" dirty="0" err="1"/>
              <a:t>профілактика</a:t>
            </a:r>
            <a:r>
              <a:rPr lang="ru-RU" dirty="0"/>
              <a:t> </a:t>
            </a:r>
            <a:r>
              <a:rPr lang="ru-RU" dirty="0" err="1"/>
              <a:t>ускладнень</a:t>
            </a:r>
            <a:endParaRPr lang="ru-RU" dirty="0"/>
          </a:p>
          <a:p>
            <a:r>
              <a:rPr lang="ru-RU" i="1" dirty="0" err="1">
                <a:solidFill>
                  <a:srgbClr val="FF0000"/>
                </a:solidFill>
              </a:rPr>
              <a:t>Третинна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dirty="0" err="1"/>
              <a:t>Відновлення</a:t>
            </a:r>
            <a:r>
              <a:rPr lang="ru-RU" dirty="0"/>
              <a:t> </a:t>
            </a:r>
            <a:r>
              <a:rPr lang="ru-RU" dirty="0" err="1"/>
              <a:t>втраченої</a:t>
            </a:r>
            <a:r>
              <a:rPr lang="ru-RU" dirty="0"/>
              <a:t> </a:t>
            </a:r>
            <a:r>
              <a:rPr lang="ru-RU" dirty="0" err="1"/>
              <a:t>функції</a:t>
            </a:r>
            <a:endParaRPr lang="ru-RU" dirty="0"/>
          </a:p>
          <a:p>
            <a:endParaRPr lang="ru-RU" i="1" dirty="0">
              <a:solidFill>
                <a:srgbClr val="FF0000"/>
              </a:solidFill>
            </a:endParaRPr>
          </a:p>
          <a:p>
            <a:r>
              <a:rPr lang="ru-RU" i="1" dirty="0" err="1"/>
              <a:t>Наприклад</a:t>
            </a:r>
            <a:r>
              <a:rPr lang="ru-RU" dirty="0"/>
              <a:t>, </a:t>
            </a:r>
            <a:r>
              <a:rPr lang="ru-RU" dirty="0" err="1"/>
              <a:t>попередження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карієсу</a:t>
            </a:r>
            <a:r>
              <a:rPr lang="ru-RU" dirty="0"/>
              <a:t> </a:t>
            </a:r>
            <a:r>
              <a:rPr lang="ru-RU" dirty="0" err="1"/>
              <a:t>зубів</a:t>
            </a:r>
            <a:r>
              <a:rPr lang="ru-RU" dirty="0"/>
              <a:t> </a:t>
            </a:r>
            <a:r>
              <a:rPr lang="ru-RU" dirty="0" err="1"/>
              <a:t>належить</a:t>
            </a:r>
            <a:r>
              <a:rPr lang="ru-RU" dirty="0"/>
              <a:t> до </a:t>
            </a:r>
            <a:r>
              <a:rPr lang="ru-RU" dirty="0" err="1"/>
              <a:t>первинної</a:t>
            </a:r>
            <a:r>
              <a:rPr lang="ru-RU" dirty="0"/>
              <a:t> </a:t>
            </a:r>
            <a:r>
              <a:rPr lang="ru-RU" dirty="0" err="1"/>
              <a:t>профілактики</a:t>
            </a:r>
            <a:r>
              <a:rPr lang="ru-RU" dirty="0"/>
              <a:t> </a:t>
            </a:r>
            <a:r>
              <a:rPr lang="ru-RU" dirty="0" err="1"/>
              <a:t>стоматологічних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r>
              <a:rPr lang="ru-RU" dirty="0"/>
              <a:t>. </a:t>
            </a:r>
            <a:r>
              <a:rPr lang="ru-RU" dirty="0" err="1"/>
              <a:t>Попередження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ускладнень</a:t>
            </a:r>
            <a:r>
              <a:rPr lang="ru-RU" dirty="0"/>
              <a:t> </a:t>
            </a:r>
            <a:r>
              <a:rPr lang="ru-RU" dirty="0" err="1"/>
              <a:t>карієсу</a:t>
            </a:r>
            <a:r>
              <a:rPr lang="ru-RU" dirty="0"/>
              <a:t> </a:t>
            </a:r>
            <a:r>
              <a:rPr lang="ru-RU" dirty="0" err="1"/>
              <a:t>зубів</a:t>
            </a:r>
            <a:r>
              <a:rPr lang="ru-RU" dirty="0"/>
              <a:t> - </a:t>
            </a:r>
            <a:r>
              <a:rPr lang="ru-RU" dirty="0" err="1"/>
              <a:t>пульпіту</a:t>
            </a:r>
            <a:r>
              <a:rPr lang="ru-RU" dirty="0"/>
              <a:t> і </a:t>
            </a:r>
            <a:r>
              <a:rPr lang="ru-RU" dirty="0" err="1" smtClean="0"/>
              <a:t>періодонтиту</a:t>
            </a:r>
            <a:r>
              <a:rPr lang="ru-RU" dirty="0" smtClean="0"/>
              <a:t> </a:t>
            </a:r>
            <a:r>
              <a:rPr lang="ru-RU" dirty="0" err="1"/>
              <a:t>належить</a:t>
            </a:r>
            <a:r>
              <a:rPr lang="ru-RU" dirty="0"/>
              <a:t> до </a:t>
            </a:r>
            <a:r>
              <a:rPr lang="ru-RU" dirty="0" err="1"/>
              <a:t>вторинної</a:t>
            </a:r>
            <a:r>
              <a:rPr lang="ru-RU" dirty="0"/>
              <a:t> </a:t>
            </a:r>
            <a:r>
              <a:rPr lang="ru-RU" dirty="0" err="1"/>
              <a:t>профілактики</a:t>
            </a:r>
            <a:r>
              <a:rPr lang="ru-RU" dirty="0"/>
              <a:t>. </a:t>
            </a:r>
            <a:r>
              <a:rPr lang="ru-RU" dirty="0" err="1"/>
              <a:t>Якщо</a:t>
            </a:r>
            <a:r>
              <a:rPr lang="ru-RU" dirty="0"/>
              <a:t> ж в </a:t>
            </a:r>
            <a:r>
              <a:rPr lang="ru-RU" dirty="0" err="1"/>
              <a:t>результаті</a:t>
            </a:r>
            <a:r>
              <a:rPr lang="ru-RU" dirty="0"/>
              <a:t> </a:t>
            </a:r>
            <a:r>
              <a:rPr lang="ru-RU" dirty="0" err="1"/>
              <a:t>невдалого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періодонтиту</a:t>
            </a:r>
            <a:r>
              <a:rPr lang="ru-RU" dirty="0"/>
              <a:t> і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ускладнень</a:t>
            </a:r>
            <a:r>
              <a:rPr lang="ru-RU" dirty="0"/>
              <a:t> </a:t>
            </a:r>
            <a:r>
              <a:rPr lang="ru-RU" dirty="0" err="1"/>
              <a:t>довелося</a:t>
            </a:r>
            <a:r>
              <a:rPr lang="ru-RU" dirty="0"/>
              <a:t> </a:t>
            </a:r>
            <a:r>
              <a:rPr lang="ru-RU" dirty="0" err="1"/>
              <a:t>видалити</a:t>
            </a:r>
            <a:r>
              <a:rPr lang="ru-RU" dirty="0"/>
              <a:t> зуб і </a:t>
            </a:r>
            <a:r>
              <a:rPr lang="ru-RU" dirty="0" err="1"/>
              <a:t>замінити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протезом (</a:t>
            </a:r>
            <a:r>
              <a:rPr lang="ru-RU" dirty="0" err="1"/>
              <a:t>відновлення</a:t>
            </a:r>
            <a:r>
              <a:rPr lang="ru-RU" dirty="0"/>
              <a:t> </a:t>
            </a:r>
            <a:r>
              <a:rPr lang="ru-RU" dirty="0" err="1"/>
              <a:t>функції</a:t>
            </a:r>
            <a:r>
              <a:rPr lang="ru-RU" dirty="0"/>
              <a:t> через </a:t>
            </a:r>
            <a:r>
              <a:rPr lang="ru-RU" dirty="0" err="1"/>
              <a:t>заміщення</a:t>
            </a:r>
            <a:r>
              <a:rPr lang="ru-RU" dirty="0"/>
              <a:t>), то </a:t>
            </a:r>
            <a:r>
              <a:rPr lang="ru-RU" dirty="0" err="1"/>
              <a:t>це</a:t>
            </a:r>
            <a:r>
              <a:rPr lang="ru-RU" dirty="0"/>
              <a:t> - </a:t>
            </a:r>
            <a:r>
              <a:rPr lang="ru-RU" dirty="0" err="1"/>
              <a:t>третинна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/>
          <a:lstStyle/>
          <a:p>
            <a:r>
              <a:rPr lang="ru-RU" b="1" dirty="0" err="1"/>
              <a:t>П</a:t>
            </a:r>
            <a:r>
              <a:rPr lang="ru-RU" b="1" dirty="0" err="1" smtClean="0"/>
              <a:t>ріоритетний</a:t>
            </a:r>
            <a:r>
              <a:rPr lang="ru-RU" b="1" dirty="0" smtClean="0"/>
              <a:t> </a:t>
            </a:r>
            <a:r>
              <a:rPr lang="ru-RU" b="1" dirty="0" err="1"/>
              <a:t>напрям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467600" cy="5407152"/>
          </a:xfrm>
        </p:spPr>
        <p:txBody>
          <a:bodyPr>
            <a:normAutofit/>
          </a:bodyPr>
          <a:lstStyle/>
          <a:p>
            <a:r>
              <a:rPr lang="ru-RU" sz="2800" dirty="0" err="1"/>
              <a:t>Первинна</a:t>
            </a:r>
            <a:r>
              <a:rPr lang="ru-RU" sz="2800" dirty="0"/>
              <a:t> </a:t>
            </a:r>
            <a:r>
              <a:rPr lang="ru-RU" sz="2800" dirty="0" err="1"/>
              <a:t>профілактика</a:t>
            </a:r>
            <a:r>
              <a:rPr lang="ru-RU" sz="2800" dirty="0"/>
              <a:t> </a:t>
            </a:r>
            <a:r>
              <a:rPr lang="ru-RU" sz="2800" dirty="0" err="1"/>
              <a:t>стоматологічних</a:t>
            </a:r>
            <a:r>
              <a:rPr lang="ru-RU" sz="2800" dirty="0"/>
              <a:t> </a:t>
            </a:r>
            <a:r>
              <a:rPr lang="ru-RU" sz="2800" dirty="0" err="1"/>
              <a:t>захворювань</a:t>
            </a:r>
            <a:r>
              <a:rPr lang="ru-RU" sz="2800" dirty="0"/>
              <a:t> - </a:t>
            </a:r>
            <a:r>
              <a:rPr lang="ru-RU" sz="2800" dirty="0" err="1"/>
              <a:t>пріоритетний</a:t>
            </a:r>
            <a:r>
              <a:rPr lang="ru-RU" sz="2800" dirty="0"/>
              <a:t> </a:t>
            </a:r>
            <a:r>
              <a:rPr lang="ru-RU" sz="2800" dirty="0" err="1"/>
              <a:t>напрямок</a:t>
            </a:r>
            <a:r>
              <a:rPr lang="ru-RU" sz="2800" dirty="0"/>
              <a:t> </a:t>
            </a:r>
            <a:r>
              <a:rPr lang="ru-RU" sz="2800" dirty="0" err="1"/>
              <a:t>розвитку</a:t>
            </a:r>
            <a:r>
              <a:rPr lang="ru-RU" sz="2800" dirty="0"/>
              <a:t> </a:t>
            </a:r>
            <a:r>
              <a:rPr lang="ru-RU" sz="2800" dirty="0" err="1"/>
              <a:t>стоматологічної</a:t>
            </a:r>
            <a:r>
              <a:rPr lang="ru-RU" sz="2800" dirty="0"/>
              <a:t> науки і практики. Як </a:t>
            </a:r>
            <a:r>
              <a:rPr lang="ru-RU" sz="2800" dirty="0" err="1"/>
              <a:t>показує</a:t>
            </a:r>
            <a:r>
              <a:rPr lang="ru-RU" sz="2800" dirty="0"/>
              <a:t> </a:t>
            </a:r>
            <a:r>
              <a:rPr lang="ru-RU" sz="2800" dirty="0" err="1"/>
              <a:t>світовий</a:t>
            </a:r>
            <a:r>
              <a:rPr lang="ru-RU" sz="2800" dirty="0"/>
              <a:t> </a:t>
            </a:r>
            <a:r>
              <a:rPr lang="ru-RU" sz="2800" dirty="0" err="1"/>
              <a:t>досвід</a:t>
            </a:r>
            <a:r>
              <a:rPr lang="ru-RU" sz="2800" dirty="0"/>
              <a:t>, </a:t>
            </a:r>
            <a:r>
              <a:rPr lang="ru-RU" sz="2800" dirty="0" err="1"/>
              <a:t>сьогодні</a:t>
            </a:r>
            <a:r>
              <a:rPr lang="ru-RU" sz="2800" dirty="0"/>
              <a:t> </a:t>
            </a:r>
            <a:r>
              <a:rPr lang="ru-RU" sz="2800" dirty="0" err="1"/>
              <a:t>можна</a:t>
            </a:r>
            <a:r>
              <a:rPr lang="ru-RU" sz="2800" dirty="0"/>
              <a:t> </a:t>
            </a:r>
            <a:r>
              <a:rPr lang="ru-RU" sz="2800" dirty="0" err="1"/>
              <a:t>значно</a:t>
            </a:r>
            <a:r>
              <a:rPr lang="ru-RU" sz="2800" dirty="0"/>
              <a:t> </a:t>
            </a:r>
            <a:r>
              <a:rPr lang="ru-RU" sz="2800" dirty="0" err="1"/>
              <a:t>знизити</a:t>
            </a:r>
            <a:r>
              <a:rPr lang="ru-RU" sz="2800" dirty="0"/>
              <a:t> </a:t>
            </a:r>
            <a:r>
              <a:rPr lang="ru-RU" sz="2800" dirty="0" err="1"/>
              <a:t>захворюваність</a:t>
            </a:r>
            <a:r>
              <a:rPr lang="ru-RU" sz="2800" dirty="0"/>
              <a:t> </a:t>
            </a:r>
            <a:r>
              <a:rPr lang="ru-RU" sz="2800" dirty="0" err="1"/>
              <a:t>населення</a:t>
            </a:r>
            <a:r>
              <a:rPr lang="ru-RU" sz="2800" dirty="0"/>
              <a:t> </a:t>
            </a:r>
            <a:r>
              <a:rPr lang="ru-RU" sz="2800" dirty="0" err="1"/>
              <a:t>карієсом</a:t>
            </a:r>
            <a:r>
              <a:rPr lang="ru-RU" sz="2800" dirty="0"/>
              <a:t> </a:t>
            </a:r>
            <a:r>
              <a:rPr lang="ru-RU" sz="2800" dirty="0" err="1"/>
              <a:t>зубів</a:t>
            </a:r>
            <a:r>
              <a:rPr lang="ru-RU" sz="2800" dirty="0"/>
              <a:t>, </a:t>
            </a:r>
            <a:r>
              <a:rPr lang="ru-RU" sz="2800" dirty="0" err="1"/>
              <a:t>зберегти</a:t>
            </a:r>
            <a:r>
              <a:rPr lang="ru-RU" sz="2800" dirty="0"/>
              <a:t> </a:t>
            </a:r>
            <a:r>
              <a:rPr lang="ru-RU" sz="2800" dirty="0" err="1"/>
              <a:t>повноцінно</a:t>
            </a:r>
            <a:r>
              <a:rPr lang="ru-RU" sz="2800" dirty="0"/>
              <a:t> </a:t>
            </a:r>
            <a:r>
              <a:rPr lang="ru-RU" sz="2800" dirty="0" err="1"/>
              <a:t>функціонуючий</a:t>
            </a:r>
            <a:r>
              <a:rPr lang="ru-RU" sz="2800" dirty="0"/>
              <a:t> </a:t>
            </a:r>
            <a:r>
              <a:rPr lang="ru-RU" sz="2800" dirty="0" err="1"/>
              <a:t>періодонт</a:t>
            </a:r>
            <a:r>
              <a:rPr lang="ru-RU" sz="2800" dirty="0"/>
              <a:t>, </a:t>
            </a:r>
            <a:r>
              <a:rPr lang="ru-RU" sz="2800" dirty="0" err="1"/>
              <a:t>уникнути</a:t>
            </a:r>
            <a:r>
              <a:rPr lang="ru-RU" sz="2800" dirty="0"/>
              <a:t> </a:t>
            </a:r>
            <a:r>
              <a:rPr lang="ru-RU" sz="2800" dirty="0" err="1"/>
              <a:t>порушень</a:t>
            </a:r>
            <a:r>
              <a:rPr lang="ru-RU" sz="2800" dirty="0"/>
              <a:t> </a:t>
            </a:r>
            <a:r>
              <a:rPr lang="ru-RU" sz="2800" dirty="0" err="1"/>
              <a:t>формування</a:t>
            </a:r>
            <a:r>
              <a:rPr lang="ru-RU" sz="2800" dirty="0"/>
              <a:t> </a:t>
            </a:r>
            <a:r>
              <a:rPr lang="ru-RU" sz="2800" dirty="0" err="1"/>
              <a:t>зубощелепного</a:t>
            </a:r>
            <a:r>
              <a:rPr lang="ru-RU" sz="2800" dirty="0"/>
              <a:t> </a:t>
            </a:r>
            <a:r>
              <a:rPr lang="ru-RU" sz="2800" dirty="0" err="1"/>
              <a:t>апарату</a:t>
            </a:r>
            <a:r>
              <a:rPr lang="ru-RU" sz="2800" dirty="0"/>
              <a:t>. </a:t>
            </a:r>
            <a:r>
              <a:rPr lang="ru-RU" sz="2800" dirty="0" err="1"/>
              <a:t>Знання</a:t>
            </a:r>
            <a:r>
              <a:rPr lang="ru-RU" sz="2800" dirty="0"/>
              <a:t> </a:t>
            </a:r>
            <a:r>
              <a:rPr lang="ru-RU" sz="2800" dirty="0" err="1"/>
              <a:t>факторів</a:t>
            </a:r>
            <a:r>
              <a:rPr lang="ru-RU" sz="2800" dirty="0"/>
              <a:t> </a:t>
            </a:r>
            <a:r>
              <a:rPr lang="ru-RU" sz="2800" dirty="0" err="1"/>
              <a:t>ризику</a:t>
            </a:r>
            <a:r>
              <a:rPr lang="ru-RU" sz="2800" dirty="0"/>
              <a:t> </a:t>
            </a:r>
            <a:r>
              <a:rPr lang="ru-RU" sz="2800" dirty="0" err="1"/>
              <a:t>стоматологічних</a:t>
            </a:r>
            <a:r>
              <a:rPr lang="ru-RU" sz="2800" dirty="0"/>
              <a:t> </a:t>
            </a:r>
            <a:r>
              <a:rPr lang="ru-RU" sz="2800" dirty="0" err="1"/>
              <a:t>захворювань</a:t>
            </a:r>
            <a:r>
              <a:rPr lang="ru-RU" sz="2800" dirty="0"/>
              <a:t> дозволить </a:t>
            </a:r>
            <a:r>
              <a:rPr lang="ru-RU" sz="2800" dirty="0" err="1"/>
              <a:t>успішно</a:t>
            </a:r>
            <a:r>
              <a:rPr lang="ru-RU" sz="2800" dirty="0"/>
              <a:t> </a:t>
            </a:r>
            <a:r>
              <a:rPr lang="ru-RU" sz="2800" dirty="0" err="1"/>
              <a:t>попередити</a:t>
            </a:r>
            <a:r>
              <a:rPr lang="ru-RU" sz="2800" dirty="0"/>
              <a:t> </a:t>
            </a:r>
            <a:r>
              <a:rPr lang="ru-RU" sz="2800" dirty="0" err="1"/>
              <a:t>розвиток</a:t>
            </a:r>
            <a:r>
              <a:rPr lang="ru-RU" sz="2800" dirty="0"/>
              <a:t> </a:t>
            </a:r>
            <a:r>
              <a:rPr lang="ru-RU" sz="2800" dirty="0" err="1"/>
              <a:t>патології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Методи</a:t>
            </a:r>
            <a:r>
              <a:rPr lang="ru-RU" b="1" dirty="0" smtClean="0"/>
              <a:t> </a:t>
            </a:r>
            <a:r>
              <a:rPr lang="ru-RU" b="1" dirty="0" err="1"/>
              <a:t>профілактики</a:t>
            </a:r>
            <a:r>
              <a:rPr lang="ru-RU" b="1" dirty="0"/>
              <a:t> </a:t>
            </a:r>
            <a:r>
              <a:rPr lang="ru-RU" b="1" dirty="0" err="1"/>
              <a:t>основних</a:t>
            </a:r>
            <a:r>
              <a:rPr lang="ru-RU" b="1" dirty="0"/>
              <a:t> </a:t>
            </a:r>
            <a:r>
              <a:rPr lang="ru-RU" b="1" dirty="0" err="1"/>
              <a:t>стоматологічних</a:t>
            </a:r>
            <a:r>
              <a:rPr lang="ru-RU" b="1" dirty="0"/>
              <a:t> </a:t>
            </a:r>
            <a:r>
              <a:rPr lang="ru-RU" b="1" dirty="0" err="1"/>
              <a:t>захворювань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b="1" dirty="0" err="1"/>
              <a:t>Масова</a:t>
            </a:r>
            <a:r>
              <a:rPr lang="ru-RU" sz="3200" b="1" dirty="0"/>
              <a:t> (</a:t>
            </a:r>
            <a:r>
              <a:rPr lang="ru-RU" sz="3200" b="1" dirty="0" err="1"/>
              <a:t>комунальна</a:t>
            </a:r>
            <a:r>
              <a:rPr lang="ru-RU" sz="3200" b="1" dirty="0"/>
              <a:t>),</a:t>
            </a:r>
          </a:p>
          <a:p>
            <a:r>
              <a:rPr lang="ru-RU" sz="3200" b="1" dirty="0" err="1"/>
              <a:t>Колективна</a:t>
            </a:r>
            <a:r>
              <a:rPr lang="ru-RU" sz="3200" b="1" dirty="0"/>
              <a:t> (</a:t>
            </a:r>
            <a:r>
              <a:rPr lang="ru-RU" sz="3200" b="1" dirty="0" err="1"/>
              <a:t>групова</a:t>
            </a:r>
            <a:r>
              <a:rPr lang="ru-RU" sz="3200" b="1" dirty="0"/>
              <a:t>),</a:t>
            </a:r>
          </a:p>
          <a:p>
            <a:r>
              <a:rPr lang="ru-RU" sz="3200" b="1" dirty="0" err="1"/>
              <a:t>Індивідуальна</a:t>
            </a:r>
            <a:r>
              <a:rPr lang="ru-RU" sz="3200" b="1" dirty="0"/>
              <a:t>.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706562"/>
          </a:xfrm>
        </p:spPr>
        <p:txBody>
          <a:bodyPr>
            <a:normAutofit fontScale="90000"/>
          </a:bodyPr>
          <a:lstStyle/>
          <a:p>
            <a:r>
              <a:rPr lang="ru-RU" b="1" dirty="0" err="1"/>
              <a:t>Методи</a:t>
            </a:r>
            <a:r>
              <a:rPr lang="ru-RU" b="1" dirty="0"/>
              <a:t> </a:t>
            </a:r>
            <a:r>
              <a:rPr lang="ru-RU" b="1" dirty="0" err="1"/>
              <a:t>масової</a:t>
            </a:r>
            <a:r>
              <a:rPr lang="ru-RU" b="1" dirty="0"/>
              <a:t> (</a:t>
            </a:r>
            <a:r>
              <a:rPr lang="ru-RU" b="1" dirty="0" err="1"/>
              <a:t>комунальної</a:t>
            </a:r>
            <a:r>
              <a:rPr lang="ru-RU" b="1" dirty="0"/>
              <a:t>, </a:t>
            </a:r>
            <a:r>
              <a:rPr lang="ru-RU" b="1" dirty="0" err="1"/>
              <a:t>загальнодержавної</a:t>
            </a:r>
            <a:r>
              <a:rPr lang="ru-RU" b="1" dirty="0"/>
              <a:t>, </a:t>
            </a:r>
            <a:r>
              <a:rPr lang="ru-RU" b="1" dirty="0" err="1"/>
              <a:t>популяційної</a:t>
            </a:r>
            <a:r>
              <a:rPr lang="ru-RU" b="1" dirty="0"/>
              <a:t>) </a:t>
            </a:r>
            <a:r>
              <a:rPr lang="ru-RU" b="1" dirty="0" err="1"/>
              <a:t>профілактики</a:t>
            </a:r>
            <a:r>
              <a:rPr lang="ru-RU" b="1" dirty="0"/>
              <a:t> </a:t>
            </a:r>
            <a:r>
              <a:rPr lang="ru-RU" b="1" dirty="0" err="1"/>
              <a:t>основних</a:t>
            </a:r>
            <a:r>
              <a:rPr lang="ru-RU" b="1" dirty="0"/>
              <a:t> </a:t>
            </a:r>
            <a:r>
              <a:rPr lang="ru-RU" b="1" dirty="0" err="1"/>
              <a:t>стоматологічних</a:t>
            </a:r>
            <a:r>
              <a:rPr lang="ru-RU" b="1" dirty="0"/>
              <a:t> </a:t>
            </a:r>
            <a:r>
              <a:rPr lang="ru-RU" b="1" dirty="0" err="1"/>
              <a:t>захворювань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33600"/>
            <a:ext cx="7467600" cy="4340352"/>
          </a:xfrm>
        </p:spPr>
        <p:txBody>
          <a:bodyPr>
            <a:normAutofit/>
          </a:bodyPr>
          <a:lstStyle/>
          <a:p>
            <a:r>
              <a:rPr lang="ru-RU" dirty="0"/>
              <a:t>а) </a:t>
            </a:r>
            <a:r>
              <a:rPr lang="ru-RU" dirty="0" err="1"/>
              <a:t>фторування</a:t>
            </a:r>
            <a:r>
              <a:rPr lang="ru-RU" dirty="0"/>
              <a:t> </a:t>
            </a:r>
            <a:r>
              <a:rPr lang="ru-RU" dirty="0" err="1"/>
              <a:t>питної</a:t>
            </a:r>
            <a:r>
              <a:rPr lang="ru-RU" dirty="0"/>
              <a:t> води, </a:t>
            </a:r>
            <a:r>
              <a:rPr lang="ru-RU" dirty="0" err="1"/>
              <a:t>солі</a:t>
            </a:r>
            <a:r>
              <a:rPr lang="ru-RU" dirty="0"/>
              <a:t>, молока в </a:t>
            </a:r>
            <a:r>
              <a:rPr lang="ru-RU" dirty="0" err="1"/>
              <a:t>регіонах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зниженим</a:t>
            </a:r>
            <a:r>
              <a:rPr lang="ru-RU" dirty="0"/>
              <a:t> </a:t>
            </a:r>
            <a:r>
              <a:rPr lang="ru-RU" dirty="0" err="1"/>
              <a:t>вмістом</a:t>
            </a:r>
            <a:r>
              <a:rPr lang="ru-RU" dirty="0"/>
              <a:t> фтору в </a:t>
            </a:r>
            <a:r>
              <a:rPr lang="ru-RU" dirty="0" err="1"/>
              <a:t>питній</a:t>
            </a:r>
            <a:r>
              <a:rPr lang="ru-RU" dirty="0"/>
              <a:t> </a:t>
            </a:r>
            <a:r>
              <a:rPr lang="ru-RU" dirty="0" err="1"/>
              <a:t>воді</a:t>
            </a:r>
            <a:r>
              <a:rPr lang="ru-RU" dirty="0"/>
              <a:t>;</a:t>
            </a:r>
          </a:p>
          <a:p>
            <a:r>
              <a:rPr lang="ru-RU" dirty="0"/>
              <a:t>б) </a:t>
            </a:r>
            <a:r>
              <a:rPr lang="ru-RU" dirty="0" err="1"/>
              <a:t>випуск</a:t>
            </a:r>
            <a:r>
              <a:rPr lang="ru-RU" dirty="0"/>
              <a:t> </a:t>
            </a:r>
            <a:r>
              <a:rPr lang="ru-RU" dirty="0" err="1"/>
              <a:t>лікувально-профілактичних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догляду за ротовою </a:t>
            </a:r>
            <a:r>
              <a:rPr lang="ru-RU" dirty="0" err="1"/>
              <a:t>порожниною</a:t>
            </a:r>
            <a:r>
              <a:rPr lang="ru-RU" dirty="0"/>
              <a:t>;</a:t>
            </a:r>
          </a:p>
          <a:p>
            <a:r>
              <a:rPr lang="ru-RU" dirty="0"/>
              <a:t>в) </a:t>
            </a:r>
            <a:r>
              <a:rPr lang="ru-RU" dirty="0" err="1"/>
              <a:t>гігієнічне</a:t>
            </a:r>
            <a:r>
              <a:rPr lang="ru-RU" dirty="0"/>
              <a:t> </a:t>
            </a:r>
            <a:r>
              <a:rPr lang="ru-RU" dirty="0" err="1"/>
              <a:t>виховання</a:t>
            </a:r>
            <a:r>
              <a:rPr lang="ru-RU" dirty="0"/>
              <a:t> </a:t>
            </a:r>
            <a:r>
              <a:rPr lang="ru-RU" dirty="0" err="1"/>
              <a:t>дітей</a:t>
            </a:r>
            <a:r>
              <a:rPr lang="ru-RU" dirty="0"/>
              <a:t>, </a:t>
            </a:r>
            <a:r>
              <a:rPr lang="ru-RU" dirty="0" smtClean="0"/>
              <a:t>заходи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 </a:t>
            </a:r>
            <a:r>
              <a:rPr lang="ru-RU" dirty="0" err="1"/>
              <a:t>матері</a:t>
            </a:r>
            <a:r>
              <a:rPr lang="ru-RU" dirty="0"/>
              <a:t> і </a:t>
            </a:r>
            <a:r>
              <a:rPr lang="ru-RU" dirty="0" err="1"/>
              <a:t>дитини</a:t>
            </a:r>
            <a:r>
              <a:rPr lang="ru-RU" dirty="0"/>
              <a:t>;</a:t>
            </a:r>
          </a:p>
          <a:p>
            <a:r>
              <a:rPr lang="ru-RU" dirty="0"/>
              <a:t>г) </a:t>
            </a:r>
            <a:r>
              <a:rPr lang="ru-RU" dirty="0" err="1"/>
              <a:t>поліпшення</a:t>
            </a:r>
            <a:r>
              <a:rPr lang="ru-RU" dirty="0"/>
              <a:t> умов </a:t>
            </a:r>
            <a:r>
              <a:rPr lang="ru-RU" dirty="0" err="1"/>
              <a:t>праці</a:t>
            </a:r>
            <a:r>
              <a:rPr lang="ru-RU" dirty="0"/>
              <a:t> і </a:t>
            </a:r>
            <a:r>
              <a:rPr lang="ru-RU" dirty="0" err="1"/>
              <a:t>побуту</a:t>
            </a:r>
            <a:r>
              <a:rPr lang="ru-RU" dirty="0"/>
              <a:t> </a:t>
            </a:r>
            <a:r>
              <a:rPr lang="ru-RU" dirty="0" err="1" smtClean="0"/>
              <a:t>населення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Методи</a:t>
            </a:r>
            <a:r>
              <a:rPr lang="ru-RU" b="1" dirty="0"/>
              <a:t> </a:t>
            </a:r>
            <a:r>
              <a:rPr lang="ru-RU" b="1" dirty="0" err="1"/>
              <a:t>групової</a:t>
            </a:r>
            <a:r>
              <a:rPr lang="ru-RU" b="1" dirty="0"/>
              <a:t> </a:t>
            </a:r>
            <a:r>
              <a:rPr lang="ru-RU" b="1" dirty="0" err="1"/>
              <a:t>профілактики</a:t>
            </a:r>
            <a:r>
              <a:rPr lang="ru-RU" b="1" dirty="0"/>
              <a:t> </a:t>
            </a:r>
            <a:r>
              <a:rPr lang="ru-RU" b="1" dirty="0" err="1"/>
              <a:t>основних</a:t>
            </a:r>
            <a:r>
              <a:rPr lang="ru-RU" b="1" dirty="0"/>
              <a:t> </a:t>
            </a:r>
            <a:r>
              <a:rPr lang="ru-RU" b="1" dirty="0" err="1"/>
              <a:t>стоматологічних</a:t>
            </a:r>
            <a:r>
              <a:rPr lang="ru-RU" b="1" dirty="0"/>
              <a:t> </a:t>
            </a:r>
            <a:r>
              <a:rPr lang="ru-RU" b="1" dirty="0" err="1"/>
              <a:t>захворювань</a:t>
            </a:r>
            <a:r>
              <a:rPr lang="ru-RU" b="1" dirty="0"/>
              <a:t>, </a:t>
            </a:r>
            <a:r>
              <a:rPr lang="ru-RU" i="1" dirty="0"/>
              <a:t>I. </a:t>
            </a:r>
            <a:r>
              <a:rPr lang="ru-RU" i="1" dirty="0" err="1"/>
              <a:t>Загальні</a:t>
            </a:r>
            <a:r>
              <a:rPr lang="ru-RU" i="1" dirty="0"/>
              <a:t> </a:t>
            </a:r>
            <a:r>
              <a:rPr lang="ru-RU" i="1" dirty="0" smtClean="0"/>
              <a:t>заходи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7467600" cy="5026152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а) </a:t>
            </a:r>
            <a:r>
              <a:rPr lang="ru-RU" dirty="0" err="1"/>
              <a:t>забезпечення</a:t>
            </a:r>
            <a:r>
              <a:rPr lang="ru-RU" dirty="0"/>
              <a:t> здорового способу </a:t>
            </a:r>
            <a:r>
              <a:rPr lang="ru-RU" dirty="0" err="1"/>
              <a:t>життя</a:t>
            </a:r>
            <a:r>
              <a:rPr lang="ru-RU" dirty="0"/>
              <a:t>, </a:t>
            </a:r>
            <a:r>
              <a:rPr lang="ru-RU" dirty="0" err="1"/>
              <a:t>дотримання</a:t>
            </a:r>
            <a:r>
              <a:rPr lang="ru-RU" dirty="0"/>
              <a:t> </a:t>
            </a:r>
            <a:r>
              <a:rPr lang="ru-RU" dirty="0" err="1"/>
              <a:t>раціонального</a:t>
            </a:r>
            <a:r>
              <a:rPr lang="ru-RU" dirty="0"/>
              <a:t> режиму дня;</a:t>
            </a:r>
          </a:p>
          <a:p>
            <a:r>
              <a:rPr lang="ru-RU" dirty="0"/>
              <a:t>б) </a:t>
            </a:r>
            <a:r>
              <a:rPr lang="ru-RU" dirty="0" err="1"/>
              <a:t>загартовування</a:t>
            </a:r>
            <a:r>
              <a:rPr lang="ru-RU" dirty="0"/>
              <a:t>;</a:t>
            </a:r>
          </a:p>
          <a:p>
            <a:r>
              <a:rPr lang="ru-RU" dirty="0"/>
              <a:t>в) </a:t>
            </a:r>
            <a:r>
              <a:rPr lang="ru-RU" dirty="0" err="1" smtClean="0"/>
              <a:t>заняття</a:t>
            </a:r>
            <a:r>
              <a:rPr lang="ru-RU" dirty="0" smtClean="0"/>
              <a:t> </a:t>
            </a:r>
            <a:r>
              <a:rPr lang="ru-RU" dirty="0"/>
              <a:t>з </a:t>
            </a:r>
            <a:r>
              <a:rPr lang="ru-RU" dirty="0" err="1"/>
              <a:t>фізичної</a:t>
            </a:r>
            <a:r>
              <a:rPr lang="ru-RU" dirty="0"/>
              <a:t> </a:t>
            </a:r>
            <a:r>
              <a:rPr lang="ru-RU" dirty="0" err="1"/>
              <a:t>культури</a:t>
            </a:r>
            <a:r>
              <a:rPr lang="ru-RU" dirty="0"/>
              <a:t> в </a:t>
            </a:r>
            <a:r>
              <a:rPr lang="ru-RU" dirty="0" err="1"/>
              <a:t>дошкільних</a:t>
            </a:r>
            <a:r>
              <a:rPr lang="ru-RU" dirty="0"/>
              <a:t> закладах та </a:t>
            </a:r>
            <a:r>
              <a:rPr lang="ru-RU" dirty="0" smtClean="0"/>
              <a:t>школах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‚</a:t>
            </a:r>
            <a:r>
              <a:rPr lang="ru-RU" dirty="0" smtClean="0"/>
              <a:t> </a:t>
            </a:r>
            <a:r>
              <a:rPr lang="ru-RU" dirty="0" err="1" smtClean="0"/>
              <a:t>вправи</a:t>
            </a:r>
            <a:r>
              <a:rPr lang="ru-RU" dirty="0" smtClean="0"/>
              <a:t> </a:t>
            </a:r>
            <a:r>
              <a:rPr lang="ru-RU" dirty="0"/>
              <a:t>з </a:t>
            </a:r>
            <a:r>
              <a:rPr lang="ru-RU" dirty="0" err="1"/>
              <a:t>дихальної</a:t>
            </a:r>
            <a:r>
              <a:rPr lang="ru-RU" dirty="0"/>
              <a:t> </a:t>
            </a:r>
            <a:r>
              <a:rPr lang="ru-RU" dirty="0" err="1"/>
              <a:t>гімнастики</a:t>
            </a:r>
            <a:r>
              <a:rPr lang="ru-RU" dirty="0"/>
              <a:t> для </a:t>
            </a:r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правильної</a:t>
            </a:r>
            <a:r>
              <a:rPr lang="ru-RU" dirty="0"/>
              <a:t> </a:t>
            </a:r>
            <a:r>
              <a:rPr lang="ru-RU" dirty="0" err="1"/>
              <a:t>постави</a:t>
            </a:r>
            <a:r>
              <a:rPr lang="ru-RU" dirty="0"/>
              <a:t> та </a:t>
            </a:r>
            <a:r>
              <a:rPr lang="ru-RU" dirty="0" err="1"/>
              <a:t>положення</a:t>
            </a:r>
            <a:r>
              <a:rPr lang="ru-RU" dirty="0"/>
              <a:t> </a:t>
            </a:r>
            <a:r>
              <a:rPr lang="ru-RU" dirty="0" err="1"/>
              <a:t>голови</a:t>
            </a:r>
            <a:r>
              <a:rPr lang="ru-RU" dirty="0"/>
              <a:t>;</a:t>
            </a:r>
          </a:p>
          <a:p>
            <a:r>
              <a:rPr lang="ru-RU" dirty="0"/>
              <a:t>г) </a:t>
            </a:r>
            <a:r>
              <a:rPr lang="ru-RU" dirty="0" err="1"/>
              <a:t>раціональне</a:t>
            </a:r>
            <a:r>
              <a:rPr lang="ru-RU" dirty="0"/>
              <a:t> </a:t>
            </a:r>
            <a:r>
              <a:rPr lang="ru-RU" dirty="0" err="1"/>
              <a:t>збалансоване</a:t>
            </a:r>
            <a:r>
              <a:rPr lang="ru-RU" dirty="0"/>
              <a:t> </a:t>
            </a:r>
            <a:r>
              <a:rPr lang="ru-RU" dirty="0" err="1"/>
              <a:t>харчування</a:t>
            </a:r>
            <a:r>
              <a:rPr lang="ru-RU" dirty="0"/>
              <a:t>, </a:t>
            </a:r>
            <a:r>
              <a:rPr lang="ru-RU" dirty="0" err="1"/>
              <a:t>призначення</a:t>
            </a:r>
            <a:r>
              <a:rPr lang="ru-RU" dirty="0"/>
              <a:t> </a:t>
            </a:r>
            <a:r>
              <a:rPr lang="ru-RU" dirty="0" err="1"/>
              <a:t>коштів</a:t>
            </a:r>
            <a:r>
              <a:rPr lang="ru-RU" dirty="0"/>
              <a:t> </a:t>
            </a:r>
            <a:r>
              <a:rPr lang="ru-RU" dirty="0" err="1"/>
              <a:t>ендогенної</a:t>
            </a:r>
            <a:r>
              <a:rPr lang="ru-RU" dirty="0"/>
              <a:t> </a:t>
            </a:r>
            <a:r>
              <a:rPr lang="ru-RU" dirty="0" err="1"/>
              <a:t>профілактики</a:t>
            </a:r>
            <a:r>
              <a:rPr lang="ru-RU" dirty="0"/>
              <a:t> </a:t>
            </a:r>
            <a:r>
              <a:rPr lang="ru-RU" dirty="0" err="1"/>
              <a:t>карієсу</a:t>
            </a:r>
            <a:r>
              <a:rPr lang="ru-RU" dirty="0"/>
              <a:t> </a:t>
            </a:r>
            <a:r>
              <a:rPr lang="ru-RU" dirty="0" err="1"/>
              <a:t>зубів</a:t>
            </a:r>
            <a:r>
              <a:rPr lang="ru-RU" dirty="0"/>
              <a:t> - </a:t>
            </a:r>
            <a:r>
              <a:rPr lang="ru-RU" dirty="0" err="1"/>
              <a:t>харчових</a:t>
            </a:r>
            <a:r>
              <a:rPr lang="ru-RU" dirty="0"/>
              <a:t> добавок, </a:t>
            </a:r>
            <a:r>
              <a:rPr lang="ru-RU" dirty="0" err="1"/>
              <a:t>препаратів</a:t>
            </a:r>
            <a:r>
              <a:rPr lang="ru-RU" dirty="0"/>
              <a:t> </a:t>
            </a:r>
            <a:r>
              <a:rPr lang="ru-RU" dirty="0" err="1"/>
              <a:t>кальцію</a:t>
            </a:r>
            <a:r>
              <a:rPr lang="ru-RU" dirty="0"/>
              <a:t>, </a:t>
            </a:r>
            <a:r>
              <a:rPr lang="ru-RU" dirty="0" err="1" smtClean="0"/>
              <a:t>вітафтору</a:t>
            </a:r>
            <a:r>
              <a:rPr lang="ru-RU" dirty="0"/>
              <a:t>, </a:t>
            </a:r>
            <a:r>
              <a:rPr lang="ru-RU" dirty="0" err="1" smtClean="0"/>
              <a:t>фторвм</a:t>
            </a:r>
            <a:r>
              <a:rPr lang="uk-UA" dirty="0" err="1" smtClean="0"/>
              <a:t>існих</a:t>
            </a:r>
            <a:r>
              <a:rPr lang="ru-RU" dirty="0" smtClean="0"/>
              <a:t> </a:t>
            </a:r>
            <a:r>
              <a:rPr lang="ru-RU" dirty="0" err="1" smtClean="0"/>
              <a:t>пігулок</a:t>
            </a:r>
            <a:r>
              <a:rPr lang="ru-RU" dirty="0" smtClean="0"/>
              <a:t>, </a:t>
            </a:r>
            <a:r>
              <a:rPr lang="ru-RU" dirty="0"/>
              <a:t>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екзогенної</a:t>
            </a:r>
            <a:r>
              <a:rPr lang="ru-RU" dirty="0"/>
              <a:t> </a:t>
            </a:r>
            <a:r>
              <a:rPr lang="ru-RU" dirty="0" err="1"/>
              <a:t>профілактики</a:t>
            </a:r>
            <a:r>
              <a:rPr lang="ru-RU" dirty="0"/>
              <a:t> - </a:t>
            </a:r>
            <a:r>
              <a:rPr lang="ru-RU" dirty="0" err="1"/>
              <a:t>полоскання</a:t>
            </a:r>
            <a:r>
              <a:rPr lang="ru-RU" dirty="0"/>
              <a:t> </a:t>
            </a:r>
            <a:r>
              <a:rPr lang="ru-RU" dirty="0" err="1"/>
              <a:t>розчинами</a:t>
            </a:r>
            <a:r>
              <a:rPr lang="ru-RU" dirty="0"/>
              <a:t> </a:t>
            </a:r>
            <a:r>
              <a:rPr lang="ru-RU" dirty="0" err="1"/>
              <a:t>фторидів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;</a:t>
            </a:r>
          </a:p>
          <a:p>
            <a:r>
              <a:rPr lang="ru-RU" dirty="0"/>
              <a:t>д) контроль </a:t>
            </a:r>
            <a:r>
              <a:rPr lang="ru-RU" dirty="0" err="1"/>
              <a:t>вживання</a:t>
            </a:r>
            <a:r>
              <a:rPr lang="ru-RU" dirty="0"/>
              <a:t> </a:t>
            </a:r>
            <a:r>
              <a:rPr lang="ru-RU" dirty="0" err="1"/>
              <a:t>вуглеводів</a:t>
            </a:r>
            <a:r>
              <a:rPr lang="ru-RU" dirty="0"/>
              <a:t>;</a:t>
            </a:r>
          </a:p>
          <a:p>
            <a:r>
              <a:rPr lang="ru-RU" dirty="0"/>
              <a:t>ж) </a:t>
            </a:r>
            <a:r>
              <a:rPr lang="ru-RU" dirty="0" err="1"/>
              <a:t>боротьба</a:t>
            </a:r>
            <a:r>
              <a:rPr lang="ru-RU" dirty="0"/>
              <a:t> з </a:t>
            </a:r>
            <a:r>
              <a:rPr lang="ru-RU" dirty="0" err="1"/>
              <a:t>інфекційними</a:t>
            </a:r>
            <a:r>
              <a:rPr lang="ru-RU" dirty="0"/>
              <a:t> і </a:t>
            </a:r>
            <a:r>
              <a:rPr lang="ru-RU" dirty="0" err="1"/>
              <a:t>загальними</a:t>
            </a:r>
            <a:r>
              <a:rPr lang="ru-RU" dirty="0"/>
              <a:t> </a:t>
            </a:r>
            <a:r>
              <a:rPr lang="ru-RU" dirty="0" err="1"/>
              <a:t>захворюваннями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Фактори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зумовлюють</a:t>
            </a:r>
            <a:r>
              <a:rPr lang="ru-RU" dirty="0"/>
              <a:t> </a:t>
            </a:r>
            <a:r>
              <a:rPr lang="ru-RU" dirty="0" err="1"/>
              <a:t>здоров'я</a:t>
            </a:r>
            <a:r>
              <a:rPr lang="ru-RU" dirty="0"/>
              <a:t> (за </a:t>
            </a:r>
            <a:r>
              <a:rPr lang="ru-RU" dirty="0" err="1"/>
              <a:t>ступенем</a:t>
            </a:r>
            <a:r>
              <a:rPr lang="ru-RU" dirty="0"/>
              <a:t> </a:t>
            </a:r>
            <a:r>
              <a:rPr lang="ru-RU" dirty="0" err="1"/>
              <a:t>впливу</a:t>
            </a:r>
            <a:r>
              <a:rPr lang="ru-RU" dirty="0"/>
              <a:t>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3200" dirty="0" err="1"/>
              <a:t>Генетичні</a:t>
            </a:r>
            <a:r>
              <a:rPr lang="ru-RU" sz="3200" dirty="0"/>
              <a:t> - 15-20% (19-20%)</a:t>
            </a:r>
          </a:p>
          <a:p>
            <a:pPr lvl="0"/>
            <a:r>
              <a:rPr lang="ru-RU" sz="3200" dirty="0"/>
              <a:t>Стан </a:t>
            </a:r>
            <a:r>
              <a:rPr lang="ru-RU" sz="3200" dirty="0" err="1"/>
              <a:t>навколишнього</a:t>
            </a:r>
            <a:r>
              <a:rPr lang="ru-RU" sz="3200" dirty="0"/>
              <a:t> </a:t>
            </a:r>
            <a:r>
              <a:rPr lang="ru-RU" sz="3200" dirty="0" err="1"/>
              <a:t>середовища</a:t>
            </a:r>
            <a:r>
              <a:rPr lang="ru-RU" sz="3200" dirty="0"/>
              <a:t> - 20 - 25% (20-21%)</a:t>
            </a:r>
          </a:p>
          <a:p>
            <a:pPr lvl="0"/>
            <a:r>
              <a:rPr lang="ru-RU" sz="3200" dirty="0" err="1"/>
              <a:t>Медичне</a:t>
            </a:r>
            <a:r>
              <a:rPr lang="ru-RU" sz="3200" dirty="0"/>
              <a:t> </a:t>
            </a:r>
            <a:r>
              <a:rPr lang="ru-RU" sz="3200" dirty="0" err="1"/>
              <a:t>забезпечення</a:t>
            </a:r>
            <a:r>
              <a:rPr lang="ru-RU" sz="3200" dirty="0"/>
              <a:t> - 10-15% (8-9%,)</a:t>
            </a:r>
          </a:p>
          <a:p>
            <a:pPr lvl="0"/>
            <a:r>
              <a:rPr lang="ru-RU" sz="3200" dirty="0" err="1"/>
              <a:t>Соціальні</a:t>
            </a:r>
            <a:r>
              <a:rPr lang="ru-RU" sz="3200" dirty="0"/>
              <a:t> (</a:t>
            </a:r>
            <a:r>
              <a:rPr lang="ru-RU" sz="3200" dirty="0" err="1"/>
              <a:t>умови</a:t>
            </a:r>
            <a:r>
              <a:rPr lang="ru-RU" sz="3200" dirty="0"/>
              <a:t> і </a:t>
            </a:r>
            <a:r>
              <a:rPr lang="ru-RU" sz="3200" dirty="0" err="1"/>
              <a:t>спосіб</a:t>
            </a:r>
            <a:r>
              <a:rPr lang="ru-RU" sz="3200" dirty="0"/>
              <a:t> </a:t>
            </a:r>
            <a:r>
              <a:rPr lang="ru-RU" sz="3200" dirty="0" err="1"/>
              <a:t>життя</a:t>
            </a:r>
            <a:r>
              <a:rPr lang="ru-RU" sz="3200" dirty="0"/>
              <a:t> людей) - 50 - 55% (51 - 52</a:t>
            </a:r>
            <a:r>
              <a:rPr lang="ru-RU" sz="3200" dirty="0" smtClean="0"/>
              <a:t>%).</a:t>
            </a:r>
          </a:p>
          <a:p>
            <a:pPr marL="0" lvl="0" indent="0" algn="r">
              <a:buNone/>
            </a:pPr>
            <a:r>
              <a:rPr lang="en-US" sz="3200" dirty="0" smtClean="0"/>
              <a:t>A.I</a:t>
            </a:r>
            <a:r>
              <a:rPr lang="en-US" sz="3200" dirty="0"/>
              <a:t>. Robbins, 1980</a:t>
            </a:r>
            <a:endParaRPr lang="ru-RU" sz="3200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err="1"/>
              <a:t>Методи</a:t>
            </a:r>
            <a:r>
              <a:rPr lang="ru-RU" b="1" dirty="0"/>
              <a:t> </a:t>
            </a:r>
            <a:r>
              <a:rPr lang="ru-RU" b="1" dirty="0" err="1"/>
              <a:t>групової</a:t>
            </a:r>
            <a:r>
              <a:rPr lang="ru-RU" b="1" dirty="0"/>
              <a:t> </a:t>
            </a:r>
            <a:r>
              <a:rPr lang="ru-RU" b="1" dirty="0" err="1"/>
              <a:t>профілактики</a:t>
            </a:r>
            <a:r>
              <a:rPr lang="ru-RU" b="1" dirty="0"/>
              <a:t> </a:t>
            </a:r>
            <a:r>
              <a:rPr lang="ru-RU" b="1" dirty="0" err="1"/>
              <a:t>основних</a:t>
            </a:r>
            <a:r>
              <a:rPr lang="ru-RU" b="1" dirty="0"/>
              <a:t> </a:t>
            </a:r>
            <a:r>
              <a:rPr lang="ru-RU" b="1" dirty="0" err="1"/>
              <a:t>стоматологічних</a:t>
            </a:r>
            <a:r>
              <a:rPr lang="ru-RU" b="1" dirty="0"/>
              <a:t> </a:t>
            </a:r>
            <a:r>
              <a:rPr lang="ru-RU" b="1" dirty="0" err="1"/>
              <a:t>захворювань</a:t>
            </a:r>
            <a:r>
              <a:rPr lang="ru-RU" b="1" dirty="0"/>
              <a:t>, </a:t>
            </a:r>
            <a:r>
              <a:rPr lang="ru-RU" i="1" dirty="0"/>
              <a:t>I. </a:t>
            </a:r>
            <a:r>
              <a:rPr lang="ru-RU" i="1" dirty="0" err="1" smtClean="0"/>
              <a:t>Спеціальні</a:t>
            </a:r>
            <a:r>
              <a:rPr lang="ru-RU" i="1" dirty="0" smtClean="0"/>
              <a:t> </a:t>
            </a:r>
            <a:r>
              <a:rPr lang="ru-RU" i="1" dirty="0"/>
              <a:t>заходи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а) </a:t>
            </a:r>
            <a:r>
              <a:rPr lang="ru-RU" sz="3200" dirty="0" err="1"/>
              <a:t>своєчасне</a:t>
            </a:r>
            <a:r>
              <a:rPr lang="ru-RU" sz="3200" dirty="0"/>
              <a:t> </a:t>
            </a:r>
            <a:r>
              <a:rPr lang="ru-RU" sz="3200" dirty="0" err="1"/>
              <a:t>оздоровлення</a:t>
            </a:r>
            <a:r>
              <a:rPr lang="ru-RU" sz="3200" dirty="0"/>
              <a:t> </a:t>
            </a:r>
            <a:r>
              <a:rPr lang="ru-RU" sz="3200" dirty="0" err="1"/>
              <a:t>органів</a:t>
            </a:r>
            <a:r>
              <a:rPr lang="ru-RU" sz="3200" dirty="0"/>
              <a:t> </a:t>
            </a:r>
            <a:r>
              <a:rPr lang="ru-RU" sz="3200" dirty="0" err="1"/>
              <a:t>ротової</a:t>
            </a:r>
            <a:r>
              <a:rPr lang="ru-RU" sz="3200" dirty="0"/>
              <a:t> </a:t>
            </a:r>
            <a:r>
              <a:rPr lang="ru-RU" sz="3200" dirty="0" err="1"/>
              <a:t>порожнини</a:t>
            </a:r>
            <a:r>
              <a:rPr lang="ru-RU" sz="3200" dirty="0"/>
              <a:t>;</a:t>
            </a:r>
          </a:p>
          <a:p>
            <a:r>
              <a:rPr lang="ru-RU" sz="3200" dirty="0"/>
              <a:t>б) </a:t>
            </a:r>
            <a:r>
              <a:rPr lang="ru-RU" sz="3200" dirty="0" err="1"/>
              <a:t>навчання</a:t>
            </a:r>
            <a:r>
              <a:rPr lang="ru-RU" sz="3200" dirty="0"/>
              <a:t> </a:t>
            </a:r>
            <a:r>
              <a:rPr lang="ru-RU" sz="3200" dirty="0" err="1"/>
              <a:t>дітей</a:t>
            </a:r>
            <a:r>
              <a:rPr lang="ru-RU" sz="3200" dirty="0"/>
              <a:t> </a:t>
            </a:r>
            <a:r>
              <a:rPr lang="ru-RU" sz="3200" dirty="0" err="1"/>
              <a:t>різного</a:t>
            </a:r>
            <a:r>
              <a:rPr lang="ru-RU" sz="3200" dirty="0"/>
              <a:t> </a:t>
            </a:r>
            <a:r>
              <a:rPr lang="ru-RU" sz="3200" dirty="0" err="1"/>
              <a:t>віку</a:t>
            </a:r>
            <a:r>
              <a:rPr lang="ru-RU" sz="3200" dirty="0"/>
              <a:t> </a:t>
            </a:r>
            <a:r>
              <a:rPr lang="ru-RU" sz="3200" dirty="0" err="1"/>
              <a:t>раціональної</a:t>
            </a:r>
            <a:r>
              <a:rPr lang="ru-RU" sz="3200" dirty="0"/>
              <a:t> </a:t>
            </a:r>
            <a:r>
              <a:rPr lang="ru-RU" sz="3200" dirty="0" err="1"/>
              <a:t>гігієни</a:t>
            </a:r>
            <a:r>
              <a:rPr lang="ru-RU" sz="3200" dirty="0"/>
              <a:t> </a:t>
            </a:r>
            <a:r>
              <a:rPr lang="ru-RU" sz="3200" dirty="0" err="1"/>
              <a:t>ротової</a:t>
            </a:r>
            <a:r>
              <a:rPr lang="ru-RU" sz="3200" dirty="0"/>
              <a:t> </a:t>
            </a:r>
            <a:r>
              <a:rPr lang="ru-RU" sz="3200" dirty="0" err="1"/>
              <a:t>порожнини</a:t>
            </a:r>
            <a:r>
              <a:rPr lang="ru-RU" sz="3200" dirty="0"/>
              <a:t> (в </a:t>
            </a:r>
            <a:r>
              <a:rPr lang="ru-RU" sz="3200" dirty="0" err="1"/>
              <a:t>домашніх</a:t>
            </a:r>
            <a:r>
              <a:rPr lang="ru-RU" sz="3200" dirty="0"/>
              <a:t> </a:t>
            </a:r>
            <a:r>
              <a:rPr lang="ru-RU" sz="3200" dirty="0" err="1"/>
              <a:t>умовах</a:t>
            </a:r>
            <a:r>
              <a:rPr lang="ru-RU" sz="3200" dirty="0"/>
              <a:t>, </a:t>
            </a:r>
            <a:r>
              <a:rPr lang="ru-RU" sz="3200" dirty="0" err="1"/>
              <a:t>дитячих</a:t>
            </a:r>
            <a:r>
              <a:rPr lang="ru-RU" sz="3200" dirty="0"/>
              <a:t> садках, школах), </a:t>
            </a:r>
            <a:r>
              <a:rPr lang="ru-RU" sz="3200" dirty="0" err="1"/>
              <a:t>тобто</a:t>
            </a:r>
            <a:r>
              <a:rPr lang="ru-RU" sz="3200" dirty="0"/>
              <a:t> </a:t>
            </a:r>
            <a:r>
              <a:rPr lang="ru-RU" sz="3200" dirty="0" err="1"/>
              <a:t>санітарна</a:t>
            </a:r>
            <a:r>
              <a:rPr lang="ru-RU" sz="3200" dirty="0"/>
              <a:t> </a:t>
            </a:r>
            <a:r>
              <a:rPr lang="ru-RU" sz="3200" dirty="0" err="1" smtClean="0"/>
              <a:t>освіта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Методи</a:t>
            </a:r>
            <a:r>
              <a:rPr lang="ru-RU" b="1" dirty="0"/>
              <a:t> </a:t>
            </a:r>
            <a:r>
              <a:rPr lang="ru-RU" b="1" dirty="0" err="1"/>
              <a:t>індивідуальної</a:t>
            </a:r>
            <a:r>
              <a:rPr lang="ru-RU" b="1" dirty="0"/>
              <a:t> </a:t>
            </a:r>
            <a:r>
              <a:rPr lang="ru-RU" b="1" dirty="0" err="1"/>
              <a:t>профілактики</a:t>
            </a:r>
            <a:r>
              <a:rPr lang="ru-RU" b="1" dirty="0"/>
              <a:t> </a:t>
            </a:r>
            <a:r>
              <a:rPr lang="ru-RU" b="1" dirty="0" err="1"/>
              <a:t>основних</a:t>
            </a:r>
            <a:r>
              <a:rPr lang="ru-RU" b="1" dirty="0"/>
              <a:t> </a:t>
            </a:r>
            <a:r>
              <a:rPr lang="ru-RU" b="1" dirty="0" err="1"/>
              <a:t>стоматологічних</a:t>
            </a:r>
            <a:r>
              <a:rPr lang="ru-RU" b="1" dirty="0"/>
              <a:t> </a:t>
            </a:r>
            <a:r>
              <a:rPr lang="ru-RU" b="1" dirty="0" err="1"/>
              <a:t>захворювань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а) </a:t>
            </a:r>
            <a:r>
              <a:rPr lang="ru-RU" dirty="0" err="1"/>
              <a:t>аплікації</a:t>
            </a:r>
            <a:r>
              <a:rPr lang="ru-RU" dirty="0"/>
              <a:t> </a:t>
            </a:r>
            <a:r>
              <a:rPr lang="ru-RU" dirty="0" err="1"/>
              <a:t>ремінералізующих</a:t>
            </a:r>
            <a:r>
              <a:rPr lang="ru-RU" dirty="0"/>
              <a:t>, </a:t>
            </a:r>
            <a:r>
              <a:rPr lang="ru-RU" dirty="0" err="1"/>
              <a:t>фтористих</a:t>
            </a:r>
            <a:r>
              <a:rPr lang="ru-RU" dirty="0"/>
              <a:t> </a:t>
            </a:r>
            <a:r>
              <a:rPr lang="ru-RU" dirty="0" err="1"/>
              <a:t>з'єднань</a:t>
            </a:r>
            <a:r>
              <a:rPr lang="ru-RU" dirty="0"/>
              <a:t>;</a:t>
            </a:r>
          </a:p>
          <a:p>
            <a:r>
              <a:rPr lang="ru-RU" dirty="0"/>
              <a:t>б) </a:t>
            </a:r>
            <a:r>
              <a:rPr lang="ru-RU" dirty="0" err="1" smtClean="0"/>
              <a:t>індивідуальна</a:t>
            </a:r>
            <a:r>
              <a:rPr lang="ru-RU" dirty="0" smtClean="0"/>
              <a:t> </a:t>
            </a:r>
            <a:r>
              <a:rPr lang="ru-RU" dirty="0" err="1" smtClean="0"/>
              <a:t>гігієна</a:t>
            </a:r>
            <a:r>
              <a:rPr lang="ru-RU" dirty="0" smtClean="0"/>
              <a:t> </a:t>
            </a:r>
            <a:r>
              <a:rPr lang="ru-RU" dirty="0" err="1"/>
              <a:t>ротової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застосуванням</a:t>
            </a:r>
            <a:r>
              <a:rPr lang="ru-RU" dirty="0"/>
              <a:t> </a:t>
            </a:r>
            <a:r>
              <a:rPr lang="ru-RU" dirty="0" err="1"/>
              <a:t>фторовмісних</a:t>
            </a:r>
            <a:r>
              <a:rPr lang="ru-RU" dirty="0"/>
              <a:t>, </a:t>
            </a:r>
            <a:r>
              <a:rPr lang="ru-RU" dirty="0" err="1"/>
              <a:t>ремінералізующих</a:t>
            </a:r>
            <a:r>
              <a:rPr lang="ru-RU" dirty="0"/>
              <a:t>, </a:t>
            </a:r>
            <a:r>
              <a:rPr lang="ru-RU" dirty="0" err="1"/>
              <a:t>антибактеріальних</a:t>
            </a:r>
            <a:r>
              <a:rPr lang="ru-RU" dirty="0"/>
              <a:t> і </a:t>
            </a:r>
            <a:r>
              <a:rPr lang="ru-RU" dirty="0" err="1"/>
              <a:t>протизапальних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</a:t>
            </a:r>
            <a:r>
              <a:rPr lang="ru-RU" dirty="0" err="1"/>
              <a:t>гігієни</a:t>
            </a:r>
            <a:r>
              <a:rPr lang="ru-RU" dirty="0"/>
              <a:t>;</a:t>
            </a:r>
          </a:p>
          <a:p>
            <a:r>
              <a:rPr lang="ru-RU" dirty="0"/>
              <a:t>в) </a:t>
            </a:r>
            <a:r>
              <a:rPr lang="ru-RU" dirty="0" err="1"/>
              <a:t>індивідуальний</a:t>
            </a:r>
            <a:r>
              <a:rPr lang="ru-RU" dirty="0"/>
              <a:t> </a:t>
            </a:r>
            <a:r>
              <a:rPr lang="ru-RU" dirty="0" err="1"/>
              <a:t>моніторинг</a:t>
            </a:r>
            <a:r>
              <a:rPr lang="ru-RU" dirty="0"/>
              <a:t>;</a:t>
            </a:r>
          </a:p>
          <a:p>
            <a:r>
              <a:rPr lang="ru-RU" dirty="0"/>
              <a:t>г) </a:t>
            </a:r>
            <a:r>
              <a:rPr lang="ru-RU" dirty="0" err="1"/>
              <a:t>індивідуальний</a:t>
            </a:r>
            <a:r>
              <a:rPr lang="ru-RU" dirty="0"/>
              <a:t> </a:t>
            </a:r>
            <a:r>
              <a:rPr lang="ru-RU" dirty="0" err="1"/>
              <a:t>підбір</a:t>
            </a:r>
            <a:r>
              <a:rPr lang="ru-RU" dirty="0"/>
              <a:t> </a:t>
            </a:r>
            <a:r>
              <a:rPr lang="ru-RU" dirty="0" err="1"/>
              <a:t>зубних</a:t>
            </a:r>
            <a:r>
              <a:rPr lang="ru-RU" dirty="0"/>
              <a:t> паст, </a:t>
            </a:r>
            <a:r>
              <a:rPr lang="ru-RU" dirty="0" err="1"/>
              <a:t>гелів</a:t>
            </a:r>
            <a:r>
              <a:rPr lang="ru-RU" dirty="0"/>
              <a:t>, </a:t>
            </a:r>
            <a:r>
              <a:rPr lang="ru-RU" dirty="0" err="1"/>
              <a:t>ополіскувачів</a:t>
            </a:r>
            <a:r>
              <a:rPr lang="ru-RU" dirty="0"/>
              <a:t> і </a:t>
            </a:r>
            <a:r>
              <a:rPr lang="ru-RU" dirty="0" err="1"/>
              <a:t>жувальних</a:t>
            </a:r>
            <a:r>
              <a:rPr lang="ru-RU" dirty="0"/>
              <a:t> </a:t>
            </a:r>
            <a:r>
              <a:rPr lang="ru-RU" dirty="0" err="1"/>
              <a:t>гумок</a:t>
            </a:r>
            <a:r>
              <a:rPr lang="ru-RU" dirty="0"/>
              <a:t>;</a:t>
            </a:r>
          </a:p>
          <a:p>
            <a:r>
              <a:rPr lang="ru-RU" dirty="0"/>
              <a:t>д) </a:t>
            </a:r>
            <a:r>
              <a:rPr lang="ru-RU" dirty="0" err="1" smtClean="0"/>
              <a:t>професійна</a:t>
            </a:r>
            <a:r>
              <a:rPr lang="ru-RU" dirty="0" smtClean="0"/>
              <a:t> </a:t>
            </a:r>
            <a:r>
              <a:rPr lang="ru-RU" dirty="0" err="1" smtClean="0"/>
              <a:t>гігієна</a:t>
            </a:r>
            <a:r>
              <a:rPr lang="ru-RU" dirty="0" smtClean="0"/>
              <a:t> </a:t>
            </a:r>
            <a:r>
              <a:rPr lang="ru-RU" dirty="0" err="1"/>
              <a:t>ротової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;</a:t>
            </a:r>
          </a:p>
          <a:p>
            <a:r>
              <a:rPr lang="ru-RU" dirty="0"/>
              <a:t>е) </a:t>
            </a:r>
            <a:r>
              <a:rPr lang="ru-RU" dirty="0" err="1" smtClean="0"/>
              <a:t>герметизація</a:t>
            </a:r>
            <a:r>
              <a:rPr lang="ru-RU" dirty="0" smtClean="0"/>
              <a:t> </a:t>
            </a:r>
            <a:r>
              <a:rPr lang="ru-RU" dirty="0" err="1"/>
              <a:t>фісур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Програми</a:t>
            </a:r>
            <a:r>
              <a:rPr lang="ru-RU" b="1" dirty="0"/>
              <a:t> </a:t>
            </a:r>
            <a:r>
              <a:rPr lang="ru-RU" b="1" dirty="0" err="1"/>
              <a:t>профілактики</a:t>
            </a:r>
            <a:r>
              <a:rPr lang="ru-RU" b="1" dirty="0"/>
              <a:t> </a:t>
            </a:r>
            <a:r>
              <a:rPr lang="ru-RU" b="1" dirty="0" err="1"/>
              <a:t>стоматологічних</a:t>
            </a:r>
            <a:r>
              <a:rPr lang="ru-RU" b="1" dirty="0"/>
              <a:t> </a:t>
            </a:r>
            <a:r>
              <a:rPr lang="ru-RU" b="1" dirty="0" err="1"/>
              <a:t>захворювань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профілактики</a:t>
            </a:r>
            <a:r>
              <a:rPr lang="ru-RU" dirty="0"/>
              <a:t> </a:t>
            </a:r>
            <a:r>
              <a:rPr lang="ru-RU" dirty="0" err="1"/>
              <a:t>стоматологічних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r>
              <a:rPr lang="ru-RU" dirty="0"/>
              <a:t> є </a:t>
            </a:r>
            <a:r>
              <a:rPr lang="ru-RU" dirty="0" err="1"/>
              <a:t>складним</a:t>
            </a:r>
            <a:r>
              <a:rPr lang="ru-RU" dirty="0"/>
              <a:t> комплексом </a:t>
            </a:r>
            <a:r>
              <a:rPr lang="ru-RU" dirty="0" err="1"/>
              <a:t>заходів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повинні</a:t>
            </a:r>
            <a:r>
              <a:rPr lang="ru-RU" dirty="0"/>
              <a:t> </a:t>
            </a:r>
            <a:r>
              <a:rPr lang="ru-RU" dirty="0" err="1"/>
              <a:t>завчасно</a:t>
            </a:r>
            <a:r>
              <a:rPr lang="ru-RU" dirty="0"/>
              <a:t> </a:t>
            </a:r>
            <a:r>
              <a:rPr lang="ru-RU" dirty="0" err="1"/>
              <a:t>готуватися</a:t>
            </a:r>
            <a:r>
              <a:rPr lang="ru-RU" dirty="0"/>
              <a:t> і </a:t>
            </a:r>
            <a:r>
              <a:rPr lang="ru-RU" dirty="0" err="1"/>
              <a:t>плануватися</a:t>
            </a:r>
            <a:r>
              <a:rPr lang="ru-RU" dirty="0"/>
              <a:t>, тому </a:t>
            </a:r>
            <a:r>
              <a:rPr lang="ru-RU" dirty="0" err="1"/>
              <a:t>необхідна</a:t>
            </a:r>
            <a:r>
              <a:rPr lang="ru-RU" dirty="0"/>
              <a:t> </a:t>
            </a:r>
            <a:r>
              <a:rPr lang="ru-RU" dirty="0" err="1"/>
              <a:t>певна</a:t>
            </a:r>
            <a:r>
              <a:rPr lang="ru-RU" dirty="0"/>
              <a:t> </a:t>
            </a:r>
            <a:r>
              <a:rPr lang="ru-RU" dirty="0" err="1"/>
              <a:t>організаційна</a:t>
            </a:r>
            <a:r>
              <a:rPr lang="ru-RU" dirty="0"/>
              <a:t> структура, в </a:t>
            </a:r>
            <a:r>
              <a:rPr lang="ru-RU" dirty="0" err="1"/>
              <a:t>якості</a:t>
            </a:r>
            <a:r>
              <a:rPr lang="ru-RU" dirty="0"/>
              <a:t> </a:t>
            </a:r>
            <a:r>
              <a:rPr lang="ru-RU" dirty="0" err="1"/>
              <a:t>такої</a:t>
            </a:r>
            <a:r>
              <a:rPr lang="ru-RU" dirty="0"/>
              <a:t> </a:t>
            </a:r>
            <a:r>
              <a:rPr lang="ru-RU" dirty="0" err="1"/>
              <a:t>структури</a:t>
            </a:r>
            <a:r>
              <a:rPr lang="ru-RU" dirty="0"/>
              <a:t> ВООЗ </a:t>
            </a:r>
            <a:r>
              <a:rPr lang="ru-RU" dirty="0" err="1"/>
              <a:t>рекомендує</a:t>
            </a:r>
            <a:r>
              <a:rPr lang="ru-RU" dirty="0"/>
              <a:t> </a:t>
            </a:r>
            <a:r>
              <a:rPr lang="ru-RU" dirty="0" err="1"/>
              <a:t>розробку</a:t>
            </a:r>
            <a:r>
              <a:rPr lang="ru-RU" dirty="0"/>
              <a:t> </a:t>
            </a:r>
            <a:r>
              <a:rPr lang="ru-RU" dirty="0" err="1">
                <a:solidFill>
                  <a:srgbClr val="FF0000"/>
                </a:solidFill>
              </a:rPr>
              <a:t>програм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профілактики</a:t>
            </a:r>
            <a:r>
              <a:rPr lang="ru-RU" dirty="0"/>
              <a:t>.</a:t>
            </a:r>
          </a:p>
          <a:p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рівня</a:t>
            </a:r>
            <a:r>
              <a:rPr lang="ru-RU" dirty="0"/>
              <a:t> </a:t>
            </a:r>
            <a:r>
              <a:rPr lang="ru-RU" dirty="0" err="1"/>
              <a:t>розрізняють</a:t>
            </a:r>
            <a:r>
              <a:rPr lang="ru-RU" dirty="0"/>
              <a:t> </a:t>
            </a:r>
            <a:r>
              <a:rPr lang="ru-RU" dirty="0" err="1"/>
              <a:t>наступні</a:t>
            </a:r>
            <a:r>
              <a:rPr lang="ru-RU" dirty="0"/>
              <a:t> </a:t>
            </a:r>
            <a:r>
              <a:rPr lang="ru-RU" dirty="0" err="1"/>
              <a:t>види</a:t>
            </a:r>
            <a:r>
              <a:rPr lang="ru-RU" dirty="0"/>
              <a:t> </a:t>
            </a:r>
            <a:r>
              <a:rPr lang="ru-RU" dirty="0" err="1"/>
              <a:t>профілактичних</a:t>
            </a:r>
            <a:r>
              <a:rPr lang="ru-RU" dirty="0"/>
              <a:t> </a:t>
            </a:r>
            <a:r>
              <a:rPr lang="ru-RU" dirty="0" err="1"/>
              <a:t>програм</a:t>
            </a:r>
            <a:r>
              <a:rPr lang="ru-RU" dirty="0"/>
              <a:t>: </a:t>
            </a:r>
            <a:r>
              <a:rPr lang="ru-RU" b="1" dirty="0" err="1"/>
              <a:t>міжнародні</a:t>
            </a:r>
            <a:r>
              <a:rPr lang="ru-RU" b="1" dirty="0"/>
              <a:t>, </a:t>
            </a:r>
            <a:r>
              <a:rPr lang="ru-RU" b="1" dirty="0" err="1"/>
              <a:t>державні</a:t>
            </a:r>
            <a:r>
              <a:rPr lang="ru-RU" b="1" dirty="0"/>
              <a:t>, </a:t>
            </a:r>
            <a:r>
              <a:rPr lang="ru-RU" b="1" dirty="0" err="1"/>
              <a:t>регіональні</a:t>
            </a:r>
            <a:r>
              <a:rPr lang="ru-RU" b="1" dirty="0"/>
              <a:t>, </a:t>
            </a:r>
            <a:r>
              <a:rPr lang="ru-RU" b="1" dirty="0" err="1"/>
              <a:t>групові</a:t>
            </a:r>
            <a:r>
              <a:rPr lang="ru-RU" b="1" dirty="0"/>
              <a:t>, </a:t>
            </a:r>
            <a:r>
              <a:rPr lang="ru-RU" b="1" dirty="0" err="1"/>
              <a:t>сімейні</a:t>
            </a:r>
            <a:r>
              <a:rPr lang="ru-RU" b="1" dirty="0"/>
              <a:t>, </a:t>
            </a:r>
            <a:r>
              <a:rPr lang="ru-RU" b="1" dirty="0" err="1"/>
              <a:t>індивідуальні</a:t>
            </a:r>
            <a:r>
              <a:rPr lang="ru-RU" b="1" dirty="0"/>
              <a:t>, </a:t>
            </a:r>
            <a:r>
              <a:rPr lang="ru-RU" b="1" dirty="0" err="1"/>
              <a:t>приватні</a:t>
            </a:r>
            <a:r>
              <a:rPr lang="ru-RU" b="1" dirty="0"/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Фактори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впливають</a:t>
            </a:r>
            <a:r>
              <a:rPr lang="ru-RU" dirty="0"/>
              <a:t> на </a:t>
            </a:r>
            <a:r>
              <a:rPr lang="ru-RU" dirty="0" err="1"/>
              <a:t>здоров'я</a:t>
            </a:r>
            <a:r>
              <a:rPr lang="ru-RU" dirty="0"/>
              <a:t> </a:t>
            </a:r>
            <a:r>
              <a:rPr lang="ru-RU" dirty="0" err="1"/>
              <a:t>людини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/>
          <a:srcRect l="29146" t="36207" r="30614" b="35797"/>
          <a:stretch>
            <a:fillRect/>
          </a:stretch>
        </p:blipFill>
        <p:spPr bwMode="auto">
          <a:xfrm>
            <a:off x="511454" y="1524000"/>
            <a:ext cx="8022946" cy="395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1162"/>
          </a:xfrm>
        </p:spPr>
        <p:txBody>
          <a:bodyPr>
            <a:normAutofit fontScale="90000"/>
          </a:bodyPr>
          <a:lstStyle/>
          <a:p>
            <a:r>
              <a:rPr lang="ru-RU" sz="2400" dirty="0" err="1"/>
              <a:t>Фактори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впливають</a:t>
            </a:r>
            <a:r>
              <a:rPr lang="ru-RU" sz="2400" dirty="0"/>
              <a:t> на </a:t>
            </a:r>
            <a:r>
              <a:rPr lang="ru-RU" sz="2400" dirty="0" err="1"/>
              <a:t>здоров'я</a:t>
            </a:r>
            <a:r>
              <a:rPr lang="ru-RU" sz="2400" dirty="0"/>
              <a:t> </a:t>
            </a:r>
            <a:r>
              <a:rPr lang="ru-RU" sz="2400" dirty="0" err="1"/>
              <a:t>людини</a:t>
            </a:r>
            <a:endParaRPr lang="ru-RU" sz="2400" dirty="0"/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/>
          <a:srcRect l="29852" t="20975" r="25676" b="39048"/>
          <a:stretch>
            <a:fillRect/>
          </a:stretch>
        </p:blipFill>
        <p:spPr bwMode="auto">
          <a:xfrm>
            <a:off x="457200" y="990600"/>
            <a:ext cx="8077200" cy="4515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3562"/>
          </a:xfrm>
        </p:spPr>
        <p:txBody>
          <a:bodyPr>
            <a:normAutofit/>
          </a:bodyPr>
          <a:lstStyle/>
          <a:p>
            <a:r>
              <a:rPr lang="ru-RU" dirty="0" err="1"/>
              <a:t>Фактори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077200" cy="4953000"/>
          </a:xfrm>
        </p:spPr>
        <p:txBody>
          <a:bodyPr>
            <a:normAutofit/>
          </a:bodyPr>
          <a:lstStyle/>
          <a:p>
            <a:r>
              <a:rPr lang="ru-RU" sz="2800" b="1" dirty="0" err="1"/>
              <a:t>Фактори</a:t>
            </a:r>
            <a:r>
              <a:rPr lang="ru-RU" sz="2800" b="1" dirty="0"/>
              <a:t> </a:t>
            </a:r>
            <a:r>
              <a:rPr lang="ru-RU" sz="2800" b="1" dirty="0" err="1"/>
              <a:t>ризику</a:t>
            </a:r>
            <a:r>
              <a:rPr lang="ru-RU" sz="2800" dirty="0"/>
              <a:t> </a:t>
            </a:r>
            <a:r>
              <a:rPr lang="ru-RU" sz="2800" dirty="0" smtClean="0"/>
              <a:t>– </a:t>
            </a:r>
            <a:r>
              <a:rPr lang="ru-RU" sz="2800" dirty="0" err="1" smtClean="0"/>
              <a:t>це</a:t>
            </a:r>
            <a:r>
              <a:rPr lang="ru-RU" sz="2800" dirty="0" smtClean="0"/>
              <a:t> </a:t>
            </a:r>
            <a:r>
              <a:rPr lang="ru-RU" sz="2800" dirty="0" err="1" smtClean="0"/>
              <a:t>фактори</a:t>
            </a:r>
            <a:r>
              <a:rPr lang="ru-RU" sz="2800" dirty="0" smtClean="0"/>
              <a:t>, </a:t>
            </a:r>
            <a:r>
              <a:rPr lang="ru-RU" sz="2800" dirty="0" err="1" smtClean="0"/>
              <a:t>що</a:t>
            </a:r>
            <a:r>
              <a:rPr lang="ru-RU" sz="2800" dirty="0" smtClean="0"/>
              <a:t> </a:t>
            </a:r>
            <a:r>
              <a:rPr lang="ru-RU" sz="2800" dirty="0" err="1" smtClean="0"/>
              <a:t>визначають</a:t>
            </a:r>
            <a:r>
              <a:rPr lang="ru-RU" sz="2800" dirty="0" smtClean="0"/>
              <a:t> </a:t>
            </a:r>
            <a:r>
              <a:rPr lang="ru-RU" sz="2800" dirty="0" err="1" smtClean="0"/>
              <a:t>здоров'я</a:t>
            </a:r>
            <a:r>
              <a:rPr lang="ru-RU" sz="2800" dirty="0"/>
              <a:t> </a:t>
            </a:r>
            <a:r>
              <a:rPr lang="ru-RU" sz="2800" dirty="0" smtClean="0"/>
              <a:t>та </a:t>
            </a:r>
            <a:r>
              <a:rPr lang="ru-RU" sz="2800" dirty="0" err="1"/>
              <a:t>впливають</a:t>
            </a:r>
            <a:r>
              <a:rPr lang="ru-RU" sz="2800" dirty="0"/>
              <a:t> на </a:t>
            </a:r>
            <a:r>
              <a:rPr lang="ru-RU" sz="2800" dirty="0" err="1"/>
              <a:t>нього</a:t>
            </a:r>
            <a:r>
              <a:rPr lang="ru-RU" sz="2800" dirty="0"/>
              <a:t> негативно. Вони </a:t>
            </a:r>
            <a:r>
              <a:rPr lang="ru-RU" sz="2800" dirty="0" err="1"/>
              <a:t>сприяють</a:t>
            </a:r>
            <a:r>
              <a:rPr lang="ru-RU" sz="2800" dirty="0"/>
              <a:t> </a:t>
            </a:r>
            <a:r>
              <a:rPr lang="ru-RU" sz="2800" dirty="0" err="1"/>
              <a:t>виникненню</a:t>
            </a:r>
            <a:r>
              <a:rPr lang="ru-RU" sz="2800" dirty="0"/>
              <a:t> і </a:t>
            </a:r>
            <a:r>
              <a:rPr lang="ru-RU" sz="2800" dirty="0" err="1"/>
              <a:t>розвитку</a:t>
            </a:r>
            <a:r>
              <a:rPr lang="ru-RU" sz="2800" dirty="0"/>
              <a:t> хвороб.</a:t>
            </a:r>
          </a:p>
          <a:p>
            <a:r>
              <a:rPr lang="ru-RU" sz="2800" b="1" dirty="0"/>
              <a:t>Фактор </a:t>
            </a:r>
            <a:r>
              <a:rPr lang="ru-RU" sz="2800" b="1" dirty="0" err="1"/>
              <a:t>ризику</a:t>
            </a:r>
            <a:r>
              <a:rPr lang="ru-RU" sz="2800" b="1" dirty="0"/>
              <a:t> </a:t>
            </a:r>
            <a:r>
              <a:rPr lang="ru-RU" sz="2800" dirty="0"/>
              <a:t>- </a:t>
            </a:r>
            <a:r>
              <a:rPr lang="ru-RU" sz="2800" dirty="0" err="1"/>
              <a:t>це</a:t>
            </a:r>
            <a:r>
              <a:rPr lang="ru-RU" sz="2800" dirty="0"/>
              <a:t> </a:t>
            </a:r>
            <a:r>
              <a:rPr lang="ru-RU" sz="2800" dirty="0" err="1"/>
              <a:t>ознака</a:t>
            </a:r>
            <a:r>
              <a:rPr lang="ru-RU" sz="2800" dirty="0"/>
              <a:t>, </a:t>
            </a:r>
            <a:r>
              <a:rPr lang="ru-RU" sz="2800" dirty="0" err="1" smtClean="0"/>
              <a:t>котра</a:t>
            </a:r>
            <a:r>
              <a:rPr lang="ru-RU" sz="2800" dirty="0" smtClean="0"/>
              <a:t> </a:t>
            </a:r>
            <a:r>
              <a:rPr lang="ru-RU" sz="2800" dirty="0" err="1"/>
              <a:t>якимось</a:t>
            </a:r>
            <a:r>
              <a:rPr lang="ru-RU" sz="2800" dirty="0"/>
              <a:t> чином </a:t>
            </a:r>
            <a:r>
              <a:rPr lang="ru-RU" sz="2800" dirty="0" err="1" smtClean="0"/>
              <a:t>пов'язана</a:t>
            </a:r>
            <a:r>
              <a:rPr lang="ru-RU" sz="2800" dirty="0" smtClean="0"/>
              <a:t> </a:t>
            </a:r>
            <a:r>
              <a:rPr lang="ru-RU" sz="2800" dirty="0"/>
              <a:t>в </a:t>
            </a:r>
            <a:r>
              <a:rPr lang="ru-RU" sz="2800" dirty="0" err="1"/>
              <a:t>майбутньому</a:t>
            </a:r>
            <a:r>
              <a:rPr lang="ru-RU" sz="2800" dirty="0"/>
              <a:t> з </a:t>
            </a:r>
            <a:r>
              <a:rPr lang="ru-RU" sz="2800" dirty="0" err="1"/>
              <a:t>виникненням</a:t>
            </a:r>
            <a:r>
              <a:rPr lang="ru-RU" sz="2800" dirty="0"/>
              <a:t> </a:t>
            </a:r>
            <a:r>
              <a:rPr lang="ru-RU" sz="2800" dirty="0" err="1"/>
              <a:t>захворювання</a:t>
            </a:r>
            <a:r>
              <a:rPr lang="ru-RU" sz="2800" dirty="0"/>
              <a:t>. При </a:t>
            </a:r>
            <a:r>
              <a:rPr lang="ru-RU" sz="2800" dirty="0" err="1"/>
              <a:t>цьому</a:t>
            </a:r>
            <a:r>
              <a:rPr lang="ru-RU" sz="2800" dirty="0"/>
              <a:t> </a:t>
            </a:r>
            <a:r>
              <a:rPr lang="ru-RU" sz="2800" dirty="0" err="1"/>
              <a:t>ознака</a:t>
            </a:r>
            <a:r>
              <a:rPr lang="ru-RU" sz="2800" dirty="0"/>
              <a:t> </a:t>
            </a:r>
            <a:r>
              <a:rPr lang="ru-RU" sz="2800" dirty="0" err="1"/>
              <a:t>вважається</a:t>
            </a:r>
            <a:r>
              <a:rPr lang="ru-RU" sz="2800" dirty="0"/>
              <a:t> фактором </a:t>
            </a:r>
            <a:r>
              <a:rPr lang="ru-RU" sz="2800" dirty="0" err="1"/>
              <a:t>ризику</a:t>
            </a:r>
            <a:r>
              <a:rPr lang="ru-RU" sz="2800" dirty="0"/>
              <a:t> до тих </a:t>
            </a:r>
            <a:r>
              <a:rPr lang="ru-RU" sz="2800" dirty="0" err="1"/>
              <a:t>пір</a:t>
            </a:r>
            <a:r>
              <a:rPr lang="ru-RU" sz="2800" dirty="0"/>
              <a:t>, </a:t>
            </a:r>
            <a:r>
              <a:rPr lang="ru-RU" sz="2800" dirty="0" err="1"/>
              <a:t>поки</a:t>
            </a:r>
            <a:r>
              <a:rPr lang="ru-RU" sz="2800" dirty="0"/>
              <a:t> природа </a:t>
            </a:r>
            <a:r>
              <a:rPr lang="ru-RU" sz="2800" dirty="0" err="1" smtClean="0"/>
              <a:t>ії</a:t>
            </a:r>
            <a:r>
              <a:rPr lang="ru-RU" sz="2800" dirty="0" smtClean="0"/>
              <a:t> </a:t>
            </a:r>
            <a:r>
              <a:rPr lang="ru-RU" sz="2800" dirty="0" err="1"/>
              <a:t>зв'язку</a:t>
            </a:r>
            <a:r>
              <a:rPr lang="ru-RU" sz="2800" dirty="0"/>
              <a:t> </a:t>
            </a:r>
            <a:r>
              <a:rPr lang="ru-RU" sz="2800" dirty="0" err="1"/>
              <a:t>залишається</a:t>
            </a:r>
            <a:r>
              <a:rPr lang="ru-RU" sz="2800" dirty="0"/>
              <a:t> до </a:t>
            </a:r>
            <a:r>
              <a:rPr lang="ru-RU" sz="2800" dirty="0" err="1"/>
              <a:t>кінця</a:t>
            </a:r>
            <a:r>
              <a:rPr lang="ru-RU" sz="2800" dirty="0"/>
              <a:t> </a:t>
            </a:r>
            <a:r>
              <a:rPr lang="ru-RU" sz="2800" dirty="0" err="1"/>
              <a:t>нерозкритою</a:t>
            </a:r>
            <a:r>
              <a:rPr lang="ru-RU" sz="2800" dirty="0"/>
              <a:t> як </a:t>
            </a:r>
            <a:r>
              <a:rPr lang="ru-RU" sz="2800" dirty="0" err="1"/>
              <a:t>ймовірна</a:t>
            </a:r>
            <a:r>
              <a:rPr lang="ru-RU" sz="2800" dirty="0"/>
              <a:t>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1364</TotalTime>
  <Words>3535</Words>
  <Application>Microsoft Office PowerPoint</Application>
  <PresentationFormat>Экран (4:3)</PresentationFormat>
  <Paragraphs>267</Paragraphs>
  <Slides>62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62</vt:i4>
      </vt:variant>
    </vt:vector>
  </HeadingPairs>
  <TitlesOfParts>
    <vt:vector size="63" baseType="lpstr">
      <vt:lpstr>Эркер</vt:lpstr>
      <vt:lpstr>   с   ЗАПОРІЗЬКИЙ ДЕРЖАВНИЙ МЕДИЧНИЙ УНІВЕРСИТЕТ  Лекції з курсу соціальної медицини та організації охорони здоров'я</vt:lpstr>
      <vt:lpstr>План лекції</vt:lpstr>
      <vt:lpstr>Здоров'я    </vt:lpstr>
      <vt:lpstr>Здоров‘я</vt:lpstr>
      <vt:lpstr>Основні показники здоров'я населення</vt:lpstr>
      <vt:lpstr>Фактори, що зумовлюють здоров'я (за ступенем впливу)</vt:lpstr>
      <vt:lpstr>Фактори, що впливають на здоров'я людини</vt:lpstr>
      <vt:lpstr>Фактори, що впливають на здоров'я людини</vt:lpstr>
      <vt:lpstr>Фактори ризику захворювань</vt:lpstr>
      <vt:lpstr>Фактори ризику (risk-factor)</vt:lpstr>
      <vt:lpstr>Фактори ризику</vt:lpstr>
      <vt:lpstr>Інтерес до факторів ризику обумовлений тим, що:</vt:lpstr>
      <vt:lpstr>Практичне використання знань про фактори ризику</vt:lpstr>
      <vt:lpstr>Фактори ризику захворювань</vt:lpstr>
      <vt:lpstr>Фактори ризику захворювань</vt:lpstr>
      <vt:lpstr>Фактори ризику захворювань, класифікації</vt:lpstr>
      <vt:lpstr>Фактори ризику захворювань, класифікації</vt:lpstr>
      <vt:lpstr>Фактори ризику захворювань, класифікації. Достатні чинники.</vt:lpstr>
      <vt:lpstr>Фактори ризику захворювань, класифікації. Додаткові і необхідні фактори.</vt:lpstr>
      <vt:lpstr>Універсальні (великі, головні) фактори ризику захворювань</vt:lpstr>
      <vt:lpstr>Первинні і вторинні фактори ризику захворювань</vt:lpstr>
      <vt:lpstr>основні первинні чинники ризику</vt:lpstr>
      <vt:lpstr>ЗАГАЛЬНІ ФАКТОРИ РИЗИКУ СТОМАТОЛОГІЧНИХ ЗАХВОРЮВАНЬ</vt:lpstr>
      <vt:lpstr>МІСЦЕВІ ФАКТОРИ РИЗИКУ СТОМАТОЛОГІЧНИХ ЗАХВОРЮВАНЬ</vt:lpstr>
      <vt:lpstr>Епідеміологічні методи</vt:lpstr>
      <vt:lpstr>Епідеміологічні методи</vt:lpstr>
      <vt:lpstr>Епідеміологічні методи</vt:lpstr>
      <vt:lpstr>Аналітичні епідеміологічні дослідження</vt:lpstr>
      <vt:lpstr>Кількісні підходи</vt:lpstr>
      <vt:lpstr>Кількісний ефект</vt:lpstr>
      <vt:lpstr>Абсолютний ризик</vt:lpstr>
      <vt:lpstr>Відносний ризик</vt:lpstr>
      <vt:lpstr>Приклад розрахунку абсолютного і відносного ризику</vt:lpstr>
      <vt:lpstr>Облік поширення фактора ризику в популяції</vt:lpstr>
      <vt:lpstr>Показники популяційного ризику</vt:lpstr>
      <vt:lpstr>Додатковий популяційний ризик</vt:lpstr>
      <vt:lpstr>Додаткова частка популяційного ризику</vt:lpstr>
      <vt:lpstr>Приклад розрахунку показників популяційного ризику</vt:lpstr>
      <vt:lpstr>Спеціальний показник «відношення шансів»</vt:lpstr>
      <vt:lpstr>Групи ризику</vt:lpstr>
      <vt:lpstr>Групи ризику формуються за такими ознаками (1):</vt:lpstr>
      <vt:lpstr>Групи ризику формуються за такими ознаками (2):</vt:lpstr>
      <vt:lpstr>Слайд 43</vt:lpstr>
      <vt:lpstr>Спосіб життя</vt:lpstr>
      <vt:lpstr>Спосіб життя</vt:lpstr>
      <vt:lpstr>Показниками виробничо-трудової діяльності:</vt:lpstr>
      <vt:lpstr>Показники діяльності в побуті:</vt:lpstr>
      <vt:lpstr>Показники медичної активності:</vt:lpstr>
      <vt:lpstr>Поняття, тісно пов'язаних з поняттям способу життя</vt:lpstr>
      <vt:lpstr>Збереження і зміцнення здоров'я</vt:lpstr>
      <vt:lpstr>Здоровий спосіб життя (ЗСЖ)</vt:lpstr>
      <vt:lpstr>Здоровый образ жизни</vt:lpstr>
      <vt:lpstr>Здоровий спосіб життя (ЗСЖ)</vt:lpstr>
      <vt:lpstr>Стоматологічна профілактика</vt:lpstr>
      <vt:lpstr>Класифікація стоматологічної профілактики</vt:lpstr>
      <vt:lpstr>Пріоритетний напрям</vt:lpstr>
      <vt:lpstr>Методи профілактики основних стоматологічних захворювань</vt:lpstr>
      <vt:lpstr>Методи масової (комунальної, загальнодержавної, популяційної) профілактики основних стоматологічних захворювань</vt:lpstr>
      <vt:lpstr>Методи групової профілактики основних стоматологічних захворювань, I. Загальні заходи</vt:lpstr>
      <vt:lpstr>Методи групової профілактики основних стоматологічних захворювань, I. Спеціальні заходи</vt:lpstr>
      <vt:lpstr>Методи індивідуальної профілактики основних стоматологічних захворювань</vt:lpstr>
      <vt:lpstr>Програми профілактики стоматологічних захворювань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ЗАПОРОЖСКИЙ ГОСУДАРСТВЕННЫЙ МЕДИЦИНСКИЙ УНИВЕРСИТЕТ Лекции по курсу социальной медицины и организации здравоохранения</dc:title>
  <dc:creator>Sergey</dc:creator>
  <cp:lastModifiedBy>user</cp:lastModifiedBy>
  <cp:revision>132</cp:revision>
  <dcterms:created xsi:type="dcterms:W3CDTF">2018-09-10T15:08:29Z</dcterms:created>
  <dcterms:modified xsi:type="dcterms:W3CDTF">2018-09-26T10:14:51Z</dcterms:modified>
</cp:coreProperties>
</file>