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9" r:id="rId3"/>
    <p:sldId id="260" r:id="rId4"/>
    <p:sldId id="264" r:id="rId5"/>
    <p:sldId id="263" r:id="rId6"/>
    <p:sldId id="265" r:id="rId7"/>
    <p:sldId id="281" r:id="rId8"/>
    <p:sldId id="345" r:id="rId9"/>
    <p:sldId id="268" r:id="rId10"/>
    <p:sldId id="267" r:id="rId11"/>
    <p:sldId id="344" r:id="rId12"/>
    <p:sldId id="269" r:id="rId13"/>
    <p:sldId id="272" r:id="rId14"/>
    <p:sldId id="274" r:id="rId15"/>
    <p:sldId id="278" r:id="rId16"/>
    <p:sldId id="275" r:id="rId17"/>
    <p:sldId id="276" r:id="rId18"/>
    <p:sldId id="277" r:id="rId19"/>
    <p:sldId id="279" r:id="rId20"/>
    <p:sldId id="340" r:id="rId21"/>
    <p:sldId id="342" r:id="rId22"/>
    <p:sldId id="337" r:id="rId23"/>
    <p:sldId id="339" r:id="rId24"/>
    <p:sldId id="286" r:id="rId25"/>
    <p:sldId id="289" r:id="rId26"/>
    <p:sldId id="288" r:id="rId27"/>
    <p:sldId id="294" r:id="rId28"/>
    <p:sldId id="314" r:id="rId29"/>
    <p:sldId id="295" r:id="rId30"/>
    <p:sldId id="316" r:id="rId31"/>
    <p:sldId id="313" r:id="rId32"/>
    <p:sldId id="321" r:id="rId33"/>
    <p:sldId id="311" r:id="rId34"/>
    <p:sldId id="310" r:id="rId35"/>
    <p:sldId id="318" r:id="rId36"/>
    <p:sldId id="320" r:id="rId37"/>
    <p:sldId id="323" r:id="rId38"/>
    <p:sldId id="324" r:id="rId39"/>
    <p:sldId id="326" r:id="rId40"/>
    <p:sldId id="328" r:id="rId41"/>
    <p:sldId id="330" r:id="rId42"/>
    <p:sldId id="312" r:id="rId43"/>
    <p:sldId id="332" r:id="rId44"/>
    <p:sldId id="300" r:id="rId45"/>
    <p:sldId id="301" r:id="rId46"/>
    <p:sldId id="333" r:id="rId47"/>
    <p:sldId id="305" r:id="rId48"/>
    <p:sldId id="334" r:id="rId49"/>
    <p:sldId id="335" r:id="rId50"/>
    <p:sldId id="308" r:id="rId51"/>
    <p:sldId id="306" r:id="rId5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94139" autoAdjust="0"/>
  </p:normalViewPr>
  <p:slideViewPr>
    <p:cSldViewPr>
      <p:cViewPr>
        <p:scale>
          <a:sx n="75" d="100"/>
          <a:sy n="75" d="100"/>
        </p:scale>
        <p:origin x="-690" y="132"/>
      </p:cViewPr>
      <p:guideLst>
        <p:guide orient="horz" pos="2160"/>
        <p:guide pos="2880"/>
      </p:guideLst>
    </p:cSldViewPr>
  </p:slideViewPr>
  <p:outlineViewPr>
    <p:cViewPr>
      <p:scale>
        <a:sx n="33" d="100"/>
        <a:sy n="33" d="100"/>
      </p:scale>
      <p:origin x="0" y="-1039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B106E36-FD25-4E2D-B0AA-010F637433A0}" type="datetimeFigureOut">
              <a:rPr lang="ru-RU" smtClean="0"/>
              <a:pPr/>
              <a:t>25.03.2019</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5B106E36-FD25-4E2D-B0AA-010F637433A0}" type="datetimeFigureOut">
              <a:rPr lang="ru-RU" smtClean="0"/>
              <a:pPr/>
              <a:t>25.03.2019</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25.03.2019</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25C68B6-61C2-468F-89AB-4B9F7531AA68}"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5B106E36-FD25-4E2D-B0AA-010F637433A0}" type="datetimeFigureOut">
              <a:rPr lang="ru-RU" smtClean="0"/>
              <a:pPr/>
              <a:t>25.03.2019</a:t>
            </a:fld>
            <a:endParaRPr lang="ru-RU"/>
          </a:p>
        </p:txBody>
      </p:sp>
      <p:sp>
        <p:nvSpPr>
          <p:cNvPr id="10" name="Номер слайда 9"/>
          <p:cNvSpPr>
            <a:spLocks noGrp="1"/>
          </p:cNvSpPr>
          <p:nvPr>
            <p:ph type="sldNum" sz="quarter" idx="16"/>
          </p:nvPr>
        </p:nvSpPr>
        <p:spPr/>
        <p:txBody>
          <a:bodyPr rtlCol="0"/>
          <a:lstStyle/>
          <a:p>
            <a:fld id="{725C68B6-61C2-468F-89AB-4B9F7531AA68}"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5B106E36-FD25-4E2D-B0AA-010F637433A0}" type="datetimeFigureOut">
              <a:rPr lang="ru-RU" smtClean="0"/>
              <a:pPr/>
              <a:t>25.03.2019</a:t>
            </a:fld>
            <a:endParaRPr lang="ru-RU"/>
          </a:p>
        </p:txBody>
      </p:sp>
      <p:sp>
        <p:nvSpPr>
          <p:cNvPr id="12" name="Номер слайда 11"/>
          <p:cNvSpPr>
            <a:spLocks noGrp="1"/>
          </p:cNvSpPr>
          <p:nvPr>
            <p:ph type="sldNum" sz="quarter" idx="16"/>
          </p:nvPr>
        </p:nvSpPr>
        <p:spPr/>
        <p:txBody>
          <a:bodyPr rtlCol="0"/>
          <a:lstStyle/>
          <a:p>
            <a:fld id="{725C68B6-61C2-468F-89AB-4B9F7531AA68}"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25.03.2019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25.03.2019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725C68B6-61C2-468F-89AB-4B9F7531AA68}"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5B106E36-FD25-4E2D-B0AA-010F637433A0}" type="datetimeFigureOut">
              <a:rPr lang="ru-RU" smtClean="0"/>
              <a:pPr/>
              <a:t>25.03.2019</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725C68B6-61C2-468F-89AB-4B9F7531AA68}"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B106E36-FD25-4E2D-B0AA-010F637433A0}" type="datetimeFigureOut">
              <a:rPr lang="ru-RU" smtClean="0"/>
              <a:pPr/>
              <a:t>25.03.2019</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88640"/>
            <a:ext cx="8550142" cy="2880320"/>
          </a:xfrm>
        </p:spPr>
        <p:txBody>
          <a:bodyPr>
            <a:normAutofit fontScale="90000"/>
          </a:bodyPr>
          <a:lstStyle/>
          <a:p>
            <a:r>
              <a:rPr lang="uk-UA" sz="3200" dirty="0" err="1"/>
              <a:t>Ukrainian</a:t>
            </a:r>
            <a:r>
              <a:rPr lang="uk-UA" sz="3200" dirty="0"/>
              <a:t> </a:t>
            </a:r>
            <a:r>
              <a:rPr lang="uk-UA" sz="3200" dirty="0" err="1"/>
              <a:t>state</a:t>
            </a:r>
            <a:r>
              <a:rPr lang="uk-UA" sz="3200" dirty="0"/>
              <a:t> </a:t>
            </a:r>
            <a:r>
              <a:rPr lang="uk-UA" sz="3200" dirty="0" err="1"/>
              <a:t>in</a:t>
            </a:r>
            <a:r>
              <a:rPr lang="uk-UA" sz="3200" dirty="0"/>
              <a:t> </a:t>
            </a:r>
            <a:r>
              <a:rPr lang="uk-UA" sz="3200" dirty="0" err="1"/>
              <a:t>the</a:t>
            </a:r>
            <a:r>
              <a:rPr lang="uk-UA" sz="3200" dirty="0"/>
              <a:t> </a:t>
            </a:r>
            <a:r>
              <a:rPr lang="uk-UA" sz="3200" dirty="0" err="1"/>
              <a:t>conditions</a:t>
            </a:r>
            <a:r>
              <a:rPr lang="uk-UA" sz="3200" dirty="0"/>
              <a:t> </a:t>
            </a:r>
            <a:r>
              <a:rPr lang="uk-UA" sz="3200" dirty="0" err="1"/>
              <a:t>of</a:t>
            </a:r>
            <a:r>
              <a:rPr lang="uk-UA" sz="3200" dirty="0"/>
              <a:t> </a:t>
            </a:r>
            <a:r>
              <a:rPr lang="uk-UA" sz="3200" dirty="0" err="1"/>
              <a:t>communist</a:t>
            </a:r>
            <a:r>
              <a:rPr lang="uk-UA" sz="3200" dirty="0"/>
              <a:t> </a:t>
            </a:r>
            <a:r>
              <a:rPr lang="uk-UA" sz="3200" dirty="0" err="1"/>
              <a:t>totalitarianism</a:t>
            </a:r>
            <a:r>
              <a:rPr lang="uk-UA" sz="3200" dirty="0"/>
              <a:t>. </a:t>
            </a:r>
            <a:r>
              <a:rPr lang="en-US" sz="3200" dirty="0" smtClean="0"/>
              <a:t/>
            </a:r>
            <a:br>
              <a:rPr lang="en-US" sz="3200" dirty="0" smtClean="0"/>
            </a:br>
            <a:r>
              <a:rPr lang="uk-UA" sz="3200" dirty="0" err="1" smtClean="0"/>
              <a:t>Western</a:t>
            </a:r>
            <a:r>
              <a:rPr lang="uk-UA" sz="3200" dirty="0" smtClean="0"/>
              <a:t> </a:t>
            </a:r>
            <a:r>
              <a:rPr lang="uk-UA" sz="3200" dirty="0" err="1"/>
              <a:t>Ukrainian</a:t>
            </a:r>
            <a:r>
              <a:rPr lang="uk-UA" sz="3200" dirty="0"/>
              <a:t> </a:t>
            </a:r>
            <a:r>
              <a:rPr lang="uk-UA" sz="3200" dirty="0" err="1"/>
              <a:t>lands</a:t>
            </a:r>
            <a:r>
              <a:rPr lang="uk-UA" sz="3200" dirty="0"/>
              <a:t> </a:t>
            </a:r>
            <a:r>
              <a:rPr lang="uk-UA" sz="3200" dirty="0" err="1"/>
              <a:t>in</a:t>
            </a:r>
            <a:r>
              <a:rPr lang="uk-UA" sz="3200" dirty="0"/>
              <a:t> </a:t>
            </a:r>
            <a:r>
              <a:rPr lang="uk-UA" sz="3200" dirty="0" err="1"/>
              <a:t>the</a:t>
            </a:r>
            <a:r>
              <a:rPr lang="uk-UA" sz="3200" dirty="0"/>
              <a:t> </a:t>
            </a:r>
            <a:r>
              <a:rPr lang="uk-UA" sz="3200" dirty="0" err="1"/>
              <a:t>interwar</a:t>
            </a:r>
            <a:r>
              <a:rPr lang="uk-UA" sz="3200" dirty="0"/>
              <a:t> </a:t>
            </a:r>
            <a:r>
              <a:rPr lang="uk-UA" sz="3200" dirty="0" err="1"/>
              <a:t>period</a:t>
            </a:r>
            <a:r>
              <a:rPr lang="uk-UA" sz="3200" dirty="0"/>
              <a:t> (20-30th </a:t>
            </a:r>
            <a:r>
              <a:rPr lang="uk-UA" sz="3200" dirty="0" err="1"/>
              <a:t>years</a:t>
            </a:r>
            <a:r>
              <a:rPr lang="uk-UA" sz="3200" dirty="0"/>
              <a:t> </a:t>
            </a:r>
            <a:r>
              <a:rPr lang="uk-UA" sz="3200" dirty="0" err="1"/>
              <a:t>of</a:t>
            </a:r>
            <a:r>
              <a:rPr lang="uk-UA" sz="3200" dirty="0"/>
              <a:t> </a:t>
            </a:r>
            <a:r>
              <a:rPr lang="uk-UA" sz="3200" dirty="0" err="1"/>
              <a:t>the</a:t>
            </a:r>
            <a:r>
              <a:rPr lang="uk-UA" sz="3200" dirty="0"/>
              <a:t> ХХ </a:t>
            </a:r>
            <a:r>
              <a:rPr lang="uk-UA" sz="3200" dirty="0" err="1"/>
              <a:t>century</a:t>
            </a:r>
            <a:r>
              <a:rPr lang="uk-UA" sz="3200" dirty="0" smtClean="0"/>
              <a:t>).</a:t>
            </a:r>
            <a:r>
              <a:rPr lang="en-US" sz="3200" dirty="0" smtClean="0"/>
              <a:t/>
            </a:r>
            <a:br>
              <a:rPr lang="en-US" sz="3200" dirty="0" smtClean="0"/>
            </a:br>
            <a:r>
              <a:rPr lang="uk-UA" sz="3200" dirty="0" smtClean="0"/>
              <a:t> </a:t>
            </a:r>
            <a:r>
              <a:rPr lang="uk-UA" sz="3200" dirty="0" err="1"/>
              <a:t>Ukraine</a:t>
            </a:r>
            <a:r>
              <a:rPr lang="uk-UA" sz="3200" dirty="0"/>
              <a:t> </a:t>
            </a:r>
            <a:r>
              <a:rPr lang="uk-UA" sz="3200" dirty="0" err="1"/>
              <a:t>during</a:t>
            </a:r>
            <a:r>
              <a:rPr lang="uk-UA" sz="3200" dirty="0"/>
              <a:t> </a:t>
            </a:r>
            <a:r>
              <a:rPr lang="uk-UA" sz="3200" dirty="0" err="1"/>
              <a:t>the</a:t>
            </a:r>
            <a:r>
              <a:rPr lang="uk-UA" sz="3200" dirty="0"/>
              <a:t> </a:t>
            </a:r>
            <a:r>
              <a:rPr lang="uk-UA" sz="3200" dirty="0" err="1"/>
              <a:t>Second</a:t>
            </a:r>
            <a:r>
              <a:rPr lang="uk-UA" sz="3200" dirty="0"/>
              <a:t> </a:t>
            </a:r>
            <a:r>
              <a:rPr lang="uk-UA" sz="3200" dirty="0" err="1"/>
              <a:t>World</a:t>
            </a:r>
            <a:r>
              <a:rPr lang="uk-UA" sz="3200" dirty="0"/>
              <a:t> </a:t>
            </a:r>
            <a:r>
              <a:rPr lang="uk-UA" sz="3200" dirty="0" err="1"/>
              <a:t>War</a:t>
            </a:r>
            <a:r>
              <a:rPr lang="uk-UA" sz="3200" dirty="0"/>
              <a:t> (1939-1945).</a:t>
            </a:r>
            <a:endParaRPr lang="ru-RU" sz="3000" dirty="0">
              <a:latin typeface="Arial Narrow" panose="020B0606020202030204" pitchFamily="34" charset="0"/>
            </a:endParaRPr>
          </a:p>
        </p:txBody>
      </p:sp>
      <p:sp>
        <p:nvSpPr>
          <p:cNvPr id="3" name="Подзаголовок 2"/>
          <p:cNvSpPr txBox="1">
            <a:spLocks/>
          </p:cNvSpPr>
          <p:nvPr/>
        </p:nvSpPr>
        <p:spPr bwMode="auto">
          <a:xfrm>
            <a:off x="6516216" y="6165304"/>
            <a:ext cx="2357454" cy="5000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defPPr>
              <a:defRPr lang="ru-RU"/>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ru-RU" sz="1800" b="1" i="0" u="none" strike="noStrike" kern="1200" cap="none" spc="0" normalizeH="0" baseline="0" noProof="0" dirty="0">
              <a:ln>
                <a:noFill/>
              </a:ln>
              <a:solidFill>
                <a:schemeClr val="tx2"/>
              </a:solidFill>
              <a:effectLst/>
              <a:uLnTx/>
              <a:uFillTx/>
              <a:latin typeface="+mn-lt"/>
              <a:ea typeface="+mn-ea"/>
              <a:cs typeface="+mn-cs"/>
            </a:endParaRPr>
          </a:p>
        </p:txBody>
      </p:sp>
      <p:sp>
        <p:nvSpPr>
          <p:cNvPr id="4" name="Прямоугольник 3"/>
          <p:cNvSpPr/>
          <p:nvPr/>
        </p:nvSpPr>
        <p:spPr>
          <a:xfrm>
            <a:off x="323528" y="3068960"/>
            <a:ext cx="8550142" cy="2595582"/>
          </a:xfrm>
          <a:prstGeom prst="rect">
            <a:avLst/>
          </a:prstGeom>
        </p:spPr>
        <p:txBody>
          <a:bodyPr wrap="square">
            <a:spAutoFit/>
          </a:bodyPr>
          <a:lstStyle/>
          <a:p>
            <a:pPr>
              <a:spcAft>
                <a:spcPts val="800"/>
              </a:spcAft>
            </a:pPr>
            <a:r>
              <a:rPr lang="en-GB" sz="2600" dirty="0">
                <a:latin typeface="Times New Roman" panose="02020603050405020304" pitchFamily="18" charset="0"/>
                <a:ea typeface="Calibri" panose="020F0502020204030204" pitchFamily="34" charset="0"/>
                <a:cs typeface="Times New Roman" panose="02020603050405020304" pitchFamily="18" charset="0"/>
              </a:rPr>
              <a:t>Plan</a:t>
            </a:r>
            <a:endParaRPr lang="uk-UA" sz="2600" dirty="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sz="2600" dirty="0">
                <a:latin typeface="Times New Roman" panose="02020603050405020304" pitchFamily="18" charset="0"/>
                <a:ea typeface="Calibri" panose="020F0502020204030204" pitchFamily="34" charset="0"/>
                <a:cs typeface="Times New Roman" panose="02020603050405020304" pitchFamily="18" charset="0"/>
              </a:rPr>
              <a:t>Ukraine –the part of Union of Soviet Socialist Republics (USSR)</a:t>
            </a:r>
            <a:endParaRPr lang="uk-UA" sz="2600" dirty="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sz="2600" dirty="0">
                <a:latin typeface="Times New Roman" panose="02020603050405020304" pitchFamily="18" charset="0"/>
                <a:ea typeface="Calibri" panose="020F0502020204030204" pitchFamily="34" charset="0"/>
                <a:cs typeface="Times New Roman" panose="02020603050405020304" pitchFamily="18" charset="0"/>
              </a:rPr>
              <a:t>Industrialization and Collectivization in Ukraine</a:t>
            </a:r>
            <a:endParaRPr lang="uk-UA" sz="2600" dirty="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en-US" sz="2600" dirty="0">
                <a:latin typeface="Times New Roman" panose="02020603050405020304" pitchFamily="18" charset="0"/>
                <a:ea typeface="Calibri" panose="020F0502020204030204" pitchFamily="34" charset="0"/>
                <a:cs typeface="Times New Roman" panose="02020603050405020304" pitchFamily="18" charset="0"/>
              </a:rPr>
              <a:t>The Second world war (1939-1945) in Ukraine</a:t>
            </a:r>
            <a:endParaRPr lang="uk-UA" sz="2600" dirty="0">
              <a:ea typeface="Calibri" panose="020F0502020204030204" pitchFamily="34" charset="0"/>
              <a:cs typeface="Times New Roman" panose="02020603050405020304" pitchFamily="18" charset="0"/>
            </a:endParaRPr>
          </a:p>
          <a:p>
            <a:pPr marL="342900" lvl="0" indent="-342900">
              <a:spcAft>
                <a:spcPts val="800"/>
              </a:spcAft>
              <a:buFont typeface="+mj-lt"/>
              <a:buAutoNum type="arabicPeriod"/>
            </a:pPr>
            <a:r>
              <a:rPr lang="en-US" sz="2600" dirty="0">
                <a:latin typeface="Times New Roman" panose="02020603050405020304" pitchFamily="18" charset="0"/>
                <a:ea typeface="Calibri" panose="020F0502020204030204" pitchFamily="34" charset="0"/>
                <a:cs typeface="Times New Roman" panose="02020603050405020304" pitchFamily="18" charset="0"/>
              </a:rPr>
              <a:t>The results of the Second world war  </a:t>
            </a:r>
            <a:endParaRPr lang="uk-UA" sz="2600" dirty="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
            </a:r>
            <a:br>
              <a:rPr lang="en-US" dirty="0" smtClean="0"/>
            </a:br>
            <a:r>
              <a:rPr lang="en-US" dirty="0" smtClean="0">
                <a:latin typeface="Berlin Sans FB Demi" pitchFamily="34" charset="0"/>
              </a:rPr>
              <a:t>INDUSTRIALIZATION</a:t>
            </a:r>
            <a:br>
              <a:rPr lang="en-US" dirty="0" smtClean="0">
                <a:latin typeface="Berlin Sans FB Demi" pitchFamily="34" charset="0"/>
              </a:rPr>
            </a:br>
            <a:r>
              <a:rPr lang="en-US" dirty="0" smtClean="0">
                <a:latin typeface="Berlin Sans FB Demi" pitchFamily="34" charset="0"/>
              </a:rPr>
              <a:t>(economy)</a:t>
            </a:r>
            <a:r>
              <a:rPr lang="ru-RU" dirty="0" smtClean="0"/>
              <a:t/>
            </a:r>
            <a:br>
              <a:rPr lang="ru-RU" dirty="0" smtClean="0"/>
            </a:br>
            <a:endParaRPr lang="ru-RU" dirty="0"/>
          </a:p>
        </p:txBody>
      </p:sp>
      <p:sp>
        <p:nvSpPr>
          <p:cNvPr id="6" name="Содержимое 5"/>
          <p:cNvSpPr>
            <a:spLocks noGrp="1"/>
          </p:cNvSpPr>
          <p:nvPr>
            <p:ph sz="quarter" idx="1"/>
          </p:nvPr>
        </p:nvSpPr>
        <p:spPr/>
        <p:txBody>
          <a:bodyPr/>
          <a:lstStyle/>
          <a:p>
            <a:r>
              <a:rPr lang="en-US" dirty="0" smtClean="0"/>
              <a:t>All plants and factories were </a:t>
            </a:r>
            <a:r>
              <a:rPr lang="en-US" b="1" dirty="0" smtClean="0"/>
              <a:t>nationalized </a:t>
            </a:r>
            <a:r>
              <a:rPr lang="en-US" dirty="0" smtClean="0"/>
              <a:t>– </a:t>
            </a:r>
            <a:r>
              <a:rPr lang="en-US" b="1" dirty="0" smtClean="0"/>
              <a:t>government</a:t>
            </a:r>
            <a:r>
              <a:rPr lang="en-US" dirty="0" smtClean="0"/>
              <a:t> became </a:t>
            </a:r>
            <a:r>
              <a:rPr lang="en-US" b="1" dirty="0" smtClean="0"/>
              <a:t>the one owner of all industry </a:t>
            </a:r>
            <a:r>
              <a:rPr lang="en-US" dirty="0" smtClean="0"/>
              <a:t>(it was proclaimed that all people are the masters of industry)</a:t>
            </a:r>
          </a:p>
          <a:p>
            <a:r>
              <a:rPr lang="en-US" b="1" dirty="0" smtClean="0"/>
              <a:t>Private property </a:t>
            </a:r>
            <a:r>
              <a:rPr lang="en-US" dirty="0" smtClean="0"/>
              <a:t>was prohibited and </a:t>
            </a:r>
            <a:r>
              <a:rPr lang="en-US" b="1" dirty="0" smtClean="0"/>
              <a:t>abolished</a:t>
            </a:r>
          </a:p>
          <a:p>
            <a:r>
              <a:rPr lang="en-US" dirty="0" smtClean="0"/>
              <a:t>Maine role played </a:t>
            </a:r>
            <a:r>
              <a:rPr lang="en-US" b="1" dirty="0" smtClean="0"/>
              <a:t>heavy industry, </a:t>
            </a:r>
            <a:r>
              <a:rPr lang="en-US" dirty="0" smtClean="0"/>
              <a:t>mostly – </a:t>
            </a:r>
            <a:r>
              <a:rPr lang="en-US" b="1" dirty="0" smtClean="0"/>
              <a:t>military manufacture </a:t>
            </a:r>
            <a:r>
              <a:rPr lang="en-US" dirty="0" smtClean="0"/>
              <a:t>(because totalitarian state firstly is a military state)</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a:xfrm>
            <a:off x="468313" y="203200"/>
            <a:ext cx="8229600" cy="490538"/>
          </a:xfrm>
        </p:spPr>
        <p:txBody>
          <a:bodyPr>
            <a:normAutofit fontScale="90000"/>
          </a:bodyPr>
          <a:lstStyle/>
          <a:p>
            <a:r>
              <a:rPr lang="uk-UA" altLang="uk-UA" sz="2800" smtClean="0">
                <a:solidFill>
                  <a:schemeClr val="bg1"/>
                </a:solidFill>
                <a:latin typeface="Times New Roman" pitchFamily="18" charset="0"/>
                <a:cs typeface="Times New Roman" pitchFamily="18" charset="0"/>
              </a:rPr>
              <a:t>Результаты индустриализации:</a:t>
            </a:r>
            <a:endParaRPr lang="uk-UA" altLang="uk-UA" sz="2800" smtClean="0">
              <a:latin typeface="Times New Roman" pitchFamily="18" charset="0"/>
              <a:cs typeface="Times New Roman" pitchFamily="18" charset="0"/>
            </a:endParaRPr>
          </a:p>
        </p:txBody>
      </p:sp>
      <p:sp>
        <p:nvSpPr>
          <p:cNvPr id="27651" name="Объект 2"/>
          <p:cNvSpPr>
            <a:spLocks noGrp="1"/>
          </p:cNvSpPr>
          <p:nvPr>
            <p:ph idx="1"/>
          </p:nvPr>
        </p:nvSpPr>
        <p:spPr>
          <a:xfrm>
            <a:off x="179389" y="620713"/>
            <a:ext cx="4722812" cy="5505450"/>
          </a:xfrm>
        </p:spPr>
        <p:txBody>
          <a:bodyPr>
            <a:normAutofit fontScale="92500" lnSpcReduction="20000"/>
          </a:bodyPr>
          <a:lstStyle/>
          <a:p>
            <a:pPr marL="0" indent="0">
              <a:buFont typeface="Arial" charset="0"/>
              <a:buNone/>
            </a:pPr>
            <a:r>
              <a:rPr lang="en-US" altLang="uk-UA" sz="2600" dirty="0" smtClean="0">
                <a:latin typeface="Times New Roman" pitchFamily="18" charset="0"/>
                <a:cs typeface="Times New Roman" pitchFamily="18" charset="0"/>
              </a:rPr>
              <a:t>Results of industrialization</a:t>
            </a:r>
          </a:p>
          <a:p>
            <a:pPr marL="0" indent="0">
              <a:buFont typeface="Arial" charset="0"/>
              <a:buNone/>
            </a:pPr>
            <a:endParaRPr lang="en-US" altLang="uk-UA" sz="2600" dirty="0">
              <a:latin typeface="Times New Roman" pitchFamily="18" charset="0"/>
              <a:cs typeface="Times New Roman" pitchFamily="18" charset="0"/>
            </a:endParaRPr>
          </a:p>
          <a:p>
            <a:pPr marL="0" indent="0">
              <a:buFont typeface="Arial" charset="0"/>
              <a:buNone/>
            </a:pPr>
            <a:r>
              <a:rPr lang="en-US" altLang="uk-UA" sz="2600" dirty="0" smtClean="0">
                <a:latin typeface="Times New Roman" pitchFamily="18" charset="0"/>
                <a:cs typeface="Times New Roman" pitchFamily="18" charset="0"/>
              </a:rPr>
              <a:t>- </a:t>
            </a:r>
            <a:r>
              <a:rPr lang="en-US" altLang="uk-UA" sz="2800" dirty="0">
                <a:latin typeface="Times New Roman" pitchFamily="18" charset="0"/>
                <a:cs typeface="Times New Roman" pitchFamily="18" charset="0"/>
              </a:rPr>
              <a:t>the country from agrarian became industrial-agrarian;</a:t>
            </a:r>
          </a:p>
          <a:p>
            <a:pPr marL="0" indent="0">
              <a:buFont typeface="Arial" charset="0"/>
              <a:buNone/>
            </a:pPr>
            <a:r>
              <a:rPr lang="en-US" altLang="uk-UA" sz="2800" dirty="0">
                <a:latin typeface="Times New Roman" pitchFamily="18" charset="0"/>
                <a:cs typeface="Times New Roman" pitchFamily="18" charset="0"/>
              </a:rPr>
              <a:t>- strengthened defense capability of the country;</a:t>
            </a:r>
          </a:p>
          <a:p>
            <a:pPr marL="0" indent="0">
              <a:buFont typeface="Arial" charset="0"/>
              <a:buNone/>
            </a:pPr>
            <a:r>
              <a:rPr lang="en-US" altLang="uk-UA" sz="2800" dirty="0">
                <a:latin typeface="Times New Roman" pitchFamily="18" charset="0"/>
                <a:cs typeface="Times New Roman" pitchFamily="18" charset="0"/>
              </a:rPr>
              <a:t>- unemployment was eliminated, but the standard of living of the population decreased (inflation, the rationing system, shortage of goods);</a:t>
            </a:r>
          </a:p>
          <a:p>
            <a:pPr marL="0" indent="0">
              <a:buFont typeface="Arial" charset="0"/>
              <a:buNone/>
            </a:pPr>
            <a:r>
              <a:rPr lang="en-US" altLang="uk-UA" sz="2800" dirty="0">
                <a:latin typeface="Times New Roman" pitchFamily="18" charset="0"/>
                <a:cs typeface="Times New Roman" pitchFamily="18" charset="0"/>
              </a:rPr>
              <a:t>- monopoly of state ownership;</a:t>
            </a:r>
          </a:p>
          <a:p>
            <a:pPr marL="0" indent="0">
              <a:buFont typeface="Arial" charset="0"/>
              <a:buNone/>
            </a:pPr>
            <a:r>
              <a:rPr lang="en-US" altLang="uk-UA" sz="2800" dirty="0">
                <a:latin typeface="Times New Roman" pitchFamily="18" charset="0"/>
                <a:cs typeface="Times New Roman" pitchFamily="18" charset="0"/>
              </a:rPr>
              <a:t>- a new model of economic management was created - an administrative-command system</a:t>
            </a:r>
            <a:r>
              <a:rPr lang="en-US" altLang="uk-UA" sz="2600" dirty="0">
                <a:latin typeface="Times New Roman" pitchFamily="18" charset="0"/>
                <a:cs typeface="Times New Roman" pitchFamily="18" charset="0"/>
              </a:rPr>
              <a:t>.</a:t>
            </a:r>
            <a:endParaRPr lang="uk-UA" altLang="uk-UA" sz="2600" dirty="0" smtClean="0">
              <a:latin typeface="Times New Roman" pitchFamily="18" charset="0"/>
              <a:cs typeface="Times New Roman" pitchFamily="18" charset="0"/>
            </a:endParaRPr>
          </a:p>
        </p:txBody>
      </p:sp>
      <p:pic>
        <p:nvPicPr>
          <p:cNvPr id="27652"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02200" y="765175"/>
            <a:ext cx="4181475"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Рисунок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45038" y="3792538"/>
            <a:ext cx="4338637"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2103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
            </a:r>
            <a:br>
              <a:rPr lang="en-US" dirty="0" smtClean="0"/>
            </a:br>
            <a:r>
              <a:rPr lang="en-US" dirty="0" smtClean="0">
                <a:latin typeface="Berlin Sans FB Demi" pitchFamily="34" charset="0"/>
              </a:rPr>
              <a:t>COLLECTIVIZATION</a:t>
            </a:r>
            <a:br>
              <a:rPr lang="en-US" dirty="0" smtClean="0">
                <a:latin typeface="Berlin Sans FB Demi" pitchFamily="34" charset="0"/>
              </a:rPr>
            </a:br>
            <a:r>
              <a:rPr lang="en-US" dirty="0" smtClean="0">
                <a:latin typeface="Berlin Sans FB Demi" pitchFamily="34" charset="0"/>
              </a:rPr>
              <a:t>(the </a:t>
            </a:r>
            <a:r>
              <a:rPr lang="en-US" dirty="0" err="1" smtClean="0">
                <a:latin typeface="Berlin Sans FB Demi" pitchFamily="34" charset="0"/>
              </a:rPr>
              <a:t>agroindustrial</a:t>
            </a:r>
            <a:r>
              <a:rPr lang="en-US" dirty="0" smtClean="0">
                <a:latin typeface="Berlin Sans FB Demi" pitchFamily="34" charset="0"/>
              </a:rPr>
              <a:t> complex)</a:t>
            </a:r>
            <a:r>
              <a:rPr lang="ru-RU" dirty="0" smtClean="0"/>
              <a:t/>
            </a:r>
            <a:br>
              <a:rPr lang="ru-RU" dirty="0" smtClean="0"/>
            </a:br>
            <a:endParaRPr lang="ru-RU" dirty="0"/>
          </a:p>
        </p:txBody>
      </p:sp>
      <p:sp>
        <p:nvSpPr>
          <p:cNvPr id="3" name="Содержимое 2"/>
          <p:cNvSpPr>
            <a:spLocks noGrp="1"/>
          </p:cNvSpPr>
          <p:nvPr>
            <p:ph sz="quarter" idx="1"/>
          </p:nvPr>
        </p:nvSpPr>
        <p:spPr/>
        <p:txBody>
          <a:bodyPr/>
          <a:lstStyle/>
          <a:p>
            <a:r>
              <a:rPr lang="en-US" b="1" dirty="0" smtClean="0">
                <a:solidFill>
                  <a:srgbClr val="C00000"/>
                </a:solidFill>
              </a:rPr>
              <a:t>Private property </a:t>
            </a:r>
            <a:r>
              <a:rPr lang="en-US" dirty="0" smtClean="0"/>
              <a:t>was also </a:t>
            </a:r>
            <a:r>
              <a:rPr lang="en-US" b="1" dirty="0" smtClean="0">
                <a:solidFill>
                  <a:srgbClr val="C00000"/>
                </a:solidFill>
              </a:rPr>
              <a:t>destructed</a:t>
            </a:r>
          </a:p>
          <a:p>
            <a:r>
              <a:rPr lang="en-US" dirty="0" smtClean="0"/>
              <a:t>Lands which was taken from its owners were putting at the sphere of collectivization (</a:t>
            </a:r>
            <a:r>
              <a:rPr lang="en-US" b="1" dirty="0" smtClean="0">
                <a:solidFill>
                  <a:srgbClr val="C00000"/>
                </a:solidFill>
              </a:rPr>
              <a:t>unions</a:t>
            </a:r>
            <a:r>
              <a:rPr lang="en-US" dirty="0" smtClean="0"/>
              <a:t> were made)</a:t>
            </a:r>
          </a:p>
          <a:p>
            <a:r>
              <a:rPr lang="en-US" dirty="0" smtClean="0"/>
              <a:t>So all </a:t>
            </a:r>
            <a:r>
              <a:rPr lang="en-US" b="1" dirty="0" smtClean="0">
                <a:solidFill>
                  <a:srgbClr val="C00000"/>
                </a:solidFill>
              </a:rPr>
              <a:t>territories belong to everyone </a:t>
            </a:r>
            <a:r>
              <a:rPr lang="en-US" dirty="0" smtClean="0"/>
              <a:t>and nobody at the same time </a:t>
            </a:r>
          </a:p>
          <a:p>
            <a:r>
              <a:rPr lang="en-US" dirty="0" smtClean="0"/>
              <a:t>Peasants had to give their cattle, agricultural equipment in to </a:t>
            </a:r>
            <a:r>
              <a:rPr lang="en-US" b="1" dirty="0" smtClean="0">
                <a:solidFill>
                  <a:srgbClr val="C00000"/>
                </a:solidFill>
              </a:rPr>
              <a:t>common use </a:t>
            </a:r>
            <a:endParaRPr lang="ru-RU" b="1" dirty="0">
              <a:solidFill>
                <a:srgbClr val="C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14282" y="1752600"/>
            <a:ext cx="1995518" cy="4343400"/>
          </a:xfrm>
        </p:spPr>
        <p:txBody>
          <a:bodyPr>
            <a:normAutofit/>
          </a:bodyPr>
          <a:lstStyle/>
          <a:p>
            <a:r>
              <a:rPr lang="en-GB" sz="3200" dirty="0" smtClean="0"/>
              <a:t>Agitation to join collective farms (kolkhoz)</a:t>
            </a:r>
            <a:endParaRPr lang="ru-RU" sz="3200" dirty="0"/>
          </a:p>
        </p:txBody>
      </p:sp>
      <p:pic>
        <p:nvPicPr>
          <p:cNvPr id="5122" name="Picture 2"/>
          <p:cNvPicPr>
            <a:picLocks noGrp="1" noChangeAspect="1" noChangeArrowheads="1"/>
          </p:cNvPicPr>
          <p:nvPr>
            <p:ph sz="quarter" idx="1"/>
          </p:nvPr>
        </p:nvPicPr>
        <p:blipFill>
          <a:blip r:embed="rId2" cstate="print"/>
          <a:srcRect/>
          <a:stretch>
            <a:fillRect/>
          </a:stretch>
        </p:blipFill>
        <p:spPr bwMode="auto">
          <a:xfrm>
            <a:off x="2240495" y="1643050"/>
            <a:ext cx="6037100" cy="42148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sz="quarter" idx="1"/>
          </p:nvPr>
        </p:nvPicPr>
        <p:blipFill>
          <a:blip r:embed="rId2" cstate="print"/>
          <a:srcRect/>
          <a:stretch>
            <a:fillRect/>
          </a:stretch>
        </p:blipFill>
        <p:spPr bwMode="auto">
          <a:xfrm>
            <a:off x="785786" y="768331"/>
            <a:ext cx="7429552" cy="525572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sz="quarter" idx="1"/>
          </p:nvPr>
        </p:nvPicPr>
        <p:blipFill>
          <a:blip r:embed="rId2" cstate="print"/>
          <a:srcRect/>
          <a:stretch>
            <a:fillRect/>
          </a:stretch>
        </p:blipFill>
        <p:spPr bwMode="auto">
          <a:xfrm>
            <a:off x="642910" y="428604"/>
            <a:ext cx="8271606" cy="58024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sz="quarter" idx="1"/>
          </p:nvPr>
        </p:nvPicPr>
        <p:blipFill>
          <a:blip r:embed="rId2" cstate="print"/>
          <a:srcRect/>
          <a:stretch>
            <a:fillRect/>
          </a:stretch>
        </p:blipFill>
        <p:spPr bwMode="auto">
          <a:xfrm>
            <a:off x="571472" y="500042"/>
            <a:ext cx="8119011" cy="55858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b="1" dirty="0" smtClean="0">
                <a:solidFill>
                  <a:schemeClr val="tx1"/>
                </a:solidFill>
                <a:latin typeface="Arial Black" pitchFamily="34" charset="0"/>
              </a:rPr>
              <a:t>Starvation</a:t>
            </a:r>
            <a:endParaRPr lang="ru-RU" b="1" dirty="0">
              <a:solidFill>
                <a:schemeClr val="tx1"/>
              </a:solidFill>
              <a:latin typeface="Arial Black" pitchFamily="34" charset="0"/>
            </a:endParaRPr>
          </a:p>
        </p:txBody>
      </p:sp>
      <p:sp>
        <p:nvSpPr>
          <p:cNvPr id="5" name="Содержимое 4"/>
          <p:cNvSpPr>
            <a:spLocks noGrp="1"/>
          </p:cNvSpPr>
          <p:nvPr>
            <p:ph sz="quarter" idx="1"/>
          </p:nvPr>
        </p:nvSpPr>
        <p:spPr>
          <a:xfrm>
            <a:off x="609600" y="1589567"/>
            <a:ext cx="3886200" cy="1623409"/>
          </a:xfrm>
        </p:spPr>
        <p:txBody>
          <a:bodyPr>
            <a:normAutofit lnSpcReduction="10000"/>
          </a:bodyPr>
          <a:lstStyle/>
          <a:p>
            <a:endParaRPr lang="en-US" dirty="0" smtClean="0"/>
          </a:p>
          <a:p>
            <a:endParaRPr lang="en-US" dirty="0" smtClean="0"/>
          </a:p>
          <a:p>
            <a:r>
              <a:rPr lang="en-US" sz="4000" dirty="0" smtClean="0">
                <a:latin typeface="Arial Black" pitchFamily="34" charset="0"/>
              </a:rPr>
              <a:t>1921-1922</a:t>
            </a:r>
          </a:p>
          <a:p>
            <a:endParaRPr lang="en-US" sz="4000" dirty="0" smtClean="0">
              <a:latin typeface="Arial Black" pitchFamily="34" charset="0"/>
            </a:endParaRPr>
          </a:p>
          <a:p>
            <a:endParaRPr lang="ru-RU" dirty="0"/>
          </a:p>
        </p:txBody>
      </p:sp>
      <p:sp>
        <p:nvSpPr>
          <p:cNvPr id="6" name="Содержимое 5"/>
          <p:cNvSpPr>
            <a:spLocks noGrp="1"/>
          </p:cNvSpPr>
          <p:nvPr>
            <p:ph sz="quarter" idx="2"/>
          </p:nvPr>
        </p:nvSpPr>
        <p:spPr/>
        <p:txBody>
          <a:bodyPr>
            <a:normAutofit lnSpcReduction="10000"/>
          </a:bodyPr>
          <a:lstStyle/>
          <a:p>
            <a:r>
              <a:rPr lang="en-US" dirty="0" smtClean="0"/>
              <a:t>reasons:</a:t>
            </a:r>
          </a:p>
          <a:p>
            <a:r>
              <a:rPr lang="en-US" b="1" dirty="0" smtClean="0"/>
              <a:t>Natural</a:t>
            </a:r>
            <a:r>
              <a:rPr lang="en-US" dirty="0" smtClean="0"/>
              <a:t> – drought </a:t>
            </a:r>
          </a:p>
          <a:p>
            <a:r>
              <a:rPr lang="en-US" b="1" dirty="0" smtClean="0"/>
              <a:t>Political</a:t>
            </a:r>
            <a:r>
              <a:rPr lang="en-US" dirty="0" smtClean="0"/>
              <a:t>: </a:t>
            </a:r>
          </a:p>
          <a:p>
            <a:pPr lvl="1"/>
            <a:r>
              <a:rPr lang="en-US" dirty="0" smtClean="0"/>
              <a:t>To clean the territory from indignant, not satisfied by Bolsheviks` power, peasants</a:t>
            </a:r>
          </a:p>
          <a:p>
            <a:pPr lvl="1"/>
            <a:endParaRPr lang="ru-RU" dirty="0"/>
          </a:p>
        </p:txBody>
      </p:sp>
      <p:pic>
        <p:nvPicPr>
          <p:cNvPr id="7" name="Picture 2"/>
          <p:cNvPicPr>
            <a:picLocks noChangeAspect="1" noChangeArrowheads="1"/>
          </p:cNvPicPr>
          <p:nvPr/>
        </p:nvPicPr>
        <p:blipFill>
          <a:blip r:embed="rId2" cstate="print"/>
          <a:srcRect/>
          <a:stretch>
            <a:fillRect/>
          </a:stretch>
        </p:blipFill>
        <p:spPr bwMode="auto">
          <a:xfrm>
            <a:off x="251520" y="3284984"/>
            <a:ext cx="4351906" cy="3220410"/>
          </a:xfrm>
          <a:prstGeom prst="rect">
            <a:avLst/>
          </a:prstGeom>
          <a:noFill/>
          <a:ln w="9525">
            <a:noFill/>
            <a:miter lim="800000"/>
            <a:headEnd/>
            <a:tailEnd/>
          </a:ln>
          <a:effectLst/>
        </p:spPr>
      </p:pic>
      <p:sp>
        <p:nvSpPr>
          <p:cNvPr id="8" name="Текст 2"/>
          <p:cNvSpPr txBox="1">
            <a:spLocks/>
          </p:cNvSpPr>
          <p:nvPr/>
        </p:nvSpPr>
        <p:spPr>
          <a:xfrm>
            <a:off x="4932040" y="4894445"/>
            <a:ext cx="3312368" cy="1584176"/>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3200" dirty="0" smtClean="0"/>
              <a:t>Stalin: </a:t>
            </a:r>
            <a:r>
              <a:rPr lang="en-US" sz="3200" i="1" dirty="0" smtClean="0"/>
              <a:t>We will be victorious over  drought</a:t>
            </a:r>
            <a:endParaRPr lang="ru-RU" sz="3200"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85720" y="273050"/>
            <a:ext cx="8401080" cy="1084248"/>
          </a:xfrm>
        </p:spPr>
        <p:txBody>
          <a:bodyPr>
            <a:normAutofit fontScale="90000"/>
          </a:bodyPr>
          <a:lstStyle/>
          <a:p>
            <a:r>
              <a:rPr lang="en-US" dirty="0" smtClean="0">
                <a:solidFill>
                  <a:schemeClr val="tx1"/>
                </a:solidFill>
              </a:rPr>
              <a:t>Only in 1921-1922 </a:t>
            </a:r>
            <a:r>
              <a:rPr lang="en-US" b="1" dirty="0" smtClean="0">
                <a:solidFill>
                  <a:srgbClr val="C00000"/>
                </a:solidFill>
              </a:rPr>
              <a:t>1-2 </a:t>
            </a:r>
            <a:r>
              <a:rPr lang="en-US" b="1" dirty="0" smtClean="0">
                <a:solidFill>
                  <a:srgbClr val="C00000"/>
                </a:solidFill>
              </a:rPr>
              <a:t>million </a:t>
            </a:r>
            <a:r>
              <a:rPr lang="en-US" dirty="0" smtClean="0">
                <a:solidFill>
                  <a:schemeClr val="tx1"/>
                </a:solidFill>
              </a:rPr>
              <a:t>of lives</a:t>
            </a:r>
            <a:br>
              <a:rPr lang="en-US" dirty="0" smtClean="0">
                <a:solidFill>
                  <a:schemeClr val="tx1"/>
                </a:solidFill>
              </a:rPr>
            </a:br>
            <a:r>
              <a:rPr lang="en-US" dirty="0" smtClean="0">
                <a:solidFill>
                  <a:schemeClr val="tx1"/>
                </a:solidFill>
              </a:rPr>
              <a:t>was taken by starvation </a:t>
            </a:r>
            <a:endParaRPr lang="ru-RU" dirty="0">
              <a:solidFill>
                <a:schemeClr val="tx1"/>
              </a:solidFill>
            </a:endParaRPr>
          </a:p>
        </p:txBody>
      </p:sp>
      <p:sp>
        <p:nvSpPr>
          <p:cNvPr id="7" name="Текст 6"/>
          <p:cNvSpPr>
            <a:spLocks noGrp="1"/>
          </p:cNvSpPr>
          <p:nvPr>
            <p:ph type="body" idx="2"/>
          </p:nvPr>
        </p:nvSpPr>
        <p:spPr/>
        <p:txBody>
          <a:bodyPr/>
          <a:lstStyle/>
          <a:p>
            <a:endParaRPr lang="ru-RU"/>
          </a:p>
        </p:txBody>
      </p:sp>
      <p:pic>
        <p:nvPicPr>
          <p:cNvPr id="12291" name="Picture 3"/>
          <p:cNvPicPr>
            <a:picLocks noGrp="1" noChangeAspect="1" noChangeArrowheads="1"/>
          </p:cNvPicPr>
          <p:nvPr>
            <p:ph sz="quarter" idx="1"/>
          </p:nvPr>
        </p:nvPicPr>
        <p:blipFill>
          <a:blip r:embed="rId2" cstate="print"/>
          <a:srcRect/>
          <a:stretch>
            <a:fillRect/>
          </a:stretch>
        </p:blipFill>
        <p:spPr bwMode="auto">
          <a:xfrm>
            <a:off x="2786050" y="1571612"/>
            <a:ext cx="5357850" cy="43700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2"/>
          </p:nvPr>
        </p:nvSpPr>
        <p:spPr/>
        <p:txBody>
          <a:bodyPr/>
          <a:lstStyle/>
          <a:p>
            <a:endParaRPr lang="ru-RU"/>
          </a:p>
        </p:txBody>
      </p:sp>
      <p:pic>
        <p:nvPicPr>
          <p:cNvPr id="9218" name="Picture 2"/>
          <p:cNvPicPr>
            <a:picLocks noGrp="1" noChangeAspect="1" noChangeArrowheads="1"/>
          </p:cNvPicPr>
          <p:nvPr>
            <p:ph sz="quarter" idx="1"/>
          </p:nvPr>
        </p:nvPicPr>
        <p:blipFill>
          <a:blip r:embed="rId2" cstate="print"/>
          <a:srcRect/>
          <a:stretch>
            <a:fillRect/>
          </a:stretch>
        </p:blipFill>
        <p:spPr bwMode="auto">
          <a:xfrm>
            <a:off x="2981479" y="2214554"/>
            <a:ext cx="5274782" cy="3571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dirty="0" smtClean="0"/>
              <a:t>Totalitarianism</a:t>
            </a:r>
            <a:endParaRPr lang="ru-RU" dirty="0"/>
          </a:p>
        </p:txBody>
      </p:sp>
      <p:sp>
        <p:nvSpPr>
          <p:cNvPr id="3" name="Содержимое 2"/>
          <p:cNvSpPr>
            <a:spLocks noGrp="1"/>
          </p:cNvSpPr>
          <p:nvPr>
            <p:ph sz="quarter" idx="1"/>
          </p:nvPr>
        </p:nvSpPr>
        <p:spPr>
          <a:xfrm>
            <a:off x="612648" y="1214422"/>
            <a:ext cx="5316674" cy="5214974"/>
          </a:xfrm>
        </p:spPr>
        <p:txBody>
          <a:bodyPr>
            <a:normAutofit fontScale="92500" lnSpcReduction="10000"/>
          </a:bodyPr>
          <a:lstStyle/>
          <a:p>
            <a:endParaRPr lang="en-US" sz="3200" i="1" dirty="0" smtClean="0"/>
          </a:p>
          <a:p>
            <a:r>
              <a:rPr lang="en-US" sz="3200" b="1" dirty="0" smtClean="0"/>
              <a:t>“</a:t>
            </a:r>
            <a:r>
              <a:rPr lang="en-US" sz="3500" b="1" dirty="0" smtClean="0"/>
              <a:t>Closed and immovable socio-political structure where every process – from upbringing children to the manufacture and distribution of consumer goods are regulated and controlled from one center”</a:t>
            </a:r>
          </a:p>
          <a:p>
            <a:r>
              <a:rPr lang="en-US" sz="3500" dirty="0" smtClean="0"/>
              <a:t>Latin word </a:t>
            </a:r>
            <a:r>
              <a:rPr lang="en-US" sz="3500" b="1" dirty="0" smtClean="0">
                <a:solidFill>
                  <a:srgbClr val="C00000"/>
                </a:solidFill>
              </a:rPr>
              <a:t>“</a:t>
            </a:r>
            <a:r>
              <a:rPr lang="en-US" sz="3500" b="1" dirty="0" err="1" smtClean="0">
                <a:solidFill>
                  <a:srgbClr val="C00000"/>
                </a:solidFill>
              </a:rPr>
              <a:t>totalis</a:t>
            </a:r>
            <a:r>
              <a:rPr lang="en-US" sz="3500" b="1" dirty="0" smtClean="0">
                <a:solidFill>
                  <a:srgbClr val="C00000"/>
                </a:solidFill>
              </a:rPr>
              <a:t>” </a:t>
            </a:r>
            <a:r>
              <a:rPr lang="en-US" sz="3500" dirty="0" smtClean="0"/>
              <a:t>– </a:t>
            </a:r>
            <a:r>
              <a:rPr lang="en-US" sz="3500" i="1" dirty="0" smtClean="0">
                <a:solidFill>
                  <a:srgbClr val="002060"/>
                </a:solidFill>
              </a:rPr>
              <a:t>universal, general</a:t>
            </a:r>
          </a:p>
          <a:p>
            <a:endParaRPr lang="ru-RU" dirty="0" smtClean="0"/>
          </a:p>
          <a:p>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6286512" y="1831388"/>
            <a:ext cx="2381252" cy="31930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Collectivization</a:t>
            </a:r>
            <a:endParaRPr lang="ru-RU" dirty="0"/>
          </a:p>
        </p:txBody>
      </p:sp>
      <p:sp>
        <p:nvSpPr>
          <p:cNvPr id="3" name="Текст 2"/>
          <p:cNvSpPr>
            <a:spLocks noGrp="1"/>
          </p:cNvSpPr>
          <p:nvPr>
            <p:ph type="body" idx="2"/>
          </p:nvPr>
        </p:nvSpPr>
        <p:spPr/>
        <p:txBody>
          <a:bodyPr/>
          <a:lstStyle/>
          <a:p>
            <a:endParaRPr lang="ru-RU"/>
          </a:p>
        </p:txBody>
      </p:sp>
      <p:sp>
        <p:nvSpPr>
          <p:cNvPr id="4" name="Объект 3"/>
          <p:cNvSpPr>
            <a:spLocks noGrp="1"/>
          </p:cNvSpPr>
          <p:nvPr>
            <p:ph sz="quarter" idx="1"/>
          </p:nvPr>
        </p:nvSpPr>
        <p:spPr/>
        <p:txBody>
          <a:bodyPr>
            <a:normAutofit fontScale="85000" lnSpcReduction="10000"/>
          </a:bodyPr>
          <a:lstStyle/>
          <a:p>
            <a:r>
              <a:rPr lang="en-US" dirty="0" smtClean="0"/>
              <a:t>Officially</a:t>
            </a:r>
            <a:r>
              <a:rPr lang="en-US" dirty="0"/>
              <a:t>, the course for complete collectivization - the Plenum of the Central Committee of the CPSU (b) in November 1929</a:t>
            </a:r>
            <a:br>
              <a:rPr lang="en-US" dirty="0"/>
            </a:br>
            <a:r>
              <a:rPr lang="en-US" dirty="0"/>
              <a:t>January 5, 1930 - Resolution of the Central Committee of the CPSU (b) on the pace of collectivization in Ukraine: completion in the autumn of 1931, or in the spring of 1932</a:t>
            </a:r>
            <a:br>
              <a:rPr lang="en-US" dirty="0"/>
            </a:br>
            <a:r>
              <a:rPr lang="en-US" dirty="0"/>
              <a:t>By the end of 1932 in Ukraine about 70% of peasant farms, owning 80% of the sown area, were merged into collective farms.</a:t>
            </a:r>
            <a:br>
              <a:rPr lang="en-US" dirty="0"/>
            </a:br>
            <a:r>
              <a:rPr lang="en-US" dirty="0"/>
              <a:t>Collectivization became the main cause of the </a:t>
            </a:r>
            <a:r>
              <a:rPr lang="en-US" dirty="0" err="1"/>
              <a:t>Holodomor</a:t>
            </a:r>
            <a:r>
              <a:rPr lang="en-US" dirty="0"/>
              <a:t> of 1932-1933.</a:t>
            </a:r>
          </a:p>
          <a:p>
            <a:endParaRPr lang="ru-RU" dirty="0"/>
          </a:p>
        </p:txBody>
      </p:sp>
    </p:spTree>
    <p:extLst>
      <p:ext uri="{BB962C8B-B14F-4D97-AF65-F5344CB8AC3E}">
        <p14:creationId xmlns:p14="http://schemas.microsoft.com/office/powerpoint/2010/main" val="31292286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Заголовок 1"/>
          <p:cNvSpPr>
            <a:spLocks noGrp="1"/>
          </p:cNvSpPr>
          <p:nvPr>
            <p:ph type="title"/>
          </p:nvPr>
        </p:nvSpPr>
        <p:spPr>
          <a:xfrm>
            <a:off x="457200" y="274638"/>
            <a:ext cx="8229600" cy="490537"/>
          </a:xfrm>
        </p:spPr>
        <p:txBody>
          <a:bodyPr>
            <a:normAutofit fontScale="90000"/>
          </a:bodyPr>
          <a:lstStyle/>
          <a:p>
            <a:r>
              <a:rPr lang="uk-UA" altLang="uk-UA" sz="3200" b="1" smtClean="0">
                <a:solidFill>
                  <a:schemeClr val="bg1"/>
                </a:solidFill>
                <a:latin typeface="Times New Roman" pitchFamily="18" charset="0"/>
                <a:cs typeface="Times New Roman" pitchFamily="18" charset="0"/>
              </a:rPr>
              <a:t>Причины Голодомора 1932-1933 гг.</a:t>
            </a:r>
            <a:endParaRPr lang="uk-UA" altLang="uk-UA" sz="3200" smtClean="0">
              <a:solidFill>
                <a:schemeClr val="bg1"/>
              </a:solidFill>
              <a:latin typeface="Times New Roman" pitchFamily="18" charset="0"/>
              <a:cs typeface="Times New Roman" pitchFamily="18" charset="0"/>
            </a:endParaRPr>
          </a:p>
        </p:txBody>
      </p:sp>
      <p:sp>
        <p:nvSpPr>
          <p:cNvPr id="30723" name="Объект 2"/>
          <p:cNvSpPr>
            <a:spLocks noGrp="1"/>
          </p:cNvSpPr>
          <p:nvPr>
            <p:ph idx="1"/>
          </p:nvPr>
        </p:nvSpPr>
        <p:spPr>
          <a:xfrm>
            <a:off x="457200" y="765175"/>
            <a:ext cx="5843588" cy="5360988"/>
          </a:xfrm>
        </p:spPr>
        <p:txBody>
          <a:bodyPr>
            <a:normAutofit lnSpcReduction="10000"/>
          </a:bodyPr>
          <a:lstStyle/>
          <a:p>
            <a:pPr marL="0" indent="0">
              <a:buFont typeface="Arial" charset="0"/>
              <a:buNone/>
            </a:pPr>
            <a:r>
              <a:rPr lang="en-US" sz="2600" dirty="0">
                <a:latin typeface="Times New Roman" pitchFamily="18" charset="0"/>
                <a:cs typeface="Times New Roman" pitchFamily="18" charset="0"/>
              </a:rPr>
              <a:t>Causes of the </a:t>
            </a:r>
            <a:r>
              <a:rPr lang="en-US" sz="2600" dirty="0" err="1">
                <a:latin typeface="Times New Roman" pitchFamily="18" charset="0"/>
                <a:cs typeface="Times New Roman" pitchFamily="18" charset="0"/>
              </a:rPr>
              <a:t>Holodomor</a:t>
            </a:r>
            <a:r>
              <a:rPr lang="en-US" sz="2600" dirty="0">
                <a:latin typeface="Times New Roman" pitchFamily="18" charset="0"/>
                <a:cs typeface="Times New Roman" pitchFamily="18" charset="0"/>
              </a:rPr>
              <a:t> 1932-1933</a:t>
            </a:r>
            <a:endParaRPr lang="en-US" sz="2600" dirty="0" smtClean="0">
              <a:latin typeface="Times New Roman" pitchFamily="18" charset="0"/>
              <a:cs typeface="Times New Roman" pitchFamily="18" charset="0"/>
            </a:endParaRPr>
          </a:p>
          <a:p>
            <a:pPr marL="0" indent="0">
              <a:buFont typeface="Arial" charset="0"/>
              <a:buNone/>
            </a:pPr>
            <a:endParaRPr lang="en-US" sz="2600" dirty="0">
              <a:latin typeface="Times New Roman" pitchFamily="18" charset="0"/>
              <a:cs typeface="Times New Roman" pitchFamily="18" charset="0"/>
            </a:endParaRPr>
          </a:p>
          <a:p>
            <a:pPr marL="0" indent="0">
              <a:buFont typeface="Arial" charset="0"/>
              <a:buNone/>
            </a:pPr>
            <a:endParaRPr lang="en-US" sz="2600" dirty="0" smtClean="0">
              <a:latin typeface="Times New Roman" pitchFamily="18" charset="0"/>
              <a:cs typeface="Times New Roman" pitchFamily="18" charset="0"/>
            </a:endParaRPr>
          </a:p>
          <a:p>
            <a:pPr marL="0" indent="0">
              <a:buFont typeface="Arial" charset="0"/>
              <a:buNone/>
            </a:pPr>
            <a:r>
              <a:rPr lang="en-US" sz="2600" dirty="0" smtClean="0">
                <a:latin typeface="Times New Roman" pitchFamily="18" charset="0"/>
                <a:cs typeface="Times New Roman" pitchFamily="18" charset="0"/>
              </a:rPr>
              <a:t>solid </a:t>
            </a:r>
            <a:r>
              <a:rPr lang="en-US" sz="2600" dirty="0">
                <a:latin typeface="Times New Roman" pitchFamily="18" charset="0"/>
                <a:cs typeface="Times New Roman" pitchFamily="18" charset="0"/>
              </a:rPr>
              <a:t>forced collectivization;</a:t>
            </a:r>
          </a:p>
          <a:p>
            <a:pPr marL="0" indent="0">
              <a:buFont typeface="Arial" charset="0"/>
              <a:buNone/>
            </a:pPr>
            <a:r>
              <a:rPr lang="en-US" sz="2600" dirty="0">
                <a:latin typeface="Times New Roman" pitchFamily="18" charset="0"/>
                <a:cs typeface="Times New Roman" pitchFamily="18" charset="0"/>
              </a:rPr>
              <a:t>Unable for the peasants grain stores;</a:t>
            </a:r>
          </a:p>
          <a:p>
            <a:pPr marL="0" indent="0">
              <a:buFont typeface="Arial" charset="0"/>
              <a:buNone/>
            </a:pPr>
            <a:r>
              <a:rPr lang="en-US" sz="2600" dirty="0">
                <a:latin typeface="Times New Roman" pitchFamily="18" charset="0"/>
                <a:cs typeface="Times New Roman" pitchFamily="18" charset="0"/>
              </a:rPr>
              <a:t>Forcible removal of </a:t>
            </a:r>
            <a:r>
              <a:rPr lang="en-US" sz="2600" dirty="0" err="1">
                <a:latin typeface="Times New Roman" pitchFamily="18" charset="0"/>
                <a:cs typeface="Times New Roman" pitchFamily="18" charset="0"/>
              </a:rPr>
              <a:t>hlib</a:t>
            </a:r>
            <a:r>
              <a:rPr lang="en-US" sz="2600" dirty="0">
                <a:latin typeface="Times New Roman" pitchFamily="18" charset="0"/>
                <a:cs typeface="Times New Roman" pitchFamily="18" charset="0"/>
              </a:rPr>
              <a:t> and food supplies from the peasants;</a:t>
            </a:r>
          </a:p>
          <a:p>
            <a:pPr marL="0" indent="0">
              <a:buFont typeface="Arial" charset="0"/>
              <a:buNone/>
            </a:pPr>
            <a:r>
              <a:rPr lang="en-US" sz="2600" dirty="0">
                <a:latin typeface="Times New Roman" pitchFamily="18" charset="0"/>
                <a:cs typeface="Times New Roman" pitchFamily="18" charset="0"/>
              </a:rPr>
              <a:t>Excessive grain exports;</a:t>
            </a:r>
          </a:p>
          <a:p>
            <a:pPr marL="0" indent="0">
              <a:buFont typeface="Arial" charset="0"/>
              <a:buNone/>
            </a:pPr>
            <a:r>
              <a:rPr lang="en-US" sz="2600" dirty="0">
                <a:latin typeface="Times New Roman" pitchFamily="18" charset="0"/>
                <a:cs typeface="Times New Roman" pitchFamily="18" charset="0"/>
              </a:rPr>
              <a:t>Mass terror against the peasantry;</a:t>
            </a:r>
          </a:p>
          <a:p>
            <a:pPr marL="0" indent="0">
              <a:buFont typeface="Arial" charset="0"/>
              <a:buNone/>
            </a:pPr>
            <a:r>
              <a:rPr lang="en-US" sz="2600" dirty="0">
                <a:latin typeface="Times New Roman" pitchFamily="18" charset="0"/>
                <a:cs typeface="Times New Roman" pitchFamily="18" charset="0"/>
              </a:rPr>
              <a:t>The destruction of the peasantry as a conscious social stratum that could resist the communist government</a:t>
            </a:r>
            <a:endParaRPr lang="uk-UA" sz="2600" dirty="0" smtClean="0">
              <a:latin typeface="Times New Roman" pitchFamily="18" charset="0"/>
              <a:cs typeface="Times New Roman" pitchFamily="18" charset="0"/>
            </a:endParaRPr>
          </a:p>
        </p:txBody>
      </p:sp>
      <p:sp>
        <p:nvSpPr>
          <p:cNvPr id="30724" name="AutoShape 5" descr="e:\vs_ist_2010_koval\keys_uchny_10\keys_y\avt\history\aoc\data\slide\images\13-19.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uk-UA" altLang="uk-UA"/>
          </a:p>
        </p:txBody>
      </p:sp>
      <p:pic>
        <p:nvPicPr>
          <p:cNvPr id="30725" name="Рисунок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00788" y="1125538"/>
            <a:ext cx="2735262" cy="435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9779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p:cNvSpPr>
          <p:nvPr>
            <p:ph type="title"/>
          </p:nvPr>
        </p:nvSpPr>
        <p:spPr>
          <a:xfrm>
            <a:off x="457200" y="274638"/>
            <a:ext cx="8229600" cy="346075"/>
          </a:xfrm>
        </p:spPr>
        <p:txBody>
          <a:bodyPr>
            <a:normAutofit fontScale="90000"/>
          </a:bodyPr>
          <a:lstStyle/>
          <a:p>
            <a:endParaRPr lang="uk-UA" altLang="uk-UA" smtClean="0">
              <a:latin typeface="Times New Roman" pitchFamily="18" charset="0"/>
              <a:cs typeface="Times New Roman" pitchFamily="18" charset="0"/>
            </a:endParaRPr>
          </a:p>
        </p:txBody>
      </p:sp>
      <p:sp>
        <p:nvSpPr>
          <p:cNvPr id="31747" name="Объект 2"/>
          <p:cNvSpPr>
            <a:spLocks noGrp="1"/>
          </p:cNvSpPr>
          <p:nvPr>
            <p:ph idx="1"/>
          </p:nvPr>
        </p:nvSpPr>
        <p:spPr>
          <a:xfrm>
            <a:off x="457200" y="765175"/>
            <a:ext cx="8229600" cy="5903913"/>
          </a:xfrm>
        </p:spPr>
        <p:txBody>
          <a:bodyPr/>
          <a:lstStyle/>
          <a:p>
            <a:pPr marL="0" indent="0">
              <a:buFont typeface="Arial" charset="0"/>
              <a:buNone/>
            </a:pPr>
            <a:r>
              <a:rPr lang="en-US" altLang="uk-UA" dirty="0" smtClean="0">
                <a:latin typeface="Times New Roman" pitchFamily="18" charset="0"/>
                <a:cs typeface="Times New Roman" pitchFamily="18" charset="0"/>
              </a:rPr>
              <a:t>Hunger, famine </a:t>
            </a:r>
            <a:r>
              <a:rPr lang="en-US" altLang="uk-UA" dirty="0">
                <a:latin typeface="Times New Roman" pitchFamily="18" charset="0"/>
                <a:cs typeface="Times New Roman" pitchFamily="18" charset="0"/>
              </a:rPr>
              <a:t>has become a tool of coercion. Hunger suppressed the resistance of the peasants, broke his will and forced the peasants to go to work in collective </a:t>
            </a:r>
            <a:r>
              <a:rPr lang="en-US" altLang="uk-UA" dirty="0" smtClean="0">
                <a:latin typeface="Times New Roman" pitchFamily="18" charset="0"/>
                <a:cs typeface="Times New Roman" pitchFamily="18" charset="0"/>
              </a:rPr>
              <a:t>farms.</a:t>
            </a:r>
            <a:endParaRPr lang="en-US" altLang="uk-UA" dirty="0">
              <a:latin typeface="Times New Roman" pitchFamily="18" charset="0"/>
              <a:cs typeface="Times New Roman" pitchFamily="18" charset="0"/>
            </a:endParaRPr>
          </a:p>
          <a:p>
            <a:pPr marL="0" indent="0">
              <a:buFont typeface="Arial" charset="0"/>
              <a:buNone/>
            </a:pPr>
            <a:endParaRPr lang="en-US" altLang="uk-UA" dirty="0">
              <a:latin typeface="Times New Roman" pitchFamily="18" charset="0"/>
              <a:cs typeface="Times New Roman" pitchFamily="18" charset="0"/>
            </a:endParaRPr>
          </a:p>
          <a:p>
            <a:pPr marL="0" indent="0">
              <a:buFont typeface="Arial" charset="0"/>
              <a:buNone/>
            </a:pPr>
            <a:r>
              <a:rPr lang="en-US" altLang="uk-UA" dirty="0">
                <a:latin typeface="Times New Roman" pitchFamily="18" charset="0"/>
                <a:cs typeface="Times New Roman" pitchFamily="18" charset="0"/>
              </a:rPr>
              <a:t>In 1930, collectivization caused mass protests and uprisings. During the year, more than four thousand mass protests took place in Ukraine involving up to 1.2 million. peasants.</a:t>
            </a:r>
          </a:p>
          <a:p>
            <a:pPr marL="0" indent="0">
              <a:buFont typeface="Arial" charset="0"/>
              <a:buNone/>
            </a:pPr>
            <a:r>
              <a:rPr lang="en-US" altLang="uk-UA" dirty="0">
                <a:latin typeface="Times New Roman" pitchFamily="18" charset="0"/>
                <a:cs typeface="Times New Roman" pitchFamily="18" charset="0"/>
              </a:rPr>
              <a:t>During the first seven months of 1932, Ukraine accounted for 56% of all anti-power actions in the Soviet Union.</a:t>
            </a:r>
            <a:endParaRPr lang="uk-UA" altLang="uk-UA"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715228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a:xfrm>
            <a:off x="539750" y="1052513"/>
            <a:ext cx="8229600" cy="3052762"/>
          </a:xfrm>
        </p:spPr>
        <p:txBody>
          <a:bodyPr>
            <a:normAutofit lnSpcReduction="10000"/>
          </a:bodyPr>
          <a:lstStyle/>
          <a:p>
            <a:pPr marL="0" indent="0">
              <a:buFont typeface="Arial" charset="0"/>
              <a:buNone/>
            </a:pPr>
            <a:r>
              <a:rPr lang="en-US" altLang="uk-UA" sz="2600" dirty="0" smtClean="0">
                <a:latin typeface="Times New Roman" pitchFamily="18" charset="0"/>
                <a:cs typeface="Times New Roman" pitchFamily="18" charset="0"/>
              </a:rPr>
              <a:t>Demographic </a:t>
            </a:r>
            <a:r>
              <a:rPr lang="en-US" altLang="uk-UA" sz="2600" dirty="0">
                <a:latin typeface="Times New Roman" pitchFamily="18" charset="0"/>
                <a:cs typeface="Times New Roman" pitchFamily="18" charset="0"/>
              </a:rPr>
              <a:t>losses of Ukraine due to the famine of 1932-1933.</a:t>
            </a:r>
          </a:p>
          <a:p>
            <a:pPr marL="0" indent="0">
              <a:buFont typeface="Arial" charset="0"/>
              <a:buNone/>
            </a:pPr>
            <a:r>
              <a:rPr lang="en-US" altLang="uk-UA" sz="2600" dirty="0">
                <a:latin typeface="Times New Roman" pitchFamily="18" charset="0"/>
                <a:cs typeface="Times New Roman" pitchFamily="18" charset="0"/>
              </a:rPr>
              <a:t>By 1989, materials about the </a:t>
            </a:r>
            <a:r>
              <a:rPr lang="en-US" altLang="uk-UA" sz="2600" dirty="0" err="1">
                <a:latin typeface="Times New Roman" pitchFamily="18" charset="0"/>
                <a:cs typeface="Times New Roman" pitchFamily="18" charset="0"/>
              </a:rPr>
              <a:t>Holodomor</a:t>
            </a:r>
            <a:r>
              <a:rPr lang="en-US" altLang="uk-UA" sz="2600" dirty="0">
                <a:latin typeface="Times New Roman" pitchFamily="18" charset="0"/>
                <a:cs typeface="Times New Roman" pitchFamily="18" charset="0"/>
              </a:rPr>
              <a:t> were state secret</a:t>
            </a:r>
          </a:p>
          <a:p>
            <a:pPr marL="0" indent="0">
              <a:buFont typeface="Arial" charset="0"/>
              <a:buNone/>
            </a:pPr>
            <a:r>
              <a:rPr lang="en-US" altLang="uk-UA" sz="2600" dirty="0">
                <a:latin typeface="Times New Roman" pitchFamily="18" charset="0"/>
                <a:cs typeface="Times New Roman" pitchFamily="18" charset="0"/>
              </a:rPr>
              <a:t>Modern demographers say about 3-4 million people died of starvation (about 10% of those killed are city dwellers !!!).</a:t>
            </a:r>
          </a:p>
          <a:p>
            <a:pPr marL="0" indent="0">
              <a:buFont typeface="Arial" charset="0"/>
              <a:buNone/>
            </a:pPr>
            <a:r>
              <a:rPr lang="en-US" altLang="uk-UA" sz="2600" dirty="0">
                <a:latin typeface="Times New Roman" pitchFamily="18" charset="0"/>
                <a:cs typeface="Times New Roman" pitchFamily="18" charset="0"/>
              </a:rPr>
              <a:t>These are the only victims that have been accurately identified.</a:t>
            </a:r>
            <a:endParaRPr lang="ru-RU" altLang="uk-UA" sz="2600" dirty="0" smtClean="0">
              <a:latin typeface="Times New Roman" pitchFamily="18" charset="0"/>
              <a:cs typeface="Times New Roman" pitchFamily="18" charset="0"/>
            </a:endParaRPr>
          </a:p>
        </p:txBody>
      </p:sp>
      <p:pic>
        <p:nvPicPr>
          <p:cNvPr id="32771" name="Picture 5" descr="G:\! 2018-2019 Лекції\Дідик С.С. Лекції іноземцям\4-!\dd.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0225" y="4105275"/>
            <a:ext cx="4608513" cy="251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6" descr="G:\! 2018-2019 Лекції\Дідик С.С. Лекції іноземцям\4-!\hqdefaul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25" y="4105275"/>
            <a:ext cx="3313113" cy="248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Заголовок 1"/>
          <p:cNvSpPr>
            <a:spLocks noGrp="1"/>
          </p:cNvSpPr>
          <p:nvPr>
            <p:ph type="title"/>
          </p:nvPr>
        </p:nvSpPr>
        <p:spPr>
          <a:xfrm>
            <a:off x="539552" y="116632"/>
            <a:ext cx="8229600" cy="777875"/>
          </a:xfrm>
        </p:spPr>
        <p:txBody>
          <a:bodyPr>
            <a:normAutofit fontScale="90000"/>
          </a:bodyPr>
          <a:lstStyle/>
          <a:p>
            <a:pPr marL="0" indent="0"/>
            <a:r>
              <a:rPr lang="en-US" altLang="uk-UA" sz="3200" dirty="0">
                <a:solidFill>
                  <a:srgbClr val="FF0000"/>
                </a:solidFill>
                <a:latin typeface="Times New Roman" pitchFamily="18" charset="0"/>
                <a:cs typeface="Times New Roman" pitchFamily="18" charset="0"/>
              </a:rPr>
              <a:t>Famine 1932-1933 - This is the genocide of the Ukrainian people</a:t>
            </a:r>
            <a:r>
              <a:rPr lang="en-US" altLang="uk-UA" sz="3200" dirty="0" smtClean="0">
                <a:solidFill>
                  <a:srgbClr val="FF0000"/>
                </a:solidFill>
                <a:latin typeface="Times New Roman" pitchFamily="18" charset="0"/>
                <a:cs typeface="Times New Roman" pitchFamily="18" charset="0"/>
              </a:rPr>
              <a:t>.</a:t>
            </a:r>
            <a:endParaRPr lang="en-US" altLang="uk-UA" sz="32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496840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chemeClr val="tx1"/>
                </a:solidFill>
              </a:rPr>
              <a:t>SECOND WORLD WAR</a:t>
            </a:r>
            <a:endParaRPr lang="ru-RU" b="1" dirty="0">
              <a:solidFill>
                <a:schemeClr val="tx1"/>
              </a:solidFill>
            </a:endParaRPr>
          </a:p>
        </p:txBody>
      </p:sp>
      <p:sp>
        <p:nvSpPr>
          <p:cNvPr id="3" name="Текст 2"/>
          <p:cNvSpPr>
            <a:spLocks noGrp="1"/>
          </p:cNvSpPr>
          <p:nvPr>
            <p:ph type="body" idx="2"/>
          </p:nvPr>
        </p:nvSpPr>
        <p:spPr>
          <a:xfrm>
            <a:off x="214282" y="1752600"/>
            <a:ext cx="3143272" cy="4343400"/>
          </a:xfrm>
          <a:solidFill>
            <a:schemeClr val="bg2"/>
          </a:solidFill>
        </p:spPr>
        <p:txBody>
          <a:bodyPr>
            <a:noAutofit/>
          </a:bodyPr>
          <a:lstStyle/>
          <a:p>
            <a:r>
              <a:rPr lang="en-US" sz="3600" b="1" dirty="0" smtClean="0">
                <a:solidFill>
                  <a:schemeClr val="tx1"/>
                </a:solidFill>
              </a:rPr>
              <a:t>1 September 1939 – </a:t>
            </a:r>
          </a:p>
          <a:p>
            <a:r>
              <a:rPr lang="en-US" sz="3600" b="1" dirty="0" smtClean="0">
                <a:solidFill>
                  <a:schemeClr val="tx1"/>
                </a:solidFill>
              </a:rPr>
              <a:t>2 September 1945 </a:t>
            </a:r>
          </a:p>
          <a:p>
            <a:r>
              <a:rPr lang="en-US" sz="3600" b="1" dirty="0" smtClean="0">
                <a:solidFill>
                  <a:schemeClr val="tx1"/>
                </a:solidFill>
              </a:rPr>
              <a:t>(6 years, 1 day)</a:t>
            </a:r>
            <a:endParaRPr lang="ru-RU" sz="3600" b="1" dirty="0">
              <a:solidFill>
                <a:schemeClr val="tx1"/>
              </a:solidFill>
            </a:endParaRPr>
          </a:p>
        </p:txBody>
      </p:sp>
      <p:pic>
        <p:nvPicPr>
          <p:cNvPr id="13314" name="Picture 2"/>
          <p:cNvPicPr>
            <a:picLocks noGrp="1" noChangeAspect="1" noChangeArrowheads="1"/>
          </p:cNvPicPr>
          <p:nvPr>
            <p:ph sz="quarter" idx="1"/>
          </p:nvPr>
        </p:nvPicPr>
        <p:blipFill>
          <a:blip r:embed="rId2" cstate="print"/>
          <a:srcRect/>
          <a:stretch>
            <a:fillRect/>
          </a:stretch>
        </p:blipFill>
        <p:spPr bwMode="auto">
          <a:xfrm>
            <a:off x="3619011" y="1643049"/>
            <a:ext cx="3953385" cy="47177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en-US" dirty="0" smtClean="0"/>
              <a:t>Molotov–Ribbentrop Pact </a:t>
            </a:r>
            <a:endParaRPr lang="ru-RU" dirty="0"/>
          </a:p>
        </p:txBody>
      </p:sp>
      <p:sp>
        <p:nvSpPr>
          <p:cNvPr id="5" name="Содержимое 4"/>
          <p:cNvSpPr>
            <a:spLocks noGrp="1"/>
          </p:cNvSpPr>
          <p:nvPr>
            <p:ph sz="quarter" idx="1"/>
          </p:nvPr>
        </p:nvSpPr>
        <p:spPr/>
        <p:txBody>
          <a:bodyPr>
            <a:normAutofit fontScale="92500" lnSpcReduction="10000"/>
          </a:bodyPr>
          <a:lstStyle/>
          <a:p>
            <a:r>
              <a:rPr lang="en-US" dirty="0" smtClean="0">
                <a:solidFill>
                  <a:srgbClr val="C00000"/>
                </a:solidFill>
              </a:rPr>
              <a:t>23 August 1939</a:t>
            </a:r>
          </a:p>
          <a:p>
            <a:r>
              <a:rPr lang="en-US" dirty="0" smtClean="0"/>
              <a:t>named after the Soviet foreign minister V. Molotov and the German foreign minister J. von Ribbentrop, was an agreement officially titled the </a:t>
            </a:r>
            <a:r>
              <a:rPr lang="en-US" b="1" dirty="0" smtClean="0"/>
              <a:t>Treaty of Non-Aggression between Germany and the Soviet Union</a:t>
            </a:r>
            <a:endParaRPr lang="ru-RU" dirty="0"/>
          </a:p>
        </p:txBody>
      </p:sp>
      <p:pic>
        <p:nvPicPr>
          <p:cNvPr id="14338" name="Picture 2"/>
          <p:cNvPicPr>
            <a:picLocks noGrp="1" noChangeAspect="1" noChangeArrowheads="1"/>
          </p:cNvPicPr>
          <p:nvPr>
            <p:ph sz="quarter" idx="2"/>
          </p:nvPr>
        </p:nvPicPr>
        <p:blipFill>
          <a:blip r:embed="rId2" cstate="print"/>
          <a:srcRect/>
          <a:stretch>
            <a:fillRect/>
          </a:stretch>
        </p:blipFill>
        <p:spPr bwMode="auto">
          <a:xfrm>
            <a:off x="4714877" y="1428735"/>
            <a:ext cx="3929090" cy="491922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sz="quarter" idx="1"/>
          </p:nvPr>
        </p:nvSpPr>
        <p:spPr>
          <a:xfrm>
            <a:off x="4932040" y="260648"/>
            <a:ext cx="4104456" cy="5835352"/>
          </a:xfrm>
        </p:spPr>
        <p:txBody>
          <a:bodyPr>
            <a:normAutofit fontScale="92500"/>
          </a:bodyPr>
          <a:lstStyle/>
          <a:p>
            <a:pPr marL="0" indent="0">
              <a:buNone/>
            </a:pPr>
            <a:r>
              <a:rPr lang="en-US" dirty="0" smtClean="0"/>
              <a:t>The start of the war - 1 September 1939, </a:t>
            </a:r>
            <a:r>
              <a:rPr lang="en-US" b="1" dirty="0" smtClean="0"/>
              <a:t>German invasion of Poland</a:t>
            </a:r>
            <a:r>
              <a:rPr lang="en-US" dirty="0" smtClean="0"/>
              <a:t>; </a:t>
            </a:r>
          </a:p>
          <a:p>
            <a:pPr marL="0" indent="0">
              <a:buNone/>
            </a:pPr>
            <a:r>
              <a:rPr lang="en-US" dirty="0" smtClean="0"/>
              <a:t>Britain and France declared war on Germany two days </a:t>
            </a:r>
            <a:r>
              <a:rPr lang="en-US" dirty="0" smtClean="0"/>
              <a:t>later</a:t>
            </a:r>
          </a:p>
          <a:p>
            <a:pPr marL="0" indent="0">
              <a:buNone/>
            </a:pPr>
            <a:r>
              <a:rPr lang="en-US" dirty="0"/>
              <a:t>At the first stage of the Second World War, the Soviet Union helped Germany to destroy Poland. In fact, the USSR was an ally of Nazi Germany in 1939-1941.</a:t>
            </a:r>
            <a:endParaRPr lang="en-US" dirty="0" smtClean="0"/>
          </a:p>
          <a:p>
            <a:endParaRPr lang="ru-RU" dirty="0"/>
          </a:p>
        </p:txBody>
      </p:sp>
      <p:pic>
        <p:nvPicPr>
          <p:cNvPr id="4098" name="Picture 2" descr="F:\! 2018-2019 Лекції\Дідик С.С. Англомовні 5 lectures\4\21192275_2005462953020078_3699766060183740317_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
            <a:ext cx="4653807" cy="321297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 2018-2019 Лекції\Дідик С.С. Англомовні 5 lectures\4\map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3429000"/>
            <a:ext cx="3008147" cy="32579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a:bodyPr>
          <a:lstStyle/>
          <a:p>
            <a:r>
              <a:rPr lang="en-US" dirty="0" smtClean="0"/>
              <a:t>On </a:t>
            </a:r>
            <a:r>
              <a:rPr lang="en-US" b="1" dirty="0" smtClean="0"/>
              <a:t>June 22, 1941 Germany </a:t>
            </a:r>
            <a:r>
              <a:rPr lang="en-US" dirty="0" smtClean="0"/>
              <a:t>and its allied powers </a:t>
            </a:r>
            <a:r>
              <a:rPr lang="en-US" b="1" dirty="0" smtClean="0"/>
              <a:t>invaded the Soviet Union</a:t>
            </a:r>
            <a:r>
              <a:rPr lang="en-US" dirty="0" smtClean="0"/>
              <a:t>. </a:t>
            </a:r>
          </a:p>
          <a:p>
            <a:r>
              <a:rPr lang="en-US" b="1" dirty="0" smtClean="0"/>
              <a:t>Red Army suffered great losses </a:t>
            </a:r>
            <a:r>
              <a:rPr lang="en-US" dirty="0" smtClean="0"/>
              <a:t>and the soldiers often found themselves surrounded </a:t>
            </a:r>
          </a:p>
          <a:p>
            <a:r>
              <a:rPr lang="en-US" dirty="0" smtClean="0"/>
              <a:t>By the end of September, the Red Army left Odessa, and in the middle of October the battles were expanded near </a:t>
            </a:r>
            <a:r>
              <a:rPr lang="en-US" dirty="0" err="1" smtClean="0"/>
              <a:t>Kharkiv</a:t>
            </a:r>
            <a:r>
              <a:rPr lang="en-US" dirty="0" smtClean="0"/>
              <a:t> and Donbas</a:t>
            </a: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a:xfrm>
            <a:off x="323528" y="4293096"/>
            <a:ext cx="8442520" cy="2448272"/>
          </a:xfrm>
        </p:spPr>
        <p:txBody>
          <a:bodyPr>
            <a:noAutofit/>
          </a:bodyPr>
          <a:lstStyle/>
          <a:p>
            <a:pPr marL="0">
              <a:spcBef>
                <a:spcPts val="0"/>
              </a:spcBef>
            </a:pPr>
            <a:r>
              <a:rPr lang="en-US" sz="2200" dirty="0">
                <a:latin typeface="Times New Roman" pitchFamily="18" charset="0"/>
                <a:cs typeface="Times New Roman" pitchFamily="18" charset="0"/>
              </a:rPr>
              <a:t>June 22, 1941 Germany attacked the USSR.</a:t>
            </a:r>
          </a:p>
          <a:p>
            <a:pPr marL="0">
              <a:spcBef>
                <a:spcPts val="0"/>
              </a:spcBef>
            </a:pPr>
            <a:r>
              <a:rPr lang="en-US" sz="2200" dirty="0">
                <a:latin typeface="Times New Roman" pitchFamily="18" charset="0"/>
                <a:cs typeface="Times New Roman" pitchFamily="18" charset="0"/>
              </a:rPr>
              <a:t>Concentrated in the mobile group "North" - Leningrad,</a:t>
            </a:r>
          </a:p>
          <a:p>
            <a:pPr marL="0">
              <a:spcBef>
                <a:spcPts val="0"/>
              </a:spcBef>
            </a:pPr>
            <a:r>
              <a:rPr lang="en-US" sz="2200" dirty="0">
                <a:latin typeface="Times New Roman" pitchFamily="18" charset="0"/>
                <a:cs typeface="Times New Roman" pitchFamily="18" charset="0"/>
              </a:rPr>
              <a:t>"Center" - Moscow and</a:t>
            </a:r>
          </a:p>
          <a:p>
            <a:pPr marL="0">
              <a:spcBef>
                <a:spcPts val="0"/>
              </a:spcBef>
            </a:pPr>
            <a:r>
              <a:rPr lang="en-US" sz="2200" dirty="0">
                <a:latin typeface="Times New Roman" pitchFamily="18" charset="0"/>
                <a:cs typeface="Times New Roman" pitchFamily="18" charset="0"/>
              </a:rPr>
              <a:t>"South" - Ukraine, Kiev, and on Stalingrad.</a:t>
            </a:r>
          </a:p>
          <a:p>
            <a:pPr marL="0">
              <a:spcBef>
                <a:spcPts val="0"/>
              </a:spcBef>
            </a:pPr>
            <a:r>
              <a:rPr lang="en-US" sz="2200" dirty="0">
                <a:latin typeface="Times New Roman" pitchFamily="18" charset="0"/>
                <a:cs typeface="Times New Roman" pitchFamily="18" charset="0"/>
              </a:rPr>
              <a:t>The German armies were moving fast.</a:t>
            </a:r>
          </a:p>
          <a:p>
            <a:pPr marL="0">
              <a:spcBef>
                <a:spcPts val="0"/>
              </a:spcBef>
            </a:pPr>
            <a:r>
              <a:rPr lang="en-US" sz="2200" dirty="0">
                <a:latin typeface="Times New Roman" pitchFamily="18" charset="0"/>
                <a:cs typeface="Times New Roman" pitchFamily="18" charset="0"/>
              </a:rPr>
              <a:t>They tried to implement the Blitzkrieg plan. The defeat of the USSR from a few months to one year.</a:t>
            </a:r>
            <a:endParaRPr lang="ru-RU" sz="2200" dirty="0">
              <a:latin typeface="Times New Roman" pitchFamily="18" charset="0"/>
              <a:cs typeface="Times New Roman" pitchFamily="18" charset="0"/>
            </a:endParaRPr>
          </a:p>
        </p:txBody>
      </p:sp>
      <p:pic>
        <p:nvPicPr>
          <p:cNvPr id="5122" name="Picture 2" descr="F:\! 2018-2019 Лекції\Дідик С.С. Англомовні 5 lectures\4\606be84c-0744-4ff3-b50a-db8311b9fb0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6632"/>
            <a:ext cx="6096000" cy="40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5137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142844" y="17719"/>
            <a:ext cx="9001156" cy="68538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dirty="0" smtClean="0"/>
              <a:t>Totalitarianism</a:t>
            </a:r>
            <a:endParaRPr lang="ru-RU" dirty="0"/>
          </a:p>
        </p:txBody>
      </p:sp>
      <p:sp>
        <p:nvSpPr>
          <p:cNvPr id="3" name="Содержимое 2"/>
          <p:cNvSpPr>
            <a:spLocks noGrp="1"/>
          </p:cNvSpPr>
          <p:nvPr>
            <p:ph sz="quarter" idx="1"/>
          </p:nvPr>
        </p:nvSpPr>
        <p:spPr/>
        <p:txBody>
          <a:bodyPr/>
          <a:lstStyle/>
          <a:p>
            <a:r>
              <a:rPr lang="en-US" dirty="0" smtClean="0"/>
              <a:t>Benito Mussolini: </a:t>
            </a:r>
            <a:r>
              <a:rPr lang="en-US" i="1" dirty="0" smtClean="0"/>
              <a:t>“As more complicated becomes state as more the </a:t>
            </a:r>
            <a:r>
              <a:rPr lang="en-US" i="1" dirty="0" smtClean="0">
                <a:solidFill>
                  <a:srgbClr val="C00000"/>
                </a:solidFill>
              </a:rPr>
              <a:t>freedom of person has been  limited</a:t>
            </a:r>
            <a:r>
              <a:rPr lang="en-US" i="1" dirty="0" smtClean="0"/>
              <a:t>”</a:t>
            </a:r>
          </a:p>
          <a:p>
            <a:pPr algn="ctr"/>
            <a:r>
              <a:rPr lang="en-US" b="1" i="1" dirty="0" smtClean="0">
                <a:solidFill>
                  <a:srgbClr val="002060"/>
                </a:solidFill>
                <a:latin typeface="Algerian" pitchFamily="82" charset="0"/>
              </a:rPr>
              <a:t>Features of </a:t>
            </a:r>
            <a:r>
              <a:rPr lang="en-US" b="1" i="1" dirty="0" err="1" smtClean="0">
                <a:solidFill>
                  <a:srgbClr val="002060"/>
                </a:solidFill>
                <a:latin typeface="Algerian" pitchFamily="82" charset="0"/>
              </a:rPr>
              <a:t>Totalit</a:t>
            </a:r>
            <a:r>
              <a:rPr lang="en-US" b="1" i="1" dirty="0" smtClean="0">
                <a:solidFill>
                  <a:srgbClr val="002060"/>
                </a:solidFill>
                <a:latin typeface="Algerian" pitchFamily="82" charset="0"/>
              </a:rPr>
              <a:t>. state:</a:t>
            </a:r>
          </a:p>
          <a:p>
            <a:pPr lvl="1"/>
            <a:r>
              <a:rPr lang="en-US" u="sng" dirty="0" smtClean="0"/>
              <a:t>Government totally controlling all spheres of life and every man personally</a:t>
            </a:r>
          </a:p>
          <a:p>
            <a:pPr lvl="1"/>
            <a:r>
              <a:rPr lang="en-US" u="sng" dirty="0" smtClean="0"/>
              <a:t>State</a:t>
            </a:r>
            <a:r>
              <a:rPr lang="en-US" dirty="0" smtClean="0"/>
              <a:t> looks like </a:t>
            </a:r>
            <a:r>
              <a:rPr lang="en-US" u="sng" dirty="0" smtClean="0"/>
              <a:t>machine were people are little and not important details</a:t>
            </a:r>
            <a:r>
              <a:rPr lang="en-US" dirty="0" smtClean="0"/>
              <a:t> which  can be changed every moment if necessary”</a:t>
            </a:r>
          </a:p>
          <a:p>
            <a:endParaRPr lang="ru-RU" i="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56176" y="228600"/>
            <a:ext cx="2609872" cy="3704456"/>
          </a:xfrm>
        </p:spPr>
        <p:txBody>
          <a:bodyPr>
            <a:normAutofit/>
          </a:bodyPr>
          <a:lstStyle/>
          <a:p>
            <a:r>
              <a:rPr lang="en-US" sz="2200" dirty="0">
                <a:solidFill>
                  <a:schemeClr val="tx1"/>
                </a:solidFill>
              </a:rPr>
              <a:t>The retreat of the Red Army was accompanied by the use of "scorched earth" tactics</a:t>
            </a:r>
            <a:br>
              <a:rPr lang="en-US" sz="2200" dirty="0">
                <a:solidFill>
                  <a:schemeClr val="tx1"/>
                </a:solidFill>
              </a:rPr>
            </a:br>
            <a:r>
              <a:rPr lang="en-US" sz="2200" dirty="0">
                <a:solidFill>
                  <a:schemeClr val="tx1"/>
                </a:solidFill>
              </a:rPr>
              <a:t>Destroy everything that the enemy can use against the USSR: equipment plants, machinery, grain, etc</a:t>
            </a:r>
            <a:r>
              <a:rPr lang="en-US" sz="2200" dirty="0" smtClean="0">
                <a:solidFill>
                  <a:schemeClr val="tx1"/>
                </a:solidFill>
              </a:rPr>
              <a:t>.</a:t>
            </a:r>
            <a:endParaRPr lang="ru-RU" sz="2200" dirty="0">
              <a:solidFill>
                <a:schemeClr val="tx1"/>
              </a:solidFill>
            </a:endParaRPr>
          </a:p>
        </p:txBody>
      </p:sp>
      <p:sp>
        <p:nvSpPr>
          <p:cNvPr id="3" name="Объект 2"/>
          <p:cNvSpPr>
            <a:spLocks noGrp="1"/>
          </p:cNvSpPr>
          <p:nvPr>
            <p:ph sz="quarter" idx="1"/>
          </p:nvPr>
        </p:nvSpPr>
        <p:spPr>
          <a:xfrm>
            <a:off x="611560" y="4390892"/>
            <a:ext cx="8154488" cy="2350475"/>
          </a:xfrm>
        </p:spPr>
        <p:txBody>
          <a:bodyPr>
            <a:normAutofit/>
          </a:bodyPr>
          <a:lstStyle/>
          <a:p>
            <a:r>
              <a:rPr lang="en-US" dirty="0" smtClean="0"/>
              <a:t>One </a:t>
            </a:r>
            <a:r>
              <a:rPr lang="en-US" dirty="0"/>
              <a:t>of the terrible crimes of the Stalinist regime was the undermining by the NKVD forces of the dam </a:t>
            </a:r>
            <a:r>
              <a:rPr lang="en-US" dirty="0" err="1"/>
              <a:t>Dneprges</a:t>
            </a:r>
            <a:r>
              <a:rPr lang="en-US" dirty="0"/>
              <a:t> in August 1941. This resulted in the deaths of tens of thousands of Red Army soldiers and peaceful inhabitants who were nearby.</a:t>
            </a:r>
            <a:endParaRPr lang="ru-RU" dirty="0"/>
          </a:p>
        </p:txBody>
      </p:sp>
      <p:pic>
        <p:nvPicPr>
          <p:cNvPr id="4" name="Picture 4"/>
          <p:cNvPicPr>
            <a:picLocks noChangeAspect="1" noChangeArrowheads="1"/>
          </p:cNvPicPr>
          <p:nvPr/>
        </p:nvPicPr>
        <p:blipFill>
          <a:blip r:embed="rId2"/>
          <a:srcRect/>
          <a:stretch>
            <a:fillRect/>
          </a:stretch>
        </p:blipFill>
        <p:spPr>
          <a:xfrm>
            <a:off x="179512" y="25903"/>
            <a:ext cx="5857751" cy="4364990"/>
          </a:xfrm>
          <a:prstGeom prst="rect">
            <a:avLst/>
          </a:prstGeom>
        </p:spPr>
      </p:pic>
    </p:spTree>
    <p:extLst>
      <p:ext uri="{BB962C8B-B14F-4D97-AF65-F5344CB8AC3E}">
        <p14:creationId xmlns:p14="http://schemas.microsoft.com/office/powerpoint/2010/main" val="1432212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860032" y="188640"/>
            <a:ext cx="3906015" cy="5907360"/>
          </a:xfrm>
        </p:spPr>
        <p:txBody>
          <a:bodyPr>
            <a:normAutofit lnSpcReduction="10000"/>
          </a:bodyPr>
          <a:lstStyle/>
          <a:p>
            <a:r>
              <a:rPr lang="en-US" dirty="0" smtClean="0"/>
              <a:t>To the </a:t>
            </a:r>
            <a:r>
              <a:rPr lang="en-US" b="1" dirty="0" smtClean="0"/>
              <a:t>December,1 1941 main part of Ukrainian lands were occupied </a:t>
            </a:r>
            <a:r>
              <a:rPr lang="en-US" dirty="0" smtClean="0"/>
              <a:t>by </a:t>
            </a:r>
            <a:r>
              <a:rPr lang="en-US" dirty="0" err="1" smtClean="0"/>
              <a:t>nazi</a:t>
            </a:r>
            <a:r>
              <a:rPr lang="en-US" dirty="0" smtClean="0"/>
              <a:t> army.</a:t>
            </a:r>
          </a:p>
          <a:p>
            <a:r>
              <a:rPr lang="en-US" dirty="0"/>
              <a:t>July 22, 1942, after the capture of the Germans in the city of Sverdlovsk in the Voroshilovgrad oblast, the whole territory of the Ukrainian SSR was finally occupied.</a:t>
            </a:r>
          </a:p>
          <a:p>
            <a:endParaRPr lang="en-US" dirty="0" smtClean="0"/>
          </a:p>
        </p:txBody>
      </p:sp>
      <p:pic>
        <p:nvPicPr>
          <p:cNvPr id="3074" name="Picture 2" descr="F:\! 2018-2019 Лекції\Дідик С.С. Англомовні 5 lectures\4\201612012053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27" y="25509"/>
            <a:ext cx="4530080" cy="328430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 2018-2019 Лекції\Дідик С.С. Англомовні 5 lectures\4\320px-thumbnail.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183" y="3697042"/>
            <a:ext cx="4064959" cy="2612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41418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Nazi regime divided Ukraine in parts:</a:t>
            </a:r>
            <a:endParaRPr lang="ru-RU" dirty="0"/>
          </a:p>
        </p:txBody>
      </p:sp>
      <p:sp>
        <p:nvSpPr>
          <p:cNvPr id="3" name="Объект 2"/>
          <p:cNvSpPr>
            <a:spLocks noGrp="1"/>
          </p:cNvSpPr>
          <p:nvPr>
            <p:ph sz="quarter" idx="1"/>
          </p:nvPr>
        </p:nvSpPr>
        <p:spPr/>
        <p:txBody>
          <a:bodyPr>
            <a:normAutofit fontScale="92500" lnSpcReduction="20000"/>
          </a:bodyPr>
          <a:lstStyle/>
          <a:p>
            <a:r>
              <a:rPr lang="en-US" dirty="0"/>
              <a:t>- </a:t>
            </a:r>
            <a:r>
              <a:rPr lang="en-US" dirty="0" err="1"/>
              <a:t>Chernivtsi</a:t>
            </a:r>
            <a:r>
              <a:rPr lang="en-US" dirty="0"/>
              <a:t> and </a:t>
            </a:r>
            <a:r>
              <a:rPr lang="en-US" dirty="0" err="1"/>
              <a:t>Izmail</a:t>
            </a:r>
            <a:r>
              <a:rPr lang="en-US" dirty="0"/>
              <a:t>, Odessa, part of the </a:t>
            </a:r>
            <a:r>
              <a:rPr lang="en-US" dirty="0" err="1"/>
              <a:t>Vinnytsya</a:t>
            </a:r>
            <a:r>
              <a:rPr lang="en-US" dirty="0"/>
              <a:t> and Nikolayev region, as part of Romania. </a:t>
            </a:r>
            <a:r>
              <a:rPr lang="en-US" dirty="0" err="1"/>
              <a:t>Transnistria</a:t>
            </a:r>
            <a:endParaRPr lang="en-US" dirty="0"/>
          </a:p>
          <a:p>
            <a:r>
              <a:rPr lang="en-US" dirty="0"/>
              <a:t>- Western Ukrainian lands - Galicia district</a:t>
            </a:r>
          </a:p>
          <a:p>
            <a:r>
              <a:rPr lang="en-US" dirty="0"/>
              <a:t>- Chernigov, Sumy, </a:t>
            </a:r>
            <a:r>
              <a:rPr lang="en-US" dirty="0" err="1"/>
              <a:t>Kharkiv</a:t>
            </a:r>
            <a:r>
              <a:rPr lang="en-US" dirty="0"/>
              <a:t> regions and </a:t>
            </a:r>
            <a:r>
              <a:rPr lang="en-US" dirty="0" err="1"/>
              <a:t>Donbass</a:t>
            </a:r>
            <a:r>
              <a:rPr lang="en-US" dirty="0"/>
              <a:t> as front-line zones were directly subordinated to the German military command.</a:t>
            </a:r>
          </a:p>
          <a:p>
            <a:r>
              <a:rPr lang="en-US" dirty="0"/>
              <a:t>- Other Ukrainian lands were part of the </a:t>
            </a:r>
            <a:r>
              <a:rPr lang="en-US" dirty="0" err="1"/>
              <a:t>Reichsmissariat</a:t>
            </a:r>
            <a:r>
              <a:rPr lang="en-US" dirty="0"/>
              <a:t> "Ukraine" with the center in the city of </a:t>
            </a:r>
            <a:r>
              <a:rPr lang="en-US" dirty="0" err="1"/>
              <a:t>Rivne</a:t>
            </a:r>
            <a:r>
              <a:rPr lang="en-US" dirty="0"/>
              <a:t>. He divided into six districts. </a:t>
            </a:r>
            <a:r>
              <a:rPr lang="en-US" dirty="0" err="1"/>
              <a:t>Reichscommissar</a:t>
            </a:r>
            <a:r>
              <a:rPr lang="en-US" dirty="0"/>
              <a:t> of Ukraine was appointed E. </a:t>
            </a:r>
            <a:r>
              <a:rPr lang="en-US" dirty="0" err="1"/>
              <a:t>Koh</a:t>
            </a:r>
            <a:endParaRPr lang="en-US" dirty="0"/>
          </a:p>
          <a:p>
            <a:r>
              <a:rPr lang="en-US" dirty="0"/>
              <a:t>- </a:t>
            </a:r>
            <a:r>
              <a:rPr lang="en-US" dirty="0" err="1"/>
              <a:t>Zakarpattia</a:t>
            </a:r>
            <a:r>
              <a:rPr lang="en-US" dirty="0"/>
              <a:t> Ukraine since 1939 was occupied by Hungary.</a:t>
            </a:r>
            <a:endParaRPr lang="ru-RU" dirty="0"/>
          </a:p>
        </p:txBody>
      </p:sp>
    </p:spTree>
    <p:extLst>
      <p:ext uri="{BB962C8B-B14F-4D97-AF65-F5344CB8AC3E}">
        <p14:creationId xmlns:p14="http://schemas.microsoft.com/office/powerpoint/2010/main" val="35833694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28600"/>
            <a:ext cx="8514528" cy="990600"/>
          </a:xfrm>
        </p:spPr>
        <p:txBody>
          <a:bodyPr>
            <a:noAutofit/>
          </a:bodyPr>
          <a:lstStyle/>
          <a:p>
            <a:r>
              <a:rPr lang="en-US" sz="2600" dirty="0">
                <a:solidFill>
                  <a:schemeClr val="tx1"/>
                </a:solidFill>
              </a:rPr>
              <a:t>In the aggressive plans of the Nazis, Ukraine occupied a special place. The German command has developed the "</a:t>
            </a:r>
            <a:r>
              <a:rPr lang="en-US" sz="2600" dirty="0" err="1">
                <a:solidFill>
                  <a:schemeClr val="tx1"/>
                </a:solidFill>
              </a:rPr>
              <a:t>Ost</a:t>
            </a:r>
            <a:r>
              <a:rPr lang="en-US" sz="2600" dirty="0">
                <a:solidFill>
                  <a:schemeClr val="tx1"/>
                </a:solidFill>
              </a:rPr>
              <a:t>" plan</a:t>
            </a:r>
            <a:r>
              <a:rPr lang="en-US" sz="2600" dirty="0" smtClean="0">
                <a:solidFill>
                  <a:schemeClr val="tx1"/>
                </a:solidFill>
              </a:rPr>
              <a:t>.</a:t>
            </a:r>
            <a:endParaRPr lang="ru-RU" sz="2600" dirty="0">
              <a:solidFill>
                <a:schemeClr val="tx1"/>
              </a:solidFill>
            </a:endParaRPr>
          </a:p>
        </p:txBody>
      </p:sp>
      <p:pic>
        <p:nvPicPr>
          <p:cNvPr id="1026" name="Picture 2" descr="F:\! 2018-2019 Лекції\Дідик С.С. Англомовні 5 lectures\4\301214_003.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217121" y="1459429"/>
            <a:ext cx="6667246" cy="5281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780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a:xfrm>
            <a:off x="5580112" y="1600200"/>
            <a:ext cx="3185936" cy="4495800"/>
          </a:xfrm>
        </p:spPr>
        <p:txBody>
          <a:bodyPr>
            <a:normAutofit lnSpcReduction="10000"/>
          </a:bodyPr>
          <a:lstStyle/>
          <a:p>
            <a:r>
              <a:rPr lang="en-US" dirty="0" smtClean="0"/>
              <a:t>During </a:t>
            </a:r>
            <a:r>
              <a:rPr lang="en-US" dirty="0"/>
              <a:t>the war, there were 180 concentration camps on the territory of Ukraine, where the </a:t>
            </a:r>
            <a:r>
              <a:rPr lang="en-US" dirty="0" smtClean="0"/>
              <a:t>occupants </a:t>
            </a:r>
            <a:r>
              <a:rPr lang="en-US" dirty="0"/>
              <a:t>destroyed </a:t>
            </a:r>
            <a:r>
              <a:rPr lang="en-US" dirty="0" smtClean="0"/>
              <a:t>million prisoners </a:t>
            </a:r>
            <a:r>
              <a:rPr lang="en-US" dirty="0"/>
              <a:t>of </a:t>
            </a:r>
            <a:r>
              <a:rPr lang="en-US" dirty="0" smtClean="0"/>
              <a:t>war and civilians.</a:t>
            </a:r>
            <a:endParaRPr lang="ru-RU" dirty="0"/>
          </a:p>
        </p:txBody>
      </p:sp>
      <p:pic>
        <p:nvPicPr>
          <p:cNvPr id="2050" name="Picture 2" descr="F:\! 2018-2019 Лекції\Дідик С.С. Англомовні 5 lectures\4\220px-Konclag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29989"/>
            <a:ext cx="2952328" cy="420035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F:\! 2018-2019 Лекції\Дідик С.С. Англомовні 5 lectures\4\pic_I_N_IntaAbez (Minlag) forcedlabor cam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231493"/>
            <a:ext cx="3820790" cy="2579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2496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686800" cy="6858001"/>
          </a:xfrm>
        </p:spPr>
        <p:txBody>
          <a:bodyPr>
            <a:normAutofit/>
          </a:bodyPr>
          <a:lstStyle/>
          <a:p>
            <a:pPr marL="0" indent="0">
              <a:buNone/>
            </a:pPr>
            <a:r>
              <a:rPr lang="en-US" sz="2600" dirty="0" err="1" smtClean="0">
                <a:solidFill>
                  <a:schemeClr val="accent3">
                    <a:lumMod val="50000"/>
                  </a:schemeClr>
                </a:solidFill>
                <a:latin typeface="Times New Roman" panose="02020603050405020304" pitchFamily="18" charset="0"/>
                <a:cs typeface="Times New Roman" panose="02020603050405020304" pitchFamily="18" charset="0"/>
              </a:rPr>
              <a:t>Ost-Arbeiters</a:t>
            </a:r>
            <a:r>
              <a:rPr lang="en-US" sz="2600" dirty="0" smtClean="0">
                <a:solidFill>
                  <a:schemeClr val="accent3">
                    <a:lumMod val="50000"/>
                  </a:schemeClr>
                </a:solidFill>
                <a:latin typeface="Times New Roman" panose="02020603050405020304" pitchFamily="18" charset="0"/>
                <a:cs typeface="Times New Roman" panose="02020603050405020304" pitchFamily="18" charset="0"/>
              </a:rPr>
              <a:t> </a:t>
            </a:r>
          </a:p>
          <a:p>
            <a:pPr marL="0" indent="0">
              <a:buNone/>
            </a:pPr>
            <a:r>
              <a:rPr lang="en-US" sz="2600" dirty="0" smtClean="0">
                <a:solidFill>
                  <a:schemeClr val="accent3">
                    <a:lumMod val="50000"/>
                  </a:schemeClr>
                </a:solidFill>
                <a:latin typeface="Times New Roman" panose="02020603050405020304" pitchFamily="18" charset="0"/>
                <a:cs typeface="Times New Roman" panose="02020603050405020304" pitchFamily="18" charset="0"/>
              </a:rPr>
              <a:t>In </a:t>
            </a:r>
            <a:r>
              <a:rPr lang="en-US" sz="2600" dirty="0">
                <a:solidFill>
                  <a:schemeClr val="accent3">
                    <a:lumMod val="50000"/>
                  </a:schemeClr>
                </a:solidFill>
                <a:latin typeface="Times New Roman" panose="02020603050405020304" pitchFamily="18" charset="0"/>
                <a:cs typeface="Times New Roman" panose="02020603050405020304" pitchFamily="18" charset="0"/>
              </a:rPr>
              <a:t>the occupied territories, the Nazis launched a propaganda campaign, calling for able-bodied people to work before the Reich. </a:t>
            </a:r>
            <a:r>
              <a:rPr lang="en-US" sz="2600" dirty="0" err="1" smtClean="0">
                <a:solidFill>
                  <a:schemeClr val="accent3">
                    <a:lumMod val="50000"/>
                  </a:schemeClr>
                </a:solidFill>
                <a:latin typeface="Times New Roman" panose="02020603050405020304" pitchFamily="18" charset="0"/>
                <a:cs typeface="Times New Roman" panose="02020603050405020304" pitchFamily="18" charset="0"/>
              </a:rPr>
              <a:t>Ost-Arbeiters</a:t>
            </a:r>
            <a:r>
              <a:rPr lang="en-US" sz="2600" dirty="0" smtClean="0">
                <a:solidFill>
                  <a:schemeClr val="accent3">
                    <a:lumMod val="50000"/>
                  </a:schemeClr>
                </a:solidFill>
                <a:latin typeface="Times New Roman" panose="02020603050405020304" pitchFamily="18" charset="0"/>
                <a:cs typeface="Times New Roman" panose="02020603050405020304" pitchFamily="18" charset="0"/>
              </a:rPr>
              <a:t> (workers from East) </a:t>
            </a:r>
            <a:r>
              <a:rPr lang="en-US" sz="2600" dirty="0">
                <a:solidFill>
                  <a:schemeClr val="accent3">
                    <a:lumMod val="50000"/>
                  </a:schemeClr>
                </a:solidFill>
                <a:latin typeface="Times New Roman" panose="02020603050405020304" pitchFamily="18" charset="0"/>
                <a:cs typeface="Times New Roman" panose="02020603050405020304" pitchFamily="18" charset="0"/>
              </a:rPr>
              <a:t>from Ukraine were used in hard work (2-3 million people, mostly young people). A significant number of workers died from unbearable working conditions.</a:t>
            </a:r>
            <a:endParaRPr lang="uk-UA" sz="2600" dirty="0" smtClean="0">
              <a:solidFill>
                <a:schemeClr val="accent3">
                  <a:lumMod val="50000"/>
                </a:schemeClr>
              </a:solidFill>
              <a:latin typeface="Times New Roman" panose="02020603050405020304" pitchFamily="18" charset="0"/>
              <a:cs typeface="Times New Roman" panose="02020603050405020304" pitchFamily="18" charset="0"/>
            </a:endParaRPr>
          </a:p>
        </p:txBody>
      </p:sp>
      <p:pic>
        <p:nvPicPr>
          <p:cNvPr id="4" name="Рисунок 3" descr="вивезення до нім.jpg"/>
          <p:cNvPicPr>
            <a:picLocks noChangeAspect="1"/>
          </p:cNvPicPr>
          <p:nvPr/>
        </p:nvPicPr>
        <p:blipFill>
          <a:blip r:embed="rId2" cstate="print"/>
          <a:stretch>
            <a:fillRect/>
          </a:stretch>
        </p:blipFill>
        <p:spPr>
          <a:xfrm>
            <a:off x="6939017" y="2996952"/>
            <a:ext cx="2204983" cy="3342754"/>
          </a:xfrm>
          <a:prstGeom prst="rect">
            <a:avLst/>
          </a:prstGeom>
        </p:spPr>
      </p:pic>
      <p:pic>
        <p:nvPicPr>
          <p:cNvPr id="5" name="Рисунок 4" descr="вивезення.jpg"/>
          <p:cNvPicPr>
            <a:picLocks noChangeAspect="1"/>
          </p:cNvPicPr>
          <p:nvPr/>
        </p:nvPicPr>
        <p:blipFill>
          <a:blip r:embed="rId3" cstate="print"/>
          <a:stretch>
            <a:fillRect/>
          </a:stretch>
        </p:blipFill>
        <p:spPr>
          <a:xfrm>
            <a:off x="0" y="3573016"/>
            <a:ext cx="2934017" cy="2808312"/>
          </a:xfrm>
          <a:prstGeom prst="rect">
            <a:avLst/>
          </a:prstGeom>
        </p:spPr>
      </p:pic>
      <p:pic>
        <p:nvPicPr>
          <p:cNvPr id="6" name="Рисунок 5" descr="вивезення2.jpg"/>
          <p:cNvPicPr>
            <a:picLocks noChangeAspect="1"/>
          </p:cNvPicPr>
          <p:nvPr/>
        </p:nvPicPr>
        <p:blipFill>
          <a:blip r:embed="rId4" cstate="print"/>
          <a:stretch>
            <a:fillRect/>
          </a:stretch>
        </p:blipFill>
        <p:spPr>
          <a:xfrm>
            <a:off x="3203848" y="3501008"/>
            <a:ext cx="3636200" cy="2567158"/>
          </a:xfrm>
          <a:prstGeom prst="rect">
            <a:avLst/>
          </a:prstGeom>
        </p:spPr>
      </p:pic>
    </p:spTree>
    <p:extLst>
      <p:ext uri="{BB962C8B-B14F-4D97-AF65-F5344CB8AC3E}">
        <p14:creationId xmlns:p14="http://schemas.microsoft.com/office/powerpoint/2010/main" val="3534723425"/>
      </p:ext>
    </p:extLst>
  </p:cSld>
  <p:clrMapOvr>
    <a:masterClrMapping/>
  </p:clrMapOvr>
  <p:transition>
    <p:strips dir="l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32656"/>
            <a:ext cx="8686800" cy="6336703"/>
          </a:xfrm>
        </p:spPr>
        <p:txBody>
          <a:bodyPr>
            <a:normAutofit/>
          </a:bodyPr>
          <a:lstStyle/>
          <a:p>
            <a:endParaRPr lang="ru-RU" sz="2800" dirty="0">
              <a:latin typeface="Times New Roman" panose="02020603050405020304" pitchFamily="18" charset="0"/>
              <a:cs typeface="Times New Roman" panose="02020603050405020304" pitchFamily="18" charset="0"/>
            </a:endParaRPr>
          </a:p>
        </p:txBody>
      </p:sp>
      <p:pic>
        <p:nvPicPr>
          <p:cNvPr id="6146" name="Picture 2" descr="F:\! 2018-2019 Лекції\Дідик С.С. Англомовні 5 lectures\4\expo3_01_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60648"/>
            <a:ext cx="7848872" cy="636630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25780" y="4523733"/>
            <a:ext cx="7560841" cy="2123658"/>
          </a:xfrm>
          <a:prstGeom prst="rect">
            <a:avLst/>
          </a:prstGeom>
          <a:noFill/>
        </p:spPr>
        <p:txBody>
          <a:bodyPr wrap="square" rtlCol="0">
            <a:spAutoFit/>
          </a:bodyPr>
          <a:lstStyle/>
          <a:p>
            <a:r>
              <a:rPr lang="en-US" dirty="0" smtClean="0"/>
              <a:t> </a:t>
            </a:r>
            <a:r>
              <a:rPr lang="en-US" sz="2200" dirty="0">
                <a:latin typeface="Times New Roman" panose="02020603050405020304" pitchFamily="18" charset="0"/>
                <a:cs typeface="Times New Roman" panose="02020603050405020304" pitchFamily="18" charset="0"/>
              </a:rPr>
              <a:t>The Holocaust in Ukraine is the systematic extermination of Jews in Ukrainian territories occupied by Nazi Germany in 1941-1944.</a:t>
            </a:r>
          </a:p>
          <a:p>
            <a:r>
              <a:rPr lang="en-US" sz="2200" dirty="0">
                <a:latin typeface="Times New Roman" panose="02020603050405020304" pitchFamily="18" charset="0"/>
                <a:cs typeface="Times New Roman" panose="02020603050405020304" pitchFamily="18" charset="0"/>
              </a:rPr>
              <a:t>For the period from 1941 to 1945, about 3 000 000 civilians died on Ukrainian lands, of which about 850 000 - 900 000 were Jews living in Ukraine</a:t>
            </a:r>
            <a:r>
              <a:rPr lang="en-US" sz="2200" dirty="0" smtClean="0">
                <a:latin typeface="Times New Roman" panose="02020603050405020304" pitchFamily="18" charset="0"/>
                <a:cs typeface="Times New Roman" panose="02020603050405020304" pitchFamily="18" charset="0"/>
              </a:rPr>
              <a:t>.</a:t>
            </a:r>
            <a:r>
              <a:rPr lang="en-US" dirty="0" smtClean="0"/>
              <a:t>  </a:t>
            </a:r>
            <a:endParaRPr lang="ru-RU" dirty="0"/>
          </a:p>
        </p:txBody>
      </p:sp>
    </p:spTree>
    <p:extLst>
      <p:ext uri="{BB962C8B-B14F-4D97-AF65-F5344CB8AC3E}">
        <p14:creationId xmlns:p14="http://schemas.microsoft.com/office/powerpoint/2010/main" val="1715063047"/>
      </p:ext>
    </p:extLst>
  </p:cSld>
  <p:clrMapOvr>
    <a:masterClrMapping/>
  </p:clrMapOvr>
  <p:transition>
    <p:wheel spokes="8"/>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143000"/>
          </a:xfrm>
        </p:spPr>
        <p:txBody>
          <a:bodyPr/>
          <a:lstStyle/>
          <a:p>
            <a:r>
              <a:rPr lang="en-US" sz="3200" dirty="0"/>
              <a:t>Resistance movement in the occupied territory of Ukraine.</a:t>
            </a:r>
            <a:endParaRPr lang="ru-RU" sz="3200" dirty="0"/>
          </a:p>
        </p:txBody>
      </p:sp>
      <p:sp>
        <p:nvSpPr>
          <p:cNvPr id="3" name="Объект 2"/>
          <p:cNvSpPr>
            <a:spLocks noGrp="1"/>
          </p:cNvSpPr>
          <p:nvPr>
            <p:ph idx="1"/>
          </p:nvPr>
        </p:nvSpPr>
        <p:spPr>
          <a:xfrm>
            <a:off x="179511" y="5301208"/>
            <a:ext cx="8507289" cy="824955"/>
          </a:xfrm>
        </p:spPr>
        <p:txBody>
          <a:bodyPr>
            <a:normAutofit lnSpcReduction="10000"/>
          </a:bodyPr>
          <a:lstStyle/>
          <a:p>
            <a:pPr marL="0" indent="0">
              <a:buNone/>
            </a:pPr>
            <a:r>
              <a:rPr lang="en-US" sz="2600" dirty="0"/>
              <a:t>Soviet partisans and </a:t>
            </a:r>
            <a:r>
              <a:rPr lang="en-US" sz="2600" dirty="0" smtClean="0"/>
              <a:t>underground. </a:t>
            </a:r>
            <a:r>
              <a:rPr lang="en-US" sz="2600" dirty="0"/>
              <a:t>They were led from Moscow. Fought for the restoration of Soviet Ukraine.</a:t>
            </a:r>
            <a:endParaRPr lang="uk-UA" sz="2600" dirty="0"/>
          </a:p>
          <a:p>
            <a:pPr marL="0" indent="0">
              <a:buNone/>
            </a:pPr>
            <a:endParaRPr lang="ru-RU" dirty="0"/>
          </a:p>
        </p:txBody>
      </p:sp>
      <p:pic>
        <p:nvPicPr>
          <p:cNvPr id="1026" name="Picture 2" descr="C:\Users\s.didyk\Music\128204839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1340" y="1700808"/>
            <a:ext cx="4059964" cy="282573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didyk\Music\128204886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1" y="1412776"/>
            <a:ext cx="3934434" cy="3745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005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000" dirty="0">
                <a:solidFill>
                  <a:schemeClr val="tx1"/>
                </a:solidFill>
              </a:rPr>
              <a:t>Nationalist resistance movement. OUN-</a:t>
            </a:r>
            <a:r>
              <a:rPr lang="ru-RU" sz="3000" dirty="0" err="1">
                <a:solidFill>
                  <a:schemeClr val="tx1"/>
                </a:solidFill>
              </a:rPr>
              <a:t>Ukrainian</a:t>
            </a:r>
            <a:r>
              <a:rPr lang="ru-RU" sz="3000" dirty="0">
                <a:solidFill>
                  <a:schemeClr val="tx1"/>
                </a:solidFill>
              </a:rPr>
              <a:t> </a:t>
            </a:r>
            <a:r>
              <a:rPr lang="ru-RU" sz="3000" dirty="0" err="1">
                <a:solidFill>
                  <a:schemeClr val="tx1"/>
                </a:solidFill>
              </a:rPr>
              <a:t>Insurgent</a:t>
            </a:r>
            <a:r>
              <a:rPr lang="ru-RU" sz="3000" dirty="0">
                <a:solidFill>
                  <a:schemeClr val="tx1"/>
                </a:solidFill>
              </a:rPr>
              <a:t> </a:t>
            </a:r>
            <a:r>
              <a:rPr lang="ru-RU" sz="3000" dirty="0" err="1">
                <a:solidFill>
                  <a:schemeClr val="tx1"/>
                </a:solidFill>
              </a:rPr>
              <a:t>Army</a:t>
            </a:r>
            <a:r>
              <a:rPr lang="en-US" sz="3000" dirty="0">
                <a:solidFill>
                  <a:schemeClr val="tx1"/>
                </a:solidFill>
              </a:rPr>
              <a:t> (</a:t>
            </a:r>
            <a:r>
              <a:rPr lang="ru-RU" sz="3000" dirty="0">
                <a:solidFill>
                  <a:schemeClr val="tx1"/>
                </a:solidFill>
              </a:rPr>
              <a:t>УПА</a:t>
            </a:r>
            <a:r>
              <a:rPr lang="en-US" sz="3000" dirty="0">
                <a:solidFill>
                  <a:schemeClr val="tx1"/>
                </a:solidFill>
              </a:rPr>
              <a:t>) Fought for the independence of Ukraine</a:t>
            </a:r>
            <a:endParaRPr lang="ru-RU" sz="3000" dirty="0">
              <a:solidFill>
                <a:schemeClr val="tx1"/>
              </a:solidFill>
            </a:endParaRPr>
          </a:p>
        </p:txBody>
      </p:sp>
      <p:sp>
        <p:nvSpPr>
          <p:cNvPr id="3" name="Объект 2"/>
          <p:cNvSpPr>
            <a:spLocks noGrp="1"/>
          </p:cNvSpPr>
          <p:nvPr>
            <p:ph sz="quarter" idx="1"/>
          </p:nvPr>
        </p:nvSpPr>
        <p:spPr/>
        <p:txBody>
          <a:bodyPr>
            <a:normAutofit fontScale="92500" lnSpcReduction="10000"/>
          </a:bodyPr>
          <a:lstStyle/>
          <a:p>
            <a:pPr fontAlgn="t"/>
            <a:r>
              <a:rPr lang="en-US" dirty="0"/>
              <a:t/>
            </a:r>
            <a:br>
              <a:rPr lang="en-US" dirty="0"/>
            </a:br>
            <a:r>
              <a:rPr lang="en-US" dirty="0"/>
              <a:t>in </a:t>
            </a:r>
            <a:r>
              <a:rPr lang="en-US" dirty="0" err="1"/>
              <a:t>Lviv</a:t>
            </a:r>
            <a:r>
              <a:rPr lang="en-US" dirty="0"/>
              <a:t>, June 30, 1941 - S. Bandera and J. </a:t>
            </a:r>
            <a:r>
              <a:rPr lang="en-US" dirty="0" err="1"/>
              <a:t>Stetsko</a:t>
            </a:r>
            <a:r>
              <a:rPr lang="en-US" dirty="0"/>
              <a:t> (OUN-B) proclaimed the “Act of restoring the Ukrainian state.” But the German command arrested the initiators, began repressions against OUN-B. Many were sent to concentration camps.</a:t>
            </a:r>
          </a:p>
          <a:p>
            <a:pPr fontAlgn="t"/>
            <a:r>
              <a:rPr lang="en-US" dirty="0"/>
              <a:t>Then the OUN-B decided to fight for the restoration of the Ukrainian state, relying only on its own strength. She goes underground. They had to fight against the forces of Nazi Germany, and against the troops of the Soviet Union.</a:t>
            </a:r>
            <a:endParaRPr lang="ru-RU" dirty="0"/>
          </a:p>
        </p:txBody>
      </p:sp>
    </p:spTree>
    <p:extLst>
      <p:ext uri="{BB962C8B-B14F-4D97-AF65-F5344CB8AC3E}">
        <p14:creationId xmlns:p14="http://schemas.microsoft.com/office/powerpoint/2010/main" val="37560291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Содержимое 1"/>
          <p:cNvSpPr>
            <a:spLocks noGrp="1"/>
          </p:cNvSpPr>
          <p:nvPr>
            <p:ph idx="1"/>
          </p:nvPr>
        </p:nvSpPr>
        <p:spPr>
          <a:xfrm>
            <a:off x="214313" y="4652963"/>
            <a:ext cx="8786812" cy="2205037"/>
          </a:xfrm>
        </p:spPr>
        <p:txBody>
          <a:bodyPr>
            <a:normAutofit/>
          </a:bodyPr>
          <a:lstStyle/>
          <a:p>
            <a:pPr marL="0" indent="0" algn="just">
              <a:buNone/>
            </a:pPr>
            <a:r>
              <a:rPr lang="en-US" sz="2300" dirty="0"/>
              <a:t>In 1942, the Ukrainian Insurgent Army - UPA was formed. its commander in chief was a member of the OUN (b) wire Roman </a:t>
            </a:r>
            <a:r>
              <a:rPr lang="en-US" sz="2300" dirty="0" err="1"/>
              <a:t>Shukhevich</a:t>
            </a:r>
            <a:r>
              <a:rPr lang="en-US" sz="2300" dirty="0"/>
              <a:t>. Guerrilla army controlled part of the territory of </a:t>
            </a:r>
            <a:r>
              <a:rPr lang="en-US" sz="2300" dirty="0" err="1"/>
              <a:t>Volyn</a:t>
            </a:r>
            <a:r>
              <a:rPr lang="en-US" sz="2300" dirty="0"/>
              <a:t>, </a:t>
            </a:r>
            <a:r>
              <a:rPr lang="en-US" sz="2300" dirty="0" err="1"/>
              <a:t>Polesia</a:t>
            </a:r>
            <a:r>
              <a:rPr lang="en-US" sz="2300" dirty="0"/>
              <a:t> and Galicia. In its composition, it consisted of about 30-40 thousand. Fighters. The Congress of the OUN (b) proclaimed its goal in the struggle against Bolshevism and Nazism.</a:t>
            </a:r>
            <a:endParaRPr lang="uk-UA" sz="2300" dirty="0" smtClean="0"/>
          </a:p>
        </p:txBody>
      </p:sp>
      <p:pic>
        <p:nvPicPr>
          <p:cNvPr id="81922" name="Picture 2" descr="http://ar25.org/sites/default/files/node/2009/09/17479/09092901n.jpg"/>
          <p:cNvPicPr>
            <a:picLocks noChangeAspect="1" noChangeArrowheads="1"/>
          </p:cNvPicPr>
          <p:nvPr/>
        </p:nvPicPr>
        <p:blipFill>
          <a:blip r:embed="rId2"/>
          <a:srcRect/>
          <a:stretch>
            <a:fillRect/>
          </a:stretch>
        </p:blipFill>
        <p:spPr bwMode="auto">
          <a:xfrm>
            <a:off x="0" y="0"/>
            <a:ext cx="3000375" cy="4610100"/>
          </a:xfrm>
          <a:prstGeom prst="rect">
            <a:avLst/>
          </a:prstGeom>
          <a:noFill/>
          <a:ln w="9525">
            <a:noFill/>
            <a:miter lim="800000"/>
            <a:headEnd/>
            <a:tailEnd/>
          </a:ln>
        </p:spPr>
      </p:pic>
      <p:pic>
        <p:nvPicPr>
          <p:cNvPr id="81923" name="Picture 4" descr="http://upload.wikimedia.org/wikipedia/commons/3/37/UPA-Zaslugy1.png"/>
          <p:cNvPicPr>
            <a:picLocks noChangeAspect="1" noChangeArrowheads="1"/>
          </p:cNvPicPr>
          <p:nvPr/>
        </p:nvPicPr>
        <p:blipFill>
          <a:blip r:embed="rId3"/>
          <a:srcRect/>
          <a:stretch>
            <a:fillRect/>
          </a:stretch>
        </p:blipFill>
        <p:spPr bwMode="auto">
          <a:xfrm>
            <a:off x="3000375" y="1500188"/>
            <a:ext cx="1971675" cy="1971675"/>
          </a:xfrm>
          <a:prstGeom prst="rect">
            <a:avLst/>
          </a:prstGeom>
          <a:noFill/>
          <a:ln w="9525">
            <a:noFill/>
            <a:miter lim="800000"/>
            <a:headEnd/>
            <a:tailEnd/>
          </a:ln>
        </p:spPr>
      </p:pic>
      <p:pic>
        <p:nvPicPr>
          <p:cNvPr id="81924" name="Picture 6" descr="http://upload.wikimedia.org/wikipedia/commons/4/4e/UPA-structure.PNG"/>
          <p:cNvPicPr>
            <a:picLocks noChangeAspect="1" noChangeArrowheads="1"/>
          </p:cNvPicPr>
          <p:nvPr/>
        </p:nvPicPr>
        <p:blipFill>
          <a:blip r:embed="rId4"/>
          <a:srcRect/>
          <a:stretch>
            <a:fillRect/>
          </a:stretch>
        </p:blipFill>
        <p:spPr bwMode="auto">
          <a:xfrm>
            <a:off x="5000625" y="0"/>
            <a:ext cx="4143375" cy="4500563"/>
          </a:xfrm>
          <a:prstGeom prst="rect">
            <a:avLst/>
          </a:prstGeom>
          <a:noFill/>
          <a:ln w="9525">
            <a:noFill/>
            <a:miter lim="800000"/>
            <a:headEnd/>
            <a:tailEnd/>
          </a:ln>
        </p:spPr>
      </p:pic>
    </p:spTree>
    <p:extLst>
      <p:ext uri="{BB962C8B-B14F-4D97-AF65-F5344CB8AC3E}">
        <p14:creationId xmlns:p14="http://schemas.microsoft.com/office/powerpoint/2010/main" val="324253714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dirty="0" smtClean="0"/>
              <a:t>Bolsheviks (“the majority”)</a:t>
            </a:r>
            <a:endParaRPr lang="ru-RU" dirty="0"/>
          </a:p>
        </p:txBody>
      </p:sp>
      <p:sp>
        <p:nvSpPr>
          <p:cNvPr id="6" name="Текст 5"/>
          <p:cNvSpPr>
            <a:spLocks noGrp="1"/>
          </p:cNvSpPr>
          <p:nvPr>
            <p:ph type="body" idx="2"/>
          </p:nvPr>
        </p:nvSpPr>
        <p:spPr/>
        <p:txBody>
          <a:bodyPr/>
          <a:lstStyle/>
          <a:p>
            <a:endParaRPr lang="ru-RU" dirty="0"/>
          </a:p>
        </p:txBody>
      </p:sp>
      <p:sp>
        <p:nvSpPr>
          <p:cNvPr id="5" name="Содержимое 4"/>
          <p:cNvSpPr>
            <a:spLocks noGrp="1"/>
          </p:cNvSpPr>
          <p:nvPr>
            <p:ph sz="quarter" idx="1"/>
          </p:nvPr>
        </p:nvSpPr>
        <p:spPr/>
        <p:txBody>
          <a:bodyPr/>
          <a:lstStyle/>
          <a:p>
            <a:r>
              <a:rPr lang="en-US" dirty="0" smtClean="0"/>
              <a:t>The Bolsheviks came to power in Russia during the October Revolution phase of the Russian Revolution of 1917</a:t>
            </a:r>
          </a:p>
          <a:p>
            <a:r>
              <a:rPr lang="en-GB" dirty="0" smtClean="0"/>
              <a:t>under the direction of </a:t>
            </a:r>
            <a:r>
              <a:rPr lang="en-GB" i="1" dirty="0" smtClean="0">
                <a:solidFill>
                  <a:srgbClr val="C00000"/>
                </a:solidFill>
              </a:rPr>
              <a:t>Vladimir </a:t>
            </a:r>
            <a:r>
              <a:rPr lang="en-GB" i="1" dirty="0" err="1" smtClean="0">
                <a:solidFill>
                  <a:srgbClr val="C00000"/>
                </a:solidFill>
              </a:rPr>
              <a:t>Ilyich</a:t>
            </a:r>
            <a:r>
              <a:rPr lang="en-GB" i="1" dirty="0" smtClean="0">
                <a:solidFill>
                  <a:srgbClr val="C00000"/>
                </a:solidFill>
              </a:rPr>
              <a:t> </a:t>
            </a:r>
            <a:r>
              <a:rPr lang="en-GB" b="1" i="1" dirty="0" smtClean="0">
                <a:solidFill>
                  <a:srgbClr val="C00000"/>
                </a:solidFill>
              </a:rPr>
              <a:t>Lenin</a:t>
            </a:r>
            <a:endParaRPr lang="ru-RU" b="1" i="1" dirty="0">
              <a:solidFill>
                <a:srgbClr val="C0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285720" y="2643182"/>
            <a:ext cx="2095500" cy="30765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0987" y="3775418"/>
            <a:ext cx="8372475" cy="2965949"/>
          </a:xfrm>
        </p:spPr>
        <p:txBody>
          <a:bodyPr rtlCol="0">
            <a:noAutofit/>
          </a:bodyPr>
          <a:lstStyle/>
          <a:p>
            <a:pPr marL="0" indent="0" algn="just">
              <a:spcBef>
                <a:spcPts val="0"/>
              </a:spcBef>
              <a:buNone/>
              <a:defRPr/>
            </a:pPr>
            <a:r>
              <a:rPr lang="en-US" sz="2400" dirty="0">
                <a:latin typeface="Times New Roman" panose="02020603050405020304" pitchFamily="18" charset="0"/>
                <a:cs typeface="Times New Roman" panose="02020603050405020304" pitchFamily="18" charset="0"/>
              </a:rPr>
              <a:t>The resistance movement in Ukraine during the Second World War led the fight for the restoration of the Ukrainian SSR, and for the creation of a Ukrainian independent state. The Soviet and nationalist resistance movements brought the time of victory closer. However, they remained in different political positions, so the Soviet partisans and the UPA were in a state of open war and could not unite to fight the common enemy.</a:t>
            </a:r>
            <a:endParaRPr lang="uk-UA" sz="2400" dirty="0">
              <a:latin typeface="Times New Roman" panose="02020603050405020304" pitchFamily="18" charset="0"/>
              <a:cs typeface="Times New Roman" panose="02020603050405020304" pitchFamily="18" charset="0"/>
            </a:endParaRPr>
          </a:p>
        </p:txBody>
      </p:sp>
      <p:pic>
        <p:nvPicPr>
          <p:cNvPr id="84994" name="Picture 2" descr="http://www.archives.gov.ua/Sections/1941-1945/IV/Images/04_027_3833-1-110-31.jpg"/>
          <p:cNvPicPr>
            <a:picLocks noChangeAspect="1" noChangeArrowheads="1"/>
          </p:cNvPicPr>
          <p:nvPr/>
        </p:nvPicPr>
        <p:blipFill>
          <a:blip r:embed="rId2"/>
          <a:srcRect/>
          <a:stretch>
            <a:fillRect/>
          </a:stretch>
        </p:blipFill>
        <p:spPr bwMode="auto">
          <a:xfrm>
            <a:off x="268059" y="188640"/>
            <a:ext cx="4143375" cy="3556000"/>
          </a:xfrm>
          <a:prstGeom prst="rect">
            <a:avLst/>
          </a:prstGeom>
          <a:noFill/>
          <a:ln w="9525">
            <a:noFill/>
            <a:miter lim="800000"/>
            <a:headEnd/>
            <a:tailEnd/>
          </a:ln>
        </p:spPr>
      </p:pic>
      <p:pic>
        <p:nvPicPr>
          <p:cNvPr id="5" name="Рисунок 4" descr="images.jpg"/>
          <p:cNvPicPr>
            <a:picLocks noChangeAspect="1"/>
          </p:cNvPicPr>
          <p:nvPr/>
        </p:nvPicPr>
        <p:blipFill>
          <a:blip r:embed="rId3" cstate="print"/>
          <a:stretch>
            <a:fillRect/>
          </a:stretch>
        </p:blipFill>
        <p:spPr>
          <a:xfrm>
            <a:off x="4572000" y="189031"/>
            <a:ext cx="4248472" cy="2980272"/>
          </a:xfrm>
          <a:prstGeom prst="rect">
            <a:avLst/>
          </a:prstGeom>
        </p:spPr>
      </p:pic>
      <p:sp>
        <p:nvSpPr>
          <p:cNvPr id="3" name="TextBox 2"/>
          <p:cNvSpPr txBox="1"/>
          <p:nvPr/>
        </p:nvSpPr>
        <p:spPr>
          <a:xfrm>
            <a:off x="4649756" y="3344530"/>
            <a:ext cx="4092959" cy="400110"/>
          </a:xfrm>
          <a:prstGeom prst="rect">
            <a:avLst/>
          </a:prstGeom>
          <a:noFill/>
        </p:spPr>
        <p:txBody>
          <a:bodyPr wrap="square" rtlCol="0">
            <a:spAutoFit/>
          </a:bodyPr>
          <a:lstStyle/>
          <a:p>
            <a:r>
              <a:rPr lang="uk-UA" sz="2000" dirty="0" smtClean="0"/>
              <a:t>14 </a:t>
            </a:r>
            <a:r>
              <a:rPr lang="en-US" sz="2000" dirty="0" err="1" smtClean="0"/>
              <a:t>oct</a:t>
            </a:r>
            <a:r>
              <a:rPr lang="uk-UA" sz="2000" dirty="0" smtClean="0"/>
              <a:t>. </a:t>
            </a:r>
            <a:r>
              <a:rPr lang="uk-UA" sz="2000" dirty="0" smtClean="0"/>
              <a:t>1942 – </a:t>
            </a:r>
            <a:r>
              <a:rPr lang="en-US" sz="2000" dirty="0" smtClean="0"/>
              <a:t>UPA</a:t>
            </a:r>
            <a:endParaRPr lang="uk-UA" sz="2000" dirty="0"/>
          </a:p>
        </p:txBody>
      </p:sp>
    </p:spTree>
    <p:extLst>
      <p:ext uri="{BB962C8B-B14F-4D97-AF65-F5344CB8AC3E}">
        <p14:creationId xmlns:p14="http://schemas.microsoft.com/office/powerpoint/2010/main" val="1661799717"/>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79" y="87611"/>
            <a:ext cx="8949333" cy="954107"/>
          </a:xfrm>
          <a:prstGeom prst="rect">
            <a:avLst/>
          </a:prstGeom>
          <a:noFill/>
        </p:spPr>
        <p:txBody>
          <a:bodyPr wrap="square" rtlCol="0">
            <a:spAutoFit/>
          </a:bodyPr>
          <a:lstStyle/>
          <a:p>
            <a:pPr lvl="1" algn="just"/>
            <a:r>
              <a:rPr lang="en-US" sz="2800" dirty="0"/>
              <a:t>The liberation of the territory of Ukraine. Completion of the Second World War.</a:t>
            </a:r>
            <a:endParaRPr lang="ru-RU" sz="2800" dirty="0">
              <a:latin typeface="Times New Roman" panose="02020603050405020304" pitchFamily="18" charset="0"/>
              <a:cs typeface="Times New Roman" panose="02020603050405020304" pitchFamily="18" charset="0"/>
            </a:endParaRPr>
          </a:p>
        </p:txBody>
      </p:sp>
      <p:pic>
        <p:nvPicPr>
          <p:cNvPr id="10" name="Picture 2" descr="http://te2.zavantag.com/tw_files2/urls_155/27/d-26734/26734_html_294b066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064206"/>
            <a:ext cx="7523941" cy="5629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5496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a:xfrm>
            <a:off x="179512" y="2546077"/>
            <a:ext cx="8784976" cy="4123283"/>
          </a:xfrm>
        </p:spPr>
        <p:txBody>
          <a:bodyPr>
            <a:normAutofit fontScale="92500" lnSpcReduction="20000"/>
          </a:bodyPr>
          <a:lstStyle/>
          <a:p>
            <a:r>
              <a:rPr lang="en-US" sz="2700" dirty="0"/>
              <a:t>Since </a:t>
            </a:r>
            <a:r>
              <a:rPr lang="en-US" sz="2700" b="1" dirty="0"/>
              <a:t>November 1942 - turning point of the war</a:t>
            </a:r>
            <a:r>
              <a:rPr lang="en-US" sz="2700" dirty="0"/>
              <a:t>. </a:t>
            </a:r>
            <a:r>
              <a:rPr lang="en-US" sz="2700" dirty="0" smtClean="0"/>
              <a:t>Stalingrad Battle. Soviet </a:t>
            </a:r>
            <a:r>
              <a:rPr lang="en-US" sz="2700" dirty="0"/>
              <a:t>Army passed to the full-scale </a:t>
            </a:r>
            <a:r>
              <a:rPr lang="en-US" sz="2700" dirty="0" smtClean="0"/>
              <a:t>offensive and </a:t>
            </a:r>
            <a:r>
              <a:rPr lang="en-US" sz="2700" dirty="0" err="1" smtClean="0"/>
              <a:t>defeted</a:t>
            </a:r>
            <a:r>
              <a:rPr lang="en-US" sz="2700" dirty="0" smtClean="0"/>
              <a:t> </a:t>
            </a:r>
            <a:r>
              <a:rPr lang="en-US" sz="2700" dirty="0" err="1" smtClean="0"/>
              <a:t>nazi</a:t>
            </a:r>
            <a:r>
              <a:rPr lang="en-US" sz="2700" dirty="0" smtClean="0"/>
              <a:t> troops in this battle.</a:t>
            </a:r>
          </a:p>
          <a:p>
            <a:r>
              <a:rPr lang="en-US" sz="2700" dirty="0"/>
              <a:t>Battle of Kursk (July 5 - August 23, 1943) victory of the Red Army.</a:t>
            </a:r>
          </a:p>
          <a:p>
            <a:r>
              <a:rPr lang="en-US" sz="2700" dirty="0"/>
              <a:t>prerequisites for the offensive of the Red Army on all fronts and the liberation of Ukraine</a:t>
            </a:r>
            <a:r>
              <a:rPr lang="en-US" sz="2700" dirty="0" smtClean="0"/>
              <a:t>.</a:t>
            </a:r>
          </a:p>
          <a:p>
            <a:r>
              <a:rPr lang="en-US" sz="2700" dirty="0"/>
              <a:t>At the end of August 1943 began a rapid offensive in the direction of the Dnieper. Especially heavy fighting was fought near Kiev.</a:t>
            </a:r>
          </a:p>
          <a:p>
            <a:r>
              <a:rPr lang="en-US" sz="2700" dirty="0"/>
              <a:t>November 6, 1943 Kiev was released.</a:t>
            </a:r>
            <a:endParaRPr lang="ru-RU" sz="2700" dirty="0"/>
          </a:p>
          <a:p>
            <a:endParaRPr lang="ru-RU" dirty="0"/>
          </a:p>
        </p:txBody>
      </p:sp>
      <p:pic>
        <p:nvPicPr>
          <p:cNvPr id="4" name="Picture 2" descr="C:\Users\Оксана\Desktop\war_stalingrad.jpg"/>
          <p:cNvPicPr>
            <a:picLocks noChangeAspect="1" noChangeArrowheads="1"/>
          </p:cNvPicPr>
          <p:nvPr/>
        </p:nvPicPr>
        <p:blipFill>
          <a:blip r:embed="rId2"/>
          <a:srcRect/>
          <a:stretch>
            <a:fillRect/>
          </a:stretch>
        </p:blipFill>
        <p:spPr bwMode="auto">
          <a:xfrm>
            <a:off x="395536" y="188640"/>
            <a:ext cx="3454400" cy="2357437"/>
          </a:xfrm>
          <a:prstGeom prst="rect">
            <a:avLst/>
          </a:prstGeom>
          <a:noFill/>
          <a:ln w="9525">
            <a:noFill/>
            <a:miter lim="800000"/>
            <a:headEnd/>
            <a:tailEnd/>
          </a:ln>
        </p:spPr>
      </p:pic>
      <p:pic>
        <p:nvPicPr>
          <p:cNvPr id="5" name="Picture 3" descr="C:\Users\Оксана\Desktop\Kurska_Bytva.jpg"/>
          <p:cNvPicPr>
            <a:picLocks noChangeAspect="1" noChangeArrowheads="1"/>
          </p:cNvPicPr>
          <p:nvPr/>
        </p:nvPicPr>
        <p:blipFill>
          <a:blip r:embed="rId3"/>
          <a:srcRect/>
          <a:stretch>
            <a:fillRect/>
          </a:stretch>
        </p:blipFill>
        <p:spPr bwMode="auto">
          <a:xfrm>
            <a:off x="4355976" y="66402"/>
            <a:ext cx="4286250" cy="2479675"/>
          </a:xfrm>
          <a:prstGeom prst="rect">
            <a:avLst/>
          </a:prstGeom>
          <a:noFill/>
          <a:ln w="9525">
            <a:noFill/>
            <a:miter lim="800000"/>
            <a:headEnd/>
            <a:tailEnd/>
          </a:ln>
        </p:spPr>
      </p:pic>
    </p:spTree>
    <p:extLst>
      <p:ext uri="{BB962C8B-B14F-4D97-AF65-F5344CB8AC3E}">
        <p14:creationId xmlns:p14="http://schemas.microsoft.com/office/powerpoint/2010/main" val="14761795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008112"/>
          </a:xfrm>
        </p:spPr>
        <p:txBody>
          <a:bodyPr>
            <a:normAutofit fontScale="90000"/>
          </a:bodyPr>
          <a:lstStyle/>
          <a:p>
            <a:pPr fontAlgn="t"/>
            <a:r>
              <a:rPr lang="en-US" sz="3200" dirty="0" smtClean="0"/>
              <a:t>Liberation </a:t>
            </a:r>
            <a:r>
              <a:rPr lang="en-US" sz="3200" dirty="0"/>
              <a:t>of Ukraine in the period of winter - spring </a:t>
            </a:r>
            <a:r>
              <a:rPr lang="en-US" sz="3200" dirty="0" smtClean="0"/>
              <a:t>1944</a:t>
            </a:r>
            <a:endParaRPr lang="ru-RU" sz="3200" dirty="0"/>
          </a:p>
        </p:txBody>
      </p:sp>
      <p:sp>
        <p:nvSpPr>
          <p:cNvPr id="3" name="Объект 2"/>
          <p:cNvSpPr>
            <a:spLocks noGrp="1"/>
          </p:cNvSpPr>
          <p:nvPr>
            <p:ph idx="1"/>
          </p:nvPr>
        </p:nvSpPr>
        <p:spPr>
          <a:xfrm>
            <a:off x="107504" y="1196752"/>
            <a:ext cx="7200800" cy="5504086"/>
          </a:xfrm>
        </p:spPr>
        <p:txBody>
          <a:bodyPr/>
          <a:lstStyle/>
          <a:p>
            <a:r>
              <a:rPr lang="en-US" sz="2600" dirty="0" err="1">
                <a:latin typeface="Times New Roman" pitchFamily="18" charset="0"/>
                <a:cs typeface="Times New Roman" pitchFamily="18" charset="0"/>
              </a:rPr>
              <a:t>Zhytomyr-Berdichev</a:t>
            </a:r>
            <a:r>
              <a:rPr lang="en-US" sz="2600" dirty="0">
                <a:latin typeface="Times New Roman" pitchFamily="18" charset="0"/>
                <a:cs typeface="Times New Roman" pitchFamily="18" charset="0"/>
              </a:rPr>
              <a:t> operation.</a:t>
            </a:r>
          </a:p>
          <a:p>
            <a:r>
              <a:rPr lang="en-US" sz="2600" dirty="0" err="1">
                <a:latin typeface="Times New Roman" pitchFamily="18" charset="0"/>
                <a:cs typeface="Times New Roman" pitchFamily="18" charset="0"/>
              </a:rPr>
              <a:t>Korsun</a:t>
            </a:r>
            <a:r>
              <a:rPr lang="en-US" sz="2600" dirty="0">
                <a:latin typeface="Times New Roman" pitchFamily="18" charset="0"/>
                <a:cs typeface="Times New Roman" pitchFamily="18" charset="0"/>
              </a:rPr>
              <a:t>-Shevchenko operation.</a:t>
            </a:r>
          </a:p>
          <a:p>
            <a:r>
              <a:rPr lang="en-US" sz="2600" dirty="0">
                <a:latin typeface="Times New Roman" pitchFamily="18" charset="0"/>
                <a:cs typeface="Times New Roman" pitchFamily="18" charset="0"/>
              </a:rPr>
              <a:t>Rovno-Lutsk operation.</a:t>
            </a:r>
          </a:p>
          <a:p>
            <a:r>
              <a:rPr lang="en-US" sz="2600" dirty="0">
                <a:latin typeface="Times New Roman" pitchFamily="18" charset="0"/>
                <a:cs typeface="Times New Roman" pitchFamily="18" charset="0"/>
              </a:rPr>
              <a:t>Nikopol-</a:t>
            </a:r>
            <a:r>
              <a:rPr lang="en-US" sz="2600" dirty="0" err="1">
                <a:latin typeface="Times New Roman" pitchFamily="18" charset="0"/>
                <a:cs typeface="Times New Roman" pitchFamily="18" charset="0"/>
              </a:rPr>
              <a:t>Krivoy</a:t>
            </a:r>
            <a:r>
              <a:rPr lang="en-US" sz="2600" dirty="0">
                <a:latin typeface="Times New Roman" pitchFamily="18" charset="0"/>
                <a:cs typeface="Times New Roman" pitchFamily="18" charset="0"/>
              </a:rPr>
              <a:t> </a:t>
            </a:r>
            <a:r>
              <a:rPr lang="en-US" sz="2600" dirty="0" err="1">
                <a:latin typeface="Times New Roman" pitchFamily="18" charset="0"/>
                <a:cs typeface="Times New Roman" pitchFamily="18" charset="0"/>
              </a:rPr>
              <a:t>Rog</a:t>
            </a:r>
            <a:r>
              <a:rPr lang="en-US" sz="2600" dirty="0">
                <a:latin typeface="Times New Roman" pitchFamily="18" charset="0"/>
                <a:cs typeface="Times New Roman" pitchFamily="18" charset="0"/>
              </a:rPr>
              <a:t> operation.</a:t>
            </a:r>
          </a:p>
          <a:p>
            <a:r>
              <a:rPr lang="en-US" sz="2600" dirty="0" err="1">
                <a:latin typeface="Times New Roman" pitchFamily="18" charset="0"/>
                <a:cs typeface="Times New Roman" pitchFamily="18" charset="0"/>
              </a:rPr>
              <a:t>Proskurov-Chernivtsi</a:t>
            </a:r>
            <a:r>
              <a:rPr lang="en-US" sz="2600" dirty="0">
                <a:latin typeface="Times New Roman" pitchFamily="18" charset="0"/>
                <a:cs typeface="Times New Roman" pitchFamily="18" charset="0"/>
              </a:rPr>
              <a:t> operation.</a:t>
            </a:r>
          </a:p>
          <a:p>
            <a:r>
              <a:rPr lang="en-US" sz="2600" dirty="0" err="1">
                <a:latin typeface="Times New Roman" pitchFamily="18" charset="0"/>
                <a:cs typeface="Times New Roman" pitchFamily="18" charset="0"/>
              </a:rPr>
              <a:t>Uman-Botosha</a:t>
            </a:r>
            <a:r>
              <a:rPr lang="en-US" sz="2600" dirty="0">
                <a:latin typeface="Times New Roman" pitchFamily="18" charset="0"/>
                <a:cs typeface="Times New Roman" pitchFamily="18" charset="0"/>
              </a:rPr>
              <a:t> operation.</a:t>
            </a:r>
          </a:p>
          <a:p>
            <a:r>
              <a:rPr lang="en-US" sz="2600" dirty="0">
                <a:latin typeface="Times New Roman" pitchFamily="18" charset="0"/>
                <a:cs typeface="Times New Roman" pitchFamily="18" charset="0"/>
              </a:rPr>
              <a:t>Odessa operation.</a:t>
            </a:r>
          </a:p>
          <a:p>
            <a:r>
              <a:rPr lang="en-US" sz="2600" dirty="0">
                <a:latin typeface="Times New Roman" pitchFamily="18" charset="0"/>
                <a:cs typeface="Times New Roman" pitchFamily="18" charset="0"/>
              </a:rPr>
              <a:t>October 28, 1944 the territory of Ukraine was completely liberated from the German occupiers. The hostilities were</a:t>
            </a:r>
          </a:p>
          <a:p>
            <a:r>
              <a:rPr lang="en-US" sz="2600" dirty="0">
                <a:latin typeface="Times New Roman" pitchFamily="18" charset="0"/>
                <a:cs typeface="Times New Roman" pitchFamily="18" charset="0"/>
              </a:rPr>
              <a:t>moved to the territory of Western Europe.</a:t>
            </a:r>
            <a:endParaRPr lang="ru-RU" sz="2600" dirty="0">
              <a:latin typeface="Times New Roman" pitchFamily="18" charset="0"/>
              <a:cs typeface="Times New Roman" pitchFamily="18" charset="0"/>
            </a:endParaRPr>
          </a:p>
        </p:txBody>
      </p:sp>
      <p:pic>
        <p:nvPicPr>
          <p:cNvPr id="2051" name="Picture 3" descr="C:\Users\s.didyk\Music\rm_21_4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8718" y="692696"/>
            <a:ext cx="2541289" cy="381642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s.didyk\Music\imag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4519613"/>
            <a:ext cx="1905000" cy="2181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2810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609600" y="1752600"/>
            <a:ext cx="1600200" cy="4033854"/>
          </a:xfrm>
        </p:spPr>
        <p:txBody>
          <a:bodyPr/>
          <a:lstStyle/>
          <a:p>
            <a:endParaRPr lang="ru-RU" dirty="0"/>
          </a:p>
        </p:txBody>
      </p:sp>
      <p:sp>
        <p:nvSpPr>
          <p:cNvPr id="4" name="Содержимое 3"/>
          <p:cNvSpPr>
            <a:spLocks noGrp="1"/>
          </p:cNvSpPr>
          <p:nvPr>
            <p:ph sz="quarter" idx="1"/>
          </p:nvPr>
        </p:nvSpPr>
        <p:spPr>
          <a:xfrm>
            <a:off x="5500694" y="1714488"/>
            <a:ext cx="3262306" cy="4857784"/>
          </a:xfrm>
        </p:spPr>
        <p:txBody>
          <a:bodyPr>
            <a:normAutofit lnSpcReduction="10000"/>
          </a:bodyPr>
          <a:lstStyle/>
          <a:p>
            <a:r>
              <a:rPr lang="en-US" sz="3200" b="1" dirty="0" smtClean="0">
                <a:solidFill>
                  <a:srgbClr val="FF0000"/>
                </a:solidFill>
              </a:rPr>
              <a:t>October, 14-15, 1943</a:t>
            </a:r>
            <a:r>
              <a:rPr lang="en-US" sz="3200" dirty="0" smtClean="0">
                <a:solidFill>
                  <a:srgbClr val="FF0000"/>
                </a:solidFill>
              </a:rPr>
              <a:t> </a:t>
            </a:r>
            <a:r>
              <a:rPr lang="en-US" sz="3200" dirty="0" smtClean="0"/>
              <a:t>– liberation Zaporozhe</a:t>
            </a:r>
          </a:p>
          <a:p>
            <a:r>
              <a:rPr lang="en-US" sz="3200" b="1" dirty="0" smtClean="0">
                <a:solidFill>
                  <a:srgbClr val="FF0000"/>
                </a:solidFill>
              </a:rPr>
              <a:t>In October 1944, </a:t>
            </a:r>
            <a:r>
              <a:rPr lang="en-US" sz="3200" dirty="0" smtClean="0"/>
              <a:t>the entire Ukrainian territory was free from enemy forces</a:t>
            </a:r>
            <a:endParaRPr lang="ru-RU" dirty="0"/>
          </a:p>
        </p:txBody>
      </p:sp>
      <p:pic>
        <p:nvPicPr>
          <p:cNvPr id="20482" name="Picture 2"/>
          <p:cNvPicPr>
            <a:picLocks noChangeAspect="1" noChangeArrowheads="1"/>
          </p:cNvPicPr>
          <p:nvPr/>
        </p:nvPicPr>
        <p:blipFill>
          <a:blip r:embed="rId2" cstate="print"/>
          <a:srcRect/>
          <a:stretch>
            <a:fillRect/>
          </a:stretch>
        </p:blipFill>
        <p:spPr bwMode="auto">
          <a:xfrm>
            <a:off x="0" y="1285860"/>
            <a:ext cx="5267325" cy="47434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p:txBody>
          <a:bodyPr/>
          <a:lstStyle/>
          <a:p>
            <a:endParaRPr lang="ru-RU"/>
          </a:p>
        </p:txBody>
      </p:sp>
      <p:sp>
        <p:nvSpPr>
          <p:cNvPr id="4" name="Содержимое 3"/>
          <p:cNvSpPr>
            <a:spLocks noGrp="1"/>
          </p:cNvSpPr>
          <p:nvPr>
            <p:ph sz="quarter" idx="1"/>
          </p:nvPr>
        </p:nvSpPr>
        <p:spPr>
          <a:xfrm>
            <a:off x="5220072" y="188640"/>
            <a:ext cx="3592488" cy="6480720"/>
          </a:xfrm>
        </p:spPr>
        <p:txBody>
          <a:bodyPr>
            <a:normAutofit fontScale="92500" lnSpcReduction="20000"/>
          </a:bodyPr>
          <a:lstStyle/>
          <a:p>
            <a:r>
              <a:rPr lang="en-US" dirty="0" smtClean="0"/>
              <a:t>The Berlin operation, in which the troops of the 1st and 2nd </a:t>
            </a:r>
            <a:r>
              <a:rPr lang="en-US" dirty="0" err="1" smtClean="0"/>
              <a:t>Bielorussian</a:t>
            </a:r>
            <a:r>
              <a:rPr lang="en-US" dirty="0" smtClean="0"/>
              <a:t> and 1st Ukrainian fronts took part (total of 2.5 million people), became the last page in the war. </a:t>
            </a:r>
            <a:r>
              <a:rPr lang="en-US" sz="3600" b="1" dirty="0" smtClean="0">
                <a:solidFill>
                  <a:srgbClr val="FF0000"/>
                </a:solidFill>
              </a:rPr>
              <a:t>On May 9, 1945</a:t>
            </a:r>
            <a:r>
              <a:rPr lang="en-US" dirty="0" smtClean="0"/>
              <a:t>, the statement of </a:t>
            </a:r>
            <a:r>
              <a:rPr lang="en-US" b="1" dirty="0" smtClean="0"/>
              <a:t>unconditional capitulation</a:t>
            </a:r>
            <a:r>
              <a:rPr lang="en-US" dirty="0" smtClean="0"/>
              <a:t> was signed in the presence of Soviet, American, English and French representatives.</a:t>
            </a:r>
            <a:endParaRPr lang="ru-RU" dirty="0"/>
          </a:p>
        </p:txBody>
      </p:sp>
      <p:pic>
        <p:nvPicPr>
          <p:cNvPr id="5" name="Picture 2" descr="http://upload.wikimedia.org/wikipedia/commons/thumb/8/89/Wilhelm_Keitel_Kapitulation.jpg/200px-Wilhelm_Keitel_Kapitul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529" y="188640"/>
            <a:ext cx="4310777"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C:\Documents and Settings\All Users.WINDOWS.0\Документы\Уроки\Школа\11-й клас\Всесвітня історія\Мои видеозаписи\Фото і відео\Другна світова війна\Peremog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225529" y="3573016"/>
            <a:ext cx="2724431" cy="3096791"/>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Объект 3"/>
          <p:cNvSpPr>
            <a:spLocks noGrp="1"/>
          </p:cNvSpPr>
          <p:nvPr>
            <p:ph sz="quarter" idx="1"/>
          </p:nvPr>
        </p:nvSpPr>
        <p:spPr>
          <a:xfrm>
            <a:off x="261165" y="4293096"/>
            <a:ext cx="8511481" cy="2455168"/>
          </a:xfrm>
        </p:spPr>
        <p:txBody>
          <a:bodyPr>
            <a:normAutofit fontScale="92500"/>
          </a:bodyPr>
          <a:lstStyle/>
          <a:p>
            <a:r>
              <a:rPr lang="en-US" dirty="0" smtClean="0"/>
              <a:t>In summer 1945 The </a:t>
            </a:r>
            <a:r>
              <a:rPr lang="en-US" dirty="0"/>
              <a:t>USSR entered the war with Japan. Together with the allies, Soviet troops fought against the Japanese Kwantung Army and defeated it</a:t>
            </a:r>
            <a:r>
              <a:rPr lang="en-US" dirty="0" smtClean="0"/>
              <a:t>.</a:t>
            </a:r>
          </a:p>
          <a:p>
            <a:r>
              <a:rPr lang="en-US" dirty="0"/>
              <a:t>September 2, 1945 - The end of the Second World War. The signing of the surrender of Japan.</a:t>
            </a:r>
            <a:endParaRPr lang="ru-RU" dirty="0"/>
          </a:p>
        </p:txBody>
      </p:sp>
      <p:pic>
        <p:nvPicPr>
          <p:cNvPr id="5" name="Picture 2" descr="http://img15.nnm.me/8/a/6/f/f/3eedcae4baf457704239d590d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19" y="188640"/>
            <a:ext cx="8712969" cy="3386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11560" y="3598240"/>
            <a:ext cx="7920880" cy="430887"/>
          </a:xfrm>
          <a:prstGeom prst="rect">
            <a:avLst/>
          </a:prstGeom>
          <a:noFill/>
        </p:spPr>
        <p:txBody>
          <a:bodyPr wrap="square" rtlCol="0">
            <a:spAutoFit/>
          </a:bodyPr>
          <a:lstStyle/>
          <a:p>
            <a:r>
              <a:rPr lang="en-US" sz="2200" b="1" dirty="0"/>
              <a:t>USSR representative K. </a:t>
            </a:r>
            <a:r>
              <a:rPr lang="en-US" sz="2200" b="1" dirty="0" err="1"/>
              <a:t>Derevianko</a:t>
            </a:r>
            <a:r>
              <a:rPr lang="en-US" sz="2200" b="1" dirty="0"/>
              <a:t> signs the Japan Surrender Act</a:t>
            </a:r>
            <a:endParaRPr lang="ru-RU" sz="2200" b="1" dirty="0"/>
          </a:p>
        </p:txBody>
      </p:sp>
    </p:spTree>
    <p:extLst>
      <p:ext uri="{BB962C8B-B14F-4D97-AF65-F5344CB8AC3E}">
        <p14:creationId xmlns:p14="http://schemas.microsoft.com/office/powerpoint/2010/main" val="11939571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GB" sz="3200" b="1" dirty="0" smtClean="0"/>
              <a:t>World War II deaths</a:t>
            </a:r>
            <a:endParaRPr lang="ru-RU" sz="3200" b="1" dirty="0"/>
          </a:p>
        </p:txBody>
      </p:sp>
      <p:pic>
        <p:nvPicPr>
          <p:cNvPr id="22530" name="Picture 2"/>
          <p:cNvPicPr>
            <a:picLocks noGrp="1" noChangeAspect="1" noChangeArrowheads="1"/>
          </p:cNvPicPr>
          <p:nvPr>
            <p:ph sz="quarter" idx="1"/>
          </p:nvPr>
        </p:nvPicPr>
        <p:blipFill>
          <a:blip r:embed="rId2" cstate="print"/>
          <a:srcRect/>
          <a:stretch>
            <a:fillRect/>
          </a:stretch>
        </p:blipFill>
        <p:spPr bwMode="auto">
          <a:xfrm>
            <a:off x="1000100" y="1448064"/>
            <a:ext cx="7437755" cy="48384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608112"/>
          </a:xfrm>
        </p:spPr>
        <p:txBody>
          <a:bodyPr>
            <a:normAutofit fontScale="90000"/>
          </a:bodyPr>
          <a:lstStyle/>
          <a:p>
            <a:r>
              <a:rPr lang="en-US" sz="3300" dirty="0"/>
              <a:t>UKRAINE’S CONTRIBUTION TO VICTORY</a:t>
            </a:r>
            <a:r>
              <a:rPr lang="ru-RU" sz="3300" dirty="0"/>
              <a:t/>
            </a:r>
            <a:br>
              <a:rPr lang="ru-RU" sz="3300" dirty="0"/>
            </a:br>
            <a:endParaRPr lang="ru-RU" sz="3300" dirty="0"/>
          </a:p>
        </p:txBody>
      </p:sp>
      <p:sp>
        <p:nvSpPr>
          <p:cNvPr id="3" name="Объект 2"/>
          <p:cNvSpPr>
            <a:spLocks noGrp="1"/>
          </p:cNvSpPr>
          <p:nvPr>
            <p:ph sz="quarter" idx="1"/>
          </p:nvPr>
        </p:nvSpPr>
        <p:spPr>
          <a:xfrm>
            <a:off x="251520" y="548680"/>
            <a:ext cx="8514528" cy="6165304"/>
          </a:xfrm>
        </p:spPr>
        <p:txBody>
          <a:bodyPr>
            <a:noAutofit/>
          </a:bodyPr>
          <a:lstStyle/>
          <a:p>
            <a:pPr marL="0" indent="0" algn="just">
              <a:spcBef>
                <a:spcPts val="0"/>
              </a:spcBef>
              <a:buNone/>
            </a:pPr>
            <a:r>
              <a:rPr lang="en-US" sz="2200" dirty="0" smtClean="0"/>
              <a:t>Ukrainians </a:t>
            </a:r>
            <a:r>
              <a:rPr lang="en-US" sz="2200" dirty="0"/>
              <a:t>made a major contribution to the victory over Nazism, becoming one </a:t>
            </a:r>
            <a:r>
              <a:rPr lang="en-US" sz="2200" dirty="0" smtClean="0"/>
              <a:t>of the </a:t>
            </a:r>
            <a:r>
              <a:rPr lang="en-US" sz="2200" dirty="0"/>
              <a:t>victorious nations</a:t>
            </a:r>
            <a:r>
              <a:rPr lang="en-US" sz="2200" dirty="0" smtClean="0"/>
              <a:t>.</a:t>
            </a:r>
          </a:p>
          <a:p>
            <a:pPr marL="0" indent="0" algn="just">
              <a:spcBef>
                <a:spcPts val="0"/>
              </a:spcBef>
              <a:buNone/>
            </a:pPr>
            <a:r>
              <a:rPr lang="en-US" sz="2200" dirty="0" smtClean="0"/>
              <a:t>Millions </a:t>
            </a:r>
            <a:r>
              <a:rPr lang="en-US" sz="2200" dirty="0"/>
              <a:t>of Ukrainians, with weapons in their hands, fought against Nazism during </a:t>
            </a:r>
            <a:r>
              <a:rPr lang="en-US" sz="2200" dirty="0" smtClean="0"/>
              <a:t>the war</a:t>
            </a:r>
            <a:r>
              <a:rPr lang="en-US" sz="2200" dirty="0"/>
              <a:t>. Ukraine gave the Red Army: 7 Front and Army Commanders, 200 Generals</a:t>
            </a:r>
            <a:r>
              <a:rPr lang="en-US" sz="2200" dirty="0" smtClean="0"/>
              <a:t>, more </a:t>
            </a:r>
            <a:r>
              <a:rPr lang="en-US" sz="2200" dirty="0"/>
              <a:t>than 6 million soldiers, NCO’s and officers.</a:t>
            </a:r>
            <a:endParaRPr lang="ru-RU" sz="2200" dirty="0"/>
          </a:p>
          <a:p>
            <a:pPr marL="0" indent="0" algn="just">
              <a:spcBef>
                <a:spcPts val="0"/>
              </a:spcBef>
              <a:buNone/>
            </a:pPr>
            <a:r>
              <a:rPr lang="en-US" sz="2200" dirty="0"/>
              <a:t>About 120 thousand Ukrainians met the Nazis in September 1939 as part of </a:t>
            </a:r>
            <a:r>
              <a:rPr lang="en-US" sz="2200" dirty="0" smtClean="0"/>
              <a:t>the Polish </a:t>
            </a:r>
            <a:r>
              <a:rPr lang="en-US" sz="2200" dirty="0"/>
              <a:t>Army. In subsequent years, more than 130 thousand Ukrainians fought </a:t>
            </a:r>
            <a:r>
              <a:rPr lang="en-US" sz="2200" dirty="0" smtClean="0"/>
              <a:t>in the </a:t>
            </a:r>
            <a:r>
              <a:rPr lang="en-US" sz="2200" dirty="0"/>
              <a:t>armies of other anti-Hitler Allies (USA, British Empire, France). Hundreds </a:t>
            </a:r>
            <a:r>
              <a:rPr lang="en-US" sz="2200" dirty="0" smtClean="0"/>
              <a:t>of thousands </a:t>
            </a:r>
            <a:r>
              <a:rPr lang="en-US" sz="2200" dirty="0"/>
              <a:t>of Ukrainians fought Nazism in the resistance movement.</a:t>
            </a:r>
            <a:endParaRPr lang="ru-RU" sz="2200" dirty="0"/>
          </a:p>
          <a:p>
            <a:pPr marL="0" indent="0" algn="just">
              <a:spcBef>
                <a:spcPts val="0"/>
              </a:spcBef>
              <a:buNone/>
            </a:pPr>
            <a:r>
              <a:rPr lang="en-US" sz="2200" dirty="0"/>
              <a:t>As a result of the fighting, more than 700 cities and towns were destroyed </a:t>
            </a:r>
            <a:r>
              <a:rPr lang="en-US" sz="2200" dirty="0" smtClean="0"/>
              <a:t>in Ukraine </a:t>
            </a:r>
            <a:r>
              <a:rPr lang="en-US" sz="2200" dirty="0"/>
              <a:t>along with tens of thousands of villages. Kyiv was 85% destroyed, </a:t>
            </a:r>
            <a:r>
              <a:rPr lang="en-US" sz="2200" dirty="0" err="1" smtClean="0"/>
              <a:t>Kharkiv</a:t>
            </a:r>
            <a:r>
              <a:rPr lang="en-US" sz="2200" dirty="0" smtClean="0"/>
              <a:t> – </a:t>
            </a:r>
            <a:r>
              <a:rPr lang="en-US" sz="2200" dirty="0"/>
              <a:t>70%, </a:t>
            </a:r>
            <a:r>
              <a:rPr lang="en-US" sz="2200" dirty="0" err="1"/>
              <a:t>Dnipropetrovsk</a:t>
            </a:r>
            <a:r>
              <a:rPr lang="en-US" sz="2200" dirty="0"/>
              <a:t>, </a:t>
            </a:r>
            <a:r>
              <a:rPr lang="en-US" sz="2200" dirty="0" err="1"/>
              <a:t>Zaporizhzhia</a:t>
            </a:r>
            <a:r>
              <a:rPr lang="en-US" sz="2200" dirty="0"/>
              <a:t> and Poltava suffered great devastation </a:t>
            </a:r>
            <a:r>
              <a:rPr lang="en-US" sz="2200" dirty="0" smtClean="0"/>
              <a:t>and </a:t>
            </a:r>
            <a:r>
              <a:rPr lang="en-US" sz="2200" dirty="0" err="1" smtClean="0"/>
              <a:t>Ternopilwas</a:t>
            </a:r>
            <a:r>
              <a:rPr lang="en-US" sz="2200" dirty="0" smtClean="0"/>
              <a:t> </a:t>
            </a:r>
            <a:r>
              <a:rPr lang="en-US" sz="2200" dirty="0"/>
              <a:t>almost completely destroyed. Nearly 2 million homes were </a:t>
            </a:r>
            <a:r>
              <a:rPr lang="en-US" sz="2200" dirty="0" smtClean="0"/>
              <a:t>destroyed which </a:t>
            </a:r>
            <a:r>
              <a:rPr lang="en-US" sz="2200" dirty="0"/>
              <a:t>resulted in more than 10 million homeless people. Overall, Ukraine’s </a:t>
            </a:r>
            <a:r>
              <a:rPr lang="en-US" sz="2200" dirty="0" smtClean="0"/>
              <a:t>material losses </a:t>
            </a:r>
            <a:r>
              <a:rPr lang="en-US" sz="2200" dirty="0"/>
              <a:t>in the war were 285 billion rubles or $100 billion.</a:t>
            </a:r>
            <a:endParaRPr lang="ru-RU" sz="2200" dirty="0"/>
          </a:p>
        </p:txBody>
      </p:sp>
    </p:spTree>
    <p:extLst>
      <p:ext uri="{BB962C8B-B14F-4D97-AF65-F5344CB8AC3E}">
        <p14:creationId xmlns:p14="http://schemas.microsoft.com/office/powerpoint/2010/main" val="4882086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a:xfrm>
            <a:off x="4798686" y="2708920"/>
            <a:ext cx="4103742" cy="3991744"/>
          </a:xfrm>
        </p:spPr>
        <p:txBody>
          <a:bodyPr>
            <a:noAutofit/>
          </a:bodyPr>
          <a:lstStyle/>
          <a:p>
            <a:pPr marL="0" indent="0">
              <a:buNone/>
            </a:pPr>
            <a:r>
              <a:rPr lang="en-US" sz="2000" dirty="0"/>
              <a:t>During the Soviet retreat of 1941, 550 industrial companies, property and livestock from thousands of farms was taken from Ukraine along with farms and dozens of academic and educational facilities, cultural centers and historical valuables. Nearly 3.5 million inhabitants left the republic – skilled workers and professionals, scholars, intellectuals who gave their </a:t>
            </a:r>
            <a:r>
              <a:rPr lang="en-US" sz="2000" dirty="0" err="1"/>
              <a:t>labour</a:t>
            </a:r>
            <a:r>
              <a:rPr lang="en-US" sz="2000" dirty="0"/>
              <a:t> and intellectual force in the development of the military and economic potential of the USSR</a:t>
            </a:r>
            <a:r>
              <a:rPr lang="en-US" sz="2000" dirty="0" smtClean="0"/>
              <a:t>.</a:t>
            </a:r>
            <a:endParaRPr lang="ru-RU" sz="20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4436" y="58748"/>
            <a:ext cx="4167992" cy="2506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602334" y="154822"/>
            <a:ext cx="3096344" cy="369332"/>
          </a:xfrm>
          <a:prstGeom prst="rect">
            <a:avLst/>
          </a:prstGeom>
          <a:noFill/>
        </p:spPr>
        <p:txBody>
          <a:bodyPr wrap="square" rtlCol="0">
            <a:spAutoFit/>
          </a:bodyPr>
          <a:lstStyle/>
          <a:p>
            <a:r>
              <a:rPr lang="en-US" b="1" dirty="0"/>
              <a:t>American </a:t>
            </a:r>
            <a:r>
              <a:rPr lang="en-US" b="1" dirty="0" err="1" smtClean="0"/>
              <a:t>Flagat</a:t>
            </a:r>
            <a:r>
              <a:rPr lang="en-US" b="1" dirty="0" smtClean="0"/>
              <a:t> </a:t>
            </a:r>
            <a:r>
              <a:rPr lang="en-US" b="1" dirty="0"/>
              <a:t>Iwo Jima</a:t>
            </a:r>
            <a:endParaRPr lang="ru-RU" dirty="0"/>
          </a:p>
        </p:txBody>
      </p:sp>
      <p:pic>
        <p:nvPicPr>
          <p:cNvPr id="7171" name="Picture 3" descr="F:\! 2018-2019 Лекції\Дідик С.С. Англомовні 5 lectures\4\raising-flag-reichstag-3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54822"/>
            <a:ext cx="4382446" cy="298614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86284" y="3356992"/>
            <a:ext cx="4097684" cy="3416320"/>
          </a:xfrm>
          <a:prstGeom prst="rect">
            <a:avLst/>
          </a:prstGeom>
          <a:noFill/>
        </p:spPr>
        <p:txBody>
          <a:bodyPr wrap="square" rtlCol="0">
            <a:spAutoFit/>
          </a:bodyPr>
          <a:lstStyle/>
          <a:p>
            <a:r>
              <a:rPr lang="en-US" dirty="0"/>
              <a:t>In order to gain support in Ukraine, in 1943 Stalin was forced to make certain concessions to Ukrainians. The Ukrainian Fronts were created, the government of the Ukrainian Soviet Socialist Republic was formed on the basis of the People’s Commissars (Ministries) of </a:t>
            </a:r>
            <a:r>
              <a:rPr lang="en-US" dirty="0" err="1"/>
              <a:t>Defence</a:t>
            </a:r>
            <a:r>
              <a:rPr lang="en-US" dirty="0"/>
              <a:t> and Foreign Affairs.</a:t>
            </a:r>
            <a:endParaRPr lang="ru-RU" dirty="0"/>
          </a:p>
          <a:p>
            <a:r>
              <a:rPr lang="en-US" dirty="0"/>
              <a:t>In recognition of this Ukrainian contribution to the victory over Germany, Ukraine was included in one of the founding states of the United Nations</a:t>
            </a:r>
            <a:endParaRPr lang="ru-RU" dirty="0"/>
          </a:p>
        </p:txBody>
      </p:sp>
      <p:sp>
        <p:nvSpPr>
          <p:cNvPr id="6" name="Прямоугольник 5"/>
          <p:cNvSpPr/>
          <p:nvPr/>
        </p:nvSpPr>
        <p:spPr>
          <a:xfrm>
            <a:off x="206252" y="154822"/>
            <a:ext cx="4293740" cy="369332"/>
          </a:xfrm>
          <a:prstGeom prst="rect">
            <a:avLst/>
          </a:prstGeom>
        </p:spPr>
        <p:txBody>
          <a:bodyPr wrap="square">
            <a:spAutoFit/>
          </a:bodyPr>
          <a:lstStyle/>
          <a:p>
            <a:r>
              <a:rPr lang="en-US" b="1" dirty="0"/>
              <a:t>Soviet Flag </a:t>
            </a:r>
            <a:r>
              <a:rPr lang="en-US" b="1" dirty="0" smtClean="0"/>
              <a:t>over the </a:t>
            </a:r>
            <a:r>
              <a:rPr lang="en-US" b="1" dirty="0"/>
              <a:t>Reichstag</a:t>
            </a:r>
            <a:endParaRPr lang="ru-RU" dirty="0"/>
          </a:p>
        </p:txBody>
      </p:sp>
    </p:spTree>
    <p:extLst>
      <p:ext uri="{BB962C8B-B14F-4D97-AF65-F5344CB8AC3E}">
        <p14:creationId xmlns:p14="http://schemas.microsoft.com/office/powerpoint/2010/main" val="1413329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pPr algn="ctr"/>
            <a:r>
              <a:rPr lang="en-US" dirty="0" smtClean="0">
                <a:latin typeface="Berlin Sans FB Demi" pitchFamily="34" charset="0"/>
              </a:rPr>
              <a:t>Union of Soviet Socialist Republics (USSR)</a:t>
            </a:r>
            <a:endParaRPr lang="ru-RU" dirty="0"/>
          </a:p>
        </p:txBody>
      </p:sp>
      <p:sp>
        <p:nvSpPr>
          <p:cNvPr id="5" name="Содержимое 4"/>
          <p:cNvSpPr>
            <a:spLocks noGrp="1"/>
          </p:cNvSpPr>
          <p:nvPr>
            <p:ph sz="quarter" idx="1"/>
          </p:nvPr>
        </p:nvSpPr>
        <p:spPr/>
        <p:txBody>
          <a:bodyPr>
            <a:normAutofit/>
          </a:bodyPr>
          <a:lstStyle/>
          <a:p>
            <a:r>
              <a:rPr lang="en-US" dirty="0" smtClean="0"/>
              <a:t>a </a:t>
            </a:r>
            <a:r>
              <a:rPr lang="en-US" b="1" dirty="0" smtClean="0"/>
              <a:t>single-party state </a:t>
            </a:r>
            <a:r>
              <a:rPr lang="en-US" dirty="0" smtClean="0"/>
              <a:t>ruled by the </a:t>
            </a:r>
            <a:r>
              <a:rPr lang="en-US" b="1" dirty="0" smtClean="0"/>
              <a:t>Communist Party </a:t>
            </a:r>
          </a:p>
          <a:p>
            <a:r>
              <a:rPr lang="en-US" u="sng" dirty="0" smtClean="0">
                <a:solidFill>
                  <a:srgbClr val="C00000"/>
                </a:solidFill>
              </a:rPr>
              <a:t>In December 1922</a:t>
            </a:r>
            <a:r>
              <a:rPr lang="en-US" u="sng" dirty="0" smtClean="0"/>
              <a:t> </a:t>
            </a:r>
            <a:r>
              <a:rPr lang="en-US" dirty="0" smtClean="0"/>
              <a:t>the Bolsheviks won the Civil war, and the </a:t>
            </a:r>
            <a:r>
              <a:rPr lang="en-US" u="sng" dirty="0" smtClean="0"/>
              <a:t>Soviet Union was formed</a:t>
            </a:r>
            <a:endParaRPr lang="ru-RU" u="sng" dirty="0"/>
          </a:p>
        </p:txBody>
      </p:sp>
      <p:pic>
        <p:nvPicPr>
          <p:cNvPr id="8" name="Содержимое 7"/>
          <p:cNvPicPr>
            <a:picLocks noGrp="1"/>
          </p:cNvPicPr>
          <p:nvPr>
            <p:ph sz="quarter" idx="2"/>
          </p:nvPr>
        </p:nvPicPr>
        <p:blipFill>
          <a:blip r:embed="rId2" cstate="print"/>
          <a:srcRect/>
          <a:stretch>
            <a:fillRect/>
          </a:stretch>
        </p:blipFill>
        <p:spPr bwMode="auto">
          <a:xfrm>
            <a:off x="5302250" y="2381568"/>
            <a:ext cx="2971800" cy="2987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p:cNvSpPr>
          <p:nvPr>
            <p:ph type="title"/>
          </p:nvPr>
        </p:nvSpPr>
        <p:spPr/>
        <p:txBody>
          <a:bodyPr/>
          <a:lstStyle/>
          <a:p>
            <a:endParaRPr lang="ru-RU" dirty="0" smtClean="0"/>
          </a:p>
        </p:txBody>
      </p:sp>
      <p:sp>
        <p:nvSpPr>
          <p:cNvPr id="111619" name="Rectangle 3"/>
          <p:cNvSpPr>
            <a:spLocks noGrp="1"/>
          </p:cNvSpPr>
          <p:nvPr>
            <p:ph type="body" idx="1"/>
          </p:nvPr>
        </p:nvSpPr>
        <p:spPr/>
        <p:txBody>
          <a:bodyPr/>
          <a:lstStyle/>
          <a:p>
            <a:endParaRPr lang="ru-RU" smtClean="0"/>
          </a:p>
        </p:txBody>
      </p:sp>
      <p:pic>
        <p:nvPicPr>
          <p:cNvPr id="111620" name="Picture 4" descr="infoww2-ua_0"/>
          <p:cNvPicPr>
            <a:picLocks noChangeAspect="1" noChangeArrowheads="1"/>
          </p:cNvPicPr>
          <p:nvPr/>
        </p:nvPicPr>
        <p:blipFill>
          <a:blip r:embed="rId2"/>
          <a:srcRect/>
          <a:stretch>
            <a:fillRect/>
          </a:stretch>
        </p:blipFill>
        <p:spPr bwMode="auto">
          <a:xfrm>
            <a:off x="250825" y="404813"/>
            <a:ext cx="8641655" cy="5761617"/>
          </a:xfrm>
          <a:prstGeom prst="rect">
            <a:avLst/>
          </a:prstGeom>
          <a:noFill/>
        </p:spPr>
      </p:pic>
    </p:spTree>
    <p:extLst>
      <p:ext uri="{BB962C8B-B14F-4D97-AF65-F5344CB8AC3E}">
        <p14:creationId xmlns:p14="http://schemas.microsoft.com/office/powerpoint/2010/main" val="16289558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half" idx="2"/>
          </p:nvPr>
        </p:nvSpPr>
        <p:spPr>
          <a:xfrm>
            <a:off x="1600200" y="3429000"/>
            <a:ext cx="7315200" cy="571504"/>
          </a:xfrm>
        </p:spPr>
        <p:txBody>
          <a:bodyPr/>
          <a:lstStyle/>
          <a:p>
            <a:r>
              <a:rPr lang="en-US" dirty="0" smtClean="0"/>
              <a:t>Thank you!</a:t>
            </a:r>
            <a:endParaRPr lang="uk-UA" dirty="0"/>
          </a:p>
        </p:txBody>
      </p:sp>
      <p:sp>
        <p:nvSpPr>
          <p:cNvPr id="4" name="Заголовок 3"/>
          <p:cNvSpPr>
            <a:spLocks noGrp="1"/>
          </p:cNvSpPr>
          <p:nvPr>
            <p:ph type="title"/>
          </p:nvPr>
        </p:nvSpPr>
        <p:spPr/>
        <p:txBody>
          <a:bodyPr/>
          <a:lstStyle/>
          <a:p>
            <a:r>
              <a:rPr lang="en-US" dirty="0" smtClean="0"/>
              <a:t>THANK YOU!</a:t>
            </a:r>
            <a:endParaRPr lang="uk-UA" dirty="0"/>
          </a:p>
        </p:txBody>
      </p:sp>
      <p:sp>
        <p:nvSpPr>
          <p:cNvPr id="5" name="Рисунок 4"/>
          <p:cNvSpPr>
            <a:spLocks noGrp="1"/>
          </p:cNvSpPr>
          <p:nvPr>
            <p:ph type="pic" idx="1"/>
          </p:nvPr>
        </p:nvSpPr>
        <p:spPr/>
      </p:sp>
      <p:sp>
        <p:nvSpPr>
          <p:cNvPr id="7" name="Подзаголовок 2"/>
          <p:cNvSpPr txBox="1">
            <a:spLocks/>
          </p:cNvSpPr>
          <p:nvPr/>
        </p:nvSpPr>
        <p:spPr bwMode="auto">
          <a:xfrm>
            <a:off x="5072066" y="5643578"/>
            <a:ext cx="2000264" cy="7143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defPPr>
              <a:defRPr lang="ru-RU"/>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1800" b="1" i="0" u="none" strike="noStrike" kern="1200" cap="none" spc="0" normalizeH="0" baseline="0" noProof="0" dirty="0" err="1" smtClean="0">
                <a:ln>
                  <a:noFill/>
                </a:ln>
                <a:solidFill>
                  <a:schemeClr val="tx2"/>
                </a:solidFill>
                <a:effectLst/>
                <a:uLnTx/>
                <a:uFillTx/>
                <a:latin typeface="+mn-lt"/>
                <a:ea typeface="+mn-ea"/>
                <a:cs typeface="+mn-cs"/>
              </a:rPr>
              <a:t>Spitsa</a:t>
            </a:r>
            <a:r>
              <a:rPr kumimoji="0" lang="en-US" sz="1800" b="1" i="0" u="none" strike="noStrike" kern="1200" cap="none" spc="0" normalizeH="0" baseline="0" noProof="0" dirty="0" smtClean="0">
                <a:ln>
                  <a:noFill/>
                </a:ln>
                <a:solidFill>
                  <a:schemeClr val="tx2"/>
                </a:solidFill>
                <a:effectLst/>
                <a:uLnTx/>
                <a:uFillTx/>
                <a:latin typeface="+mn-lt"/>
                <a:ea typeface="+mn-ea"/>
                <a:cs typeface="+mn-cs"/>
              </a:rPr>
              <a:t> N.V.</a:t>
            </a:r>
            <a:endParaRPr lang="ru-RU" b="1" dirty="0">
              <a:solidFill>
                <a:schemeClr val="tx2"/>
              </a:solidFill>
              <a:latin typeface="+mn-lt"/>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lang="en-US" b="1" dirty="0" err="1" smtClean="0">
                <a:solidFill>
                  <a:schemeClr val="tx2"/>
                </a:solidFill>
                <a:latin typeface="+mn-lt"/>
              </a:rPr>
              <a:t>Didyk</a:t>
            </a:r>
            <a:r>
              <a:rPr lang="en-US" b="1" smtClean="0">
                <a:solidFill>
                  <a:schemeClr val="tx2"/>
                </a:solidFill>
                <a:latin typeface="+mn-lt"/>
              </a:rPr>
              <a:t> S.S.</a:t>
            </a:r>
            <a:endParaRPr kumimoji="0" lang="ru-RU" sz="18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idx="2"/>
          </p:nvPr>
        </p:nvSpPr>
        <p:spPr>
          <a:xfrm>
            <a:off x="357158" y="1714488"/>
            <a:ext cx="2462202" cy="4343400"/>
          </a:xfrm>
        </p:spPr>
        <p:txBody>
          <a:bodyPr>
            <a:normAutofit/>
          </a:bodyPr>
          <a:lstStyle/>
          <a:p>
            <a:r>
              <a:rPr lang="en-US" sz="3200" dirty="0" smtClean="0"/>
              <a:t>Vladimir Lenin addressing a crowd in 1920</a:t>
            </a:r>
            <a:endParaRPr lang="ru-RU" sz="3200" dirty="0"/>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2966770" y="1681497"/>
            <a:ext cx="5677196" cy="381920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1"/>
          </p:nvPr>
        </p:nvSpPr>
        <p:spPr>
          <a:xfrm>
            <a:off x="357158" y="1589566"/>
            <a:ext cx="3857652" cy="4839829"/>
          </a:xfrm>
        </p:spPr>
        <p:txBody>
          <a:bodyPr/>
          <a:lstStyle/>
          <a:p>
            <a:r>
              <a:rPr lang="en-GB" dirty="0" smtClean="0">
                <a:solidFill>
                  <a:srgbClr val="C00000"/>
                </a:solidFill>
              </a:rPr>
              <a:t>Joseph </a:t>
            </a:r>
            <a:r>
              <a:rPr lang="en-GB" dirty="0" err="1" smtClean="0">
                <a:solidFill>
                  <a:srgbClr val="C00000"/>
                </a:solidFill>
              </a:rPr>
              <a:t>Vissarionovich</a:t>
            </a:r>
            <a:r>
              <a:rPr lang="en-GB" dirty="0" smtClean="0">
                <a:solidFill>
                  <a:srgbClr val="C00000"/>
                </a:solidFill>
              </a:rPr>
              <a:t> Stalin </a:t>
            </a:r>
            <a:r>
              <a:rPr lang="en-GB" dirty="0" smtClean="0"/>
              <a:t>- </a:t>
            </a:r>
            <a:r>
              <a:rPr lang="en-US" dirty="0" smtClean="0"/>
              <a:t>held the position of General Secretary of the Communist Party of the Soviet Union's Central Committee from </a:t>
            </a:r>
            <a:r>
              <a:rPr lang="en-US" b="1" dirty="0" smtClean="0"/>
              <a:t>1922 </a:t>
            </a:r>
            <a:r>
              <a:rPr lang="en-US" dirty="0" smtClean="0"/>
              <a:t>until his death in </a:t>
            </a:r>
            <a:r>
              <a:rPr lang="en-US" b="1" dirty="0" smtClean="0"/>
              <a:t>1953</a:t>
            </a:r>
            <a:endParaRPr lang="ru-RU" b="1" dirty="0"/>
          </a:p>
        </p:txBody>
      </p:sp>
      <p:pic>
        <p:nvPicPr>
          <p:cNvPr id="11266" name="Picture 2"/>
          <p:cNvPicPr>
            <a:picLocks noGrp="1" noChangeAspect="1" noChangeArrowheads="1"/>
          </p:cNvPicPr>
          <p:nvPr>
            <p:ph sz="quarter" idx="2"/>
          </p:nvPr>
        </p:nvPicPr>
        <p:blipFill>
          <a:blip r:embed="rId2" cstate="print"/>
          <a:srcRect/>
          <a:stretch>
            <a:fillRect/>
          </a:stretch>
        </p:blipFill>
        <p:spPr bwMode="auto">
          <a:xfrm>
            <a:off x="4357686" y="1792741"/>
            <a:ext cx="4572031" cy="39135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a:t>Ukrainianization</a:t>
            </a:r>
            <a:r>
              <a:rPr lang="en-US" dirty="0"/>
              <a:t> policy</a:t>
            </a:r>
            <a:endParaRPr lang="ru-RU" dirty="0"/>
          </a:p>
        </p:txBody>
      </p:sp>
      <p:sp>
        <p:nvSpPr>
          <p:cNvPr id="3" name="Объект 2"/>
          <p:cNvSpPr>
            <a:spLocks noGrp="1"/>
          </p:cNvSpPr>
          <p:nvPr>
            <p:ph sz="quarter" idx="1"/>
          </p:nvPr>
        </p:nvSpPr>
        <p:spPr>
          <a:xfrm>
            <a:off x="251520" y="1484784"/>
            <a:ext cx="4752528" cy="5112568"/>
          </a:xfrm>
        </p:spPr>
        <p:txBody>
          <a:bodyPr>
            <a:noAutofit/>
          </a:bodyPr>
          <a:lstStyle/>
          <a:p>
            <a:pPr marL="0" indent="0">
              <a:buNone/>
            </a:pPr>
            <a:r>
              <a:rPr lang="en-US" sz="2200" dirty="0"/>
              <a:t>The Communist Party sought to gain support among the population of Ukraine, and especially among the intelligentsia. To this end, the policy of </a:t>
            </a:r>
            <a:r>
              <a:rPr lang="en-US" sz="2200" dirty="0" err="1"/>
              <a:t>Ukrainization</a:t>
            </a:r>
            <a:r>
              <a:rPr lang="en-US" sz="2200" dirty="0"/>
              <a:t> was carried out. It included the following activities:</a:t>
            </a:r>
          </a:p>
          <a:p>
            <a:pPr marL="0" indent="0">
              <a:buNone/>
            </a:pPr>
            <a:r>
              <a:rPr lang="en-US" sz="2200" dirty="0"/>
              <a:t>- formation of leading cadres from the local population;</a:t>
            </a:r>
          </a:p>
          <a:p>
            <a:pPr marL="0" indent="0">
              <a:buNone/>
            </a:pPr>
            <a:r>
              <a:rPr lang="en-US" sz="2200" dirty="0"/>
              <a:t>- legislate the use of the native language in all government bodies and in all institutions;</a:t>
            </a:r>
          </a:p>
          <a:p>
            <a:pPr marL="0" indent="0">
              <a:buNone/>
            </a:pPr>
            <a:r>
              <a:rPr lang="en-US" sz="2200" dirty="0"/>
              <a:t>- development of national press, theater, </a:t>
            </a:r>
            <a:r>
              <a:rPr lang="en-US" sz="2200" dirty="0" err="1"/>
              <a:t>etc</a:t>
            </a:r>
            <a:r>
              <a:rPr lang="en-US" sz="2200" dirty="0"/>
              <a:t> .;</a:t>
            </a:r>
          </a:p>
          <a:p>
            <a:pPr marL="0" indent="0">
              <a:buNone/>
            </a:pPr>
            <a:r>
              <a:rPr lang="en-US" sz="2200" dirty="0"/>
              <a:t>- Office work in the national language.</a:t>
            </a:r>
            <a:endParaRPr lang="ru-RU" sz="2200" dirty="0"/>
          </a:p>
        </p:txBody>
      </p:sp>
      <p:pic>
        <p:nvPicPr>
          <p:cNvPr id="5"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70348" y="1196752"/>
            <a:ext cx="4022839" cy="228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p:cNvSpPr/>
          <p:nvPr/>
        </p:nvSpPr>
        <p:spPr>
          <a:xfrm>
            <a:off x="5342483" y="3573016"/>
            <a:ext cx="3672408" cy="3046988"/>
          </a:xfrm>
          <a:prstGeom prst="rect">
            <a:avLst/>
          </a:prstGeom>
        </p:spPr>
        <p:txBody>
          <a:bodyPr wrap="square">
            <a:spAutoFit/>
          </a:bodyPr>
          <a:lstStyle/>
          <a:p>
            <a:r>
              <a:rPr lang="en-US" sz="2400" dirty="0"/>
              <a:t>April 1923 - the proclamation by XII of the RCP (b) of the course on indigenization.</a:t>
            </a:r>
          </a:p>
          <a:p>
            <a:r>
              <a:rPr lang="en-US" sz="2400" dirty="0"/>
              <a:t>The indigenization is the permission to the peoples of the USSR to develop their culture, language, education.</a:t>
            </a:r>
            <a:endParaRPr lang="ru-RU" sz="2400" dirty="0"/>
          </a:p>
        </p:txBody>
      </p:sp>
    </p:spTree>
    <p:extLst>
      <p:ext uri="{BB962C8B-B14F-4D97-AF65-F5344CB8AC3E}">
        <p14:creationId xmlns:p14="http://schemas.microsoft.com/office/powerpoint/2010/main" val="243076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pPr algn="ctr"/>
            <a:r>
              <a:rPr lang="en-US" dirty="0" smtClean="0">
                <a:latin typeface="Berlin Sans FB Demi" pitchFamily="34" charset="0"/>
              </a:rPr>
              <a:t>Two big programs of how to change the society</a:t>
            </a:r>
            <a:endParaRPr lang="ru-RU" dirty="0"/>
          </a:p>
        </p:txBody>
      </p:sp>
      <p:sp>
        <p:nvSpPr>
          <p:cNvPr id="6" name="Текст 5"/>
          <p:cNvSpPr>
            <a:spLocks noGrp="1"/>
          </p:cNvSpPr>
          <p:nvPr>
            <p:ph type="body" sz="quarter" idx="1"/>
          </p:nvPr>
        </p:nvSpPr>
        <p:spPr/>
        <p:txBody>
          <a:bodyPr>
            <a:normAutofit/>
          </a:bodyPr>
          <a:lstStyle/>
          <a:p>
            <a:pPr algn="ctr"/>
            <a:r>
              <a:rPr lang="en-US" sz="2800" dirty="0" smtClean="0"/>
              <a:t>INDUSTRIALIZATION</a:t>
            </a:r>
            <a:endParaRPr lang="ru-RU" sz="2800" dirty="0"/>
          </a:p>
        </p:txBody>
      </p:sp>
      <p:sp>
        <p:nvSpPr>
          <p:cNvPr id="8" name="Текст 7"/>
          <p:cNvSpPr>
            <a:spLocks noGrp="1"/>
          </p:cNvSpPr>
          <p:nvPr>
            <p:ph type="body" sz="quarter" idx="3"/>
          </p:nvPr>
        </p:nvSpPr>
        <p:spPr/>
        <p:txBody>
          <a:bodyPr>
            <a:normAutofit/>
          </a:bodyPr>
          <a:lstStyle/>
          <a:p>
            <a:pPr algn="ctr"/>
            <a:r>
              <a:rPr lang="en-US" sz="2800" dirty="0" smtClean="0"/>
              <a:t>COLLECTIVIZATION</a:t>
            </a:r>
            <a:endParaRPr lang="ru-RU" sz="2800" dirty="0"/>
          </a:p>
        </p:txBody>
      </p:sp>
      <p:pic>
        <p:nvPicPr>
          <p:cNvPr id="4098" name="Picture 2"/>
          <p:cNvPicPr>
            <a:picLocks noGrp="1" noChangeAspect="1" noChangeArrowheads="1"/>
          </p:cNvPicPr>
          <p:nvPr>
            <p:ph sz="quarter" idx="2"/>
          </p:nvPr>
        </p:nvPicPr>
        <p:blipFill>
          <a:blip r:embed="rId2" cstate="print"/>
          <a:srcRect/>
          <a:stretch>
            <a:fillRect/>
          </a:stretch>
        </p:blipFill>
        <p:spPr bwMode="auto">
          <a:xfrm>
            <a:off x="609600" y="2907792"/>
            <a:ext cx="3886200" cy="2642616"/>
          </a:xfrm>
          <a:prstGeom prst="rect">
            <a:avLst/>
          </a:prstGeom>
          <a:noFill/>
          <a:ln w="9525">
            <a:noFill/>
            <a:miter lim="800000"/>
            <a:headEnd/>
            <a:tailEnd/>
          </a:ln>
          <a:effectLst/>
        </p:spPr>
      </p:pic>
      <p:pic>
        <p:nvPicPr>
          <p:cNvPr id="4099" name="Picture 3"/>
          <p:cNvPicPr>
            <a:picLocks noGrp="1" noChangeAspect="1" noChangeArrowheads="1"/>
          </p:cNvPicPr>
          <p:nvPr>
            <p:ph sz="quarter" idx="4"/>
          </p:nvPr>
        </p:nvPicPr>
        <p:blipFill>
          <a:blip r:embed="rId3" cstate="print"/>
          <a:srcRect/>
          <a:stretch>
            <a:fillRect/>
          </a:stretch>
        </p:blipFill>
        <p:spPr bwMode="auto">
          <a:xfrm>
            <a:off x="4800600" y="2771775"/>
            <a:ext cx="3886200" cy="2914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507</TotalTime>
  <Words>2316</Words>
  <Application>Microsoft Office PowerPoint</Application>
  <PresentationFormat>Экран (4:3)</PresentationFormat>
  <Paragraphs>163</Paragraphs>
  <Slides>51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51</vt:i4>
      </vt:variant>
    </vt:vector>
  </HeadingPairs>
  <TitlesOfParts>
    <vt:vector size="52" baseType="lpstr">
      <vt:lpstr>Обычная</vt:lpstr>
      <vt:lpstr>Ukrainian state in the conditions of communist totalitarianism.  Western Ukrainian lands in the interwar period (20-30th years of the ХХ century).  Ukraine during the Second World War (1939-1945).</vt:lpstr>
      <vt:lpstr>Totalitarianism</vt:lpstr>
      <vt:lpstr>Totalitarianism</vt:lpstr>
      <vt:lpstr>Bolsheviks (“the majority”)</vt:lpstr>
      <vt:lpstr>Union of Soviet Socialist Republics (USSR)</vt:lpstr>
      <vt:lpstr>Презентация PowerPoint</vt:lpstr>
      <vt:lpstr>Презентация PowerPoint</vt:lpstr>
      <vt:lpstr>Ukrainianization policy</vt:lpstr>
      <vt:lpstr>Two big programs of how to change the society</vt:lpstr>
      <vt:lpstr> INDUSTRIALIZATION (economy) </vt:lpstr>
      <vt:lpstr>Результаты индустриализации:</vt:lpstr>
      <vt:lpstr> COLLECTIVIZATION (the agroindustrial complex) </vt:lpstr>
      <vt:lpstr>Презентация PowerPoint</vt:lpstr>
      <vt:lpstr>Презентация PowerPoint</vt:lpstr>
      <vt:lpstr>Презентация PowerPoint</vt:lpstr>
      <vt:lpstr>Презентация PowerPoint</vt:lpstr>
      <vt:lpstr>Starvation</vt:lpstr>
      <vt:lpstr>Only in 1921-1922 1-2 million of lives was taken by starvation </vt:lpstr>
      <vt:lpstr>Презентация PowerPoint</vt:lpstr>
      <vt:lpstr>Collectivization</vt:lpstr>
      <vt:lpstr>Причины Голодомора 1932-1933 гг.</vt:lpstr>
      <vt:lpstr>Презентация PowerPoint</vt:lpstr>
      <vt:lpstr>Famine 1932-1933 - This is the genocide of the Ukrainian people.</vt:lpstr>
      <vt:lpstr>SECOND WORLD WAR</vt:lpstr>
      <vt:lpstr>Molotov–Ribbentrop Pact </vt:lpstr>
      <vt:lpstr>Презентация PowerPoint</vt:lpstr>
      <vt:lpstr>Презентация PowerPoint</vt:lpstr>
      <vt:lpstr>Презентация PowerPoint</vt:lpstr>
      <vt:lpstr>Презентация PowerPoint</vt:lpstr>
      <vt:lpstr>The retreat of the Red Army was accompanied by the use of "scorched earth" tactics Destroy everything that the enemy can use against the USSR: equipment plants, machinery, grain, etc.</vt:lpstr>
      <vt:lpstr>Презентация PowerPoint</vt:lpstr>
      <vt:lpstr>Nazi regime divided Ukraine in parts:</vt:lpstr>
      <vt:lpstr>In the aggressive plans of the Nazis, Ukraine occupied a special place. The German command has developed the "Ost" plan.</vt:lpstr>
      <vt:lpstr>Презентация PowerPoint</vt:lpstr>
      <vt:lpstr>Презентация PowerPoint</vt:lpstr>
      <vt:lpstr>Презентация PowerPoint</vt:lpstr>
      <vt:lpstr>Resistance movement in the occupied territory of Ukraine.</vt:lpstr>
      <vt:lpstr>Nationalist resistance movement. OUN-Ukrainian Insurgent Army (УПА) Fought for the independence of Ukraine</vt:lpstr>
      <vt:lpstr>Презентация PowerPoint</vt:lpstr>
      <vt:lpstr>Презентация PowerPoint</vt:lpstr>
      <vt:lpstr>Презентация PowerPoint</vt:lpstr>
      <vt:lpstr>Презентация PowerPoint</vt:lpstr>
      <vt:lpstr>Liberation of Ukraine in the period of winter - spring 1944</vt:lpstr>
      <vt:lpstr>Презентация PowerPoint</vt:lpstr>
      <vt:lpstr>Презентация PowerPoint</vt:lpstr>
      <vt:lpstr>Презентация PowerPoint</vt:lpstr>
      <vt:lpstr>World War II deaths</vt:lpstr>
      <vt:lpstr>UKRAINE’S CONTRIBUTION TO VICTORY </vt:lpstr>
      <vt:lpstr>Презентация PowerPoint</vt:lpstr>
      <vt:lpstr>Презентация PowerPoint</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of totalitarian state Ukraine   from 1920th to Khruchev`s Thaw</dc:title>
  <dc:creator>Сергей С. Дидык</dc:creator>
  <cp:lastModifiedBy>Сергей С. Дидык</cp:lastModifiedBy>
  <cp:revision>123</cp:revision>
  <dcterms:modified xsi:type="dcterms:W3CDTF">2019-03-25T12:39:16Z</dcterms:modified>
</cp:coreProperties>
</file>