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7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1936" y="131806"/>
            <a:ext cx="10396150" cy="1917236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ЗАПОРІЗЬКИЙ ДЕРЖАВНИЙ МЕДИЧНИЙ УНІВЕРСИТЕТ </a:t>
            </a:r>
            <a:b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фізичної реабілітації, спортивної медицини, фізичного виховання та здоров’я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968" y="2496063"/>
            <a:ext cx="10132540" cy="390882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6: </a:t>
            </a:r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uk-UA" sz="4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Шаповалова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І. В. </a:t>
            </a:r>
            <a:r>
              <a:rPr lang="uk-UA" sz="2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пед. </a:t>
            </a:r>
            <a:r>
              <a:rPr lang="uk-UA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</a:t>
            </a:r>
          </a:p>
          <a:p>
            <a:pPr algn="ctr"/>
            <a:endParaRPr lang="uk-UA" sz="2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4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sz="4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15" y="4106836"/>
            <a:ext cx="2148965" cy="2298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99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0173" y="395416"/>
            <a:ext cx="10429103" cy="564594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Зразкові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схемами занять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хворого.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наступною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схемою: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номер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темп,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(див. схему 1):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</a:p>
          <a:p>
            <a:pPr marL="0" indent="0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Зразковий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…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 ...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(....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режим)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П.І.Б пацієнта_________________________________________________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Вік____________________ 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 проведення ____________________________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та індивідуальні лікувальні завдання _______________________________________________________________</a:t>
            </a:r>
          </a:p>
          <a:p>
            <a:pPr marL="0" indent="0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ЛФК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)_____________________________________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­­­­­­­­­­­­­­­­­­­­­­­_________________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674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265" y="527222"/>
            <a:ext cx="10527957" cy="59724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756811"/>
              </p:ext>
            </p:extLst>
          </p:nvPr>
        </p:nvGraphicFramePr>
        <p:xfrm>
          <a:off x="851773" y="413364"/>
          <a:ext cx="10171131" cy="617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8228"/>
                <a:gridCol w="2521796"/>
                <a:gridCol w="1695011"/>
                <a:gridCol w="1695011"/>
                <a:gridCol w="1695011"/>
                <a:gridCol w="1696074"/>
              </a:tblGrid>
              <a:tr h="7031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з/р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Вихідне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положення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вправи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Дозування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Методичні вказівки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Підготовча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частина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частина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Заключна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частина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  <a:tr h="3515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uk-UA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5449" marR="55449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9363" y="21605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11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9744" y="477795"/>
            <a:ext cx="10104861" cy="6181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 застосування</a:t>
            </a:r>
            <a:r>
              <a:rPr lang="uk-UA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 гімнастики.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 застосування коригуючої гімнастики у комплексних заходах фізичної терапії слід виз­начати її ефективність, щоб контролювати правильність добору фізичних вправ і доцільність обраної методики,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вносити корективи у занят­тя і курс коригуючої гімнастики.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 гімнастики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оперативного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втручання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Загальновизнаним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правилом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 гімнастики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Розрізняють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експрес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-контроль,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215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696" y="670560"/>
            <a:ext cx="10256106" cy="557174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Експрес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-контроль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терміновий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вивчають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фі­зичне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лікарсько-педагогічні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виз­начається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ЧСС,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артеріальний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вірно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спланованому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максимуму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 на 7-10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режиму.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своєчасно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корективи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методику занять,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 гімнастики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клінічні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182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2"/>
          <p:cNvSpPr txBox="1">
            <a:spLocks/>
          </p:cNvSpPr>
          <p:nvPr/>
        </p:nvSpPr>
        <p:spPr>
          <a:xfrm>
            <a:off x="792481" y="524256"/>
            <a:ext cx="11124376" cy="58399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Етапний</a:t>
            </a:r>
            <a:r>
              <a:rPr lang="ru-RU" sz="3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 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курсу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загалом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куму­лятивний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для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початком занять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коригуючої гімнастики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поглиблено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обстежують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антропометричні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патології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свідчать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стан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тієї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опорно-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Так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визначення функціонального стану серцево-судинної системи застосовують динамічні проби з різними фізичними навантаженнями: присіданнями, ходьбою на місці, бігом, підскоками, вправами на велоергометрі, </a:t>
            </a:r>
            <a:r>
              <a:rPr lang="uk-UA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тредмілі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(доріжка, що пересувається), сходження по східцях.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реакцією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ЧСС,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артеріального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часу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дається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працездатності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час.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121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831" y="341377"/>
            <a:ext cx="10620881" cy="592531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клінічній практиці для складання індивідуального рухового режиму та оцінки ефективності коригуючої гімнастики виникає необхідність у визначенні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толерантності до фізичних навантажень,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 здатність організму витримувати їх без негативних порушень стану. 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вона шляхом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одночасним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електрокардіографічним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контролем. При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перших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погіршення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коронарного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кровообігу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фіксується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електрокардіограмі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пробу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припиняють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фіксуючи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ЧСС. Момент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несприятливої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порогом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занять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 гімнастикою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зрозуміло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нижчий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порогового, 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порогову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толерантність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зіставляють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енерговитратами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67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357" y="841249"/>
            <a:ext cx="10363199" cy="54854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 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 одним із головних методів оцінки рухових можливостей пацієнта при багатьох захворюваннях, травмах і деформаціях опорно-рухового апарату. Порівнюючи амплітуду активних і пасивних рухів особи, яку обстежують, з амплітудою ідентичних рухів здорової людини можна судити як про порушення, так і про відновлення обсягу рухів у процесі лікування, оцінювати ефективність занять коригуючою гімнастикою та інших засобів фізичної терапії. </a:t>
            </a: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Амплітуду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 у повному обсязі, тобто нормальну, прийнято оцінювати у 5 балів; 3/4 нормальної амплітуди рухів − 4 бали; 1/2 − 3 бали; 1/4 − 2 бали; мінімальна амплітуда рухів − 1 бал; рухи відсутні − 0 балів.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602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98133" y="304800"/>
            <a:ext cx="11242591" cy="5511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Вимірювання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 у суглобах проводять за допомогою інструментів різної складності. Найбільш широко у практиці застосовують універсальний кутомір або гоніометр.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транспортира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шкалою до 180°,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прикріплено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два плеча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довжиною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30-40 см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рухлива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кутоміра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сполучається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віссю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бранши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розташовуються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проксимального і дистального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зчленову­ються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помилок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з метою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уніфікації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об'єктивно­го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вимірю­вань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однакові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вимірюванні рухів у плечовому суглобі за вихідну величину приймають 0° при опущеній руці і зімкнутих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браншах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кутоміра. Вимірювання рухів в ліктьовому,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променево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-зап'ястковому, кульшовому і колінному суглобах за вихідну величину береться 180°, а гомілковостопному − 90°. </a:t>
            </a:r>
          </a:p>
        </p:txBody>
      </p:sp>
    </p:spTree>
    <p:extLst>
      <p:ext uri="{BB962C8B-B14F-4D97-AF65-F5344CB8AC3E}">
        <p14:creationId xmlns:p14="http://schemas.microsoft.com/office/powerpoint/2010/main" val="2202177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453081" y="4209534"/>
            <a:ext cx="11392929" cy="2051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3081" y="635303"/>
            <a:ext cx="1150002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Вимірювання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відділах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допо­могою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комбінованого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кутоміра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макси­мальними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хребта.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шийному відділі хребта згинання у нормі відбувається до торкання підборіддя з грудиною, розгинання − до гори­зонтального положення потилиці, нахили вбік − до торкання вушної раковини надпліччя, при максимальній ротації підборіддя торкається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акроміона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нормальній рухомості у поперековому відділі хребта пацієнт при нахилі тулуба уперед може торкнутися кінчиками пальців рук підлоги, а на обмеження розгинання у поперековому від­ділі хребта досягає 80°. Сумарні рухи всього хребта можливі у межах: до 160° − згинання, 145° − розгинання, загальна амплітуда рухів у фронтальній площині − до 165° і поворотів у кожний бік − до 120°.</a:t>
            </a:r>
          </a:p>
          <a:p>
            <a:pPr indent="449580" algn="just">
              <a:spcAft>
                <a:spcPts val="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217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56" y="292608"/>
            <a:ext cx="11818332" cy="399897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як­найкраще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ви­никають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 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цією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метою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динамометри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метод мануального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тестуван­ня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сантиметрах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III 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опори.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вимірюють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VII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хребця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початку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міжсідничної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складки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стоячи і при максимально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прогинанні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Нахил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убік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ковзаючи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однойменній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пальцями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колінного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Нормальними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обсягами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шийному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хребта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− 70°,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зги­нання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− 60°, повороти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вбік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по 75°,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нахили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вбік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по 45°,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нахили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вбік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грудному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поперековому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(разом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− по 50°.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15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82811"/>
            <a:ext cx="8596668" cy="4558551"/>
          </a:xfrm>
        </p:spPr>
        <p:txBody>
          <a:bodyPr>
            <a:normAutofit fontScale="925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проведення вправ  з коригуючої гімнастики.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 пацієнта відносно приладу і підлоги.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</a:t>
            </a:r>
            <a:r>
              <a:rPr lang="uk-UA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 застосування коригуючої гімнастики.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Фізіологічна крива навантаження.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дозування фізичного навантаження.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656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216" y="403654"/>
            <a:ext cx="8738543" cy="59312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амплітуда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згинання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балах.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чотирьох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п'яти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шестибальну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набула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чином, ефективність застосування коригуючої гімнастики визначається зміною вихідних показників функціонального стану організму під дією фізичних вправ у процесі коригуючи вправ.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найінформативнішими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амплітуд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398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118" y="617838"/>
            <a:ext cx="10413946" cy="560008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5. 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Фізіологічна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крива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спостережень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реакції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пульсу,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артеріального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виявляються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загальне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 гімнастикою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підставі цих даних будується фізіологічна крива навантаження − так називають графічне зображення ступеня впливу фізичних вправ на організм (або під фізіологічного кривого навантаження прийнято мати на увазі графічне зображення реакції організму (по частоті пульсу) на фізичні вправи в продовження всього заняття.) Нормальна фізіологічна крива фізичного навантаження характеризується зниженнями і підйомами, підйоми відповідають частішанню ЧСС, зниження – порідшанню ЧСС під впливом дихальних вправ або пауз відпочинку, вправ у релаксації м'язів.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868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9061" y="761506"/>
            <a:ext cx="112754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 сприятливим варто вважати поступове (хвилеподібне) підвищення фізичного навантаження (пульсової кривої). Крива фізіологічного навантаження коригуючої гімнастики у першій половині курсу (гострий період, щадний) повинна характеризуватися поступовим підйомом навантаження в підготовчій частині, стійким (хвилеподібним) високим рівнем навантаження в основній частині заняття коригуючою гімнастикою і швидким зниженням навантаження в заключній частині. В другій половині курсу (функціональний і тренувальний періоди) крива фізіологічного навантаження заняття коригуючою гімнастикою повинна характеризуватися більш швидким зростанням навантаження в підготовчій частині, високим стійким навантаженням в основній частині заняття коригуючою гімнастикою і поступовим зниженням навантаження в заключній частині заняття. </a:t>
            </a:r>
          </a:p>
        </p:txBody>
      </p:sp>
    </p:spTree>
    <p:extLst>
      <p:ext uri="{BB962C8B-B14F-4D97-AF65-F5344CB8AC3E}">
        <p14:creationId xmlns:p14="http://schemas.microsoft.com/office/powerpoint/2010/main" val="3572774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7" y="362465"/>
            <a:ext cx="10342771" cy="59477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 Способи дозування фізичного навантаження.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 дозуванням у коригуючій гімнастиці розуміють установлення сумарної дози (величини) фізичного навантаження при застосуванні як однієї фізичної вправи, так і якого-небудь комплексу фізичних вправ (РГГ, заняття КГ, прогулянка й ін.). </a:t>
            </a: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повинне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не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надмірно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надмірно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великим, тому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одному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буде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погіршить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насамперед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опорно-рухового апарату,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серцево-судинної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3192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105" y="609601"/>
            <a:ext cx="11241024" cy="602284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Фізичне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дозується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Шляхом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вибору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Обсягом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у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Чергуванням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м’язових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навантажень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дозування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повторень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Темпом,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амплітудою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Ступенем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силового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напруження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м’язів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Складністю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ритмом.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загальнорозвиваючих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дихальних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характером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пасивні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емоційного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фактора і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щільністю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ЛГ. </a:t>
            </a:r>
            <a:endParaRPr lang="uk-UA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032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6" y="502509"/>
            <a:ext cx="10765537" cy="564594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лікувальній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лікарем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Підбір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легкого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важкого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простого до складного, 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часом,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затрачується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їхнє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характеру і виду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комплекс,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гімнастичних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дрібних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великих.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ÐÐ°ÑÑÐ¸Ð½ÐºÐ¸ Ð¿Ð¾ Ð·Ð°Ð¿ÑÐ¾ÑÑ &quot;Ð¿Ð»Ð¾ÑÐºÐ¾ÑÑÐ¾Ð¿ÑÑÑÑ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91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160" y="432650"/>
            <a:ext cx="10941167" cy="617014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 руху, або швидкість їхнього виконання, різні.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стаціонару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темп,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поліклінічному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санаторному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Зменшення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 збільшення амплітуди рухів також дозволяє регулювати фізичне навантаження.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зусилля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величину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 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оволодіння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ними і росту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величину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001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930" y="577309"/>
            <a:ext cx="10223486" cy="572008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 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ускладнювати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міру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оволодіння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ними і росту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Ритм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чергувань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Правильно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підібраний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ритм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віддаляє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нервову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автоматизму.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Співвідношення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загально-розвиваючих та дихальних вправ залежить від періоду захворювання. По мірі видужання зменшують кількість дихальних вправ, збільшуючи число спеціальних вправ.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емоції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віддаляє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367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8384" y="804672"/>
            <a:ext cx="9741408" cy="53279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дозуванні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часу фактичного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тривалості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повинна бути 50-60%, у санаторно-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тренувальному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руховому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75%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дихальні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розслаблення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чергуючи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підтримувати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стомлення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займаються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1929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404" y="601363"/>
            <a:ext cx="8532597" cy="5440000"/>
          </a:xfrm>
        </p:spPr>
        <p:txBody>
          <a:bodyPr/>
          <a:lstStyle/>
          <a:p>
            <a:pPr marL="0" indent="0" algn="ctr">
              <a:buNone/>
            </a:pPr>
            <a:endParaRPr lang="uk-UA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uk-UA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uk-UA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uk-UA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uk-UA" sz="5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ДЯКУЮ </a:t>
            </a:r>
            <a:r>
              <a:rPr lang="uk-UA" sz="5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УВАГУ!</a:t>
            </a:r>
            <a:endParaRPr lang="ru-RU" sz="5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633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313" y="280086"/>
            <a:ext cx="9662983" cy="576127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Алгоритм проведення вправ  з коригуючої гімнастики.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 вправ  з коригуючої гімнастики необхідно дотримуватись алгоритму проведення.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Назвати вправу.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Назвати вихідне положення і прийняти його.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Розповісти і показати, які та на який рахунок виконуються окремі рухи.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Дати команду пацієнту прийняти вихідне положення.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Дати команду до виконання вправи.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 рахунок виконувати вправу одночасно з пацієнтом.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Дати команду до закінчення виконання вправ.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66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" y="414528"/>
            <a:ext cx="10929963" cy="588873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разі необхідності фізичний терапевт вносить корективи у якість виконання вправ пацієнтами. До цього можна дати словесні рекомендації, повторно показати, звернувши увагу на окремі рухи, або ж підійти до пацієнта і допомогти йому правильно виконати вправу. При порушенні рухової здатності необхідно звертати увагу пацієнта на поєднанні активних і пасивних рухів із зоровим контролем та власним  словесним розпорядженням щодо виконання необхідних рухів.</a:t>
            </a:r>
          </a:p>
          <a:p>
            <a:pPr marL="0" indent="0" algn="just">
              <a:buNone/>
            </a:pPr>
            <a:r>
              <a:rPr lang="uk-UA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Фізичні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 можуть виконуватися як за інструкцією  (поясненням), так і після показу. При словесному поясненні вегетативні реакції, як правило, вище рівня, необхідного для задоволення потреб на м`язову роботу. Виконання нескладних вправ після його показу супроводжуються вегетативними зрушеннями, адекватними м`язовій діяльності. Тому перед початком занять із пацієнтом необхідно чітко визначити, що для пацієнта краще: показ, словесне пояснення чи їх поєднання.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607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077" y="469557"/>
            <a:ext cx="9910118" cy="557180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підлоги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розташування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підлоги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«Вне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а)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руки (рук);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ззовні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двохосьового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снаряду.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Всередині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− а)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опорними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руками; б)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всередині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драбини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Стоячи − а)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опирається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ногами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підлогу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снаряд,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утворюючи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них кут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45°,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вертикального; б)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ніг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вертикального (в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упор стоячи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зігнувшись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упор стоячи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нарізно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96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104" y="370703"/>
            <a:ext cx="11156011" cy="625251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Лежачи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горизонтальному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ближче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горизонтального.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Сидячи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опору тазом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стегна.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Спереду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повернутий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обличчям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підлоги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Ззаду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повернутий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спиною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підлоги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Боком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лівим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правим) боком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приладу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підлоги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Прогнувшись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трохи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відведені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назад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припіднята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голова (не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Зігнувшись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зігнуте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кульшових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суглобах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максимально.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Кутом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прямий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598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7824" y="499872"/>
            <a:ext cx="10165161" cy="573155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максимально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близькому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вертикального.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захватом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максимально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тулуба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утриманням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 ногами.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Махом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виповнюється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інерції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Силою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повільно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м'язових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зусиль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стійки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ногах: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Нарізно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нарізно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−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на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плечей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Вузька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нарізно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−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стійку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двоє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нарізно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нарізно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− ноги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стійці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розведені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ÐÐ°ÑÑÐ¸Ð½ÐºÐ¸ Ð¿Ð¾ Ð·Ð°Ð¿ÑÐ¾ÑÑ &quot;Ð¿ÑÐ°Ð²Ð¸Ð»ÑÐ½Ð°Ñ Ð¾ÑÐ°Ð½ÐºÐ° Ð·Ð° Ð¿Ð°ÑÑÐ¾Ð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2162726" cy="21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&quot;Ð¿ÑÐ°Ð²Ð¸Ð»ÑÐ½Ð°Ñ Ð¾ÑÐ°Ð½ÐºÐ° Ð·Ð° Ð¿Ð°ÑÑÐ¾Ð¹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&quot;Ð¿ÑÐ°Ð²Ð¸Ð»ÑÐ½Ð°Ñ Ð¾ÑÐ°Ð½ÐºÐ° Ð·Ð° Ð¿Ð°ÑÑÐ¾Ð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55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315" y="362465"/>
            <a:ext cx="9984258" cy="546531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</a:t>
            </a:r>
            <a:r>
              <a:rPr lang="uk-UA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Фізичний терапевт повинен вміти: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склада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ранкової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гігієнічної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вдома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проводит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uk-UA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групові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палатах,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кабінетах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коригуючої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майданчиках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верандах; 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</a:t>
            </a:r>
            <a:r>
              <a:rPr lang="uk-UA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організацію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оздоровчо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масових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займаються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AutoShape 4" descr="ÐÐ°ÑÑÐ¸Ð½ÐºÐ¸ Ð¿Ð¾ Ð·Ð°Ð¿ÑÐ¾ÑÑ &quot;Ð¿ÑÐ°Ð²Ð¸Ð»ÑÐ½Ð°Ñ Ð¾ÑÐ°Ð½ÐºÐ°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70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789" y="461319"/>
            <a:ext cx="10017211" cy="558004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розробляють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захворювань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такою формою: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коригуючою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гімнастикою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цільова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настанова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uk-UA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134277"/>
              </p:ext>
            </p:extLst>
          </p:nvPr>
        </p:nvGraphicFramePr>
        <p:xfrm>
          <a:off x="1207009" y="3608832"/>
          <a:ext cx="8778239" cy="27797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3999"/>
                <a:gridCol w="1752868"/>
                <a:gridCol w="2392412"/>
                <a:gridCol w="1121664"/>
                <a:gridCol w="1987296"/>
              </a:tblGrid>
              <a:tr h="8594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Частина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заняття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Цільова настанова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Зміст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Тривалість (хв.)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Методичні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вказівки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Підготовча частина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Основна частина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Заключна частина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33984" y="1318549"/>
            <a:ext cx="10216896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altLang="uk-UA" sz="14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Таблиця 1</a:t>
            </a:r>
            <a:endParaRPr lang="ru-RU" altLang="uk-UA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Зразок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схеми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заняття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коригуючою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гімнастикою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визначеній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нозологічній</a:t>
            </a:r>
            <a:r>
              <a:rPr kumimoji="0" lang="ru-RU" alt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uk-U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формі</a:t>
            </a:r>
            <a:endParaRPr kumimoji="0" lang="ru-RU" alt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76535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</TotalTime>
  <Words>105</Words>
  <Application>Microsoft Office PowerPoint</Application>
  <PresentationFormat>Произвольный</PresentationFormat>
  <Paragraphs>215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Грань</vt:lpstr>
      <vt:lpstr>       ЗАПОРІЗЬКИЙ ДЕРЖАВНИЙ МЕДИЧНИЙ УНІВЕРСИТЕТ  кафедра фізичної реабілітації, спортивної медицини, фізичного виховання та здоров’я</vt:lpstr>
      <vt:lpstr>План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ЗАПОРІЗЬКИЙ ДЕРЖАВНИЙ МЕДИЧНИЙ УНІВЕРСИТЕТ  кафедра фізичної реабілітації, спортивної медицини, фізичного виховання та здоров’я</dc:title>
  <dc:creator>Пользователь Windows</dc:creator>
  <cp:lastModifiedBy>Irina</cp:lastModifiedBy>
  <cp:revision>22</cp:revision>
  <dcterms:created xsi:type="dcterms:W3CDTF">2020-02-24T10:13:32Z</dcterms:created>
  <dcterms:modified xsi:type="dcterms:W3CDTF">2020-04-21T13:16:50Z</dcterms:modified>
</cp:coreProperties>
</file>