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7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-16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4/21/2020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51936" y="131806"/>
            <a:ext cx="10396150" cy="1917236"/>
          </a:xfrm>
        </p:spPr>
        <p:txBody>
          <a:bodyPr/>
          <a:lstStyle/>
          <a:p>
            <a:pPr algn="ctr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ЗАПОРІЗЬКИЙ ДЕРЖАВНИЙ МЕДИЧНИЙ УНІВЕРСИТЕТ </a:t>
            </a:r>
            <a:b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фізичної реабілітації, спортивної медицини, фізичного виховання та здоров’я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37968" y="2496063"/>
            <a:ext cx="10132540" cy="3908821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uk-UA" sz="40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Лекція 6: </a:t>
            </a:r>
            <a:r>
              <a:rPr lang="en-US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uk-UA" sz="4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занять  </a:t>
            </a:r>
            <a:r>
              <a:rPr lang="ru-RU" sz="40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коригуючою</a:t>
            </a:r>
            <a:r>
              <a:rPr lang="ru-RU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гімнастикою</a:t>
            </a:r>
            <a:r>
              <a:rPr lang="ru-RU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40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40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80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Шаповалова</a:t>
            </a:r>
            <a:r>
              <a:rPr lang="uk-UA" sz="28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І. В. </a:t>
            </a:r>
            <a:r>
              <a:rPr lang="uk-UA" sz="280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канд</a:t>
            </a:r>
            <a:r>
              <a:rPr lang="uk-UA" sz="28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пед. </a:t>
            </a:r>
            <a:r>
              <a:rPr lang="uk-UA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uk-UA" sz="28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доц.</a:t>
            </a:r>
          </a:p>
          <a:p>
            <a:pPr algn="ctr"/>
            <a:endParaRPr lang="uk-UA" sz="2800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43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</a:t>
            </a:r>
            <a:endParaRPr lang="ru-RU" sz="43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615" y="4106836"/>
            <a:ext cx="2148965" cy="2298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79906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0173" y="395416"/>
            <a:ext cx="10429103" cy="5645947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Зразкові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розробляють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відповідності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схемами занять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коригуючою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гімнастикою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принципу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хворого.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Складаються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наступною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схемою: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порядковий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номер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вихідне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хворого,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зміст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дозування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темп,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вказівки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(див. схему 1):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Схема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</a:p>
          <a:p>
            <a:pPr marL="0" indent="0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Зразковий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… (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патології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на ... (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етапі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(....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руховий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режим) 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П.І.Б пацієнта_________________________________________________</a:t>
            </a:r>
          </a:p>
          <a:p>
            <a:pPr marL="0" indent="0">
              <a:buNone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Вік____________________ </a:t>
            </a:r>
          </a:p>
          <a:p>
            <a:pPr marL="0" indent="0">
              <a:buNone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Місце проведення ____________________________</a:t>
            </a:r>
          </a:p>
          <a:p>
            <a:pPr marL="0" indent="0">
              <a:buNone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Загальні та індивідуальні лікувальні завдання _______________________________________________________________</a:t>
            </a:r>
          </a:p>
          <a:p>
            <a:pPr marL="0" indent="0">
              <a:buNone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ЛФК (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)_____________________________________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­­­­­­­­­­­­­­­­­­­­­­­_________________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76746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7265" y="527222"/>
            <a:ext cx="10527957" cy="59724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3756811"/>
              </p:ext>
            </p:extLst>
          </p:nvPr>
        </p:nvGraphicFramePr>
        <p:xfrm>
          <a:off x="851773" y="413364"/>
          <a:ext cx="10171131" cy="6172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68228"/>
                <a:gridCol w="2521796"/>
                <a:gridCol w="1695011"/>
                <a:gridCol w="1695011"/>
                <a:gridCol w="1695011"/>
                <a:gridCol w="1696074"/>
              </a:tblGrid>
              <a:tr h="70312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з/р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Вихідне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положення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Зміст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вправи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Дозування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Темп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Методичні вказівки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</a:tr>
              <a:tr h="35156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</a:tr>
              <a:tr h="351563">
                <a:tc gridSpan="6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Підготовча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частина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35156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</a:tr>
              <a:tr h="35156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</a:tr>
              <a:tr h="35156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</a:tr>
              <a:tr h="351563">
                <a:tc gridSpan="6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Основна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частина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35156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</a:tr>
              <a:tr h="35156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</a:tr>
              <a:tr h="35156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</a:tr>
              <a:tr h="351563">
                <a:tc gridSpan="6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Заключна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частина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35156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</a:tr>
              <a:tr h="35156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</a:tr>
              <a:tr h="35156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449" marR="55449" marT="0" marB="0"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519363" y="216058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8117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9744" y="477795"/>
            <a:ext cx="10104861" cy="618140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uk-UA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 застосування</a:t>
            </a:r>
            <a:r>
              <a:rPr lang="uk-UA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коригуючої гімнастики.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У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 застосування коригуючої гімнастики у комплексних заходах фізичної терапії слід виз­начати її ефективність, щоб контролювати правильність добору фізичних вправ і доцільність обраної методики,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оперативно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вносити корективи у занят­тя і курс коригуючої гімнастики. </a:t>
            </a:r>
          </a:p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коригуючої гімнастики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залежать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оперативного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втручання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травми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Загальновизнаним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правилом є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фізіологічної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кривої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занять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коригуючої гімнастики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контролю: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експрес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-контроль,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поточний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етапний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32156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2696" y="670560"/>
            <a:ext cx="10256106" cy="5571744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Експрес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-контроль 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одного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терміновий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Для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вивчають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пацієнта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фі­зичне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лікарсько-педагогічні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спостереження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виз­начається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ЧСС,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дихання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артеріальний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змогу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побудувати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фізіологічну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криву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вірно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спланованому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поступово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вступній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максимуму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середині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знижується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заключній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Поточний</a:t>
            </a:r>
            <a:r>
              <a:rPr lang="ru-RU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 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всього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періоду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менше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 на 7-10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рухового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режиму.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своєчасно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вносити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корективи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методику занять,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коригуючої гімнастики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клінічні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проб,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інструментальних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антропометрії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31827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2"/>
          <p:cNvSpPr txBox="1">
            <a:spLocks/>
          </p:cNvSpPr>
          <p:nvPr/>
        </p:nvSpPr>
        <p:spPr>
          <a:xfrm>
            <a:off x="792481" y="524256"/>
            <a:ext cx="11124376" cy="583996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Етапний</a:t>
            </a:r>
            <a:r>
              <a:rPr lang="ru-RU" sz="3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 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курсу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лікування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загалом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куму­лятивний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для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перед початком занять </a:t>
            </a:r>
            <a:r>
              <a:rPr lang="uk-UA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коригуючої гімнастики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поглиблено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обстежують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пацієнта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антропометричні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виміри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і,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характеру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патології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функціональні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проби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шо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свідчать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стан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тієї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іншої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серцево-судинної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дихальної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нервової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опорно-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рухового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апарату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Так</a:t>
            </a:r>
            <a:r>
              <a:rPr lang="uk-UA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для визначення функціонального стану серцево-судинної системи застосовують динамічні проби з різними фізичними навантаженнями: присіданнями, ходьбою на місці, бігом, підскоками, вправами на велоергометрі, </a:t>
            </a:r>
            <a:r>
              <a:rPr lang="uk-UA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тредмілі</a:t>
            </a:r>
            <a:r>
              <a:rPr lang="uk-UA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(доріжка, що пересувається), сходження по східцях. 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реакцією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ЧСС,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артеріального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тиску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часу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відновлення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робиться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висновок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функціональний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стан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серцево-судинної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дається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фізичної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працездатності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даний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час.</a:t>
            </a:r>
            <a:endParaRPr lang="uk-UA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91213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0831" y="341377"/>
            <a:ext cx="10620881" cy="5925312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клінічній практиці для складання індивідуального рухового режиму та оцінки ефективності коригуючої гімнастики виникає необхідність у визначенні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толерантності до фізичних навантажень,</a:t>
            </a:r>
            <a:r>
              <a:rPr lang="ru-RU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тобто здатність організму витримувати їх без негативних порушень стану. </a:t>
            </a:r>
          </a:p>
          <a:p>
            <a:pPr marL="0" indent="0" algn="just">
              <a:buNone/>
            </a:pP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вона шляхом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поступового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навантажень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одночасним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електрокардіографічним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контролем. При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появі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перших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погіршення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коронарного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кровообігу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фіксується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електрокардіограмі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− пробу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припиняють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фіксуючи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ЧСС. Момент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появи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несприятливої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реакції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називається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порогом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толерантності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об'єктивно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призначати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оптимальний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фізичних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навантажень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занять </a:t>
            </a:r>
            <a:r>
              <a:rPr lang="uk-UA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коригуючою гімнастикою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зрозуміло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нижчий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порогового, а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підготовки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фізичної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порогову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толерантність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зіставляють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професійними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енерговитратами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98672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4357" y="841249"/>
            <a:ext cx="10363199" cy="548541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Вимірювання рухів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суглобах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 одним із головних методів оцінки рухових можливостей пацієнта при багатьох захворюваннях, травмах і деформаціях опорно-рухового апарату. Порівнюючи амплітуду активних і пасивних рухів особи, яку обстежують, з амплітудою ідентичних рухів здорової людини можна судити як про порушення, так і про відновлення обсягу рухів у процесі лікування, оцінювати ефективність занять коригуючою гімнастикою та інших засобів фізичної терапії. </a:t>
            </a:r>
          </a:p>
          <a:p>
            <a:pPr marL="0" indent="0" algn="just"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Амплітуду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рухів у повному обсязі, тобто нормальну, прийнято оцінювати у 5 балів; 3/4 нормальної амплітуди рухів − 4 бали; 1/2 − 3 бали; 1/4 − 2 бали; мінімальна амплітуда рухів − 1 бал; рухи відсутні − 0 балів.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16028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398133" y="304800"/>
            <a:ext cx="11242591" cy="55113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Вимірювання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рухів у суглобах проводять за допомогою інструментів різної складності. Найбільш широко у практиці застосовують універсальний кутомір або гоніометр.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транспортира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шкалою до 180°, до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прикріплено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два плеча (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бранши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довжиною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30-40 см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 з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бранш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рухлива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вимірюванні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вісь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кутоміра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сполучається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віссю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бранши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розташовуються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проксимального і дистального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зчленову­ються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виключення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помилок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з метою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уніфікації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об'єктивно­го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вимірю­вань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однакові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методики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вимірювання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При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вимірюванні рухів у плечовому суглобі за вихідну величину приймають 0° при опущеній руці і зімкнутих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браншах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кутоміра. Вимірювання рухів в ліктьовому,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променево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-зап'ястковому, кульшовому і колінному суглобах за вихідну величину береться 180°, а гомілковостопному − 90°. </a:t>
            </a:r>
          </a:p>
        </p:txBody>
      </p:sp>
    </p:spTree>
    <p:extLst>
      <p:ext uri="{BB962C8B-B14F-4D97-AF65-F5344CB8AC3E}">
        <p14:creationId xmlns:p14="http://schemas.microsoft.com/office/powerpoint/2010/main" val="22021771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2"/>
          <p:cNvSpPr txBox="1">
            <a:spLocks/>
          </p:cNvSpPr>
          <p:nvPr/>
        </p:nvSpPr>
        <p:spPr>
          <a:xfrm>
            <a:off x="453081" y="4209534"/>
            <a:ext cx="11392929" cy="20512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3081" y="635303"/>
            <a:ext cx="11500022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Вимірювання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рухів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відділах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хребта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допо­могою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комбінованого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кутоміра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у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широкій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практиці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−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візуально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макси­мальними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рухами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хребта. 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У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шийному відділі хребта згинання у нормі відбувається до торкання підборіддя з грудиною, розгинання − до гори­зонтального положення потилиці, нахили вбік − до торкання вушної раковини надпліччя, при максимальній ротації підборіддя торкається 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акроміона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 нормальній рухомості у поперековому відділі хребта пацієнт при нахилі тулуба уперед може торкнутися кінчиками пальців рук підлоги, а на обмеження розгинання у поперековому від­ділі хребта досягає 80°. Сумарні рухи всього хребта можливі у межах: до 160° − згинання, 145° − розгинання, загальна амплітуда рухів у фронтальній площині − до 165° і поворотів у кожний бік − до 120°.</a:t>
            </a:r>
          </a:p>
          <a:p>
            <a:pPr indent="449580" algn="just">
              <a:spcAft>
                <a:spcPts val="0"/>
              </a:spcAft>
            </a:pP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12177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9456" y="292608"/>
            <a:ext cx="11818332" cy="399897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сили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показником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рухових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як­найкраще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показує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ви­никають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рухових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впливом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занять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коригуючою гімнастикою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З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цією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метою 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практиці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динамометри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метод мануального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м'язового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тестуван­ня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З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вказує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відстань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сантиметрах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кінця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III 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опори.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Розгинання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тулуба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вимірюють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відстанню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VII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шийного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хребця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початку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міжсідничної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складки 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стоячи і при максимально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прогинанні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Нахил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убік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вважається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добрим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пацієнт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ковзаючи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однойменній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стегна,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колінного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Нормальними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обсягами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шийному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відділі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хребта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вважати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розгинання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− 70°,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зги­нання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− 60°, повороти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вбік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− по 75°,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нахили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вбік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− по 45°,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нахили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вбік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грудному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поперековому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відділах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(разом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дорівнюють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− по 50°.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6157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482811"/>
            <a:ext cx="8596668" cy="4558551"/>
          </a:xfrm>
        </p:spPr>
        <p:txBody>
          <a:bodyPr>
            <a:normAutofit fontScale="92500"/>
          </a:bodyPr>
          <a:lstStyle/>
          <a:p>
            <a:pPr marL="514350" lvl="0" indent="-514350" algn="just">
              <a:buFont typeface="+mj-lt"/>
              <a:buAutoNum type="arabicPeriod"/>
            </a:pPr>
            <a:r>
              <a:rPr lang="uk-UA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проведення вправ  з коригуючої гімнастики.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uk-UA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 пацієнта відносно приладу і підлоги.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Схема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складання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коригуючою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гімнастик</a:t>
            </a:r>
            <a:r>
              <a:rPr lang="uk-UA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ою</a:t>
            </a:r>
            <a:r>
              <a:rPr lang="uk-UA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uk-UA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 застосування коригуючої гімнастики.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uk-UA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Фізіологічна крива навантаження.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uk-UA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Способи дозування фізичного навантаження.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16567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0216" y="403654"/>
            <a:ext cx="8738543" cy="593124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амплітуда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згинання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роведене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м'язових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етапах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оцінюють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балах. 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Запропоновано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трьох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чотирьох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п'яти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шестибальну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набула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Таким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чином, ефективність застосування коригуючої гімнастики визначається зміною вихідних показників функціонального стану організму під дією фізичних вправ у процесі коригуючи вправ.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рухових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найінформативнішими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амплітуд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суглобах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53987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6118" y="617838"/>
            <a:ext cx="10413946" cy="5600081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uk-UA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5. </a:t>
            </a:r>
            <a:r>
              <a:rPr lang="ru-RU" sz="3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Фізіологічна</a:t>
            </a:r>
            <a:r>
              <a:rPr lang="ru-RU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крива </a:t>
            </a:r>
            <a:r>
              <a:rPr lang="ru-RU" sz="3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За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даними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спостережень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(з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дослідженням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реакції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пульсу,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частоти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дихання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артеріального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тиску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виявляються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загальне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пацієнта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заняттях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коригуючою гімнастикою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підставі цих даних будується фізіологічна крива навантаження − так називають графічне зображення ступеня впливу фізичних вправ на організм (або під фізіологічного кривого навантаження прийнято мати на увазі графічне зображення реакції організму (по частоті пульсу) на фізичні вправи в продовження всього заняття.) Нормальна фізіологічна крива фізичного навантаження характеризується зниженнями і підйомами, підйоми відповідають частішанню ЧСС, зниження – порідшанню ЧСС під впливом дихальних вправ або пауз відпочинку, вправ у релаксації м'язів.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88684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99061" y="761506"/>
            <a:ext cx="1127546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 сприятливим варто вважати поступове (хвилеподібне) підвищення фізичного навантаження (пульсової кривої). Крива фізіологічного навантаження коригуючої гімнастики у першій половині курсу (гострий період, щадний) повинна характеризуватися поступовим підйомом навантаження в підготовчій частині, стійким (хвилеподібним) високим рівнем навантаження в основній частині заняття коригуючою гімнастикою і швидким зниженням навантаження в заключній частині. В другій половині курсу (функціональний і тренувальний періоди) крива фізіологічного навантаження заняття коригуючою гімнастикою повинна характеризуватися більш швидким зростанням навантаження в підготовчій частині, високим стійким навантаженням в основній частині заняття коригуючою гімнастикою і поступовим зниженням навантаження в заключній частині заняття. </a:t>
            </a:r>
          </a:p>
        </p:txBody>
      </p:sp>
    </p:spTree>
    <p:extLst>
      <p:ext uri="{BB962C8B-B14F-4D97-AF65-F5344CB8AC3E}">
        <p14:creationId xmlns:p14="http://schemas.microsoft.com/office/powerpoint/2010/main" val="35727741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7837" y="362465"/>
            <a:ext cx="10342771" cy="594771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 Способи дозування фізичного навантаження. 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 дозуванням у коригуючій гімнастиці розуміють установлення сумарної дози (величини) фізичного навантаження при застосуванні як однієї фізичної вправи, так і якого-небудь комплексу фізичних вправ (РГГ, заняття КГ, прогулянка й ін.). </a:t>
            </a:r>
          </a:p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повинне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адекватним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функціональним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можливостям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пацієнта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не бути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надмірно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малим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надмірно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великим, тому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одному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буде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достатнього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лікувального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іншому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−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погіршить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стан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пацієнта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Дозування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стадії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стану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насамперед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опорно-рухового апарату,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серцево-судинної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дихальної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53192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1105" y="609601"/>
            <a:ext cx="11241024" cy="6022848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Фізичне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uk-UA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КГ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дозується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спосіб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uk-UA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Шляхом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вихідних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положень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Обсягом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м’язових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беруть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участь у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русі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Чергуванням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м’язових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навантажень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Тривалістю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дозування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фізичних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Кількістю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повторень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кожної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Темпом,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амплітудою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рухів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Ступенем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силового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напруження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Складністю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рухів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ритмом. </a:t>
            </a:r>
            <a:endParaRPr lang="uk-UA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Кількістю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загальнорозвиваючих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дихальних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комплексі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</a:t>
            </a:r>
            <a:endParaRPr lang="ru-RU" sz="3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Кількістю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характером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активні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пасивні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.). </a:t>
            </a:r>
            <a:endParaRPr lang="ru-RU" sz="3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Використанням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емоційного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фактора і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щільністю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заняттях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ЛГ. </a:t>
            </a:r>
            <a:endParaRPr lang="uk-UA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30320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8096" y="502509"/>
            <a:ext cx="10765537" cy="564594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елементом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вправами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вихідне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лікувальній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фізичній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вихідних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рухового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режиму,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лікарем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Підбір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їхньої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тривалості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роблять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принципу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поступовості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−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легкого до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важкого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простого до складного, 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особливостей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перебігу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хвороби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підготовленості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пацієнта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Тривалість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фактичним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часом,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затрачується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пацієнтом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їхнє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складності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повторень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кожної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особливостей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перебігу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хвороби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характеру і виду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входять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даний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комплекс,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тривалості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їхнього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повторень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гімнастичних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дрібних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м'язових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великих. 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ÐÐ°ÑÑÐ¸Ð½ÐºÐ¸ Ð¿Ð¾ Ð·Ð°Ð¿ÑÐ¾ÑÑ &quot;Ð¿Ð»Ð¾ÑÐºÐ¾ÑÑÐ¾Ð¿ÑÑÑÑ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09913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6160" y="432650"/>
            <a:ext cx="10941167" cy="617014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 руху, або швидкість їхнього виконання, різні.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Існують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повільний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середній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швидкий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темп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стаціонару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повільний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середній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темп,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поліклінічному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санаторному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етапах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реабілітації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повільний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середній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швидкий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Зменшення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 збільшення амплітуди рухів також дозволяє регулювати фізичне навантаження.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зусилля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величину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коригуючою гімнастикою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поступово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збільшувати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вправах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міру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оволодіння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ними і росту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хворих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складності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величину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10011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4930" y="577309"/>
            <a:ext cx="10223486" cy="572008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коригуючою гімнастикою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поступово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ускладнювати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міру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оволодіння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ними і росту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Ритм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їхніх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чергувань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працездатність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Правильно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підібраний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ритм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віддаляє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стомлення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нервову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 за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вироблення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автоматизму. 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Співвідношення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загально-розвиваючих та дихальних вправ залежить від періоду захворювання. По мірі видужання зменшують кількість дихальних вправ, збільшуючи число спеціальних вправ.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вправами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пацієнта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емоції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коригуючий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віддаляє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стомлення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03679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8384" y="804672"/>
            <a:ext cx="9741408" cy="532790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Велике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дозуванні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щільність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коригуюч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гімнастикою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Щільність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відношенням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тривалості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часу фактичного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тривалості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всього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коригуюч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гімнастикою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щільність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повинна бути 50-60%, у санаторно-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курортних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тренувальному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руховому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режимі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75%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дихальні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розслаблення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чергуючи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підтримувати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щільність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викликаючи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стомлення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займаються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41929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1404" y="601363"/>
            <a:ext cx="8532597" cy="5440000"/>
          </a:xfrm>
        </p:spPr>
        <p:txBody>
          <a:bodyPr/>
          <a:lstStyle/>
          <a:p>
            <a:pPr marL="0" indent="0" algn="ctr">
              <a:buNone/>
            </a:pPr>
            <a:endParaRPr lang="uk-UA" dirty="0" smtClean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endParaRPr lang="uk-UA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endParaRPr lang="uk-UA" dirty="0" smtClean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endParaRPr lang="uk-UA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r>
              <a:rPr lang="uk-UA" sz="54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ДЯКУЮ </a:t>
            </a:r>
            <a:r>
              <a:rPr lang="uk-UA" sz="54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УВАГУ!</a:t>
            </a:r>
            <a:endParaRPr lang="ru-RU" sz="54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4633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4313" y="280086"/>
            <a:ext cx="9662983" cy="5761277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 Алгоритм проведення вправ  з коригуючої гімнастики.</a:t>
            </a:r>
            <a:endParaRPr lang="uk-UA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При </a:t>
            </a:r>
            <a:r>
              <a:rPr lang="uk-UA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проведенні вправ  з коригуючої гімнастики необхідно дотримуватись алгоритму проведення.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uk-UA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Назвати вправу.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uk-UA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Назвати вихідне положення і прийняти його.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uk-UA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Розповісти і показати, які та на який рахунок виконуються окремі рухи.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uk-UA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Дати команду пацієнту прийняти вихідне положення.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uk-UA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Дати команду до виконання вправи.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uk-UA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 рахунок виконувати вправу одночасно з пацієнтом.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uk-UA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Дати команду до закінчення виконання вправ.</a:t>
            </a:r>
          </a:p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066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7680" y="414528"/>
            <a:ext cx="10929963" cy="5888736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разі необхідності фізичний терапевт вносить корективи у якість виконання вправ пацієнтами. До цього можна дати словесні рекомендації, повторно показати, звернувши увагу на окремі рухи, або ж підійти до пацієнта і допомогти йому правильно виконати вправу. При порушенні рухової здатності необхідно звертати увагу пацієнта на поєднанні активних і пасивних рухів із зоровим контролем та власним  словесним розпорядженням щодо виконання необхідних рухів.</a:t>
            </a:r>
          </a:p>
          <a:p>
            <a:pPr marL="0" indent="0" algn="just">
              <a:buNone/>
            </a:pPr>
            <a:r>
              <a:rPr lang="uk-UA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Фізичні </a:t>
            </a:r>
            <a:r>
              <a:rPr lang="uk-UA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 можуть виконуватися як за інструкцією  (поясненням), так і після показу. При словесному поясненні вегетативні реакції, як правило, вище рівня, необхідного для задоволення потреб на м`язову роботу. Виконання нескладних вправ після його показу супроводжуються вегетативними зрушеннями, адекватними м`язовій діяльності. Тому перед початком занять із пацієнтом необхідно чітко визначити, що для пацієнта краще: показ, словесне пояснення чи їх поєднання.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66075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6077" y="469557"/>
            <a:ext cx="9910118" cy="5571805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dirty="0"/>
              <a:t>	</a:t>
            </a: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пацієн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відносно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приладу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підлоги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Назви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пацієн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розташування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приладу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підлоги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«Вне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− а)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ноги (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ніг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руки (рук); </a:t>
            </a:r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ззовні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двохосьового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снаряду. 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Всередині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− а)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ноги (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ніг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опорними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руками; б)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пацієн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всередині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драбини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Стоячи − а)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пацієн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опирається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ногами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підлогу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снаряд,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утворюючи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них кут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45°,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вертикальне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ближче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вертикального; б)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ніг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близьке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вертикального (в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упор стоячи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зігнувшись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упор стоячи ноги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нарізно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4596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1104" y="370703"/>
            <a:ext cx="11156011" cy="625251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Лежачи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−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пацієн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горизонтальному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ближче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горизонтального. 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Сидячи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−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пацієн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опору тазом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задню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стегна.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Спереду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−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пацієн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повернутий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обличчям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приладу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підлоги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Ззаду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−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пацієн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повернутий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спиною до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приладу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підлоги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Боком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−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пацієн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лівим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правим) боком до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приладу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підлоги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Прогнувшись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−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прямий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тулуб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трохи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відведені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назад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плечі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ноги,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припіднята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голова (не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вказується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передбачено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Зігнувшись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−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зігнуте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кульшових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суглобах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майже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максимально.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Кутом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−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ноги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утворюють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тулубом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прямий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кут. 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95980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7824" y="499872"/>
            <a:ext cx="10165161" cy="5731557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0" indent="0" algn="just">
              <a:buNone/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Високим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кутом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−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ноги максимально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наближені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тулуба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знаходяться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близькому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вертикального. 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захватом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−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ноги максимально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наближені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тулуба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утриманням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 ногами. 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Махом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−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виповнюється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інерції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пацієн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Силою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−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повільно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м'язових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зусиль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пацієн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стійки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ногах: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Нарізно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стійка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ноги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нарізно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) −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розведені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ноги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ширині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плечей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Вузька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стійка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ноги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нарізно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− ноги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розведені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стійку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менше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стійці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ноги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нарізно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).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Широка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стійка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ноги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нарізно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− ноги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стійці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широко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розведені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ÐÐ°ÑÑÐ¸Ð½ÐºÐ¸ Ð¿Ð¾ Ð·Ð°Ð¿ÑÐ¾ÑÑ &quot;Ð¿ÑÐ°Ð²Ð¸Ð»ÑÐ½Ð°Ñ Ð¾ÑÐ°Ð½ÐºÐ° Ð·Ð° Ð¿Ð°ÑÑÐ¾Ð¹&quot;"/>
          <p:cNvSpPr>
            <a:spLocks noChangeAspect="1" noChangeArrowheads="1"/>
          </p:cNvSpPr>
          <p:nvPr/>
        </p:nvSpPr>
        <p:spPr bwMode="auto">
          <a:xfrm>
            <a:off x="155575" y="-144463"/>
            <a:ext cx="2162726" cy="2162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ÐÐ°ÑÑÐ¸Ð½ÐºÐ¸ Ð¿Ð¾ Ð·Ð°Ð¿ÑÐ¾ÑÑ &quot;Ð¿ÑÐ°Ð²Ð¸Ð»ÑÐ½Ð°Ñ Ð¾ÑÐ°Ð½ÐºÐ° Ð·Ð° Ð¿Ð°ÑÑÐ¾Ð¹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ÐÐ°ÑÑÐ¸Ð½ÐºÐ¸ Ð¿Ð¾ Ð·Ð°Ð¿ÑÐ¾ÑÑ &quot;Ð¿ÑÐ°Ð²Ð¸Ð»ÑÐ½Ð°Ñ Ð¾ÑÐ°Ð½ÐºÐ° Ð·Ð° Ð¿Ð°ÑÑÐ¾Ð¹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50556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4315" y="362465"/>
            <a:ext cx="9984258" cy="5465311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3. </a:t>
            </a:r>
            <a:r>
              <a:rPr lang="ru-RU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Схема </a:t>
            </a:r>
            <a:r>
              <a:rPr lang="ru-RU" sz="3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складання</a:t>
            </a:r>
            <a:r>
              <a:rPr lang="ru-RU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</a:t>
            </a:r>
            <a:r>
              <a:rPr lang="ru-RU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коригуючою</a:t>
            </a:r>
            <a:r>
              <a:rPr lang="ru-RU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гімнастик</a:t>
            </a:r>
            <a:r>
              <a:rPr lang="uk-UA" sz="3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ою</a:t>
            </a:r>
            <a:r>
              <a:rPr lang="uk-UA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Фізичний терапевт повинен вміти:</a:t>
            </a:r>
          </a:p>
          <a:p>
            <a:pPr marL="0" indent="0" algn="just">
              <a:buNone/>
            </a:pP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склада</a:t>
            </a:r>
            <a:r>
              <a:rPr lang="uk-UA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комплекси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занять </a:t>
            </a:r>
            <a:r>
              <a:rPr lang="uk-UA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коригуючою</a:t>
            </a:r>
            <a:r>
              <a:rPr lang="uk-UA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гімнастикою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uk-UA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пацієнтів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uk-UA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</a:t>
            </a:r>
            <a:r>
              <a:rPr lang="uk-UA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склада</a:t>
            </a:r>
            <a:r>
              <a:rPr lang="uk-UA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комплекси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ранкової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гігієнічної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гімнастики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комплекси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самостійних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занять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вдома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uk-UA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проводит</a:t>
            </a:r>
            <a:r>
              <a:rPr lang="uk-UA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коригуючою</a:t>
            </a:r>
            <a:r>
              <a:rPr lang="uk-UA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гімнастикою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індивідуальні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групові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в палатах,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кабінетах</a:t>
            </a:r>
            <a:r>
              <a:rPr lang="uk-UA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коригуючої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гімнастик</a:t>
            </a:r>
            <a:r>
              <a:rPr lang="uk-UA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спортивних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майданчиках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верандах; </a:t>
            </a:r>
            <a:endParaRPr lang="uk-UA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</a:t>
            </a:r>
            <a:r>
              <a:rPr lang="uk-UA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організацію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оздоровчо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масових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тими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займаються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включаючи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здоров'я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AutoShape 4" descr="ÐÐ°ÑÑÐ¸Ð½ÐºÐ¸ Ð¿Ð¾ Ð·Ð°Ð¿ÑÐ¾ÑÑ &quot;Ð¿ÑÐ°Ð²Ð¸Ð»ÑÐ½Ð°Ñ Ð¾ÑÐ°Ð½ÐºÐ°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8709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0789" y="461319"/>
            <a:ext cx="10017211" cy="5580043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занять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коригуючою</a:t>
            </a: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гімнастикою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розробляють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стосовно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такою формою: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коригуючою</a:t>
            </a: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гімнастикою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настанова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зміст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тривалість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вказівки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4134277"/>
              </p:ext>
            </p:extLst>
          </p:nvPr>
        </p:nvGraphicFramePr>
        <p:xfrm>
          <a:off x="1207009" y="3608832"/>
          <a:ext cx="8778239" cy="27797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23999"/>
                <a:gridCol w="1752868"/>
                <a:gridCol w="2392412"/>
                <a:gridCol w="1121664"/>
                <a:gridCol w="1987296"/>
              </a:tblGrid>
              <a:tr h="85948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Частина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заняття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Цільова настанова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Зміст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Тривалість (хв.)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Методичні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вказівки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Підготовча частина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Основна частина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Заключна частина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633984" y="1318549"/>
            <a:ext cx="10216896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49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altLang="uk-UA" sz="1400" i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Таблиця 1</a:t>
            </a:r>
            <a:endParaRPr lang="ru-RU" altLang="uk-UA" sz="28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uk-UA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Зразок</a:t>
            </a:r>
            <a:r>
              <a:rPr kumimoji="0" lang="ru-RU" alt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altLang="uk-UA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схеми</a:t>
            </a:r>
            <a:r>
              <a:rPr kumimoji="0" lang="ru-RU" alt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altLang="uk-UA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заняття</a:t>
            </a:r>
            <a:r>
              <a:rPr kumimoji="0" lang="ru-RU" alt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alt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коригуючою</a:t>
            </a:r>
            <a:r>
              <a:rPr kumimoji="0" lang="ru-RU" alt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altLang="uk-UA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гімнастикою</a:t>
            </a:r>
            <a:r>
              <a:rPr kumimoji="0" lang="ru-RU" alt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при </a:t>
            </a:r>
            <a:r>
              <a:rPr kumimoji="0" lang="ru-RU" altLang="uk-UA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визначеній</a:t>
            </a:r>
            <a:r>
              <a:rPr kumimoji="0" lang="ru-RU" alt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altLang="uk-UA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нозологічній</a:t>
            </a:r>
            <a:r>
              <a:rPr kumimoji="0" lang="ru-RU" alt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altLang="uk-UA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формі</a:t>
            </a:r>
            <a:endParaRPr kumimoji="0" lang="ru-RU" alt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5765350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205</TotalTime>
  <Words>105</Words>
  <Application>Microsoft Office PowerPoint</Application>
  <PresentationFormat>Произвольный</PresentationFormat>
  <Paragraphs>215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Грань</vt:lpstr>
      <vt:lpstr>       ЗАПОРІЗЬКИЙ ДЕРЖАВНИЙ МЕДИЧНИЙ УНІВЕРСИТЕТ  кафедра фізичної реабілітації, спортивної медицини, фізичного виховання та здоров’я</vt:lpstr>
      <vt:lpstr>План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ЗАПОРІЗЬКИЙ ДЕРЖАВНИЙ МЕДИЧНИЙ УНІВЕРСИТЕТ  кафедра фізичної реабілітації, спортивної медицини, фізичного виховання та здоров’я</dc:title>
  <dc:creator>Пользователь Windows</dc:creator>
  <cp:lastModifiedBy>Irina</cp:lastModifiedBy>
  <cp:revision>22</cp:revision>
  <dcterms:created xsi:type="dcterms:W3CDTF">2020-02-24T10:13:32Z</dcterms:created>
  <dcterms:modified xsi:type="dcterms:W3CDTF">2020-04-21T13:16:50Z</dcterms:modified>
</cp:coreProperties>
</file>