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Лекція1</a:t>
            </a:r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порушеннях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endParaRPr lang="ru-RU" sz="4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9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73" y="395416"/>
            <a:ext cx="10429103" cy="5645947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ресорна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амортизаційних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стрясання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головного та спинного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такою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/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постава. Вона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половиною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Хребет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дугу,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вершиною вправо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вліво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плече і лопатка з одного боку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опущені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трикутники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розладами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виснажені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взаєморозташування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хребет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7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265" y="527222"/>
            <a:ext cx="10527957" cy="597243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дня,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коригуючих 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 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учбових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поліклініці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санаторно-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Їх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Коригую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конкретному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30-45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10-12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рази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4692" y="477795"/>
            <a:ext cx="7339913" cy="61814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Весь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занять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поставу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пояса. Основою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взаєморозташування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особливо,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51" y="0"/>
            <a:ext cx="2858624" cy="26904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01" y="2730442"/>
            <a:ext cx="2926374" cy="412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15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20" y="3369276"/>
            <a:ext cx="10256106" cy="3311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дефекту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добирають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витягнутих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руках).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з предметами,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436" y="133481"/>
            <a:ext cx="8126672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82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7373" y="341324"/>
            <a:ext cx="6441989" cy="36540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«велосипед»,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живота,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невеликим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(гантелями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0,5-1 кг).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36" y="341324"/>
            <a:ext cx="3877939" cy="2685535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543697" y="3212757"/>
            <a:ext cx="10824519" cy="4294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врівноважують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опуклому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ввігнутому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назад,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крилоподібних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лопатках.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м'язово-суглобового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 typeface="Wingdings 3" charset="2"/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21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831" y="551935"/>
            <a:ext cx="10412627" cy="542873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контроль тих,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один за одним;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стоячи спиною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дверей),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упираючись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потилицею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спиною,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дефекту за командою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інструктора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ігор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гідрокінезитерапії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рази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води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°С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25-26 °С.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40-55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10-20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імітаційних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67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357" y="2940907"/>
            <a:ext cx="10363199" cy="338575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стилем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брас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способом брас на грудях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ногами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дефектами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тих,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691" y="220561"/>
            <a:ext cx="5947719" cy="239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02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2616" y="502508"/>
            <a:ext cx="6697362" cy="30891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прогресуюче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дугоподібним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торсія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вип'ячування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горб.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35" y="712778"/>
            <a:ext cx="3049854" cy="2442314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46901" y="3328087"/>
            <a:ext cx="11242591" cy="5219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тому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як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а як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сколіотичиу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хворобу. Причини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ділити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Перша з них ‒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хворобливі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росту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клиновидні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ребра,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зрощування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177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0551" y="325395"/>
            <a:ext cx="8056605" cy="40406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статико-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компенсаторного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вкорочення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опікових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хребта.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чинників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сколіотичної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хвороби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опірності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тяжких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інтенсивного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35" y="823784"/>
            <a:ext cx="2737650" cy="3286897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53081" y="4209534"/>
            <a:ext cx="11392929" cy="20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081" y="4366055"/>
            <a:ext cx="115000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форма дуги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кут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дуги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скол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лівосторонні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правосторонні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49580"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1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124" y="3978875"/>
            <a:ext cx="11310552" cy="22849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дуг. Кут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30-60°.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реберного горба,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подальше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корінців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радикуліту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13" y="222423"/>
            <a:ext cx="6298490" cy="3311609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812692" y="222424"/>
            <a:ext cx="4843848" cy="3756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 становить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10°. Хребет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нагадує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горизонтальному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прояви. </a:t>
            </a:r>
          </a:p>
          <a:p>
            <a:pPr marL="0" indent="0" algn="just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появою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хребет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 Кут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 доходить до 30°.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157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2811"/>
            <a:ext cx="8596668" cy="45585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uk-UA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1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Вакуленко </a:t>
            </a:r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О. </a:t>
            </a:r>
            <a:r>
              <a:rPr lang="uk-UA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Клапчук</a:t>
            </a:r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В. Основи реабілітації, фізичної терапії, </a:t>
            </a:r>
            <a:r>
              <a:rPr lang="uk-UA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ерготерапії</a:t>
            </a:r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Тернопіль: ТДМУ. 2019. 372 с.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2.Козак </a:t>
            </a:r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В. Лікувальна фізична культура : посібник. – Тернопіль: ТДМУ. 2018. 108 с.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1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Допоміжна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Кашуба </a:t>
            </a:r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А. Б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иомеханика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осанки. – Киев: Олимпийская литература. 2003. 279 с.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656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216" y="403654"/>
            <a:ext cx="8738543" cy="5931243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спотворює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хребта.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кіфосколіоз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результатом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прогресуючого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як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передньозадньому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горба. Кут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загальнотерапевтичними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ортопедичними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коригуючу гімнастику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безрезультатного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консервативного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II‒IV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суть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виліковування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398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18" y="617839"/>
            <a:ext cx="8507883" cy="54235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комплексному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авдання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запобігання подальшому прогресуванню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хвороби,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виправленнясколіотичної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деформації на ранніх стадіях захворювання;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розтягування скорочених м'язів і зв'язок на ввігнутій стороні хребта і зміцнення їх на опуклій стороні дуги;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зміцнення м'язів спини і грудної клітки, створення м'язового корсета, виправлення хребта;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покращання діяльності дихальної і серцево-судинної систем;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виховання і закріплення навички правильної постави.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868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3665" y="378942"/>
            <a:ext cx="5478161" cy="41436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живота,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найвигідніших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корсета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ої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деторсіині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21" y="447745"/>
            <a:ext cx="4569859" cy="28481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5221" y="4687330"/>
            <a:ext cx="112754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тяги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розтягнуті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опуклій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дуги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ввігнутої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74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37" y="362465"/>
            <a:ext cx="9366421" cy="594771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опуклій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ввігнутій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гїпертонусу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тяги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нескладні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утруднень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противикривлень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концентровано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і при неправильному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противикривлень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фізичним терапевтом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стоячи і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Протипоказані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319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307" y="576649"/>
            <a:ext cx="9728887" cy="54647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Деторсіині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торсія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торсії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розтягнутих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грудному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Деторсіині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нахиленій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Євмінова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упору стоячи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стоячи,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комплексах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але 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032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9935" y="502509"/>
            <a:ext cx="8664402" cy="564594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 гімнастика при плоскостопості.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простягається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дугу,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головками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плеснових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опорою на 1-шу і 5-ту.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Головною силою,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м'язи-супінатори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великогомілкові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поперечного ‒ поперечна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2" descr="ÐÐ°ÑÑÐ¸Ð½ÐºÐ¸ Ð¿Ð¾ Ð·Ð°Ð¿ÑÐ¾ÑÑ &quot;Ð¿Ð»Ð¾ÑÐºÐ¾ÑÑÐ¾Ð¿ÑÑÑÑ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49" y="546693"/>
            <a:ext cx="3089189" cy="49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91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7" y="444842"/>
            <a:ext cx="10297298" cy="6170141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відведенням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підняттям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пронацією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вальгусом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(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плосковальгусна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стопа). У таких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кісточка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западає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стоп,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осьове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припадає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сплощене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внутрішнє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Ресорність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сплощенні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суглобово-зв'язковий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слабнуть,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опускаються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стискають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гілочки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підошовної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спричиняє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Больові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тильній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кісточках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стегна і,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поперековій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непокоїть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втомлюваність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стоянні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них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хода, при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нормаль-часто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сколіоз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ослаблюється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941001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930" y="321277"/>
            <a:ext cx="8549072" cy="572008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Стан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 стопи визначають візуально і при підозрі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наплоскостопість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ступінь її сплющення досліджується за допомогою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плантограм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відбитків стопи.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Чижина.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поролон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повстину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змочену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10 %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півторахлориду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зволожений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10 %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таніну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стопи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відбиток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Плоскостопість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Широко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 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устілкисупінатори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гіпсовими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варусному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367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46" y="5099222"/>
            <a:ext cx="5883285" cy="1642357"/>
          </a:xfrm>
        </p:spPr>
        <p:txBody>
          <a:bodyPr>
            <a:normAutofit/>
          </a:bodyPr>
          <a:lstStyle/>
          <a:p>
            <a:pPr lvl="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закріплення стереотипу правильної постави тіла та нижніх кінцівок при стоянні і ходьбі.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" y="362187"/>
            <a:ext cx="5187330" cy="364964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251621" y="506628"/>
            <a:ext cx="6085959" cy="4855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Коригуюча гімнастика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Font typeface="Wingdings 3" charset="2"/>
              <a:buNone/>
            </a:pP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коригуючої гімнастики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плоскостопості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 всього організму, підвищення силової витривалості м'язів нижніх кінцівок;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корекція деформації стоп, усунення </a:t>
            </a:r>
            <a:r>
              <a:rPr lang="uk-UA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вальгусної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п'ятки і збільшення висоти склепінь стопи;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 і закріплення стереотипу правильної постави тіла та нижніх кінцівок при стоянні і ходьбі.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19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459" y="541114"/>
            <a:ext cx="6326660" cy="4533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Коригуюча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стопи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1" y="541114"/>
            <a:ext cx="4636664" cy="3264767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78941" y="3805882"/>
            <a:ext cx="11269362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вирівняти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закріпити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великогомілкових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поступовим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стопи. </a:t>
            </a:r>
          </a:p>
          <a:p>
            <a:pPr marL="0" indent="0" algn="just">
              <a:buFont typeface="Wingdings 3" charset="2"/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64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3" y="280086"/>
            <a:ext cx="9662983" cy="57612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стопи.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травм,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інтоксикацій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хвороб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статики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гіподинамії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Найчастішою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хребет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Два з них 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опуклістю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(лордоз),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куприковий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назад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росту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новонародженого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хребет практично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66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460" y="626076"/>
            <a:ext cx="6079524" cy="560172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предметами: захват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камінців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олівців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килимка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ходьбина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носках,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стоп,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Виправленню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ходьба по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похилій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ребристій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головок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плюсневих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5" y="147487"/>
            <a:ext cx="3599934" cy="2266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5" y="2500317"/>
            <a:ext cx="3583458" cy="2013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26" y="4600396"/>
            <a:ext cx="3583458" cy="209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02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560172"/>
            <a:ext cx="7339913" cy="524229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ходьбу,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теренкур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гідрокшезитерапію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спортивноприкладні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стилем,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їзду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ходьбу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лижах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55" y="483144"/>
            <a:ext cx="3285175" cy="2630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55" y="3432372"/>
            <a:ext cx="3285175" cy="246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47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01363"/>
            <a:ext cx="8532597" cy="5440000"/>
          </a:xfrm>
        </p:spPr>
        <p:txBody>
          <a:bodyPr/>
          <a:lstStyle/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73" y="3270106"/>
            <a:ext cx="3539243" cy="25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3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2530" y="518984"/>
            <a:ext cx="7035113" cy="5443377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лордоз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голову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позу;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куприковий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з'являються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таза,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хребет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зчленований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Тому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 кривизна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кривинам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амортизаційним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міжхребцевих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ресорні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вертикальному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ÐÐ°ÑÑÐ¸Ð½ÐºÐ¸ Ð¿Ð¾ Ð·Ð°Ð¿ÑÐ¾ÑÑ &quot;Ð´ÐµÑÐ¾ÑÐ¼Ð°ÑÑÑ Ð¿Ð¾ÑÑÐ°Ð²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3" y="2584636"/>
            <a:ext cx="3655684" cy="314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0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7" y="469557"/>
            <a:ext cx="9910118" cy="55718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одних і тих самих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тяга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бокового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При частому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перерозподіл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ресорноїфункції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коригуючих 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фізіотерапією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загартуванням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заходами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діючим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них 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 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9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4119" y="370703"/>
            <a:ext cx="7792995" cy="62525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ДЕФЕКТИ ПОСТАВИ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Постава ‒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невимушено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голова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тримаються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вертикально, хребет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хвилеподібну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злегка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підтягнутий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ноги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розігнуті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Постава є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свідченням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Нормальна постава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шістьма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/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‒ розташуванням остистих відростків хребців на одній вертикальній лінії;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‒ розташуванням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надпліч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плечей на одному рівні;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‒ розташуванням кутів обох лопаток на одному рівні;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‒ рівних між собою трикутників талії, що утворюються боковою поверхнею тіла і вільно опущеними руками;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‒ розташуванням сідничних складок на одному рівні;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‒ правильними вигинами хребта в сагітальній площині (глибина поперекового лордозу ‒ до 5 см, шийного ‒ до 2 см).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ÐÐ°ÑÑÐ¸Ð½ÐºÐ¸ Ð¿Ð¾ Ð·Ð°Ð¿ÑÐ¾ÑÑ &quot;Ð´ÐµÑÐ¾ÑÐ¼Ð°ÑÑÑ Ð¿Ð¾ÑÑÐ°Ð²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35" y="430676"/>
            <a:ext cx="3138616" cy="58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9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7643" y="57664"/>
            <a:ext cx="7562334" cy="644198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збереження нормальної постави залежить від гармонійного розвитку мускулатури та її здатності утримувати в правильному положенні хребет, голову, плечовий пояс, тулуб, кут нахилу тазу, кінцівки; стану опорно-зв'язкового апарату; соматичного і психічного здоров'я, умов побуту і праці тощо.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перенесли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простудні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спостерігатись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практично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неправильного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радикуліті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артрозах і артритах,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виразковій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меблям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парта,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стільці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підняттю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2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2162726" cy="216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99" y="576649"/>
            <a:ext cx="2871669" cy="57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5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5" y="362465"/>
            <a:ext cx="9984258" cy="3707027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нахилене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звисаючою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рукою. Школярам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портфель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хребет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Школярам,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спорту,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половину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фехтування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веслування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спорт, бокс,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теніс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усувають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сагітальній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сагітальній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До перших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лордозу; кругла спина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‒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лордозу;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кругловвігнута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спина ‒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лордозу та кута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таза.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нахилена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дугоподібна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звисаючі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крилоподібні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лопатки,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вип'ячений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ноги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AutoShape 4" descr="ÐÐ°ÑÑÐ¸Ð½ÐºÐ¸ Ð¿Ð¾ Ð·Ð°Ð¿ÑÐ¾ÑÑ &quot;Ð¿ÑÐ°Ð²Ð¸Ð»ÑÐ½Ð°Ñ Ð¾ÑÐ°Ð½ÐºÐ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70" y="3920519"/>
            <a:ext cx="6689125" cy="293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0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789" y="461319"/>
            <a:ext cx="10017211" cy="5580043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дефектах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вкорочені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діафрагми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Разом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відвисає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розігнуті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стегон,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кріпляться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горба,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належать: плоска спина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згладжений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плоско-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ввігнута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спина 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кіфозу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нормальному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лордозі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сплощена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звисають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лопатки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крилоподібні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низ живота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вип'ячений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576535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</TotalTime>
  <Words>770</Words>
  <Application>Microsoft Office PowerPoint</Application>
  <PresentationFormat>Широкоэкранный</PresentationFormat>
  <Paragraphs>101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Trebuchet MS</vt:lpstr>
      <vt:lpstr>Wingdings 3</vt:lpstr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кафедра фізичної реабілітації, спортивної медицини, фізичного виховання та здоров’я</dc:title>
  <dc:creator>Пользователь Windows</dc:creator>
  <cp:lastModifiedBy>Пользователь Windows</cp:lastModifiedBy>
  <cp:revision>18</cp:revision>
  <dcterms:created xsi:type="dcterms:W3CDTF">2020-02-24T10:13:32Z</dcterms:created>
  <dcterms:modified xsi:type="dcterms:W3CDTF">2020-02-24T13:07:19Z</dcterms:modified>
</cp:coreProperties>
</file>