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96"/>
  </p:notesMasterIdLst>
  <p:sldIdLst>
    <p:sldId id="256" r:id="rId2"/>
    <p:sldId id="369" r:id="rId3"/>
    <p:sldId id="262" r:id="rId4"/>
    <p:sldId id="420" r:id="rId5"/>
    <p:sldId id="421" r:id="rId6"/>
    <p:sldId id="427" r:id="rId7"/>
    <p:sldId id="451" r:id="rId8"/>
    <p:sldId id="470" r:id="rId9"/>
    <p:sldId id="430" r:id="rId10"/>
    <p:sldId id="469" r:id="rId11"/>
    <p:sldId id="376" r:id="rId12"/>
    <p:sldId id="471" r:id="rId13"/>
    <p:sldId id="268" r:id="rId14"/>
    <p:sldId id="377" r:id="rId15"/>
    <p:sldId id="378" r:id="rId16"/>
    <p:sldId id="449" r:id="rId17"/>
    <p:sldId id="450" r:id="rId18"/>
    <p:sldId id="435" r:id="rId19"/>
    <p:sldId id="438" r:id="rId20"/>
    <p:sldId id="439" r:id="rId21"/>
    <p:sldId id="440" r:id="rId22"/>
    <p:sldId id="441" r:id="rId23"/>
    <p:sldId id="442" r:id="rId24"/>
    <p:sldId id="443" r:id="rId25"/>
    <p:sldId id="444" r:id="rId26"/>
    <p:sldId id="445" r:id="rId27"/>
    <p:sldId id="447" r:id="rId28"/>
    <p:sldId id="453" r:id="rId29"/>
    <p:sldId id="446" r:id="rId30"/>
    <p:sldId id="281" r:id="rId31"/>
    <p:sldId id="285" r:id="rId32"/>
    <p:sldId id="423" r:id="rId33"/>
    <p:sldId id="424" r:id="rId34"/>
    <p:sldId id="284" r:id="rId35"/>
    <p:sldId id="425" r:id="rId36"/>
    <p:sldId id="454" r:id="rId37"/>
    <p:sldId id="418" r:id="rId38"/>
    <p:sldId id="370" r:id="rId39"/>
    <p:sldId id="287" r:id="rId40"/>
    <p:sldId id="388" r:id="rId41"/>
    <p:sldId id="389" r:id="rId42"/>
    <p:sldId id="390" r:id="rId43"/>
    <p:sldId id="391" r:id="rId44"/>
    <p:sldId id="392" r:id="rId45"/>
    <p:sldId id="289" r:id="rId46"/>
    <p:sldId id="393" r:id="rId47"/>
    <p:sldId id="394" r:id="rId48"/>
    <p:sldId id="419" r:id="rId49"/>
    <p:sldId id="291" r:id="rId50"/>
    <p:sldId id="395" r:id="rId51"/>
    <p:sldId id="396" r:id="rId52"/>
    <p:sldId id="397" r:id="rId53"/>
    <p:sldId id="398" r:id="rId54"/>
    <p:sldId id="412" r:id="rId55"/>
    <p:sldId id="399" r:id="rId56"/>
    <p:sldId id="400" r:id="rId57"/>
    <p:sldId id="401" r:id="rId58"/>
    <p:sldId id="402" r:id="rId59"/>
    <p:sldId id="403" r:id="rId60"/>
    <p:sldId id="371" r:id="rId61"/>
    <p:sldId id="372" r:id="rId62"/>
    <p:sldId id="373" r:id="rId63"/>
    <p:sldId id="374" r:id="rId64"/>
    <p:sldId id="375" r:id="rId65"/>
    <p:sldId id="404" r:id="rId66"/>
    <p:sldId id="360" r:id="rId67"/>
    <p:sldId id="368" r:id="rId68"/>
    <p:sldId id="367" r:id="rId69"/>
    <p:sldId id="364" r:id="rId70"/>
    <p:sldId id="365" r:id="rId71"/>
    <p:sldId id="361" r:id="rId72"/>
    <p:sldId id="366" r:id="rId73"/>
    <p:sldId id="302" r:id="rId74"/>
    <p:sldId id="303" r:id="rId75"/>
    <p:sldId id="304" r:id="rId76"/>
    <p:sldId id="363" r:id="rId77"/>
    <p:sldId id="362" r:id="rId78"/>
    <p:sldId id="305" r:id="rId79"/>
    <p:sldId id="359" r:id="rId80"/>
    <p:sldId id="286" r:id="rId81"/>
    <p:sldId id="455" r:id="rId82"/>
    <p:sldId id="456" r:id="rId83"/>
    <p:sldId id="457" r:id="rId84"/>
    <p:sldId id="458" r:id="rId85"/>
    <p:sldId id="459" r:id="rId86"/>
    <p:sldId id="460" r:id="rId87"/>
    <p:sldId id="461" r:id="rId88"/>
    <p:sldId id="462" r:id="rId89"/>
    <p:sldId id="463" r:id="rId90"/>
    <p:sldId id="464" r:id="rId91"/>
    <p:sldId id="465" r:id="rId92"/>
    <p:sldId id="466" r:id="rId93"/>
    <p:sldId id="467" r:id="rId94"/>
    <p:sldId id="468" r:id="rId9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7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E6CA34-027A-4AAB-BA5D-B990C8CE3ADF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270F-B6EF-4FA7-87D7-4D7C069E7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93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232F1-47C6-493D-9939-0EADBFA0D8B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32394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A9293-C50E-4740-8CBB-3D867717C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224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8FA6D8-41BE-446E-B6EA-8B86F5A01144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D4B55C-5AFE-47FC-BB67-74C712AFAD1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Клиническая анатомия конечностей. </a:t>
            </a:r>
            <a:br>
              <a:rPr lang="ru-RU" dirty="0" smtClean="0"/>
            </a:br>
            <a:r>
              <a:rPr lang="ru-RU" dirty="0" smtClean="0"/>
              <a:t>Современная ангиология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544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3838153" cy="432048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ПЕРЕВЯЗКА АРТЕРИИ ПО ПЕТРОВСКОМУ. </a:t>
            </a:r>
          </a:p>
          <a:p>
            <a:endParaRPr lang="ru-RU" sz="1800" dirty="0"/>
          </a:p>
          <a:p>
            <a:r>
              <a:rPr lang="ru-RU" sz="1800" dirty="0"/>
              <a:t>Производят кожный разрез в форме буквы Т. Горизонтальная часть разреза проходит над ключицей, вертикальная часть длиной до 5—6 см, расположенная в средней трети ключицы, спускается вниз. Рассекают послойно ткани, перепиливают ключицу, разводят ее фрагменты, вскрывают периост за ключицей, выделяют артерию и осуществляют запланированное вмешательство.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76056" y="620688"/>
            <a:ext cx="3911352" cy="599879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Доступ по </a:t>
            </a:r>
            <a:r>
              <a:rPr lang="ru-RU" b="1" dirty="0" err="1"/>
              <a:t>Джанелидзе</a:t>
            </a:r>
            <a:r>
              <a:rPr lang="ru-RU" b="1" dirty="0"/>
              <a:t>.</a:t>
            </a:r>
          </a:p>
          <a:p>
            <a:endParaRPr lang="ru-RU" dirty="0"/>
          </a:p>
          <a:p>
            <a:r>
              <a:rPr lang="ru-RU" dirty="0"/>
              <a:t>При перевязке артерии по </a:t>
            </a:r>
            <a:r>
              <a:rPr lang="ru-RU" dirty="0" err="1"/>
              <a:t>Джанелидзе</a:t>
            </a:r>
            <a:r>
              <a:rPr lang="ru-RU" dirty="0"/>
              <a:t> делают кожный разрез полулунной формы с двумя плечами (рис. 1). Он начинается от </a:t>
            </a:r>
            <a:r>
              <a:rPr lang="ru-RU" dirty="0" err="1"/>
              <a:t>грудиноключичного</a:t>
            </a:r>
            <a:r>
              <a:rPr lang="ru-RU" dirty="0"/>
              <a:t> сочленения на 1 см выше ключицы, продолжается до клювовидного отростка, а затем идет книзу по </a:t>
            </a:r>
            <a:r>
              <a:rPr lang="ru-RU" dirty="0" err="1"/>
              <a:t>sulcus</a:t>
            </a:r>
            <a:r>
              <a:rPr lang="ru-RU" dirty="0"/>
              <a:t> </a:t>
            </a:r>
            <a:r>
              <a:rPr lang="ru-RU" dirty="0" err="1"/>
              <a:t>deltoidopectoralis</a:t>
            </a:r>
            <a:r>
              <a:rPr lang="ru-RU" dirty="0"/>
              <a:t> на протяжении 5—8 см.</a:t>
            </a:r>
          </a:p>
          <a:p>
            <a:endParaRPr lang="ru-RU" dirty="0"/>
          </a:p>
          <a:p>
            <a:r>
              <a:rPr lang="ru-RU" dirty="0"/>
              <a:t>Послойно рассекают ткани, отсекают наружную ключичную ножку </a:t>
            </a:r>
            <a:r>
              <a:rPr lang="ru-RU" dirty="0" err="1"/>
              <a:t>грудиноключично</a:t>
            </a:r>
            <a:r>
              <a:rPr lang="ru-RU" dirty="0"/>
              <a:t>-сосцевидной мышцы от верхней и волокна большой грудной мышцы от нижней стороны ключицы. Перепиливают ключицу у клювовидного отростка </a:t>
            </a:r>
            <a:r>
              <a:rPr lang="ru-RU" dirty="0" err="1"/>
              <a:t>грудиноключичного</a:t>
            </a:r>
            <a:r>
              <a:rPr lang="ru-RU" dirty="0"/>
              <a:t> сочленения. Удаляют резецированный фрагмент, рассекают периост, тупо раздвигают подключичную мышцу и перевязывают артерию. Рану ушивают. После операции ключица быстрее восстанавливается за счет сохраненного периоста.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742484"/>
            <a:ext cx="177165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46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Проекционные линии подмышечной артерии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линия </a:t>
            </a:r>
            <a:r>
              <a:rPr lang="ru-RU" b="1" dirty="0" err="1"/>
              <a:t>Н.И.Пирогова</a:t>
            </a:r>
            <a:r>
              <a:rPr lang="ru-RU" b="1" dirty="0"/>
              <a:t> </a:t>
            </a:r>
            <a:r>
              <a:rPr lang="ru-RU" dirty="0"/>
              <a:t>— передняя граница роста волос;</a:t>
            </a:r>
          </a:p>
          <a:p>
            <a:endParaRPr lang="ru-RU" dirty="0"/>
          </a:p>
          <a:p>
            <a:r>
              <a:rPr lang="ru-RU" b="1" dirty="0"/>
              <a:t>линия </a:t>
            </a:r>
            <a:r>
              <a:rPr lang="ru-RU" b="1" dirty="0" err="1"/>
              <a:t>Лангенбека</a:t>
            </a:r>
            <a:r>
              <a:rPr lang="ru-RU" b="1" dirty="0"/>
              <a:t> </a:t>
            </a:r>
            <a:r>
              <a:rPr lang="ru-RU" dirty="0"/>
              <a:t>— продолжение </a:t>
            </a:r>
            <a:r>
              <a:rPr lang="ru-RU" dirty="0" err="1"/>
              <a:t>sulcus</a:t>
            </a:r>
            <a:r>
              <a:rPr lang="ru-RU" dirty="0"/>
              <a:t> </a:t>
            </a:r>
            <a:r>
              <a:rPr lang="ru-RU" dirty="0" err="1"/>
              <a:t>bicipitalis</a:t>
            </a:r>
            <a:r>
              <a:rPr lang="ru-RU" dirty="0"/>
              <a:t> </a:t>
            </a:r>
            <a:r>
              <a:rPr lang="ru-RU" dirty="0" err="1"/>
              <a:t>medialis</a:t>
            </a:r>
            <a:r>
              <a:rPr lang="ru-RU" dirty="0"/>
              <a:t> вдоль внутреннего края клювовидно-плечевой мышцы к вершине подмышечной ямки;</a:t>
            </a:r>
          </a:p>
          <a:p>
            <a:endParaRPr lang="ru-RU" dirty="0"/>
          </a:p>
          <a:p>
            <a:r>
              <a:rPr lang="ru-RU" b="1" dirty="0"/>
              <a:t>линия </a:t>
            </a:r>
            <a:r>
              <a:rPr lang="ru-RU" b="1" dirty="0" err="1"/>
              <a:t>Лисфранка</a:t>
            </a:r>
            <a:r>
              <a:rPr lang="ru-RU" b="1" dirty="0"/>
              <a:t> </a:t>
            </a:r>
            <a:r>
              <a:rPr lang="ru-RU" dirty="0"/>
              <a:t>— линия, проведенная параллельно нижнему краю большой грудной мышцы через точку, расположенную на границе передней и средней третей ширины подмышечной ямки;</a:t>
            </a:r>
          </a:p>
          <a:p>
            <a:endParaRPr lang="ru-RU" dirty="0"/>
          </a:p>
          <a:p>
            <a:r>
              <a:rPr lang="ru-RU" dirty="0"/>
              <a:t>по линии от точки, расположенной на 1,5 см </a:t>
            </a:r>
            <a:r>
              <a:rPr lang="ru-RU" dirty="0" err="1"/>
              <a:t>кнутри</a:t>
            </a:r>
            <a:r>
              <a:rPr lang="ru-RU" dirty="0"/>
              <a:t> от середины нижнего края ключицы, до внутреннего края клювовидно-плечевой мышцы.</a:t>
            </a:r>
          </a:p>
        </p:txBody>
      </p:sp>
    </p:spTree>
    <p:extLst>
      <p:ext uri="{BB962C8B-B14F-4D97-AF65-F5344CB8AC3E}">
        <p14:creationId xmlns:p14="http://schemas.microsoft.com/office/powerpoint/2010/main" val="281305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Сосуды подмышечной области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07970"/>
            <a:ext cx="6840760" cy="4906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560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765175"/>
            <a:ext cx="8229600" cy="5851525"/>
          </a:xfrm>
        </p:spPr>
      </p:pic>
    </p:spTree>
    <p:extLst>
      <p:ext uri="{BB962C8B-B14F-4D97-AF65-F5344CB8AC3E}">
        <p14:creationId xmlns:p14="http://schemas.microsoft.com/office/powerpoint/2010/main" val="241012486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Обнажение подмышечной артерии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32859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Положение больного: на спине, оперируемая рука отведена и </a:t>
            </a:r>
            <a:r>
              <a:rPr lang="ru-RU" dirty="0" err="1"/>
              <a:t>ротирована</a:t>
            </a:r>
            <a:r>
              <a:rPr lang="ru-RU" dirty="0"/>
              <a:t> кнаружи.</a:t>
            </a:r>
          </a:p>
          <a:p>
            <a:endParaRPr lang="ru-RU" dirty="0"/>
          </a:p>
          <a:p>
            <a:r>
              <a:rPr lang="ru-RU" dirty="0"/>
              <a:t>Окольный доступ через влагалище клювовидно-плечевой мышцы: продольный разрез длиной 7—8 см производят, несколько отступя от проекционной линии в латеральную сторону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Рассекают 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переднюю стенку фасциального влагалища клювовидно-плечевой мышцы. </a:t>
            </a:r>
            <a:endParaRPr lang="ru-RU" dirty="0" smtClean="0"/>
          </a:p>
          <a:p>
            <a:r>
              <a:rPr lang="ru-RU" dirty="0" smtClean="0"/>
              <a:t>Крючком </a:t>
            </a:r>
            <a:r>
              <a:rPr lang="ru-RU" dirty="0" err="1"/>
              <a:t>Фарабефа</a:t>
            </a:r>
            <a:r>
              <a:rPr lang="ru-RU" dirty="0"/>
              <a:t> клювовидно-плечевую мышцу отводят кнаружи, и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заднюю стенку ее фасциального футляра. </a:t>
            </a:r>
            <a:endParaRPr lang="ru-RU" dirty="0" smtClean="0"/>
          </a:p>
          <a:p>
            <a:r>
              <a:rPr lang="ru-RU" dirty="0" smtClean="0"/>
              <a:t>Края </a:t>
            </a:r>
            <a:r>
              <a:rPr lang="ru-RU" dirty="0"/>
              <a:t>раны разводят крючками </a:t>
            </a:r>
            <a:r>
              <a:rPr lang="ru-RU" dirty="0" err="1"/>
              <a:t>Фарабефа</a:t>
            </a:r>
            <a:r>
              <a:rPr lang="ru-RU" dirty="0"/>
              <a:t>, и обнажают подмышечную артерию, находящуюся кзади от срединного нерва, подмышечная вена располагается </a:t>
            </a:r>
            <a:r>
              <a:rPr lang="ru-RU" dirty="0" err="1"/>
              <a:t>кнутри</a:t>
            </a:r>
            <a:r>
              <a:rPr lang="ru-RU" dirty="0"/>
              <a:t> от артерии.</a:t>
            </a:r>
          </a:p>
        </p:txBody>
      </p:sp>
    </p:spTree>
    <p:extLst>
      <p:ext uri="{BB962C8B-B14F-4D97-AF65-F5344CB8AC3E}">
        <p14:creationId xmlns:p14="http://schemas.microsoft.com/office/powerpoint/2010/main" val="3895545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плечевой артерии. Проекционные линии плечевой артерии: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type="body" sz="half" idx="1"/>
          </p:nvPr>
        </p:nvSpPr>
        <p:spPr>
          <a:xfrm>
            <a:off x="251520" y="1484784"/>
            <a:ext cx="4741168" cy="525658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1) по линии, проведенной вдоль внутреннего края клювовидно-плечевой мышцы к точке, лежащей на 0,4 см кнаружи от середины расстояния между </a:t>
            </a:r>
            <a:r>
              <a:rPr lang="ru-RU" dirty="0" err="1"/>
              <a:t>надмыщелками</a:t>
            </a:r>
            <a:r>
              <a:rPr lang="ru-RU" dirty="0"/>
              <a:t> плечевой кости, при передневнутреннем положении плеча и слегка </a:t>
            </a:r>
            <a:r>
              <a:rPr lang="ru-RU" dirty="0" err="1"/>
              <a:t>пронированом</a:t>
            </a:r>
            <a:r>
              <a:rPr lang="ru-RU" dirty="0"/>
              <a:t> предплечье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) по линии, проведенной от точки, расположенной на границе передней и средней третей ширины подмышечной ямки, к середине локтевого сгиба.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810000" cy="394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289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плечевой артерии.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9001000" cy="4739357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Положение больного: на спине, оперируемая рука отведена, предплечье — в положении супинации.</a:t>
            </a:r>
          </a:p>
          <a:p>
            <a:endParaRPr lang="ru-RU" dirty="0"/>
          </a:p>
          <a:p>
            <a:r>
              <a:rPr lang="ru-RU" dirty="0"/>
              <a:t>Доступ в средней трети плеча. Продольный разрез длиной 5—7 см производят вдоль медиального края двуглавой мышцы плеча, отступя на 1 см </a:t>
            </a:r>
            <a:r>
              <a:rPr lang="ru-RU" dirty="0" err="1"/>
              <a:t>латерально</a:t>
            </a:r>
            <a:r>
              <a:rPr lang="ru-RU" dirty="0"/>
              <a:t> от проекционной линии. Рассекают кожу, подкожную клетчатку и поверхностную фасцию.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фасциальный футляр двуглавой мышцы плеча. Крючком </a:t>
            </a:r>
            <a:r>
              <a:rPr lang="ru-RU" dirty="0" err="1"/>
              <a:t>Фарабефа</a:t>
            </a:r>
            <a:r>
              <a:rPr lang="ru-RU" dirty="0"/>
              <a:t> двуглавую мышцу плеча отводят кнаружи, и по </a:t>
            </a:r>
            <a:r>
              <a:rPr lang="ru-RU" dirty="0" err="1"/>
              <a:t>желобоватому</a:t>
            </a:r>
            <a:r>
              <a:rPr lang="ru-RU" dirty="0"/>
              <a:t> зонду рассекают заднюю стенку ее фасциального влагалища.</a:t>
            </a:r>
          </a:p>
          <a:p>
            <a:endParaRPr lang="ru-RU" dirty="0"/>
          </a:p>
          <a:p>
            <a:r>
              <a:rPr lang="ru-RU" dirty="0"/>
              <a:t>Расположенный кпереди от плечевой артерии срединный нерв крючком </a:t>
            </a:r>
            <a:r>
              <a:rPr lang="ru-RU" dirty="0" err="1"/>
              <a:t>Фарабефа</a:t>
            </a:r>
            <a:r>
              <a:rPr lang="ru-RU" dirty="0"/>
              <a:t> отводят кнаружи, и обнажают плечевую артерию, которую сопровождают две вены.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529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>
          <a:xfrm>
            <a:off x="301752" y="457200"/>
            <a:ext cx="4774304" cy="8412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Fossa </a:t>
            </a:r>
            <a:r>
              <a:rPr lang="en-US" dirty="0" err="1" smtClean="0"/>
              <a:t>cubiti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Доступ </a:t>
            </a:r>
            <a:r>
              <a:rPr lang="ru-RU" b="1" dirty="0"/>
              <a:t>в локтевой ямке. </a:t>
            </a:r>
            <a:endParaRPr lang="ru-RU" dirty="0" smtClean="0"/>
          </a:p>
        </p:txBody>
      </p:sp>
      <p:pic>
        <p:nvPicPr>
          <p:cNvPr id="3686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102289"/>
            <a:ext cx="4191000" cy="3720222"/>
          </a:xfr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43400" cy="60486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Косой </a:t>
            </a:r>
            <a:r>
              <a:rPr lang="ru-RU" dirty="0"/>
              <a:t>разрез производят от точки, расположенной на 3—4 см выше медиального </a:t>
            </a:r>
            <a:r>
              <a:rPr lang="ru-RU" dirty="0" err="1"/>
              <a:t>надмыщелка</a:t>
            </a:r>
            <a:r>
              <a:rPr lang="ru-RU" dirty="0"/>
              <a:t> плечевой кости, через середину локтевого сгиба к латеральному краю </a:t>
            </a:r>
            <a:r>
              <a:rPr lang="ru-RU" dirty="0" smtClean="0"/>
              <a:t>предплечья. </a:t>
            </a:r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Обнажают </a:t>
            </a:r>
            <a:r>
              <a:rPr lang="ru-RU" dirty="0"/>
              <a:t>собственную фасцию, под апоневроз двуглавой мышцы плеча подводят </a:t>
            </a:r>
            <a:r>
              <a:rPr lang="ru-RU" dirty="0" err="1"/>
              <a:t>желобоватый</a:t>
            </a:r>
            <a:r>
              <a:rPr lang="ru-RU" dirty="0"/>
              <a:t> зонд, и рассекают ткани по направлению разреза кожи. </a:t>
            </a:r>
            <a:endParaRPr lang="ru-RU" dirty="0" smtClean="0"/>
          </a:p>
          <a:p>
            <a:r>
              <a:rPr lang="ru-RU" dirty="0" smtClean="0"/>
              <a:t>Обнажают </a:t>
            </a:r>
            <a:r>
              <a:rPr lang="ru-RU" dirty="0"/>
              <a:t>плечевую артерию, располагающуюся у медиального края сухожилия двуглавой мышцы плеча.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87164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предплечье</a:t>
            </a:r>
            <a:r>
              <a:rPr lang="en-US" dirty="0" smtClean="0"/>
              <a:t> </a:t>
            </a:r>
            <a:endParaRPr lang="ru-RU" dirty="0" smtClean="0"/>
          </a:p>
        </p:txBody>
      </p:sp>
      <p:pic>
        <p:nvPicPr>
          <p:cNvPr id="41987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31" y="1600200"/>
            <a:ext cx="3783738" cy="4724400"/>
          </a:xfrm>
        </p:spPr>
      </p:pic>
      <p:pic>
        <p:nvPicPr>
          <p:cNvPr id="41988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932" y="1600200"/>
            <a:ext cx="3293935" cy="4724400"/>
          </a:xfrm>
        </p:spPr>
      </p:pic>
    </p:spTree>
    <p:extLst>
      <p:ext uri="{BB962C8B-B14F-4D97-AF65-F5344CB8AC3E}">
        <p14:creationId xmlns:p14="http://schemas.microsoft.com/office/powerpoint/2010/main" val="134420271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лучевой артерии. Проекционные линии лучевой артерии: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 </a:t>
            </a:r>
            <a:r>
              <a:rPr lang="ru-RU" dirty="0"/>
              <a:t>линии от точки, расположенной на 1,4 см кнаружи от середины поперечной линии, соединяющей </a:t>
            </a:r>
            <a:r>
              <a:rPr lang="ru-RU" dirty="0" err="1"/>
              <a:t>надмыщелки</a:t>
            </a:r>
            <a:r>
              <a:rPr lang="ru-RU" dirty="0"/>
              <a:t> плечевой кости, к точке расположенной на 1,4 см </a:t>
            </a:r>
            <a:r>
              <a:rPr lang="ru-RU" dirty="0" err="1"/>
              <a:t>кнутри</a:t>
            </a:r>
            <a:r>
              <a:rPr lang="ru-RU" dirty="0"/>
              <a:t> от наружного края шиловидного отростка лучевой кости;</a:t>
            </a:r>
          </a:p>
          <a:p>
            <a:endParaRPr lang="ru-RU" dirty="0"/>
          </a:p>
          <a:p>
            <a:r>
              <a:rPr lang="ru-RU" dirty="0"/>
              <a:t>линия </a:t>
            </a:r>
            <a:r>
              <a:rPr lang="ru-RU" dirty="0" err="1"/>
              <a:t>Н.И.Пирогова</a:t>
            </a:r>
            <a:r>
              <a:rPr lang="ru-RU" dirty="0"/>
              <a:t>, проведенная от середины локтевого сгиба к точке пальпации пульса или от внутреннего края двуглавой мышцы плеча к шиловидному отростку лучевой кости</a:t>
            </a:r>
          </a:p>
        </p:txBody>
      </p:sp>
    </p:spTree>
    <p:extLst>
      <p:ext uri="{BB962C8B-B14F-4D97-AF65-F5344CB8AC3E}">
        <p14:creationId xmlns:p14="http://schemas.microsoft.com/office/powerpoint/2010/main" val="3791910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Верхняя конечность</a:t>
            </a:r>
            <a:endParaRPr lang="ru-RU" dirty="0"/>
          </a:p>
        </p:txBody>
      </p:sp>
      <p:pic>
        <p:nvPicPr>
          <p:cNvPr id="22533" name="Picture 1029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268760"/>
            <a:ext cx="5182344" cy="5339973"/>
          </a:xfrm>
          <a:noFill/>
          <a:ln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40768"/>
            <a:ext cx="2700337" cy="501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6856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лучевой артерии.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Положение больного: на спине, оперируемая рука отведена и находится в положении супинации.</a:t>
            </a:r>
          </a:p>
          <a:p>
            <a:endParaRPr lang="ru-RU" dirty="0"/>
          </a:p>
          <a:p>
            <a:r>
              <a:rPr lang="ru-RU" b="1" dirty="0"/>
              <a:t>Доступ в верхней трети предплечья. </a:t>
            </a:r>
            <a:endParaRPr lang="ru-RU" b="1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5—6 см производят по проекционной линии лучевой артерии.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 предплечья. </a:t>
            </a:r>
            <a:endParaRPr lang="ru-RU" dirty="0" smtClean="0"/>
          </a:p>
          <a:p>
            <a:r>
              <a:rPr lang="ru-RU" dirty="0" smtClean="0"/>
              <a:t>Плечелучевую </a:t>
            </a:r>
            <a:r>
              <a:rPr lang="ru-RU" dirty="0"/>
              <a:t>мышцу крючком отводят кнаружи, и обнажают лучевую артерию, проходящую по передней поверхности круглого пронатора.</a:t>
            </a:r>
          </a:p>
        </p:txBody>
      </p:sp>
    </p:spTree>
    <p:extLst>
      <p:ext uri="{BB962C8B-B14F-4D97-AF65-F5344CB8AC3E}">
        <p14:creationId xmlns:p14="http://schemas.microsoft.com/office/powerpoint/2010/main" val="2190957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523528"/>
          </a:xfrm>
        </p:spPr>
        <p:txBody>
          <a:bodyPr>
            <a:normAutofit fontScale="90000"/>
          </a:bodyPr>
          <a:lstStyle/>
          <a:p>
            <a:r>
              <a:rPr lang="ru-RU" dirty="0"/>
              <a:t>Обнажение лучевой артерии.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61662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ДОСТУП В СРЕДНЕЙ ТРЕТИ ПРЕДПЛЕЧЬЯ. </a:t>
            </a:r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5—6 см производят по проекционной линии лучевой артерии.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фасцию. </a:t>
            </a:r>
            <a:endParaRPr lang="ru-RU" dirty="0" smtClean="0"/>
          </a:p>
          <a:p>
            <a:r>
              <a:rPr lang="ru-RU" dirty="0" smtClean="0"/>
              <a:t>Плечелучевую </a:t>
            </a:r>
            <a:r>
              <a:rPr lang="ru-RU" dirty="0"/>
              <a:t>мышцу крючком отводят кнаружи, и обнажают лучевую артерию, проходящую по передней поверхности поверхностного сгибателя пальцев у внутреннего края плечелучевой мышцы.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43638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лучевой артерии.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554162"/>
            <a:ext cx="9108504" cy="504319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ДОСТУП В НИЖНЕЙ ТРЕТИ ПРЕДПЛЕЧЬЯ. </a:t>
            </a:r>
          </a:p>
          <a:p>
            <a:r>
              <a:rPr lang="ru-RU" dirty="0"/>
              <a:t>Продольный разрез длиной 4—5 см производят по проекционной линии лучевой артерии. </a:t>
            </a:r>
            <a:endParaRPr lang="ru-RU" dirty="0" smtClean="0"/>
          </a:p>
          <a:p>
            <a:r>
              <a:rPr lang="ru-RU" dirty="0" smtClean="0"/>
              <a:t>Нижняя </a:t>
            </a:r>
            <a:r>
              <a:rPr lang="ru-RU" dirty="0"/>
              <a:t>граница разреза должна находиться от шиловидного отростка лучевой кости на расстоянии 3—3,5 см.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фасцию. </a:t>
            </a:r>
            <a:endParaRPr lang="ru-RU" dirty="0" smtClean="0"/>
          </a:p>
          <a:p>
            <a:r>
              <a:rPr lang="ru-RU" dirty="0" smtClean="0"/>
              <a:t>Обнажают </a:t>
            </a:r>
            <a:r>
              <a:rPr lang="ru-RU" dirty="0"/>
              <a:t>лучевую артерию, проходящую по передней поверхности длинного сгибателя большого пальца, между сухожилиями плечелучевой мышцы и лучевого сгибателя запястья.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9266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Проекционные </a:t>
            </a:r>
            <a:r>
              <a:rPr lang="ru-RU" dirty="0"/>
              <a:t>линии локтевой артерии: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1)         </a:t>
            </a:r>
            <a:r>
              <a:rPr lang="ru-RU" dirty="0"/>
              <a:t>в верхней трети предплечья — по линии от точки, расположенной </a:t>
            </a:r>
            <a:r>
              <a:rPr lang="ru-RU" dirty="0" smtClean="0"/>
              <a:t>на 0,5 </a:t>
            </a:r>
            <a:r>
              <a:rPr lang="ru-RU" dirty="0"/>
              <a:t>см кнаружи от середины поперечника локтевой области (на </a:t>
            </a:r>
            <a:r>
              <a:rPr lang="ru-RU" dirty="0" smtClean="0"/>
              <a:t>уровне суставной </a:t>
            </a:r>
            <a:r>
              <a:rPr lang="ru-RU" dirty="0"/>
              <a:t>щели локтевого сустава), к точке, лежащей на </a:t>
            </a:r>
            <a:r>
              <a:rPr lang="ru-RU" dirty="0" smtClean="0"/>
              <a:t>середине внутреннего </a:t>
            </a:r>
            <a:r>
              <a:rPr lang="ru-RU" dirty="0"/>
              <a:t>края предплечья; в нижних двух третях предплечья — по линии</a:t>
            </a:r>
            <a:r>
              <a:rPr lang="ru-RU" dirty="0" smtClean="0"/>
              <a:t>, проведенной </a:t>
            </a:r>
            <a:r>
              <a:rPr lang="ru-RU" dirty="0"/>
              <a:t>от внутреннего </a:t>
            </a:r>
            <a:r>
              <a:rPr lang="ru-RU" dirty="0" err="1"/>
              <a:t>надмыщелка</a:t>
            </a:r>
            <a:r>
              <a:rPr lang="ru-RU" dirty="0"/>
              <a:t> плечевой кости к наружному </a:t>
            </a:r>
            <a:r>
              <a:rPr lang="ru-RU" dirty="0" smtClean="0"/>
              <a:t>краю гороховидной </a:t>
            </a:r>
            <a:r>
              <a:rPr lang="ru-RU" dirty="0"/>
              <a:t>кости;</a:t>
            </a:r>
          </a:p>
          <a:p>
            <a:endParaRPr lang="ru-RU" dirty="0"/>
          </a:p>
          <a:p>
            <a:r>
              <a:rPr lang="ru-RU" b="1" dirty="0"/>
              <a:t>2)</a:t>
            </a:r>
            <a:r>
              <a:rPr lang="ru-RU" dirty="0"/>
              <a:t>         </a:t>
            </a:r>
            <a:r>
              <a:rPr lang="ru-RU" b="1" dirty="0"/>
              <a:t>линия </a:t>
            </a:r>
            <a:r>
              <a:rPr lang="ru-RU" b="1" dirty="0" err="1"/>
              <a:t>Н.И.Пирогова</a:t>
            </a:r>
            <a:r>
              <a:rPr lang="ru-RU" b="1" dirty="0"/>
              <a:t>, </a:t>
            </a:r>
            <a:r>
              <a:rPr lang="ru-RU" dirty="0"/>
              <a:t>проведенная от медиального </a:t>
            </a:r>
            <a:r>
              <a:rPr lang="ru-RU" dirty="0" err="1" smtClean="0"/>
              <a:t>надмыщелка</a:t>
            </a:r>
            <a:r>
              <a:rPr lang="ru-RU" dirty="0" smtClean="0"/>
              <a:t> плечевой </a:t>
            </a:r>
            <a:r>
              <a:rPr lang="ru-RU" dirty="0"/>
              <a:t>кости к гороховидной кости; в верхней трети предплечья </a:t>
            </a:r>
            <a:r>
              <a:rPr lang="ru-RU" dirty="0" smtClean="0"/>
              <a:t>проекция локтевой </a:t>
            </a:r>
            <a:r>
              <a:rPr lang="ru-RU" dirty="0"/>
              <a:t>артерии соответствует линии, проведенной от середины </a:t>
            </a:r>
            <a:r>
              <a:rPr lang="ru-RU" dirty="0" smtClean="0"/>
              <a:t>локтевой складки </a:t>
            </a:r>
            <a:r>
              <a:rPr lang="ru-RU" dirty="0"/>
              <a:t>к границе верхней и средней третей линии Пирогова.</a:t>
            </a:r>
          </a:p>
        </p:txBody>
      </p:sp>
    </p:spTree>
    <p:extLst>
      <p:ext uri="{BB962C8B-B14F-4D97-AF65-F5344CB8AC3E}">
        <p14:creationId xmlns:p14="http://schemas.microsoft.com/office/powerpoint/2010/main" val="15501051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локтевой артерии.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Положение больного: на спине, оперируемая рука отведена и находится в положении супинации.</a:t>
            </a:r>
          </a:p>
          <a:p>
            <a:endParaRPr lang="ru-RU" dirty="0"/>
          </a:p>
          <a:p>
            <a:r>
              <a:rPr lang="ru-RU" dirty="0"/>
              <a:t>Доступ в верхней трети предплечья. Продольный разрез длиной 5—7 см производят на 1 см кнаружи от проекционной линии локтевой артерии и на 6—7 см ниже медиального </a:t>
            </a:r>
            <a:r>
              <a:rPr lang="ru-RU" dirty="0" err="1"/>
              <a:t>надмыщелка</a:t>
            </a:r>
            <a:r>
              <a:rPr lang="ru-RU" dirty="0"/>
              <a:t> плечевой кости. Рассекают кожу, подкожную клетчатку и поверхностную фасцию.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 предплечья. В нижней части разреза обнажают локтевую артерию, располагающуюся в промежутке между локтевым сгибателем запястья и поверхностным сгибателем пальцев.</a:t>
            </a:r>
          </a:p>
        </p:txBody>
      </p:sp>
    </p:spTree>
    <p:extLst>
      <p:ext uri="{BB962C8B-B14F-4D97-AF65-F5344CB8AC3E}">
        <p14:creationId xmlns:p14="http://schemas.microsoft.com/office/powerpoint/2010/main" val="40283066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локтевой артерии.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Доступ в средней трети предплечья. </a:t>
            </a:r>
            <a:endParaRPr lang="ru-RU" b="1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5—7 см производят по проекционной линии локтевой артерии.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 предплечья. </a:t>
            </a:r>
            <a:endParaRPr lang="ru-RU" dirty="0" smtClean="0"/>
          </a:p>
          <a:p>
            <a:r>
              <a:rPr lang="ru-RU" dirty="0" smtClean="0"/>
              <a:t>Локтевой </a:t>
            </a:r>
            <a:r>
              <a:rPr lang="ru-RU" dirty="0"/>
              <a:t>сгибатель запястья крючком отводят </a:t>
            </a:r>
            <a:r>
              <a:rPr lang="ru-RU" dirty="0" err="1"/>
              <a:t>кнутри</a:t>
            </a:r>
            <a:r>
              <a:rPr lang="ru-RU" dirty="0"/>
              <a:t>, и обнажают локтевую артерию, располагающуюся в промежутке между локтевым сгибателем запястья и поверхностным сгибателем пальцев, </a:t>
            </a:r>
            <a:r>
              <a:rPr lang="ru-RU" dirty="0" err="1"/>
              <a:t>латеральнее</a:t>
            </a:r>
            <a:r>
              <a:rPr lang="ru-RU" dirty="0"/>
              <a:t> локтевого нерва.</a:t>
            </a:r>
          </a:p>
        </p:txBody>
      </p:sp>
    </p:spTree>
    <p:extLst>
      <p:ext uri="{BB962C8B-B14F-4D97-AF65-F5344CB8AC3E}">
        <p14:creationId xmlns:p14="http://schemas.microsoft.com/office/powerpoint/2010/main" val="216209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локтевой артерии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Доступ в нижней трети предплечья. </a:t>
            </a:r>
            <a:endParaRPr lang="ru-RU" b="1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производят на 1 см кнаружи от проекционной линии артерии и на 6—8 см выше шиловидного отростка локтевой кости и далее вниз на протяжении 4—5 см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Рассекают 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фасцию. </a:t>
            </a:r>
            <a:endParaRPr lang="ru-RU" dirty="0" smtClean="0"/>
          </a:p>
          <a:p>
            <a:r>
              <a:rPr lang="ru-RU" dirty="0" smtClean="0"/>
              <a:t>Сухожилие </a:t>
            </a:r>
            <a:r>
              <a:rPr lang="ru-RU" dirty="0"/>
              <a:t>локтевого сгибателя запястья крючком отводят </a:t>
            </a:r>
            <a:r>
              <a:rPr lang="ru-RU" dirty="0" err="1"/>
              <a:t>кнутри</a:t>
            </a:r>
            <a:r>
              <a:rPr lang="ru-RU" dirty="0"/>
              <a:t>, и обнажают локтевую артерию, располагающуюся на глубоком сгибателе пальцев в промежутке между локтевым сгибателем запястья и поверхностным сгибателем пальцев, </a:t>
            </a:r>
            <a:r>
              <a:rPr lang="ru-RU" dirty="0" err="1"/>
              <a:t>латеральнее</a:t>
            </a:r>
            <a:r>
              <a:rPr lang="ru-RU" dirty="0"/>
              <a:t> локтевого нерва.</a:t>
            </a:r>
          </a:p>
        </p:txBody>
      </p:sp>
    </p:spTree>
    <p:extLst>
      <p:ext uri="{BB962C8B-B14F-4D97-AF65-F5344CB8AC3E}">
        <p14:creationId xmlns:p14="http://schemas.microsoft.com/office/powerpoint/2010/main" val="33707083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dirty="0" smtClean="0"/>
              <a:t>кисть</a:t>
            </a:r>
          </a:p>
        </p:txBody>
      </p:sp>
      <p:pic>
        <p:nvPicPr>
          <p:cNvPr id="5427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4895471" cy="3759118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09187"/>
            <a:ext cx="44450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538483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612068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ЛУЧЕВАЯ АРТЕРИЯ В АНАТОМИЧЕСКОЙ ТАБАКЕРКЕ (A. RADIALIS):</a:t>
            </a:r>
          </a:p>
          <a:p>
            <a:endParaRPr lang="ru-RU" dirty="0"/>
          </a:p>
          <a:p>
            <a:r>
              <a:rPr lang="ru-RU" dirty="0"/>
              <a:t>- линия   </a:t>
            </a:r>
            <a:r>
              <a:rPr lang="ru-RU" b="1" dirty="0"/>
              <a:t>Л.М.   Нагибина   </a:t>
            </a:r>
            <a:r>
              <a:rPr lang="ru-RU" dirty="0"/>
              <a:t>-   от шиловидного отростка лучевой кости </a:t>
            </a:r>
            <a:r>
              <a:rPr lang="ru-RU" dirty="0" smtClean="0"/>
              <a:t>к латеральной </a:t>
            </a:r>
            <a:r>
              <a:rPr lang="ru-RU" dirty="0"/>
              <a:t>стороне головки второй  пястной кости.</a:t>
            </a:r>
          </a:p>
          <a:p>
            <a:endParaRPr lang="ru-RU" dirty="0"/>
          </a:p>
          <a:p>
            <a:r>
              <a:rPr lang="ru-RU" b="1" dirty="0" smtClean="0"/>
              <a:t> ПОВЕРХНОСТНАЯ  ЛАДОННАЯ АРТЕРИАЛЬНАЯ ДУГА ( ARCUS PALMARIS SUPERFICIALIS):</a:t>
            </a:r>
          </a:p>
          <a:p>
            <a:endParaRPr lang="ru-RU" dirty="0"/>
          </a:p>
          <a:p>
            <a:r>
              <a:rPr lang="ru-RU" b="1" dirty="0"/>
              <a:t>- линия </a:t>
            </a:r>
            <a:r>
              <a:rPr lang="ru-RU" b="1" dirty="0" err="1"/>
              <a:t>Шевкуненко</a:t>
            </a:r>
            <a:r>
              <a:rPr lang="ru-RU" b="1" dirty="0"/>
              <a:t> </a:t>
            </a:r>
            <a:r>
              <a:rPr lang="ru-RU" dirty="0"/>
              <a:t>проводится от гороховидной кости к латеральному краю </a:t>
            </a:r>
            <a:r>
              <a:rPr lang="ru-RU" dirty="0" smtClean="0"/>
              <a:t>  </a:t>
            </a:r>
            <a:r>
              <a:rPr lang="ru-RU" dirty="0"/>
              <a:t>ладонно-пальцевой   складки указательного пальца;</a:t>
            </a:r>
          </a:p>
          <a:p>
            <a:endParaRPr lang="ru-RU" dirty="0"/>
          </a:p>
          <a:p>
            <a:r>
              <a:rPr lang="ru-RU" b="1" dirty="0"/>
              <a:t>- линия Н.И. Пирого</a:t>
            </a:r>
            <a:r>
              <a:rPr lang="ru-RU" dirty="0"/>
              <a:t>ва – проводится от гороховидной кости ко </a:t>
            </a:r>
            <a:r>
              <a:rPr lang="ru-RU" dirty="0" smtClean="0"/>
              <a:t>2-му пальцевому </a:t>
            </a:r>
            <a:r>
              <a:rPr lang="ru-RU" dirty="0"/>
              <a:t>промежутку.</a:t>
            </a:r>
          </a:p>
          <a:p>
            <a:endParaRPr lang="ru-RU" dirty="0" smtClean="0"/>
          </a:p>
          <a:p>
            <a:r>
              <a:rPr lang="ru-RU" b="1" dirty="0" smtClean="0"/>
              <a:t>СРЕДИННЫЙ НЕРВ НА КИСТИ (N. MEDIANUS):</a:t>
            </a:r>
          </a:p>
          <a:p>
            <a:endParaRPr lang="ru-RU" dirty="0"/>
          </a:p>
          <a:p>
            <a:r>
              <a:rPr lang="ru-RU" dirty="0"/>
              <a:t>- проекционная линия – вертикальная линия, проводимая между </a:t>
            </a:r>
            <a:r>
              <a:rPr lang="ru-RU" dirty="0" err="1"/>
              <a:t>тенером</a:t>
            </a:r>
            <a:r>
              <a:rPr lang="ru-RU" dirty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гипотенером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smtClean="0"/>
              <a:t>ЛОКТЕВОЙ НЕРВ НА КИСТИ (N. ULNA</a:t>
            </a:r>
            <a:r>
              <a:rPr lang="en-US" b="1" dirty="0" smtClean="0"/>
              <a:t>RI</a:t>
            </a:r>
            <a:r>
              <a:rPr lang="ru-RU" b="1" dirty="0" smtClean="0"/>
              <a:t>S):</a:t>
            </a:r>
          </a:p>
          <a:p>
            <a:endParaRPr lang="ru-RU" dirty="0"/>
          </a:p>
          <a:p>
            <a:r>
              <a:rPr lang="ru-RU" dirty="0"/>
              <a:t>- проекция проводится от внутреннего края гороховидной кости к </a:t>
            </a:r>
            <a:r>
              <a:rPr lang="ru-RU" dirty="0" smtClean="0"/>
              <a:t>4-му межпальцевому </a:t>
            </a:r>
            <a:r>
              <a:rPr lang="ru-RU" dirty="0"/>
              <a:t>промежутку.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457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pic>
        <p:nvPicPr>
          <p:cNvPr id="5939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61" y="1593334"/>
            <a:ext cx="8590477" cy="4447619"/>
          </a:xfrm>
        </p:spPr>
      </p:pic>
    </p:spTree>
    <p:extLst>
      <p:ext uri="{BB962C8B-B14F-4D97-AF65-F5344CB8AC3E}">
        <p14:creationId xmlns:p14="http://schemas.microsoft.com/office/powerpoint/2010/main" val="181812415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7" descr="8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61925"/>
            <a:ext cx="3040062" cy="669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9" descr="8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00013"/>
            <a:ext cx="2651125" cy="675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52633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Нижняя конечность</a:t>
            </a:r>
            <a:endParaRPr lang="ru-RU" dirty="0"/>
          </a:p>
        </p:txBody>
      </p:sp>
      <p:pic>
        <p:nvPicPr>
          <p:cNvPr id="409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030451"/>
            <a:ext cx="4191000" cy="3863897"/>
          </a:xfrm>
          <a:noFill/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09040"/>
            <a:ext cx="4343400" cy="4106719"/>
          </a:xfrm>
          <a:noFill/>
        </p:spPr>
      </p:pic>
    </p:spTree>
    <p:extLst>
      <p:ext uri="{BB962C8B-B14F-4D97-AF65-F5344CB8AC3E}">
        <p14:creationId xmlns:p14="http://schemas.microsoft.com/office/powerpoint/2010/main" val="40278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63" y="1102236"/>
            <a:ext cx="6973274" cy="4048690"/>
          </a:xfrm>
        </p:spPr>
      </p:pic>
    </p:spTree>
    <p:extLst>
      <p:ext uri="{BB962C8B-B14F-4D97-AF65-F5344CB8AC3E}">
        <p14:creationId xmlns:p14="http://schemas.microsoft.com/office/powerpoint/2010/main" val="40351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264696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b="1" dirty="0" err="1" smtClean="0"/>
              <a:t>Canalis</a:t>
            </a:r>
            <a:r>
              <a:rPr lang="ru-RU" b="1" dirty="0" smtClean="0"/>
              <a:t> </a:t>
            </a:r>
            <a:r>
              <a:rPr lang="ru-RU" b="1" dirty="0" err="1"/>
              <a:t>pudendus</a:t>
            </a:r>
            <a:r>
              <a:rPr lang="ru-RU" b="1" dirty="0"/>
              <a:t> (канал </a:t>
            </a:r>
            <a:r>
              <a:rPr lang="ru-RU" b="1" dirty="0" err="1"/>
              <a:t>Алькока</a:t>
            </a:r>
            <a:r>
              <a:rPr lang="ru-RU" b="1" dirty="0"/>
              <a:t>) </a:t>
            </a:r>
            <a:r>
              <a:rPr lang="ru-RU" dirty="0"/>
              <a:t>- образован за счет </a:t>
            </a:r>
            <a:r>
              <a:rPr lang="ru-RU" dirty="0" smtClean="0"/>
              <a:t>расщепления</a:t>
            </a:r>
            <a:r>
              <a:rPr lang="en-US" dirty="0" smtClean="0"/>
              <a:t> </a:t>
            </a:r>
            <a:r>
              <a:rPr lang="ru-RU" dirty="0" smtClean="0"/>
              <a:t>фасции </a:t>
            </a:r>
            <a:r>
              <a:rPr lang="ru-RU" dirty="0"/>
              <a:t>внутренней запирательной мышцы в седалищно-прямокишечной ямке.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канале </a:t>
            </a:r>
            <a:r>
              <a:rPr lang="ru-RU" dirty="0"/>
              <a:t>проходят n. </a:t>
            </a:r>
            <a:r>
              <a:rPr lang="ru-RU" dirty="0" err="1"/>
              <a:t>pudendus</a:t>
            </a:r>
            <a:r>
              <a:rPr lang="ru-RU" dirty="0"/>
              <a:t>. a. v. </a:t>
            </a:r>
            <a:r>
              <a:rPr lang="ru-RU" dirty="0" err="1"/>
              <a:t>pudenda</a:t>
            </a:r>
            <a:r>
              <a:rPr lang="ru-RU" dirty="0"/>
              <a:t> </a:t>
            </a:r>
            <a:r>
              <a:rPr lang="ru-RU" dirty="0" err="1"/>
              <a:t>interna</a:t>
            </a:r>
            <a:r>
              <a:rPr lang="ru-RU" dirty="0"/>
              <a:t>, причем </a:t>
            </a:r>
            <a:r>
              <a:rPr lang="ru-RU" dirty="0" smtClean="0"/>
              <a:t>нерв</a:t>
            </a:r>
            <a:r>
              <a:rPr lang="en-US" dirty="0" smtClean="0"/>
              <a:t> </a:t>
            </a:r>
            <a:r>
              <a:rPr lang="ru-RU" dirty="0" smtClean="0"/>
              <a:t>располагается </a:t>
            </a:r>
            <a:r>
              <a:rPr lang="ru-RU" dirty="0"/>
              <a:t>книзу и </a:t>
            </a:r>
            <a:r>
              <a:rPr lang="ru-RU" dirty="0" err="1"/>
              <a:t>медиально</a:t>
            </a:r>
            <a:r>
              <a:rPr lang="ru-RU" dirty="0"/>
              <a:t> от сосудов.</a:t>
            </a:r>
          </a:p>
          <a:p>
            <a:endParaRPr lang="ru-RU" dirty="0"/>
          </a:p>
          <a:p>
            <a:r>
              <a:rPr lang="ru-RU" b="1" dirty="0" smtClean="0"/>
              <a:t>CANALIS OBTURATORIUS </a:t>
            </a:r>
            <a:r>
              <a:rPr lang="ru-RU" dirty="0" smtClean="0"/>
              <a:t>проходит </a:t>
            </a:r>
            <a:r>
              <a:rPr lang="ru-RU" dirty="0"/>
              <a:t>по нижней поверхности лобковой кости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ограничен </a:t>
            </a:r>
            <a:r>
              <a:rPr lang="ru-RU" dirty="0"/>
              <a:t>прикрепляющимися по ее краям запирательной мембраной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smtClean="0"/>
              <a:t>внутренней </a:t>
            </a:r>
            <a:r>
              <a:rPr lang="ru-RU" dirty="0"/>
              <a:t>и наружной запирательной мышцами. Его длина 2-3 см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Внутреннее </a:t>
            </a:r>
            <a:r>
              <a:rPr lang="ru-RU" dirty="0"/>
              <a:t>отверстие канала обращено в </a:t>
            </a:r>
            <a:r>
              <a:rPr lang="ru-RU" dirty="0" err="1"/>
              <a:t>предпузырное</a:t>
            </a:r>
            <a:r>
              <a:rPr lang="ru-RU" dirty="0"/>
              <a:t> пространство таза, </a:t>
            </a:r>
            <a:r>
              <a:rPr lang="ru-RU" dirty="0" smtClean="0"/>
              <a:t>а</a:t>
            </a:r>
            <a:r>
              <a:rPr lang="en-US" dirty="0" smtClean="0"/>
              <a:t> </a:t>
            </a:r>
            <a:r>
              <a:rPr lang="ru-RU" dirty="0" smtClean="0"/>
              <a:t>наружное </a:t>
            </a:r>
            <a:r>
              <a:rPr lang="ru-RU" dirty="0"/>
              <a:t>проецируется на 1-1,5 см книзу от паховой связки и на 2-2,5 </a:t>
            </a:r>
            <a:r>
              <a:rPr lang="ru-RU" dirty="0" smtClean="0"/>
              <a:t>см</a:t>
            </a:r>
            <a:r>
              <a:rPr lang="en-US" dirty="0" smtClean="0"/>
              <a:t> </a:t>
            </a:r>
            <a:r>
              <a:rPr lang="ru-RU" dirty="0" smtClean="0"/>
              <a:t>кнаружи </a:t>
            </a:r>
            <a:r>
              <a:rPr lang="ru-RU" dirty="0"/>
              <a:t>от лобкового бугорка. Проходят: запирательные сосуды и нерв.</a:t>
            </a:r>
          </a:p>
          <a:p>
            <a:endParaRPr lang="ru-RU" dirty="0"/>
          </a:p>
          <a:p>
            <a:r>
              <a:rPr lang="ru-RU" b="1" dirty="0" smtClean="0"/>
              <a:t>SULCUS ILIOPECTINEUS </a:t>
            </a:r>
            <a:r>
              <a:rPr lang="ru-RU" dirty="0" smtClean="0"/>
              <a:t>является </a:t>
            </a:r>
            <a:r>
              <a:rPr lang="ru-RU" dirty="0"/>
              <a:t>продолжением сосудистой лакуны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располагается </a:t>
            </a:r>
            <a:r>
              <a:rPr lang="ru-RU" dirty="0"/>
              <a:t>между m. </a:t>
            </a:r>
            <a:r>
              <a:rPr lang="ru-RU" dirty="0" err="1"/>
              <a:t>iliopsoas</a:t>
            </a:r>
            <a:r>
              <a:rPr lang="ru-RU" dirty="0"/>
              <a:t> (</a:t>
            </a:r>
            <a:r>
              <a:rPr lang="ru-RU" dirty="0" err="1"/>
              <a:t>латерально</a:t>
            </a:r>
            <a:r>
              <a:rPr lang="ru-RU" dirty="0"/>
              <a:t>) и </a:t>
            </a:r>
            <a:r>
              <a:rPr lang="ru-RU" dirty="0" err="1"/>
              <a:t>m.pectineus</a:t>
            </a:r>
            <a:r>
              <a:rPr lang="ru-RU" dirty="0"/>
              <a:t> (</a:t>
            </a:r>
            <a:r>
              <a:rPr lang="ru-RU" dirty="0" err="1"/>
              <a:t>медиально</a:t>
            </a:r>
            <a:r>
              <a:rPr lang="ru-RU" dirty="0" smtClean="0"/>
              <a:t>).</a:t>
            </a:r>
            <a:r>
              <a:rPr lang="en-US" dirty="0" smtClean="0"/>
              <a:t> </a:t>
            </a:r>
            <a:r>
              <a:rPr lang="ru-RU" dirty="0" smtClean="0"/>
              <a:t>Проходят </a:t>
            </a:r>
            <a:r>
              <a:rPr lang="ru-RU" dirty="0"/>
              <a:t>бедренная артерия и вена, причем вена лежит </a:t>
            </a:r>
            <a:r>
              <a:rPr lang="ru-RU" dirty="0" err="1"/>
              <a:t>медиально</a:t>
            </a:r>
            <a:r>
              <a:rPr lang="ru-RU" dirty="0"/>
              <a:t> </a:t>
            </a:r>
            <a:r>
              <a:rPr lang="ru-RU" dirty="0" smtClean="0"/>
              <a:t>по</a:t>
            </a:r>
            <a:r>
              <a:rPr lang="en-US" dirty="0" smtClean="0"/>
              <a:t> </a:t>
            </a:r>
            <a:r>
              <a:rPr lang="ru-RU" dirty="0" smtClean="0"/>
              <a:t>отношению </a:t>
            </a:r>
            <a:r>
              <a:rPr lang="ru-RU" dirty="0"/>
              <a:t>к артерии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0388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Область бедра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544616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CANALIS FEMORALIS </a:t>
            </a:r>
            <a:r>
              <a:rPr lang="ru-RU" dirty="0" smtClean="0"/>
              <a:t>– </a:t>
            </a:r>
            <a:r>
              <a:rPr lang="ru-RU" dirty="0"/>
              <a:t>формируется при </a:t>
            </a:r>
            <a:r>
              <a:rPr lang="ru-RU" dirty="0" err="1"/>
              <a:t>грыжеобразовании</a:t>
            </a:r>
            <a:r>
              <a:rPr lang="ru-RU" dirty="0"/>
              <a:t>, </a:t>
            </a:r>
            <a:r>
              <a:rPr lang="ru-RU" dirty="0" smtClean="0"/>
              <a:t>представляет</a:t>
            </a:r>
            <a:r>
              <a:rPr lang="en-US" dirty="0" smtClean="0"/>
              <a:t> </a:t>
            </a:r>
            <a:r>
              <a:rPr lang="ru-RU" dirty="0" smtClean="0"/>
              <a:t>собой </a:t>
            </a:r>
            <a:r>
              <a:rPr lang="ru-RU" dirty="0"/>
              <a:t>трехгранную пирамиду, обращенную основанием кпереди. </a:t>
            </a:r>
            <a:r>
              <a:rPr lang="ru-RU" dirty="0" smtClean="0"/>
              <a:t>Ограничен</a:t>
            </a:r>
            <a:r>
              <a:rPr lang="en-US" dirty="0" smtClean="0"/>
              <a:t> </a:t>
            </a:r>
            <a:r>
              <a:rPr lang="ru-RU" dirty="0" smtClean="0"/>
              <a:t>спереди </a:t>
            </a:r>
            <a:r>
              <a:rPr lang="ru-RU" dirty="0"/>
              <a:t>- серповидным краем и поверхностной пластинкой широкой </a:t>
            </a:r>
            <a:r>
              <a:rPr lang="ru-RU" dirty="0" smtClean="0"/>
              <a:t>фасции</a:t>
            </a:r>
            <a:r>
              <a:rPr lang="en-US" dirty="0" smtClean="0"/>
              <a:t> </a:t>
            </a:r>
            <a:r>
              <a:rPr lang="ru-RU" dirty="0" smtClean="0"/>
              <a:t>бедра</a:t>
            </a:r>
            <a:r>
              <a:rPr lang="ru-RU" dirty="0"/>
              <a:t>, снаружи - внутренней </a:t>
            </a:r>
            <a:r>
              <a:rPr lang="ru-RU" dirty="0" err="1"/>
              <a:t>полукружностью</a:t>
            </a:r>
            <a:r>
              <a:rPr lang="ru-RU" dirty="0"/>
              <a:t> бедренной вены, </a:t>
            </a:r>
            <a:r>
              <a:rPr lang="ru-RU" dirty="0" err="1"/>
              <a:t>снутри</a:t>
            </a:r>
            <a:r>
              <a:rPr lang="ru-RU" dirty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сзади </a:t>
            </a:r>
            <a:r>
              <a:rPr lang="ru-RU" dirty="0"/>
              <a:t>- глубокой пластинкой широкой фасции бедра, </a:t>
            </a:r>
            <a:r>
              <a:rPr lang="ru-RU" dirty="0" smtClean="0"/>
              <a:t>покрывающей</a:t>
            </a:r>
            <a:r>
              <a:rPr lang="en-US" dirty="0" smtClean="0"/>
              <a:t> </a:t>
            </a:r>
            <a:r>
              <a:rPr lang="ru-RU" dirty="0" smtClean="0"/>
              <a:t>гребенчатую </a:t>
            </a:r>
            <a:r>
              <a:rPr lang="ru-RU" dirty="0"/>
              <a:t>мышцу. Его глубокое кольцо обращено в полость таза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ограничено </a:t>
            </a:r>
            <a:r>
              <a:rPr lang="ru-RU" dirty="0"/>
              <a:t>спереди паховой связкой, сзади - гребенчатой связкой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err="1" smtClean="0"/>
              <a:t>медиально</a:t>
            </a:r>
            <a:r>
              <a:rPr lang="ru-RU" dirty="0" smtClean="0"/>
              <a:t> </a:t>
            </a:r>
            <a:r>
              <a:rPr lang="ru-RU" dirty="0"/>
              <a:t>- лакунарной связкой и </a:t>
            </a:r>
            <a:r>
              <a:rPr lang="ru-RU" dirty="0" err="1"/>
              <a:t>латерально</a:t>
            </a:r>
            <a:r>
              <a:rPr lang="ru-RU" dirty="0"/>
              <a:t> бедренной веной. </a:t>
            </a:r>
            <a:r>
              <a:rPr lang="ru-RU" dirty="0" smtClean="0"/>
              <a:t>Наружное</a:t>
            </a:r>
            <a:r>
              <a:rPr lang="en-US" dirty="0" smtClean="0"/>
              <a:t> </a:t>
            </a:r>
            <a:r>
              <a:rPr lang="ru-RU" dirty="0" smtClean="0"/>
              <a:t>кольцо </a:t>
            </a:r>
            <a:r>
              <a:rPr lang="ru-RU" dirty="0"/>
              <a:t>соответствует овальной ямке (</a:t>
            </a:r>
            <a:r>
              <a:rPr lang="ru-RU" dirty="0" err="1"/>
              <a:t>hiatus</a:t>
            </a:r>
            <a:r>
              <a:rPr lang="ru-RU" dirty="0"/>
              <a:t> </a:t>
            </a:r>
            <a:r>
              <a:rPr lang="ru-RU" dirty="0" err="1"/>
              <a:t>saphenus</a:t>
            </a:r>
            <a:r>
              <a:rPr lang="ru-RU" dirty="0" smtClean="0"/>
              <a:t>).</a:t>
            </a:r>
            <a:endParaRPr lang="en-US" dirty="0" smtClean="0"/>
          </a:p>
          <a:p>
            <a:endParaRPr lang="en-US" dirty="0" smtClean="0"/>
          </a:p>
          <a:p>
            <a:r>
              <a:rPr lang="ru-RU" b="1" dirty="0" smtClean="0"/>
              <a:t>SULCUS</a:t>
            </a:r>
            <a:r>
              <a:rPr lang="en-US" b="1" dirty="0" smtClean="0"/>
              <a:t> </a:t>
            </a:r>
            <a:r>
              <a:rPr lang="ru-RU" b="1" dirty="0" smtClean="0"/>
              <a:t>FEMORALIS ANTERIOR </a:t>
            </a:r>
            <a:r>
              <a:rPr lang="ru-RU" dirty="0" smtClean="0"/>
              <a:t>является </a:t>
            </a:r>
            <a:r>
              <a:rPr lang="ru-RU" dirty="0"/>
              <a:t>продолжением </a:t>
            </a:r>
            <a:r>
              <a:rPr lang="ru-RU" dirty="0" smtClean="0"/>
              <a:t>подвздошно-гребешковой </a:t>
            </a:r>
            <a:r>
              <a:rPr lang="ru-RU" dirty="0"/>
              <a:t>ямки  и </a:t>
            </a:r>
            <a:r>
              <a:rPr lang="en-US" dirty="0" smtClean="0"/>
              <a:t> </a:t>
            </a:r>
            <a:r>
              <a:rPr lang="ru-RU" dirty="0" smtClean="0"/>
              <a:t>образована  </a:t>
            </a:r>
            <a:r>
              <a:rPr lang="ru-RU" dirty="0"/>
              <a:t>m.   </a:t>
            </a:r>
            <a:r>
              <a:rPr lang="ru-RU" dirty="0" err="1"/>
              <a:t>vastus</a:t>
            </a:r>
            <a:r>
              <a:rPr lang="ru-RU" dirty="0"/>
              <a:t>  </a:t>
            </a:r>
            <a:r>
              <a:rPr lang="ru-RU" dirty="0" err="1"/>
              <a:t>medialis</a:t>
            </a:r>
            <a:r>
              <a:rPr lang="ru-RU" dirty="0"/>
              <a:t> (снаружи) и m. </a:t>
            </a:r>
            <a:r>
              <a:rPr lang="ru-RU" dirty="0" err="1"/>
              <a:t>adductor</a:t>
            </a:r>
            <a:r>
              <a:rPr lang="ru-RU" dirty="0"/>
              <a:t> </a:t>
            </a:r>
            <a:r>
              <a:rPr lang="ru-RU" dirty="0" err="1" smtClean="0"/>
              <a:t>longus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err="1"/>
              <a:t>снутри</a:t>
            </a:r>
            <a:r>
              <a:rPr lang="ru-RU" dirty="0"/>
              <a:t>). Проходят a., v. </a:t>
            </a:r>
            <a:r>
              <a:rPr lang="ru-RU" dirty="0" err="1"/>
              <a:t>femoralis</a:t>
            </a:r>
            <a:r>
              <a:rPr lang="ru-RU" dirty="0"/>
              <a:t>, n. </a:t>
            </a:r>
            <a:r>
              <a:rPr lang="ru-RU" dirty="0" err="1"/>
              <a:t>saphenus</a:t>
            </a:r>
            <a:r>
              <a:rPr lang="ru-RU" dirty="0"/>
              <a:t>, причем бедренная </a:t>
            </a:r>
            <a:r>
              <a:rPr lang="ru-RU" dirty="0" smtClean="0"/>
              <a:t>вена</a:t>
            </a:r>
            <a:r>
              <a:rPr lang="en-US" dirty="0" smtClean="0"/>
              <a:t> </a:t>
            </a:r>
            <a:r>
              <a:rPr lang="ru-RU" dirty="0" smtClean="0"/>
              <a:t>лежит </a:t>
            </a:r>
            <a:r>
              <a:rPr lang="ru-RU" dirty="0"/>
              <a:t>позади артерии; кнаружи от последней лежит n. </a:t>
            </a:r>
            <a:r>
              <a:rPr lang="ru-RU" dirty="0" err="1"/>
              <a:t>saphenus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smtClean="0"/>
              <a:t>CANALIS ADDUCTORIUS (ГУНТЕРОВ </a:t>
            </a:r>
            <a:r>
              <a:rPr lang="ru-RU" b="1" dirty="0" smtClean="0"/>
              <a:t>КАНА</a:t>
            </a:r>
            <a:r>
              <a:rPr lang="ru-RU" dirty="0" smtClean="0"/>
              <a:t>Л) </a:t>
            </a:r>
            <a:r>
              <a:rPr lang="ru-RU" dirty="0"/>
              <a:t>- проходит в нижней трети </a:t>
            </a:r>
            <a:r>
              <a:rPr lang="ru-RU" dirty="0" smtClean="0"/>
              <a:t>бедра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ru-RU" dirty="0"/>
              <a:t>образован m. </a:t>
            </a:r>
            <a:r>
              <a:rPr lang="ru-RU" dirty="0" err="1"/>
              <a:t>vastus</a:t>
            </a:r>
            <a:r>
              <a:rPr lang="ru-RU" dirty="0"/>
              <a:t> </a:t>
            </a:r>
            <a:r>
              <a:rPr lang="ru-RU" dirty="0" err="1"/>
              <a:t>medialis</a:t>
            </a:r>
            <a:r>
              <a:rPr lang="ru-RU" dirty="0"/>
              <a:t> (с латеральной стороны), m. </a:t>
            </a:r>
            <a:r>
              <a:rPr lang="ru-RU" dirty="0" err="1" smtClean="0"/>
              <a:t>adductor</a:t>
            </a:r>
            <a:r>
              <a:rPr lang="en-US" dirty="0" smtClean="0"/>
              <a:t> </a:t>
            </a:r>
            <a:r>
              <a:rPr lang="ru-RU" dirty="0" err="1" smtClean="0"/>
              <a:t>mangus</a:t>
            </a:r>
            <a:r>
              <a:rPr lang="ru-RU" dirty="0" smtClean="0"/>
              <a:t> </a:t>
            </a:r>
            <a:r>
              <a:rPr lang="ru-RU" dirty="0"/>
              <a:t>(с медиальной стороны), и </a:t>
            </a:r>
            <a:r>
              <a:rPr lang="ru-RU" dirty="0" smtClean="0"/>
              <a:t>перекидывающейся </a:t>
            </a:r>
            <a:r>
              <a:rPr lang="ru-RU" dirty="0"/>
              <a:t>между ними </a:t>
            </a:r>
            <a:r>
              <a:rPr lang="ru-RU" dirty="0" smtClean="0"/>
              <a:t>спереди</a:t>
            </a:r>
            <a:r>
              <a:rPr lang="en-US" dirty="0" smtClean="0"/>
              <a:t> </a:t>
            </a:r>
            <a:r>
              <a:rPr lang="ru-RU" dirty="0" smtClean="0"/>
              <a:t>сухожильной </a:t>
            </a:r>
            <a:r>
              <a:rPr lang="ru-RU" dirty="0"/>
              <a:t>пластинкой, </a:t>
            </a:r>
            <a:r>
              <a:rPr lang="ru-RU" dirty="0" err="1"/>
              <a:t>lamina</a:t>
            </a:r>
            <a:r>
              <a:rPr lang="ru-RU" dirty="0"/>
              <a:t> </a:t>
            </a:r>
            <a:r>
              <a:rPr lang="ru-RU" dirty="0" err="1"/>
              <a:t>vastoadductoria</a:t>
            </a:r>
            <a:r>
              <a:rPr lang="ru-RU" dirty="0"/>
              <a:t>. В канале различают </a:t>
            </a:r>
            <a:r>
              <a:rPr lang="ru-RU" dirty="0" smtClean="0"/>
              <a:t>три</a:t>
            </a:r>
            <a:r>
              <a:rPr lang="en-US" dirty="0" smtClean="0"/>
              <a:t> </a:t>
            </a:r>
            <a:r>
              <a:rPr lang="ru-RU" dirty="0" smtClean="0"/>
              <a:t>отверстия</a:t>
            </a:r>
            <a:r>
              <a:rPr lang="ru-RU" dirty="0"/>
              <a:t>: верхнее - через него проходят бедренные сосуды и n. </a:t>
            </a:r>
            <a:r>
              <a:rPr lang="ru-RU" dirty="0" err="1"/>
              <a:t>saphenus</a:t>
            </a:r>
            <a:r>
              <a:rPr lang="ru-RU" dirty="0" smtClean="0"/>
              <a:t>;</a:t>
            </a:r>
            <a:r>
              <a:rPr lang="en-US" dirty="0" smtClean="0"/>
              <a:t> </a:t>
            </a:r>
            <a:r>
              <a:rPr lang="ru-RU" dirty="0" smtClean="0"/>
              <a:t>нижнее </a:t>
            </a:r>
            <a:r>
              <a:rPr lang="ru-RU" dirty="0"/>
              <a:t>- </a:t>
            </a:r>
            <a:r>
              <a:rPr lang="ru-RU" dirty="0" err="1"/>
              <a:t>hiatus</a:t>
            </a:r>
            <a:r>
              <a:rPr lang="ru-RU" dirty="0"/>
              <a:t> </a:t>
            </a:r>
            <a:r>
              <a:rPr lang="ru-RU" dirty="0" err="1"/>
              <a:t>tendinous</a:t>
            </a:r>
            <a:r>
              <a:rPr lang="ru-RU" dirty="0"/>
              <a:t>, образованное расхождением пучков m. </a:t>
            </a:r>
            <a:r>
              <a:rPr lang="ru-RU" dirty="0" err="1" smtClean="0"/>
              <a:t>adductor</a:t>
            </a:r>
            <a:r>
              <a:rPr lang="en-US" dirty="0" smtClean="0"/>
              <a:t>  </a:t>
            </a:r>
            <a:r>
              <a:rPr lang="ru-RU" dirty="0" err="1" smtClean="0"/>
              <a:t>magnus</a:t>
            </a:r>
            <a:r>
              <a:rPr lang="ru-RU" dirty="0" smtClean="0"/>
              <a:t> </a:t>
            </a:r>
            <a:r>
              <a:rPr lang="ru-RU" dirty="0"/>
              <a:t>– через него сосуды переходят в подколенную ямку; переднее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err="1" smtClean="0"/>
              <a:t>lamina</a:t>
            </a:r>
            <a:r>
              <a:rPr lang="ru-RU" dirty="0" smtClean="0"/>
              <a:t> </a:t>
            </a:r>
            <a:r>
              <a:rPr lang="ru-RU" dirty="0" err="1"/>
              <a:t>vastoadductoria</a:t>
            </a:r>
            <a:r>
              <a:rPr lang="ru-RU" dirty="0"/>
              <a:t> – выходят из канала a. v. </a:t>
            </a:r>
            <a:r>
              <a:rPr lang="ru-RU" dirty="0" err="1"/>
              <a:t>genu</a:t>
            </a:r>
            <a:r>
              <a:rPr lang="ru-RU" dirty="0"/>
              <a:t> </a:t>
            </a:r>
            <a:r>
              <a:rPr lang="ru-RU" dirty="0" err="1"/>
              <a:t>descendens</a:t>
            </a:r>
            <a:r>
              <a:rPr lang="ru-RU" dirty="0"/>
              <a:t> и n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err="1" smtClean="0"/>
              <a:t>saphenus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4421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66" y="980728"/>
            <a:ext cx="7935202" cy="4392488"/>
          </a:xfrm>
        </p:spPr>
      </p:pic>
    </p:spTree>
    <p:extLst>
      <p:ext uri="{BB962C8B-B14F-4D97-AF65-F5344CB8AC3E}">
        <p14:creationId xmlns:p14="http://schemas.microsoft.com/office/powerpoint/2010/main" val="253179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Область голени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980728"/>
            <a:ext cx="8686800" cy="5544616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  <a:p>
            <a:r>
              <a:rPr lang="ru-RU" dirty="0"/>
              <a:t>1). </a:t>
            </a:r>
            <a:r>
              <a:rPr lang="en-US" b="1" dirty="0" err="1"/>
              <a:t>Canalis</a:t>
            </a:r>
            <a:r>
              <a:rPr lang="en-US" b="1" dirty="0"/>
              <a:t> </a:t>
            </a:r>
            <a:r>
              <a:rPr lang="en-US" b="1" dirty="0" err="1"/>
              <a:t>cruralis</a:t>
            </a:r>
            <a:r>
              <a:rPr lang="en-US" b="1" dirty="0"/>
              <a:t> (</a:t>
            </a:r>
            <a:r>
              <a:rPr lang="ru-RU" b="1" dirty="0"/>
              <a:t>канал Пирогова) </a:t>
            </a:r>
            <a:r>
              <a:rPr lang="ru-RU" dirty="0"/>
              <a:t>- между брюшками </a:t>
            </a:r>
            <a:r>
              <a:rPr lang="en-US" dirty="0"/>
              <a:t>m. </a:t>
            </a:r>
            <a:r>
              <a:rPr lang="en-US" dirty="0" smtClean="0"/>
              <a:t>gastrocnemius </a:t>
            </a:r>
            <a:r>
              <a:rPr lang="ru-RU" dirty="0" smtClean="0"/>
              <a:t>и </a:t>
            </a:r>
            <a:r>
              <a:rPr lang="en-US" dirty="0"/>
              <a:t>fascia </a:t>
            </a:r>
            <a:r>
              <a:rPr lang="en-US" dirty="0" err="1"/>
              <a:t>cruris</a:t>
            </a:r>
            <a:r>
              <a:rPr lang="en-US" dirty="0"/>
              <a:t>. </a:t>
            </a:r>
            <a:r>
              <a:rPr lang="ru-RU" dirty="0"/>
              <a:t>Проходят </a:t>
            </a:r>
            <a:r>
              <a:rPr lang="en-US" dirty="0"/>
              <a:t>v. </a:t>
            </a:r>
            <a:r>
              <a:rPr lang="en-US" dirty="0" err="1"/>
              <a:t>saphena</a:t>
            </a:r>
            <a:r>
              <a:rPr lang="en-US" dirty="0"/>
              <a:t> </a:t>
            </a:r>
            <a:r>
              <a:rPr lang="en-US" dirty="0" err="1"/>
              <a:t>parva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dirty="0"/>
              <a:t>n. </a:t>
            </a:r>
            <a:r>
              <a:rPr lang="en-US" dirty="0" err="1"/>
              <a:t>cutaneus</a:t>
            </a:r>
            <a:r>
              <a:rPr lang="en-US" dirty="0"/>
              <a:t> sure </a:t>
            </a:r>
            <a:r>
              <a:rPr lang="en-US" dirty="0" err="1"/>
              <a:t>medialis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2). </a:t>
            </a:r>
            <a:r>
              <a:rPr lang="en-US" b="1" dirty="0" err="1"/>
              <a:t>Canalis</a:t>
            </a:r>
            <a:r>
              <a:rPr lang="en-US" b="1" dirty="0"/>
              <a:t> </a:t>
            </a:r>
            <a:r>
              <a:rPr lang="en-US" b="1" dirty="0" err="1"/>
              <a:t>musculoperoneus</a:t>
            </a:r>
            <a:r>
              <a:rPr lang="en-US" b="1" dirty="0"/>
              <a:t> superior </a:t>
            </a:r>
            <a:r>
              <a:rPr lang="en-US" dirty="0"/>
              <a:t>- </a:t>
            </a:r>
            <a:r>
              <a:rPr lang="ru-RU" dirty="0"/>
              <a:t>располагается в верхней </a:t>
            </a:r>
            <a:r>
              <a:rPr lang="ru-RU" dirty="0" smtClean="0"/>
              <a:t>трети</a:t>
            </a:r>
            <a:r>
              <a:rPr lang="en-US" dirty="0" smtClean="0"/>
              <a:t> </a:t>
            </a:r>
            <a:r>
              <a:rPr lang="ru-RU" dirty="0" smtClean="0"/>
              <a:t>голени </a:t>
            </a:r>
            <a:r>
              <a:rPr lang="ru-RU" dirty="0"/>
              <a:t>между шейкой головки малоберцовой кости и двумя головками </a:t>
            </a:r>
            <a:r>
              <a:rPr lang="en-US" dirty="0"/>
              <a:t>m</a:t>
            </a:r>
            <a:r>
              <a:rPr lang="en-US" dirty="0" smtClean="0"/>
              <a:t>. peroneus </a:t>
            </a:r>
            <a:r>
              <a:rPr lang="en-US" dirty="0" err="1"/>
              <a:t>longus</a:t>
            </a:r>
            <a:r>
              <a:rPr lang="en-US" dirty="0"/>
              <a:t>. </a:t>
            </a:r>
            <a:r>
              <a:rPr lang="ru-RU" dirty="0"/>
              <a:t>Проходит </a:t>
            </a:r>
            <a:r>
              <a:rPr lang="en-US" dirty="0"/>
              <a:t>n. peroneus </a:t>
            </a:r>
            <a:r>
              <a:rPr lang="en-US" dirty="0" err="1"/>
              <a:t>communis</a:t>
            </a:r>
            <a:r>
              <a:rPr lang="en-US" dirty="0"/>
              <a:t> </a:t>
            </a:r>
            <a:r>
              <a:rPr lang="ru-RU" dirty="0"/>
              <a:t>делящийся на глубокий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поверхностные </a:t>
            </a:r>
            <a:r>
              <a:rPr lang="ru-RU" dirty="0"/>
              <a:t>малоберцовые нервы.</a:t>
            </a:r>
          </a:p>
          <a:p>
            <a:endParaRPr lang="ru-RU" dirty="0"/>
          </a:p>
          <a:p>
            <a:r>
              <a:rPr lang="ru-RU" dirty="0"/>
              <a:t>3). </a:t>
            </a:r>
            <a:r>
              <a:rPr lang="en-US" b="1" dirty="0" err="1"/>
              <a:t>Canalis</a:t>
            </a:r>
            <a:r>
              <a:rPr lang="en-US" b="1" dirty="0"/>
              <a:t> </a:t>
            </a:r>
            <a:r>
              <a:rPr lang="en-US" b="1" dirty="0" err="1"/>
              <a:t>cruropophteus</a:t>
            </a:r>
            <a:r>
              <a:rPr lang="en-US" b="1" dirty="0"/>
              <a:t> (</a:t>
            </a:r>
            <a:r>
              <a:rPr lang="ru-RU" b="1" dirty="0"/>
              <a:t>канал </a:t>
            </a:r>
            <a:r>
              <a:rPr lang="ru-RU" b="1" dirty="0" err="1"/>
              <a:t>Грубера</a:t>
            </a:r>
            <a:r>
              <a:rPr lang="ru-RU" b="1" dirty="0"/>
              <a:t>) </a:t>
            </a:r>
            <a:r>
              <a:rPr lang="ru-RU" dirty="0"/>
              <a:t>- образован спереди </a:t>
            </a:r>
            <a:r>
              <a:rPr lang="ru-RU" dirty="0" smtClean="0"/>
              <a:t>задней</a:t>
            </a:r>
            <a:r>
              <a:rPr lang="en-US" dirty="0" smtClean="0"/>
              <a:t> </a:t>
            </a:r>
            <a:r>
              <a:rPr lang="ru-RU" dirty="0" smtClean="0"/>
              <a:t>большеберцовой </a:t>
            </a:r>
            <a:r>
              <a:rPr lang="ru-RU" dirty="0" err="1"/>
              <a:t>ммышцей</a:t>
            </a:r>
            <a:r>
              <a:rPr lang="ru-RU" dirty="0"/>
              <a:t>, сзади - глубоким листком фасции голени и </a:t>
            </a:r>
            <a:r>
              <a:rPr lang="en-US" dirty="0"/>
              <a:t>m</a:t>
            </a:r>
            <a:r>
              <a:rPr lang="en-US" dirty="0" smtClean="0"/>
              <a:t>. soleus</a:t>
            </a:r>
            <a:r>
              <a:rPr lang="en-US" dirty="0"/>
              <a:t>, </a:t>
            </a:r>
            <a:r>
              <a:rPr lang="ru-RU" dirty="0" err="1"/>
              <a:t>снугри</a:t>
            </a:r>
            <a:r>
              <a:rPr lang="ru-RU" dirty="0"/>
              <a:t> - </a:t>
            </a:r>
            <a:r>
              <a:rPr lang="en-US" dirty="0"/>
              <a:t>m. flexor </a:t>
            </a:r>
            <a:r>
              <a:rPr lang="en-US" dirty="0" err="1"/>
              <a:t>digitorum</a:t>
            </a:r>
            <a:r>
              <a:rPr lang="en-US" dirty="0"/>
              <a:t> </a:t>
            </a:r>
            <a:r>
              <a:rPr lang="en-US" dirty="0" err="1"/>
              <a:t>longus</a:t>
            </a:r>
            <a:r>
              <a:rPr lang="en-US" dirty="0"/>
              <a:t>, </a:t>
            </a:r>
            <a:r>
              <a:rPr lang="ru-RU" dirty="0"/>
              <a:t>снаружи - </a:t>
            </a:r>
            <a:r>
              <a:rPr lang="en-US" dirty="0"/>
              <a:t>m. </a:t>
            </a:r>
            <a:r>
              <a:rPr lang="en-US" dirty="0" err="1"/>
              <a:t>flexorhallucis</a:t>
            </a:r>
            <a:endParaRPr lang="en-US" dirty="0"/>
          </a:p>
          <a:p>
            <a:r>
              <a:rPr lang="en-US" dirty="0" err="1"/>
              <a:t>longus</a:t>
            </a:r>
            <a:r>
              <a:rPr lang="en-US" dirty="0"/>
              <a:t>. </a:t>
            </a:r>
            <a:r>
              <a:rPr lang="ru-RU" dirty="0"/>
              <a:t>Проходят </a:t>
            </a:r>
            <a:r>
              <a:rPr lang="en-US" dirty="0"/>
              <a:t>vasa </a:t>
            </a:r>
            <a:r>
              <a:rPr lang="en-US" dirty="0" err="1"/>
              <a:t>tibialis</a:t>
            </a:r>
            <a:r>
              <a:rPr lang="en-US" dirty="0"/>
              <a:t> posterior </a:t>
            </a:r>
            <a:r>
              <a:rPr lang="ru-RU" dirty="0"/>
              <a:t>и </a:t>
            </a:r>
            <a:r>
              <a:rPr lang="en-US" dirty="0"/>
              <a:t>n. </a:t>
            </a:r>
            <a:r>
              <a:rPr lang="en-US" dirty="0" err="1"/>
              <a:t>tibialis</a:t>
            </a:r>
            <a:r>
              <a:rPr lang="en-US" dirty="0"/>
              <a:t> </a:t>
            </a:r>
            <a:r>
              <a:rPr lang="ru-RU" dirty="0"/>
              <a:t>имеет </a:t>
            </a:r>
            <a:r>
              <a:rPr lang="ru-RU" dirty="0" smtClean="0"/>
              <a:t>два</a:t>
            </a:r>
            <a:r>
              <a:rPr lang="en-US" dirty="0" smtClean="0"/>
              <a:t> </a:t>
            </a:r>
            <a:r>
              <a:rPr lang="ru-RU" dirty="0" smtClean="0"/>
              <a:t>отверстия</a:t>
            </a:r>
            <a:r>
              <a:rPr lang="ru-RU" dirty="0"/>
              <a:t>: верхнее и нижнее. Через верхнее отверстие в </a:t>
            </a:r>
            <a:r>
              <a:rPr lang="ru-RU" dirty="0" smtClean="0"/>
              <a:t>межкостной</a:t>
            </a:r>
            <a:r>
              <a:rPr lang="en-US" dirty="0" smtClean="0"/>
              <a:t> </a:t>
            </a:r>
            <a:r>
              <a:rPr lang="ru-RU" dirty="0" smtClean="0"/>
              <a:t>мембране </a:t>
            </a:r>
            <a:r>
              <a:rPr lang="en-US" dirty="0"/>
              <a:t>a. </a:t>
            </a:r>
            <a:r>
              <a:rPr lang="en-US" dirty="0" err="1"/>
              <a:t>tibialis</a:t>
            </a:r>
            <a:r>
              <a:rPr lang="en-US" dirty="0"/>
              <a:t> anterior </a:t>
            </a:r>
            <a:r>
              <a:rPr lang="ru-RU" dirty="0"/>
              <a:t>проникает в переднее ложе голени. </a:t>
            </a:r>
            <a:r>
              <a:rPr lang="ru-RU" dirty="0" err="1" smtClean="0"/>
              <a:t>Нижнееотверстие</a:t>
            </a:r>
            <a:r>
              <a:rPr lang="ru-RU" dirty="0" smtClean="0"/>
              <a:t> </a:t>
            </a:r>
            <a:r>
              <a:rPr lang="ru-RU" dirty="0"/>
              <a:t>образовано спереди задней большеберцовой мышцей, сзади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ru-RU" dirty="0" smtClean="0"/>
              <a:t>ахилловым </a:t>
            </a:r>
            <a:r>
              <a:rPr lang="ru-RU" dirty="0"/>
              <a:t>сухожилием. Через это отверстие </a:t>
            </a:r>
            <a:r>
              <a:rPr lang="en-US" dirty="0"/>
              <a:t>n. </a:t>
            </a:r>
            <a:r>
              <a:rPr lang="en-US" dirty="0" err="1"/>
              <a:t>tibialis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dirty="0"/>
              <a:t>vasa </a:t>
            </a:r>
            <a:r>
              <a:rPr lang="en-US" dirty="0" err="1" smtClean="0"/>
              <a:t>tibialis</a:t>
            </a:r>
            <a:r>
              <a:rPr lang="en-US" dirty="0" smtClean="0"/>
              <a:t> posterior </a:t>
            </a:r>
            <a:r>
              <a:rPr lang="ru-RU" dirty="0"/>
              <a:t>проходит в </a:t>
            </a:r>
            <a:r>
              <a:rPr lang="ru-RU" dirty="0" err="1"/>
              <a:t>лодыжковый</a:t>
            </a:r>
            <a:r>
              <a:rPr lang="ru-RU" dirty="0"/>
              <a:t> канал.</a:t>
            </a:r>
          </a:p>
          <a:p>
            <a:endParaRPr lang="ru-RU" dirty="0"/>
          </a:p>
          <a:p>
            <a:r>
              <a:rPr lang="ru-RU" dirty="0"/>
              <a:t>4). </a:t>
            </a:r>
            <a:r>
              <a:rPr lang="en-US" b="1" dirty="0" err="1"/>
              <a:t>Canalis</a:t>
            </a:r>
            <a:r>
              <a:rPr lang="en-US" b="1" dirty="0"/>
              <a:t> </a:t>
            </a:r>
            <a:r>
              <a:rPr lang="en-US" b="1" dirty="0" err="1"/>
              <a:t>musculoperoneus</a:t>
            </a:r>
            <a:r>
              <a:rPr lang="en-US" b="1" dirty="0"/>
              <a:t> inferior </a:t>
            </a:r>
            <a:r>
              <a:rPr lang="ru-RU" dirty="0"/>
              <a:t>образован сзади длинным </a:t>
            </a:r>
            <a:r>
              <a:rPr lang="ru-RU" dirty="0" smtClean="0"/>
              <a:t>сгибателем</a:t>
            </a:r>
            <a:r>
              <a:rPr lang="en-US" dirty="0" smtClean="0"/>
              <a:t> </a:t>
            </a:r>
            <a:r>
              <a:rPr lang="ru-RU" dirty="0" smtClean="0"/>
              <a:t>большого </a:t>
            </a:r>
            <a:r>
              <a:rPr lang="ru-RU" dirty="0"/>
              <a:t>пальца, спереди - задней большеберцовой мышцей и снаружи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малоберцовой </a:t>
            </a:r>
            <a:r>
              <a:rPr lang="ru-RU" dirty="0"/>
              <a:t>костью. Проходят </a:t>
            </a:r>
            <a:r>
              <a:rPr lang="en-US" dirty="0"/>
              <a:t>a. v. </a:t>
            </a:r>
            <a:r>
              <a:rPr lang="en-US" dirty="0" err="1"/>
              <a:t>peroneae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552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/>
              <a:t>Область стопы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812088" cy="6192688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ru-RU" dirty="0"/>
              <a:t>1). </a:t>
            </a:r>
            <a:r>
              <a:rPr lang="ru-RU" b="1" dirty="0"/>
              <a:t>Четыре фиброзных </a:t>
            </a:r>
            <a:r>
              <a:rPr lang="ru-RU" b="1" dirty="0" smtClean="0"/>
              <a:t>канал</a:t>
            </a:r>
            <a:r>
              <a:rPr lang="en-US" b="1" dirty="0"/>
              <a:t>a</a:t>
            </a:r>
            <a:r>
              <a:rPr lang="ru-RU" b="1" dirty="0" smtClean="0"/>
              <a:t> </a:t>
            </a:r>
            <a:r>
              <a:rPr lang="ru-RU" dirty="0"/>
              <a:t>(3 сухожильных и 1 сосудистый) </a:t>
            </a:r>
            <a:r>
              <a:rPr lang="ru-RU" dirty="0" smtClean="0"/>
              <a:t>передней</a:t>
            </a:r>
            <a:r>
              <a:rPr lang="en-US" dirty="0" smtClean="0"/>
              <a:t> </a:t>
            </a:r>
            <a:r>
              <a:rPr lang="ru-RU" dirty="0" smtClean="0"/>
              <a:t>области </a:t>
            </a:r>
            <a:r>
              <a:rPr lang="ru-RU" dirty="0"/>
              <a:t>голеностопного сустава образованы вертикальными перегородками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smtClean="0"/>
              <a:t>идущими </a:t>
            </a:r>
            <a:r>
              <a:rPr lang="ru-RU" dirty="0"/>
              <a:t>от </a:t>
            </a:r>
            <a:r>
              <a:rPr lang="en-US" dirty="0"/>
              <a:t>retinaculum mm. </a:t>
            </a:r>
            <a:r>
              <a:rPr lang="en-US" dirty="0" err="1"/>
              <a:t>extensorum</a:t>
            </a:r>
            <a:r>
              <a:rPr lang="en-US" dirty="0"/>
              <a:t> superior </a:t>
            </a:r>
            <a:r>
              <a:rPr lang="ru-RU" dirty="0"/>
              <a:t>к </a:t>
            </a:r>
            <a:r>
              <a:rPr lang="ru-RU" dirty="0" smtClean="0"/>
              <a:t>большеберцовой </a:t>
            </a:r>
            <a:r>
              <a:rPr lang="ru-RU" dirty="0"/>
              <a:t>кости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капсуле </a:t>
            </a:r>
            <a:r>
              <a:rPr lang="ru-RU" dirty="0"/>
              <a:t>голеностопного сустава. В латеральном канале проходит </a:t>
            </a:r>
            <a:r>
              <a:rPr lang="en-US" dirty="0"/>
              <a:t>m</a:t>
            </a:r>
            <a:r>
              <a:rPr lang="en-US" dirty="0" smtClean="0"/>
              <a:t>. extensor </a:t>
            </a:r>
            <a:r>
              <a:rPr lang="en-US" dirty="0" err="1"/>
              <a:t>digitorum</a:t>
            </a:r>
            <a:r>
              <a:rPr lang="en-US" dirty="0"/>
              <a:t> </a:t>
            </a:r>
            <a:r>
              <a:rPr lang="en-US" dirty="0" err="1"/>
              <a:t>longus</a:t>
            </a:r>
            <a:r>
              <a:rPr lang="en-US" dirty="0"/>
              <a:t>; </a:t>
            </a:r>
            <a:r>
              <a:rPr lang="ru-RU" dirty="0"/>
              <a:t>среднем - сухожилие </a:t>
            </a:r>
            <a:r>
              <a:rPr lang="en-US" dirty="0"/>
              <a:t>m. extensor </a:t>
            </a:r>
            <a:r>
              <a:rPr lang="en-US" dirty="0" err="1" smtClean="0"/>
              <a:t>hallucis</a:t>
            </a:r>
            <a:r>
              <a:rPr lang="en-US" dirty="0" smtClean="0"/>
              <a:t> </a:t>
            </a:r>
            <a:r>
              <a:rPr lang="en-US" dirty="0" err="1" smtClean="0"/>
              <a:t>longus</a:t>
            </a:r>
            <a:r>
              <a:rPr lang="en-US" dirty="0"/>
              <a:t>; </a:t>
            </a:r>
            <a:r>
              <a:rPr lang="ru-RU" dirty="0"/>
              <a:t>латеральном - сухожилие передней </a:t>
            </a:r>
            <a:r>
              <a:rPr lang="ru-RU" dirty="0" smtClean="0"/>
              <a:t>большеберцовой мышцы</a:t>
            </a:r>
            <a:r>
              <a:rPr lang="ru-RU" dirty="0"/>
              <a:t>. </a:t>
            </a:r>
            <a:r>
              <a:rPr lang="ru-RU" dirty="0" smtClean="0"/>
              <a:t>Четвертый</a:t>
            </a:r>
            <a:r>
              <a:rPr lang="en-US" dirty="0" smtClean="0"/>
              <a:t> </a:t>
            </a:r>
            <a:r>
              <a:rPr lang="ru-RU" dirty="0" smtClean="0"/>
              <a:t>канал</a:t>
            </a:r>
            <a:r>
              <a:rPr lang="ru-RU" dirty="0"/>
              <a:t>, лежащий позади среднего, содержит </a:t>
            </a:r>
            <a:r>
              <a:rPr lang="en-US" dirty="0"/>
              <a:t>a. v. </a:t>
            </a:r>
            <a:r>
              <a:rPr lang="en-US" dirty="0" err="1"/>
              <a:t>dorsalis</a:t>
            </a:r>
            <a:r>
              <a:rPr lang="en-US" dirty="0"/>
              <a:t> </a:t>
            </a:r>
            <a:r>
              <a:rPr lang="en-US" dirty="0" err="1"/>
              <a:t>pedis</a:t>
            </a:r>
            <a:r>
              <a:rPr lang="en-US" dirty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n.peroneus</a:t>
            </a:r>
            <a:r>
              <a:rPr lang="en-US" dirty="0" smtClean="0"/>
              <a:t> </a:t>
            </a:r>
            <a:r>
              <a:rPr lang="en-US" dirty="0" err="1"/>
              <a:t>profundus</a:t>
            </a:r>
            <a:r>
              <a:rPr lang="en-US" dirty="0"/>
              <a:t>, </a:t>
            </a:r>
            <a:r>
              <a:rPr lang="ru-RU" dirty="0"/>
              <a:t>причем нерв располагается </a:t>
            </a:r>
            <a:r>
              <a:rPr lang="ru-RU" dirty="0" err="1"/>
              <a:t>медиально</a:t>
            </a:r>
            <a:r>
              <a:rPr lang="ru-RU" dirty="0"/>
              <a:t> от артерии.</a:t>
            </a:r>
          </a:p>
          <a:p>
            <a:endParaRPr lang="ru-RU" dirty="0"/>
          </a:p>
          <a:p>
            <a:r>
              <a:rPr lang="ru-RU" dirty="0"/>
              <a:t>2). </a:t>
            </a:r>
            <a:r>
              <a:rPr lang="en-US" b="1" dirty="0" err="1"/>
              <a:t>Canalis</a:t>
            </a:r>
            <a:r>
              <a:rPr lang="en-US" b="1" dirty="0"/>
              <a:t> </a:t>
            </a:r>
            <a:r>
              <a:rPr lang="en-US" b="1" dirty="0" err="1"/>
              <a:t>malleolaris</a:t>
            </a:r>
            <a:r>
              <a:rPr lang="en-US" dirty="0"/>
              <a:t> </a:t>
            </a:r>
            <a:r>
              <a:rPr lang="ru-RU" dirty="0"/>
              <a:t>образован за счет </a:t>
            </a:r>
            <a:r>
              <a:rPr lang="en-US" dirty="0"/>
              <a:t>retinaculum m. </a:t>
            </a:r>
            <a:r>
              <a:rPr lang="en-US" dirty="0" err="1"/>
              <a:t>flexorum</a:t>
            </a:r>
            <a:r>
              <a:rPr lang="en-US" dirty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медиальной </a:t>
            </a:r>
            <a:r>
              <a:rPr lang="ru-RU" dirty="0"/>
              <a:t>поверхности пяточной кости. Через канал проходят на </a:t>
            </a:r>
            <a:r>
              <a:rPr lang="ru-RU" dirty="0" smtClean="0"/>
              <a:t>подошву</a:t>
            </a:r>
            <a:r>
              <a:rPr lang="en-US" dirty="0" smtClean="0"/>
              <a:t> a</a:t>
            </a:r>
            <a:r>
              <a:rPr lang="en-US" dirty="0"/>
              <a:t>. v. </a:t>
            </a:r>
            <a:r>
              <a:rPr lang="en-US" dirty="0" err="1"/>
              <a:t>tibialis</a:t>
            </a:r>
            <a:r>
              <a:rPr lang="en-US" dirty="0"/>
              <a:t> posterior, </a:t>
            </a:r>
            <a:r>
              <a:rPr lang="ru-RU" dirty="0"/>
              <a:t>кзади (глубже) - сухожилие </a:t>
            </a:r>
            <a:r>
              <a:rPr lang="en-US" dirty="0"/>
              <a:t>m. flexor </a:t>
            </a:r>
            <a:r>
              <a:rPr lang="en-US" dirty="0" err="1" smtClean="0"/>
              <a:t>hallucis</a:t>
            </a:r>
            <a:r>
              <a:rPr lang="en-US" dirty="0" smtClean="0"/>
              <a:t> </a:t>
            </a:r>
            <a:r>
              <a:rPr lang="en-US" dirty="0" err="1" smtClean="0"/>
              <a:t>longus</a:t>
            </a:r>
            <a:r>
              <a:rPr lang="en-US" dirty="0"/>
              <a:t>. </a:t>
            </a:r>
            <a:r>
              <a:rPr lang="ru-RU" dirty="0" smtClean="0"/>
              <a:t>Сосудисто-нервный </a:t>
            </a:r>
            <a:r>
              <a:rPr lang="ru-RU" dirty="0"/>
              <a:t>пучок проходит между сухожилиями </a:t>
            </a:r>
            <a:r>
              <a:rPr lang="en-US" dirty="0"/>
              <a:t>m. </a:t>
            </a:r>
            <a:r>
              <a:rPr lang="en-US" dirty="0" smtClean="0"/>
              <a:t>flexor </a:t>
            </a:r>
            <a:r>
              <a:rPr lang="en-US" dirty="0" err="1" smtClean="0"/>
              <a:t>digitorum</a:t>
            </a:r>
            <a:r>
              <a:rPr lang="en-US" dirty="0" smtClean="0"/>
              <a:t> </a:t>
            </a:r>
            <a:r>
              <a:rPr lang="en-US" dirty="0" err="1"/>
              <a:t>longus</a:t>
            </a:r>
            <a:r>
              <a:rPr lang="en-US" dirty="0"/>
              <a:t> (</a:t>
            </a:r>
            <a:r>
              <a:rPr lang="ru-RU" dirty="0"/>
              <a:t>спереди) и </a:t>
            </a:r>
            <a:r>
              <a:rPr lang="en-US" dirty="0"/>
              <a:t>m. flexor </a:t>
            </a:r>
            <a:r>
              <a:rPr lang="en-US" dirty="0" err="1"/>
              <a:t>hallucis</a:t>
            </a:r>
            <a:r>
              <a:rPr lang="en-US" dirty="0"/>
              <a:t> </a:t>
            </a:r>
            <a:r>
              <a:rPr lang="en-US" dirty="0" err="1"/>
              <a:t>longus</a:t>
            </a:r>
            <a:r>
              <a:rPr lang="en-US" dirty="0"/>
              <a:t> (</a:t>
            </a:r>
            <a:r>
              <a:rPr lang="ru-RU" dirty="0"/>
              <a:t>сзади), </a:t>
            </a:r>
            <a:r>
              <a:rPr lang="ru-RU" dirty="0" smtClean="0"/>
              <a:t>причем</a:t>
            </a:r>
            <a:r>
              <a:rPr lang="en-US" dirty="0" smtClean="0"/>
              <a:t> </a:t>
            </a:r>
            <a:r>
              <a:rPr lang="ru-RU" dirty="0" smtClean="0"/>
              <a:t>нерв </a:t>
            </a:r>
            <a:r>
              <a:rPr lang="ru-RU" dirty="0"/>
              <a:t>лежит </a:t>
            </a:r>
            <a:r>
              <a:rPr lang="ru-RU" dirty="0" err="1"/>
              <a:t>кнутри</a:t>
            </a:r>
            <a:r>
              <a:rPr lang="ru-RU" dirty="0"/>
              <a:t> и кзади от артерии.</a:t>
            </a:r>
          </a:p>
          <a:p>
            <a:endParaRPr lang="ru-RU" dirty="0"/>
          </a:p>
          <a:p>
            <a:r>
              <a:rPr lang="ru-RU" dirty="0"/>
              <a:t>3). </a:t>
            </a:r>
            <a:r>
              <a:rPr lang="en-US" b="1" dirty="0" err="1"/>
              <a:t>Canalis</a:t>
            </a:r>
            <a:r>
              <a:rPr lang="en-US" b="1" dirty="0"/>
              <a:t> calcaneus </a:t>
            </a:r>
            <a:r>
              <a:rPr lang="ru-RU" dirty="0"/>
              <a:t>ограничен снаружи пяточной костью и </a:t>
            </a:r>
            <a:r>
              <a:rPr lang="ru-RU" dirty="0" smtClean="0"/>
              <a:t>изнутри</a:t>
            </a:r>
            <a:r>
              <a:rPr lang="en-US" dirty="0" smtClean="0"/>
              <a:t> </a:t>
            </a:r>
            <a:r>
              <a:rPr lang="ru-RU" dirty="0" smtClean="0"/>
              <a:t>начальным отделом </a:t>
            </a:r>
            <a:r>
              <a:rPr lang="en-US" dirty="0"/>
              <a:t>m. abductor </a:t>
            </a:r>
            <a:r>
              <a:rPr lang="en-US" dirty="0" err="1"/>
              <a:t>hallucis</a:t>
            </a:r>
            <a:r>
              <a:rPr lang="en-US" dirty="0"/>
              <a:t>. </a:t>
            </a:r>
            <a:r>
              <a:rPr lang="ru-RU" dirty="0"/>
              <a:t>Проходят: а. </a:t>
            </a:r>
            <a:r>
              <a:rPr lang="en-US" dirty="0"/>
              <a:t>v. n. </a:t>
            </a:r>
            <a:r>
              <a:rPr lang="en-US" dirty="0" err="1" smtClean="0"/>
              <a:t>plantaris</a:t>
            </a:r>
            <a:r>
              <a:rPr lang="en-US" dirty="0" smtClean="0"/>
              <a:t> </a:t>
            </a:r>
            <a:r>
              <a:rPr lang="en-US" dirty="0" err="1" smtClean="0"/>
              <a:t>medialis</a:t>
            </a:r>
            <a:r>
              <a:rPr lang="en-US" dirty="0" smtClean="0"/>
              <a:t> </a:t>
            </a:r>
            <a:r>
              <a:rPr lang="ru-RU" dirty="0"/>
              <a:t>и </a:t>
            </a:r>
            <a:r>
              <a:rPr lang="en-US" dirty="0" err="1"/>
              <a:t>lateralis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4). </a:t>
            </a:r>
            <a:r>
              <a:rPr lang="en-US" b="1" dirty="0"/>
              <a:t>Sulcus </a:t>
            </a:r>
            <a:r>
              <a:rPr lang="en-US" b="1" dirty="0" err="1"/>
              <a:t>plantaris</a:t>
            </a:r>
            <a:r>
              <a:rPr lang="en-US" b="1" dirty="0"/>
              <a:t> </a:t>
            </a:r>
            <a:r>
              <a:rPr lang="en-US" b="1" dirty="0" err="1"/>
              <a:t>lateralis</a:t>
            </a:r>
            <a:r>
              <a:rPr lang="en-US" b="1" dirty="0"/>
              <a:t> </a:t>
            </a:r>
            <a:r>
              <a:rPr lang="ru-RU" dirty="0"/>
              <a:t>располагается между </a:t>
            </a:r>
            <a:r>
              <a:rPr lang="en-US" dirty="0"/>
              <a:t>m.  flexor </a:t>
            </a:r>
            <a:r>
              <a:rPr lang="en-US" dirty="0" err="1" smtClean="0"/>
              <a:t>digitorum</a:t>
            </a:r>
            <a:r>
              <a:rPr lang="en-US" dirty="0" smtClean="0"/>
              <a:t> </a:t>
            </a:r>
            <a:r>
              <a:rPr lang="en-US" dirty="0" err="1" smtClean="0"/>
              <a:t>brevis</a:t>
            </a:r>
            <a:r>
              <a:rPr lang="en-US" dirty="0" smtClean="0"/>
              <a:t> (</a:t>
            </a:r>
            <a:r>
              <a:rPr lang="ru-RU" dirty="0" smtClean="0"/>
              <a:t>изнутри</a:t>
            </a:r>
            <a:r>
              <a:rPr lang="ru-RU" dirty="0"/>
              <a:t>)  и  </a:t>
            </a:r>
            <a:r>
              <a:rPr lang="en-US" dirty="0"/>
              <a:t>m.  abductor  </a:t>
            </a:r>
            <a:r>
              <a:rPr lang="en-US" dirty="0" err="1"/>
              <a:t>digiti</a:t>
            </a:r>
            <a:r>
              <a:rPr lang="en-US" dirty="0"/>
              <a:t>  </a:t>
            </a:r>
            <a:r>
              <a:rPr lang="en-US" dirty="0" err="1"/>
              <a:t>minimi</a:t>
            </a:r>
            <a:r>
              <a:rPr lang="en-US" dirty="0"/>
              <a:t> (</a:t>
            </a:r>
            <a:r>
              <a:rPr lang="ru-RU" dirty="0"/>
              <a:t>снаружи). Проходят </a:t>
            </a:r>
            <a:r>
              <a:rPr lang="en-US" dirty="0" err="1" smtClean="0"/>
              <a:t>a.v</a:t>
            </a:r>
            <a:r>
              <a:rPr lang="en-US" dirty="0"/>
              <a:t>. n. </a:t>
            </a:r>
            <a:r>
              <a:rPr lang="en-US" dirty="0" err="1"/>
              <a:t>plantaris</a:t>
            </a:r>
            <a:r>
              <a:rPr lang="en-US" dirty="0"/>
              <a:t> </a:t>
            </a:r>
            <a:r>
              <a:rPr lang="en-US" dirty="0" err="1"/>
              <a:t>lateralis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5). </a:t>
            </a:r>
            <a:r>
              <a:rPr lang="en-US" b="1" dirty="0"/>
              <a:t>Sulcus </a:t>
            </a:r>
            <a:r>
              <a:rPr lang="en-US" b="1" dirty="0" err="1"/>
              <a:t>plantaris</a:t>
            </a:r>
            <a:r>
              <a:rPr lang="en-US" b="1" dirty="0"/>
              <a:t> </a:t>
            </a:r>
            <a:r>
              <a:rPr lang="en-US" b="1" dirty="0" err="1"/>
              <a:t>medialis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ru-RU" dirty="0"/>
              <a:t>образована </a:t>
            </a:r>
            <a:r>
              <a:rPr lang="en-US" dirty="0"/>
              <a:t>m. abductor </a:t>
            </a:r>
            <a:r>
              <a:rPr lang="en-US" dirty="0" err="1"/>
              <a:t>hallucis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ru-RU" dirty="0" smtClean="0"/>
              <a:t>изнутри)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/>
              <a:t>m. flexor </a:t>
            </a:r>
            <a:r>
              <a:rPr lang="en-US" dirty="0" err="1"/>
              <a:t>digitorum</a:t>
            </a:r>
            <a:r>
              <a:rPr lang="en-US" dirty="0"/>
              <a:t> </a:t>
            </a:r>
            <a:r>
              <a:rPr lang="en-US" dirty="0" err="1"/>
              <a:t>brevis</a:t>
            </a:r>
            <a:r>
              <a:rPr lang="en-US" dirty="0"/>
              <a:t> (</a:t>
            </a:r>
            <a:r>
              <a:rPr lang="ru-RU" dirty="0"/>
              <a:t>снаружи). Проходят </a:t>
            </a:r>
            <a:r>
              <a:rPr lang="en-US" dirty="0"/>
              <a:t>a. v. n. </a:t>
            </a:r>
            <a:r>
              <a:rPr lang="en-US" dirty="0" err="1" smtClean="0"/>
              <a:t>plantaris</a:t>
            </a:r>
            <a:r>
              <a:rPr lang="en-US" dirty="0" smtClean="0"/>
              <a:t> </a:t>
            </a:r>
            <a:r>
              <a:rPr lang="en-US" dirty="0" err="1" smtClean="0"/>
              <a:t>medialis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6). </a:t>
            </a:r>
            <a:r>
              <a:rPr lang="en-US" b="1" dirty="0" err="1"/>
              <a:t>Canalis</a:t>
            </a:r>
            <a:r>
              <a:rPr lang="en-US" b="1" dirty="0"/>
              <a:t> </a:t>
            </a:r>
            <a:r>
              <a:rPr lang="en-US" b="1" dirty="0" err="1"/>
              <a:t>plantaris</a:t>
            </a:r>
            <a:r>
              <a:rPr lang="en-US" b="1" dirty="0"/>
              <a:t>  (</a:t>
            </a:r>
            <a:r>
              <a:rPr lang="ru-RU" b="1" dirty="0"/>
              <a:t>канал И.Д. </a:t>
            </a:r>
            <a:r>
              <a:rPr lang="ru-RU" b="1" dirty="0" err="1"/>
              <a:t>Кирпатовского</a:t>
            </a:r>
            <a:r>
              <a:rPr lang="ru-RU" b="1" dirty="0"/>
              <a:t>) </a:t>
            </a:r>
            <a:r>
              <a:rPr lang="ru-RU" dirty="0"/>
              <a:t>  находится   в  </a:t>
            </a:r>
            <a:r>
              <a:rPr lang="en-US" dirty="0" smtClean="0"/>
              <a:t> </a:t>
            </a:r>
            <a:r>
              <a:rPr lang="ru-RU" dirty="0" smtClean="0"/>
              <a:t>глубоких </a:t>
            </a:r>
            <a:r>
              <a:rPr lang="ru-RU" dirty="0"/>
              <a:t>складках предплюсны под сводом стопы. Ограничен с боков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ru-RU" dirty="0" smtClean="0"/>
              <a:t>фасциальными </a:t>
            </a:r>
            <a:r>
              <a:rPr lang="ru-RU" dirty="0"/>
              <a:t>перегородками, сверху - длинной связкой подошвы, снизу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ru-RU" dirty="0" smtClean="0"/>
              <a:t>глубокой </a:t>
            </a:r>
            <a:r>
              <a:rPr lang="ru-RU" dirty="0"/>
              <a:t>фасцией подошвы, расположенной между коротким </a:t>
            </a:r>
            <a:r>
              <a:rPr lang="ru-RU" dirty="0" smtClean="0"/>
              <a:t>сгибателем</a:t>
            </a:r>
            <a:r>
              <a:rPr lang="en-US" dirty="0" smtClean="0"/>
              <a:t> </a:t>
            </a:r>
            <a:r>
              <a:rPr lang="ru-RU" dirty="0" smtClean="0"/>
              <a:t>пальцев </a:t>
            </a:r>
            <a:r>
              <a:rPr lang="ru-RU" dirty="0"/>
              <a:t>и квадратной мышцей подошвы. Содержимым подошвенного </a:t>
            </a:r>
            <a:r>
              <a:rPr lang="ru-RU" dirty="0" smtClean="0"/>
              <a:t>канала</a:t>
            </a:r>
            <a:r>
              <a:rPr lang="en-US" dirty="0" smtClean="0"/>
              <a:t> </a:t>
            </a:r>
            <a:r>
              <a:rPr lang="ru-RU" dirty="0" smtClean="0"/>
              <a:t>являются </a:t>
            </a:r>
            <a:r>
              <a:rPr lang="ru-RU" dirty="0"/>
              <a:t>квадратная мышца подошвы, сухожилие длинных сгибателей (</a:t>
            </a:r>
            <a:r>
              <a:rPr lang="ru-RU" dirty="0" smtClean="0"/>
              <a:t>пальцев</a:t>
            </a:r>
            <a:r>
              <a:rPr lang="en-US" dirty="0" smtClean="0"/>
              <a:t>  </a:t>
            </a:r>
            <a:r>
              <a:rPr lang="ru-RU" dirty="0" smtClean="0"/>
              <a:t>и </a:t>
            </a:r>
            <a:r>
              <a:rPr lang="ru-RU" dirty="0"/>
              <a:t>большого пальца) и оба сосудистых нервных пучка подошвы.</a:t>
            </a:r>
          </a:p>
        </p:txBody>
      </p:sp>
    </p:spTree>
    <p:extLst>
      <p:ext uri="{BB962C8B-B14F-4D97-AF65-F5344CB8AC3E}">
        <p14:creationId xmlns:p14="http://schemas.microsoft.com/office/powerpoint/2010/main" val="37510799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Проекционная анатомия артерий </a:t>
            </a:r>
            <a:br>
              <a:rPr lang="ru-RU" dirty="0"/>
            </a:br>
            <a:r>
              <a:rPr lang="ru-RU" dirty="0" smtClean="0"/>
              <a:t>и </a:t>
            </a:r>
            <a:r>
              <a:rPr lang="ru-RU" dirty="0"/>
              <a:t>нервов нижней конечности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400600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ru-RU" b="1" dirty="0" err="1" smtClean="0"/>
              <a:t>Надгрушевидное</a:t>
            </a:r>
            <a:r>
              <a:rPr lang="ru-RU" b="1" dirty="0" smtClean="0"/>
              <a:t> </a:t>
            </a:r>
            <a:r>
              <a:rPr lang="ru-RU" b="1" dirty="0"/>
              <a:t>отверстие ягодичной области (</a:t>
            </a:r>
            <a:r>
              <a:rPr lang="ru-RU" b="1" dirty="0" err="1"/>
              <a:t>foramen</a:t>
            </a:r>
            <a:r>
              <a:rPr lang="ru-RU" b="1" dirty="0"/>
              <a:t> </a:t>
            </a:r>
            <a:r>
              <a:rPr lang="ru-RU" b="1" dirty="0" err="1"/>
              <a:t>suprapiriforme</a:t>
            </a:r>
            <a:r>
              <a:rPr lang="ru-RU" b="1" dirty="0" smtClean="0"/>
              <a:t>):</a:t>
            </a:r>
            <a:r>
              <a:rPr lang="en-US" b="1" dirty="0" smtClean="0"/>
              <a:t> </a:t>
            </a:r>
            <a:r>
              <a:rPr lang="ru-RU" dirty="0" smtClean="0"/>
              <a:t>соответствует     </a:t>
            </a:r>
            <a:r>
              <a:rPr lang="ru-RU" dirty="0"/>
              <a:t>точке,     которая располагается  на  границе  </a:t>
            </a:r>
            <a:r>
              <a:rPr lang="ru-RU" dirty="0" smtClean="0"/>
              <a:t>между</a:t>
            </a:r>
            <a:r>
              <a:rPr lang="en-US" dirty="0" smtClean="0"/>
              <a:t> </a:t>
            </a:r>
            <a:r>
              <a:rPr lang="ru-RU" dirty="0" smtClean="0"/>
              <a:t>верхней </a:t>
            </a:r>
            <a:r>
              <a:rPr lang="ru-RU" dirty="0"/>
              <a:t>и средней третью линии, проведенной   от  задней   </a:t>
            </a:r>
            <a:r>
              <a:rPr lang="ru-RU" dirty="0" smtClean="0"/>
              <a:t>верхней</a:t>
            </a:r>
            <a:r>
              <a:rPr lang="en-US" dirty="0" smtClean="0"/>
              <a:t> </a:t>
            </a:r>
            <a:r>
              <a:rPr lang="ru-RU" dirty="0" smtClean="0"/>
              <a:t>подвздошной   </a:t>
            </a:r>
            <a:r>
              <a:rPr lang="ru-RU" dirty="0"/>
              <a:t>ости   к   верхушке большого вертела бедренной кости.</a:t>
            </a:r>
          </a:p>
          <a:p>
            <a:endParaRPr lang="ru-RU" dirty="0"/>
          </a:p>
          <a:p>
            <a:r>
              <a:rPr lang="ru-RU" b="1" dirty="0" err="1" smtClean="0"/>
              <a:t>Подгрушевидное</a:t>
            </a:r>
            <a:r>
              <a:rPr lang="ru-RU" b="1" dirty="0" smtClean="0"/>
              <a:t> </a:t>
            </a:r>
            <a:r>
              <a:rPr lang="ru-RU" b="1" dirty="0"/>
              <a:t>отверстие (</a:t>
            </a:r>
            <a:r>
              <a:rPr lang="ru-RU" b="1" dirty="0" err="1"/>
              <a:t>foramen</a:t>
            </a:r>
            <a:r>
              <a:rPr lang="ru-RU" b="1" dirty="0"/>
              <a:t> </a:t>
            </a:r>
            <a:r>
              <a:rPr lang="ru-RU" b="1" dirty="0" err="1"/>
              <a:t>infrapiriforme</a:t>
            </a:r>
            <a:r>
              <a:rPr lang="ru-RU" b="1" dirty="0" smtClean="0"/>
              <a:t>):</a:t>
            </a:r>
            <a:r>
              <a:rPr lang="en-US" b="1" dirty="0" smtClean="0"/>
              <a:t> </a:t>
            </a:r>
            <a:r>
              <a:rPr lang="ru-RU" dirty="0" smtClean="0"/>
              <a:t>- </a:t>
            </a:r>
            <a:r>
              <a:rPr lang="ru-RU" dirty="0"/>
              <a:t>проекция    соответствует    точке,  которая располагается на </a:t>
            </a:r>
            <a:r>
              <a:rPr lang="ru-RU" dirty="0" smtClean="0"/>
              <a:t>границе</a:t>
            </a:r>
            <a:r>
              <a:rPr lang="en-US" dirty="0" smtClean="0"/>
              <a:t> </a:t>
            </a:r>
            <a:r>
              <a:rPr lang="ru-RU" dirty="0" smtClean="0"/>
              <a:t>между </a:t>
            </a:r>
            <a:r>
              <a:rPr lang="ru-RU" dirty="0"/>
              <a:t>средней и нижней трети линии,   проведенной   от   задней верхней </a:t>
            </a:r>
            <a:r>
              <a:rPr lang="ru-RU" dirty="0" smtClean="0"/>
              <a:t> </a:t>
            </a:r>
            <a:r>
              <a:rPr lang="ru-RU" dirty="0"/>
              <a:t>подвздошной   ости   к наружному краю седалищного </a:t>
            </a:r>
            <a:r>
              <a:rPr lang="ru-RU" dirty="0" err="1"/>
              <a:t>бугрa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smtClean="0"/>
              <a:t>Бедренная </a:t>
            </a:r>
            <a:r>
              <a:rPr lang="ru-RU" b="1" dirty="0"/>
              <a:t>артерия (a. </a:t>
            </a:r>
            <a:r>
              <a:rPr lang="ru-RU" b="1" dirty="0" err="1"/>
              <a:t>femoralis</a:t>
            </a:r>
            <a:r>
              <a:rPr lang="ru-RU" b="1" dirty="0" smtClean="0"/>
              <a:t>):</a:t>
            </a:r>
            <a:r>
              <a:rPr lang="en-US" b="1" dirty="0" smtClean="0"/>
              <a:t> </a:t>
            </a:r>
            <a:endParaRPr lang="ru-RU" b="1" dirty="0"/>
          </a:p>
          <a:p>
            <a:r>
              <a:rPr lang="ru-RU" dirty="0" smtClean="0"/>
              <a:t>- </a:t>
            </a:r>
            <a:r>
              <a:rPr lang="ru-RU" dirty="0"/>
              <a:t>проекционная линия (линия Кэна)  проводится "от середины </a:t>
            </a:r>
            <a:r>
              <a:rPr lang="ru-RU" dirty="0" smtClean="0"/>
              <a:t>расстояния</a:t>
            </a:r>
            <a:r>
              <a:rPr lang="en-US" dirty="0" smtClean="0"/>
              <a:t> </a:t>
            </a:r>
            <a:r>
              <a:rPr lang="ru-RU" dirty="0" smtClean="0"/>
              <a:t>между       </a:t>
            </a:r>
            <a:r>
              <a:rPr lang="ru-RU" dirty="0"/>
              <a:t>передней       верхней подвздошной остью и симфизом к</a:t>
            </a:r>
          </a:p>
          <a:p>
            <a:r>
              <a:rPr lang="ru-RU" dirty="0" smtClean="0"/>
              <a:t>медиальному </a:t>
            </a:r>
            <a:r>
              <a:rPr lang="ru-RU" dirty="0" err="1"/>
              <a:t>надмыщелку</a:t>
            </a:r>
            <a:r>
              <a:rPr lang="ru-RU" dirty="0"/>
              <a:t> бедренной кости (</a:t>
            </a:r>
            <a:r>
              <a:rPr lang="ru-RU" dirty="0" err="1"/>
              <a:t>tuberculum</a:t>
            </a:r>
            <a:r>
              <a:rPr lang="ru-RU" dirty="0"/>
              <a:t> </a:t>
            </a:r>
            <a:r>
              <a:rPr lang="ru-RU" dirty="0" err="1"/>
              <a:t>adductorium</a:t>
            </a:r>
            <a:r>
              <a:rPr lang="ru-RU" dirty="0"/>
              <a:t>): </a:t>
            </a:r>
            <a:r>
              <a:rPr lang="ru-RU" dirty="0" smtClean="0"/>
              <a:t>при</a:t>
            </a:r>
            <a:r>
              <a:rPr lang="en-US" dirty="0" smtClean="0"/>
              <a:t> </a:t>
            </a:r>
            <a:r>
              <a:rPr lang="ru-RU" dirty="0" smtClean="0"/>
              <a:t>условии</a:t>
            </a:r>
            <a:r>
              <a:rPr lang="ru-RU" dirty="0"/>
              <a:t>, если конечность согнута в тазобедренном и коленном суставах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повернута </a:t>
            </a:r>
            <a:r>
              <a:rPr lang="ru-RU" dirty="0"/>
              <a:t>(</a:t>
            </a:r>
            <a:r>
              <a:rPr lang="ru-RU" dirty="0" err="1"/>
              <a:t>ротирована</a:t>
            </a:r>
            <a:r>
              <a:rPr lang="ru-RU" dirty="0"/>
              <a:t>) кнаружи.</a:t>
            </a:r>
          </a:p>
          <a:p>
            <a:endParaRPr lang="ru-RU" dirty="0"/>
          </a:p>
          <a:p>
            <a:r>
              <a:rPr lang="ru-RU" b="1" dirty="0" smtClean="0"/>
              <a:t>Седалищный </a:t>
            </a:r>
            <a:r>
              <a:rPr lang="ru-RU" b="1" dirty="0"/>
              <a:t>нерв (п. </a:t>
            </a:r>
            <a:r>
              <a:rPr lang="ru-RU" b="1" dirty="0" err="1"/>
              <a:t>ischiadicus</a:t>
            </a:r>
            <a:r>
              <a:rPr lang="ru-RU" b="1" dirty="0"/>
              <a:t>):</a:t>
            </a:r>
          </a:p>
          <a:p>
            <a:r>
              <a:rPr lang="ru-RU" dirty="0" smtClean="0"/>
              <a:t>- </a:t>
            </a:r>
            <a:r>
              <a:rPr lang="ru-RU" dirty="0"/>
              <a:t>проекционная линия проводится: </a:t>
            </a:r>
          </a:p>
          <a:p>
            <a:r>
              <a:rPr lang="ru-RU" dirty="0" smtClean="0"/>
              <a:t>а</a:t>
            </a:r>
            <a:r>
              <a:rPr lang="ru-RU" dirty="0"/>
              <a:t>) от   середины   расстояния   между большим вертелом и </a:t>
            </a:r>
            <a:r>
              <a:rPr lang="ru-RU" dirty="0" smtClean="0"/>
              <a:t>седалищным</a:t>
            </a:r>
            <a:r>
              <a:rPr lang="en-US" dirty="0" smtClean="0"/>
              <a:t> </a:t>
            </a:r>
            <a:r>
              <a:rPr lang="ru-RU" dirty="0" smtClean="0"/>
              <a:t>бугром </a:t>
            </a:r>
            <a:r>
              <a:rPr lang="ru-RU" dirty="0"/>
              <a:t>к середине подколенной ямки;</a:t>
            </a:r>
          </a:p>
          <a:p>
            <a:r>
              <a:rPr lang="ru-RU" dirty="0" smtClean="0"/>
              <a:t>б</a:t>
            </a:r>
            <a:r>
              <a:rPr lang="ru-RU" dirty="0"/>
              <a:t>) от середины ягодичной складки к середине расстояния     </a:t>
            </a:r>
            <a:r>
              <a:rPr lang="ru-RU" dirty="0" smtClean="0"/>
              <a:t>между</a:t>
            </a:r>
            <a:r>
              <a:rPr lang="en-US" dirty="0" smtClean="0"/>
              <a:t> </a:t>
            </a:r>
            <a:r>
              <a:rPr lang="ru-RU" dirty="0" err="1" smtClean="0"/>
              <a:t>надмыщелками</a:t>
            </a:r>
            <a:r>
              <a:rPr lang="ru-RU" dirty="0" smtClean="0"/>
              <a:t> </a:t>
            </a:r>
            <a:r>
              <a:rPr lang="ru-RU" dirty="0"/>
              <a:t>бедра сзади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3791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4483224" cy="3763888"/>
          </a:xfrm>
        </p:spPr>
        <p:txBody>
          <a:bodyPr/>
          <a:lstStyle/>
          <a:p>
            <a:r>
              <a:rPr lang="pt-BR" dirty="0"/>
              <a:t>Проекционные линии a. Femoralis, a. Tibialis anterior и а. Dorsalis pedis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19058"/>
            <a:ext cx="2088232" cy="6393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6249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285" y="616393"/>
            <a:ext cx="6771429" cy="5020376"/>
          </a:xfrm>
        </p:spPr>
      </p:pic>
    </p:spTree>
    <p:extLst>
      <p:ext uri="{BB962C8B-B14F-4D97-AF65-F5344CB8AC3E}">
        <p14:creationId xmlns:p14="http://schemas.microsoft.com/office/powerpoint/2010/main" val="229765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Борозды И каналы </a:t>
            </a:r>
            <a:r>
              <a:rPr lang="ru-RU" dirty="0" smtClean="0"/>
              <a:t>верхней </a:t>
            </a:r>
            <a:r>
              <a:rPr lang="ru-RU" dirty="0" err="1" smtClean="0"/>
              <a:t>КОНЕЧНОСТи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9036496" cy="56886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ru-RU" sz="3400" b="1" dirty="0" smtClean="0"/>
              <a:t>ОБЛАСТЬ ПЛЕЧА</a:t>
            </a:r>
          </a:p>
          <a:p>
            <a:endParaRPr lang="ru-RU" sz="3400" dirty="0"/>
          </a:p>
          <a:p>
            <a:r>
              <a:rPr lang="ru-RU" sz="3400" b="1" dirty="0" err="1" smtClean="0"/>
              <a:t>Sulcus</a:t>
            </a:r>
            <a:r>
              <a:rPr lang="ru-RU" sz="3400" b="1" dirty="0" smtClean="0"/>
              <a:t> </a:t>
            </a:r>
            <a:r>
              <a:rPr lang="ru-RU" sz="3400" b="1" dirty="0" err="1"/>
              <a:t>deltoideopectoralis</a:t>
            </a:r>
            <a:r>
              <a:rPr lang="ru-RU" sz="3400" b="1" dirty="0"/>
              <a:t> -</a:t>
            </a:r>
            <a:r>
              <a:rPr lang="ru-RU" sz="3400" dirty="0"/>
              <a:t> образована передним краем </a:t>
            </a:r>
            <a:r>
              <a:rPr lang="ru-RU" sz="3400" dirty="0" smtClean="0"/>
              <a:t>дельтовидной</a:t>
            </a:r>
            <a:r>
              <a:rPr lang="en-US" sz="3400" dirty="0" smtClean="0"/>
              <a:t> </a:t>
            </a:r>
            <a:r>
              <a:rPr lang="ru-RU" sz="3400" dirty="0" smtClean="0"/>
              <a:t>мышцы </a:t>
            </a:r>
            <a:r>
              <a:rPr lang="ru-RU" sz="3400" dirty="0"/>
              <a:t>и верхним краем </a:t>
            </a:r>
            <a:r>
              <a:rPr lang="ru-RU" sz="3400" dirty="0" smtClean="0"/>
              <a:t>большой </a:t>
            </a:r>
            <a:r>
              <a:rPr lang="ru-RU" sz="3400" dirty="0"/>
              <a:t>грудной мышцы. Проходит </a:t>
            </a:r>
            <a:r>
              <a:rPr lang="ru-RU" sz="3400" dirty="0" err="1"/>
              <a:t>v.cephalica</a:t>
            </a:r>
            <a:r>
              <a:rPr lang="ru-RU" sz="3400" dirty="0"/>
              <a:t>, которая дальше направляется </a:t>
            </a:r>
            <a:r>
              <a:rPr lang="ru-RU" sz="3400" dirty="0" smtClean="0"/>
              <a:t>в</a:t>
            </a:r>
            <a:r>
              <a:rPr lang="en-US" sz="3400" dirty="0" smtClean="0"/>
              <a:t> </a:t>
            </a:r>
            <a:r>
              <a:rPr lang="ru-RU" sz="3400" dirty="0" err="1" smtClean="0"/>
              <a:t>fossa</a:t>
            </a:r>
            <a:r>
              <a:rPr lang="ru-RU" sz="3400" dirty="0" smtClean="0"/>
              <a:t> </a:t>
            </a:r>
            <a:r>
              <a:rPr lang="ru-RU" sz="3400" dirty="0" err="1"/>
              <a:t>deltoideopectoralis</a:t>
            </a:r>
            <a:r>
              <a:rPr lang="ru-RU" sz="3400" dirty="0"/>
              <a:t> и </a:t>
            </a:r>
            <a:r>
              <a:rPr lang="ru-RU" sz="3400" dirty="0" smtClean="0"/>
              <a:t>впадает </a:t>
            </a:r>
            <a:r>
              <a:rPr lang="ru-RU" sz="3400" dirty="0"/>
              <a:t>в подмышечную вену.</a:t>
            </a:r>
          </a:p>
          <a:p>
            <a:endParaRPr lang="ru-RU" sz="3400" dirty="0"/>
          </a:p>
          <a:p>
            <a:r>
              <a:rPr lang="ru-RU" sz="3400" b="1" dirty="0" err="1" smtClean="0"/>
              <a:t>Sulcus</a:t>
            </a:r>
            <a:r>
              <a:rPr lang="ru-RU" sz="3400" b="1" dirty="0" smtClean="0"/>
              <a:t> </a:t>
            </a:r>
            <a:r>
              <a:rPr lang="ru-RU" sz="3400" b="1" dirty="0" err="1"/>
              <a:t>bicipitalis</a:t>
            </a:r>
            <a:r>
              <a:rPr lang="ru-RU" sz="3400" b="1" dirty="0"/>
              <a:t> </a:t>
            </a:r>
            <a:r>
              <a:rPr lang="ru-RU" sz="3400" b="1" dirty="0" err="1"/>
              <a:t>lateralis</a:t>
            </a:r>
            <a:r>
              <a:rPr lang="ru-RU" sz="3400" dirty="0"/>
              <a:t> располагается по наружному </a:t>
            </a:r>
            <a:r>
              <a:rPr lang="ru-RU" sz="3400" dirty="0" smtClean="0"/>
              <a:t>краю</a:t>
            </a:r>
            <a:r>
              <a:rPr lang="en-US" sz="3400" dirty="0" smtClean="0"/>
              <a:t> </a:t>
            </a:r>
            <a:r>
              <a:rPr lang="ru-RU" sz="3400" dirty="0" smtClean="0"/>
              <a:t>двуглавой </a:t>
            </a:r>
            <a:r>
              <a:rPr lang="ru-RU" sz="3400" dirty="0"/>
              <a:t>мышцы плеча. В ней проходит </a:t>
            </a:r>
            <a:r>
              <a:rPr lang="ru-RU" sz="3400" b="1" dirty="0" smtClean="0"/>
              <a:t>v</a:t>
            </a:r>
            <a:r>
              <a:rPr lang="ru-RU" sz="3400" b="1" dirty="0"/>
              <a:t>. </a:t>
            </a:r>
            <a:r>
              <a:rPr lang="ru-RU" sz="3400" b="1" dirty="0" err="1"/>
              <a:t>cephalica</a:t>
            </a:r>
            <a:r>
              <a:rPr lang="ru-RU" sz="3400" b="1" dirty="0"/>
              <a:t>.  </a:t>
            </a:r>
            <a:r>
              <a:rPr lang="ru-RU" sz="3400" dirty="0"/>
              <a:t>Борозда является ориентиром для оперативного доступа </a:t>
            </a:r>
            <a:r>
              <a:rPr lang="ru-RU" sz="3400" dirty="0" smtClean="0"/>
              <a:t>к</a:t>
            </a:r>
            <a:r>
              <a:rPr lang="en-US" sz="3400" dirty="0" smtClean="0"/>
              <a:t> </a:t>
            </a:r>
            <a:r>
              <a:rPr lang="ru-RU" sz="3400" dirty="0" smtClean="0"/>
              <a:t>лучевому </a:t>
            </a:r>
            <a:r>
              <a:rPr lang="ru-RU" sz="3400" dirty="0"/>
              <a:t>нерву и плечевой кости.</a:t>
            </a:r>
          </a:p>
          <a:p>
            <a:endParaRPr lang="ru-RU" sz="3400" dirty="0"/>
          </a:p>
          <a:p>
            <a:r>
              <a:rPr lang="ru-RU" sz="3400" b="1" dirty="0" err="1" smtClean="0"/>
              <a:t>Sulcus</a:t>
            </a:r>
            <a:r>
              <a:rPr lang="ru-RU" sz="3400" b="1" dirty="0" smtClean="0"/>
              <a:t> </a:t>
            </a:r>
            <a:r>
              <a:rPr lang="ru-RU" sz="3400" b="1" dirty="0" err="1"/>
              <a:t>bicipitalis</a:t>
            </a:r>
            <a:r>
              <a:rPr lang="ru-RU" sz="3400" b="1" dirty="0"/>
              <a:t> </a:t>
            </a:r>
            <a:r>
              <a:rPr lang="ru-RU" sz="3400" b="1" dirty="0" err="1"/>
              <a:t>medialis</a:t>
            </a:r>
            <a:r>
              <a:rPr lang="ru-RU" sz="3400" b="1" dirty="0"/>
              <a:t> </a:t>
            </a:r>
            <a:r>
              <a:rPr lang="ru-RU" sz="3400" dirty="0"/>
              <a:t>располагается по внутреннему </a:t>
            </a:r>
            <a:r>
              <a:rPr lang="ru-RU" sz="3400" dirty="0" smtClean="0"/>
              <a:t>краю</a:t>
            </a:r>
            <a:r>
              <a:rPr lang="en-US" sz="3400" dirty="0" smtClean="0"/>
              <a:t> </a:t>
            </a:r>
            <a:r>
              <a:rPr lang="ru-RU" sz="3400" dirty="0" smtClean="0"/>
              <a:t>двуглавой </a:t>
            </a:r>
            <a:r>
              <a:rPr lang="ru-RU" sz="3400" dirty="0"/>
              <a:t>мышцы плеча. На протяжении борозды проецируются срединный </a:t>
            </a:r>
            <a:r>
              <a:rPr lang="ru-RU" sz="3400" dirty="0" smtClean="0"/>
              <a:t>нерв и </a:t>
            </a:r>
            <a:r>
              <a:rPr lang="ru-RU" sz="3400" dirty="0"/>
              <a:t>плечевая артерия, а также прощупывается плечевая кость, к </a:t>
            </a:r>
            <a:r>
              <a:rPr lang="ru-RU" sz="3400" dirty="0" smtClean="0"/>
              <a:t>которой</a:t>
            </a:r>
            <a:r>
              <a:rPr lang="en-US" sz="3400" dirty="0" smtClean="0"/>
              <a:t> </a:t>
            </a:r>
            <a:r>
              <a:rPr lang="ru-RU" sz="3400" dirty="0" smtClean="0"/>
              <a:t>прижимают </a:t>
            </a:r>
            <a:r>
              <a:rPr lang="ru-RU" sz="3400" dirty="0"/>
              <a:t>плечевую артерию с целью временной остановки кровотечения.</a:t>
            </a:r>
          </a:p>
          <a:p>
            <a:endParaRPr lang="ru-RU" sz="3400" dirty="0"/>
          </a:p>
          <a:p>
            <a:r>
              <a:rPr lang="ru-RU" sz="3400" b="1" dirty="0" err="1" smtClean="0"/>
              <a:t>Межфасциальный</a:t>
            </a:r>
            <a:r>
              <a:rPr lang="ru-RU" sz="3400" b="1" dirty="0" smtClean="0"/>
              <a:t> </a:t>
            </a:r>
            <a:r>
              <a:rPr lang="ru-RU" sz="3400" b="1" dirty="0"/>
              <a:t>канал Пирогова </a:t>
            </a:r>
            <a:r>
              <a:rPr lang="ru-RU" sz="3400" dirty="0"/>
              <a:t>— находится на протяжении </a:t>
            </a:r>
            <a:r>
              <a:rPr lang="ru-RU" sz="3400" dirty="0" smtClean="0"/>
              <a:t>средней</a:t>
            </a:r>
            <a:r>
              <a:rPr lang="en-US" sz="3400" dirty="0" smtClean="0"/>
              <a:t> </a:t>
            </a:r>
            <a:r>
              <a:rPr lang="ru-RU" sz="3400" dirty="0" smtClean="0"/>
              <a:t>трети </a:t>
            </a:r>
            <a:r>
              <a:rPr lang="ru-RU" sz="3400" dirty="0"/>
              <a:t>плеча, в проекции </a:t>
            </a:r>
            <a:r>
              <a:rPr lang="ru-RU" sz="3400" dirty="0" err="1"/>
              <a:t>sulcus</a:t>
            </a:r>
            <a:r>
              <a:rPr lang="ru-RU" sz="3400" dirty="0"/>
              <a:t> </a:t>
            </a:r>
            <a:r>
              <a:rPr lang="ru-RU" sz="3400" dirty="0" err="1"/>
              <a:t>bicipitalis</a:t>
            </a:r>
            <a:r>
              <a:rPr lang="ru-RU" sz="3400" dirty="0"/>
              <a:t> </a:t>
            </a:r>
            <a:r>
              <a:rPr lang="ru-RU" sz="3400" dirty="0" err="1"/>
              <a:t>medialis</a:t>
            </a:r>
            <a:r>
              <a:rPr lang="ru-RU" sz="3400" dirty="0"/>
              <a:t>, где в </a:t>
            </a:r>
            <a:r>
              <a:rPr lang="ru-RU" sz="3400" dirty="0" smtClean="0"/>
              <a:t>расщеплении</a:t>
            </a:r>
            <a:r>
              <a:rPr lang="en-US" sz="3400" dirty="0" smtClean="0"/>
              <a:t> </a:t>
            </a:r>
            <a:r>
              <a:rPr lang="ru-RU" sz="3400" dirty="0" smtClean="0"/>
              <a:t>собственной </a:t>
            </a:r>
            <a:r>
              <a:rPr lang="ru-RU" sz="3400" dirty="0"/>
              <a:t>фасции проходит v. </a:t>
            </a:r>
            <a:r>
              <a:rPr lang="ru-RU" sz="3400" dirty="0" err="1"/>
              <a:t>basilica</a:t>
            </a:r>
            <a:r>
              <a:rPr lang="ru-RU" sz="3400" dirty="0"/>
              <a:t> и n. </a:t>
            </a:r>
            <a:r>
              <a:rPr lang="ru-RU" sz="3400" dirty="0" err="1"/>
              <a:t>cutaneus</a:t>
            </a:r>
            <a:r>
              <a:rPr lang="ru-RU" sz="3400" dirty="0"/>
              <a:t> </a:t>
            </a:r>
            <a:r>
              <a:rPr lang="ru-RU" sz="3400" dirty="0" err="1" smtClean="0"/>
              <a:t>antebrachii</a:t>
            </a:r>
            <a:r>
              <a:rPr lang="en-US" sz="3400" dirty="0" smtClean="0"/>
              <a:t> </a:t>
            </a:r>
            <a:r>
              <a:rPr lang="ru-RU" sz="3400" dirty="0" err="1" smtClean="0"/>
              <a:t>medialis</a:t>
            </a:r>
            <a:r>
              <a:rPr lang="ru-RU" sz="3400" dirty="0"/>
              <a:t>, вена лежит </a:t>
            </a:r>
            <a:r>
              <a:rPr lang="ru-RU" sz="3400" dirty="0" err="1"/>
              <a:t>латерально</a:t>
            </a:r>
            <a:r>
              <a:rPr lang="ru-RU" sz="3400" dirty="0"/>
              <a:t>, а нерв - </a:t>
            </a:r>
            <a:r>
              <a:rPr lang="ru-RU" sz="3400" dirty="0" err="1"/>
              <a:t>медиально</a:t>
            </a:r>
            <a:r>
              <a:rPr lang="ru-RU" sz="3400" dirty="0"/>
              <a:t>.</a:t>
            </a:r>
          </a:p>
          <a:p>
            <a:endParaRPr lang="ru-RU" sz="3400" dirty="0"/>
          </a:p>
          <a:p>
            <a:r>
              <a:rPr lang="ru-RU" sz="3400" b="1" dirty="0" err="1" smtClean="0"/>
              <a:t>Canalis</a:t>
            </a:r>
            <a:r>
              <a:rPr lang="ru-RU" sz="3400" b="1" dirty="0" smtClean="0"/>
              <a:t> </a:t>
            </a:r>
            <a:r>
              <a:rPr lang="ru-RU" sz="3400" b="1" dirty="0" err="1"/>
              <a:t>humeromuscularis</a:t>
            </a:r>
            <a:r>
              <a:rPr lang="ru-RU" sz="3400" b="1" dirty="0"/>
              <a:t> </a:t>
            </a:r>
            <a:r>
              <a:rPr lang="ru-RU" sz="3400" dirty="0"/>
              <a:t>образован медиальной и </a:t>
            </a:r>
            <a:r>
              <a:rPr lang="ru-RU" sz="3400" dirty="0" smtClean="0"/>
              <a:t>латеральной</a:t>
            </a:r>
            <a:r>
              <a:rPr lang="en-US" sz="3400" dirty="0" smtClean="0"/>
              <a:t> </a:t>
            </a:r>
            <a:r>
              <a:rPr lang="ru-RU" sz="3400" dirty="0" smtClean="0"/>
              <a:t>головками </a:t>
            </a:r>
            <a:r>
              <a:rPr lang="ru-RU" sz="3400" dirty="0"/>
              <a:t>трехглавой мышцы плеча и плечевой костью, на которой </a:t>
            </a:r>
            <a:r>
              <a:rPr lang="ru-RU" sz="3400" dirty="0" smtClean="0"/>
              <a:t>имеется</a:t>
            </a:r>
            <a:r>
              <a:rPr lang="en-US" sz="3400" dirty="0" smtClean="0"/>
              <a:t> </a:t>
            </a:r>
            <a:r>
              <a:rPr lang="ru-RU" sz="3400" dirty="0" smtClean="0"/>
              <a:t>спиральной </a:t>
            </a:r>
            <a:r>
              <a:rPr lang="ru-RU" sz="3400" dirty="0"/>
              <a:t>формы бороздка. В канале проходит п. </a:t>
            </a:r>
            <a:r>
              <a:rPr lang="ru-RU" sz="3400" dirty="0" err="1"/>
              <a:t>radialis</a:t>
            </a:r>
            <a:r>
              <a:rPr lang="ru-RU" sz="3400" dirty="0"/>
              <a:t>, a. v. </a:t>
            </a:r>
            <a:r>
              <a:rPr lang="ru-RU" sz="3400" dirty="0" err="1" smtClean="0"/>
              <a:t>brachi</a:t>
            </a:r>
            <a:r>
              <a:rPr lang="en-US" sz="3400" dirty="0" smtClean="0"/>
              <a:t> </a:t>
            </a:r>
            <a:r>
              <a:rPr lang="ru-RU" sz="3400" dirty="0" err="1" smtClean="0"/>
              <a:t>profunda</a:t>
            </a:r>
            <a:r>
              <a:rPr lang="ru-RU" sz="3400" dirty="0"/>
              <a:t>, причем нерв лежит </a:t>
            </a:r>
            <a:r>
              <a:rPr lang="ru-RU" sz="3400" dirty="0" err="1"/>
              <a:t>кнутри</a:t>
            </a:r>
            <a:r>
              <a:rPr lang="ru-RU" sz="3400" dirty="0"/>
              <a:t> от сосудов.</a:t>
            </a:r>
          </a:p>
        </p:txBody>
      </p:sp>
    </p:spTree>
    <p:extLst>
      <p:ext uri="{BB962C8B-B14F-4D97-AF65-F5344CB8AC3E}">
        <p14:creationId xmlns:p14="http://schemas.microsoft.com/office/powerpoint/2010/main" val="16856744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бедренной артерии. Проекция бедренной артерии: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</a:t>
            </a:r>
            <a:r>
              <a:rPr lang="ru-RU" dirty="0"/>
              <a:t>линии, проведенной от точки, расположенной на середине паховой связки, к приводящему бугорку медиального </a:t>
            </a:r>
            <a:r>
              <a:rPr lang="ru-RU" dirty="0" err="1"/>
              <a:t>надмыщелка</a:t>
            </a:r>
            <a:r>
              <a:rPr lang="ru-RU" dirty="0"/>
              <a:t> бедренной кости (линия </a:t>
            </a:r>
            <a:r>
              <a:rPr lang="ru-RU" dirty="0" smtClean="0"/>
              <a:t>Кена). </a:t>
            </a:r>
          </a:p>
          <a:p>
            <a:r>
              <a:rPr lang="ru-RU" dirty="0" smtClean="0"/>
              <a:t>Проекция </a:t>
            </a:r>
            <a:r>
              <a:rPr lang="ru-RU" dirty="0"/>
              <a:t>верна при несколько согнутой в коленном суставе и </a:t>
            </a:r>
            <a:r>
              <a:rPr lang="ru-RU" dirty="0" err="1"/>
              <a:t>ротированной</a:t>
            </a:r>
            <a:r>
              <a:rPr lang="ru-RU" dirty="0"/>
              <a:t> кнаружи конечности.</a:t>
            </a:r>
          </a:p>
        </p:txBody>
      </p:sp>
    </p:spTree>
    <p:extLst>
      <p:ext uri="{BB962C8B-B14F-4D97-AF65-F5344CB8AC3E}">
        <p14:creationId xmlns:p14="http://schemas.microsoft.com/office/powerpoint/2010/main" val="40442620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бедренной артерии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Положение больного: на спине, со слегка согнутой в коленном суставе и отведенной кнаружи конечностью.</a:t>
            </a:r>
          </a:p>
          <a:p>
            <a:endParaRPr lang="ru-RU" dirty="0"/>
          </a:p>
          <a:p>
            <a:r>
              <a:rPr lang="ru-RU" b="1" dirty="0"/>
              <a:t>Доступ в верхней трети бедра. </a:t>
            </a:r>
            <a:endParaRPr lang="ru-RU" b="1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6—7 см начинают на 3—4 см ниже паховой связки и продолжают по проекционной линии бедренной артерии в дистальном </a:t>
            </a:r>
            <a:r>
              <a:rPr lang="ru-RU" dirty="0" smtClean="0"/>
              <a:t>направлении. </a:t>
            </a:r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Вдоль </a:t>
            </a:r>
            <a:r>
              <a:rPr lang="ru-RU" dirty="0"/>
              <a:t>медиального края портняжной мышцы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 бедра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Портняжную мышцу крючком отводят кнаружи, и по </a:t>
            </a:r>
            <a:r>
              <a:rPr lang="ru-RU" dirty="0" err="1"/>
              <a:t>желобоватому</a:t>
            </a:r>
            <a:r>
              <a:rPr lang="ru-RU" dirty="0"/>
              <a:t> зонду рассекают заднюю стенку ее фасциального футляра. </a:t>
            </a:r>
            <a:endParaRPr lang="ru-RU" dirty="0" smtClean="0"/>
          </a:p>
          <a:p>
            <a:r>
              <a:rPr lang="ru-RU" dirty="0" smtClean="0"/>
              <a:t>Обнажают </a:t>
            </a:r>
            <a:r>
              <a:rPr lang="ru-RU" dirty="0"/>
              <a:t>бедренную артерию, располагающуюся кпереди и </a:t>
            </a:r>
            <a:r>
              <a:rPr lang="ru-RU" dirty="0" err="1"/>
              <a:t>латерально</a:t>
            </a:r>
            <a:r>
              <a:rPr lang="ru-RU" dirty="0"/>
              <a:t> от бедренной вены.</a:t>
            </a:r>
          </a:p>
        </p:txBody>
      </p:sp>
    </p:spTree>
    <p:extLst>
      <p:ext uri="{BB962C8B-B14F-4D97-AF65-F5344CB8AC3E}">
        <p14:creationId xmlns:p14="http://schemas.microsoft.com/office/powerpoint/2010/main" val="15524969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бедренной артерии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Доступ в средней трети бедра. </a:t>
            </a:r>
            <a:endParaRPr lang="ru-RU" b="1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8—10 см производят по проекционной линии бедренной артерии.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переднюю стенку фасциального футляра портняжной мышцы, которую крючком отводят кнаружи, и по </a:t>
            </a:r>
            <a:r>
              <a:rPr lang="ru-RU" dirty="0" err="1"/>
              <a:t>желобоватому</a:t>
            </a:r>
            <a:r>
              <a:rPr lang="ru-RU" dirty="0"/>
              <a:t> зонду рассекают заднюю стенку ее фасциального футляра. </a:t>
            </a:r>
            <a:endParaRPr lang="ru-RU" dirty="0" smtClean="0"/>
          </a:p>
          <a:p>
            <a:r>
              <a:rPr lang="ru-RU" dirty="0" smtClean="0"/>
              <a:t>Обнажают </a:t>
            </a:r>
            <a:r>
              <a:rPr lang="ru-RU" dirty="0"/>
              <a:t>бедренную артерию, располагающуюся кпереди и кнаружи от бедренной вены в промежутке между медиальной широкой мышцей бедра и длинной приводящей мышцей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 </a:t>
            </a:r>
            <a:r>
              <a:rPr lang="ru-RU" dirty="0"/>
              <a:t>передней поверхности бедренной артерии находится большой подкожный нерв нижней конечности.</a:t>
            </a:r>
          </a:p>
        </p:txBody>
      </p:sp>
    </p:spTree>
    <p:extLst>
      <p:ext uri="{BB962C8B-B14F-4D97-AF65-F5344CB8AC3E}">
        <p14:creationId xmlns:p14="http://schemas.microsoft.com/office/powerpoint/2010/main" val="12570124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бедренной артерии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8720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Доступ в нижней трети бедра.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8—10 см производят по проекционной линии бедренной артерии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переднюю стенку фасциального футляра портняжной мышцы, которую крючком отводят кнаружи, и по </a:t>
            </a:r>
            <a:r>
              <a:rPr lang="ru-RU" dirty="0" err="1"/>
              <a:t>желобоватому</a:t>
            </a:r>
            <a:r>
              <a:rPr lang="ru-RU" dirty="0"/>
              <a:t> зонду </a:t>
            </a:r>
            <a:r>
              <a:rPr lang="ru-RU" dirty="0" err="1" smtClean="0"/>
              <a:t>рассекают</a:t>
            </a:r>
            <a:r>
              <a:rPr lang="ru-RU" dirty="0" err="1"/>
              <a:t>заднюю</a:t>
            </a:r>
            <a:r>
              <a:rPr lang="ru-RU" dirty="0"/>
              <a:t> стенку ее фасциального футляра. </a:t>
            </a:r>
            <a:endParaRPr lang="ru-RU" dirty="0" smtClean="0"/>
          </a:p>
          <a:p>
            <a:r>
              <a:rPr lang="ru-RU" dirty="0" smtClean="0"/>
              <a:t>Обнажают </a:t>
            </a:r>
            <a:r>
              <a:rPr lang="ru-RU" dirty="0"/>
              <a:t>апоневротическую пластинку, являющуюся передней стенкой приводящего канала.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переднее отверстие приводящего канала вводят </a:t>
            </a:r>
            <a:r>
              <a:rPr lang="ru-RU" dirty="0" err="1"/>
              <a:t>желобоватый</a:t>
            </a:r>
            <a:r>
              <a:rPr lang="ru-RU" dirty="0"/>
              <a:t> зонд, рассекают апоневротическую пластинку. </a:t>
            </a:r>
            <a:endParaRPr lang="ru-RU" dirty="0" smtClean="0"/>
          </a:p>
          <a:p>
            <a:r>
              <a:rPr lang="ru-RU" dirty="0" smtClean="0"/>
              <a:t>Бедренную </a:t>
            </a:r>
            <a:r>
              <a:rPr lang="ru-RU" dirty="0"/>
              <a:t>артерию обнажают в промежутке между медиальной широкой мышцей бедра и большой приводящей мышцей. </a:t>
            </a:r>
            <a:endParaRPr lang="ru-RU" dirty="0" smtClean="0"/>
          </a:p>
          <a:p>
            <a:r>
              <a:rPr lang="ru-RU" dirty="0" smtClean="0"/>
              <a:t>Кпереди </a:t>
            </a:r>
            <a:r>
              <a:rPr lang="ru-RU" dirty="0"/>
              <a:t>от бедренной артерии располагается подкожный нерв, сзади и </a:t>
            </a:r>
            <a:r>
              <a:rPr lang="ru-RU" dirty="0" err="1"/>
              <a:t>латеральнее</a:t>
            </a:r>
            <a:r>
              <a:rPr lang="ru-RU" dirty="0"/>
              <a:t> — бедренная вена.</a:t>
            </a:r>
          </a:p>
        </p:txBody>
      </p:sp>
    </p:spTree>
    <p:extLst>
      <p:ext uri="{BB962C8B-B14F-4D97-AF65-F5344CB8AC3E}">
        <p14:creationId xmlns:p14="http://schemas.microsoft.com/office/powerpoint/2010/main" val="31448846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/>
              <a:t>Обнажение подколенной артерии. Проекционные линии подколенной артерии: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r>
              <a:rPr lang="ru-RU" dirty="0"/>
              <a:t>1)         по вертикальной линии, проведенной от верхнего угла </a:t>
            </a:r>
            <a:r>
              <a:rPr lang="ru-RU" dirty="0" smtClean="0"/>
              <a:t>подколенной ямки </a:t>
            </a:r>
            <a:r>
              <a:rPr lang="ru-RU" dirty="0"/>
              <a:t>через ее середину вниз;</a:t>
            </a:r>
          </a:p>
          <a:p>
            <a:endParaRPr lang="ru-RU" dirty="0"/>
          </a:p>
          <a:p>
            <a:r>
              <a:rPr lang="ru-RU" dirty="0"/>
              <a:t>2)         по линии, проведенной от точки, расположенной на </a:t>
            </a:r>
            <a:r>
              <a:rPr lang="ru-RU" dirty="0" smtClean="0"/>
              <a:t>границе внутренней </a:t>
            </a:r>
            <a:r>
              <a:rPr lang="ru-RU" dirty="0"/>
              <a:t>и средней третей верхней границы области, к точке, </a:t>
            </a:r>
            <a:r>
              <a:rPr lang="ru-RU" dirty="0" smtClean="0"/>
              <a:t>находящейся на </a:t>
            </a:r>
            <a:r>
              <a:rPr lang="ru-RU" dirty="0"/>
              <a:t>середине нижней границы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29271190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166" y="122238"/>
            <a:ext cx="5013667" cy="6008687"/>
          </a:xfrm>
        </p:spPr>
      </p:pic>
    </p:spTree>
    <p:extLst>
      <p:ext uri="{BB962C8B-B14F-4D97-AF65-F5344CB8AC3E}">
        <p14:creationId xmlns:p14="http://schemas.microsoft.com/office/powerpoint/2010/main" val="110462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подколенной артерии.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Доступ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Н.И.Пирогова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(срединный доступ).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>При </a:t>
            </a:r>
            <a:r>
              <a:rPr lang="ru-RU" dirty="0"/>
              <a:t>положении больного на животе продольный разрез длиной 10—12 см производят, несколько отступя </a:t>
            </a:r>
            <a:r>
              <a:rPr lang="ru-RU" dirty="0" err="1"/>
              <a:t>кнутри</a:t>
            </a:r>
            <a:r>
              <a:rPr lang="ru-RU" dirty="0"/>
              <a:t> от проекционной линии подколенной артерии (чтобы избежать повреждения малой подкожной вены).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В клетчатке подколенной ямки обнажают подколенную артерию, прилежащую к капсуле коленного сустава. Кзади и </a:t>
            </a:r>
            <a:r>
              <a:rPr lang="ru-RU" dirty="0" err="1"/>
              <a:t>латеральнее</a:t>
            </a:r>
            <a:r>
              <a:rPr lang="ru-RU" dirty="0"/>
              <a:t> артерии располагается подколенная вена, еще </a:t>
            </a:r>
            <a:r>
              <a:rPr lang="ru-RU" dirty="0" err="1"/>
              <a:t>поверхностнее</a:t>
            </a:r>
            <a:r>
              <a:rPr lang="ru-RU" dirty="0"/>
              <a:t> — </a:t>
            </a:r>
            <a:r>
              <a:rPr lang="ru-RU" dirty="0" smtClean="0"/>
              <a:t>большеберцовый </a:t>
            </a:r>
            <a:r>
              <a:rPr lang="ru-RU" dirty="0"/>
              <a:t>нерв.</a:t>
            </a:r>
          </a:p>
        </p:txBody>
      </p:sp>
    </p:spTree>
    <p:extLst>
      <p:ext uri="{BB962C8B-B14F-4D97-AF65-F5344CB8AC3E}">
        <p14:creationId xmlns:p14="http://schemas.microsoft.com/office/powerpoint/2010/main" val="34568298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подколенной артерии.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4162"/>
            <a:ext cx="8812088" cy="497118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Доступ </a:t>
            </a:r>
            <a:r>
              <a:rPr lang="ru-RU" b="1" dirty="0" err="1"/>
              <a:t>Жобера</a:t>
            </a:r>
            <a:r>
              <a:rPr lang="ru-RU" b="1" dirty="0"/>
              <a:t> (медиальный доступ). </a:t>
            </a:r>
            <a:endParaRPr lang="ru-RU" b="1" dirty="0" smtClean="0"/>
          </a:p>
          <a:p>
            <a:r>
              <a:rPr lang="ru-RU" dirty="0" smtClean="0"/>
              <a:t>При </a:t>
            </a:r>
            <a:r>
              <a:rPr lang="ru-RU" dirty="0"/>
              <a:t>положении больного на спине с отведенной и </a:t>
            </a:r>
            <a:r>
              <a:rPr lang="ru-RU" dirty="0" err="1"/>
              <a:t>ротированной</a:t>
            </a:r>
            <a:r>
              <a:rPr lang="ru-RU" dirty="0"/>
              <a:t> кнаружи конечностью производят продольный разрез длиной 7—8 см по проекционной линии бедренной артерии до уровня медиального мыщелка бедренной кости.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фасцию. </a:t>
            </a:r>
            <a:endParaRPr lang="ru-RU" dirty="0" smtClean="0"/>
          </a:p>
          <a:p>
            <a:r>
              <a:rPr lang="ru-RU" dirty="0" smtClean="0"/>
              <a:t>Большую </a:t>
            </a:r>
            <a:r>
              <a:rPr lang="ru-RU" dirty="0"/>
              <a:t>приводящую мышцу крючком </a:t>
            </a:r>
            <a:r>
              <a:rPr lang="ru-RU" dirty="0" err="1"/>
              <a:t>Фарабефа</a:t>
            </a:r>
            <a:r>
              <a:rPr lang="ru-RU" dirty="0"/>
              <a:t> отводят кнаружи, полусухожильную, полуперепончатую и тонкую мышцы — </a:t>
            </a:r>
            <a:r>
              <a:rPr lang="ru-RU" dirty="0" err="1"/>
              <a:t>медиально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клетчатке, заполняющей ямку </a:t>
            </a:r>
            <a:r>
              <a:rPr lang="ru-RU" dirty="0" err="1"/>
              <a:t>Жобера</a:t>
            </a:r>
            <a:r>
              <a:rPr lang="ru-RU" dirty="0"/>
              <a:t>, на расстоянии 1,5—3 см от сухожилия большой приводящей мышцы обнажают подколенную артерию, располагающуюся </a:t>
            </a:r>
            <a:r>
              <a:rPr lang="ru-RU" dirty="0" err="1"/>
              <a:t>кнутри</a:t>
            </a:r>
            <a:r>
              <a:rPr lang="ru-RU" dirty="0"/>
              <a:t> и кпереди от подколенной вены. </a:t>
            </a:r>
            <a:endParaRPr lang="ru-RU" dirty="0" smtClean="0"/>
          </a:p>
          <a:p>
            <a:r>
              <a:rPr lang="ru-RU" dirty="0" smtClean="0"/>
              <a:t>Большеберцовый </a:t>
            </a:r>
            <a:r>
              <a:rPr lang="ru-RU" dirty="0"/>
              <a:t>нерв располагается поверхностно и кнаружи от сосудов и со стороны ямки </a:t>
            </a:r>
            <a:r>
              <a:rPr lang="ru-RU" dirty="0" err="1"/>
              <a:t>Жобера</a:t>
            </a:r>
            <a:r>
              <a:rPr lang="ru-RU" dirty="0"/>
              <a:t> в клетчатке обычно не виден.</a:t>
            </a:r>
          </a:p>
        </p:txBody>
      </p:sp>
    </p:spTree>
    <p:extLst>
      <p:ext uri="{BB962C8B-B14F-4D97-AF65-F5344CB8AC3E}">
        <p14:creationId xmlns:p14="http://schemas.microsoft.com/office/powerpoint/2010/main" val="26667949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Проекционные линии артерий и нервов голени и стопы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616624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Подколенная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артерия (a. </a:t>
            </a:r>
            <a:r>
              <a:rPr lang="ru-RU" sz="6400" b="1" dirty="0" err="1">
                <a:latin typeface="Times New Roman" pitchFamily="18" charset="0"/>
                <a:cs typeface="Times New Roman" pitchFamily="18" charset="0"/>
              </a:rPr>
              <a:t>poplitea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): 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проекция проводится на 1 см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кнутри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от средней линии подколенной ямки.</a:t>
            </a:r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Малоберцовый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нерв (n. </a:t>
            </a:r>
            <a:r>
              <a:rPr lang="en-US" sz="6400" b="1" dirty="0" smtClean="0">
                <a:latin typeface="Times New Roman" pitchFamily="18" charset="0"/>
                <a:cs typeface="Times New Roman" pitchFamily="18" charset="0"/>
              </a:rPr>
              <a:t>peroneus </a:t>
            </a:r>
            <a:r>
              <a:rPr lang="ru-RU" sz="6400" b="1" dirty="0" err="1" smtClean="0">
                <a:latin typeface="Times New Roman" pitchFamily="18" charset="0"/>
                <a:cs typeface="Times New Roman" pitchFamily="18" charset="0"/>
              </a:rPr>
              <a:t>communis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проекционная линия проводится из верхнего угла подколенной ямки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к наружной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поверхности шейки малоберцовой кости; на голени –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проекция соответствует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горизонтальной плоскости, проведенной через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основание головки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малоберцовой кости.</a:t>
            </a:r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Передняя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большеберцовая артерия (a. </a:t>
            </a:r>
            <a:r>
              <a:rPr lang="ru-RU" sz="6400" b="1" dirty="0" err="1">
                <a:latin typeface="Times New Roman" pitchFamily="18" charset="0"/>
                <a:cs typeface="Times New Roman" pitchFamily="18" charset="0"/>
              </a:rPr>
              <a:t>tibialis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err="1">
                <a:latin typeface="Times New Roman" pitchFamily="18" charset="0"/>
                <a:cs typeface="Times New Roman" pitchFamily="18" charset="0"/>
              </a:rPr>
              <a:t>anterior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проекция проводится от середины расстояния между головкой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малоберцовой кости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и бугристостью большеберцовой кости к середине расстояния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между лодыжками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спереди.</a:t>
            </a:r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Задняя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большеберцовая артерия (а. </a:t>
            </a:r>
            <a:r>
              <a:rPr lang="ru-RU" sz="6400" b="1" dirty="0" err="1">
                <a:latin typeface="Times New Roman" pitchFamily="18" charset="0"/>
                <a:cs typeface="Times New Roman" pitchFamily="18" charset="0"/>
              </a:rPr>
              <a:t>tibialis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err="1">
                <a:latin typeface="Times New Roman" pitchFamily="18" charset="0"/>
                <a:cs typeface="Times New Roman" pitchFamily="18" charset="0"/>
              </a:rPr>
              <a:t>posterior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): 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проекционная линия проводится: 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) на один поперечный палец кзади от медиального гребня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большеберцовой кости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к середине расстояния между задним краем внутренней лодыжки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 медиальным    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краем     Ахиллова сухожилия;    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).  от    середины надколенной   ямки   к   середине расстояния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между задним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краем внутренней лодыжки и медиальным краем Ахиллова сухожилия.</a:t>
            </a:r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Тыльная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артерия стопы (a. </a:t>
            </a:r>
            <a:r>
              <a:rPr lang="ru-RU" sz="6400" b="1" dirty="0" err="1">
                <a:latin typeface="Times New Roman" pitchFamily="18" charset="0"/>
                <a:cs typeface="Times New Roman" pitchFamily="18" charset="0"/>
              </a:rPr>
              <a:t>dorsalis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err="1">
                <a:latin typeface="Times New Roman" pitchFamily="18" charset="0"/>
                <a:cs typeface="Times New Roman" pitchFamily="18" charset="0"/>
              </a:rPr>
              <a:t>pedis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проекция проводится от середины расстояния между медиальной 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 латеральной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лодыжками к первому межпальцевому промежутку.</a:t>
            </a:r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Медиальная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подошвенная артерия (a. </a:t>
            </a:r>
            <a:r>
              <a:rPr lang="ru-RU" sz="6400" b="1" dirty="0" err="1" smtClean="0">
                <a:latin typeface="Times New Roman" pitchFamily="18" charset="0"/>
                <a:cs typeface="Times New Roman" pitchFamily="18" charset="0"/>
              </a:rPr>
              <a:t>planta</a:t>
            </a:r>
            <a:r>
              <a:rPr lang="en-US" sz="6400" b="1" dirty="0" err="1" smtClean="0">
                <a:latin typeface="Times New Roman" pitchFamily="18" charset="0"/>
                <a:cs typeface="Times New Roman" pitchFamily="18" charset="0"/>
              </a:rPr>
              <a:t>ri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6400" b="1" dirty="0" err="1">
                <a:latin typeface="Times New Roman" pitchFamily="18" charset="0"/>
                <a:cs typeface="Times New Roman" pitchFamily="18" charset="0"/>
              </a:rPr>
              <a:t>medialis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проецируется по линии, проводимой от середины внутренней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половины ширины  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подошвы   к   первому межпальцевому промежутку.</a:t>
            </a:r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Латеральная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подошвенная артерия (a. </a:t>
            </a:r>
            <a:r>
              <a:rPr lang="ru-RU" sz="6400" b="1" dirty="0" err="1" smtClean="0">
                <a:latin typeface="Times New Roman" pitchFamily="18" charset="0"/>
                <a:cs typeface="Times New Roman" pitchFamily="18" charset="0"/>
              </a:rPr>
              <a:t>planta</a:t>
            </a:r>
            <a:r>
              <a:rPr lang="en-US" sz="6400" b="1" dirty="0" err="1" smtClean="0">
                <a:latin typeface="Times New Roman" pitchFamily="18" charset="0"/>
                <a:cs typeface="Times New Roman" pitchFamily="18" charset="0"/>
              </a:rPr>
              <a:t>ri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6400" b="1" dirty="0" err="1">
                <a:latin typeface="Times New Roman" pitchFamily="18" charset="0"/>
                <a:cs typeface="Times New Roman" pitchFamily="18" charset="0"/>
              </a:rPr>
              <a:t>lateralis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): </a:t>
            </a:r>
            <a:endParaRPr lang="ru-RU" sz="6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- проводится   линия   от   середины ширины подошвы (или от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середины линии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,    соединяющей    верхушки медиальной и латеральной лодыжек)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к 4-му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межпальцевому промежутку.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5051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94" y="968866"/>
            <a:ext cx="8372662" cy="5254598"/>
          </a:xfrm>
        </p:spPr>
      </p:pic>
    </p:spTree>
    <p:extLst>
      <p:ext uri="{BB962C8B-B14F-4D97-AF65-F5344CB8AC3E}">
        <p14:creationId xmlns:p14="http://schemas.microsoft.com/office/powerpoint/2010/main" val="3000558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Локтевая область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884096" cy="5688632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en-US" b="1" dirty="0" smtClean="0"/>
              <a:t>Sulcus </a:t>
            </a:r>
            <a:r>
              <a:rPr lang="en-US" b="1" dirty="0" err="1"/>
              <a:t>cubitalls</a:t>
            </a:r>
            <a:r>
              <a:rPr lang="en-US" b="1" dirty="0"/>
              <a:t> anterior </a:t>
            </a:r>
            <a:r>
              <a:rPr lang="en-US" b="1" dirty="0" err="1"/>
              <a:t>medialis</a:t>
            </a:r>
            <a:r>
              <a:rPr lang="en-US" dirty="0"/>
              <a:t>. </a:t>
            </a:r>
            <a:r>
              <a:rPr lang="ru-RU" dirty="0"/>
              <a:t>Располагается </a:t>
            </a:r>
            <a:r>
              <a:rPr lang="ru-RU" dirty="0" smtClean="0"/>
              <a:t>поверхностно</a:t>
            </a:r>
            <a:r>
              <a:rPr lang="en-US" dirty="0" smtClean="0"/>
              <a:t> </a:t>
            </a:r>
            <a:r>
              <a:rPr lang="ru-RU" dirty="0" smtClean="0"/>
              <a:t>впереди </a:t>
            </a:r>
            <a:r>
              <a:rPr lang="en-US" dirty="0" err="1"/>
              <a:t>aponeurosis</a:t>
            </a:r>
            <a:r>
              <a:rPr lang="en-US" dirty="0"/>
              <a:t> </a:t>
            </a:r>
            <a:r>
              <a:rPr lang="en-US" dirty="0" err="1"/>
              <a:t>bicipitalis</a:t>
            </a:r>
            <a:r>
              <a:rPr lang="en-US" dirty="0"/>
              <a:t>, </a:t>
            </a:r>
            <a:r>
              <a:rPr lang="ru-RU" dirty="0"/>
              <a:t>в борозде проходит </a:t>
            </a:r>
            <a:r>
              <a:rPr lang="en-US" dirty="0" err="1"/>
              <a:t>v.basilica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dirty="0" err="1" smtClean="0"/>
              <a:t>n.cutaneus</a:t>
            </a:r>
            <a:r>
              <a:rPr lang="en-US" dirty="0" smtClean="0"/>
              <a:t> </a:t>
            </a:r>
            <a:r>
              <a:rPr lang="en-US" dirty="0" err="1"/>
              <a:t>antebrachii</a:t>
            </a:r>
            <a:r>
              <a:rPr lang="en-US" dirty="0"/>
              <a:t> </a:t>
            </a:r>
            <a:r>
              <a:rPr lang="en-US" dirty="0" err="1"/>
              <a:t>medialis</a:t>
            </a:r>
            <a:r>
              <a:rPr lang="en-US" dirty="0"/>
              <a:t>, a </a:t>
            </a:r>
            <a:r>
              <a:rPr lang="ru-RU" dirty="0"/>
              <a:t>глубже и </a:t>
            </a:r>
            <a:r>
              <a:rPr lang="ru-RU" dirty="0" err="1"/>
              <a:t>медиально</a:t>
            </a:r>
            <a:r>
              <a:rPr lang="ru-RU" dirty="0"/>
              <a:t> - срединный нерв.</a:t>
            </a:r>
          </a:p>
          <a:p>
            <a:endParaRPr lang="ru-RU" dirty="0"/>
          </a:p>
          <a:p>
            <a:r>
              <a:rPr lang="en-US" b="1" dirty="0" smtClean="0"/>
              <a:t>Sulcus </a:t>
            </a:r>
            <a:r>
              <a:rPr lang="en-US" b="1" dirty="0" err="1"/>
              <a:t>cubitalis</a:t>
            </a:r>
            <a:r>
              <a:rPr lang="en-US" b="1" dirty="0"/>
              <a:t> anterior </a:t>
            </a:r>
            <a:r>
              <a:rPr lang="en-US" b="1" dirty="0" err="1"/>
              <a:t>lateralis</a:t>
            </a:r>
            <a:r>
              <a:rPr lang="en-US" b="1" dirty="0"/>
              <a:t> </a:t>
            </a:r>
            <a:r>
              <a:rPr lang="en-US" dirty="0"/>
              <a:t>-  </a:t>
            </a:r>
            <a:r>
              <a:rPr lang="ru-RU" dirty="0"/>
              <a:t>проходит </a:t>
            </a:r>
            <a:r>
              <a:rPr lang="en-US" dirty="0"/>
              <a:t>v. </a:t>
            </a:r>
            <a:r>
              <a:rPr lang="en-US" dirty="0" err="1"/>
              <a:t>cephaleca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dirty="0" err="1" smtClean="0"/>
              <a:t>n.cutaneus</a:t>
            </a:r>
            <a:r>
              <a:rPr lang="en-US" dirty="0" smtClean="0"/>
              <a:t> </a:t>
            </a:r>
            <a:r>
              <a:rPr lang="en-US" dirty="0" err="1"/>
              <a:t>antebrachii</a:t>
            </a:r>
            <a:r>
              <a:rPr lang="en-US" dirty="0"/>
              <a:t> </a:t>
            </a:r>
            <a:r>
              <a:rPr lang="en-US" dirty="0" err="1"/>
              <a:t>lateralis</a:t>
            </a:r>
            <a:r>
              <a:rPr lang="en-US" dirty="0"/>
              <a:t>, a. v. </a:t>
            </a:r>
            <a:r>
              <a:rPr lang="en-US" dirty="0" err="1"/>
              <a:t>collateralis</a:t>
            </a:r>
            <a:r>
              <a:rPr lang="en-US" dirty="0"/>
              <a:t> </a:t>
            </a:r>
            <a:r>
              <a:rPr lang="en-US" dirty="0" err="1"/>
              <a:t>radialis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 smtClean="0"/>
              <a:t>Sulcus </a:t>
            </a:r>
            <a:r>
              <a:rPr lang="en-US" b="1" dirty="0" err="1"/>
              <a:t>cubitalis</a:t>
            </a:r>
            <a:r>
              <a:rPr lang="en-US" b="1" dirty="0"/>
              <a:t> posterior </a:t>
            </a:r>
            <a:r>
              <a:rPr lang="en-US" b="1" dirty="0" err="1"/>
              <a:t>medialis</a:t>
            </a:r>
            <a:r>
              <a:rPr lang="en-US" b="1" dirty="0"/>
              <a:t> </a:t>
            </a:r>
            <a:r>
              <a:rPr lang="en-US" dirty="0"/>
              <a:t>-  </a:t>
            </a:r>
            <a:r>
              <a:rPr lang="ru-RU" dirty="0"/>
              <a:t>проходит локтевой нерв и </a:t>
            </a:r>
            <a:r>
              <a:rPr lang="en-US" dirty="0" err="1" smtClean="0"/>
              <a:t>a.v</a:t>
            </a:r>
            <a:r>
              <a:rPr lang="en-US" dirty="0"/>
              <a:t>. </a:t>
            </a:r>
            <a:r>
              <a:rPr lang="en-US" dirty="0" err="1"/>
              <a:t>collateralis</a:t>
            </a:r>
            <a:r>
              <a:rPr lang="en-US" dirty="0"/>
              <a:t> </a:t>
            </a:r>
            <a:r>
              <a:rPr lang="en-US" dirty="0" err="1"/>
              <a:t>ulnaris</a:t>
            </a:r>
            <a:r>
              <a:rPr lang="en-US" dirty="0"/>
              <a:t> superior.</a:t>
            </a:r>
          </a:p>
          <a:p>
            <a:endParaRPr lang="en-US" dirty="0"/>
          </a:p>
          <a:p>
            <a:r>
              <a:rPr lang="en-US" b="1" dirty="0" smtClean="0"/>
              <a:t>Sulcus </a:t>
            </a:r>
            <a:r>
              <a:rPr lang="en-US" b="1" dirty="0" err="1"/>
              <a:t>cubitalis</a:t>
            </a:r>
            <a:r>
              <a:rPr lang="en-US" b="1" dirty="0"/>
              <a:t> posterior </a:t>
            </a:r>
            <a:r>
              <a:rPr lang="en-US" b="1" dirty="0" err="1"/>
              <a:t>lateralis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ru-RU" dirty="0"/>
              <a:t>при супинации и </a:t>
            </a:r>
            <a:r>
              <a:rPr lang="ru-RU" dirty="0" smtClean="0"/>
              <a:t>пронации</a:t>
            </a:r>
            <a:r>
              <a:rPr lang="en-US" dirty="0" smtClean="0"/>
              <a:t> </a:t>
            </a:r>
            <a:r>
              <a:rPr lang="ru-RU" dirty="0" smtClean="0"/>
              <a:t>предплечья </a:t>
            </a:r>
            <a:r>
              <a:rPr lang="ru-RU" dirty="0"/>
              <a:t>в борозде пальпируется головка лучевой кости и суставная </a:t>
            </a:r>
            <a:r>
              <a:rPr lang="ru-RU" dirty="0" smtClean="0"/>
              <a:t>щель</a:t>
            </a:r>
            <a:r>
              <a:rPr lang="en-US" dirty="0" smtClean="0"/>
              <a:t> </a:t>
            </a:r>
            <a:r>
              <a:rPr lang="ru-RU" dirty="0" smtClean="0"/>
              <a:t>локтевого </a:t>
            </a:r>
            <a:r>
              <a:rPr lang="ru-RU" dirty="0"/>
              <a:t>сустава. Проходит </a:t>
            </a:r>
            <a:r>
              <a:rPr lang="en-US" dirty="0"/>
              <a:t>a. v. </a:t>
            </a:r>
            <a:r>
              <a:rPr lang="en-US" dirty="0" err="1"/>
              <a:t>collateralis</a:t>
            </a:r>
            <a:r>
              <a:rPr lang="en-US" dirty="0"/>
              <a:t> </a:t>
            </a:r>
            <a:r>
              <a:rPr lang="en-US" dirty="0" err="1"/>
              <a:t>radialis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958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71600"/>
          </a:xfrm>
        </p:spPr>
        <p:txBody>
          <a:bodyPr>
            <a:normAutofit fontScale="90000"/>
          </a:bodyPr>
          <a:lstStyle/>
          <a:p>
            <a:r>
              <a:rPr lang="ru-RU" dirty="0"/>
              <a:t>Обнажение передней большеберцовой артерии. Проекция передней больше-берцовой артерии: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988840"/>
            <a:ext cx="8686800" cy="409128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 </a:t>
            </a:r>
            <a:r>
              <a:rPr lang="ru-RU" dirty="0"/>
              <a:t>линии, проведенной от середины расстояния между бугристостью большеберцовой кости и головкой малоберцовой кости к середине расстояния между лодыжками.</a:t>
            </a:r>
          </a:p>
          <a:p>
            <a:endParaRPr lang="ru-RU" dirty="0"/>
          </a:p>
          <a:p>
            <a:r>
              <a:rPr lang="ru-RU" dirty="0"/>
              <a:t>Положение больного: на спине, оперируемая конечность </a:t>
            </a:r>
            <a:r>
              <a:rPr lang="ru-RU" dirty="0" err="1"/>
              <a:t>ротирована</a:t>
            </a:r>
            <a:r>
              <a:rPr lang="ru-RU" dirty="0"/>
              <a:t> </a:t>
            </a:r>
            <a:r>
              <a:rPr lang="ru-RU" dirty="0" err="1"/>
              <a:t>кнутри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641411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передней большеберцовой артерии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8720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Доступ в верхней трети голени</a:t>
            </a:r>
            <a:r>
              <a:rPr lang="ru-RU" dirty="0"/>
              <a:t>. </a:t>
            </a:r>
            <a:endParaRPr lang="en-US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7—8 см производят по проекционной линии передней большеберцовой артерии от уровня бугристости большеберцовой кости. Рассекают кожу, подкожную клетчатку и поверхностную фасцию.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 на уровне промежутка между передней большеберцовой мышцей и длинным разгибателем пальцев. После разведения крючками указанных мышц обнажают переднюю </a:t>
            </a:r>
            <a:r>
              <a:rPr lang="ru-RU" dirty="0" err="1"/>
              <a:t>болыпеберцовую</a:t>
            </a:r>
            <a:r>
              <a:rPr lang="ru-RU" dirty="0"/>
              <a:t> артерию, располагающуюся под длинным разгибателем пальцев вблизи малоберцовой кости. Артерию сопровождают две вены, </a:t>
            </a:r>
            <a:r>
              <a:rPr lang="ru-RU" dirty="0" err="1"/>
              <a:t>латерально</a:t>
            </a:r>
            <a:r>
              <a:rPr lang="ru-RU" dirty="0"/>
              <a:t> от нее располагается глубокий малоберцовый нерв.</a:t>
            </a:r>
          </a:p>
        </p:txBody>
      </p:sp>
    </p:spTree>
    <p:extLst>
      <p:ext uri="{BB962C8B-B14F-4D97-AF65-F5344CB8AC3E}">
        <p14:creationId xmlns:p14="http://schemas.microsoft.com/office/powerpoint/2010/main" val="28146756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передней большеберцовой артерии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Доступ в средней трети голени</a:t>
            </a:r>
            <a:r>
              <a:rPr lang="ru-RU" dirty="0"/>
              <a:t>. </a:t>
            </a:r>
            <a:endParaRPr lang="en-US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7—8 см ведут по проекционной линии передней большеберцовой артерии. Рассекают кожу, подкожную клетчатку и поверхностную фасцию.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фасцию. После разведения крючками передней большеберцовой мышцы и длинного разгибателя пальцев обнаруживают переднюю большеберцовую артерию, располагающуюся на межкостной мембране вдоль внутреннего края длинного разгибателя большого пальца. Глубокий малоберцовый нерв располагается спереди или </a:t>
            </a:r>
            <a:r>
              <a:rPr lang="ru-RU" dirty="0" err="1"/>
              <a:t>латерально</a:t>
            </a:r>
            <a:r>
              <a:rPr lang="ru-RU" dirty="0"/>
              <a:t> от артерии.</a:t>
            </a:r>
          </a:p>
        </p:txBody>
      </p:sp>
    </p:spTree>
    <p:extLst>
      <p:ext uri="{BB962C8B-B14F-4D97-AF65-F5344CB8AC3E}">
        <p14:creationId xmlns:p14="http://schemas.microsoft.com/office/powerpoint/2010/main" val="7205935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передней большеберцовой артерии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8720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Доступ в нижней трети голени. </a:t>
            </a:r>
            <a:endParaRPr lang="en-US" b="1" dirty="0" smtClean="0"/>
          </a:p>
          <a:p>
            <a:r>
              <a:rPr lang="ru-RU" dirty="0" smtClean="0"/>
              <a:t>Продольный </a:t>
            </a:r>
            <a:r>
              <a:rPr lang="ru-RU" dirty="0"/>
              <a:t>разрез длиной 7—8 см также выполняют по проекционной линии передней большеберцовой артерии. Рассекают кожу, подкожную клетчатку и поверхностную фасцию.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фасцию. После разведения крючками передней большеберцовой мышцы и длинного разгибателя большого пальца обнажают переднюю большеберцовую артерию, располагающуюся вдоль большеберцовой кости под краем длинного разгибателя большого пальца. Глубокий малоберцовый нерв располагается </a:t>
            </a:r>
            <a:r>
              <a:rPr lang="ru-RU" dirty="0" err="1"/>
              <a:t>медиально</a:t>
            </a:r>
            <a:r>
              <a:rPr lang="ru-RU" dirty="0"/>
              <a:t> от артерии.</a:t>
            </a:r>
          </a:p>
        </p:txBody>
      </p:sp>
    </p:spTree>
    <p:extLst>
      <p:ext uri="{BB962C8B-B14F-4D97-AF65-F5344CB8AC3E}">
        <p14:creationId xmlns:p14="http://schemas.microsoft.com/office/powerpoint/2010/main" val="208167350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общего малоберцового нерва в верхней трети голени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4162"/>
            <a:ext cx="8884096" cy="5115198"/>
          </a:xfrm>
        </p:spPr>
        <p:txBody>
          <a:bodyPr>
            <a:noAutofit/>
          </a:bodyPr>
          <a:lstStyle/>
          <a:p>
            <a:r>
              <a:rPr lang="ru-RU" sz="1600" dirty="0" smtClean="0"/>
              <a:t>Малоберцовый </a:t>
            </a:r>
            <a:r>
              <a:rPr lang="ru-RU" sz="1600" dirty="0"/>
              <a:t>нерв, выходя из подколенной ямки на </a:t>
            </a:r>
            <a:r>
              <a:rPr lang="ru-RU" sz="1600" dirty="0" err="1"/>
              <a:t>передне</a:t>
            </a:r>
            <a:r>
              <a:rPr lang="ru-RU" sz="1600" dirty="0"/>
              <a:t>-боковую поверхность голени, огибает шейку малоберцовой кости и разделяется на глубокую и поверхностную ветви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На этом участке чаще всего и происходят повреждения малоберцового нерва. </a:t>
            </a:r>
            <a:endParaRPr lang="ru-RU" sz="1600" dirty="0" smtClean="0"/>
          </a:p>
          <a:p>
            <a:r>
              <a:rPr lang="ru-RU" sz="1600" dirty="0" smtClean="0"/>
              <a:t>Положение </a:t>
            </a:r>
            <a:r>
              <a:rPr lang="ru-RU" sz="1600" dirty="0"/>
              <a:t>больного на здоровом боку, нога слегка согнута в коленном суставе. </a:t>
            </a:r>
            <a:endParaRPr lang="ru-RU" sz="1600" dirty="0" smtClean="0"/>
          </a:p>
          <a:p>
            <a:r>
              <a:rPr lang="ru-RU" sz="1600" dirty="0" smtClean="0"/>
              <a:t>Разрез </a:t>
            </a:r>
            <a:r>
              <a:rPr lang="ru-RU" sz="1600" dirty="0"/>
              <a:t>кожи длиной 8—10 см начинают от нижней части легко пальпируемого сухожилия двуглавой мышцы бедра и продолжают его книзу, на боковую поверхность голени, огибая головку малоберцовой кости сзади. </a:t>
            </a:r>
            <a:endParaRPr lang="ru-RU" sz="1600" dirty="0" smtClean="0"/>
          </a:p>
          <a:p>
            <a:r>
              <a:rPr lang="ru-RU" sz="1600" dirty="0" smtClean="0"/>
              <a:t>Позади </a:t>
            </a:r>
            <a:r>
              <a:rPr lang="ru-RU" sz="1600" dirty="0"/>
              <a:t>и ниже головки осторожно рассекают фасцию и находят нерв непосредственно над ней на шейке малоберцовой кости, </a:t>
            </a:r>
            <a:r>
              <a:rPr lang="ru-RU" sz="1600" dirty="0" err="1"/>
              <a:t>дистальнее</a:t>
            </a:r>
            <a:r>
              <a:rPr lang="ru-RU" sz="1600" dirty="0"/>
              <a:t> — место деления нерва на глубокую и поверхностную ветви. Обнажение глубокого малоберцового нерва. </a:t>
            </a:r>
            <a:endParaRPr lang="ru-RU" sz="1600" dirty="0" smtClean="0"/>
          </a:p>
          <a:p>
            <a:r>
              <a:rPr lang="ru-RU" sz="1600" dirty="0" smtClean="0"/>
              <a:t>Разрез </a:t>
            </a:r>
            <a:r>
              <a:rPr lang="ru-RU" sz="1600" dirty="0"/>
              <a:t>кожи длиной 8—10 см проводят вниз от середины расстояния между бугристостью большеберцовой кости и головкой малоберцовой кости, т. е. по линии проекции передней большеберцовой артерии. </a:t>
            </a:r>
            <a:endParaRPr lang="ru-RU" sz="1600" dirty="0" smtClean="0"/>
          </a:p>
          <a:p>
            <a:r>
              <a:rPr lang="ru-RU" sz="1600" dirty="0" smtClean="0"/>
              <a:t>Прежде </a:t>
            </a:r>
            <a:r>
              <a:rPr lang="ru-RU" sz="1600" dirty="0"/>
              <a:t>чем рассечь собственную фасцию голени, стараются найти на ней беловатую полоску, обозначающую межмышечный промежуток между передней большеберцовой мышцей и длинным разгибателем пальцев. </a:t>
            </a:r>
            <a:endParaRPr lang="ru-RU" sz="1600" dirty="0" smtClean="0"/>
          </a:p>
          <a:p>
            <a:r>
              <a:rPr lang="ru-RU" sz="1600" dirty="0" smtClean="0"/>
              <a:t>Рассекают </a:t>
            </a:r>
            <a:r>
              <a:rPr lang="ru-RU" sz="1600" dirty="0"/>
              <a:t>по этой линии собственную фасцию голени, а также частично мышцу и проникают тупым инструментом в промежуток между указанными образованиями. </a:t>
            </a:r>
            <a:endParaRPr lang="ru-RU" sz="1600" dirty="0" smtClean="0"/>
          </a:p>
          <a:p>
            <a:r>
              <a:rPr lang="ru-RU" sz="1600" dirty="0" smtClean="0"/>
              <a:t>Нерв </a:t>
            </a:r>
            <a:r>
              <a:rPr lang="ru-RU" sz="1600" dirty="0"/>
              <a:t>располагается на межкостной связке вместе с передними большеберцовыми сосудами.</a:t>
            </a:r>
          </a:p>
        </p:txBody>
      </p:sp>
    </p:spTree>
    <p:extLst>
      <p:ext uri="{BB962C8B-B14F-4D97-AF65-F5344CB8AC3E}">
        <p14:creationId xmlns:p14="http://schemas.microsoft.com/office/powerpoint/2010/main" val="27421111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/>
              <a:t>Обнажение задней большеберцовой артерии. Проекционные линии задней большеберцовой артерии: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  <a:p>
            <a:r>
              <a:rPr lang="ru-RU" dirty="0"/>
              <a:t>1)         по линии, проведенной от середины поперечной складки </a:t>
            </a:r>
            <a:r>
              <a:rPr lang="ru-RU" dirty="0" smtClean="0"/>
              <a:t>кожи подколенной </a:t>
            </a:r>
            <a:r>
              <a:rPr lang="ru-RU" dirty="0"/>
              <a:t>ямки к середине расстояния между медиальной лодыжкой </a:t>
            </a:r>
            <a:r>
              <a:rPr lang="ru-RU" dirty="0" smtClean="0"/>
              <a:t>и пяточным </a:t>
            </a:r>
            <a:r>
              <a:rPr lang="ru-RU" dirty="0"/>
              <a:t>сухожилием;</a:t>
            </a:r>
          </a:p>
          <a:p>
            <a:endParaRPr lang="ru-RU" dirty="0"/>
          </a:p>
          <a:p>
            <a:r>
              <a:rPr lang="ru-RU" dirty="0"/>
              <a:t>2)         на внутреннюю поверхность голени артерия проецируется по линии</a:t>
            </a:r>
            <a:r>
              <a:rPr lang="ru-RU" dirty="0" smtClean="0"/>
              <a:t>, проведенной </a:t>
            </a:r>
            <a:r>
              <a:rPr lang="ru-RU" dirty="0"/>
              <a:t>от точки, отстоящей на  1  см кзади от внутреннего </a:t>
            </a:r>
            <a:r>
              <a:rPr lang="ru-RU" dirty="0" smtClean="0"/>
              <a:t>края большеберцовой </a:t>
            </a:r>
            <a:r>
              <a:rPr lang="ru-RU" dirty="0"/>
              <a:t>кости, к середине расстояния между медиальной лодыжкой и пяточным сухожилием.</a:t>
            </a:r>
          </a:p>
        </p:txBody>
      </p:sp>
    </p:spTree>
    <p:extLst>
      <p:ext uri="{BB962C8B-B14F-4D97-AF65-F5344CB8AC3E}">
        <p14:creationId xmlns:p14="http://schemas.microsoft.com/office/powerpoint/2010/main" val="357781503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Доступ задний (перевязка артерии в голеноподколенном канале).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/>
              <a:t>положении больного на животе, нижняя конечность выпрямлена, стопа в положении подошвенного сгибания, продольный разрез длиной 10—12 см начинают на 1—1,5 см ниже поперечной линии, проведенной через середину подколенной ямки, и далее продолжают по проекционной линии задней большеберцовой артерии.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Вдоль </a:t>
            </a:r>
            <a:r>
              <a:rPr lang="ru-RU" dirty="0"/>
              <a:t>наружного или внутреннего края малой подкожной вены 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фасцию. </a:t>
            </a:r>
            <a:endParaRPr lang="ru-RU" dirty="0" smtClean="0"/>
          </a:p>
          <a:p>
            <a:r>
              <a:rPr lang="ru-RU" dirty="0" smtClean="0"/>
              <a:t>Икроножную </a:t>
            </a:r>
            <a:r>
              <a:rPr lang="ru-RU" dirty="0"/>
              <a:t>мышцу рассекают по углублению между медиальной и латеральной головками. </a:t>
            </a:r>
            <a:endParaRPr lang="ru-RU" dirty="0" smtClean="0"/>
          </a:p>
          <a:p>
            <a:r>
              <a:rPr lang="ru-RU" dirty="0" smtClean="0"/>
              <a:t>Камбаловидную </a:t>
            </a:r>
            <a:r>
              <a:rPr lang="ru-RU" dirty="0"/>
              <a:t>мышцу рассекают послойно, в два-три приема. </a:t>
            </a:r>
            <a:endParaRPr lang="ru-RU" dirty="0" smtClean="0"/>
          </a:p>
          <a:p>
            <a:r>
              <a:rPr lang="ru-RU" dirty="0" smtClean="0"/>
              <a:t>После </a:t>
            </a:r>
            <a:r>
              <a:rPr lang="ru-RU" dirty="0"/>
              <a:t>разведения крючками краев камбаловидной мышцы обнажают заднюю большеберцовую артерию, располагающуюся на задней большеберцовой мышце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Артерию сопровождают одноименные вены, кнаружи от нее расположен большеберцовый нерв.</a:t>
            </a:r>
          </a:p>
        </p:txBody>
      </p:sp>
    </p:spTree>
    <p:extLst>
      <p:ext uri="{BB962C8B-B14F-4D97-AF65-F5344CB8AC3E}">
        <p14:creationId xmlns:p14="http://schemas.microsoft.com/office/powerpoint/2010/main" val="218517573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Внутренний доступ в средней трети голени.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4162"/>
            <a:ext cx="8812088" cy="511519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/>
              <a:t>положении больного на боку, оперируемая конечность слегка согнута в тазобедренном и коленном суставе, здоровая конечность отведена в сторону, продольный разрез длиной 8—10 см производят по медиальной проекционной линии задней большеберцовой артерии.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фасцию. </a:t>
            </a:r>
            <a:endParaRPr lang="ru-RU" dirty="0" smtClean="0"/>
          </a:p>
          <a:p>
            <a:r>
              <a:rPr lang="ru-RU" dirty="0" smtClean="0"/>
              <a:t>Край </a:t>
            </a:r>
            <a:r>
              <a:rPr lang="ru-RU" dirty="0"/>
              <a:t>икроножной мышцы крючком отводят кзади и кнаружи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У большеберцовой кости надсекают край камбаловидной мышцы, в разрез вводят </a:t>
            </a:r>
            <a:r>
              <a:rPr lang="ru-RU" dirty="0" err="1"/>
              <a:t>желобоватый</a:t>
            </a:r>
            <a:r>
              <a:rPr lang="ru-RU" dirty="0"/>
              <a:t> зонд, по которому указанную мышцу отсекают от кости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Камбаловидную мышцу и медиальную головку икроножной мышцы крючком отводят кзади, и обнажают заднюю большеберцовую артерию, располагающуюся на задней поверхности задней большеберцовой мышцы на расстоянии 2—2,5 см от медиального края большеберцовой кости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На этом уровне большеберцовый нерв может располагаться как кнаружи, так и </a:t>
            </a:r>
            <a:r>
              <a:rPr lang="ru-RU" dirty="0" err="1"/>
              <a:t>кнутри</a:t>
            </a:r>
            <a:r>
              <a:rPr lang="ru-RU" dirty="0"/>
              <a:t> от артерии.</a:t>
            </a:r>
          </a:p>
        </p:txBody>
      </p:sp>
    </p:spTree>
    <p:extLst>
      <p:ext uri="{BB962C8B-B14F-4D97-AF65-F5344CB8AC3E}">
        <p14:creationId xmlns:p14="http://schemas.microsoft.com/office/powerpoint/2010/main" val="21502950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Медиальный доступ в средней и нижней трети голени.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/>
              <a:t>том же положении больного продольный разрез длиной А—5 см производят по медиальной проекционной линии задней большеберцовой артерии в соответствующей трети голени.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собственную фасцию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Икроножную мышцу крючком отводят кзади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Рассечение камбаловидной мышцы производят, отступя на 1—2 см от ее прикрепления к большеберцовой кости. </a:t>
            </a:r>
            <a:endParaRPr lang="ru-RU" dirty="0" smtClean="0"/>
          </a:p>
          <a:p>
            <a:r>
              <a:rPr lang="ru-RU" dirty="0" smtClean="0"/>
              <a:t>Обнажают </a:t>
            </a:r>
            <a:r>
              <a:rPr lang="ru-RU" dirty="0"/>
              <a:t>заднюю большеберцовую артерию, располагающуюся между длинным сгибателем пальцев и длинным сгибателем большого пальца.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этом уровне большеберцовый нерв может располагаться как кнаружи, так и </a:t>
            </a:r>
            <a:r>
              <a:rPr lang="ru-RU" dirty="0" err="1"/>
              <a:t>кнутри</a:t>
            </a:r>
            <a:r>
              <a:rPr lang="ru-RU" dirty="0"/>
              <a:t> от артерии.</a:t>
            </a:r>
          </a:p>
        </p:txBody>
      </p:sp>
    </p:spTree>
    <p:extLst>
      <p:ext uri="{BB962C8B-B14F-4D97-AF65-F5344CB8AC3E}">
        <p14:creationId xmlns:p14="http://schemas.microsoft.com/office/powerpoint/2010/main" val="15064003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Доступ позади медиальной лодыжки.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/>
              <a:t>том же положении больного производят дугообразный разрез длиной 5—6 см, огибающий медиальную лодыжку сзади.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кожу, подкожную клетчатку и поверхностную фасцию.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err="1"/>
              <a:t>желобоватому</a:t>
            </a:r>
            <a:r>
              <a:rPr lang="ru-RU" dirty="0"/>
              <a:t> зонду вскрывают </a:t>
            </a:r>
            <a:r>
              <a:rPr lang="ru-RU" dirty="0" err="1"/>
              <a:t>удерживатель</a:t>
            </a:r>
            <a:r>
              <a:rPr lang="ru-RU" dirty="0"/>
              <a:t> сгибателей, и обнажают переднюю большеберцовую артерию, располагающуюся кзади и </a:t>
            </a:r>
            <a:r>
              <a:rPr lang="ru-RU" dirty="0" err="1"/>
              <a:t>латеральнее</a:t>
            </a:r>
            <a:r>
              <a:rPr lang="ru-RU" dirty="0"/>
              <a:t> сухожилий сгибателей. </a:t>
            </a:r>
            <a:endParaRPr lang="ru-RU" dirty="0" smtClean="0"/>
          </a:p>
          <a:p>
            <a:r>
              <a:rPr lang="ru-RU" dirty="0" smtClean="0"/>
              <a:t>Большеберцовый </a:t>
            </a:r>
            <a:r>
              <a:rPr lang="ru-RU" dirty="0"/>
              <a:t>нерв располагается кзади и </a:t>
            </a:r>
            <a:r>
              <a:rPr lang="ru-RU" dirty="0" err="1"/>
              <a:t>латерально</a:t>
            </a:r>
            <a:r>
              <a:rPr lang="ru-RU" dirty="0"/>
              <a:t> от артерии.</a:t>
            </a:r>
          </a:p>
        </p:txBody>
      </p:sp>
    </p:spTree>
    <p:extLst>
      <p:ext uri="{BB962C8B-B14F-4D97-AF65-F5344CB8AC3E}">
        <p14:creationId xmlns:p14="http://schemas.microsoft.com/office/powerpoint/2010/main" val="4020295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ОБЛАСТЬ ПРЕДПЛЕЧЬЯ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544616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  <a:p>
            <a:r>
              <a:rPr lang="en-US" b="1" dirty="0" err="1" smtClean="0"/>
              <a:t>Canalis</a:t>
            </a:r>
            <a:r>
              <a:rPr lang="en-US" b="1" dirty="0" smtClean="0"/>
              <a:t> </a:t>
            </a:r>
            <a:r>
              <a:rPr lang="en-US" b="1" dirty="0" err="1"/>
              <a:t>supinatorius</a:t>
            </a:r>
            <a:r>
              <a:rPr lang="en-US" b="1" dirty="0"/>
              <a:t> </a:t>
            </a:r>
            <a:r>
              <a:rPr lang="en-US" dirty="0"/>
              <a:t>– </a:t>
            </a:r>
            <a:r>
              <a:rPr lang="ru-RU" dirty="0"/>
              <a:t>располагается в верхней трети предплечья и проходит через </a:t>
            </a:r>
            <a:r>
              <a:rPr lang="en-US" dirty="0"/>
              <a:t>m. supinator. </a:t>
            </a:r>
            <a:r>
              <a:rPr lang="ru-RU" dirty="0"/>
              <a:t>В канале  проходит глубокая ветвь лучевого нерва, которая разветвляется в мышцах задней области предплечья.</a:t>
            </a:r>
          </a:p>
          <a:p>
            <a:endParaRPr lang="ru-RU" dirty="0"/>
          </a:p>
          <a:p>
            <a:r>
              <a:rPr lang="en-US" b="1" dirty="0" smtClean="0"/>
              <a:t>Sulcus  </a:t>
            </a:r>
            <a:r>
              <a:rPr lang="en-US" b="1" dirty="0" err="1"/>
              <a:t>radialis</a:t>
            </a:r>
            <a:r>
              <a:rPr lang="en-US" b="1" dirty="0"/>
              <a:t>  </a:t>
            </a:r>
            <a:r>
              <a:rPr lang="ru-RU" dirty="0"/>
              <a:t>располагается  в нижней трети предплечья между  сухожилиями </a:t>
            </a:r>
            <a:r>
              <a:rPr lang="en-US" dirty="0"/>
              <a:t>m. </a:t>
            </a:r>
            <a:r>
              <a:rPr lang="en-US" dirty="0" err="1"/>
              <a:t>brachioradialis</a:t>
            </a:r>
            <a:r>
              <a:rPr lang="en-US" dirty="0"/>
              <a:t> (</a:t>
            </a:r>
            <a:r>
              <a:rPr lang="ru-RU" dirty="0"/>
              <a:t>снаружи) и </a:t>
            </a:r>
            <a:r>
              <a:rPr lang="en-US" dirty="0" err="1"/>
              <a:t>m.fiexor</a:t>
            </a:r>
            <a:r>
              <a:rPr lang="en-US" dirty="0"/>
              <a:t> carpi </a:t>
            </a:r>
            <a:r>
              <a:rPr lang="en-US" dirty="0" err="1"/>
              <a:t>radialis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ru-RU" dirty="0" smtClean="0"/>
              <a:t>изнутри</a:t>
            </a:r>
            <a:r>
              <a:rPr lang="ru-RU" dirty="0"/>
              <a:t>). В борозде проходит </a:t>
            </a:r>
            <a:r>
              <a:rPr lang="en-US" dirty="0"/>
              <a:t>a. v. </a:t>
            </a:r>
            <a:r>
              <a:rPr lang="en-US" dirty="0" err="1"/>
              <a:t>radialis</a:t>
            </a:r>
            <a:r>
              <a:rPr lang="en-US" dirty="0"/>
              <a:t>, ramus </a:t>
            </a:r>
            <a:r>
              <a:rPr lang="en-US" dirty="0" err="1"/>
              <a:t>superficialis</a:t>
            </a:r>
            <a:r>
              <a:rPr lang="en-US" dirty="0"/>
              <a:t> n. </a:t>
            </a:r>
            <a:r>
              <a:rPr lang="en-US" dirty="0" err="1"/>
              <a:t>radialis</a:t>
            </a:r>
            <a:r>
              <a:rPr lang="en-US" dirty="0"/>
              <a:t>, </a:t>
            </a:r>
            <a:r>
              <a:rPr lang="ru-RU" dirty="0" smtClean="0"/>
              <a:t>причем </a:t>
            </a:r>
            <a:r>
              <a:rPr lang="ru-RU" dirty="0"/>
              <a:t>нерв переходит на тыл в средней трети предплечья под сухожилием </a:t>
            </a:r>
            <a:r>
              <a:rPr lang="en-US" dirty="0"/>
              <a:t>m. </a:t>
            </a:r>
            <a:r>
              <a:rPr lang="en-US" dirty="0" err="1"/>
              <a:t>brachioradialis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 smtClean="0"/>
              <a:t>Sulcus </a:t>
            </a:r>
            <a:r>
              <a:rPr lang="en-US" b="1" dirty="0" err="1"/>
              <a:t>ulnaris</a:t>
            </a:r>
            <a:r>
              <a:rPr lang="en-US" b="1" dirty="0"/>
              <a:t> </a:t>
            </a:r>
            <a:r>
              <a:rPr lang="ru-RU" dirty="0"/>
              <a:t>располагается в </a:t>
            </a:r>
            <a:r>
              <a:rPr lang="ru-RU" dirty="0" smtClean="0"/>
              <a:t>нижней трети предплечья между сухожилиями </a:t>
            </a:r>
            <a:r>
              <a:rPr lang="en-US" dirty="0" smtClean="0"/>
              <a:t>m. flexor car</a:t>
            </a:r>
            <a:r>
              <a:rPr lang="ru-RU" dirty="0" smtClean="0"/>
              <a:t>р</a:t>
            </a:r>
            <a:r>
              <a:rPr lang="en-US" dirty="0" smtClean="0"/>
              <a:t>i </a:t>
            </a:r>
            <a:r>
              <a:rPr lang="en-US" dirty="0" err="1" smtClean="0"/>
              <a:t>ulnaris</a:t>
            </a:r>
            <a:r>
              <a:rPr lang="en-US" dirty="0" smtClean="0"/>
              <a:t> (</a:t>
            </a:r>
            <a:r>
              <a:rPr lang="ru-RU" dirty="0" smtClean="0"/>
              <a:t>изнутри) </a:t>
            </a:r>
            <a:r>
              <a:rPr lang="ru-RU" dirty="0"/>
              <a:t>и </a:t>
            </a:r>
            <a:r>
              <a:rPr lang="en-US" dirty="0"/>
              <a:t>m. flexor </a:t>
            </a:r>
            <a:r>
              <a:rPr lang="en-US" dirty="0" err="1"/>
              <a:t>digitorum</a:t>
            </a:r>
            <a:r>
              <a:rPr lang="en-US" dirty="0"/>
              <a:t> </a:t>
            </a:r>
            <a:r>
              <a:rPr lang="en-US" dirty="0" err="1"/>
              <a:t>superficialis</a:t>
            </a:r>
            <a:r>
              <a:rPr lang="en-US" dirty="0"/>
              <a:t> (</a:t>
            </a:r>
            <a:r>
              <a:rPr lang="ru-RU" dirty="0"/>
              <a:t>снаружи). Проходят: </a:t>
            </a:r>
            <a:r>
              <a:rPr lang="en-US" dirty="0"/>
              <a:t>a. v. </a:t>
            </a:r>
            <a:r>
              <a:rPr lang="en-US" dirty="0" err="1"/>
              <a:t>ulnaris</a:t>
            </a:r>
            <a:r>
              <a:rPr lang="en-US" dirty="0"/>
              <a:t>, n. </a:t>
            </a:r>
            <a:r>
              <a:rPr lang="en-US" dirty="0" err="1"/>
              <a:t>ulnaris</a:t>
            </a:r>
            <a:r>
              <a:rPr lang="en-US" dirty="0"/>
              <a:t>, </a:t>
            </a:r>
            <a:r>
              <a:rPr lang="ru-RU" dirty="0"/>
              <a:t>причем нерв располагается </a:t>
            </a:r>
            <a:r>
              <a:rPr lang="ru-RU" dirty="0" err="1"/>
              <a:t>кнутри</a:t>
            </a:r>
            <a:r>
              <a:rPr lang="ru-RU" dirty="0"/>
              <a:t> от артерии.</a:t>
            </a:r>
          </a:p>
          <a:p>
            <a:endParaRPr lang="ru-RU" dirty="0"/>
          </a:p>
          <a:p>
            <a:r>
              <a:rPr lang="en-US" b="1" dirty="0" smtClean="0"/>
              <a:t>Sulcus </a:t>
            </a:r>
            <a:r>
              <a:rPr lang="en-US" b="1" dirty="0" err="1"/>
              <a:t>medianus</a:t>
            </a:r>
            <a:r>
              <a:rPr lang="en-US" b="1" dirty="0"/>
              <a:t> </a:t>
            </a:r>
            <a:r>
              <a:rPr lang="ru-RU" dirty="0"/>
              <a:t>располагается между </a:t>
            </a:r>
            <a:r>
              <a:rPr lang="en-US" dirty="0"/>
              <a:t>m. flexor carpi </a:t>
            </a:r>
            <a:r>
              <a:rPr lang="en-US" dirty="0" err="1"/>
              <a:t>radialis</a:t>
            </a:r>
            <a:r>
              <a:rPr lang="en-US" dirty="0"/>
              <a:t> (</a:t>
            </a:r>
            <a:r>
              <a:rPr lang="ru-RU" dirty="0"/>
              <a:t>снаружи) и </a:t>
            </a:r>
            <a:r>
              <a:rPr lang="en-US" dirty="0" err="1"/>
              <a:t>m.flexus</a:t>
            </a:r>
            <a:r>
              <a:rPr lang="en-US" dirty="0"/>
              <a:t> </a:t>
            </a:r>
            <a:r>
              <a:rPr lang="en-US" dirty="0" err="1"/>
              <a:t>digitorum</a:t>
            </a:r>
            <a:r>
              <a:rPr lang="en-US" dirty="0"/>
              <a:t> </a:t>
            </a:r>
            <a:r>
              <a:rPr lang="en-US" dirty="0" err="1"/>
              <a:t>superficialis</a:t>
            </a:r>
            <a:r>
              <a:rPr lang="en-US" dirty="0"/>
              <a:t> (</a:t>
            </a:r>
            <a:r>
              <a:rPr lang="ru-RU" dirty="0" err="1"/>
              <a:t>снутри</a:t>
            </a:r>
            <a:r>
              <a:rPr lang="ru-RU" dirty="0"/>
              <a:t>). Проходит </a:t>
            </a:r>
            <a:r>
              <a:rPr lang="en-US" dirty="0"/>
              <a:t>n. </a:t>
            </a:r>
            <a:r>
              <a:rPr lang="en-US" dirty="0" err="1"/>
              <a:t>medianus</a:t>
            </a:r>
            <a:r>
              <a:rPr lang="en-US" dirty="0"/>
              <a:t>, a. v. </a:t>
            </a:r>
            <a:r>
              <a:rPr lang="en-US" dirty="0" err="1"/>
              <a:t>medianae</a:t>
            </a:r>
            <a:r>
              <a:rPr lang="en-US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8274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rmAutofit/>
          </a:bodyPr>
          <a:lstStyle/>
          <a:p>
            <a:r>
              <a:rPr lang="ru-RU" dirty="0"/>
              <a:t>Общая техника перевязки сосуда на протяжении.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772816"/>
            <a:ext cx="8524056" cy="4307309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ДОСТУП. </a:t>
            </a:r>
            <a:r>
              <a:rPr lang="ru-RU" dirty="0" smtClean="0"/>
              <a:t>При </a:t>
            </a:r>
            <a:r>
              <a:rPr lang="ru-RU" dirty="0"/>
              <a:t>осуществлении оперативного доступа необходимо придерживаться проекционной линии положения сосуда и принципа послойного рассечения тканей.</a:t>
            </a:r>
          </a:p>
          <a:p>
            <a:r>
              <a:rPr lang="ru-RU" dirty="0"/>
              <a:t>Кожу и подкожную клетчатку следует рассекать одним движением скальпеля, в противном случае не получится правильного линейного послеоперационного рубца.</a:t>
            </a:r>
          </a:p>
          <a:p>
            <a:endParaRPr lang="ru-RU" dirty="0"/>
          </a:p>
          <a:p>
            <a:r>
              <a:rPr lang="ru-RU" dirty="0"/>
              <a:t>Разрез фасции (или апоневроза) производят соответственно разрезу кожи по </a:t>
            </a:r>
            <a:r>
              <a:rPr lang="ru-RU" dirty="0" err="1"/>
              <a:t>желобоватому</a:t>
            </a:r>
            <a:r>
              <a:rPr lang="ru-RU" dirty="0"/>
              <a:t> зонду, введенному под фасцию через небольшой разрез.</a:t>
            </a:r>
          </a:p>
          <a:p>
            <a:endParaRPr lang="ru-RU" dirty="0"/>
          </a:p>
          <a:p>
            <a:r>
              <a:rPr lang="ru-RU" dirty="0"/>
              <a:t>Мышцы разъединяют путем разреза по межмышечным промежуткам или расслаивают по ходу волокон тупыми инструментами (зонд </a:t>
            </a:r>
            <a:r>
              <a:rPr lang="ru-RU" dirty="0" err="1"/>
              <a:t>Кохера</a:t>
            </a:r>
            <a:r>
              <a:rPr lang="ru-RU" dirty="0"/>
              <a:t>, зажимы </a:t>
            </a:r>
            <a:r>
              <a:rPr lang="ru-RU" dirty="0" err="1"/>
              <a:t>Бильрота</a:t>
            </a:r>
            <a:r>
              <a:rPr lang="ru-RU" dirty="0"/>
              <a:t>, </a:t>
            </a:r>
            <a:r>
              <a:rPr lang="ru-RU" dirty="0" err="1"/>
              <a:t>Кохера</a:t>
            </a:r>
            <a:r>
              <a:rPr lang="ru-RU" dirty="0"/>
              <a:t> и т. д.).</a:t>
            </a:r>
          </a:p>
        </p:txBody>
      </p:sp>
    </p:spTree>
    <p:extLst>
      <p:ext uri="{BB962C8B-B14F-4D97-AF65-F5344CB8AC3E}">
        <p14:creationId xmlns:p14="http://schemas.microsoft.com/office/powerpoint/2010/main" val="272244490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Линии разрезов при перевязке сосудов на протяжении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4162"/>
            <a:ext cx="4680520" cy="482716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1 — общая сонная артерия;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, 3 — подключичная артерия; </a:t>
            </a:r>
            <a:endParaRPr lang="ru-RU" dirty="0" smtClean="0"/>
          </a:p>
          <a:p>
            <a:r>
              <a:rPr lang="ru-RU" dirty="0" smtClean="0"/>
              <a:t>4 </a:t>
            </a:r>
            <a:r>
              <a:rPr lang="ru-RU" dirty="0"/>
              <a:t>— подмышечная артерия; 5 — плечевая артерия; </a:t>
            </a:r>
            <a:endParaRPr lang="ru-RU" dirty="0" smtClean="0"/>
          </a:p>
          <a:p>
            <a:r>
              <a:rPr lang="ru-RU" dirty="0" smtClean="0"/>
              <a:t>6 </a:t>
            </a:r>
            <a:r>
              <a:rPr lang="ru-RU" dirty="0"/>
              <a:t>— </a:t>
            </a:r>
            <a:r>
              <a:rPr lang="ru-RU" dirty="0" smtClean="0"/>
              <a:t>лучевая </a:t>
            </a:r>
            <a:r>
              <a:rPr lang="ru-RU" dirty="0"/>
              <a:t>артерия; </a:t>
            </a:r>
            <a:endParaRPr lang="ru-RU" dirty="0" smtClean="0"/>
          </a:p>
          <a:p>
            <a:r>
              <a:rPr lang="ru-RU" dirty="0" smtClean="0"/>
              <a:t>7 </a:t>
            </a:r>
            <a:r>
              <a:rPr lang="ru-RU" dirty="0"/>
              <a:t>— локтевая артерия; </a:t>
            </a:r>
            <a:endParaRPr lang="ru-RU" dirty="0" smtClean="0"/>
          </a:p>
          <a:p>
            <a:r>
              <a:rPr lang="ru-RU" dirty="0" smtClean="0"/>
              <a:t>8 </a:t>
            </a:r>
            <a:r>
              <a:rPr lang="ru-RU" dirty="0"/>
              <a:t>— подвздошная артерия; </a:t>
            </a:r>
            <a:endParaRPr lang="ru-RU" dirty="0" smtClean="0"/>
          </a:p>
          <a:p>
            <a:r>
              <a:rPr lang="ru-RU" dirty="0" smtClean="0"/>
              <a:t>9</a:t>
            </a:r>
            <a:r>
              <a:rPr lang="ru-RU" dirty="0"/>
              <a:t>, 10 — бедренная артерия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11,12 </a:t>
            </a:r>
            <a:r>
              <a:rPr lang="ru-RU" dirty="0"/>
              <a:t>— задняя и передняя </a:t>
            </a:r>
            <a:r>
              <a:rPr lang="ru-RU" dirty="0" smtClean="0"/>
              <a:t>большеберцовые </a:t>
            </a:r>
            <a:r>
              <a:rPr lang="ru-RU" dirty="0"/>
              <a:t>артерии.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44824"/>
            <a:ext cx="4104456" cy="387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49792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При выборе уровня перевязки артерии учитывают порядок отхождения ее ветвей для создания оптимальных условий для развития окольного кровообращения.</a:t>
            </a:r>
          </a:p>
        </p:txBody>
      </p:sp>
    </p:spTree>
    <p:extLst>
      <p:ext uri="{BB962C8B-B14F-4D97-AF65-F5344CB8AC3E}">
        <p14:creationId xmlns:p14="http://schemas.microsoft.com/office/powerpoint/2010/main" val="3051129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648072"/>
          </a:xfrm>
        </p:spPr>
        <p:txBody>
          <a:bodyPr/>
          <a:lstStyle/>
          <a:p>
            <a:r>
              <a:rPr lang="ru-RU" dirty="0"/>
              <a:t>Оперативный прием.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9001000" cy="5832648"/>
          </a:xfrm>
        </p:spPr>
        <p:txBody>
          <a:bodyPr>
            <a:noAutofit/>
          </a:bodyPr>
          <a:lstStyle/>
          <a:p>
            <a:r>
              <a:rPr lang="ru-RU" sz="1700" dirty="0" smtClean="0"/>
              <a:t>После </a:t>
            </a:r>
            <a:r>
              <a:rPr lang="ru-RU" sz="1700" dirty="0"/>
              <a:t>обнажения сосудисто-нервного пучка приступают к выделению сосудов</a:t>
            </a:r>
            <a:r>
              <a:rPr lang="ru-RU" sz="1700" dirty="0" smtClean="0"/>
              <a:t>.</a:t>
            </a:r>
          </a:p>
          <a:p>
            <a:r>
              <a:rPr lang="ru-RU" sz="1700" dirty="0" smtClean="0"/>
              <a:t> </a:t>
            </a:r>
            <a:r>
              <a:rPr lang="ru-RU" sz="1700" dirty="0"/>
              <a:t>Для этого во влагалище сосудисто-нервного пучка вводят </a:t>
            </a:r>
            <a:r>
              <a:rPr lang="ru-RU" sz="1700" dirty="0" err="1"/>
              <a:t>желобоватый</a:t>
            </a:r>
            <a:r>
              <a:rPr lang="ru-RU" sz="1700" dirty="0"/>
              <a:t> зонд, над которым и производят его рассечение</a:t>
            </a:r>
            <a:r>
              <a:rPr lang="ru-RU" sz="1700" dirty="0" smtClean="0"/>
              <a:t>.</a:t>
            </a:r>
          </a:p>
          <a:p>
            <a:r>
              <a:rPr lang="ru-RU" sz="1700" dirty="0" smtClean="0"/>
              <a:t> </a:t>
            </a:r>
            <a:r>
              <a:rPr lang="ru-RU" sz="1700" dirty="0"/>
              <a:t>Артерию, вены и нерв разделяют тупым путем при помощи сосудистых зажимов или зондов поперечно к длине сосудов. Не рекомендуется «</a:t>
            </a:r>
            <a:r>
              <a:rPr lang="ru-RU" sz="1700" dirty="0" err="1" smtClean="0"/>
              <a:t>скелетировать</a:t>
            </a:r>
            <a:r>
              <a:rPr lang="ru-RU" sz="1700" dirty="0"/>
              <a:t>» сосуд на большом протяжении из-за опасности повреждения </a:t>
            </a:r>
            <a:r>
              <a:rPr lang="ru-RU" sz="1700" dirty="0" smtClean="0"/>
              <a:t>нервных </a:t>
            </a:r>
            <a:r>
              <a:rPr lang="ru-RU" sz="1700" dirty="0"/>
              <a:t>сплетений. </a:t>
            </a:r>
            <a:endParaRPr lang="ru-RU" sz="1700" dirty="0" smtClean="0"/>
          </a:p>
          <a:p>
            <a:r>
              <a:rPr lang="ru-RU" sz="1700" dirty="0" smtClean="0"/>
              <a:t>Перевязку </a:t>
            </a:r>
            <a:r>
              <a:rPr lang="ru-RU" sz="1700" dirty="0"/>
              <a:t>сосуда осуществляют с помощью лигатурных игл </a:t>
            </a:r>
            <a:r>
              <a:rPr lang="ru-RU" sz="1700" dirty="0" err="1"/>
              <a:t>Дешана</a:t>
            </a:r>
            <a:r>
              <a:rPr lang="ru-RU" sz="1700" dirty="0"/>
              <a:t> или Купера. </a:t>
            </a:r>
            <a:endParaRPr lang="ru-RU" sz="1700" dirty="0" smtClean="0"/>
          </a:p>
          <a:p>
            <a:r>
              <a:rPr lang="ru-RU" sz="1700" dirty="0" smtClean="0"/>
              <a:t>Иглу </a:t>
            </a:r>
            <a:r>
              <a:rPr lang="ru-RU" sz="1700" dirty="0"/>
              <a:t>с нитью всегда заводят со стороны вены, в промежуток между веной и артерией, во избежание ранения вены при выведении иглы с противоположной стороны сосуда</a:t>
            </a:r>
            <a:r>
              <a:rPr lang="ru-RU" sz="1700" dirty="0" smtClean="0"/>
              <a:t>.</a:t>
            </a:r>
          </a:p>
          <a:p>
            <a:r>
              <a:rPr lang="ru-RU" sz="1700" dirty="0" smtClean="0"/>
              <a:t> </a:t>
            </a:r>
            <a:r>
              <a:rPr lang="ru-RU" sz="1700" dirty="0"/>
              <a:t>Под сосуд подводят три лигатуры: на проксимальную часть артериального сосуда накладывают две лигатуры на расстоянии 0,5—1 см одна от другой, на дистальный — одну</a:t>
            </a:r>
            <a:r>
              <a:rPr lang="ru-RU" sz="1700" dirty="0" smtClean="0"/>
              <a:t>.</a:t>
            </a:r>
          </a:p>
          <a:p>
            <a:r>
              <a:rPr lang="ru-RU" sz="1700" dirty="0" smtClean="0"/>
              <a:t> </a:t>
            </a:r>
            <a:r>
              <a:rPr lang="ru-RU" sz="1700" dirty="0"/>
              <a:t>При наложении двойной лигатуры на проксимальную часть магистральной артерии первой накладывают нижнюю, с прошиванием сосуда и формированием спереди и позади него по два узла, вторую (проксимальную) накладывают без прошивания. При завязывании лигатуры целесообразно использовать хирургический или даже двойной узел.</a:t>
            </a:r>
          </a:p>
          <a:p>
            <a:r>
              <a:rPr lang="ru-RU" sz="1700" dirty="0" smtClean="0"/>
              <a:t>Для </a:t>
            </a:r>
            <a:r>
              <a:rPr lang="ru-RU" sz="1700" dirty="0"/>
              <a:t>предотвращения рефлекторного спазма периферических сосудов, возникающего при сдавлении лигатурой нервных сплетений в </a:t>
            </a:r>
            <a:r>
              <a:rPr lang="ru-RU" sz="1700" dirty="0" err="1"/>
              <a:t>адвентиции</a:t>
            </a:r>
            <a:r>
              <a:rPr lang="ru-RU" sz="1700" dirty="0"/>
              <a:t> артерии, сосуд между лигатурами пересекают. Устраняя спазм сосудов, перерезка артерии приводит к расширению периферических ветвей главного ствола и коллатералей.</a:t>
            </a:r>
          </a:p>
        </p:txBody>
      </p:sp>
    </p:spTree>
    <p:extLst>
      <p:ext uri="{BB962C8B-B14F-4D97-AF65-F5344CB8AC3E}">
        <p14:creationId xmlns:p14="http://schemas.microsoft.com/office/powerpoint/2010/main" val="359539585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Завершение операции.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Рану </a:t>
            </a:r>
            <a:r>
              <a:rPr lang="ru-RU" dirty="0"/>
              <a:t>после перевязки сосуда зашивают узловыми швами послойно наглухо, накладывают асептическую повязку. </a:t>
            </a:r>
            <a:endParaRPr lang="ru-RU" dirty="0" smtClean="0"/>
          </a:p>
          <a:p>
            <a:r>
              <a:rPr lang="ru-RU" dirty="0" smtClean="0"/>
              <a:t>Оперированную </a:t>
            </a:r>
            <a:r>
              <a:rPr lang="ru-RU" dirty="0"/>
              <a:t>конечность фиксируют гипсовой </a:t>
            </a:r>
            <a:r>
              <a:rPr lang="ru-RU" dirty="0" err="1"/>
              <a:t>лонгетой</a:t>
            </a:r>
            <a:r>
              <a:rPr lang="ru-RU" dirty="0"/>
              <a:t> в среднем физиологическом положении.</a:t>
            </a:r>
          </a:p>
        </p:txBody>
      </p:sp>
    </p:spTree>
    <p:extLst>
      <p:ext uri="{BB962C8B-B14F-4D97-AF65-F5344CB8AC3E}">
        <p14:creationId xmlns:p14="http://schemas.microsoft.com/office/powerpoint/2010/main" val="22547318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Осложнения: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dirty="0"/>
              <a:t>1)         вторичные кровотечения (возникают вследствие </a:t>
            </a:r>
            <a:r>
              <a:rPr lang="ru-RU" dirty="0" smtClean="0"/>
              <a:t>соскальзывания лигатуры</a:t>
            </a:r>
            <a:r>
              <a:rPr lang="ru-RU" dirty="0"/>
              <a:t>, захватывания в узел окружающих тканей, некроза стенки </a:t>
            </a:r>
            <a:r>
              <a:rPr lang="ru-RU" dirty="0" smtClean="0"/>
              <a:t>сосуда вследствие </a:t>
            </a:r>
            <a:r>
              <a:rPr lang="ru-RU" dirty="0"/>
              <a:t>давления из вне дренажными трубками или инфекции);</a:t>
            </a:r>
          </a:p>
          <a:p>
            <a:endParaRPr lang="ru-RU" dirty="0"/>
          </a:p>
          <a:p>
            <a:r>
              <a:rPr lang="ru-RU" dirty="0"/>
              <a:t>2)         лигатурные свищи.</a:t>
            </a:r>
          </a:p>
        </p:txBody>
      </p:sp>
    </p:spTree>
    <p:extLst>
      <p:ext uri="{BB962C8B-B14F-4D97-AF65-F5344CB8AC3E}">
        <p14:creationId xmlns:p14="http://schemas.microsoft.com/office/powerpoint/2010/main" val="243447156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Операции на сосудах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2332037"/>
            <a:ext cx="86868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Боковой сосудистый шов – шов сосуда, накладываемый на края раны сосуда, не превышающей 1/3 длины окружности</a:t>
            </a:r>
          </a:p>
          <a:p>
            <a:r>
              <a:rPr lang="ru-RU" dirty="0" smtClean="0"/>
              <a:t>Циркулярный сосудистый шов – шов сосуда, накладываемый при полном разрыве или нарушении более 2/3 длины окружности</a:t>
            </a:r>
          </a:p>
          <a:p>
            <a:r>
              <a:rPr lang="ru-RU" dirty="0" smtClean="0"/>
              <a:t>Бесшовное соединение сосудов (не применяют)</a:t>
            </a:r>
          </a:p>
          <a:p>
            <a:r>
              <a:rPr lang="ru-RU" dirty="0" smtClean="0"/>
              <a:t>Механический шов сосудов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611560" y="1484784"/>
            <a:ext cx="7272808" cy="639763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Соединение сосудов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29701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77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Условия, необходимые для успешного выполнения шва сосуда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61662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Швы накладывают только в асептических условиях</a:t>
            </a:r>
          </a:p>
          <a:p>
            <a:r>
              <a:rPr lang="ru-RU" dirty="0" smtClean="0"/>
              <a:t>Широкий доступ к месту поврежденного сосуда</a:t>
            </a:r>
          </a:p>
          <a:p>
            <a:r>
              <a:rPr lang="ru-RU" dirty="0" smtClean="0"/>
              <a:t>Края сосуда должны быть жизнеспособными</a:t>
            </a:r>
          </a:p>
          <a:p>
            <a:r>
              <a:rPr lang="ru-RU" dirty="0" smtClean="0"/>
              <a:t>Бережное отношение со стенкой сосуда вблизи линии шва</a:t>
            </a:r>
          </a:p>
          <a:p>
            <a:r>
              <a:rPr lang="ru-RU" dirty="0" smtClean="0"/>
              <a:t>Экономное иссечение концов поврежденного сосуда. Иссечение должно производиться безупречно острым скальпелем</a:t>
            </a:r>
          </a:p>
          <a:p>
            <a:r>
              <a:rPr lang="ru-RU" dirty="0" smtClean="0"/>
              <a:t>Для уменьшения натяжения в зоне шва сосуда производят мобилизацию артерии </a:t>
            </a:r>
            <a:r>
              <a:rPr lang="ru-RU" dirty="0" err="1" smtClean="0"/>
              <a:t>проксимальнее</a:t>
            </a:r>
            <a:r>
              <a:rPr lang="ru-RU" dirty="0" smtClean="0"/>
              <a:t> и </a:t>
            </a:r>
            <a:r>
              <a:rPr lang="ru-RU" dirty="0" err="1" smtClean="0"/>
              <a:t>дистальнее</a:t>
            </a:r>
            <a:r>
              <a:rPr lang="ru-RU" dirty="0" smtClean="0"/>
              <a:t> места повреждения</a:t>
            </a:r>
          </a:p>
          <a:p>
            <a:r>
              <a:rPr lang="ru-RU" dirty="0" smtClean="0"/>
              <a:t>Для увеличения диаметра просвета в зоне шва концы сосуда можно пересечь под углом 45 градусов</a:t>
            </a:r>
          </a:p>
          <a:p>
            <a:r>
              <a:rPr lang="ru-RU" dirty="0" smtClean="0"/>
              <a:t>Шовный материал должен обладать </a:t>
            </a:r>
            <a:r>
              <a:rPr lang="ru-RU" dirty="0" err="1" smtClean="0"/>
              <a:t>тромборезистентными</a:t>
            </a:r>
            <a:r>
              <a:rPr lang="ru-RU" dirty="0" smtClean="0"/>
              <a:t> свойствами</a:t>
            </a:r>
          </a:p>
          <a:p>
            <a:r>
              <a:rPr lang="ru-RU" dirty="0" smtClean="0"/>
              <a:t>Линия шва должна быть герметичной</a:t>
            </a:r>
          </a:p>
          <a:p>
            <a:r>
              <a:rPr lang="ru-RU" dirty="0"/>
              <a:t> </a:t>
            </a:r>
            <a:r>
              <a:rPr lang="ru-RU" dirty="0" smtClean="0"/>
              <a:t>для наложения шва на артерии следует использовать круглые атравматические иглы с </a:t>
            </a:r>
            <a:r>
              <a:rPr lang="ru-RU" dirty="0" err="1" smtClean="0"/>
              <a:t>монофиламентными</a:t>
            </a:r>
            <a:r>
              <a:rPr lang="ru-RU" dirty="0" smtClean="0"/>
              <a:t> нитями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75117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Приемы, применяемые при наложении сосудистых швов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Для восстановления непрерывности интимы края сосуда при сшивании выворачивают</a:t>
            </a:r>
          </a:p>
          <a:p>
            <a:r>
              <a:rPr lang="ru-RU" dirty="0" smtClean="0"/>
              <a:t>Шовный материал не должен выступать в просвет сосуда, замедляя кровоток</a:t>
            </a:r>
          </a:p>
          <a:p>
            <a:r>
              <a:rPr lang="ru-RU" dirty="0" smtClean="0"/>
              <a:t>Перед затягиванием швов необходимо удалять все кровяные сгустки</a:t>
            </a:r>
          </a:p>
          <a:p>
            <a:r>
              <a:rPr lang="ru-RU" dirty="0" smtClean="0"/>
              <a:t>Для предотвращения сужения сосуда швы накладывают отступя от края не более 1 мм</a:t>
            </a:r>
          </a:p>
          <a:p>
            <a:r>
              <a:rPr lang="ru-RU" dirty="0" smtClean="0"/>
              <a:t>Для достижения герметичности расстояние между швами должно быть не более 1 мм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45936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ручных сосудистых швов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Ручной непрерывный шов (шов </a:t>
            </a:r>
            <a:r>
              <a:rPr lang="ru-RU" dirty="0" err="1" smtClean="0"/>
              <a:t>А.И.Морозовой</a:t>
            </a:r>
            <a:r>
              <a:rPr lang="ru-RU" dirty="0" smtClean="0"/>
              <a:t>; шов А.А. </a:t>
            </a:r>
            <a:r>
              <a:rPr lang="ru-RU" dirty="0" err="1" smtClean="0"/>
              <a:t>Блелока-Полянцева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Ручной узловой шов (шов </a:t>
            </a:r>
            <a:r>
              <a:rPr lang="ru-RU" dirty="0" err="1" smtClean="0"/>
              <a:t>Литтмана</a:t>
            </a:r>
            <a:r>
              <a:rPr lang="ru-RU" dirty="0" smtClean="0"/>
              <a:t>; шов </a:t>
            </a:r>
            <a:r>
              <a:rPr lang="ru-RU" dirty="0" err="1" smtClean="0"/>
              <a:t>Жабулея-Бриана</a:t>
            </a:r>
            <a:r>
              <a:rPr lang="ru-RU" dirty="0" smtClean="0"/>
              <a:t>; </a:t>
            </a:r>
            <a:r>
              <a:rPr lang="ru-RU" dirty="0" err="1" smtClean="0"/>
              <a:t>рантовидный</a:t>
            </a:r>
            <a:r>
              <a:rPr lang="ru-RU" dirty="0" smtClean="0"/>
              <a:t> шов по </a:t>
            </a:r>
            <a:r>
              <a:rPr lang="ru-RU" dirty="0" err="1" smtClean="0"/>
              <a:t>Е.И.Сапожниковой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Инвагинацционный</a:t>
            </a:r>
            <a:r>
              <a:rPr lang="ru-RU" dirty="0" smtClean="0"/>
              <a:t> шов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2557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Область кисти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812088" cy="56886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en-US" sz="3800" b="1" dirty="0" err="1" smtClean="0"/>
              <a:t>Canalis</a:t>
            </a:r>
            <a:r>
              <a:rPr lang="en-US" sz="3800" b="1" dirty="0" smtClean="0"/>
              <a:t> </a:t>
            </a:r>
            <a:r>
              <a:rPr lang="en-US" sz="3800" b="1" dirty="0"/>
              <a:t>carpi </a:t>
            </a:r>
            <a:r>
              <a:rPr lang="en-US" sz="3800" b="1" dirty="0" err="1"/>
              <a:t>radialis</a:t>
            </a:r>
            <a:r>
              <a:rPr lang="en-US" sz="3800" b="1" dirty="0"/>
              <a:t> </a:t>
            </a:r>
            <a:r>
              <a:rPr lang="en-US" sz="3800" dirty="0"/>
              <a:t>- </a:t>
            </a:r>
            <a:r>
              <a:rPr lang="ru-RU" sz="3800" dirty="0"/>
              <a:t>располагается между поперечной </a:t>
            </a:r>
            <a:r>
              <a:rPr lang="ru-RU" sz="3800" dirty="0" smtClean="0"/>
              <a:t>связкой</a:t>
            </a:r>
            <a:r>
              <a:rPr lang="en-US" sz="3800" dirty="0" smtClean="0"/>
              <a:t> </a:t>
            </a:r>
            <a:r>
              <a:rPr lang="ru-RU" sz="3800" dirty="0" smtClean="0"/>
              <a:t>запястья </a:t>
            </a:r>
            <a:r>
              <a:rPr lang="ru-RU" sz="3800" dirty="0"/>
              <a:t>и большой многоугольной костью. Проходит </a:t>
            </a:r>
            <a:r>
              <a:rPr lang="en-US" sz="3800" dirty="0"/>
              <a:t>a. </a:t>
            </a:r>
            <a:r>
              <a:rPr lang="en-US" sz="3800" dirty="0" err="1"/>
              <a:t>radialis</a:t>
            </a:r>
            <a:r>
              <a:rPr lang="en-US" sz="3800" dirty="0"/>
              <a:t> </a:t>
            </a:r>
            <a:r>
              <a:rPr lang="ru-RU" sz="3800" dirty="0" smtClean="0"/>
              <a:t>и</a:t>
            </a:r>
            <a:r>
              <a:rPr lang="en-US" sz="3800" dirty="0" smtClean="0"/>
              <a:t> </a:t>
            </a:r>
            <a:r>
              <a:rPr lang="ru-RU" sz="3800" dirty="0" smtClean="0"/>
              <a:t>сухожилие </a:t>
            </a:r>
            <a:r>
              <a:rPr lang="en-US" sz="3800" dirty="0"/>
              <a:t>m. flexor carpi </a:t>
            </a:r>
            <a:r>
              <a:rPr lang="en-US" sz="3800" dirty="0" err="1"/>
              <a:t>radialis</a:t>
            </a:r>
            <a:r>
              <a:rPr lang="en-US" sz="3800" dirty="0"/>
              <a:t>.</a:t>
            </a:r>
          </a:p>
          <a:p>
            <a:endParaRPr lang="en-US" sz="3800" dirty="0"/>
          </a:p>
          <a:p>
            <a:r>
              <a:rPr lang="en-US" sz="3800" b="1" dirty="0" err="1" smtClean="0"/>
              <a:t>Canalis</a:t>
            </a:r>
            <a:r>
              <a:rPr lang="en-US" sz="3800" b="1" dirty="0" smtClean="0"/>
              <a:t> </a:t>
            </a:r>
            <a:r>
              <a:rPr lang="en-US" sz="3800" b="1" dirty="0"/>
              <a:t>carpi </a:t>
            </a:r>
            <a:r>
              <a:rPr lang="en-US" sz="3800" b="1" dirty="0" err="1"/>
              <a:t>ulnaris</a:t>
            </a:r>
            <a:r>
              <a:rPr lang="en-US" sz="3800" b="1" dirty="0"/>
              <a:t> </a:t>
            </a:r>
            <a:r>
              <a:rPr lang="en-US" sz="3800" dirty="0"/>
              <a:t>– </a:t>
            </a:r>
            <a:r>
              <a:rPr lang="ru-RU" sz="3800" dirty="0"/>
              <a:t>образован собственной фасцией </a:t>
            </a:r>
            <a:r>
              <a:rPr lang="ru-RU" sz="3800" dirty="0" smtClean="0"/>
              <a:t>вблизи</a:t>
            </a:r>
            <a:r>
              <a:rPr lang="en-US" sz="3800" dirty="0" smtClean="0"/>
              <a:t> </a:t>
            </a:r>
            <a:r>
              <a:rPr lang="ru-RU" sz="3800" dirty="0" smtClean="0"/>
              <a:t>гороховидной </a:t>
            </a:r>
            <a:r>
              <a:rPr lang="ru-RU" sz="3800" dirty="0"/>
              <a:t>кости. В нем располагается локтевой </a:t>
            </a:r>
            <a:r>
              <a:rPr lang="ru-RU" sz="3800" dirty="0" smtClean="0"/>
              <a:t>сосудисто-нервный</a:t>
            </a:r>
            <a:r>
              <a:rPr lang="en-US" sz="3800" dirty="0" smtClean="0"/>
              <a:t> </a:t>
            </a:r>
            <a:r>
              <a:rPr lang="ru-RU" sz="3800" dirty="0" smtClean="0"/>
              <a:t>пучок</a:t>
            </a:r>
            <a:r>
              <a:rPr lang="ru-RU" sz="3800" dirty="0"/>
              <a:t>, причем артерия поверхностно и </a:t>
            </a:r>
            <a:r>
              <a:rPr lang="ru-RU" sz="3800" dirty="0" err="1"/>
              <a:t>латерально</a:t>
            </a:r>
            <a:r>
              <a:rPr lang="ru-RU" sz="3800" dirty="0"/>
              <a:t>, а нерв - глубже </a:t>
            </a:r>
            <a:r>
              <a:rPr lang="ru-RU" sz="3800" dirty="0" smtClean="0"/>
              <a:t>и</a:t>
            </a:r>
            <a:r>
              <a:rPr lang="en-US" sz="3800" dirty="0" smtClean="0"/>
              <a:t> </a:t>
            </a:r>
            <a:r>
              <a:rPr lang="ru-RU" sz="3800" dirty="0" err="1" smtClean="0"/>
              <a:t>медиально</a:t>
            </a:r>
            <a:r>
              <a:rPr lang="ru-RU" sz="3800" dirty="0"/>
              <a:t>.</a:t>
            </a:r>
          </a:p>
          <a:p>
            <a:endParaRPr lang="ru-RU" sz="3800" dirty="0"/>
          </a:p>
          <a:p>
            <a:r>
              <a:rPr lang="en-US" sz="3800" b="1" dirty="0" err="1" smtClean="0"/>
              <a:t>Canalis</a:t>
            </a:r>
            <a:r>
              <a:rPr lang="en-US" sz="3800" b="1" dirty="0" smtClean="0"/>
              <a:t> </a:t>
            </a:r>
            <a:r>
              <a:rPr lang="en-US" sz="3800" b="1" dirty="0" err="1"/>
              <a:t>carpalis</a:t>
            </a:r>
            <a:r>
              <a:rPr lang="en-US" sz="3800" b="1" dirty="0"/>
              <a:t> </a:t>
            </a:r>
            <a:r>
              <a:rPr lang="ru-RU" sz="3800" dirty="0"/>
              <a:t>образован </a:t>
            </a:r>
            <a:r>
              <a:rPr lang="en-US" sz="3800" dirty="0"/>
              <a:t>retinaculum m. m. </a:t>
            </a:r>
            <a:r>
              <a:rPr lang="en-US" sz="3800" dirty="0" err="1"/>
              <a:t>flexorum</a:t>
            </a:r>
            <a:r>
              <a:rPr lang="en-US" sz="3800" dirty="0"/>
              <a:t> </a:t>
            </a:r>
            <a:r>
              <a:rPr lang="ru-RU" sz="3800" dirty="0" smtClean="0"/>
              <a:t>натянутой</a:t>
            </a:r>
            <a:r>
              <a:rPr lang="en-US" sz="3800" dirty="0" smtClean="0"/>
              <a:t> </a:t>
            </a:r>
            <a:r>
              <a:rPr lang="ru-RU" sz="3800" dirty="0" smtClean="0"/>
              <a:t>между </a:t>
            </a:r>
            <a:r>
              <a:rPr lang="ru-RU" sz="3800" dirty="0"/>
              <a:t>ладьевидной и трапециевидной костями с латеральной стороны </a:t>
            </a:r>
            <a:r>
              <a:rPr lang="ru-RU" sz="3800" dirty="0" smtClean="0"/>
              <a:t>и</a:t>
            </a:r>
            <a:r>
              <a:rPr lang="en-US" sz="3800" dirty="0" smtClean="0"/>
              <a:t> </a:t>
            </a:r>
            <a:r>
              <a:rPr lang="ru-RU" sz="3800" dirty="0" smtClean="0"/>
              <a:t>гороховидной </a:t>
            </a:r>
            <a:r>
              <a:rPr lang="ru-RU" sz="3800" dirty="0"/>
              <a:t>и крючковидной костями с медиальной стороны. В канале </a:t>
            </a:r>
            <a:r>
              <a:rPr lang="ru-RU" sz="3800" dirty="0" smtClean="0"/>
              <a:t>с</a:t>
            </a:r>
            <a:r>
              <a:rPr lang="en-US" sz="3800" dirty="0" smtClean="0"/>
              <a:t> </a:t>
            </a:r>
            <a:r>
              <a:rPr lang="ru-RU" sz="3800" dirty="0" smtClean="0"/>
              <a:t>сухожилиями </a:t>
            </a:r>
            <a:r>
              <a:rPr lang="ru-RU" sz="3800" dirty="0"/>
              <a:t>сгибателей пальцев проходит </a:t>
            </a:r>
            <a:r>
              <a:rPr lang="en-US" sz="3800" dirty="0"/>
              <a:t>n. </a:t>
            </a:r>
            <a:r>
              <a:rPr lang="en-US" sz="3800" dirty="0" err="1"/>
              <a:t>medianus</a:t>
            </a:r>
            <a:r>
              <a:rPr lang="en-US" sz="3800" dirty="0"/>
              <a:t> </a:t>
            </a:r>
            <a:r>
              <a:rPr lang="ru-RU" sz="3800" dirty="0"/>
              <a:t>и </a:t>
            </a:r>
            <a:r>
              <a:rPr lang="en-US" sz="3800" dirty="0"/>
              <a:t>a. v. </a:t>
            </a:r>
            <a:r>
              <a:rPr lang="en-US" sz="3800" dirty="0" err="1"/>
              <a:t>medianae</a:t>
            </a:r>
            <a:r>
              <a:rPr lang="en-US" sz="3800" dirty="0"/>
              <a:t>.</a:t>
            </a:r>
          </a:p>
          <a:p>
            <a:endParaRPr lang="en-US" sz="3800" dirty="0"/>
          </a:p>
          <a:p>
            <a:r>
              <a:rPr lang="ru-RU" sz="3800" b="1" dirty="0" smtClean="0"/>
              <a:t>Шесть </a:t>
            </a:r>
            <a:r>
              <a:rPr lang="ru-RU" sz="3800" b="1" dirty="0"/>
              <a:t>каналов тыльной поверхности запястья </a:t>
            </a:r>
            <a:r>
              <a:rPr lang="ru-RU" sz="3800" dirty="0"/>
              <a:t>образованы </a:t>
            </a:r>
            <a:r>
              <a:rPr lang="en-US" sz="3800" dirty="0" smtClean="0"/>
              <a:t>retinaculum mm</a:t>
            </a:r>
            <a:r>
              <a:rPr lang="en-US" sz="3800" dirty="0"/>
              <a:t>. </a:t>
            </a:r>
            <a:r>
              <a:rPr lang="en-US" sz="3800" dirty="0" err="1"/>
              <a:t>extensorum</a:t>
            </a:r>
            <a:r>
              <a:rPr lang="en-US" sz="3800" dirty="0"/>
              <a:t>, </a:t>
            </a:r>
            <a:r>
              <a:rPr lang="ru-RU" sz="3800" dirty="0"/>
              <a:t>которая срастается с лучевой и локтевой костями. </a:t>
            </a:r>
            <a:r>
              <a:rPr lang="ru-RU" sz="3800" dirty="0" smtClean="0"/>
              <a:t>В</a:t>
            </a:r>
            <a:r>
              <a:rPr lang="en-US" sz="3800" dirty="0" smtClean="0"/>
              <a:t> </a:t>
            </a:r>
            <a:r>
              <a:rPr lang="ru-RU" sz="3800" dirty="0" smtClean="0"/>
              <a:t>первом </a:t>
            </a:r>
            <a:r>
              <a:rPr lang="ru-RU" sz="3800" dirty="0"/>
              <a:t>канале (считая от лучевого края) проходят сухожилия </a:t>
            </a:r>
            <a:r>
              <a:rPr lang="en-US" sz="3800" dirty="0"/>
              <a:t>m. </a:t>
            </a:r>
            <a:r>
              <a:rPr lang="en-US" sz="3800" dirty="0" smtClean="0"/>
              <a:t>abductor </a:t>
            </a:r>
            <a:r>
              <a:rPr lang="en-US" sz="3800" dirty="0" err="1" smtClean="0"/>
              <a:t>pollicis</a:t>
            </a:r>
            <a:r>
              <a:rPr lang="en-US" sz="3800" dirty="0" smtClean="0"/>
              <a:t> </a:t>
            </a:r>
            <a:r>
              <a:rPr lang="en-US" sz="3800" dirty="0" err="1"/>
              <a:t>longus</a:t>
            </a:r>
            <a:r>
              <a:rPr lang="en-US" sz="3800" dirty="0"/>
              <a:t> </a:t>
            </a:r>
            <a:r>
              <a:rPr lang="ru-RU" sz="3800" dirty="0"/>
              <a:t>и </a:t>
            </a:r>
            <a:r>
              <a:rPr lang="en-US" sz="3800" dirty="0"/>
              <a:t>m. extensor </a:t>
            </a:r>
            <a:r>
              <a:rPr lang="en-US" sz="3800" dirty="0" err="1"/>
              <a:t>pollicis</a:t>
            </a:r>
            <a:r>
              <a:rPr lang="en-US" sz="3800" dirty="0"/>
              <a:t> </a:t>
            </a:r>
            <a:r>
              <a:rPr lang="en-US" sz="3800" dirty="0" err="1"/>
              <a:t>brevis</a:t>
            </a:r>
            <a:r>
              <a:rPr lang="en-US" sz="3800" dirty="0"/>
              <a:t>; </a:t>
            </a:r>
            <a:r>
              <a:rPr lang="ru-RU" sz="3800" dirty="0"/>
              <a:t>во втором - сухожилие </a:t>
            </a:r>
            <a:r>
              <a:rPr lang="en-US" sz="3800" dirty="0"/>
              <a:t>mm</a:t>
            </a:r>
            <a:r>
              <a:rPr lang="en-US" sz="3800" dirty="0" smtClean="0"/>
              <a:t>. extensor </a:t>
            </a:r>
            <a:r>
              <a:rPr lang="en-US" sz="3800" dirty="0"/>
              <a:t>carpi </a:t>
            </a:r>
            <a:r>
              <a:rPr lang="en-US" sz="3800" dirty="0" err="1"/>
              <a:t>radialis</a:t>
            </a:r>
            <a:r>
              <a:rPr lang="en-US" sz="3800" dirty="0"/>
              <a:t> </a:t>
            </a:r>
            <a:r>
              <a:rPr lang="en-US" sz="3800" dirty="0" err="1"/>
              <a:t>longus</a:t>
            </a:r>
            <a:r>
              <a:rPr lang="en-US" sz="3800" dirty="0"/>
              <a:t> et </a:t>
            </a:r>
            <a:r>
              <a:rPr lang="en-US" sz="3800" dirty="0" err="1"/>
              <a:t>brevis</a:t>
            </a:r>
            <a:r>
              <a:rPr lang="en-US" sz="3800" dirty="0"/>
              <a:t>; </a:t>
            </a:r>
            <a:r>
              <a:rPr lang="ru-RU" sz="3800" dirty="0"/>
              <a:t>в третьем - сухожилие </a:t>
            </a:r>
            <a:r>
              <a:rPr lang="en-US" sz="3800" dirty="0"/>
              <a:t>m</a:t>
            </a:r>
            <a:r>
              <a:rPr lang="en-US" sz="3800" dirty="0" smtClean="0"/>
              <a:t>. extensor </a:t>
            </a:r>
            <a:r>
              <a:rPr lang="en-US" sz="3800" dirty="0" err="1"/>
              <a:t>pollicis</a:t>
            </a:r>
            <a:r>
              <a:rPr lang="en-US" sz="3800" dirty="0"/>
              <a:t> </a:t>
            </a:r>
            <a:r>
              <a:rPr lang="en-US" sz="3800" dirty="0" err="1"/>
              <a:t>longus</a:t>
            </a:r>
            <a:r>
              <a:rPr lang="en-US" sz="3800" dirty="0"/>
              <a:t>; </a:t>
            </a:r>
            <a:r>
              <a:rPr lang="ru-RU" sz="3800" dirty="0"/>
              <a:t>в четвертом- сухожилие </a:t>
            </a:r>
            <a:r>
              <a:rPr lang="en-US" sz="3800" dirty="0"/>
              <a:t>m. extensor </a:t>
            </a:r>
            <a:r>
              <a:rPr lang="en-US" sz="3800" dirty="0" err="1"/>
              <a:t>digitorum</a:t>
            </a:r>
            <a:r>
              <a:rPr lang="en-US" sz="3800" dirty="0"/>
              <a:t> </a:t>
            </a:r>
            <a:r>
              <a:rPr lang="ru-RU" sz="3800" dirty="0" smtClean="0"/>
              <a:t>и</a:t>
            </a:r>
            <a:r>
              <a:rPr lang="en-US" sz="3800" dirty="0" smtClean="0"/>
              <a:t> m</a:t>
            </a:r>
            <a:r>
              <a:rPr lang="en-US" sz="3800" dirty="0"/>
              <a:t>. extensor </a:t>
            </a:r>
            <a:r>
              <a:rPr lang="en-US" sz="3800" dirty="0" err="1"/>
              <a:t>indicis</a:t>
            </a:r>
            <a:r>
              <a:rPr lang="en-US" sz="3800" dirty="0"/>
              <a:t>; </a:t>
            </a:r>
            <a:r>
              <a:rPr lang="ru-RU" sz="3800" dirty="0"/>
              <a:t>в пятом- сухожилие </a:t>
            </a:r>
            <a:r>
              <a:rPr lang="en-US" sz="3800" dirty="0"/>
              <a:t>m. extensor </a:t>
            </a:r>
            <a:r>
              <a:rPr lang="en-US" sz="3800" dirty="0" err="1"/>
              <a:t>digiti</a:t>
            </a:r>
            <a:r>
              <a:rPr lang="en-US" sz="3800" dirty="0"/>
              <a:t> </a:t>
            </a:r>
            <a:r>
              <a:rPr lang="en-US" sz="3800" dirty="0" err="1"/>
              <a:t>minimi</a:t>
            </a:r>
            <a:r>
              <a:rPr lang="en-US" sz="3800" dirty="0"/>
              <a:t> </a:t>
            </a:r>
            <a:r>
              <a:rPr lang="ru-RU" sz="3800" dirty="0"/>
              <a:t>и </a:t>
            </a:r>
            <a:r>
              <a:rPr lang="ru-RU" sz="3800" dirty="0" smtClean="0"/>
              <a:t>в</a:t>
            </a:r>
            <a:r>
              <a:rPr lang="en-US" sz="3800" dirty="0" smtClean="0"/>
              <a:t> </a:t>
            </a:r>
            <a:r>
              <a:rPr lang="ru-RU" sz="3800" dirty="0" smtClean="0"/>
              <a:t>шестом- </a:t>
            </a:r>
            <a:r>
              <a:rPr lang="ru-RU" sz="3800" dirty="0"/>
              <a:t>сухожилие </a:t>
            </a:r>
            <a:r>
              <a:rPr lang="en-US" sz="3800" dirty="0"/>
              <a:t>m. extensor carpi </a:t>
            </a:r>
            <a:r>
              <a:rPr lang="en-US" sz="3800" dirty="0" err="1"/>
              <a:t>ulnaris</a:t>
            </a:r>
            <a:r>
              <a:rPr lang="en-US" sz="3800" dirty="0"/>
              <a:t>.</a:t>
            </a:r>
            <a:endParaRPr lang="ru-RU" sz="3800" dirty="0"/>
          </a:p>
        </p:txBody>
      </p:sp>
    </p:spTree>
    <p:extLst>
      <p:ext uri="{BB962C8B-B14F-4D97-AF65-F5344CB8AC3E}">
        <p14:creationId xmlns:p14="http://schemas.microsoft.com/office/powerpoint/2010/main" val="303486389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Узловые швы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Преимущества узловых швов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Недостатки узловых швов</a:t>
            </a: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b="1" dirty="0" smtClean="0"/>
              <a:t>Прецизионное сопоставление интимы</a:t>
            </a:r>
          </a:p>
          <a:p>
            <a:r>
              <a:rPr lang="ru-RU" b="1" dirty="0" smtClean="0"/>
              <a:t>Небольшая вероятность сужения просвета сосуда</a:t>
            </a: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dirty="0" smtClean="0"/>
              <a:t>Значительная кровопотеря через линию швов</a:t>
            </a:r>
          </a:p>
          <a:p>
            <a:r>
              <a:rPr lang="ru-RU" b="1" dirty="0" smtClean="0"/>
              <a:t>Трудоемкость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7607000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Операции на сосудах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6016" y="188640"/>
            <a:ext cx="4290556" cy="639762"/>
          </a:xfrm>
        </p:spPr>
        <p:txBody>
          <a:bodyPr/>
          <a:lstStyle/>
          <a:p>
            <a:r>
              <a:rPr lang="ru-RU" dirty="0" smtClean="0"/>
              <a:t>Операции на артериях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79512" y="188640"/>
            <a:ext cx="4292241" cy="639762"/>
          </a:xfrm>
        </p:spPr>
        <p:txBody>
          <a:bodyPr/>
          <a:lstStyle/>
          <a:p>
            <a:r>
              <a:rPr lang="ru-RU" dirty="0" smtClean="0"/>
              <a:t>операции на артериях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824198" y="836712"/>
            <a:ext cx="4290556" cy="47525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Перевязка артерий</a:t>
            </a:r>
          </a:p>
          <a:p>
            <a:r>
              <a:rPr lang="ru-RU" dirty="0" err="1" smtClean="0"/>
              <a:t>Дезоблитерация</a:t>
            </a:r>
            <a:r>
              <a:rPr lang="ru-RU" dirty="0" smtClean="0"/>
              <a:t> артерий и </a:t>
            </a:r>
            <a:r>
              <a:rPr lang="ru-RU" dirty="0" err="1" smtClean="0"/>
              <a:t>реваскуляризация</a:t>
            </a:r>
            <a:r>
              <a:rPr lang="ru-RU" dirty="0" smtClean="0"/>
              <a:t> органов и тканей: </a:t>
            </a:r>
          </a:p>
          <a:p>
            <a:r>
              <a:rPr lang="ru-RU" dirty="0" smtClean="0"/>
              <a:t>          </a:t>
            </a:r>
            <a:r>
              <a:rPr lang="ru-RU" dirty="0" err="1" smtClean="0"/>
              <a:t>эмболэктомия</a:t>
            </a:r>
            <a:r>
              <a:rPr lang="ru-RU" dirty="0" smtClean="0"/>
              <a:t> (прямая,   непрямая)</a:t>
            </a:r>
          </a:p>
          <a:p>
            <a:r>
              <a:rPr lang="ru-RU" dirty="0" smtClean="0"/>
              <a:t>          </a:t>
            </a:r>
            <a:r>
              <a:rPr lang="ru-RU" dirty="0" err="1" smtClean="0"/>
              <a:t>Эндартериэктомия</a:t>
            </a:r>
            <a:r>
              <a:rPr lang="ru-RU" dirty="0" smtClean="0"/>
              <a:t> (открытая, полуоткрытая, газовая)</a:t>
            </a:r>
          </a:p>
          <a:p>
            <a:r>
              <a:rPr lang="ru-RU" dirty="0" smtClean="0"/>
              <a:t>Резекция</a:t>
            </a:r>
          </a:p>
          <a:p>
            <a:r>
              <a:rPr lang="ru-RU" dirty="0" err="1" smtClean="0"/>
              <a:t>Реимплантация</a:t>
            </a:r>
            <a:endParaRPr lang="ru-RU" dirty="0" smtClean="0"/>
          </a:p>
          <a:p>
            <a:r>
              <a:rPr lang="ru-RU" dirty="0" smtClean="0"/>
              <a:t>Пластика</a:t>
            </a:r>
          </a:p>
          <a:p>
            <a:r>
              <a:rPr lang="ru-RU" dirty="0" smtClean="0"/>
              <a:t>Обходное шунтирование</a:t>
            </a:r>
          </a:p>
          <a:p>
            <a:r>
              <a:rPr lang="ru-RU" dirty="0" smtClean="0"/>
              <a:t>Операции при аневризме</a:t>
            </a:r>
          </a:p>
          <a:p>
            <a:r>
              <a:rPr lang="ru-RU" dirty="0" err="1" smtClean="0"/>
              <a:t>Стентирование</a:t>
            </a:r>
            <a:r>
              <a:rPr lang="ru-RU" dirty="0" smtClean="0"/>
              <a:t> артерий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07504" y="836712"/>
            <a:ext cx="4581290" cy="4824535"/>
          </a:xfrm>
        </p:spPr>
        <p:txBody>
          <a:bodyPr>
            <a:normAutofit/>
          </a:bodyPr>
          <a:lstStyle/>
          <a:p>
            <a:r>
              <a:rPr lang="ru-RU" dirty="0" err="1" smtClean="0"/>
              <a:t>Экзоваскулярные</a:t>
            </a:r>
            <a:r>
              <a:rPr lang="ru-RU" dirty="0" smtClean="0"/>
              <a:t> операции направлены на улучшение региональной гемодинамики</a:t>
            </a:r>
          </a:p>
          <a:p>
            <a:r>
              <a:rPr lang="ru-RU" dirty="0" err="1" smtClean="0"/>
              <a:t>Эндоваскулярные</a:t>
            </a:r>
            <a:r>
              <a:rPr lang="ru-RU" dirty="0" smtClean="0"/>
              <a:t> операции – комплекс действий в просвете сосуда</a:t>
            </a:r>
          </a:p>
          <a:p>
            <a:r>
              <a:rPr lang="ru-RU" dirty="0" smtClean="0"/>
              <a:t>Реконструктивно-восстановительные операции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71669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Операции на венах</a:t>
            </a:r>
            <a:br>
              <a:rPr lang="ru-RU" dirty="0"/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Венепункция</a:t>
            </a:r>
          </a:p>
          <a:p>
            <a:r>
              <a:rPr lang="ru-RU" dirty="0"/>
              <a:t>Венесекция</a:t>
            </a:r>
          </a:p>
          <a:p>
            <a:r>
              <a:rPr lang="ru-RU" dirty="0"/>
              <a:t>Операции при варикозном расширении вен нижней конечности: </a:t>
            </a:r>
          </a:p>
          <a:p>
            <a:r>
              <a:rPr lang="ru-RU" dirty="0"/>
              <a:t>      </a:t>
            </a:r>
            <a:r>
              <a:rPr lang="ru-RU" dirty="0" err="1" smtClean="0"/>
              <a:t>Венэктомия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флебэктомия</a:t>
            </a:r>
            <a:r>
              <a:rPr lang="ru-RU" dirty="0" smtClean="0"/>
              <a:t>) </a:t>
            </a:r>
            <a:endParaRPr lang="ru-RU" dirty="0"/>
          </a:p>
          <a:p>
            <a:r>
              <a:rPr lang="ru-RU" dirty="0"/>
              <a:t>      Полная облитерация сосудов путем наложения множественных лигатур на расширенные вены и узлы</a:t>
            </a:r>
          </a:p>
          <a:p>
            <a:r>
              <a:rPr lang="ru-RU" dirty="0"/>
              <a:t>       Устранение сброса крови из глубокой венозной сети в поверхностную</a:t>
            </a:r>
          </a:p>
          <a:p>
            <a:r>
              <a:rPr lang="ru-RU" dirty="0"/>
              <a:t>        </a:t>
            </a:r>
            <a:r>
              <a:rPr lang="ru-RU" dirty="0" err="1"/>
              <a:t>Клапанообразование</a:t>
            </a:r>
            <a:r>
              <a:rPr lang="ru-RU" dirty="0"/>
              <a:t> и </a:t>
            </a:r>
            <a:r>
              <a:rPr lang="ru-RU" dirty="0" err="1"/>
              <a:t>экстравазальная</a:t>
            </a:r>
            <a:r>
              <a:rPr lang="ru-RU" dirty="0"/>
              <a:t> коррекция клапанов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42181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5" descr="varicosit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766763"/>
            <a:ext cx="243840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42545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C:\Documents and Settings\vic vernenkar\My Documents\My Pictures\Images\stasis-ulc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7315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46451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4" descr="venous ul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8" y="430213"/>
            <a:ext cx="34417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3581400"/>
            <a:ext cx="3279775" cy="304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8600"/>
            <a:ext cx="342582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330871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венография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26" y="2678268"/>
            <a:ext cx="2886075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341" y="1371600"/>
            <a:ext cx="1209675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867" y="990625"/>
            <a:ext cx="3851985" cy="440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50225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26028"/>
            <a:ext cx="4126384" cy="407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6030"/>
            <a:ext cx="3284215" cy="3316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287655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артериография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16231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3" descr="C:\Documents and Settings\vic vernenkar\My Documents\My Pictures\Images\Aortoiliac disea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5875"/>
            <a:ext cx="4924425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42975"/>
            <a:ext cx="401955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94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038600"/>
            <a:ext cx="2590800" cy="264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94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657600"/>
            <a:ext cx="2895600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07827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УЗИ сосудов нижних конечностей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46382"/>
            <a:ext cx="6192688" cy="404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406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3403104" cy="3475856"/>
          </a:xfrm>
        </p:spPr>
        <p:txBody>
          <a:bodyPr/>
          <a:lstStyle/>
          <a:p>
            <a:r>
              <a:rPr lang="ru-RU" dirty="0" smtClean="0"/>
              <a:t>Артерии верхней конечности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0887"/>
            <a:ext cx="4953000" cy="666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30896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128"/>
            <a:ext cx="6918972" cy="6008687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3067050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829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Плечевое сплетение: схема</a:t>
            </a:r>
            <a:endParaRPr lang="ru-RU" dirty="0"/>
          </a:p>
        </p:txBody>
      </p:sp>
      <p:pic>
        <p:nvPicPr>
          <p:cNvPr id="819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087" y="1554162"/>
            <a:ext cx="6220281" cy="4717107"/>
          </a:xfrm>
        </p:spPr>
      </p:pic>
    </p:spTree>
    <p:extLst>
      <p:ext uri="{BB962C8B-B14F-4D97-AF65-F5344CB8AC3E}">
        <p14:creationId xmlns:p14="http://schemas.microsoft.com/office/powerpoint/2010/main" val="1377891501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523" y="1150391"/>
            <a:ext cx="5780953" cy="3952381"/>
          </a:xfrm>
        </p:spPr>
      </p:pic>
    </p:spTree>
    <p:extLst>
      <p:ext uri="{BB962C8B-B14F-4D97-AF65-F5344CB8AC3E}">
        <p14:creationId xmlns:p14="http://schemas.microsoft.com/office/powerpoint/2010/main" val="1685743419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3003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/>
              <a:t>Доступы к плечевому сплетению.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54461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Передний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проекционный доступ </a:t>
            </a:r>
            <a:r>
              <a:rPr lang="ru-RU" dirty="0"/>
              <a:t>— </a:t>
            </a:r>
            <a:r>
              <a:rPr lang="ru-RU" b="1" i="1" dirty="0"/>
              <a:t>линейным разрезом проводят от середины заднего края грудино-ключично-сосцевидной мышцы вниз через середину ключицы, далее по грудино-дельтовидной борозде и после пересечения </a:t>
            </a:r>
            <a:r>
              <a:rPr lang="ru-RU" b="1" i="1" dirty="0" err="1"/>
              <a:t>подключично-подкрыльцовой</a:t>
            </a:r>
            <a:r>
              <a:rPr lang="ru-RU" b="1" i="1" dirty="0"/>
              <a:t> области, продолжают по передней </a:t>
            </a:r>
            <a:r>
              <a:rPr lang="ru-RU" b="1" i="1" dirty="0" err="1"/>
              <a:t>подкрыльцовой</a:t>
            </a:r>
            <a:r>
              <a:rPr lang="ru-RU" b="1" i="1" dirty="0"/>
              <a:t> линии до шестого </a:t>
            </a:r>
            <a:r>
              <a:rPr lang="ru-RU" b="1" i="1" dirty="0" err="1"/>
              <a:t>межреберья</a:t>
            </a:r>
            <a:r>
              <a:rPr lang="ru-RU" b="1" i="1" dirty="0"/>
              <a:t>. </a:t>
            </a:r>
            <a:endParaRPr lang="ru-RU" b="1" i="1" dirty="0" smtClean="0"/>
          </a:p>
          <a:p>
            <a:endParaRPr lang="ru-RU" b="1" i="1" dirty="0" smtClean="0"/>
          </a:p>
          <a:p>
            <a:r>
              <a:rPr lang="ru-RU" dirty="0" smtClean="0"/>
              <a:t>Доступ </a:t>
            </a:r>
            <a:r>
              <a:rPr lang="ru-RU" dirty="0"/>
              <a:t>пригоден для широкого обнажения первичных и вторичных стволов сплетения, начальных отделов периферических нервов руки, что крайне необходимо при </a:t>
            </a:r>
            <a:r>
              <a:rPr lang="ru-RU" dirty="0" err="1" smtClean="0"/>
              <a:t>преганглионарных</a:t>
            </a:r>
            <a:r>
              <a:rPr lang="ru-RU" dirty="0" smtClean="0"/>
              <a:t> </a:t>
            </a:r>
            <a:r>
              <a:rPr lang="ru-RU" dirty="0"/>
              <a:t>повреждениях плечевого сплетения для выделения межреберных нервов, используемых в качестве </a:t>
            </a:r>
            <a:r>
              <a:rPr lang="ru-RU" dirty="0" err="1"/>
              <a:t>невротизаторов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/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Широкий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доступ </a:t>
            </a:r>
            <a:r>
              <a:rPr lang="ru-RU" dirty="0"/>
              <a:t>значительно облегчает подход к межреберным нервам, позволяет выделить их на достаточном протяжении для прямого </a:t>
            </a:r>
            <a:r>
              <a:rPr lang="ru-RU" dirty="0" err="1"/>
              <a:t>анастомозирования</a:t>
            </a:r>
            <a:r>
              <a:rPr lang="ru-RU" dirty="0"/>
              <a:t> с начальными отделами периферических нервов руки.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07786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>
            <a:normAutofit fontScale="90000"/>
          </a:bodyPr>
          <a:lstStyle/>
          <a:p>
            <a:r>
              <a:rPr lang="ru-RU" dirty="0"/>
              <a:t>Доступы к плечевому сплетению.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/>
              <a:t>Задне</a:t>
            </a:r>
            <a:r>
              <a:rPr lang="ru-RU" b="1" dirty="0"/>
              <a:t>-боковой доступ </a:t>
            </a:r>
            <a:r>
              <a:rPr lang="ru-RU" dirty="0"/>
              <a:t>— позволяет подойти с помощью микрохирургической техники, обеспечивающей сохранение кровоснабжения поврежденных стволов сплетения. </a:t>
            </a:r>
          </a:p>
          <a:p>
            <a:r>
              <a:rPr lang="ru-RU" dirty="0"/>
              <a:t>Наружная яремная вена, как правило, сохраняется; в ряде случаев ее используют для </a:t>
            </a:r>
            <a:r>
              <a:rPr lang="ru-RU" dirty="0" err="1"/>
              <a:t>аутовенопластики</a:t>
            </a:r>
            <a:r>
              <a:rPr lang="ru-RU" dirty="0"/>
              <a:t> поврежденных участков </a:t>
            </a:r>
            <a:r>
              <a:rPr lang="ru-RU" dirty="0" err="1"/>
              <a:t>подкрыльцовой</a:t>
            </a:r>
            <a:r>
              <a:rPr lang="ru-RU" dirty="0"/>
              <a:t> и плечевой артерий. </a:t>
            </a:r>
          </a:p>
          <a:p>
            <a:r>
              <a:rPr lang="ru-RU" dirty="0"/>
              <a:t>В подключичной области пересекают поперек волокон большую и малую грудные мышцы с сохранением передних грудинных нервов, проникающих в малую грудную мышцу с ее задней поверхности. </a:t>
            </a:r>
          </a:p>
          <a:p>
            <a:r>
              <a:rPr lang="ru-RU" dirty="0"/>
              <a:t>При частичных параличах верхнего типа эти нервы могут быть использованы для невротизации. После выделения из рубцового конгломерата первичных, вторичных стволов, начальных отделов периферических нервов руки и </a:t>
            </a:r>
            <a:r>
              <a:rPr lang="ru-RU" dirty="0" err="1"/>
              <a:t>подкрыльцовой</a:t>
            </a:r>
            <a:r>
              <a:rPr lang="ru-RU" dirty="0"/>
              <a:t> артерии, производят идентификацию структур плечевого сплетения по оценке топографических взаимоотношений структур </a:t>
            </a:r>
            <a:r>
              <a:rPr lang="ru-RU" dirty="0" err="1"/>
              <a:t>интраоперационной</a:t>
            </a:r>
            <a:r>
              <a:rPr lang="ru-RU" dirty="0"/>
              <a:t> электростимуляции.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01467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Проекционные линии нервных стволов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  <a:p>
            <a:r>
              <a:rPr lang="ru-RU" b="1" dirty="0" smtClean="0"/>
              <a:t>Срединный </a:t>
            </a:r>
            <a:r>
              <a:rPr lang="ru-RU" b="1" dirty="0"/>
              <a:t>нерв (n. </a:t>
            </a:r>
            <a:r>
              <a:rPr lang="ru-RU" b="1" dirty="0" err="1"/>
              <a:t>medianus</a:t>
            </a:r>
            <a:r>
              <a:rPr lang="ru-RU" b="1" dirty="0"/>
              <a:t>):</a:t>
            </a:r>
          </a:p>
          <a:p>
            <a:endParaRPr lang="ru-RU" dirty="0"/>
          </a:p>
          <a:p>
            <a:r>
              <a:rPr lang="ru-RU" dirty="0"/>
              <a:t>- проекция проводится от середины расстояния    между    </a:t>
            </a:r>
            <a:r>
              <a:rPr lang="ru-RU" dirty="0" smtClean="0"/>
              <a:t>медиальным </a:t>
            </a:r>
            <a:r>
              <a:rPr lang="ru-RU" dirty="0" err="1" smtClean="0"/>
              <a:t>надмыщелком</a:t>
            </a:r>
            <a:r>
              <a:rPr lang="ru-RU" dirty="0" smtClean="0"/>
              <a:t>     </a:t>
            </a:r>
            <a:r>
              <a:rPr lang="ru-RU" dirty="0"/>
              <a:t>и     сухожилием </a:t>
            </a:r>
            <a:r>
              <a:rPr lang="ru-RU" dirty="0" err="1"/>
              <a:t>двухглавой</a:t>
            </a:r>
            <a:r>
              <a:rPr lang="ru-RU" dirty="0"/>
              <a:t> мышцы плеча к </a:t>
            </a:r>
            <a:r>
              <a:rPr lang="ru-RU" dirty="0" smtClean="0"/>
              <a:t>середине расстояния   </a:t>
            </a:r>
            <a:r>
              <a:rPr lang="ru-RU" dirty="0"/>
              <a:t>между   шиловидными отростками локтевой и лучевой кости;</a:t>
            </a:r>
          </a:p>
          <a:p>
            <a:endParaRPr lang="ru-RU" dirty="0"/>
          </a:p>
          <a:p>
            <a:r>
              <a:rPr lang="ru-RU" dirty="0"/>
              <a:t>- от  середины  локтевой  ямки   к середине     расстояния     </a:t>
            </a:r>
            <a:r>
              <a:rPr lang="ru-RU" dirty="0" smtClean="0"/>
              <a:t>между  шиловидными </a:t>
            </a:r>
            <a:r>
              <a:rPr lang="ru-RU" dirty="0"/>
              <a:t>отростками лучевой и локтевой кости.</a:t>
            </a:r>
          </a:p>
          <a:p>
            <a:endParaRPr lang="ru-RU" dirty="0"/>
          </a:p>
          <a:p>
            <a:r>
              <a:rPr lang="ru-RU" b="1" dirty="0" smtClean="0"/>
              <a:t>Локтевой </a:t>
            </a:r>
            <a:r>
              <a:rPr lang="ru-RU" b="1" dirty="0"/>
              <a:t>нерв (n. </a:t>
            </a:r>
            <a:r>
              <a:rPr lang="ru-RU" b="1" dirty="0" err="1" smtClean="0"/>
              <a:t>ulna</a:t>
            </a:r>
            <a:r>
              <a:rPr lang="en-US" b="1" dirty="0" err="1" smtClean="0"/>
              <a:t>ri</a:t>
            </a:r>
            <a:r>
              <a:rPr lang="ru-RU" b="1" dirty="0" smtClean="0"/>
              <a:t>s</a:t>
            </a:r>
            <a:r>
              <a:rPr lang="ru-RU" b="1" dirty="0"/>
              <a:t>):</a:t>
            </a:r>
          </a:p>
          <a:p>
            <a:endParaRPr lang="ru-RU" b="1" dirty="0"/>
          </a:p>
          <a:p>
            <a:r>
              <a:rPr lang="ru-RU" dirty="0"/>
              <a:t>- проекция проводится от медиального </a:t>
            </a:r>
            <a:r>
              <a:rPr lang="ru-RU" dirty="0" err="1"/>
              <a:t>надмыщелка</a:t>
            </a:r>
            <a:r>
              <a:rPr lang="ru-RU" dirty="0"/>
              <a:t> плеча к внутреннему </a:t>
            </a:r>
            <a:r>
              <a:rPr lang="ru-RU" dirty="0" smtClean="0"/>
              <a:t>краю гороховидной </a:t>
            </a:r>
            <a:r>
              <a:rPr lang="ru-RU" dirty="0"/>
              <a:t>кости (линия Пирогова).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132305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85032"/>
            <a:ext cx="5472608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188788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Оперативные доступы к нервным стволам верхней конечности.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7504" y="1124744"/>
            <a:ext cx="8884096" cy="4955381"/>
          </a:xfrm>
        </p:spPr>
        <p:txBody>
          <a:bodyPr>
            <a:noAutofit/>
          </a:bodyPr>
          <a:lstStyle/>
          <a:p>
            <a:r>
              <a:rPr lang="ru-RU" sz="1100" b="1" dirty="0"/>
              <a:t>Обнажение лучевого нерва в подмышечной впадине. </a:t>
            </a:r>
          </a:p>
          <a:p>
            <a:r>
              <a:rPr lang="ru-RU" sz="1100" dirty="0" smtClean="0"/>
              <a:t>Выделение </a:t>
            </a:r>
            <a:r>
              <a:rPr lang="ru-RU" sz="1100" dirty="0"/>
              <a:t>лучевого нерва в этой области представляет большие трудности в виду глубокого залегания его под сосудисто-нервным пучком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 </a:t>
            </a:r>
            <a:r>
              <a:rPr lang="ru-RU" sz="1100" dirty="0"/>
              <a:t>Положение больного на спине, руку укладывают на приставной столик. </a:t>
            </a:r>
            <a:endParaRPr lang="ru-RU" sz="1100" dirty="0" smtClean="0"/>
          </a:p>
          <a:p>
            <a:r>
              <a:rPr lang="ru-RU" sz="1100" dirty="0" smtClean="0"/>
              <a:t>Разрез </a:t>
            </a:r>
            <a:r>
              <a:rPr lang="ru-RU" sz="1100" dirty="0"/>
              <a:t>кожи начинают от наиболее глубокой точки подмышечной впадины по направлению к латеральной ножке трехглавой мышцы на уровне верхней трети плеча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 </a:t>
            </a:r>
            <a:r>
              <a:rPr lang="ru-RU" sz="1100" dirty="0"/>
              <a:t>Рассекают фасцию сосудисто-нервного влагалища и оттягивают тупым крючком локтевой нерв, плечевую артерию и срединный нерв. </a:t>
            </a:r>
            <a:endParaRPr lang="ru-RU" sz="1100" dirty="0" smtClean="0"/>
          </a:p>
          <a:p>
            <a:r>
              <a:rPr lang="ru-RU" sz="1100" dirty="0" smtClean="0"/>
              <a:t>После </a:t>
            </a:r>
            <a:r>
              <a:rPr lang="ru-RU" sz="1100" dirty="0"/>
              <a:t>этого обнаруживают лучевой нерв. В зависимости от характера его повреждения производят </a:t>
            </a:r>
            <a:r>
              <a:rPr lang="ru-RU" sz="1100" dirty="0" err="1"/>
              <a:t>невролиз</a:t>
            </a:r>
            <a:r>
              <a:rPr lang="ru-RU" sz="1100" dirty="0"/>
              <a:t> или иссечение невромы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 </a:t>
            </a:r>
            <a:r>
              <a:rPr lang="ru-RU" sz="1100" b="1" dirty="0"/>
              <a:t>Обнажение лучевого нерва в средней трети плеча. </a:t>
            </a:r>
            <a:endParaRPr lang="ru-RU" sz="1100" b="1" dirty="0" smtClean="0"/>
          </a:p>
          <a:p>
            <a:r>
              <a:rPr lang="ru-RU" sz="1100" dirty="0" smtClean="0"/>
              <a:t>Положение </a:t>
            </a:r>
            <a:r>
              <a:rPr lang="ru-RU" sz="1100" dirty="0"/>
              <a:t>больного на животе, рука отведена и помещена на приставной столик. Можно также уложить больного на здоровый бок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 </a:t>
            </a:r>
            <a:r>
              <a:rPr lang="ru-RU" sz="1100" dirty="0"/>
              <a:t>Разрез кожи длиной 10—12 см начинают от середины заднего края дельтовидной мышцы и продолжают по направлению к наружному краю двуглавой мышцы плеча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 </a:t>
            </a:r>
            <a:r>
              <a:rPr lang="ru-RU" sz="1100" dirty="0"/>
              <a:t>Рассекают собственную фасцию, расслаивают и рассекают скальпелем промежуток между длинной и латеральной головками трехглавой мышцы. </a:t>
            </a:r>
            <a:endParaRPr lang="ru-RU" sz="1100" dirty="0" smtClean="0"/>
          </a:p>
          <a:p>
            <a:r>
              <a:rPr lang="ru-RU" sz="1100" dirty="0" smtClean="0"/>
              <a:t>Раздвинув </a:t>
            </a:r>
            <a:r>
              <a:rPr lang="ru-RU" sz="1100" dirty="0"/>
              <a:t>широко крючками головки мышцы, подходят к плечевой кости, где и находят лучевой нерв. В этой области он может быть ущемлен (при переломах плечевой кости) и спаян с костной мозолью. В таком случае для обнажения нерва трепанируют плечевую кость и выполняют </a:t>
            </a:r>
            <a:r>
              <a:rPr lang="ru-RU" sz="1100" dirty="0" err="1"/>
              <a:t>невролиз</a:t>
            </a:r>
            <a:r>
              <a:rPr lang="ru-RU" sz="1100" dirty="0"/>
              <a:t> или шов нерва в зависимости от характера повреждения. Вмешательство завершают иммобилизацией локтевого сустава гипсовой </a:t>
            </a:r>
            <a:r>
              <a:rPr lang="ru-RU" sz="1100" dirty="0" err="1"/>
              <a:t>лонгетой</a:t>
            </a:r>
            <a:r>
              <a:rPr lang="ru-RU" sz="1100" dirty="0"/>
              <a:t>. </a:t>
            </a:r>
            <a:endParaRPr lang="ru-RU" sz="1100" dirty="0" smtClean="0"/>
          </a:p>
          <a:p>
            <a:r>
              <a:rPr lang="ru-RU" sz="1100" b="1" dirty="0" smtClean="0"/>
              <a:t>Обнажение </a:t>
            </a:r>
            <a:r>
              <a:rPr lang="ru-RU" sz="1100" b="1" dirty="0"/>
              <a:t>лучевого нерва в локтевой области</a:t>
            </a:r>
            <a:r>
              <a:rPr lang="ru-RU" sz="1100" dirty="0"/>
              <a:t>. </a:t>
            </a:r>
            <a:endParaRPr lang="ru-RU" sz="1100" dirty="0" smtClean="0"/>
          </a:p>
          <a:p>
            <a:r>
              <a:rPr lang="ru-RU" sz="1100" dirty="0" smtClean="0"/>
              <a:t>Разрез </a:t>
            </a:r>
            <a:r>
              <a:rPr lang="ru-RU" sz="1100" dirty="0"/>
              <a:t>кожи длиной 10—12 см начинают от латерального края двуглавой мышцы у перехода ее в сухожилие и продолжают вниз на предплечье по внутреннему краю плече-лучевой мышцы. </a:t>
            </a:r>
            <a:endParaRPr lang="ru-RU" sz="1100" dirty="0" smtClean="0"/>
          </a:p>
          <a:p>
            <a:r>
              <a:rPr lang="ru-RU" sz="1100" dirty="0" smtClean="0"/>
              <a:t>Рассекают </a:t>
            </a:r>
            <a:r>
              <a:rPr lang="ru-RU" sz="1100" dirty="0"/>
              <a:t>фасцию и оттягивают крючком плече-лучевую мышцу </a:t>
            </a:r>
            <a:r>
              <a:rPr lang="ru-RU" sz="1100" dirty="0" err="1"/>
              <a:t>латерально</a:t>
            </a:r>
            <a:r>
              <a:rPr lang="ru-RU" sz="1100" dirty="0"/>
              <a:t>, а сухожилие супинатора — </a:t>
            </a:r>
            <a:r>
              <a:rPr lang="ru-RU" sz="1100" dirty="0" err="1"/>
              <a:t>медиально</a:t>
            </a:r>
            <a:r>
              <a:rPr lang="ru-RU" sz="1100" dirty="0"/>
              <a:t>. </a:t>
            </a:r>
            <a:endParaRPr lang="ru-RU" sz="1100" dirty="0" smtClean="0"/>
          </a:p>
          <a:p>
            <a:r>
              <a:rPr lang="ru-RU" sz="1100" dirty="0" smtClean="0"/>
              <a:t>Выходящий </a:t>
            </a:r>
            <a:r>
              <a:rPr lang="ru-RU" sz="1100" dirty="0"/>
              <a:t>из-под латерального края двуглавой мышцы лучевой нерв разделяется в локтевой области на поверхностную и глубокую ветви</a:t>
            </a:r>
            <a:r>
              <a:rPr lang="ru-RU" sz="1100" dirty="0" smtClean="0"/>
              <a:t>.</a:t>
            </a:r>
          </a:p>
          <a:p>
            <a:r>
              <a:rPr lang="ru-RU" sz="1100" dirty="0" smtClean="0"/>
              <a:t>При </a:t>
            </a:r>
            <a:r>
              <a:rPr lang="ru-RU" sz="1100" dirty="0"/>
              <a:t>выделении основного ствола нерва в локтевой области от спаек необходимо иметь в виду возможность повреждения поверхностной его ветви. Осторожной </a:t>
            </a:r>
            <a:r>
              <a:rPr lang="ru-RU" sz="1100" dirty="0" err="1"/>
              <a:t>препаровкой</a:t>
            </a:r>
            <a:r>
              <a:rPr lang="ru-RU" sz="1100" dirty="0"/>
              <a:t> избегают этого осложнения. </a:t>
            </a:r>
            <a:endParaRPr lang="ru-RU" sz="1100" dirty="0" smtClean="0"/>
          </a:p>
          <a:p>
            <a:r>
              <a:rPr lang="ru-RU" sz="1100" dirty="0" smtClean="0"/>
              <a:t>Выделяют </a:t>
            </a:r>
            <a:r>
              <a:rPr lang="ru-RU" sz="1100" dirty="0"/>
              <a:t>центральный и периферический концы лучевого нерва и осуществляют необходимый вид оперативного вмешательства. </a:t>
            </a:r>
            <a:endParaRPr lang="ru-RU" sz="1100" dirty="0" smtClean="0"/>
          </a:p>
          <a:p>
            <a:r>
              <a:rPr lang="ru-RU" sz="1100" dirty="0" smtClean="0"/>
              <a:t>Прикрывают </a:t>
            </a:r>
            <a:r>
              <a:rPr lang="ru-RU" sz="1100" dirty="0"/>
              <a:t>мышцами область шва и послойно зашивают операционную рану. </a:t>
            </a:r>
            <a:endParaRPr lang="ru-RU" sz="1100" dirty="0" smtClean="0"/>
          </a:p>
          <a:p>
            <a:r>
              <a:rPr lang="ru-RU" sz="1100" dirty="0" smtClean="0"/>
              <a:t>Руку </a:t>
            </a:r>
            <a:r>
              <a:rPr lang="ru-RU" sz="1100" dirty="0"/>
              <a:t>иммобилизуют в локтевом суставе при помощи гипсовой лонгеты. </a:t>
            </a:r>
          </a:p>
        </p:txBody>
      </p:sp>
    </p:spTree>
    <p:extLst>
      <p:ext uri="{BB962C8B-B14F-4D97-AF65-F5344CB8AC3E}">
        <p14:creationId xmlns:p14="http://schemas.microsoft.com/office/powerpoint/2010/main" val="102617269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срединного нерва.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884096" cy="5328592"/>
          </a:xfrm>
        </p:spPr>
        <p:txBody>
          <a:bodyPr>
            <a:noAutofit/>
          </a:bodyPr>
          <a:lstStyle/>
          <a:p>
            <a:r>
              <a:rPr lang="ru-RU" sz="1200" dirty="0" smtClean="0"/>
              <a:t>Положение </a:t>
            </a:r>
            <a:r>
              <a:rPr lang="ru-RU" sz="1200" dirty="0"/>
              <a:t>больного на спине, руку укладывают на приставной столик</a:t>
            </a:r>
            <a:r>
              <a:rPr lang="ru-RU" sz="1200" dirty="0" smtClean="0"/>
              <a:t>.</a:t>
            </a:r>
          </a:p>
          <a:p>
            <a:r>
              <a:rPr lang="ru-RU" sz="1200" dirty="0" smtClean="0"/>
              <a:t> </a:t>
            </a:r>
            <a:r>
              <a:rPr lang="ru-RU" sz="1200" dirty="0"/>
              <a:t>Срединный нерв на плече имеет такую же проекционную линию, как и плечевая артерия. Поэтому оперативные доступы к срединному нерву почти аналогичны доступам к плечевой артерии, при которых придерживаются </a:t>
            </a:r>
            <a:r>
              <a:rPr lang="ru-RU" sz="1200" dirty="0" err="1"/>
              <a:t>внепроекционных</a:t>
            </a:r>
            <a:r>
              <a:rPr lang="ru-RU" sz="1200" dirty="0"/>
              <a:t> разрезов. </a:t>
            </a:r>
            <a:endParaRPr lang="ru-RU" sz="1200" dirty="0" smtClean="0"/>
          </a:p>
          <a:p>
            <a:r>
              <a:rPr lang="ru-RU" sz="1200" b="1" dirty="0" smtClean="0"/>
              <a:t>Обнажение </a:t>
            </a:r>
            <a:r>
              <a:rPr lang="ru-RU" sz="1200" b="1" dirty="0"/>
              <a:t>срединного нерва в верхней трети плеча </a:t>
            </a:r>
            <a:endParaRPr lang="ru-RU" sz="1200" b="1" dirty="0" smtClean="0"/>
          </a:p>
          <a:p>
            <a:r>
              <a:rPr lang="ru-RU" sz="1200" dirty="0" smtClean="0"/>
              <a:t>Топографо-анатомические </a:t>
            </a:r>
            <a:r>
              <a:rPr lang="ru-RU" sz="1200" dirty="0"/>
              <a:t>условия для выделения нерва из спаек на этом уровне вызывают большие технические трудности. Здесь, в вилке, образованной двумя ножками плечевого сплетения (латеральная и медиальная), из которых формируются срединный нерв, проходит </a:t>
            </a:r>
            <a:r>
              <a:rPr lang="ru-RU" sz="1200" dirty="0" err="1"/>
              <a:t>подкрыльцовая</a:t>
            </a:r>
            <a:r>
              <a:rPr lang="ru-RU" sz="1200" dirty="0"/>
              <a:t> артерия. Поэтому обнажение нерва сопряжено с опасностью повреждения этой артерии. Иногда наблюдается сочетанные их повреждения. Хирургическое вмешательство в таких случаях может вызвать необходимость одновременной операции на </a:t>
            </a:r>
            <a:r>
              <a:rPr lang="ru-RU" sz="1200" dirty="0" err="1"/>
              <a:t>подкрыльцовой</a:t>
            </a:r>
            <a:r>
              <a:rPr lang="ru-RU" sz="1200" dirty="0"/>
              <a:t> артерии и срединном нерве. ; Обнажение срединного нерва в средней трети плеча. Разрез кожи длиной 8—10 см производят по медиальному краю двуглавой мышцы. Рассекают фасцию плеча и переднюю стенку двуглавой мышцы, являющуюся передней стенкой сосудисто-нервного влагалища. Из-за близкого расположения плечевой артерии и срединного нерва необходимо весьма осторожно разъединить рубцовую ткань, в которую нередко вовлекаются одновременно кровеносные сосуды и нерв. В зависимости от характера повреждения производят </a:t>
            </a:r>
            <a:r>
              <a:rPr lang="ru-RU" sz="1200" dirty="0" err="1"/>
              <a:t>невролиз</a:t>
            </a:r>
            <a:r>
              <a:rPr lang="ru-RU" sz="1200" dirty="0"/>
              <a:t>, шов нерва либо аутотрансплантацию. Конечности иммобилизуют при помощи гипсовой лонгеты. Обнажение срединного нерва в верхней трети предплечья. Положение больного на спине, руку больного укладывают на приставной столик. Разрез кожи длиной 8— 10 см начинают от середины локтевой ямки и проводят вниз на предплечье по проекционной линии. Края раны растягивают крючками и рассекают скальпелем фасцию предплечья между лучевым сгибателем кисти и круглым пронатором. Сомкнутыми анатомическими пинцетами проникают в межмышечный промежуток и отыскивают нерв, проходящий между головками круглого пронатора. В верхнем участке разреза (в локтевой ямке) следует иметь в виду поверхностное расположение нерва, впереди него проходит локтевая артерия. Обнажение срединного нерва в нижней трети предплечья и на кисти. Положение больного на спине. Руку больного укладывают на приставной столик. Разрез кожи длиной 6—8 см проводят по срединной линии предплечья, что соответствует медиальному краю лучевого сгибателя кисти. Рассекают фасцию предплечья и разводят крючками сухожилие лучевого сгибателя кисти с латеральной стороны, а сухожилие длинного и поверхностного сгибателя пальцев — с медиальной: между ними на небольшой глубине находят ствол срединного нерва. При необходимости обнажить ствол срединного нерва в области перехода его на кисть, разрез удлиняют по проекции срединного нерва. После выполнения операции на нерве накладывают швы на фасцию предплечья. Предплечье и кисть иммобилизуют гипсовой </a:t>
            </a:r>
            <a:r>
              <a:rPr lang="ru-RU" sz="1200" dirty="0" err="1"/>
              <a:t>лонгетой</a:t>
            </a:r>
            <a:r>
              <a:rPr lang="ru-RU" sz="1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8577148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Обнажение локтевого нерва.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Доступы </a:t>
            </a:r>
            <a:r>
              <a:rPr lang="ru-RU" dirty="0"/>
              <a:t>к нерву на протяжении верхней и средней трети плеча аналогичны таковым к срединному нерву. При этом не следует повреждать коллатеральную локтевую ветвь лучевого нерва к медиальной головке трехглавой мышцы, располагающуюся на небольшом расстоянии под локтевым нервом. </a:t>
            </a:r>
            <a:endParaRPr lang="ru-RU" dirty="0" smtClean="0"/>
          </a:p>
          <a:p>
            <a:r>
              <a:rPr lang="ru-RU" b="1" dirty="0" smtClean="0"/>
              <a:t>Обнажение </a:t>
            </a:r>
            <a:r>
              <a:rPr lang="ru-RU" b="1" dirty="0"/>
              <a:t>локтевого нерва в нижней трети плеча. </a:t>
            </a:r>
            <a:r>
              <a:rPr lang="ru-RU" dirty="0"/>
              <a:t>Разрез кожи длиной 8—10 см проводят от середины медиальной двуглавой борозды по направлению к внутреннему </a:t>
            </a:r>
            <a:r>
              <a:rPr lang="ru-RU" dirty="0" err="1"/>
              <a:t>надмыщелку</a:t>
            </a:r>
            <a:r>
              <a:rPr lang="ru-RU" dirty="0"/>
              <a:t> плеча. </a:t>
            </a:r>
            <a:endParaRPr lang="ru-RU" dirty="0" smtClean="0"/>
          </a:p>
          <a:p>
            <a:r>
              <a:rPr lang="ru-RU" dirty="0" smtClean="0"/>
              <a:t>Рассекают </a:t>
            </a:r>
            <a:r>
              <a:rPr lang="ru-RU" dirty="0"/>
              <a:t>фасцию плеча по краю внутренней головки трехглавой мышцы. После этого тупыми крючками оттягивают ее край кзади, а медиальную головку двуглавой мышцы — кпереди.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медиальной поверхности внутренней головки трехглавой мышцы находят локтевой нерв. </a:t>
            </a:r>
            <a:endParaRPr lang="ru-RU" dirty="0" smtClean="0"/>
          </a:p>
          <a:p>
            <a:r>
              <a:rPr lang="ru-RU" dirty="0" smtClean="0"/>
              <a:t>Перемещение </a:t>
            </a:r>
            <a:r>
              <a:rPr lang="ru-RU" dirty="0"/>
              <a:t>локтевого нерва в локтевую ямку.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наличии больших дефектов нервного ствола в нижней трети плеча, где не удается непосредственное сопоставление отрезков нерва, прибегают к перемещению центрального и периферического отрезков в область локтевой ямки.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этого удлиняют вертикальную часть разреза и продолжают его на предплечье, на 6—7 см ниже локтевой ямки и приступают к выделению отрезков нерва. </a:t>
            </a:r>
            <a:endParaRPr lang="ru-RU" dirty="0" smtClean="0"/>
          </a:p>
          <a:p>
            <a:r>
              <a:rPr lang="ru-RU" dirty="0" smtClean="0"/>
              <a:t>Сначала </a:t>
            </a:r>
            <a:r>
              <a:rPr lang="ru-RU" dirty="0"/>
              <a:t>выделяют из спаек проксимальный отрезок вместе с центральной невромой, затем рассекают внутреннюю межмышечную перегородку и переводят этот отрезок в среднее мышечное ложе. </a:t>
            </a:r>
            <a:endParaRPr lang="ru-RU" dirty="0" smtClean="0"/>
          </a:p>
          <a:p>
            <a:r>
              <a:rPr lang="ru-RU" dirty="0" smtClean="0"/>
              <a:t>Выделенную </a:t>
            </a:r>
            <a:r>
              <a:rPr lang="ru-RU" dirty="0"/>
              <a:t>часть нерва с невромой обертывают марлевой салфеткой, смоченной теплым изотоническим раствором, и приступают к обнаружению периферического отрезка локтевого нерва в верхней трети предплечья. Выделенный периферический отрезок прошивают толстой нитью через неврому и протягивают его в область локтевой ямки через тоннель, проделанный корнцангом под группой мышц сгибателей предплечья.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этом необходимо периферический отрезок нерва осторожно выделить, чтобы не повредить двигательных ветвей, отходящих здесь к мышцам-сгибателям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Чтобы осуществить безболезненно эту процедуру, вводят под мышцы-сгибатели предплечья значительное количество раствора новокаина. Удаляют центральную неврому, иссекают рубец и сшивают отрезки нерва посредством </a:t>
            </a:r>
            <a:r>
              <a:rPr lang="ru-RU" dirty="0" err="1"/>
              <a:t>интерфасцикулярного</a:t>
            </a:r>
            <a:r>
              <a:rPr lang="ru-RU" dirty="0"/>
              <a:t> шва или </a:t>
            </a:r>
            <a:r>
              <a:rPr lang="ru-RU" dirty="0" err="1"/>
              <a:t>ауто</a:t>
            </a:r>
            <a:r>
              <a:rPr lang="ru-RU" dirty="0"/>
              <a:t>-трансплантации. Локтевой сустав </a:t>
            </a:r>
            <a:r>
              <a:rPr lang="ru-RU" dirty="0" err="1"/>
              <a:t>иммобилизируют</a:t>
            </a:r>
            <a:r>
              <a:rPr lang="ru-RU" dirty="0"/>
              <a:t> гипсовой </a:t>
            </a:r>
            <a:r>
              <a:rPr lang="ru-RU" dirty="0" err="1"/>
              <a:t>лонгетой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264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Подключичная артерия (a. </a:t>
            </a:r>
            <a:r>
              <a:rPr lang="ru-RU" dirty="0" err="1"/>
              <a:t>subclavia</a:t>
            </a:r>
            <a:r>
              <a:rPr lang="ru-RU" dirty="0"/>
              <a:t>):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4162"/>
            <a:ext cx="4104456" cy="4755158"/>
          </a:xfrm>
        </p:spPr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dirty="0"/>
              <a:t>проекция    соответствует    линии, проведенной параллельно и ниже середины ключицы на 1,5-2 см.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96752"/>
            <a:ext cx="518457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208850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локтевого нерва на кисти.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4162"/>
            <a:ext cx="8812088" cy="504319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Разрез </a:t>
            </a:r>
            <a:r>
              <a:rPr lang="ru-RU" dirty="0"/>
              <a:t>кожи начинают на 4 см выше и на 0,5 см латеральное гороховидной кости и проводят его вниз на кисть в виде дуги по ее краю. </a:t>
            </a:r>
            <a:endParaRPr lang="ru-RU" dirty="0" smtClean="0"/>
          </a:p>
          <a:p>
            <a:r>
              <a:rPr lang="ru-RU" dirty="0" smtClean="0"/>
              <a:t>Пересекают </a:t>
            </a:r>
            <a:r>
              <a:rPr lang="ru-RU" dirty="0"/>
              <a:t>утолщенный листок собственной фасции, имеющий вид связки. </a:t>
            </a:r>
            <a:endParaRPr lang="ru-RU" dirty="0" smtClean="0"/>
          </a:p>
          <a:p>
            <a:r>
              <a:rPr lang="ru-RU" dirty="0" smtClean="0"/>
              <a:t>Разводят </a:t>
            </a:r>
            <a:r>
              <a:rPr lang="ru-RU" dirty="0"/>
              <a:t>крючками края раны, после чего становится видна глубокая ветвь локтевого нерва, идущая вместе с локтевой артерией в толщу мышц возвышения V пальца.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зависимости от состояния выделенного нервного ствола выполняют операцию </a:t>
            </a:r>
            <a:r>
              <a:rPr lang="ru-RU" dirty="0" err="1"/>
              <a:t>невролиза</a:t>
            </a:r>
            <a:r>
              <a:rPr lang="ru-RU" dirty="0"/>
              <a:t> либо накладывают шов нерва.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4846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817" y="122238"/>
            <a:ext cx="5116365" cy="6008687"/>
          </a:xfrm>
        </p:spPr>
      </p:pic>
    </p:spTree>
    <p:extLst>
      <p:ext uri="{BB962C8B-B14F-4D97-AF65-F5344CB8AC3E}">
        <p14:creationId xmlns:p14="http://schemas.microsoft.com/office/powerpoint/2010/main" val="288742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седалищного нерва в ягодичной области.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Проекционная </a:t>
            </a:r>
            <a:r>
              <a:rPr lang="ru-RU" dirty="0"/>
              <a:t>линия седалищного нерва проходит от середины расстояния между седалищным бугром и большим вертелом. </a:t>
            </a:r>
            <a:endParaRPr lang="ru-RU" dirty="0" smtClean="0"/>
          </a:p>
          <a:p>
            <a:r>
              <a:rPr lang="ru-RU" dirty="0" smtClean="0"/>
              <a:t>Положение </a:t>
            </a:r>
            <a:r>
              <a:rPr lang="ru-RU" dirty="0"/>
              <a:t>больного на здоровом боку. </a:t>
            </a:r>
            <a:endParaRPr lang="ru-RU" dirty="0" smtClean="0"/>
          </a:p>
          <a:p>
            <a:r>
              <a:rPr lang="ru-RU" dirty="0" smtClean="0"/>
              <a:t>Дугообразный </a:t>
            </a:r>
            <a:r>
              <a:rPr lang="ru-RU" dirty="0"/>
              <a:t>разрез кожи (выпуклостью кпереди) начинают от гребня подвздошной кости и продолжают спереди большого вертела через ягодичную складку на бедро. </a:t>
            </a:r>
            <a:endParaRPr lang="ru-RU" dirty="0" smtClean="0"/>
          </a:p>
          <a:p>
            <a:r>
              <a:rPr lang="ru-RU" dirty="0" smtClean="0"/>
              <a:t>Надрезают </a:t>
            </a:r>
            <a:r>
              <a:rPr lang="ru-RU" dirty="0"/>
              <a:t>ягодичную фасцию у верхнего и нижнего краев большой ягодичной мышцы и проникают пальцем под эту мышцу. </a:t>
            </a:r>
            <a:endParaRPr lang="ru-RU" dirty="0" smtClean="0"/>
          </a:p>
          <a:p>
            <a:r>
              <a:rPr lang="ru-RU" dirty="0" smtClean="0"/>
              <a:t>Под </a:t>
            </a:r>
            <a:r>
              <a:rPr lang="ru-RU" dirty="0"/>
              <a:t>защитой зонда или пальца пересекают мышцу вблизи апоневротического растяжения. </a:t>
            </a:r>
            <a:endParaRPr lang="ru-RU" dirty="0" smtClean="0"/>
          </a:p>
          <a:p>
            <a:r>
              <a:rPr lang="ru-RU" dirty="0" smtClean="0"/>
              <a:t>Далее </a:t>
            </a:r>
            <a:r>
              <a:rPr lang="ru-RU" dirty="0"/>
              <a:t>рассекают глубокий листок ягодичной фасции, после чего оттягивают кверху и </a:t>
            </a:r>
            <a:r>
              <a:rPr lang="ru-RU" dirty="0" err="1"/>
              <a:t>медиально</a:t>
            </a:r>
            <a:r>
              <a:rPr lang="ru-RU" dirty="0"/>
              <a:t> большой кожно-мышечный лоскут. </a:t>
            </a:r>
            <a:endParaRPr lang="ru-RU" dirty="0" smtClean="0"/>
          </a:p>
          <a:p>
            <a:r>
              <a:rPr lang="ru-RU" dirty="0" smtClean="0"/>
              <a:t>Тампоном </a:t>
            </a:r>
            <a:r>
              <a:rPr lang="ru-RU" dirty="0"/>
              <a:t>расслаивают межмышечную клетчатку и у нижнего края большой ягодичной мышцы находят седалищный нерв. </a:t>
            </a:r>
            <a:endParaRPr lang="ru-RU" dirty="0" smtClean="0"/>
          </a:p>
          <a:p>
            <a:r>
              <a:rPr lang="ru-RU" dirty="0" smtClean="0"/>
              <a:t>Далее </a:t>
            </a:r>
            <a:r>
              <a:rPr lang="ru-RU" dirty="0"/>
              <a:t>приступают к освобождению нерва от спаек по ходу раны и выполнению операции </a:t>
            </a:r>
            <a:r>
              <a:rPr lang="ru-RU" dirty="0" err="1"/>
              <a:t>невролиза</a:t>
            </a:r>
            <a:r>
              <a:rPr lang="ru-RU" dirty="0"/>
              <a:t> или же удаления невромы с последующим наложением </a:t>
            </a:r>
            <a:r>
              <a:rPr lang="ru-RU" dirty="0" err="1"/>
              <a:t>эпиневральных</a:t>
            </a:r>
            <a:r>
              <a:rPr lang="ru-RU" dirty="0"/>
              <a:t> швов (5—6). </a:t>
            </a:r>
            <a:endParaRPr lang="ru-RU" dirty="0" smtClean="0"/>
          </a:p>
          <a:p>
            <a:r>
              <a:rPr lang="ru-RU" dirty="0" smtClean="0"/>
              <a:t>После </a:t>
            </a:r>
            <a:r>
              <a:rPr lang="ru-RU" dirty="0"/>
              <a:t>этого сшивают края большой ягодичной мышцы и фасцию. Швы на кожу. Иммобилизация конечности.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1060178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седалищного нерва в средней трети бедра.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Положение </a:t>
            </a:r>
            <a:r>
              <a:rPr lang="ru-RU" dirty="0"/>
              <a:t>больного на спине. </a:t>
            </a:r>
            <a:endParaRPr lang="ru-RU" dirty="0" smtClean="0"/>
          </a:p>
          <a:p>
            <a:r>
              <a:rPr lang="ru-RU" dirty="0" smtClean="0"/>
              <a:t>Разрез </a:t>
            </a:r>
            <a:r>
              <a:rPr lang="ru-RU" dirty="0"/>
              <a:t>кожи длиной 10—12 см проводят по проекционной линии: рассекают фасцию, проникают тупым инструментом между мышцами. </a:t>
            </a:r>
            <a:endParaRPr lang="ru-RU" dirty="0" smtClean="0"/>
          </a:p>
          <a:p>
            <a:r>
              <a:rPr lang="ru-RU" dirty="0" smtClean="0"/>
              <a:t>Крючками </a:t>
            </a:r>
            <a:r>
              <a:rPr lang="ru-RU" dirty="0"/>
              <a:t>отводят длинную головку двуглавой мышцы кнаружи, а полусухожильную и полуперепончатую мышцу — </a:t>
            </a:r>
            <a:r>
              <a:rPr lang="ru-RU" dirty="0" err="1"/>
              <a:t>кнутри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Раздвигая </a:t>
            </a:r>
            <a:r>
              <a:rPr lang="ru-RU" dirty="0"/>
              <a:t>клетчатку между этими мышцами, находят седалищный нерв. Следует помнить, что длинная головка двуглавой мышцы бедра пересекает нерв косо </a:t>
            </a:r>
            <a:r>
              <a:rPr lang="ru-RU" dirty="0" err="1"/>
              <a:t>снутри</a:t>
            </a:r>
            <a:r>
              <a:rPr lang="ru-RU" dirty="0"/>
              <a:t> кнаружи.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наличии спаек нерва с мышцей разделяют рубцы, оттягивая двуглавую мышцу кверху и </a:t>
            </a:r>
            <a:r>
              <a:rPr lang="ru-RU" dirty="0" err="1"/>
              <a:t>латерально</a:t>
            </a:r>
            <a:r>
              <a:rPr lang="ru-RU" dirty="0"/>
              <a:t> или книзу и </a:t>
            </a:r>
            <a:r>
              <a:rPr lang="ru-RU" dirty="0" err="1"/>
              <a:t>медиально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случаях крупных дефектов нерва, образовавшихся после иссечения невромы (6— 8 см), для сопоставления центрального и периферического отрезков нерва и наложения швов необходимо согнуть конечность в коленном суставе или прибегнуть к аутотрансплантации. Послойное зашивание раны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Иммобилизация конечности гипсовой повязкой.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58629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Обнажение большеберцового нерва в верхней трети голени.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Положение </a:t>
            </a:r>
            <a:r>
              <a:rPr lang="ru-RU" sz="1600" dirty="0"/>
              <a:t>больного на животе, колено слегка согнуто. </a:t>
            </a:r>
            <a:endParaRPr lang="ru-RU" sz="1600" dirty="0" smtClean="0"/>
          </a:p>
          <a:p>
            <a:r>
              <a:rPr lang="ru-RU" sz="1600" dirty="0" smtClean="0"/>
              <a:t>Срединный </a:t>
            </a:r>
            <a:r>
              <a:rPr lang="ru-RU" sz="1600" dirty="0"/>
              <a:t>разрез кожи по задней поверхности </a:t>
            </a:r>
            <a:r>
              <a:rPr lang="ru-RU" sz="1600" dirty="0" err="1"/>
              <a:t>го</a:t>
            </a:r>
            <a:r>
              <a:rPr lang="ru-RU" sz="1600" dirty="0"/>
              <a:t>-, лени, переходящий на область подколенной ямки. </a:t>
            </a:r>
            <a:endParaRPr lang="ru-RU" sz="1600" dirty="0" smtClean="0"/>
          </a:p>
          <a:p>
            <a:r>
              <a:rPr lang="ru-RU" sz="1600" dirty="0" smtClean="0"/>
              <a:t>Рассекают </a:t>
            </a:r>
            <a:r>
              <a:rPr lang="ru-RU" sz="1600" dirty="0"/>
              <a:t>фасцию, прикрывающую сосудисто-нервный пучок в подколенной ямке, и приступают к разделению головок икроножной мышцы, начиная от уровня мыщелков бедра. </a:t>
            </a:r>
            <a:endParaRPr lang="ru-RU" sz="1600" dirty="0" smtClean="0"/>
          </a:p>
          <a:p>
            <a:r>
              <a:rPr lang="ru-RU" sz="1600" dirty="0" smtClean="0"/>
              <a:t>При </a:t>
            </a:r>
            <a:r>
              <a:rPr lang="ru-RU" sz="1600" dirty="0"/>
              <a:t>разрезе фасции оберегают от повреждения крупные сосуды и медиальный кожный нерв голени. </a:t>
            </a:r>
            <a:endParaRPr lang="ru-RU" sz="1600" dirty="0" smtClean="0"/>
          </a:p>
          <a:p>
            <a:r>
              <a:rPr lang="ru-RU" sz="1600" dirty="0" smtClean="0"/>
              <a:t>В </a:t>
            </a:r>
            <a:r>
              <a:rPr lang="ru-RU" sz="1600" dirty="0"/>
              <a:t>подколенной ямке высвобождают </a:t>
            </a:r>
            <a:r>
              <a:rPr lang="ru-RU" sz="1600" dirty="0" smtClean="0"/>
              <a:t>большеберцовый </a:t>
            </a:r>
            <a:r>
              <a:rPr lang="ru-RU" sz="1600" dirty="0"/>
              <a:t>нерв из клетчатки либо от спаек и берут его на держалки. </a:t>
            </a:r>
            <a:endParaRPr lang="ru-RU" sz="1600" dirty="0" smtClean="0"/>
          </a:p>
          <a:p>
            <a:r>
              <a:rPr lang="ru-RU" sz="1600" dirty="0" smtClean="0"/>
              <a:t>Проникая </a:t>
            </a:r>
            <a:r>
              <a:rPr lang="ru-RU" sz="1600" dirty="0"/>
              <a:t>пальцем между головками икроножной мышцы, разделяют их скальпелем или ножницами, строго придерживаясь срединной линии, достигая середины голени. </a:t>
            </a:r>
            <a:endParaRPr lang="ru-RU" sz="1600" dirty="0" smtClean="0"/>
          </a:p>
          <a:p>
            <a:r>
              <a:rPr lang="ru-RU" sz="1600" dirty="0" smtClean="0"/>
              <a:t>При </a:t>
            </a:r>
            <a:r>
              <a:rPr lang="ru-RU" sz="1600" dirty="0"/>
              <a:t>растягивании икроножной мышцы крючками хорошо видны ветви большеберцового нерва, проникающие в каждую из головок этой мышцы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Находят сухожильную дугу камбаловидной мышцы, под которую проходит большеберцовый нерв. </a:t>
            </a:r>
            <a:endParaRPr lang="ru-RU" sz="1600" dirty="0" smtClean="0"/>
          </a:p>
          <a:p>
            <a:r>
              <a:rPr lang="ru-RU" sz="1600" dirty="0" smtClean="0"/>
              <a:t>Рассекают </a:t>
            </a:r>
            <a:r>
              <a:rPr lang="ru-RU" sz="1600" dirty="0"/>
              <a:t>сухожильную дугу и камбаловидную мышцу вдоль ее пучков. </a:t>
            </a:r>
            <a:endParaRPr lang="ru-RU" sz="1600" dirty="0" smtClean="0"/>
          </a:p>
          <a:p>
            <a:r>
              <a:rPr lang="ru-RU" sz="1600" dirty="0" smtClean="0"/>
              <a:t>При </a:t>
            </a:r>
            <a:r>
              <a:rPr lang="ru-RU" sz="1600" dirty="0"/>
              <a:t>манипуляции на нерве следует помнить о близком его соседстве с подколенной веной и артерией.</a:t>
            </a:r>
          </a:p>
        </p:txBody>
      </p:sp>
    </p:spTree>
    <p:extLst>
      <p:ext uri="{BB962C8B-B14F-4D97-AF65-F5344CB8AC3E}">
        <p14:creationId xmlns:p14="http://schemas.microsoft.com/office/powerpoint/2010/main" val="13283255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138</TotalTime>
  <Words>7730</Words>
  <Application>Microsoft Office PowerPoint</Application>
  <PresentationFormat>Экран (4:3)</PresentationFormat>
  <Paragraphs>510</Paragraphs>
  <Slides>94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94</vt:i4>
      </vt:variant>
    </vt:vector>
  </HeadingPairs>
  <TitlesOfParts>
    <vt:vector size="95" baseType="lpstr">
      <vt:lpstr>Трек</vt:lpstr>
      <vt:lpstr>Клиническая анатомия конечностей.  Современная ангиология</vt:lpstr>
      <vt:lpstr>Верхняя конечность</vt:lpstr>
      <vt:lpstr>Презентация PowerPoint</vt:lpstr>
      <vt:lpstr>Борозды И каналы верхней КОНЕЧНОСТи </vt:lpstr>
      <vt:lpstr>Локтевая область </vt:lpstr>
      <vt:lpstr>ОБЛАСТЬ ПРЕДПЛЕЧЬЯ </vt:lpstr>
      <vt:lpstr>Область кисти </vt:lpstr>
      <vt:lpstr>Артерии верхней конечности</vt:lpstr>
      <vt:lpstr>Подключичная артерия (a. subclavia): </vt:lpstr>
      <vt:lpstr>Презентация PowerPoint</vt:lpstr>
      <vt:lpstr>Проекционные линии подмышечной артерии: </vt:lpstr>
      <vt:lpstr>Сосуды подмышечной области</vt:lpstr>
      <vt:lpstr>Презентация PowerPoint</vt:lpstr>
      <vt:lpstr>Обнажение подмышечной артерии</vt:lpstr>
      <vt:lpstr>Обнажение плечевой артерии. Проекционные линии плечевой артерии: </vt:lpstr>
      <vt:lpstr>Обнажение плечевой артерии. </vt:lpstr>
      <vt:lpstr>Fossa cubiti Доступ в локтевой ямке. </vt:lpstr>
      <vt:lpstr>предплечье </vt:lpstr>
      <vt:lpstr>Обнажение лучевой артерии. Проекционные линии лучевой артерии: </vt:lpstr>
      <vt:lpstr>Обнажение лучевой артерии. </vt:lpstr>
      <vt:lpstr>Обнажение лучевой артерии. </vt:lpstr>
      <vt:lpstr>Обнажение лучевой артерии. </vt:lpstr>
      <vt:lpstr>Проекционные линии локтевой артерии:</vt:lpstr>
      <vt:lpstr>Обнажение локтевой артерии. </vt:lpstr>
      <vt:lpstr>Обнажение локтевой артерии. </vt:lpstr>
      <vt:lpstr>Обнажение локтевой артерии</vt:lpstr>
      <vt:lpstr>кисть</vt:lpstr>
      <vt:lpstr>Презентация PowerPoint</vt:lpstr>
      <vt:lpstr>Презентация PowerPoint</vt:lpstr>
      <vt:lpstr>Нижняя конечность</vt:lpstr>
      <vt:lpstr>Презентация PowerPoint</vt:lpstr>
      <vt:lpstr>Презентация PowerPoint</vt:lpstr>
      <vt:lpstr>Область бедра </vt:lpstr>
      <vt:lpstr>Презентация PowerPoint</vt:lpstr>
      <vt:lpstr>Область голени </vt:lpstr>
      <vt:lpstr>Область стопы </vt:lpstr>
      <vt:lpstr>Проекционная анатомия артерий  и нервов нижней конечности </vt:lpstr>
      <vt:lpstr>Проекционные линии a. Femoralis, a. Tibialis anterior и а. Dorsalis pedis</vt:lpstr>
      <vt:lpstr>Презентация PowerPoint</vt:lpstr>
      <vt:lpstr>Обнажение бедренной артерии. Проекция бедренной артерии: </vt:lpstr>
      <vt:lpstr>Обнажение бедренной артерии</vt:lpstr>
      <vt:lpstr>Обнажение бедренной артерии</vt:lpstr>
      <vt:lpstr>Обнажение бедренной артерии</vt:lpstr>
      <vt:lpstr>Обнажение подколенной артерии. Проекционные линии подколенной артерии: </vt:lpstr>
      <vt:lpstr>Презентация PowerPoint</vt:lpstr>
      <vt:lpstr>Обнажение подколенной артерии. </vt:lpstr>
      <vt:lpstr>Обнажение подколенной артерии. </vt:lpstr>
      <vt:lpstr>Проекционные линии артерий и нервов голени и стопы</vt:lpstr>
      <vt:lpstr>Презентация PowerPoint</vt:lpstr>
      <vt:lpstr>Обнажение передней большеберцовой артерии. Проекция передней больше-берцовой артерии: </vt:lpstr>
      <vt:lpstr>Обнажение передней большеберцовой артерии</vt:lpstr>
      <vt:lpstr>Обнажение передней большеберцовой артерии</vt:lpstr>
      <vt:lpstr>Обнажение передней большеберцовой артерии</vt:lpstr>
      <vt:lpstr>Обнажение общего малоберцового нерва в верхней трети голени</vt:lpstr>
      <vt:lpstr>Обнажение задней большеберцовой артерии. Проекционные линии задней большеберцовой артерии: </vt:lpstr>
      <vt:lpstr>Доступ задний (перевязка артерии в голеноподколенном канале). </vt:lpstr>
      <vt:lpstr>Внутренний доступ в средней трети голени. </vt:lpstr>
      <vt:lpstr>Медиальный доступ в средней и нижней трети голени. </vt:lpstr>
      <vt:lpstr>Доступ позади медиальной лодыжки. </vt:lpstr>
      <vt:lpstr>Общая техника перевязки сосуда на протяжении. </vt:lpstr>
      <vt:lpstr>Линии разрезов при перевязке сосудов на протяжении</vt:lpstr>
      <vt:lpstr>Презентация PowerPoint</vt:lpstr>
      <vt:lpstr>Оперативный прием. </vt:lpstr>
      <vt:lpstr>Завершение операции. </vt:lpstr>
      <vt:lpstr>Осложнения: </vt:lpstr>
      <vt:lpstr>Операции на сосудах</vt:lpstr>
      <vt:lpstr>Условия, необходимые для успешного выполнения шва сосуда</vt:lpstr>
      <vt:lpstr>Приемы, применяемые при наложении сосудистых швов</vt:lpstr>
      <vt:lpstr>Виды ручных сосудистых швов</vt:lpstr>
      <vt:lpstr>Узловые швы</vt:lpstr>
      <vt:lpstr>Операции на сосудах</vt:lpstr>
      <vt:lpstr>Операции на венах </vt:lpstr>
      <vt:lpstr>Презентация PowerPoint</vt:lpstr>
      <vt:lpstr>Презентация PowerPoint</vt:lpstr>
      <vt:lpstr>Презентация PowerPoint</vt:lpstr>
      <vt:lpstr>венография</vt:lpstr>
      <vt:lpstr>артериография</vt:lpstr>
      <vt:lpstr>Презентация PowerPoint</vt:lpstr>
      <vt:lpstr>УЗИ сосудов нижних конечностей</vt:lpstr>
      <vt:lpstr>Презентация PowerPoint</vt:lpstr>
      <vt:lpstr>Плечевое сплетение: схема</vt:lpstr>
      <vt:lpstr>Презентация PowerPoint</vt:lpstr>
      <vt:lpstr>Доступы к плечевому сплетению. </vt:lpstr>
      <vt:lpstr>Доступы к плечевому сплетению. </vt:lpstr>
      <vt:lpstr>Проекционные линии нервных стволов</vt:lpstr>
      <vt:lpstr>Презентация PowerPoint</vt:lpstr>
      <vt:lpstr>Оперативные доступы к нервным стволам верхней конечности.  </vt:lpstr>
      <vt:lpstr>Обнажение срединного нерва. </vt:lpstr>
      <vt:lpstr>Обнажение локтевого нерва. </vt:lpstr>
      <vt:lpstr>Обнажение локтевого нерва на кисти. </vt:lpstr>
      <vt:lpstr>Презентация PowerPoint</vt:lpstr>
      <vt:lpstr>Обнажение седалищного нерва в ягодичной области. </vt:lpstr>
      <vt:lpstr>Обнажение седалищного нерва в средней трети бедра. </vt:lpstr>
      <vt:lpstr>Обнажение большеберцового нерва в верхней трети голени. 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Клиническая анатомия конечностей.  Современная ангиология</dc:title>
  <dc:creator>UserXP</dc:creator>
  <cp:lastModifiedBy>Елена</cp:lastModifiedBy>
  <cp:revision>44</cp:revision>
  <dcterms:created xsi:type="dcterms:W3CDTF">2011-11-01T13:38:50Z</dcterms:created>
  <dcterms:modified xsi:type="dcterms:W3CDTF">2013-10-03T11:27:22Z</dcterms:modified>
</cp:coreProperties>
</file>