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notesMasterIdLst>
    <p:notesMasterId r:id="rId83"/>
  </p:notesMasterIdLst>
  <p:sldIdLst>
    <p:sldId id="256" r:id="rId2"/>
    <p:sldId id="427" r:id="rId3"/>
    <p:sldId id="476" r:id="rId4"/>
    <p:sldId id="472" r:id="rId5"/>
    <p:sldId id="429" r:id="rId6"/>
    <p:sldId id="430" r:id="rId7"/>
    <p:sldId id="431" r:id="rId8"/>
    <p:sldId id="434" r:id="rId9"/>
    <p:sldId id="433" r:id="rId10"/>
    <p:sldId id="475" r:id="rId11"/>
    <p:sldId id="473" r:id="rId12"/>
    <p:sldId id="436" r:id="rId13"/>
    <p:sldId id="474" r:id="rId14"/>
    <p:sldId id="437" r:id="rId15"/>
    <p:sldId id="479" r:id="rId16"/>
    <p:sldId id="438" r:id="rId17"/>
    <p:sldId id="443" r:id="rId18"/>
    <p:sldId id="439" r:id="rId19"/>
    <p:sldId id="440" r:id="rId20"/>
    <p:sldId id="441" r:id="rId21"/>
    <p:sldId id="442" r:id="rId22"/>
    <p:sldId id="477" r:id="rId23"/>
    <p:sldId id="478" r:id="rId24"/>
    <p:sldId id="444" r:id="rId25"/>
    <p:sldId id="480" r:id="rId26"/>
    <p:sldId id="445" r:id="rId27"/>
    <p:sldId id="481" r:id="rId28"/>
    <p:sldId id="484" r:id="rId29"/>
    <p:sldId id="485" r:id="rId30"/>
    <p:sldId id="447" r:id="rId31"/>
    <p:sldId id="482" r:id="rId32"/>
    <p:sldId id="448" r:id="rId33"/>
    <p:sldId id="486" r:id="rId34"/>
    <p:sldId id="490" r:id="rId35"/>
    <p:sldId id="487" r:id="rId36"/>
    <p:sldId id="491" r:id="rId37"/>
    <p:sldId id="449" r:id="rId38"/>
    <p:sldId id="450" r:id="rId39"/>
    <p:sldId id="452" r:id="rId40"/>
    <p:sldId id="453" r:id="rId41"/>
    <p:sldId id="492" r:id="rId42"/>
    <p:sldId id="495" r:id="rId43"/>
    <p:sldId id="454" r:id="rId44"/>
    <p:sldId id="493" r:id="rId45"/>
    <p:sldId id="494" r:id="rId46"/>
    <p:sldId id="497" r:id="rId47"/>
    <p:sldId id="496" r:id="rId48"/>
    <p:sldId id="498" r:id="rId49"/>
    <p:sldId id="455" r:id="rId50"/>
    <p:sldId id="456" r:id="rId51"/>
    <p:sldId id="457" r:id="rId52"/>
    <p:sldId id="458" r:id="rId53"/>
    <p:sldId id="459" r:id="rId54"/>
    <p:sldId id="499" r:id="rId55"/>
    <p:sldId id="460" r:id="rId56"/>
    <p:sldId id="461" r:id="rId57"/>
    <p:sldId id="462" r:id="rId58"/>
    <p:sldId id="464" r:id="rId59"/>
    <p:sldId id="465" r:id="rId60"/>
    <p:sldId id="466" r:id="rId61"/>
    <p:sldId id="467" r:id="rId62"/>
    <p:sldId id="468" r:id="rId63"/>
    <p:sldId id="469" r:id="rId64"/>
    <p:sldId id="470" r:id="rId65"/>
    <p:sldId id="471" r:id="rId66"/>
    <p:sldId id="361" r:id="rId67"/>
    <p:sldId id="389" r:id="rId68"/>
    <p:sldId id="501" r:id="rId69"/>
    <p:sldId id="362" r:id="rId70"/>
    <p:sldId id="363" r:id="rId71"/>
    <p:sldId id="500" r:id="rId72"/>
    <p:sldId id="502" r:id="rId73"/>
    <p:sldId id="364" r:id="rId74"/>
    <p:sldId id="365" r:id="rId75"/>
    <p:sldId id="503" r:id="rId76"/>
    <p:sldId id="367" r:id="rId77"/>
    <p:sldId id="370" r:id="rId78"/>
    <p:sldId id="371" r:id="rId79"/>
    <p:sldId id="372" r:id="rId80"/>
    <p:sldId id="504" r:id="rId81"/>
    <p:sldId id="317" r:id="rId8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90000"/>
      <a:buFont typeface="Wingdings" pitchFamily="2" charset="2"/>
      <a:buChar char="l"/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90000"/>
      <a:buFont typeface="Wingdings" pitchFamily="2" charset="2"/>
      <a:buChar char="l"/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90000"/>
      <a:buFont typeface="Wingdings" pitchFamily="2" charset="2"/>
      <a:buChar char="l"/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90000"/>
      <a:buFont typeface="Wingdings" pitchFamily="2" charset="2"/>
      <a:buChar char="l"/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90000"/>
      <a:buFont typeface="Wingdings" pitchFamily="2" charset="2"/>
      <a:buChar char="l"/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66"/>
    <a:srgbClr val="99FF99"/>
    <a:srgbClr val="99FF66"/>
    <a:srgbClr val="FFFF66"/>
    <a:srgbClr val="FF99FF"/>
    <a:srgbClr val="FF3300"/>
    <a:srgbClr val="66FFFF"/>
    <a:srgbClr val="CCFF99"/>
    <a:srgbClr val="CCFF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ED160-29B8-44AF-A2C1-813D4A7F62B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61C37-823D-4D3C-BC85-731826E0E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9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9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6589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89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0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1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92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592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6592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2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59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593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65932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593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593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E9D778-037A-48DC-B02F-1F6A3FF8A4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87F96-9C5A-466F-A5FB-972B5234AB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70744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29DA1-0AED-4694-BBE1-13BF5AC733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518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43ED1-BEE2-40C8-84FF-8B1BD91BA0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0987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692C7-A134-4EFB-93C1-414778D989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51893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13900-904F-4F4F-8977-C3218A4E42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09455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7BABD-CA71-40BF-B9E3-4371656153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6342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7251E-8F24-43E9-ABDC-E85BD7C932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2465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B5878-6A98-4637-ACCD-8533E72953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55664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3B34E-BCB8-40F8-A939-D00ED633AD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1016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46F65-5B01-40E4-BC4C-1D381D8BB4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738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6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6486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6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6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7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8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9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0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0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0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90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6490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0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49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9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9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649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649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459A326-CCF4-424D-8967-A2EDFE7A51A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300663"/>
            <a:ext cx="8367712" cy="1331912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err="1" smtClean="0">
                <a:solidFill>
                  <a:srgbClr val="CCFF99"/>
                </a:solidFill>
              </a:rPr>
              <a:t>Лекція</a:t>
            </a:r>
            <a:r>
              <a:rPr lang="ru-RU" sz="2000" dirty="0" smtClean="0">
                <a:solidFill>
                  <a:srgbClr val="CCFF99"/>
                </a:solidFill>
              </a:rPr>
              <a:t> </a:t>
            </a:r>
            <a:r>
              <a:rPr lang="ru-RU" sz="2000" dirty="0">
                <a:solidFill>
                  <a:srgbClr val="CCFF99"/>
                </a:solidFill>
              </a:rPr>
              <a:t>для 2 </a:t>
            </a:r>
            <a:r>
              <a:rPr lang="ru-RU" sz="2000" dirty="0" smtClean="0">
                <a:solidFill>
                  <a:srgbClr val="CCFF99"/>
                </a:solidFill>
              </a:rPr>
              <a:t>курсу </a:t>
            </a:r>
            <a:r>
              <a:rPr lang="ru-RU" sz="2000" dirty="0" err="1" smtClean="0">
                <a:solidFill>
                  <a:srgbClr val="CCFF99"/>
                </a:solidFill>
              </a:rPr>
              <a:t>стоматологічного</a:t>
            </a:r>
            <a:r>
              <a:rPr lang="ru-RU" sz="2000" dirty="0" smtClean="0">
                <a:solidFill>
                  <a:srgbClr val="CCFF99"/>
                </a:solidFill>
              </a:rPr>
              <a:t> факультету</a:t>
            </a:r>
            <a:endParaRPr lang="ru-RU" sz="2000" dirty="0">
              <a:solidFill>
                <a:srgbClr val="CCFF99"/>
              </a:solidFill>
            </a:endParaRPr>
          </a:p>
          <a:p>
            <a:pPr>
              <a:lnSpc>
                <a:spcPct val="80000"/>
              </a:lnSpc>
            </a:pPr>
            <a:endParaRPr lang="ru-RU" sz="2000" i="1" dirty="0"/>
          </a:p>
          <a:p>
            <a:pPr>
              <a:lnSpc>
                <a:spcPct val="80000"/>
              </a:lnSpc>
            </a:pPr>
            <a:r>
              <a:rPr lang="ru-RU" sz="2000" i="1" dirty="0"/>
              <a:t>Лектор: </a:t>
            </a:r>
            <a:r>
              <a:rPr lang="ru-RU" sz="2000" i="1" dirty="0" err="1"/>
              <a:t>к.мед.н</a:t>
            </a:r>
            <a:r>
              <a:rPr lang="ru-RU" sz="2000" i="1" dirty="0" smtClean="0"/>
              <a:t>., доцент </a:t>
            </a:r>
            <a:r>
              <a:rPr lang="ru-RU" sz="2000" i="1" dirty="0" err="1" smtClean="0"/>
              <a:t>Шулятнікова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Тетяна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Володимирівна</a:t>
            </a:r>
            <a:endParaRPr lang="ru-RU" sz="2000" i="1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28600" y="228600"/>
            <a:ext cx="8686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>
              <a:buSzPct val="60000"/>
              <a:buFont typeface="Wingdings" pitchFamily="2" charset="2"/>
              <a:buNone/>
            </a:pPr>
            <a:r>
              <a:rPr lang="ru-RU" sz="2000" dirty="0" err="1" smtClean="0">
                <a:solidFill>
                  <a:srgbClr val="CCFFFF"/>
                </a:solidFill>
                <a:effectLst/>
              </a:rPr>
              <a:t>Запорізький</a:t>
            </a:r>
            <a:r>
              <a:rPr lang="ru-RU" sz="2000" dirty="0" smtClean="0">
                <a:solidFill>
                  <a:srgbClr val="CCFFFF"/>
                </a:solidFill>
                <a:effectLst/>
              </a:rPr>
              <a:t>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державний</a:t>
            </a:r>
            <a:r>
              <a:rPr lang="ru-RU" sz="2000" dirty="0" smtClean="0">
                <a:solidFill>
                  <a:srgbClr val="CCFFFF"/>
                </a:solidFill>
                <a:effectLst/>
              </a:rPr>
              <a:t>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медичний</a:t>
            </a:r>
            <a:r>
              <a:rPr lang="ru-RU" sz="2000" dirty="0" smtClean="0">
                <a:solidFill>
                  <a:srgbClr val="CCFFFF"/>
                </a:solidFill>
                <a:effectLst/>
              </a:rPr>
              <a:t>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університет</a:t>
            </a:r>
            <a:endParaRPr lang="ru-RU" sz="2000" dirty="0" smtClean="0">
              <a:solidFill>
                <a:srgbClr val="CCFFFF"/>
              </a:solidFill>
              <a:effectLst/>
            </a:endParaRPr>
          </a:p>
          <a:p>
            <a:pPr algn="ctr">
              <a:buSzPct val="6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CCFFFF"/>
                </a:solidFill>
                <a:effectLst/>
              </a:rPr>
              <a:t>Кафедра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патологічної</a:t>
            </a:r>
            <a:r>
              <a:rPr lang="ru-RU" sz="2000" dirty="0" smtClean="0">
                <a:solidFill>
                  <a:srgbClr val="CCFFFF"/>
                </a:solidFill>
                <a:effectLst/>
              </a:rPr>
              <a:t>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анатомії</a:t>
            </a:r>
            <a:r>
              <a:rPr lang="ru-RU" sz="2000" dirty="0" smtClean="0">
                <a:solidFill>
                  <a:srgbClr val="CCFFFF"/>
                </a:solidFill>
                <a:effectLst/>
              </a:rPr>
              <a:t> і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судової</a:t>
            </a:r>
            <a:r>
              <a:rPr lang="ru-RU" sz="2000" dirty="0" smtClean="0">
                <a:solidFill>
                  <a:srgbClr val="CCFFFF"/>
                </a:solidFill>
                <a:effectLst/>
              </a:rPr>
              <a:t> </a:t>
            </a:r>
            <a:r>
              <a:rPr lang="ru-RU" sz="2000" dirty="0" err="1" smtClean="0">
                <a:solidFill>
                  <a:srgbClr val="CCFFFF"/>
                </a:solidFill>
                <a:effectLst/>
              </a:rPr>
              <a:t>медицини</a:t>
            </a:r>
            <a:endParaRPr lang="ru-RU" sz="2000" dirty="0">
              <a:solidFill>
                <a:srgbClr val="CCFFFF"/>
              </a:solidFill>
              <a:effectLst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395288" y="2276872"/>
            <a:ext cx="8367712" cy="1944216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Пухлини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мезенхімального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походження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Лейкози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і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лімфоми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543822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Clr>
                <a:srgbClr val="990000"/>
              </a:buClr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 algn="just">
              <a:buClr>
                <a:srgbClr val="990000"/>
              </a:buClr>
              <a:buFont typeface="Arial" pitchFamily="34" charset="0"/>
              <a:buChar char="•"/>
            </a:pPr>
            <a:r>
              <a:rPr lang="ru-RU" b="1" u="sng" dirty="0" err="1" smtClean="0">
                <a:solidFill>
                  <a:srgbClr val="99FF66"/>
                </a:solidFill>
              </a:rPr>
              <a:t>Десмоїд</a:t>
            </a:r>
            <a:r>
              <a:rPr lang="ru-RU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 err="1"/>
              <a:t>різновид</a:t>
            </a:r>
            <a:r>
              <a:rPr lang="ru-RU" sz="2800" dirty="0"/>
              <a:t> </a:t>
            </a:r>
            <a:r>
              <a:rPr lang="ru-RU" sz="2800" dirty="0" err="1" smtClean="0"/>
              <a:t>щільної</a:t>
            </a:r>
            <a:r>
              <a:rPr lang="ru-RU" sz="2800" dirty="0" smtClean="0"/>
              <a:t> </a:t>
            </a:r>
            <a:r>
              <a:rPr lang="ru-RU" sz="2800" dirty="0" err="1"/>
              <a:t>фіброми</a:t>
            </a:r>
            <a:r>
              <a:rPr lang="ru-RU" sz="2800" dirty="0"/>
              <a:t>.</a:t>
            </a:r>
          </a:p>
          <a:p>
            <a:pPr algn="just"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800" dirty="0" err="1"/>
              <a:t>Зустрічається</a:t>
            </a:r>
            <a:r>
              <a:rPr lang="ru-RU" sz="2800" dirty="0"/>
              <a:t> </a:t>
            </a:r>
            <a:r>
              <a:rPr lang="ru-RU" sz="2800" dirty="0" err="1"/>
              <a:t>переважно</a:t>
            </a:r>
            <a:r>
              <a:rPr lang="ru-RU" sz="2800" dirty="0"/>
              <a:t> у </a:t>
            </a:r>
            <a:r>
              <a:rPr lang="ru-RU" sz="2800" dirty="0" err="1"/>
              <a:t>жінок</a:t>
            </a:r>
            <a:r>
              <a:rPr lang="ru-RU" sz="2800" dirty="0"/>
              <a:t>, на </a:t>
            </a:r>
            <a:r>
              <a:rPr lang="ru-RU" sz="2800" dirty="0" err="1"/>
              <a:t>передній</a:t>
            </a:r>
            <a:r>
              <a:rPr lang="ru-RU" sz="2800" dirty="0"/>
              <a:t> </a:t>
            </a:r>
            <a:r>
              <a:rPr lang="ru-RU" sz="2800" dirty="0" err="1"/>
              <a:t>стінці</a:t>
            </a:r>
            <a:r>
              <a:rPr lang="ru-RU" sz="2800" dirty="0"/>
              <a:t> живота, в </a:t>
            </a:r>
            <a:r>
              <a:rPr lang="ru-RU" sz="2800" dirty="0" err="1"/>
              <a:t>області</a:t>
            </a:r>
            <a:r>
              <a:rPr lang="ru-RU" sz="2800" dirty="0"/>
              <a:t> </a:t>
            </a:r>
            <a:r>
              <a:rPr lang="ru-RU" sz="2800" dirty="0" err="1"/>
              <a:t>білої</a:t>
            </a:r>
            <a:r>
              <a:rPr lang="ru-RU" sz="2800" dirty="0"/>
              <a:t> </a:t>
            </a:r>
            <a:r>
              <a:rPr lang="ru-RU" sz="2800" dirty="0" err="1"/>
              <a:t>лінії</a:t>
            </a:r>
            <a:r>
              <a:rPr lang="ru-RU" sz="2800" dirty="0"/>
              <a:t>; </a:t>
            </a:r>
            <a:r>
              <a:rPr lang="ru-RU" sz="2800" dirty="0" err="1"/>
              <a:t>зростання</a:t>
            </a:r>
            <a:r>
              <a:rPr lang="ru-RU" sz="2800" dirty="0"/>
              <a:t> </a:t>
            </a:r>
            <a:r>
              <a:rPr lang="ru-RU" sz="2800" dirty="0" err="1"/>
              <a:t>посилюється</a:t>
            </a:r>
            <a:r>
              <a:rPr lang="ru-RU" sz="2800" dirty="0"/>
              <a:t> </a:t>
            </a:r>
            <a:r>
              <a:rPr lang="ru-RU" sz="2800" dirty="0" err="1"/>
              <a:t>під</a:t>
            </a:r>
            <a:r>
              <a:rPr lang="ru-RU" sz="2800" dirty="0"/>
              <a:t> час </a:t>
            </a:r>
            <a:r>
              <a:rPr lang="ru-RU" sz="2800" dirty="0" err="1"/>
              <a:t>вагітності</a:t>
            </a:r>
            <a:r>
              <a:rPr lang="ru-RU" sz="2800" dirty="0"/>
              <a:t>.</a:t>
            </a:r>
            <a:endParaRPr lang="ru-RU" dirty="0"/>
          </a:p>
        </p:txBody>
      </p:sp>
      <p:sp>
        <p:nvSpPr>
          <p:cNvPr id="28979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зі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сполучної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749" y="3645024"/>
            <a:ext cx="3816424" cy="294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8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125538"/>
            <a:ext cx="8785671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Clr>
                <a:srgbClr val="990000"/>
              </a:buClr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 algn="just">
              <a:buClr>
                <a:srgbClr val="990000"/>
              </a:buClr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99FF66"/>
                </a:solidFill>
              </a:rPr>
              <a:t>Міксома</a:t>
            </a:r>
            <a:r>
              <a:rPr lang="ru-RU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/>
              <a:t>росте у </a:t>
            </a:r>
            <a:r>
              <a:rPr lang="ru-RU" sz="2800" dirty="0" err="1"/>
              <a:t>вигляді</a:t>
            </a:r>
            <a:r>
              <a:rPr lang="ru-RU" sz="2800" dirty="0"/>
              <a:t> </a:t>
            </a:r>
            <a:r>
              <a:rPr lang="ru-RU" sz="2800" dirty="0" err="1"/>
              <a:t>вузла</a:t>
            </a:r>
            <a:r>
              <a:rPr lang="ru-RU" sz="2800" dirty="0"/>
              <a:t> з </a:t>
            </a:r>
            <a:r>
              <a:rPr lang="ru-RU" sz="2800" dirty="0" err="1"/>
              <a:t>чіткими</a:t>
            </a:r>
            <a:r>
              <a:rPr lang="ru-RU" sz="2800" dirty="0"/>
              <a:t> кордонами, </a:t>
            </a:r>
            <a:r>
              <a:rPr lang="ru-RU" sz="2800" dirty="0" err="1"/>
              <a:t>м'яко-еластичної</a:t>
            </a:r>
            <a:r>
              <a:rPr lang="ru-RU" sz="2800" dirty="0"/>
              <a:t> </a:t>
            </a:r>
            <a:r>
              <a:rPr lang="ru-RU" sz="2800" dirty="0" err="1"/>
              <a:t>консистенції</a:t>
            </a:r>
            <a:r>
              <a:rPr lang="ru-RU" sz="2800" dirty="0"/>
              <a:t>, </a:t>
            </a:r>
            <a:r>
              <a:rPr lang="ru-RU" sz="2800" dirty="0" err="1"/>
              <a:t>світло-рожевого</a:t>
            </a:r>
            <a:r>
              <a:rPr lang="ru-RU" sz="2800" dirty="0"/>
              <a:t> </a:t>
            </a:r>
            <a:r>
              <a:rPr lang="ru-RU" sz="2800" dirty="0" err="1"/>
              <a:t>кольору</a:t>
            </a:r>
            <a:r>
              <a:rPr lang="ru-RU" sz="2800" dirty="0"/>
              <a:t>, гомогенного </a:t>
            </a:r>
            <a:r>
              <a:rPr lang="ru-RU" sz="2800" dirty="0" err="1"/>
              <a:t>будови</a:t>
            </a:r>
            <a:r>
              <a:rPr lang="ru-RU" sz="2800" dirty="0"/>
              <a:t>. </a:t>
            </a:r>
            <a:r>
              <a:rPr lang="ru-RU" sz="2800" dirty="0" err="1"/>
              <a:t>Побудована</a:t>
            </a:r>
            <a:r>
              <a:rPr lang="ru-RU" sz="2800" dirty="0"/>
              <a:t> з </a:t>
            </a:r>
            <a:r>
              <a:rPr lang="ru-RU" sz="2800" dirty="0" err="1" smtClean="0"/>
              <a:t>міксоідної</a:t>
            </a:r>
            <a:r>
              <a:rPr lang="ru-RU" sz="2800" dirty="0" smtClean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 - </a:t>
            </a:r>
            <a:r>
              <a:rPr lang="ru-RU" sz="2800" dirty="0" err="1"/>
              <a:t>клітини</a:t>
            </a:r>
            <a:r>
              <a:rPr lang="ru-RU" sz="2800" dirty="0"/>
              <a:t> </a:t>
            </a:r>
            <a:r>
              <a:rPr lang="ru-RU" sz="2800" dirty="0" err="1"/>
              <a:t>зірчастої</a:t>
            </a:r>
            <a:r>
              <a:rPr lang="ru-RU" sz="2800" dirty="0"/>
              <a:t> </a:t>
            </a:r>
            <a:r>
              <a:rPr lang="ru-RU" sz="2800" dirty="0" err="1"/>
              <a:t>форми</a:t>
            </a:r>
            <a:r>
              <a:rPr lang="ru-RU" sz="2800" dirty="0"/>
              <a:t>, </a:t>
            </a:r>
            <a:r>
              <a:rPr lang="ru-RU" sz="2800" dirty="0" err="1"/>
              <a:t>розташовані</a:t>
            </a:r>
            <a:r>
              <a:rPr lang="ru-RU" sz="2800" dirty="0"/>
              <a:t> в </a:t>
            </a:r>
            <a:r>
              <a:rPr lang="ru-RU" sz="2800" dirty="0" err="1" smtClean="0"/>
              <a:t>слизеподібного</a:t>
            </a:r>
            <a:r>
              <a:rPr lang="ru-RU" sz="2800" dirty="0" smtClean="0"/>
              <a:t> матриксу.</a:t>
            </a:r>
            <a:endParaRPr lang="ru-RU" sz="2800" dirty="0"/>
          </a:p>
          <a:p>
            <a:pPr algn="just"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800" dirty="0" err="1"/>
              <a:t>Локалізація</a:t>
            </a:r>
            <a:r>
              <a:rPr lang="ru-RU" sz="2800" dirty="0"/>
              <a:t> - </a:t>
            </a:r>
            <a:r>
              <a:rPr lang="ru-RU" sz="2800" dirty="0" err="1"/>
              <a:t>частіше</a:t>
            </a:r>
            <a:r>
              <a:rPr lang="ru-RU" sz="2800" dirty="0"/>
              <a:t> в </a:t>
            </a:r>
            <a:r>
              <a:rPr lang="ru-RU" sz="2800" dirty="0" err="1"/>
              <a:t>лівому</a:t>
            </a:r>
            <a:r>
              <a:rPr lang="ru-RU" sz="2800" dirty="0"/>
              <a:t> </a:t>
            </a:r>
            <a:r>
              <a:rPr lang="ru-RU" sz="2800" dirty="0" err="1"/>
              <a:t>передсерді</a:t>
            </a:r>
            <a:r>
              <a:rPr lang="ru-RU" sz="2800" dirty="0"/>
              <a:t> </a:t>
            </a:r>
            <a:r>
              <a:rPr lang="ru-RU" sz="2800" dirty="0" err="1"/>
              <a:t>серця</a:t>
            </a:r>
            <a:r>
              <a:rPr lang="ru-RU" sz="2800" dirty="0"/>
              <a:t>. </a:t>
            </a:r>
            <a:r>
              <a:rPr lang="ru-RU" sz="2800" dirty="0" err="1"/>
              <a:t>Викликає</a:t>
            </a:r>
            <a:r>
              <a:rPr lang="ru-RU" sz="2800" dirty="0"/>
              <a:t> </a:t>
            </a:r>
            <a:r>
              <a:rPr lang="ru-RU" sz="2800" dirty="0" err="1"/>
              <a:t>серцеву</a:t>
            </a:r>
            <a:r>
              <a:rPr lang="ru-RU" sz="2800" dirty="0"/>
              <a:t> </a:t>
            </a:r>
            <a:r>
              <a:rPr lang="ru-RU" sz="2800" dirty="0" err="1"/>
              <a:t>недостатність</a:t>
            </a:r>
            <a:r>
              <a:rPr lang="ru-RU" sz="2800" dirty="0"/>
              <a:t> і </a:t>
            </a:r>
            <a:r>
              <a:rPr lang="ru-RU" sz="2800" dirty="0" err="1"/>
              <a:t>гіпертензію</a:t>
            </a:r>
            <a:r>
              <a:rPr lang="ru-RU" sz="2800" dirty="0"/>
              <a:t> малого кола </a:t>
            </a:r>
            <a:r>
              <a:rPr lang="ru-RU" sz="2800" dirty="0" err="1"/>
              <a:t>кровообігу</a:t>
            </a:r>
            <a:r>
              <a:rPr lang="ru-RU" sz="2800" dirty="0"/>
              <a:t>.</a:t>
            </a:r>
            <a:endParaRPr lang="ru-RU" dirty="0"/>
          </a:p>
        </p:txBody>
      </p:sp>
      <p:sp>
        <p:nvSpPr>
          <p:cNvPr id="28979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зі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сполучної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98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Міксома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65573" name="Picture 5" descr="миксо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3" b="7201"/>
          <a:stretch>
            <a:fillRect/>
          </a:stretch>
        </p:blipFill>
        <p:spPr bwMode="auto">
          <a:xfrm>
            <a:off x="179388" y="1125538"/>
            <a:ext cx="4259262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5574" name="Picture 6" descr="bland stellate cells in myxoid stroma #1,миксома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5538"/>
            <a:ext cx="4487863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060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Незрілі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  <a:endParaRPr lang="ru-RU" dirty="0"/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Фібросаркома</a:t>
            </a:r>
            <a:r>
              <a:rPr lang="ru-RU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/>
              <a:t>росте у </a:t>
            </a:r>
            <a:r>
              <a:rPr lang="ru-RU" sz="2800" dirty="0" err="1"/>
              <a:t>вигляді</a:t>
            </a:r>
            <a:r>
              <a:rPr lang="ru-RU" sz="2800" dirty="0"/>
              <a:t> </a:t>
            </a:r>
            <a:r>
              <a:rPr lang="ru-RU" sz="2800" dirty="0" err="1"/>
              <a:t>вузла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 smtClean="0"/>
              <a:t>утворення</a:t>
            </a:r>
            <a:r>
              <a:rPr lang="ru-RU" sz="2800" dirty="0" smtClean="0"/>
              <a:t> </a:t>
            </a:r>
            <a:r>
              <a:rPr lang="ru-RU" sz="2800" dirty="0"/>
              <a:t>без </a:t>
            </a:r>
            <a:r>
              <a:rPr lang="ru-RU" sz="2800" dirty="0" err="1"/>
              <a:t>чітких</a:t>
            </a:r>
            <a:r>
              <a:rPr lang="ru-RU" sz="2800" dirty="0"/>
              <a:t> меж. </a:t>
            </a:r>
            <a:r>
              <a:rPr lang="ru-RU" sz="2800" dirty="0" err="1"/>
              <a:t>Складається</a:t>
            </a:r>
            <a:r>
              <a:rPr lang="ru-RU" sz="2800" dirty="0"/>
              <a:t> з </a:t>
            </a:r>
            <a:r>
              <a:rPr lang="ru-RU" sz="2800" dirty="0" err="1"/>
              <a:t>фібробластоподібних</a:t>
            </a:r>
            <a:r>
              <a:rPr lang="ru-RU" sz="2800" dirty="0"/>
              <a:t> </a:t>
            </a:r>
            <a:r>
              <a:rPr lang="ru-RU" sz="2800" dirty="0" err="1"/>
              <a:t>незрілих</a:t>
            </a:r>
            <a:r>
              <a:rPr lang="ru-RU" sz="2800" dirty="0"/>
              <a:t> </a:t>
            </a:r>
            <a:r>
              <a:rPr lang="ru-RU" sz="2800" dirty="0" err="1"/>
              <a:t>клітин</a:t>
            </a:r>
            <a:r>
              <a:rPr lang="ru-RU" sz="2800" dirty="0"/>
              <a:t> і </a:t>
            </a:r>
            <a:r>
              <a:rPr lang="ru-RU" sz="2800" dirty="0" err="1"/>
              <a:t>колагенових</a:t>
            </a:r>
            <a:r>
              <a:rPr lang="ru-RU" sz="2800" dirty="0"/>
              <a:t> волокон. </a:t>
            </a:r>
            <a:r>
              <a:rPr lang="ru-RU" sz="2800" dirty="0" err="1"/>
              <a:t>Наявність</a:t>
            </a:r>
            <a:r>
              <a:rPr lang="ru-RU" sz="2800" dirty="0"/>
              <a:t> </a:t>
            </a:r>
            <a:r>
              <a:rPr lang="ru-RU" sz="2800" dirty="0" err="1"/>
              <a:t>клітинного</a:t>
            </a:r>
            <a:r>
              <a:rPr lang="ru-RU" sz="2800" dirty="0"/>
              <a:t> </a:t>
            </a:r>
            <a:r>
              <a:rPr lang="ru-RU" sz="2800" dirty="0" err="1" smtClean="0"/>
              <a:t>атипізма</a:t>
            </a:r>
            <a:r>
              <a:rPr lang="ru-RU" sz="2800" dirty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Макроскопічно</a:t>
            </a:r>
            <a:r>
              <a:rPr lang="ru-RU" sz="2800" dirty="0"/>
              <a:t> на </a:t>
            </a:r>
            <a:r>
              <a:rPr lang="ru-RU" sz="2800" dirty="0" err="1"/>
              <a:t>розрізі</a:t>
            </a:r>
            <a:r>
              <a:rPr lang="ru-RU" sz="2800" dirty="0"/>
              <a:t> </a:t>
            </a:r>
            <a:r>
              <a:rPr lang="ru-RU" sz="2800" dirty="0" err="1"/>
              <a:t>нагадує</a:t>
            </a:r>
            <a:r>
              <a:rPr lang="ru-RU" sz="2800" dirty="0"/>
              <a:t> </a:t>
            </a:r>
            <a:r>
              <a:rPr lang="ru-RU" sz="2800" dirty="0" err="1"/>
              <a:t>риб'яче</a:t>
            </a:r>
            <a:r>
              <a:rPr lang="ru-RU" sz="2800" dirty="0"/>
              <a:t> </a:t>
            </a:r>
            <a:r>
              <a:rPr lang="ru-RU" sz="2800" dirty="0" err="1"/>
              <a:t>м'ясо</a:t>
            </a:r>
            <a:r>
              <a:rPr lang="ru-RU" sz="2800" dirty="0"/>
              <a:t>.</a:t>
            </a:r>
            <a:endParaRPr lang="ru-RU" dirty="0"/>
          </a:p>
        </p:txBody>
      </p:sp>
      <p:sp>
        <p:nvSpPr>
          <p:cNvPr id="28979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зі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сполучної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14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Фібросаркома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55333" name="Picture 5" descr="злок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21"/>
          <a:stretch>
            <a:fillRect/>
          </a:stretch>
        </p:blipFill>
        <p:spPr bwMode="auto">
          <a:xfrm>
            <a:off x="251520" y="1196752"/>
            <a:ext cx="8640960" cy="505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540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ліпома</a:t>
            </a:r>
            <a:r>
              <a:rPr lang="ru-RU" dirty="0"/>
              <a:t>; </a:t>
            </a:r>
            <a:br>
              <a:rPr lang="ru-RU" dirty="0"/>
            </a:br>
            <a:r>
              <a:rPr lang="ru-RU" dirty="0" err="1" smtClean="0"/>
              <a:t>гібернома</a:t>
            </a:r>
            <a:r>
              <a:rPr lang="ru-RU" dirty="0"/>
              <a:t>; </a:t>
            </a:r>
            <a:br>
              <a:rPr lang="ru-RU" dirty="0"/>
            </a:br>
            <a:endParaRPr lang="ru-RU" dirty="0"/>
          </a:p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Незрілі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ліпосаркома</a:t>
            </a:r>
            <a:r>
              <a:rPr lang="ru-RU" dirty="0"/>
              <a:t>; </a:t>
            </a:r>
            <a:br>
              <a:rPr lang="ru-RU" dirty="0"/>
            </a:br>
            <a:r>
              <a:rPr lang="ru-RU" dirty="0" err="1" smtClean="0"/>
              <a:t>злоякісна</a:t>
            </a:r>
            <a:r>
              <a:rPr lang="ru-RU" dirty="0" smtClean="0"/>
              <a:t> </a:t>
            </a:r>
            <a:r>
              <a:rPr lang="ru-RU" dirty="0" err="1" smtClean="0"/>
              <a:t>гібернома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  <a:p>
            <a:pPr>
              <a:buClr>
                <a:srgbClr val="990000"/>
              </a:buClr>
              <a:buFont typeface="Wingdings" pitchFamily="2" charset="2"/>
              <a:buChar char="ª"/>
            </a:pPr>
            <a:endParaRPr lang="ru-RU" dirty="0"/>
          </a:p>
        </p:txBody>
      </p:sp>
      <p:sp>
        <p:nvSpPr>
          <p:cNvPr id="29081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із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жирової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89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</a:t>
            </a:r>
            <a:r>
              <a:rPr lang="uk-UA" i="1" dirty="0" smtClean="0">
                <a:solidFill>
                  <a:srgbClr val="FFFF00"/>
                </a:solidFill>
              </a:rPr>
              <a:t>і</a:t>
            </a:r>
            <a:r>
              <a:rPr lang="ru-RU" i="1" dirty="0" err="1" smtClean="0">
                <a:solidFill>
                  <a:srgbClr val="FFFF00"/>
                </a:solidFill>
              </a:rPr>
              <a:t>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Ліпома</a:t>
            </a:r>
            <a:r>
              <a:rPr lang="ru-RU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 err="1"/>
              <a:t>має</a:t>
            </a:r>
            <a:r>
              <a:rPr lang="ru-RU" sz="2800" dirty="0"/>
              <a:t> </a:t>
            </a:r>
            <a:r>
              <a:rPr lang="ru-RU" sz="2800" dirty="0" err="1"/>
              <a:t>вигляд</a:t>
            </a:r>
            <a:r>
              <a:rPr lang="ru-RU" sz="2800" dirty="0"/>
              <a:t> </a:t>
            </a:r>
            <a:r>
              <a:rPr lang="ru-RU" sz="2800" dirty="0" err="1"/>
              <a:t>чіткого</a:t>
            </a:r>
            <a:r>
              <a:rPr lang="ru-RU" sz="2800" dirty="0"/>
              <a:t> </a:t>
            </a:r>
            <a:r>
              <a:rPr lang="ru-RU" sz="2800" dirty="0" err="1"/>
              <a:t>вузла</a:t>
            </a:r>
            <a:r>
              <a:rPr lang="ru-RU" sz="2800" dirty="0"/>
              <a:t> </a:t>
            </a:r>
            <a:r>
              <a:rPr lang="ru-RU" sz="2800" dirty="0" err="1"/>
              <a:t>тістоподібної</a:t>
            </a:r>
            <a:r>
              <a:rPr lang="ru-RU" sz="2800" dirty="0"/>
              <a:t> </a:t>
            </a:r>
            <a:r>
              <a:rPr lang="ru-RU" sz="2800" dirty="0" err="1"/>
              <a:t>консистенції</a:t>
            </a:r>
            <a:r>
              <a:rPr lang="ru-RU" sz="2800" dirty="0"/>
              <a:t> в </a:t>
            </a:r>
            <a:r>
              <a:rPr lang="ru-RU" sz="2800" dirty="0" err="1"/>
              <a:t>капсулі</a:t>
            </a:r>
            <a:r>
              <a:rPr lang="ru-RU" sz="2800" dirty="0"/>
              <a:t>. </a:t>
            </a:r>
            <a:r>
              <a:rPr lang="ru-RU" sz="2800" dirty="0" err="1"/>
              <a:t>Побудована</a:t>
            </a:r>
            <a:r>
              <a:rPr lang="ru-RU" sz="2800" dirty="0"/>
              <a:t> з </a:t>
            </a:r>
            <a:r>
              <a:rPr lang="ru-RU" sz="2800" dirty="0" err="1"/>
              <a:t>жирових</a:t>
            </a:r>
            <a:r>
              <a:rPr lang="ru-RU" sz="2800" dirty="0"/>
              <a:t> </a:t>
            </a:r>
            <a:r>
              <a:rPr lang="ru-RU" sz="2800" dirty="0" err="1"/>
              <a:t>часточок</a:t>
            </a:r>
            <a:r>
              <a:rPr lang="ru-RU" sz="2800" dirty="0"/>
              <a:t> </a:t>
            </a:r>
            <a:r>
              <a:rPr lang="ru-RU" sz="2800" dirty="0" err="1"/>
              <a:t>різних</a:t>
            </a:r>
            <a:r>
              <a:rPr lang="ru-RU" sz="2800" dirty="0"/>
              <a:t> </a:t>
            </a:r>
            <a:r>
              <a:rPr lang="ru-RU" sz="2800" dirty="0" err="1"/>
              <a:t>розмірів</a:t>
            </a:r>
            <a:r>
              <a:rPr lang="ru-RU" sz="2800" dirty="0"/>
              <a:t>, </a:t>
            </a:r>
            <a:r>
              <a:rPr lang="ru-RU" sz="2800" dirty="0" err="1"/>
              <a:t>представлених</a:t>
            </a:r>
            <a:r>
              <a:rPr lang="ru-RU" sz="2800" dirty="0"/>
              <a:t> </a:t>
            </a:r>
            <a:r>
              <a:rPr lang="ru-RU" sz="2800" dirty="0" err="1"/>
              <a:t>звичайними</a:t>
            </a:r>
            <a:r>
              <a:rPr lang="ru-RU" sz="2800" dirty="0"/>
              <a:t> </a:t>
            </a:r>
            <a:r>
              <a:rPr lang="ru-RU" sz="2800" dirty="0" err="1"/>
              <a:t>адипоцитами</a:t>
            </a:r>
            <a:r>
              <a:rPr lang="ru-RU" sz="2800" dirty="0"/>
              <a:t> і тонкими </a:t>
            </a:r>
            <a:r>
              <a:rPr lang="ru-RU" sz="2800" dirty="0" err="1"/>
              <a:t>прошарками</a:t>
            </a:r>
            <a:r>
              <a:rPr lang="ru-RU" sz="2800" dirty="0"/>
              <a:t> </a:t>
            </a:r>
            <a:r>
              <a:rPr lang="ru-RU" sz="2800" dirty="0" err="1"/>
              <a:t>сполучної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.</a:t>
            </a:r>
          </a:p>
          <a:p>
            <a:pPr>
              <a:buClr>
                <a:srgbClr val="990000"/>
              </a:buClr>
              <a:buNone/>
            </a:pPr>
            <a:endParaRPr lang="ru-RU" sz="2800" dirty="0"/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Рідко</a:t>
            </a:r>
            <a:r>
              <a:rPr lang="ru-RU" sz="2800" dirty="0"/>
              <a:t> - не </a:t>
            </a:r>
            <a:r>
              <a:rPr lang="ru-RU" sz="2800" dirty="0" err="1"/>
              <a:t>має</a:t>
            </a:r>
            <a:r>
              <a:rPr lang="ru-RU" sz="2800" dirty="0"/>
              <a:t> </a:t>
            </a:r>
            <a:r>
              <a:rPr lang="ru-RU" sz="2800" dirty="0" err="1"/>
              <a:t>капсули</a:t>
            </a:r>
            <a:r>
              <a:rPr lang="ru-RU" sz="2800" dirty="0"/>
              <a:t> і </a:t>
            </a:r>
            <a:r>
              <a:rPr lang="ru-RU" sz="2800" dirty="0" err="1" smtClean="0"/>
              <a:t>інфільтрирує</a:t>
            </a:r>
            <a:r>
              <a:rPr lang="ru-RU" sz="2800" dirty="0" smtClean="0"/>
              <a:t> </a:t>
            </a:r>
            <a:r>
              <a:rPr lang="ru-RU" sz="2800" dirty="0" err="1"/>
              <a:t>м'язову</a:t>
            </a:r>
            <a:r>
              <a:rPr lang="ru-RU" sz="2800" dirty="0"/>
              <a:t> тканину, </a:t>
            </a:r>
            <a:r>
              <a:rPr lang="ru-RU" sz="2800" dirty="0" err="1"/>
              <a:t>приводячи</a:t>
            </a:r>
            <a:r>
              <a:rPr lang="ru-RU" sz="2800" dirty="0"/>
              <a:t> до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атрофії</a:t>
            </a:r>
            <a:r>
              <a:rPr lang="ru-RU" sz="2800" dirty="0"/>
              <a:t> (</a:t>
            </a:r>
            <a:r>
              <a:rPr lang="ru-RU" sz="2800" dirty="0" err="1"/>
              <a:t>внутрішньом'язова</a:t>
            </a:r>
            <a:r>
              <a:rPr lang="ru-RU" sz="2800" dirty="0"/>
              <a:t> </a:t>
            </a:r>
            <a:r>
              <a:rPr lang="ru-RU" sz="2800" dirty="0" err="1" smtClean="0"/>
              <a:t>ліпома</a:t>
            </a:r>
            <a:r>
              <a:rPr lang="ru-RU" sz="2800" dirty="0"/>
              <a:t>).</a:t>
            </a:r>
          </a:p>
        </p:txBody>
      </p:sp>
      <p:sp>
        <p:nvSpPr>
          <p:cNvPr id="29081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жирової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8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Ліпома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401412" name="Picture 4" descr="лмпома макро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25538"/>
            <a:ext cx="6667500" cy="553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41148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Ліпоми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ротової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порожнини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80932" name="Picture 4" descr="липома губ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424815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0933" name="Picture 5" descr="липома на губ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908050"/>
            <a:ext cx="4491037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0935" name="Picture 7" descr="микро липом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789363"/>
            <a:ext cx="4487862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0936" name="Picture 8" descr="липом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89363"/>
            <a:ext cx="4319588" cy="293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8535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1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Ліпома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під</a:t>
            </a:r>
            <a:r>
              <a:rPr lang="en-US" sz="3600" dirty="0" smtClean="0">
                <a:solidFill>
                  <a:srgbClr val="A50021"/>
                </a:solidFill>
              </a:rPr>
              <a:t>’</a:t>
            </a:r>
            <a:r>
              <a:rPr lang="ru-RU" sz="3600" dirty="0" err="1" smtClean="0">
                <a:solidFill>
                  <a:srgbClr val="A50021"/>
                </a:solidFill>
              </a:rPr>
              <a:t>язичної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ділянки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45096" name="Picture 8" descr="липома язі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3" b="8479"/>
          <a:stretch>
            <a:fillRect/>
          </a:stretch>
        </p:blipFill>
        <p:spPr bwMode="auto">
          <a:xfrm>
            <a:off x="250825" y="1125538"/>
            <a:ext cx="8640763" cy="544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928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404813"/>
            <a:ext cx="8642350" cy="6119812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None/>
            </a:pPr>
            <a:r>
              <a:rPr lang="ru-RU" sz="4400" b="1" dirty="0" err="1">
                <a:solidFill>
                  <a:srgbClr val="FFFF00"/>
                </a:solidFill>
              </a:rPr>
              <a:t>Тканини</a:t>
            </a:r>
            <a:r>
              <a:rPr lang="ru-RU" sz="4400" b="1" dirty="0">
                <a:solidFill>
                  <a:srgbClr val="FFFF00"/>
                </a:solidFill>
              </a:rPr>
              <a:t> </a:t>
            </a:r>
            <a:r>
              <a:rPr lang="ru-RU" sz="4400" b="1" dirty="0" err="1">
                <a:solidFill>
                  <a:srgbClr val="FFFF00"/>
                </a:solidFill>
              </a:rPr>
              <a:t>мезенхімального</a:t>
            </a:r>
            <a:r>
              <a:rPr lang="ru-RU" sz="4400" b="1" dirty="0">
                <a:solidFill>
                  <a:srgbClr val="FFFF00"/>
                </a:solidFill>
              </a:rPr>
              <a:t> </a:t>
            </a:r>
            <a:r>
              <a:rPr lang="ru-RU" sz="4400" b="1" dirty="0" err="1">
                <a:solidFill>
                  <a:srgbClr val="FFFF00"/>
                </a:solidFill>
              </a:rPr>
              <a:t>походження</a:t>
            </a:r>
            <a:r>
              <a:rPr lang="ru-RU" sz="4400" b="1" dirty="0" smtClean="0">
                <a:solidFill>
                  <a:srgbClr val="FFFF00"/>
                </a:solidFill>
              </a:rPr>
              <a:t>: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сполучна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жирова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м'язова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хрящова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кісткова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серозні</a:t>
            </a:r>
            <a:r>
              <a:rPr lang="ru-RU" i="1" dirty="0"/>
              <a:t> (</a:t>
            </a:r>
            <a:r>
              <a:rPr lang="ru-RU" i="1" dirty="0" err="1"/>
              <a:t>мезотеліальні</a:t>
            </a:r>
            <a:r>
              <a:rPr lang="ru-RU" i="1" dirty="0"/>
              <a:t>) </a:t>
            </a:r>
            <a:r>
              <a:rPr lang="ru-RU" i="1" dirty="0" err="1"/>
              <a:t>оболонки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 smtClean="0"/>
              <a:t>синовіальні</a:t>
            </a:r>
            <a:r>
              <a:rPr lang="ru-RU" i="1" dirty="0" smtClean="0"/>
              <a:t> </a:t>
            </a:r>
            <a:r>
              <a:rPr lang="ru-RU" i="1" dirty="0" err="1" smtClean="0"/>
              <a:t>оболонки</a:t>
            </a:r>
            <a:r>
              <a:rPr lang="ru-RU" i="1" dirty="0" smtClean="0"/>
              <a:t> </a:t>
            </a:r>
            <a:r>
              <a:rPr lang="ru-RU" i="1" dirty="0" err="1"/>
              <a:t>суглобів</a:t>
            </a:r>
            <a:r>
              <a:rPr lang="ru-RU" i="1" dirty="0"/>
              <a:t>,</a:t>
            </a:r>
          </a:p>
          <a:p>
            <a:pPr>
              <a:buClr>
                <a:srgbClr val="990000"/>
              </a:buClr>
              <a:buFont typeface="Arial" panose="020B0604020202020204" pitchFamily="34" charset="0"/>
              <a:buChar char="•"/>
            </a:pPr>
            <a:r>
              <a:rPr lang="ru-RU" i="1" dirty="0" err="1"/>
              <a:t>кровоносні</a:t>
            </a:r>
            <a:r>
              <a:rPr lang="ru-RU" i="1" dirty="0"/>
              <a:t> і </a:t>
            </a:r>
            <a:r>
              <a:rPr lang="ru-RU" i="1" dirty="0" err="1"/>
              <a:t>лімфатичні</a:t>
            </a:r>
            <a:r>
              <a:rPr lang="ru-RU" i="1" dirty="0"/>
              <a:t> </a:t>
            </a:r>
            <a:r>
              <a:rPr lang="ru-RU" i="1" dirty="0" err="1"/>
              <a:t>судини</a:t>
            </a:r>
            <a:r>
              <a:rPr lang="ru-RU" i="1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92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AutoShape 2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3743325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000" dirty="0" err="1" smtClean="0">
                <a:solidFill>
                  <a:srgbClr val="A50021"/>
                </a:solidFill>
              </a:rPr>
              <a:t>Ліпома</a:t>
            </a:r>
            <a:r>
              <a:rPr lang="ru-RU" sz="2000" dirty="0" smtClean="0">
                <a:solidFill>
                  <a:srgbClr val="A50021"/>
                </a:solidFill>
              </a:rPr>
              <a:t> </a:t>
            </a:r>
            <a:r>
              <a:rPr lang="ru-RU" sz="2000" dirty="0" err="1" smtClean="0">
                <a:solidFill>
                  <a:srgbClr val="A50021"/>
                </a:solidFill>
              </a:rPr>
              <a:t>шиї</a:t>
            </a:r>
            <a:endParaRPr lang="ru-RU" sz="2000" dirty="0">
              <a:solidFill>
                <a:srgbClr val="A50021"/>
              </a:solidFill>
            </a:endParaRPr>
          </a:p>
        </p:txBody>
      </p:sp>
      <p:pic>
        <p:nvPicPr>
          <p:cNvPr id="351236" name="Picture 4" descr="липома ше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836613"/>
            <a:ext cx="4752975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1238" name="Picture 6" descr="липома в области копч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48"/>
          <a:stretch>
            <a:fillRect/>
          </a:stretch>
        </p:blipFill>
        <p:spPr bwMode="auto">
          <a:xfrm>
            <a:off x="4500563" y="3716338"/>
            <a:ext cx="4522787" cy="294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1239" name="AutoShape 7"/>
          <p:cNvSpPr>
            <a:spLocks noChangeArrowheads="1"/>
          </p:cNvSpPr>
          <p:nvPr/>
        </p:nvSpPr>
        <p:spPr bwMode="auto">
          <a:xfrm>
            <a:off x="5003800" y="2997200"/>
            <a:ext cx="3889375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0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Ліпома</a:t>
            </a:r>
            <a:r>
              <a:rPr lang="ru-RU" sz="20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0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ділянці</a:t>
            </a:r>
            <a:r>
              <a:rPr lang="ru-RU" sz="20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копчика</a:t>
            </a:r>
          </a:p>
        </p:txBody>
      </p:sp>
    </p:spTree>
    <p:extLst>
      <p:ext uri="{BB962C8B-B14F-4D97-AF65-F5344CB8AC3E}">
        <p14:creationId xmlns:p14="http://schemas.microsoft.com/office/powerpoint/2010/main" val="312333454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Ліпома</a:t>
            </a:r>
            <a:r>
              <a:rPr lang="ru-RU" sz="3600" dirty="0" smtClean="0">
                <a:solidFill>
                  <a:srgbClr val="A50021"/>
                </a:solidFill>
              </a:rPr>
              <a:t> стегна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52262" name="Picture 6" descr="липома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" t="1839" b="2078"/>
          <a:stretch>
            <a:fillRect/>
          </a:stretch>
        </p:blipFill>
        <p:spPr bwMode="auto">
          <a:xfrm>
            <a:off x="827088" y="1412875"/>
            <a:ext cx="7632700" cy="458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43016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Гібернома</a:t>
            </a:r>
            <a:r>
              <a:rPr lang="ru-RU" dirty="0" smtClean="0"/>
              <a:t> </a:t>
            </a:r>
            <a:r>
              <a:rPr lang="ru-RU" sz="2800" dirty="0" smtClean="0"/>
              <a:t>-  </a:t>
            </a:r>
            <a:r>
              <a:rPr lang="ru-RU" sz="2800" dirty="0" err="1"/>
              <a:t>пухлина</a:t>
            </a:r>
            <a:endParaRPr lang="ru-RU" sz="2800" dirty="0"/>
          </a:p>
          <a:p>
            <a:pPr>
              <a:buClr>
                <a:srgbClr val="990000"/>
              </a:buClr>
              <a:buNone/>
            </a:pPr>
            <a:r>
              <a:rPr lang="ru-RU" sz="2800" dirty="0"/>
              <a:t>з </a:t>
            </a:r>
            <a:r>
              <a:rPr lang="ru-RU" sz="2800" dirty="0" err="1"/>
              <a:t>бурої</a:t>
            </a:r>
            <a:r>
              <a:rPr lang="ru-RU" sz="2800" dirty="0"/>
              <a:t> </a:t>
            </a:r>
            <a:r>
              <a:rPr lang="ru-RU" sz="2800" dirty="0" err="1"/>
              <a:t>жирової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Має</a:t>
            </a:r>
            <a:r>
              <a:rPr lang="ru-RU" sz="2800" dirty="0"/>
              <a:t> </a:t>
            </a:r>
            <a:r>
              <a:rPr lang="ru-RU" sz="2800" dirty="0" err="1"/>
              <a:t>вигляд</a:t>
            </a:r>
            <a:r>
              <a:rPr lang="ru-RU" sz="2800" dirty="0"/>
              <a:t> </a:t>
            </a:r>
            <a:r>
              <a:rPr lang="ru-RU" sz="2800" dirty="0" err="1"/>
              <a:t>вузла</a:t>
            </a:r>
            <a:r>
              <a:rPr lang="ru-RU" sz="2800" dirty="0"/>
              <a:t> з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 smtClean="0"/>
              <a:t>часточковою</a:t>
            </a:r>
            <a:r>
              <a:rPr lang="ru-RU" sz="2800" dirty="0" smtClean="0"/>
              <a:t> </a:t>
            </a:r>
            <a:r>
              <a:rPr lang="ru-RU" sz="2800" dirty="0" err="1"/>
              <a:t>будовою</a:t>
            </a:r>
            <a:r>
              <a:rPr lang="ru-RU" sz="2800" dirty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Складається</a:t>
            </a:r>
            <a:r>
              <a:rPr lang="ru-RU" sz="2800" dirty="0"/>
              <a:t> з </a:t>
            </a:r>
            <a:r>
              <a:rPr lang="ru-RU" sz="2800" dirty="0" err="1"/>
              <a:t>клітин</a:t>
            </a:r>
            <a:endParaRPr lang="ru-RU" sz="2800" dirty="0"/>
          </a:p>
          <a:p>
            <a:pPr>
              <a:buClr>
                <a:srgbClr val="990000"/>
              </a:buClr>
              <a:buNone/>
            </a:pPr>
            <a:r>
              <a:rPr lang="ru-RU" sz="2800" dirty="0"/>
              <a:t>з зернистою цитоплазмою,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містять</a:t>
            </a:r>
            <a:r>
              <a:rPr lang="ru-RU" sz="2800" dirty="0"/>
              <a:t> </a:t>
            </a:r>
            <a:r>
              <a:rPr lang="ru-RU" sz="2800" dirty="0" err="1"/>
              <a:t>вакуолі</a:t>
            </a:r>
            <a:endParaRPr lang="ru-RU" sz="2800" dirty="0"/>
          </a:p>
          <a:p>
            <a:pPr>
              <a:buClr>
                <a:srgbClr val="990000"/>
              </a:buClr>
              <a:buNone/>
            </a:pPr>
            <a:r>
              <a:rPr lang="ru-RU" sz="2800" dirty="0"/>
              <a:t>з жиром.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29081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жирової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87992" y="2288874"/>
            <a:ext cx="4704523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63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Незрілі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Ліпосаркома</a:t>
            </a:r>
            <a:r>
              <a:rPr lang="ru-RU" dirty="0" smtClean="0"/>
              <a:t> </a:t>
            </a:r>
            <a:r>
              <a:rPr lang="ru-RU" sz="2800" dirty="0" smtClean="0"/>
              <a:t>(</a:t>
            </a:r>
            <a:r>
              <a:rPr lang="ru-RU" sz="2800" dirty="0" err="1" smtClean="0"/>
              <a:t>ліпобластична</a:t>
            </a:r>
            <a:r>
              <a:rPr lang="ru-RU" sz="2800" dirty="0" smtClean="0"/>
              <a:t> </a:t>
            </a:r>
            <a:r>
              <a:rPr lang="ru-RU" sz="2800" dirty="0" err="1" smtClean="0"/>
              <a:t>ліпома</a:t>
            </a:r>
            <a:r>
              <a:rPr lang="ru-RU" sz="2800" dirty="0" smtClean="0"/>
              <a:t>) – </a:t>
            </a:r>
            <a:r>
              <a:rPr lang="ru-RU" sz="2800" dirty="0" err="1"/>
              <a:t>довго</a:t>
            </a:r>
            <a:r>
              <a:rPr lang="ru-RU" sz="2800" dirty="0"/>
              <a:t> </a:t>
            </a:r>
            <a:r>
              <a:rPr lang="ru-RU" sz="2800" dirty="0" err="1"/>
              <a:t>зберігає</a:t>
            </a:r>
            <a:r>
              <a:rPr lang="ru-RU" sz="2800" dirty="0"/>
              <a:t> капсулу і не </a:t>
            </a:r>
            <a:r>
              <a:rPr lang="ru-RU" sz="2800" dirty="0" err="1"/>
              <a:t>дає</a:t>
            </a:r>
            <a:r>
              <a:rPr lang="ru-RU" sz="2800" dirty="0"/>
              <a:t> </a:t>
            </a:r>
            <a:r>
              <a:rPr lang="ru-RU" sz="2800" dirty="0" err="1"/>
              <a:t>метастазів</a:t>
            </a:r>
            <a:r>
              <a:rPr lang="ru-RU" sz="2800" dirty="0"/>
              <a:t>, </a:t>
            </a:r>
            <a:r>
              <a:rPr lang="ru-RU" sz="2800" dirty="0" err="1"/>
              <a:t>зростає</a:t>
            </a:r>
            <a:r>
              <a:rPr lang="ru-RU" sz="2800" dirty="0"/>
              <a:t> </a:t>
            </a:r>
            <a:r>
              <a:rPr lang="ru-RU" sz="2800" dirty="0" err="1"/>
              <a:t>повільно</a:t>
            </a:r>
            <a:r>
              <a:rPr lang="ru-RU" sz="2800" dirty="0"/>
              <a:t>, </a:t>
            </a:r>
            <a:r>
              <a:rPr lang="ru-RU" sz="2800" dirty="0" err="1"/>
              <a:t>досягає</a:t>
            </a:r>
            <a:r>
              <a:rPr lang="ru-RU" sz="2800" dirty="0"/>
              <a:t> великих </a:t>
            </a:r>
            <a:r>
              <a:rPr lang="ru-RU" sz="2800" dirty="0" err="1"/>
              <a:t>розмірів</a:t>
            </a:r>
            <a:r>
              <a:rPr lang="ru-RU" sz="2800" dirty="0" smtClean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Побудована</a:t>
            </a:r>
            <a:r>
              <a:rPr lang="ru-RU" sz="2800" dirty="0"/>
              <a:t> з </a:t>
            </a:r>
            <a:r>
              <a:rPr lang="ru-RU" sz="2800" dirty="0" err="1" smtClean="0"/>
              <a:t>ліпоцитів</a:t>
            </a:r>
            <a:r>
              <a:rPr lang="ru-RU" sz="2800" dirty="0" smtClean="0"/>
              <a:t> </a:t>
            </a:r>
            <a:r>
              <a:rPr lang="ru-RU" sz="2800" dirty="0"/>
              <a:t>і </a:t>
            </a:r>
            <a:r>
              <a:rPr lang="ru-RU" sz="2800" b="1" dirty="0" err="1">
                <a:solidFill>
                  <a:srgbClr val="66FF66"/>
                </a:solidFill>
              </a:rPr>
              <a:t>ліпобластів</a:t>
            </a:r>
            <a:r>
              <a:rPr lang="ru-RU" sz="2800" dirty="0"/>
              <a:t> - </a:t>
            </a:r>
            <a:r>
              <a:rPr lang="ru-RU" sz="2800" dirty="0" err="1"/>
              <a:t>наявність</a:t>
            </a:r>
            <a:r>
              <a:rPr lang="ru-RU" sz="2800" dirty="0"/>
              <a:t> </a:t>
            </a:r>
            <a:r>
              <a:rPr lang="ru-RU" sz="2800" dirty="0" err="1"/>
              <a:t>клітинного</a:t>
            </a:r>
            <a:r>
              <a:rPr lang="ru-RU" sz="2800" dirty="0"/>
              <a:t> </a:t>
            </a:r>
            <a:r>
              <a:rPr lang="ru-RU" sz="2800" dirty="0" err="1" smtClean="0"/>
              <a:t>атипізму</a:t>
            </a:r>
            <a:r>
              <a:rPr lang="ru-RU" sz="2800" dirty="0" smtClean="0"/>
              <a:t>.</a:t>
            </a:r>
            <a:endParaRPr lang="ru-RU" dirty="0"/>
          </a:p>
        </p:txBody>
      </p:sp>
      <p:sp>
        <p:nvSpPr>
          <p:cNvPr id="29081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жирової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482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Ліпосаркома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53287" name="Picture 7" descr="липосарко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2" r="14351" b="2257"/>
          <a:stretch>
            <a:fillRect/>
          </a:stretch>
        </p:blipFill>
        <p:spPr bwMode="auto">
          <a:xfrm>
            <a:off x="107950" y="1052513"/>
            <a:ext cx="4464050" cy="56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3288" name="Picture 8" descr="микро липосаркома"/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52513"/>
            <a:ext cx="4314825" cy="56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65200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Незрілі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Злоякісна</a:t>
            </a:r>
            <a:r>
              <a:rPr lang="ru-RU" b="1" dirty="0" smtClean="0">
                <a:solidFill>
                  <a:srgbClr val="99FF66"/>
                </a:solidFill>
              </a:rPr>
              <a:t> </a:t>
            </a:r>
            <a:r>
              <a:rPr lang="ru-RU" b="1" dirty="0" err="1" smtClean="0">
                <a:solidFill>
                  <a:srgbClr val="99FF66"/>
                </a:solidFill>
              </a:rPr>
              <a:t>гібернома</a:t>
            </a:r>
            <a:r>
              <a:rPr lang="ru-RU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 err="1"/>
              <a:t>відрізняється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гіберноми</a:t>
            </a:r>
            <a:r>
              <a:rPr lang="ru-RU" sz="2800" dirty="0"/>
              <a:t> </a:t>
            </a:r>
            <a:r>
              <a:rPr lang="ru-RU" sz="2800" dirty="0" err="1"/>
              <a:t>вираженим</a:t>
            </a:r>
            <a:r>
              <a:rPr lang="ru-RU" sz="2800" dirty="0"/>
              <a:t> </a:t>
            </a:r>
            <a:r>
              <a:rPr lang="ru-RU" sz="2800" dirty="0" err="1"/>
              <a:t>клітинним</a:t>
            </a:r>
            <a:r>
              <a:rPr lang="ru-RU" sz="2800" dirty="0"/>
              <a:t> </a:t>
            </a:r>
            <a:r>
              <a:rPr lang="ru-RU" sz="2800" dirty="0" err="1" smtClean="0"/>
              <a:t>атипізмом</a:t>
            </a:r>
            <a:r>
              <a:rPr lang="ru-RU" sz="2800" dirty="0"/>
              <a:t>.</a:t>
            </a:r>
            <a:endParaRPr lang="ru-RU" dirty="0"/>
          </a:p>
        </p:txBody>
      </p:sp>
      <p:sp>
        <p:nvSpPr>
          <p:cNvPr id="29081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жирової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313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61657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i="1" dirty="0" err="1">
                <a:solidFill>
                  <a:srgbClr val="FFFF00"/>
                </a:solidFill>
              </a:rPr>
              <a:t>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доброякісні</a:t>
            </a:r>
            <a:r>
              <a:rPr lang="ru-RU" sz="2800" i="1" dirty="0">
                <a:solidFill>
                  <a:srgbClr val="FFFF00"/>
                </a:solidFill>
              </a:rPr>
              <a:t>) з гладких </a:t>
            </a:r>
            <a:r>
              <a:rPr lang="ru-RU" sz="2800" i="1" dirty="0" err="1">
                <a:solidFill>
                  <a:srgbClr val="FFFF00"/>
                </a:solidFill>
              </a:rPr>
              <a:t>м'язів</a:t>
            </a:r>
            <a:r>
              <a:rPr lang="ru-RU" sz="2800" i="1" dirty="0">
                <a:solidFill>
                  <a:srgbClr val="FFFF00"/>
                </a:solidFill>
              </a:rPr>
              <a:t>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 smtClean="0"/>
              <a:t>лейоміома</a:t>
            </a:r>
            <a:r>
              <a:rPr lang="ru-RU" sz="2800" dirty="0"/>
              <a:t>. </a:t>
            </a:r>
            <a:br>
              <a:rPr lang="ru-RU" sz="2800" dirty="0"/>
            </a:br>
            <a:endParaRPr lang="ru-RU" sz="2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i="1" dirty="0" err="1">
                <a:solidFill>
                  <a:srgbClr val="FFFF00"/>
                </a:solidFill>
              </a:rPr>
              <a:t>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доброякісні</a:t>
            </a:r>
            <a:r>
              <a:rPr lang="ru-RU" sz="2800" i="1" dirty="0">
                <a:solidFill>
                  <a:srgbClr val="FFFF00"/>
                </a:solidFill>
              </a:rPr>
              <a:t>) з поперечно-</a:t>
            </a:r>
            <a:r>
              <a:rPr lang="ru-RU" sz="2800" i="1" dirty="0" err="1">
                <a:solidFill>
                  <a:srgbClr val="FFFF00"/>
                </a:solidFill>
              </a:rPr>
              <a:t>смугастих</a:t>
            </a:r>
            <a:r>
              <a:rPr lang="ru-RU" sz="2800" i="1" dirty="0">
                <a:solidFill>
                  <a:srgbClr val="FFFF00"/>
                </a:solidFill>
              </a:rPr>
              <a:t> </a:t>
            </a:r>
            <a:r>
              <a:rPr lang="ru-RU" sz="2800" i="1" dirty="0" err="1">
                <a:solidFill>
                  <a:srgbClr val="FFFF00"/>
                </a:solidFill>
              </a:rPr>
              <a:t>м'язів</a:t>
            </a:r>
            <a:r>
              <a:rPr lang="ru-RU" sz="2800" i="1" dirty="0" smtClean="0">
                <a:solidFill>
                  <a:srgbClr val="FFFF00"/>
                </a:solidFill>
              </a:rPr>
              <a:t>:</a:t>
            </a:r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dirty="0" err="1" smtClean="0"/>
              <a:t>рабдоміома</a:t>
            </a:r>
            <a:r>
              <a:rPr lang="ru-RU" sz="2800" dirty="0"/>
              <a:t>. </a:t>
            </a:r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 err="1">
                <a:solidFill>
                  <a:srgbClr val="FFFF00"/>
                </a:solidFill>
              </a:rPr>
              <a:t>Незрілі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злоякісні</a:t>
            </a:r>
            <a:r>
              <a:rPr lang="ru-RU" sz="2800" i="1" dirty="0">
                <a:solidFill>
                  <a:srgbClr val="FFFF00"/>
                </a:solidFill>
              </a:rPr>
              <a:t>) з гладких </a:t>
            </a:r>
            <a:r>
              <a:rPr lang="ru-RU" sz="2800" i="1" dirty="0" err="1">
                <a:solidFill>
                  <a:srgbClr val="FFFF00"/>
                </a:solidFill>
              </a:rPr>
              <a:t>м'язів</a:t>
            </a:r>
            <a:r>
              <a:rPr lang="ru-RU" sz="2800" i="1" dirty="0">
                <a:solidFill>
                  <a:srgbClr val="FFFF00"/>
                </a:solidFill>
              </a:rPr>
              <a:t>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 smtClean="0"/>
              <a:t>лейоміосаркома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i="1" dirty="0" err="1">
                <a:solidFill>
                  <a:srgbClr val="FFFF00"/>
                </a:solidFill>
              </a:rPr>
              <a:t>Незрілі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злоякісні</a:t>
            </a:r>
            <a:r>
              <a:rPr lang="ru-RU" sz="2800" i="1" dirty="0">
                <a:solidFill>
                  <a:srgbClr val="FFFF00"/>
                </a:solidFill>
              </a:rPr>
              <a:t>) з поперечно-</a:t>
            </a:r>
            <a:r>
              <a:rPr lang="ru-RU" sz="2800" i="1" dirty="0" err="1">
                <a:solidFill>
                  <a:srgbClr val="FFFF00"/>
                </a:solidFill>
              </a:rPr>
              <a:t>смугастих</a:t>
            </a:r>
            <a:r>
              <a:rPr lang="ru-RU" sz="2800" i="1" dirty="0">
                <a:solidFill>
                  <a:srgbClr val="FFFF00"/>
                </a:solidFill>
              </a:rPr>
              <a:t> </a:t>
            </a:r>
            <a:r>
              <a:rPr lang="ru-RU" sz="2800" i="1" dirty="0" err="1">
                <a:solidFill>
                  <a:srgbClr val="FFFF00"/>
                </a:solidFill>
              </a:rPr>
              <a:t>м'язів</a:t>
            </a:r>
            <a:r>
              <a:rPr lang="ru-RU" sz="2800" i="1" dirty="0" smtClean="0">
                <a:solidFill>
                  <a:srgbClr val="FFFF00"/>
                </a:solidFill>
              </a:rPr>
              <a:t>:</a:t>
            </a:r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dirty="0" err="1" smtClean="0"/>
              <a:t>рабдоміосаркома</a:t>
            </a:r>
            <a:r>
              <a:rPr lang="ru-RU" sz="2800" dirty="0"/>
              <a:t>;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29184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м'язової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63649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0625" y="1052736"/>
            <a:ext cx="8784976" cy="540060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Лейоміома</a:t>
            </a:r>
            <a:r>
              <a:rPr lang="ru-RU" sz="2800" dirty="0" smtClean="0"/>
              <a:t> </a:t>
            </a:r>
            <a:r>
              <a:rPr lang="ru-RU" sz="2400" dirty="0" smtClean="0"/>
              <a:t>-  </a:t>
            </a:r>
            <a:r>
              <a:rPr lang="ru-RU" sz="2400" dirty="0"/>
              <a:t>росте у </a:t>
            </a:r>
            <a:r>
              <a:rPr lang="ru-RU" sz="2400" dirty="0" err="1"/>
              <a:t>вигляді</a:t>
            </a:r>
            <a:r>
              <a:rPr lang="ru-RU" sz="2400" dirty="0"/>
              <a:t> </a:t>
            </a:r>
            <a:r>
              <a:rPr lang="ru-RU" sz="2400" dirty="0" err="1"/>
              <a:t>вузла</a:t>
            </a:r>
            <a:r>
              <a:rPr lang="ru-RU" sz="2400" dirty="0"/>
              <a:t> в </a:t>
            </a:r>
            <a:r>
              <a:rPr lang="ru-RU" sz="2400" dirty="0" err="1"/>
              <a:t>капсулі</a:t>
            </a:r>
            <a:r>
              <a:rPr lang="ru-RU" sz="2400" dirty="0"/>
              <a:t>, </a:t>
            </a:r>
            <a:r>
              <a:rPr lang="ru-RU" sz="2400" dirty="0" err="1"/>
              <a:t>складається</a:t>
            </a:r>
            <a:r>
              <a:rPr lang="ru-RU" sz="2400" dirty="0"/>
              <a:t> з хаотично </a:t>
            </a:r>
            <a:r>
              <a:rPr lang="ru-RU" sz="2400" dirty="0" err="1"/>
              <a:t>спрямованих</a:t>
            </a:r>
            <a:r>
              <a:rPr lang="ru-RU" sz="2400" dirty="0"/>
              <a:t> </a:t>
            </a:r>
            <a:r>
              <a:rPr lang="ru-RU" sz="2400" dirty="0" err="1"/>
              <a:t>пучків</a:t>
            </a:r>
            <a:r>
              <a:rPr lang="ru-RU" sz="2400" dirty="0"/>
              <a:t> гладких </a:t>
            </a:r>
            <a:r>
              <a:rPr lang="ru-RU" sz="2400" dirty="0" err="1"/>
              <a:t>міоцитів</a:t>
            </a:r>
            <a:r>
              <a:rPr lang="ru-RU" sz="24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виражена</a:t>
            </a:r>
            <a:r>
              <a:rPr lang="ru-RU" sz="2400" dirty="0"/>
              <a:t> </a:t>
            </a:r>
            <a:r>
              <a:rPr lang="ru-RU" sz="2400" dirty="0" err="1" smtClean="0"/>
              <a:t>сполучнотканинна</a:t>
            </a:r>
            <a:r>
              <a:rPr lang="ru-RU" sz="2400" dirty="0" smtClean="0"/>
              <a:t> </a:t>
            </a:r>
            <a:r>
              <a:rPr lang="ru-RU" sz="2400" dirty="0"/>
              <a:t>строма - </a:t>
            </a:r>
            <a:r>
              <a:rPr lang="ru-RU" sz="2400" dirty="0" err="1"/>
              <a:t>називається</a:t>
            </a:r>
            <a:r>
              <a:rPr lang="ru-RU" sz="2400" dirty="0"/>
              <a:t> </a:t>
            </a:r>
            <a:r>
              <a:rPr lang="ru-RU" sz="2400" dirty="0" err="1"/>
              <a:t>фіброміома</a:t>
            </a:r>
            <a:r>
              <a:rPr lang="ru-RU" sz="24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Дифдіагностика</a:t>
            </a:r>
            <a:r>
              <a:rPr lang="ru-RU" sz="2400" dirty="0"/>
              <a:t> </a:t>
            </a:r>
            <a:r>
              <a:rPr lang="ru-RU" sz="2400" dirty="0" err="1"/>
              <a:t>між</a:t>
            </a:r>
            <a:r>
              <a:rPr lang="ru-RU" sz="2400" dirty="0"/>
              <a:t> </a:t>
            </a:r>
            <a:r>
              <a:rPr lang="ru-RU" sz="2400" dirty="0" err="1"/>
              <a:t>лейо</a:t>
            </a:r>
            <a:r>
              <a:rPr lang="ru-RU" sz="2400" dirty="0"/>
              <a:t>- і </a:t>
            </a:r>
            <a:r>
              <a:rPr lang="ru-RU" sz="2400" dirty="0" err="1"/>
              <a:t>фіброміомою</a:t>
            </a:r>
            <a:r>
              <a:rPr lang="ru-RU" sz="2400" dirty="0"/>
              <a:t> - </a:t>
            </a:r>
            <a:r>
              <a:rPr lang="ru-RU" sz="2400" dirty="0" err="1"/>
              <a:t>забарвлення</a:t>
            </a:r>
            <a:r>
              <a:rPr lang="ru-RU" sz="2400" dirty="0"/>
              <a:t> </a:t>
            </a:r>
            <a:r>
              <a:rPr lang="ru-RU" sz="2400" dirty="0" err="1" smtClean="0"/>
              <a:t>пікрофуксином</a:t>
            </a:r>
            <a:r>
              <a:rPr lang="ru-RU" sz="2400" dirty="0" smtClean="0"/>
              <a:t> </a:t>
            </a:r>
            <a:r>
              <a:rPr lang="ru-RU" sz="2400" dirty="0"/>
              <a:t>по Ван-</a:t>
            </a:r>
            <a:r>
              <a:rPr lang="ru-RU" sz="2400" dirty="0" err="1"/>
              <a:t>Гизону</a:t>
            </a:r>
            <a:r>
              <a:rPr lang="ru-RU" sz="2400" dirty="0"/>
              <a:t>: </a:t>
            </a:r>
            <a:r>
              <a:rPr lang="ru-RU" sz="2400" dirty="0" err="1"/>
              <a:t>якщо</a:t>
            </a:r>
            <a:r>
              <a:rPr lang="ru-RU" sz="2400" dirty="0"/>
              <a:t> вся </a:t>
            </a:r>
            <a:r>
              <a:rPr lang="ru-RU" sz="2400" dirty="0" smtClean="0"/>
              <a:t>тканина </a:t>
            </a:r>
            <a:r>
              <a:rPr lang="ru-RU" sz="2400" dirty="0" err="1"/>
              <a:t>пофарбована</a:t>
            </a:r>
            <a:r>
              <a:rPr lang="ru-RU" sz="2400" dirty="0"/>
              <a:t> в </a:t>
            </a:r>
            <a:r>
              <a:rPr lang="ru-RU" sz="2400" dirty="0" err="1"/>
              <a:t>зелений</a:t>
            </a:r>
            <a:r>
              <a:rPr lang="ru-RU" sz="2400" dirty="0"/>
              <a:t> </a:t>
            </a:r>
            <a:r>
              <a:rPr lang="ru-RU" sz="2400" dirty="0" err="1"/>
              <a:t>колір</a:t>
            </a:r>
            <a:r>
              <a:rPr lang="ru-RU" sz="2400" dirty="0"/>
              <a:t> - </a:t>
            </a:r>
            <a:r>
              <a:rPr lang="ru-RU" sz="2400" dirty="0" err="1"/>
              <a:t>лейоміома</a:t>
            </a:r>
            <a:r>
              <a:rPr lang="ru-RU" sz="2400" dirty="0"/>
              <a:t>;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зелений</a:t>
            </a:r>
            <a:r>
              <a:rPr lang="ru-RU" sz="2400" dirty="0"/>
              <a:t> + </a:t>
            </a:r>
            <a:r>
              <a:rPr lang="ru-RU" sz="2400" dirty="0" err="1"/>
              <a:t>рожеві</a:t>
            </a:r>
            <a:r>
              <a:rPr lang="ru-RU" sz="2400" dirty="0"/>
              <a:t> </a:t>
            </a:r>
            <a:r>
              <a:rPr lang="ru-RU" sz="2400" dirty="0" err="1" smtClean="0"/>
              <a:t>прошарки</a:t>
            </a:r>
            <a:r>
              <a:rPr lang="ru-RU" sz="2400" dirty="0" smtClean="0"/>
              <a:t> </a:t>
            </a:r>
            <a:r>
              <a:rPr lang="ru-RU" sz="2400" dirty="0"/>
              <a:t>- </a:t>
            </a:r>
            <a:r>
              <a:rPr lang="ru-RU" sz="2400" dirty="0" err="1"/>
              <a:t>фіброміома</a:t>
            </a:r>
            <a:r>
              <a:rPr lang="ru-RU" sz="24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Локалізація</a:t>
            </a:r>
            <a:r>
              <a:rPr lang="ru-RU" sz="2400" dirty="0"/>
              <a:t>: матка (</a:t>
            </a:r>
            <a:r>
              <a:rPr lang="ru-RU" sz="2400" dirty="0" err="1"/>
              <a:t>міометрій</a:t>
            </a:r>
            <a:r>
              <a:rPr lang="ru-RU" sz="2400" dirty="0"/>
              <a:t>), </a:t>
            </a:r>
            <a:r>
              <a:rPr lang="ru-RU" sz="2400" dirty="0" err="1"/>
              <a:t>стінки</a:t>
            </a:r>
            <a:r>
              <a:rPr lang="ru-RU" sz="2400" dirty="0"/>
              <a:t> </a:t>
            </a:r>
            <a:r>
              <a:rPr lang="ru-RU" sz="2400" dirty="0" err="1"/>
              <a:t>порожнистих</a:t>
            </a:r>
            <a:r>
              <a:rPr lang="ru-RU" sz="2400" dirty="0"/>
              <a:t> </a:t>
            </a:r>
            <a:r>
              <a:rPr lang="ru-RU" sz="2400" dirty="0" err="1"/>
              <a:t>органів</a:t>
            </a:r>
            <a:r>
              <a:rPr lang="ru-RU" sz="2400" dirty="0"/>
              <a:t> (</a:t>
            </a:r>
            <a:r>
              <a:rPr lang="ru-RU" sz="2400" dirty="0" err="1"/>
              <a:t>шлунково-кишкового</a:t>
            </a:r>
            <a:r>
              <a:rPr lang="ru-RU" sz="2400" dirty="0"/>
              <a:t> тракту, ВДП), </a:t>
            </a:r>
            <a:r>
              <a:rPr lang="ru-RU" sz="2400" dirty="0" err="1"/>
              <a:t>стінки</a:t>
            </a:r>
            <a:r>
              <a:rPr lang="ru-RU" sz="2400" dirty="0"/>
              <a:t> </a:t>
            </a:r>
            <a:r>
              <a:rPr lang="ru-RU" sz="2400" dirty="0" err="1"/>
              <a:t>артерій</a:t>
            </a:r>
            <a:r>
              <a:rPr lang="ru-RU" sz="24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800" b="1" dirty="0" smtClean="0">
              <a:solidFill>
                <a:srgbClr val="66FF66"/>
              </a:solidFill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b="1" dirty="0" err="1" smtClean="0">
                <a:solidFill>
                  <a:srgbClr val="66FF66"/>
                </a:solidFill>
              </a:rPr>
              <a:t>Лейоміосаркома</a:t>
            </a:r>
            <a:r>
              <a:rPr lang="ru-RU" sz="2800" dirty="0" smtClean="0"/>
              <a:t> </a:t>
            </a:r>
            <a:r>
              <a:rPr lang="ru-RU" sz="2800" dirty="0"/>
              <a:t>- </a:t>
            </a:r>
            <a:r>
              <a:rPr lang="ru-RU" sz="2400" dirty="0" err="1"/>
              <a:t>відрізняється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лейоміоми</a:t>
            </a:r>
            <a:r>
              <a:rPr lang="ru-RU" sz="2400" dirty="0"/>
              <a:t> </a:t>
            </a:r>
            <a:r>
              <a:rPr lang="ru-RU" sz="2400" dirty="0" err="1"/>
              <a:t>вираженим</a:t>
            </a:r>
            <a:r>
              <a:rPr lang="ru-RU" sz="2400" dirty="0"/>
              <a:t> </a:t>
            </a:r>
            <a:r>
              <a:rPr lang="ru-RU" sz="2400" dirty="0" err="1"/>
              <a:t>клітинним</a:t>
            </a:r>
            <a:r>
              <a:rPr lang="ru-RU" sz="2400" dirty="0"/>
              <a:t> </a:t>
            </a:r>
            <a:r>
              <a:rPr lang="ru-RU" sz="2400" dirty="0" err="1" smtClean="0"/>
              <a:t>атипізмом</a:t>
            </a:r>
            <a:r>
              <a:rPr lang="ru-RU" sz="2400" dirty="0" smtClean="0"/>
              <a:t> </a:t>
            </a:r>
            <a:r>
              <a:rPr lang="ru-RU" sz="2400" dirty="0"/>
              <a:t>аж до </a:t>
            </a:r>
            <a:r>
              <a:rPr lang="ru-RU" sz="2400" dirty="0" err="1" smtClean="0"/>
              <a:t>анаплазії</a:t>
            </a:r>
            <a:r>
              <a:rPr lang="ru-RU" sz="2400" dirty="0" smtClean="0"/>
              <a:t>.</a:t>
            </a:r>
            <a:endParaRPr lang="ru-RU" sz="2800" dirty="0"/>
          </a:p>
        </p:txBody>
      </p:sp>
      <p:sp>
        <p:nvSpPr>
          <p:cNvPr id="29184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м'язової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5267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Міома</a:t>
            </a:r>
            <a:r>
              <a:rPr lang="ru-RU" sz="3600" dirty="0" smtClean="0">
                <a:solidFill>
                  <a:srgbClr val="A50021"/>
                </a:solidFill>
              </a:rPr>
              <a:t> матки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52736"/>
            <a:ext cx="7272808" cy="56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4992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Міома</a:t>
            </a:r>
            <a:r>
              <a:rPr lang="ru-RU" sz="3600" dirty="0" smtClean="0">
                <a:solidFill>
                  <a:srgbClr val="A50021"/>
                </a:solidFill>
              </a:rPr>
              <a:t> матки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052736"/>
            <a:ext cx="4416490" cy="331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15" y="2400354"/>
            <a:ext cx="4344482" cy="436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7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1520" y="188640"/>
            <a:ext cx="8642350" cy="626397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sz="2400" dirty="0" err="1">
                <a:solidFill>
                  <a:srgbClr val="FFFF00"/>
                </a:solidFill>
              </a:rPr>
              <a:t>Назви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доброякісних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пухлин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мезенхімальних</a:t>
            </a:r>
            <a:r>
              <a:rPr lang="ru-RU" sz="2400" dirty="0">
                <a:solidFill>
                  <a:srgbClr val="FFFF00"/>
                </a:solidFill>
              </a:rPr>
              <a:t> тканин </a:t>
            </a:r>
            <a:r>
              <a:rPr lang="ru-RU" sz="2400" dirty="0" err="1">
                <a:solidFill>
                  <a:srgbClr val="FFFF00"/>
                </a:solidFill>
              </a:rPr>
              <a:t>складаються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латинської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назви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тканини</a:t>
            </a:r>
            <a:r>
              <a:rPr lang="ru-RU" sz="2400" dirty="0">
                <a:solidFill>
                  <a:srgbClr val="FFFF00"/>
                </a:solidFill>
              </a:rPr>
              <a:t> і </a:t>
            </a:r>
            <a:r>
              <a:rPr lang="ru-RU" sz="2400" dirty="0" err="1">
                <a:solidFill>
                  <a:srgbClr val="FFFF00"/>
                </a:solidFill>
              </a:rPr>
              <a:t>закінчення</a:t>
            </a:r>
            <a:r>
              <a:rPr lang="ru-RU" sz="2400" dirty="0">
                <a:solidFill>
                  <a:srgbClr val="FFFF00"/>
                </a:solidFill>
              </a:rPr>
              <a:t> «-ома</a:t>
            </a:r>
            <a:r>
              <a:rPr lang="ru-RU" sz="2400" dirty="0" smtClean="0">
                <a:solidFill>
                  <a:srgbClr val="FFFF00"/>
                </a:solidFill>
              </a:rPr>
              <a:t>».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err="1"/>
              <a:t>Всі</a:t>
            </a:r>
            <a:r>
              <a:rPr lang="ru-RU" sz="2400" dirty="0"/>
              <a:t> </a:t>
            </a:r>
            <a:r>
              <a:rPr lang="ru-RU" sz="2400" dirty="0" err="1"/>
              <a:t>доброякісні</a:t>
            </a:r>
            <a:r>
              <a:rPr lang="ru-RU" sz="2400" dirty="0"/>
              <a:t> </a:t>
            </a:r>
            <a:r>
              <a:rPr lang="ru-RU" sz="2400" dirty="0" err="1"/>
              <a:t>пухлини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чіткі</a:t>
            </a:r>
            <a:r>
              <a:rPr lang="ru-RU" sz="2400" dirty="0"/>
              <a:t> </a:t>
            </a:r>
            <a:r>
              <a:rPr lang="ru-RU" sz="2400" dirty="0" err="1"/>
              <a:t>межі</a:t>
            </a:r>
            <a:r>
              <a:rPr lang="ru-RU" sz="2400" dirty="0"/>
              <a:t>, </a:t>
            </a:r>
            <a:r>
              <a:rPr lang="ru-RU" sz="2400" dirty="0" err="1"/>
              <a:t>частіше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капсулу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псевдокапсулу</a:t>
            </a:r>
            <a:r>
              <a:rPr lang="ru-RU" sz="2400" dirty="0"/>
              <a:t>, </a:t>
            </a:r>
            <a:r>
              <a:rPr lang="ru-RU" sz="2400" dirty="0" err="1" smtClean="0"/>
              <a:t>експансивне</a:t>
            </a:r>
            <a:r>
              <a:rPr lang="ru-RU" sz="2400" dirty="0" smtClean="0"/>
              <a:t> </a:t>
            </a:r>
            <a:r>
              <a:rPr lang="ru-RU" sz="2400" dirty="0" err="1"/>
              <a:t>зростання</a:t>
            </a:r>
            <a:r>
              <a:rPr lang="ru-RU" sz="2400" dirty="0"/>
              <a:t> і </a:t>
            </a:r>
            <a:r>
              <a:rPr lang="ru-RU" sz="2400" dirty="0" err="1"/>
              <a:t>морфологічно</a:t>
            </a:r>
            <a:r>
              <a:rPr lang="ru-RU" sz="2400" dirty="0"/>
              <a:t> - </a:t>
            </a:r>
            <a:r>
              <a:rPr lang="ru-RU" sz="2400" dirty="0" err="1"/>
              <a:t>тканинний</a:t>
            </a:r>
            <a:r>
              <a:rPr lang="ru-RU" sz="2400" dirty="0"/>
              <a:t> </a:t>
            </a:r>
            <a:r>
              <a:rPr lang="ru-RU" sz="2400" dirty="0" err="1"/>
              <a:t>атипізм</a:t>
            </a:r>
            <a:r>
              <a:rPr lang="ru-RU" sz="2400" dirty="0"/>
              <a:t>.</a:t>
            </a:r>
          </a:p>
          <a:p>
            <a:pPr>
              <a:lnSpc>
                <a:spcPct val="90000"/>
              </a:lnSpc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sz="2400" dirty="0" err="1">
                <a:solidFill>
                  <a:srgbClr val="FFFF00"/>
                </a:solidFill>
              </a:rPr>
              <a:t>Злоякісні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пухлини</a:t>
            </a:r>
            <a:r>
              <a:rPr lang="ru-RU" sz="2400" dirty="0">
                <a:solidFill>
                  <a:srgbClr val="FFFF00"/>
                </a:solidFill>
              </a:rPr>
              <a:t> з тканин </a:t>
            </a:r>
            <a:r>
              <a:rPr lang="ru-RU" sz="2400" dirty="0" err="1">
                <a:solidFill>
                  <a:srgbClr val="FFFF00"/>
                </a:solidFill>
              </a:rPr>
              <a:t>мзенхімального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походження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мають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загальну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назву</a:t>
            </a:r>
            <a:r>
              <a:rPr lang="ru-RU" sz="2400" dirty="0">
                <a:solidFill>
                  <a:srgbClr val="FFFF00"/>
                </a:solidFill>
              </a:rPr>
              <a:t> «</a:t>
            </a:r>
            <a:r>
              <a:rPr lang="ru-RU" sz="2400" dirty="0" err="1">
                <a:solidFill>
                  <a:srgbClr val="FFFF00"/>
                </a:solidFill>
              </a:rPr>
              <a:t>саркоми</a:t>
            </a:r>
            <a:r>
              <a:rPr lang="ru-RU" sz="2400" dirty="0">
                <a:solidFill>
                  <a:srgbClr val="FFFF00"/>
                </a:solidFill>
              </a:rPr>
              <a:t>» (</a:t>
            </a:r>
            <a:r>
              <a:rPr lang="ru-RU" sz="2400" dirty="0" err="1">
                <a:solidFill>
                  <a:srgbClr val="FFFF00"/>
                </a:solidFill>
              </a:rPr>
              <a:t>від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грец</a:t>
            </a:r>
            <a:r>
              <a:rPr lang="ru-RU" sz="2400" dirty="0">
                <a:solidFill>
                  <a:srgbClr val="FFFF00"/>
                </a:solidFill>
              </a:rPr>
              <a:t>. </a:t>
            </a:r>
            <a:r>
              <a:rPr lang="en-US" sz="2400" dirty="0" err="1">
                <a:solidFill>
                  <a:srgbClr val="FFFF00"/>
                </a:solidFill>
              </a:rPr>
              <a:t>Sarcos</a:t>
            </a:r>
            <a:r>
              <a:rPr lang="en-US" sz="2400" dirty="0">
                <a:solidFill>
                  <a:srgbClr val="FFFF00"/>
                </a:solidFill>
              </a:rPr>
              <a:t> - </a:t>
            </a:r>
            <a:r>
              <a:rPr lang="ru-RU" sz="2400" dirty="0" err="1">
                <a:solidFill>
                  <a:srgbClr val="FFFF00"/>
                </a:solidFill>
              </a:rPr>
              <a:t>м'ясо</a:t>
            </a:r>
            <a:r>
              <a:rPr lang="ru-RU" sz="2400" dirty="0" smtClean="0">
                <a:solidFill>
                  <a:srgbClr val="FFFF00"/>
                </a:solidFill>
              </a:rPr>
              <a:t>).</a:t>
            </a:r>
          </a:p>
          <a:p>
            <a:pPr>
              <a:lnSpc>
                <a:spcPct val="90000"/>
              </a:lnSpc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None/>
            </a:pPr>
            <a:r>
              <a:rPr lang="ru-RU" sz="2400" dirty="0" err="1"/>
              <a:t>Зовні</a:t>
            </a:r>
            <a:r>
              <a:rPr lang="ru-RU" sz="2400" dirty="0"/>
              <a:t> </a:t>
            </a:r>
            <a:r>
              <a:rPr lang="ru-RU" sz="2400" dirty="0" err="1"/>
              <a:t>саркоми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66FF66"/>
                </a:solidFill>
              </a:rPr>
              <a:t>нагадують</a:t>
            </a:r>
            <a:r>
              <a:rPr lang="ru-RU" sz="2400" b="1" dirty="0">
                <a:solidFill>
                  <a:srgbClr val="66FF66"/>
                </a:solidFill>
              </a:rPr>
              <a:t> «</a:t>
            </a:r>
            <a:r>
              <a:rPr lang="ru-RU" sz="2400" b="1" dirty="0" err="1">
                <a:solidFill>
                  <a:srgbClr val="66FF66"/>
                </a:solidFill>
              </a:rPr>
              <a:t>риб'яче</a:t>
            </a:r>
            <a:r>
              <a:rPr lang="ru-RU" sz="2400" b="1" dirty="0">
                <a:solidFill>
                  <a:srgbClr val="66FF66"/>
                </a:solidFill>
              </a:rPr>
              <a:t> </a:t>
            </a:r>
            <a:r>
              <a:rPr lang="ru-RU" sz="2400" b="1" dirty="0" err="1">
                <a:solidFill>
                  <a:srgbClr val="66FF66"/>
                </a:solidFill>
              </a:rPr>
              <a:t>м'ясо</a:t>
            </a:r>
            <a:r>
              <a:rPr lang="ru-RU" sz="2400" b="1" dirty="0">
                <a:solidFill>
                  <a:srgbClr val="66FF66"/>
                </a:solidFill>
              </a:rPr>
              <a:t>» </a:t>
            </a:r>
            <a:r>
              <a:rPr lang="ru-RU" sz="2400" dirty="0"/>
              <a:t>-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сіро-рожевий</a:t>
            </a:r>
            <a:r>
              <a:rPr lang="ru-RU" sz="2400" dirty="0"/>
              <a:t> </a:t>
            </a:r>
            <a:r>
              <a:rPr lang="ru-RU" sz="2400" dirty="0" err="1"/>
              <a:t>колір</a:t>
            </a:r>
            <a:r>
              <a:rPr lang="ru-RU" sz="2400" dirty="0"/>
              <a:t> і </a:t>
            </a:r>
            <a:r>
              <a:rPr lang="ru-RU" sz="2400" dirty="0" err="1"/>
              <a:t>строкатий</a:t>
            </a:r>
            <a:r>
              <a:rPr lang="ru-RU" sz="2400" dirty="0"/>
              <a:t> </a:t>
            </a:r>
            <a:r>
              <a:rPr lang="ru-RU" sz="2400" dirty="0" err="1"/>
              <a:t>малюнок</a:t>
            </a:r>
            <a:r>
              <a:rPr lang="ru-RU" sz="2400" dirty="0"/>
              <a:t> </a:t>
            </a:r>
            <a:r>
              <a:rPr lang="ru-RU" sz="2400" dirty="0" err="1"/>
              <a:t>зрізу</a:t>
            </a:r>
            <a:r>
              <a:rPr lang="ru-RU" sz="2400" dirty="0"/>
              <a:t> за </a:t>
            </a:r>
            <a:r>
              <a:rPr lang="ru-RU" sz="2400" dirty="0" err="1"/>
              <a:t>рахунок</a:t>
            </a:r>
            <a:r>
              <a:rPr lang="ru-RU" sz="2400" dirty="0"/>
              <a:t> </a:t>
            </a:r>
            <a:r>
              <a:rPr lang="ru-RU" sz="2400" dirty="0" err="1"/>
              <a:t>вторинних</a:t>
            </a:r>
            <a:r>
              <a:rPr lang="ru-RU" sz="2400" dirty="0"/>
              <a:t> </a:t>
            </a:r>
            <a:r>
              <a:rPr lang="ru-RU" sz="2400" dirty="0" err="1"/>
              <a:t>змін</a:t>
            </a:r>
            <a:r>
              <a:rPr lang="ru-RU" sz="2400" dirty="0"/>
              <a:t> в </a:t>
            </a:r>
            <a:r>
              <a:rPr lang="ru-RU" sz="2400" dirty="0" err="1"/>
              <a:t>пухлині</a:t>
            </a:r>
            <a:r>
              <a:rPr lang="ru-RU" sz="2400" dirty="0"/>
              <a:t> у </a:t>
            </a:r>
            <a:r>
              <a:rPr lang="ru-RU" sz="2400" dirty="0" err="1"/>
              <a:t>вигляді</a:t>
            </a:r>
            <a:r>
              <a:rPr lang="ru-RU" sz="2400" dirty="0"/>
              <a:t> </a:t>
            </a:r>
            <a:r>
              <a:rPr lang="ru-RU" sz="2400" dirty="0" err="1"/>
              <a:t>некрозів</a:t>
            </a:r>
            <a:r>
              <a:rPr lang="ru-RU" sz="2400" dirty="0"/>
              <a:t> і </a:t>
            </a:r>
            <a:r>
              <a:rPr lang="ru-RU" sz="2400" dirty="0" err="1"/>
              <a:t>крововиливів</a:t>
            </a:r>
            <a:r>
              <a:rPr lang="ru-RU" sz="2400" dirty="0"/>
              <a:t>. </a:t>
            </a:r>
            <a:r>
              <a:rPr lang="ru-RU" sz="2400" dirty="0" err="1"/>
              <a:t>Морфологічно</a:t>
            </a:r>
            <a:r>
              <a:rPr lang="ru-RU" sz="2400" dirty="0"/>
              <a:t> -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ознаки</a:t>
            </a:r>
            <a:r>
              <a:rPr lang="ru-RU" sz="2400" dirty="0"/>
              <a:t> </a:t>
            </a:r>
            <a:r>
              <a:rPr lang="ru-RU" sz="2400" dirty="0" err="1"/>
              <a:t>тканинного</a:t>
            </a:r>
            <a:r>
              <a:rPr lang="ru-RU" sz="2400" dirty="0"/>
              <a:t> + </a:t>
            </a:r>
            <a:r>
              <a:rPr lang="ru-RU" sz="2400" dirty="0" err="1"/>
              <a:t>клітинного</a:t>
            </a:r>
            <a:r>
              <a:rPr lang="ru-RU" sz="2400" dirty="0"/>
              <a:t> </a:t>
            </a:r>
            <a:r>
              <a:rPr lang="ru-RU" sz="2400" dirty="0" err="1"/>
              <a:t>атипизма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9688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Лейоміома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>
                <a:solidFill>
                  <a:srgbClr val="A50021"/>
                </a:solidFill>
              </a:rPr>
              <a:t>и </a:t>
            </a:r>
            <a:r>
              <a:rPr lang="ru-RU" sz="3600" dirty="0" err="1" smtClean="0">
                <a:solidFill>
                  <a:srgbClr val="A50021"/>
                </a:solidFill>
              </a:rPr>
              <a:t>лейоміосаркома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402435" name="Picture 3" descr="микро просто сарко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196975"/>
            <a:ext cx="4300537" cy="537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2436" name="Picture 4" descr="лейомиома микро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196975"/>
            <a:ext cx="3770312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18227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61657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Рабдоміома</a:t>
            </a:r>
            <a:r>
              <a:rPr lang="ru-RU" sz="2800" dirty="0" smtClean="0"/>
              <a:t> -  </a:t>
            </a:r>
            <a:r>
              <a:rPr lang="ru-RU" sz="2800" dirty="0" err="1"/>
              <a:t>пухлина</a:t>
            </a:r>
            <a:r>
              <a:rPr lang="ru-RU" sz="2800" dirty="0"/>
              <a:t> з поперечно-</a:t>
            </a:r>
            <a:r>
              <a:rPr lang="ru-RU" sz="2800" dirty="0" err="1"/>
              <a:t>смугастих</a:t>
            </a:r>
            <a:r>
              <a:rPr lang="ru-RU" sz="2800" dirty="0"/>
              <a:t> </a:t>
            </a:r>
            <a:r>
              <a:rPr lang="ru-RU" sz="2800" dirty="0" err="1"/>
              <a:t>м'язів</a:t>
            </a:r>
            <a:r>
              <a:rPr lang="ru-RU" sz="2800" dirty="0"/>
              <a:t>. </a:t>
            </a:r>
            <a:r>
              <a:rPr lang="ru-RU" sz="2800" dirty="0" err="1"/>
              <a:t>Зазвичай</a:t>
            </a:r>
            <a:r>
              <a:rPr lang="ru-RU" sz="2800" dirty="0"/>
              <a:t> </a:t>
            </a:r>
            <a:r>
              <a:rPr lang="ru-RU" sz="2800" dirty="0" err="1"/>
              <a:t>поєднується</a:t>
            </a:r>
            <a:r>
              <a:rPr lang="ru-RU" sz="2800" dirty="0"/>
              <a:t> з </a:t>
            </a:r>
            <a:r>
              <a:rPr lang="ru-RU" sz="2800" dirty="0" err="1"/>
              <a:t>іншими</a:t>
            </a:r>
            <a:r>
              <a:rPr lang="ru-RU" sz="2800" dirty="0"/>
              <a:t> </a:t>
            </a:r>
            <a:r>
              <a:rPr lang="ru-RU" sz="2800" dirty="0" err="1"/>
              <a:t>вродженими</a:t>
            </a:r>
            <a:r>
              <a:rPr lang="ru-RU" sz="2800" dirty="0"/>
              <a:t> </a:t>
            </a:r>
            <a:r>
              <a:rPr lang="ru-RU" sz="2800" dirty="0" err="1"/>
              <a:t>вадами</a:t>
            </a:r>
            <a:r>
              <a:rPr lang="ru-RU" sz="2800" dirty="0"/>
              <a:t> </a:t>
            </a:r>
            <a:r>
              <a:rPr lang="ru-RU" sz="2800" dirty="0" err="1"/>
              <a:t>розвитку</a:t>
            </a:r>
            <a:r>
              <a:rPr lang="ru-RU" sz="28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800" dirty="0" err="1"/>
              <a:t>Локалізація</a:t>
            </a:r>
            <a:r>
              <a:rPr lang="ru-RU" sz="2800" dirty="0"/>
              <a:t> - </a:t>
            </a:r>
            <a:r>
              <a:rPr lang="ru-RU" sz="2800" dirty="0" err="1"/>
              <a:t>частіше</a:t>
            </a:r>
            <a:r>
              <a:rPr lang="ru-RU" sz="2800" dirty="0"/>
              <a:t> в </a:t>
            </a:r>
            <a:r>
              <a:rPr lang="ru-RU" sz="2800" dirty="0" err="1"/>
              <a:t>міокарді</a:t>
            </a:r>
            <a:r>
              <a:rPr lang="ru-RU" sz="28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b="1" dirty="0" err="1">
                <a:solidFill>
                  <a:srgbClr val="66FF66"/>
                </a:solidFill>
              </a:rPr>
              <a:t>Рабдоміосаркома</a:t>
            </a:r>
            <a:r>
              <a:rPr lang="ru-RU" sz="2800" dirty="0"/>
              <a:t> - </a:t>
            </a:r>
            <a:r>
              <a:rPr lang="ru-RU" sz="2800" dirty="0" err="1"/>
              <a:t>відрізняється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рабдоміоми</a:t>
            </a:r>
            <a:r>
              <a:rPr lang="ru-RU" sz="2800" dirty="0"/>
              <a:t> </a:t>
            </a:r>
            <a:r>
              <a:rPr lang="ru-RU" sz="2800" dirty="0" err="1"/>
              <a:t>вираженим</a:t>
            </a:r>
            <a:r>
              <a:rPr lang="ru-RU" sz="2800" dirty="0"/>
              <a:t> </a:t>
            </a:r>
            <a:r>
              <a:rPr lang="ru-RU" sz="2800" dirty="0" err="1"/>
              <a:t>клітинним</a:t>
            </a:r>
            <a:r>
              <a:rPr lang="ru-RU" sz="2800" dirty="0"/>
              <a:t> </a:t>
            </a:r>
            <a:r>
              <a:rPr lang="ru-RU" sz="2800" dirty="0" err="1" smtClean="0"/>
              <a:t>атипізмом</a:t>
            </a:r>
            <a:r>
              <a:rPr lang="ru-RU" sz="28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800" dirty="0" smtClean="0"/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800" dirty="0"/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800" dirty="0" smtClean="0"/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800" dirty="0"/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smtClean="0"/>
              <a:t>                    </a:t>
            </a:r>
            <a:r>
              <a:rPr lang="ru-RU" sz="2400" dirty="0" err="1" smtClean="0">
                <a:solidFill>
                  <a:srgbClr val="66FFFF"/>
                </a:solidFill>
              </a:rPr>
              <a:t>Рабдоміома</a:t>
            </a:r>
            <a:r>
              <a:rPr lang="ru-RU" sz="2400" dirty="0" smtClean="0">
                <a:solidFill>
                  <a:srgbClr val="66FFFF"/>
                </a:solidFill>
              </a:rPr>
              <a:t> </a:t>
            </a:r>
            <a:r>
              <a:rPr lang="ru-RU" sz="2400" dirty="0" smtClean="0">
                <a:solidFill>
                  <a:srgbClr val="66FFFF"/>
                </a:solidFill>
              </a:rPr>
              <a:t>сердца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endParaRPr lang="ru-RU" sz="2800" dirty="0" smtClean="0"/>
          </a:p>
        </p:txBody>
      </p:sp>
      <p:sp>
        <p:nvSpPr>
          <p:cNvPr id="29184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м'язової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501008"/>
            <a:ext cx="3600400" cy="315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606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i="1" dirty="0" err="1">
                <a:solidFill>
                  <a:srgbClr val="FFFF00"/>
                </a:solidFill>
              </a:rPr>
              <a:t>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доброякісні</a:t>
            </a:r>
            <a:r>
              <a:rPr lang="ru-RU" sz="2800" i="1" dirty="0">
                <a:solidFill>
                  <a:srgbClr val="FFFF00"/>
                </a:solidFill>
              </a:rPr>
              <a:t>) з хряща</a:t>
            </a:r>
            <a:r>
              <a:rPr lang="ru-RU" sz="2800" i="1" dirty="0" smtClean="0">
                <a:solidFill>
                  <a:srgbClr val="FFFF00"/>
                </a:solidFill>
              </a:rPr>
              <a:t>:</a:t>
            </a:r>
          </a:p>
          <a:p>
            <a:pPr algn="ctr"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smtClean="0"/>
              <a:t>хондрома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pPr algn="ctr"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i="1" dirty="0" err="1">
                <a:solidFill>
                  <a:srgbClr val="FFFF00"/>
                </a:solidFill>
              </a:rPr>
              <a:t>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доброякісні</a:t>
            </a:r>
            <a:r>
              <a:rPr lang="ru-RU" sz="2800" i="1" dirty="0">
                <a:solidFill>
                  <a:srgbClr val="FFFF00"/>
                </a:solidFill>
              </a:rPr>
              <a:t>) з </a:t>
            </a:r>
            <a:r>
              <a:rPr lang="ru-RU" sz="2800" i="1" dirty="0" err="1">
                <a:solidFill>
                  <a:srgbClr val="FFFF00"/>
                </a:solidFill>
              </a:rPr>
              <a:t>кісток</a:t>
            </a:r>
            <a:r>
              <a:rPr lang="ru-RU" sz="2800" i="1" dirty="0">
                <a:solidFill>
                  <a:srgbClr val="FFFF00"/>
                </a:solidFill>
              </a:rPr>
              <a:t>: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остеома </a:t>
            </a:r>
          </a:p>
          <a:p>
            <a:pPr algn="ctr"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 err="1">
                <a:solidFill>
                  <a:srgbClr val="FFFF00"/>
                </a:solidFill>
              </a:rPr>
              <a:t>Незрілі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злоякісні</a:t>
            </a:r>
            <a:r>
              <a:rPr lang="ru-RU" sz="2800" i="1" dirty="0">
                <a:solidFill>
                  <a:srgbClr val="FFFF00"/>
                </a:solidFill>
              </a:rPr>
              <a:t>) з хряща: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/>
              <a:t>хондросаркома</a:t>
            </a:r>
            <a:r>
              <a:rPr lang="ru-RU" sz="2800" dirty="0"/>
              <a:t> </a:t>
            </a:r>
            <a:br>
              <a:rPr lang="ru-RU" sz="2800" dirty="0"/>
            </a:br>
            <a:endParaRPr lang="ru-RU" sz="2800" dirty="0"/>
          </a:p>
          <a:p>
            <a:pPr algn="ctr"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i="1" dirty="0" err="1">
                <a:solidFill>
                  <a:srgbClr val="FFFF00"/>
                </a:solidFill>
              </a:rPr>
              <a:t>Незрілі</a:t>
            </a:r>
            <a:r>
              <a:rPr lang="ru-RU" sz="2800" i="1" dirty="0">
                <a:solidFill>
                  <a:srgbClr val="FFFF00"/>
                </a:solidFill>
              </a:rPr>
              <a:t> (</a:t>
            </a:r>
            <a:r>
              <a:rPr lang="ru-RU" sz="2800" i="1" dirty="0" err="1">
                <a:solidFill>
                  <a:srgbClr val="FFFF00"/>
                </a:solidFill>
              </a:rPr>
              <a:t>злоякісні</a:t>
            </a:r>
            <a:r>
              <a:rPr lang="ru-RU" sz="2800" i="1" dirty="0">
                <a:solidFill>
                  <a:srgbClr val="FFFF00"/>
                </a:solidFill>
              </a:rPr>
              <a:t>) з </a:t>
            </a:r>
            <a:r>
              <a:rPr lang="ru-RU" sz="2800" i="1" dirty="0" err="1">
                <a:solidFill>
                  <a:srgbClr val="FFFF00"/>
                </a:solidFill>
              </a:rPr>
              <a:t>кісток</a:t>
            </a:r>
            <a:r>
              <a:rPr lang="ru-RU" sz="2800" i="1" dirty="0" smtClean="0">
                <a:solidFill>
                  <a:srgbClr val="FFFF00"/>
                </a:solidFill>
              </a:rPr>
              <a:t>:</a:t>
            </a:r>
          </a:p>
          <a:p>
            <a:pPr algn="ctr"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 smtClean="0"/>
              <a:t>остеосаркома</a:t>
            </a:r>
            <a:r>
              <a:rPr lang="ru-RU" sz="2800" dirty="0"/>
              <a:t>;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29696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>
                <a:solidFill>
                  <a:srgbClr val="A50021"/>
                </a:solidFill>
              </a:rPr>
              <a:t>Пухлини</a:t>
            </a:r>
            <a:r>
              <a:rPr lang="ru-RU" sz="3200" dirty="0">
                <a:solidFill>
                  <a:srgbClr val="A50021"/>
                </a:solidFill>
              </a:rPr>
              <a:t> з </a:t>
            </a:r>
            <a:r>
              <a:rPr lang="ru-RU" sz="3200" dirty="0" err="1">
                <a:solidFill>
                  <a:srgbClr val="A50021"/>
                </a:solidFill>
              </a:rPr>
              <a:t>кісткової</a:t>
            </a:r>
            <a:r>
              <a:rPr lang="ru-RU" sz="3200" dirty="0">
                <a:solidFill>
                  <a:srgbClr val="A50021"/>
                </a:solidFill>
              </a:rPr>
              <a:t> і </a:t>
            </a:r>
            <a:r>
              <a:rPr lang="ru-RU" sz="3200" dirty="0" err="1">
                <a:solidFill>
                  <a:srgbClr val="A50021"/>
                </a:solidFill>
              </a:rPr>
              <a:t>хрящової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тканини</a:t>
            </a:r>
            <a:endParaRPr lang="ru-RU" sz="32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9803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b="1" dirty="0" smtClean="0">
                <a:solidFill>
                  <a:srgbClr val="99FF66"/>
                </a:solidFill>
              </a:rPr>
              <a:t>Хондрома</a:t>
            </a:r>
            <a:r>
              <a:rPr lang="ru-RU" sz="2800" dirty="0" smtClean="0"/>
              <a:t> – </a:t>
            </a:r>
            <a:r>
              <a:rPr lang="ru-RU" sz="2800" dirty="0" err="1"/>
              <a:t>щільна</a:t>
            </a:r>
            <a:r>
              <a:rPr lang="ru-RU" sz="2800" dirty="0"/>
              <a:t> </a:t>
            </a:r>
            <a:r>
              <a:rPr lang="ru-RU" sz="2800" dirty="0" err="1"/>
              <a:t>пухлина</a:t>
            </a:r>
            <a:r>
              <a:rPr lang="ru-RU" sz="2800" dirty="0"/>
              <a:t> </a:t>
            </a:r>
            <a:r>
              <a:rPr lang="ru-RU" sz="2800" dirty="0" err="1" smtClean="0"/>
              <a:t>гіалинового</a:t>
            </a:r>
            <a:r>
              <a:rPr lang="ru-RU" sz="2800" dirty="0" smtClean="0"/>
              <a:t> </a:t>
            </a:r>
            <a:r>
              <a:rPr lang="ru-RU" sz="2800" dirty="0"/>
              <a:t>хряща.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/>
              <a:t>Побудована</a:t>
            </a:r>
            <a:r>
              <a:rPr lang="ru-RU" sz="2800" dirty="0"/>
              <a:t> з </a:t>
            </a:r>
            <a:r>
              <a:rPr lang="ru-RU" sz="2800" dirty="0" err="1"/>
              <a:t>безладно</a:t>
            </a:r>
            <a:r>
              <a:rPr lang="ru-RU" sz="2800" dirty="0"/>
              <a:t> </a:t>
            </a:r>
            <a:r>
              <a:rPr lang="ru-RU" sz="2800" dirty="0" err="1"/>
              <a:t>розташованих</a:t>
            </a:r>
            <a:r>
              <a:rPr lang="ru-RU" sz="2800" dirty="0"/>
              <a:t> </a:t>
            </a:r>
            <a:r>
              <a:rPr lang="ru-RU" sz="2800" dirty="0" err="1"/>
              <a:t>зрілих</a:t>
            </a:r>
            <a:r>
              <a:rPr lang="ru-RU" sz="2800" dirty="0"/>
              <a:t> </a:t>
            </a:r>
            <a:r>
              <a:rPr lang="ru-RU" sz="2800" dirty="0" err="1"/>
              <a:t>хондроцитів</a:t>
            </a:r>
            <a:r>
              <a:rPr lang="ru-RU" sz="2800" dirty="0"/>
              <a:t> і </a:t>
            </a:r>
            <a:r>
              <a:rPr lang="ru-RU" sz="2800" dirty="0" err="1"/>
              <a:t>основної</a:t>
            </a:r>
            <a:r>
              <a:rPr lang="ru-RU" sz="2800" dirty="0"/>
              <a:t> </a:t>
            </a:r>
            <a:r>
              <a:rPr lang="ru-RU" sz="2800" dirty="0" err="1"/>
              <a:t>речовини</a:t>
            </a:r>
            <a:r>
              <a:rPr lang="ru-RU" sz="2800" dirty="0"/>
              <a:t>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/>
              <a:t>Локалізація</a:t>
            </a:r>
            <a:r>
              <a:rPr lang="ru-RU" sz="2800" dirty="0"/>
              <a:t>: </a:t>
            </a:r>
            <a:r>
              <a:rPr lang="ru-RU" sz="2800" dirty="0" err="1"/>
              <a:t>найчастіше</a:t>
            </a:r>
            <a:r>
              <a:rPr lang="ru-RU" sz="2800" dirty="0"/>
              <a:t> </a:t>
            </a:r>
            <a:r>
              <a:rPr lang="ru-RU" sz="2800" dirty="0" err="1"/>
              <a:t>кисті</a:t>
            </a:r>
            <a:r>
              <a:rPr lang="ru-RU" sz="2800" dirty="0"/>
              <a:t> і стопи, </a:t>
            </a:r>
            <a:r>
              <a:rPr lang="ru-RU" sz="2800" dirty="0" err="1"/>
              <a:t>хребці</a:t>
            </a:r>
            <a:r>
              <a:rPr lang="ru-RU" sz="2800" dirty="0"/>
              <a:t>, грудина, </a:t>
            </a:r>
            <a:r>
              <a:rPr lang="ru-RU" sz="2800" dirty="0" err="1"/>
              <a:t>кістки</a:t>
            </a:r>
            <a:r>
              <a:rPr lang="ru-RU" sz="2800" dirty="0"/>
              <a:t> тазу.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/>
              <a:t>Якщо</a:t>
            </a:r>
            <a:r>
              <a:rPr lang="ru-RU" sz="2800" dirty="0"/>
              <a:t> </a:t>
            </a:r>
            <a:r>
              <a:rPr lang="ru-RU" sz="2800" dirty="0" err="1"/>
              <a:t>локалізується</a:t>
            </a:r>
            <a:r>
              <a:rPr lang="ru-RU" sz="2800" dirty="0"/>
              <a:t> в </a:t>
            </a:r>
            <a:r>
              <a:rPr lang="ru-RU" sz="2800" dirty="0" err="1"/>
              <a:t>периферичних</a:t>
            </a:r>
            <a:r>
              <a:rPr lang="ru-RU" sz="2800" dirty="0"/>
              <a:t> </a:t>
            </a:r>
            <a:r>
              <a:rPr lang="ru-RU" sz="2800" dirty="0" err="1"/>
              <a:t>відділах</a:t>
            </a:r>
            <a:r>
              <a:rPr lang="ru-RU" sz="2800" dirty="0"/>
              <a:t> </a:t>
            </a:r>
            <a:r>
              <a:rPr lang="ru-RU" sz="2800" dirty="0" err="1"/>
              <a:t>кістки</a:t>
            </a:r>
            <a:r>
              <a:rPr lang="ru-RU" sz="2800" dirty="0"/>
              <a:t> - «</a:t>
            </a:r>
            <a:r>
              <a:rPr lang="ru-RU" sz="2800" dirty="0" err="1"/>
              <a:t>екхондрома</a:t>
            </a:r>
            <a:r>
              <a:rPr lang="ru-RU" sz="2800" dirty="0"/>
              <a:t>», </a:t>
            </a:r>
            <a:r>
              <a:rPr lang="ru-RU" sz="2800" dirty="0" err="1"/>
              <a:t>якщо</a:t>
            </a:r>
            <a:r>
              <a:rPr lang="ru-RU" sz="2800" dirty="0"/>
              <a:t> в </a:t>
            </a:r>
            <a:r>
              <a:rPr lang="ru-RU" sz="2800" dirty="0" err="1"/>
              <a:t>центральних</a:t>
            </a:r>
            <a:r>
              <a:rPr lang="ru-RU" sz="2800" dirty="0"/>
              <a:t> </a:t>
            </a:r>
            <a:r>
              <a:rPr lang="ru-RU" sz="2800" dirty="0" err="1"/>
              <a:t>відділах</a:t>
            </a:r>
            <a:r>
              <a:rPr lang="ru-RU" sz="2800" dirty="0"/>
              <a:t> - </a:t>
            </a:r>
            <a:r>
              <a:rPr lang="ru-RU" sz="2800" dirty="0" smtClean="0"/>
              <a:t>«</a:t>
            </a:r>
            <a:r>
              <a:rPr lang="ru-RU" sz="2800" dirty="0" err="1" smtClean="0"/>
              <a:t>енхондрома</a:t>
            </a:r>
            <a:r>
              <a:rPr lang="ru-RU" sz="2800" dirty="0"/>
              <a:t>».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b="1" dirty="0" err="1">
                <a:solidFill>
                  <a:srgbClr val="66FF66"/>
                </a:solidFill>
              </a:rPr>
              <a:t>Хондросаркома</a:t>
            </a:r>
            <a:r>
              <a:rPr lang="ru-RU" sz="2800" dirty="0"/>
              <a:t> - </a:t>
            </a:r>
            <a:r>
              <a:rPr lang="ru-RU" sz="2800" dirty="0" err="1"/>
              <a:t>виражений</a:t>
            </a:r>
            <a:r>
              <a:rPr lang="ru-RU" sz="2800" dirty="0"/>
              <a:t> </a:t>
            </a:r>
            <a:r>
              <a:rPr lang="ru-RU" sz="2800" dirty="0" err="1"/>
              <a:t>клітинний</a:t>
            </a:r>
            <a:r>
              <a:rPr lang="ru-RU" sz="2800" dirty="0"/>
              <a:t> </a:t>
            </a:r>
            <a:r>
              <a:rPr lang="ru-RU" sz="2800" dirty="0" err="1"/>
              <a:t>атипізм</a:t>
            </a:r>
            <a:r>
              <a:rPr lang="ru-RU" sz="2800" dirty="0"/>
              <a:t>, </a:t>
            </a:r>
            <a:r>
              <a:rPr lang="ru-RU" sz="2800" dirty="0" err="1"/>
              <a:t>атипові</a:t>
            </a:r>
            <a:r>
              <a:rPr lang="ru-RU" sz="2800" dirty="0"/>
              <a:t> </a:t>
            </a:r>
            <a:r>
              <a:rPr lang="ru-RU" sz="2800" dirty="0" err="1"/>
              <a:t>мітози</a:t>
            </a:r>
            <a:r>
              <a:rPr lang="ru-RU" sz="2800" dirty="0"/>
              <a:t>, </a:t>
            </a:r>
            <a:r>
              <a:rPr lang="ru-RU" sz="2800" dirty="0" err="1" smtClean="0"/>
              <a:t>ослизнення</a:t>
            </a:r>
            <a:r>
              <a:rPr lang="ru-RU" sz="2800" dirty="0" smtClean="0"/>
              <a:t>, </a:t>
            </a:r>
            <a:r>
              <a:rPr lang="ru-RU" sz="2800" dirty="0" err="1"/>
              <a:t>некрози</a:t>
            </a:r>
            <a:r>
              <a:rPr lang="ru-RU" sz="2800" dirty="0"/>
              <a:t>. </a:t>
            </a:r>
            <a:r>
              <a:rPr lang="ru-RU" sz="2800" dirty="0" err="1"/>
              <a:t>Повільне</a:t>
            </a:r>
            <a:r>
              <a:rPr lang="ru-RU" sz="2800" dirty="0"/>
              <a:t> </a:t>
            </a:r>
            <a:r>
              <a:rPr lang="ru-RU" sz="2800" dirty="0" err="1"/>
              <a:t>зростання</a:t>
            </a:r>
            <a:r>
              <a:rPr lang="ru-RU" sz="2800" dirty="0"/>
              <a:t>, </a:t>
            </a:r>
            <a:r>
              <a:rPr lang="ru-RU" sz="2800" dirty="0" err="1"/>
              <a:t>пізні</a:t>
            </a:r>
            <a:r>
              <a:rPr lang="ru-RU" sz="2800" dirty="0"/>
              <a:t> </a:t>
            </a:r>
            <a:r>
              <a:rPr lang="ru-RU" sz="2800" dirty="0" err="1"/>
              <a:t>метастази</a:t>
            </a:r>
            <a:r>
              <a:rPr lang="ru-RU" sz="2800" dirty="0"/>
              <a:t>.</a:t>
            </a:r>
          </a:p>
        </p:txBody>
      </p:sp>
      <p:sp>
        <p:nvSpPr>
          <p:cNvPr id="29696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>
                <a:solidFill>
                  <a:srgbClr val="A50021"/>
                </a:solidFill>
              </a:rPr>
              <a:t>Пухлини</a:t>
            </a:r>
            <a:r>
              <a:rPr lang="ru-RU" sz="3200" dirty="0">
                <a:solidFill>
                  <a:srgbClr val="A50021"/>
                </a:solidFill>
              </a:rPr>
              <a:t> з </a:t>
            </a:r>
            <a:r>
              <a:rPr lang="ru-RU" sz="3200" dirty="0" err="1">
                <a:solidFill>
                  <a:srgbClr val="A50021"/>
                </a:solidFill>
              </a:rPr>
              <a:t>хрящової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тканини</a:t>
            </a:r>
            <a:endParaRPr lang="ru-RU" sz="32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04737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smtClean="0">
                <a:solidFill>
                  <a:srgbClr val="A50021"/>
                </a:solidFill>
              </a:rPr>
              <a:t>Хондрома і </a:t>
            </a:r>
            <a:r>
              <a:rPr lang="ru-RU" sz="3200" dirty="0" err="1" smtClean="0">
                <a:solidFill>
                  <a:srgbClr val="A50021"/>
                </a:solidFill>
              </a:rPr>
              <a:t>хондросаркома</a:t>
            </a:r>
            <a:endParaRPr lang="ru-RU" sz="3200" dirty="0">
              <a:solidFill>
                <a:srgbClr val="A5002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21868" y="1798131"/>
            <a:ext cx="5451231" cy="41044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24742"/>
            <a:ext cx="4490730" cy="38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3707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b="1" dirty="0" smtClean="0">
                <a:solidFill>
                  <a:srgbClr val="99FF66"/>
                </a:solidFill>
              </a:rPr>
              <a:t>Остеома</a:t>
            </a:r>
            <a:r>
              <a:rPr lang="ru-RU" sz="2800" dirty="0" smtClean="0"/>
              <a:t> – </a:t>
            </a:r>
            <a:r>
              <a:rPr lang="ru-RU" sz="2800" dirty="0" err="1"/>
              <a:t>Пухлини</a:t>
            </a:r>
            <a:r>
              <a:rPr lang="ru-RU" sz="2800" dirty="0"/>
              <a:t> з </a:t>
            </a:r>
            <a:r>
              <a:rPr lang="ru-RU" sz="2800" dirty="0" err="1"/>
              <a:t>кісткової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endParaRPr lang="ru-RU" sz="2800" dirty="0"/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/>
              <a:t>виділяють</a:t>
            </a:r>
            <a:r>
              <a:rPr lang="ru-RU" sz="2800" dirty="0"/>
              <a:t> </a:t>
            </a:r>
            <a:r>
              <a:rPr lang="ru-RU" sz="2800" dirty="0" err="1"/>
              <a:t>губчасту</a:t>
            </a:r>
            <a:r>
              <a:rPr lang="ru-RU" sz="2800" dirty="0"/>
              <a:t> (</a:t>
            </a:r>
            <a:r>
              <a:rPr lang="ru-RU" sz="2800" dirty="0" err="1"/>
              <a:t>кісткові</a:t>
            </a:r>
            <a:r>
              <a:rPr lang="ru-RU" sz="2800" dirty="0"/>
              <a:t> </a:t>
            </a:r>
            <a:r>
              <a:rPr lang="ru-RU" sz="2800" dirty="0" err="1"/>
              <a:t>балочки</a:t>
            </a:r>
            <a:r>
              <a:rPr lang="ru-RU" sz="2800" dirty="0"/>
              <a:t> + волокниста </a:t>
            </a:r>
            <a:r>
              <a:rPr lang="ru-RU" sz="2800" dirty="0" err="1"/>
              <a:t>сполучна</a:t>
            </a:r>
            <a:r>
              <a:rPr lang="ru-RU" sz="2800" dirty="0"/>
              <a:t> тканина) і </a:t>
            </a:r>
            <a:r>
              <a:rPr lang="ru-RU" sz="2800" dirty="0" err="1"/>
              <a:t>компактну</a:t>
            </a:r>
            <a:r>
              <a:rPr lang="ru-RU" sz="2800" dirty="0"/>
              <a:t> остеому (</a:t>
            </a:r>
            <a:r>
              <a:rPr lang="ru-RU" sz="2800" dirty="0" err="1"/>
              <a:t>масив</a:t>
            </a:r>
            <a:r>
              <a:rPr lang="ru-RU" sz="2800" dirty="0"/>
              <a:t> </a:t>
            </a:r>
            <a:r>
              <a:rPr lang="ru-RU" sz="2800" dirty="0" err="1"/>
              <a:t>кісткової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 без </a:t>
            </a:r>
            <a:r>
              <a:rPr lang="ru-RU" sz="2800" dirty="0" err="1" smtClean="0"/>
              <a:t>утворення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балочок</a:t>
            </a:r>
            <a:r>
              <a:rPr lang="ru-RU" sz="2800" dirty="0"/>
              <a:t>).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/>
              <a:t>Локалізація</a:t>
            </a:r>
            <a:r>
              <a:rPr lang="ru-RU" sz="2800" dirty="0"/>
              <a:t> - в будь-</a:t>
            </a:r>
            <a:r>
              <a:rPr lang="ru-RU" sz="2800" dirty="0" err="1"/>
              <a:t>яких</a:t>
            </a:r>
            <a:r>
              <a:rPr lang="ru-RU" sz="2800" dirty="0"/>
              <a:t> </a:t>
            </a:r>
            <a:r>
              <a:rPr lang="ru-RU" sz="2800" dirty="0" err="1"/>
              <a:t>кістках</a:t>
            </a:r>
            <a:r>
              <a:rPr lang="ru-RU" sz="2800" dirty="0"/>
              <a:t>; в </a:t>
            </a:r>
            <a:r>
              <a:rPr lang="ru-RU" sz="2800" dirty="0" err="1" smtClean="0"/>
              <a:t>язиці</a:t>
            </a:r>
            <a:r>
              <a:rPr lang="ru-RU" sz="2800" dirty="0" smtClean="0"/>
              <a:t>, </a:t>
            </a:r>
            <a:r>
              <a:rPr lang="ru-RU" sz="2800" dirty="0" err="1"/>
              <a:t>молочній</a:t>
            </a:r>
            <a:r>
              <a:rPr lang="ru-RU" sz="2800" dirty="0"/>
              <a:t> </a:t>
            </a:r>
            <a:r>
              <a:rPr lang="ru-RU" sz="2800" dirty="0" err="1"/>
              <a:t>залозі</a:t>
            </a:r>
            <a:r>
              <a:rPr lang="ru-RU" sz="2800" dirty="0"/>
              <a:t> (при </a:t>
            </a:r>
            <a:r>
              <a:rPr lang="ru-RU" sz="2800" dirty="0" err="1"/>
              <a:t>метаплазії</a:t>
            </a:r>
            <a:r>
              <a:rPr lang="ru-RU" sz="2800" dirty="0"/>
              <a:t>).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endParaRPr lang="ru-RU" sz="2800" dirty="0"/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b="1" dirty="0" err="1">
                <a:solidFill>
                  <a:srgbClr val="66FF66"/>
                </a:solidFill>
              </a:rPr>
              <a:t>Остеосаркома</a:t>
            </a:r>
            <a:r>
              <a:rPr lang="ru-RU" sz="2800" dirty="0"/>
              <a:t> - </a:t>
            </a:r>
            <a:r>
              <a:rPr lang="ru-RU" sz="2800" dirty="0" err="1"/>
              <a:t>побудована</a:t>
            </a:r>
            <a:r>
              <a:rPr lang="ru-RU" sz="2800" dirty="0"/>
              <a:t> з </a:t>
            </a:r>
            <a:r>
              <a:rPr lang="ru-RU" sz="2800" dirty="0" err="1"/>
              <a:t>атипових</a:t>
            </a:r>
            <a:r>
              <a:rPr lang="ru-RU" sz="2800" dirty="0"/>
              <a:t> </a:t>
            </a:r>
            <a:r>
              <a:rPr lang="ru-RU" sz="2800" dirty="0" err="1"/>
              <a:t>остеобластоподобних</a:t>
            </a:r>
            <a:r>
              <a:rPr lang="ru-RU" sz="2800" dirty="0"/>
              <a:t> </a:t>
            </a:r>
            <a:r>
              <a:rPr lang="ru-RU" sz="2800" dirty="0" err="1"/>
              <a:t>клітин</a:t>
            </a:r>
            <a:r>
              <a:rPr lang="ru-RU" sz="2800" dirty="0"/>
              <a:t> з великою </a:t>
            </a:r>
            <a:r>
              <a:rPr lang="ru-RU" sz="2800" dirty="0" err="1"/>
              <a:t>кількістю</a:t>
            </a:r>
            <a:r>
              <a:rPr lang="ru-RU" sz="2800" dirty="0"/>
              <a:t> </a:t>
            </a:r>
            <a:r>
              <a:rPr lang="ru-RU" sz="2800" dirty="0" err="1"/>
              <a:t>мітозів</a:t>
            </a:r>
            <a:r>
              <a:rPr lang="ru-RU" sz="2800" dirty="0"/>
              <a:t> і </a:t>
            </a:r>
            <a:r>
              <a:rPr lang="ru-RU" sz="2800" dirty="0" err="1"/>
              <a:t>утворенням</a:t>
            </a:r>
            <a:r>
              <a:rPr lang="ru-RU" sz="2800" dirty="0"/>
              <a:t> </a:t>
            </a:r>
            <a:r>
              <a:rPr lang="ru-RU" sz="2800" dirty="0" err="1"/>
              <a:t>примітивної</a:t>
            </a:r>
            <a:r>
              <a:rPr lang="ru-RU" sz="2800" dirty="0"/>
              <a:t> </a:t>
            </a:r>
            <a:r>
              <a:rPr lang="ru-RU" sz="2800" dirty="0" err="1"/>
              <a:t>кістки</a:t>
            </a:r>
            <a:r>
              <a:rPr lang="ru-RU" sz="2800" dirty="0"/>
              <a:t>.</a:t>
            </a:r>
          </a:p>
        </p:txBody>
      </p:sp>
      <p:sp>
        <p:nvSpPr>
          <p:cNvPr id="29696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>
                <a:solidFill>
                  <a:srgbClr val="A50021"/>
                </a:solidFill>
              </a:rPr>
              <a:t>Пухлини</a:t>
            </a:r>
            <a:r>
              <a:rPr lang="ru-RU" sz="3200" dirty="0">
                <a:solidFill>
                  <a:srgbClr val="A50021"/>
                </a:solidFill>
              </a:rPr>
              <a:t> з </a:t>
            </a:r>
            <a:r>
              <a:rPr lang="ru-RU" sz="3200" dirty="0" err="1">
                <a:solidFill>
                  <a:srgbClr val="A50021"/>
                </a:solidFill>
              </a:rPr>
              <a:t>кісткової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тканини</a:t>
            </a:r>
            <a:endParaRPr lang="ru-RU" sz="32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1497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smtClean="0">
                <a:solidFill>
                  <a:srgbClr val="A50021"/>
                </a:solidFill>
              </a:rPr>
              <a:t>Остеома и </a:t>
            </a:r>
            <a:r>
              <a:rPr lang="ru-RU" sz="3200" dirty="0" err="1" smtClean="0">
                <a:solidFill>
                  <a:srgbClr val="A50021"/>
                </a:solidFill>
              </a:rPr>
              <a:t>остеосаркома</a:t>
            </a:r>
            <a:endParaRPr lang="ru-RU" sz="3200" dirty="0">
              <a:solidFill>
                <a:srgbClr val="A50021"/>
              </a:solidFill>
            </a:endParaRPr>
          </a:p>
        </p:txBody>
      </p:sp>
      <p:pic>
        <p:nvPicPr>
          <p:cNvPr id="5" name="Picture 4" descr="микро остаосарко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513"/>
            <a:ext cx="3997008" cy="554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34211" y="1869244"/>
            <a:ext cx="5619933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51050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Остеосаркоми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різної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локалізації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82979" name="Picture 3" descr="osteosarcoma%20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52513"/>
            <a:ext cx="3455987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2980" name="Picture 4" descr="остеосаркома в зуб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" r="10381"/>
          <a:stretch>
            <a:fillRect/>
          </a:stretch>
        </p:blipFill>
        <p:spPr bwMode="auto">
          <a:xfrm>
            <a:off x="4643438" y="1052513"/>
            <a:ext cx="3960812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2982" name="Picture 6" descr="остеосаркома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6" b="18427"/>
          <a:stretch>
            <a:fillRect/>
          </a:stretch>
        </p:blipFill>
        <p:spPr bwMode="auto">
          <a:xfrm>
            <a:off x="1619250" y="4005263"/>
            <a:ext cx="5616575" cy="272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385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>
                <a:solidFill>
                  <a:srgbClr val="A50021"/>
                </a:solidFill>
              </a:rPr>
              <a:t>Остеосаркома</a:t>
            </a:r>
          </a:p>
        </p:txBody>
      </p:sp>
      <p:pic>
        <p:nvPicPr>
          <p:cNvPr id="366599" name="Picture 7" descr="остеосаркома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8353425" cy="550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08192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1" name="AutoShape 3"/>
          <p:cNvSpPr>
            <a:spLocks noGrp="1" noChangeArrowheads="1"/>
          </p:cNvSpPr>
          <p:nvPr>
            <p:ph type="title"/>
          </p:nvPr>
        </p:nvSpPr>
        <p:spPr>
          <a:xfrm>
            <a:off x="539750" y="260648"/>
            <a:ext cx="8229600" cy="259283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  <a:alpha val="0"/>
                </a:srgbClr>
              </a:gs>
              <a:gs pos="50000">
                <a:srgbClr val="FFCC00">
                  <a:alpha val="0"/>
                </a:srgbClr>
              </a:gs>
              <a:gs pos="100000">
                <a:srgbClr val="FFCC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400" dirty="0" err="1">
                <a:solidFill>
                  <a:srgbClr val="99FF33"/>
                </a:solidFill>
              </a:rPr>
              <a:t>Цементобластома</a:t>
            </a:r>
            <a:r>
              <a:rPr lang="ru-RU" sz="2400" dirty="0">
                <a:solidFill>
                  <a:srgbClr val="99FF33"/>
                </a:solidFill>
              </a:rPr>
              <a:t> – </a:t>
            </a:r>
            <a:r>
              <a:rPr lang="ru-RU" sz="2400" dirty="0" err="1">
                <a:solidFill>
                  <a:srgbClr val="99FF33"/>
                </a:solidFill>
              </a:rPr>
              <a:t>доброякісна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пухлина</a:t>
            </a:r>
            <a:r>
              <a:rPr lang="ru-RU" sz="2400" dirty="0">
                <a:solidFill>
                  <a:srgbClr val="99FF33"/>
                </a:solidFill>
              </a:rPr>
              <a:t>, </a:t>
            </a:r>
            <a:r>
              <a:rPr lang="ru-RU" sz="2400" dirty="0" err="1">
                <a:solidFill>
                  <a:srgbClr val="99FF33"/>
                </a:solidFill>
              </a:rPr>
              <a:t>що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характеризується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утворенням</a:t>
            </a:r>
            <a:r>
              <a:rPr lang="ru-RU" sz="2400" dirty="0">
                <a:solidFill>
                  <a:srgbClr val="99FF33"/>
                </a:solidFill>
              </a:rPr>
              <a:t> в </a:t>
            </a:r>
            <a:r>
              <a:rPr lang="ru-RU" sz="2400" dirty="0" err="1">
                <a:solidFill>
                  <a:srgbClr val="99FF33"/>
                </a:solidFill>
              </a:rPr>
              <a:t>області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кореня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 smtClean="0">
                <a:solidFill>
                  <a:srgbClr val="99FF33"/>
                </a:solidFill>
              </a:rPr>
              <a:t>цементоподібної</a:t>
            </a:r>
            <a:r>
              <a:rPr lang="ru-RU" sz="2400" dirty="0" smtClean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тканини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різного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ступеня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мінералізації</a:t>
            </a:r>
            <a:r>
              <a:rPr lang="ru-RU" sz="2400" dirty="0">
                <a:solidFill>
                  <a:srgbClr val="99FF33"/>
                </a:solidFill>
              </a:rPr>
              <a:t>; </a:t>
            </a:r>
            <a:r>
              <a:rPr lang="ru-RU" sz="2400" dirty="0" err="1">
                <a:solidFill>
                  <a:srgbClr val="99FF33"/>
                </a:solidFill>
              </a:rPr>
              <a:t>нагадує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>
                <a:solidFill>
                  <a:srgbClr val="99FF33"/>
                </a:solidFill>
              </a:rPr>
              <a:t>кісткову</a:t>
            </a:r>
            <a:r>
              <a:rPr lang="ru-RU" sz="2400" dirty="0">
                <a:solidFill>
                  <a:srgbClr val="99FF33"/>
                </a:solidFill>
              </a:rPr>
              <a:t> тканину </a:t>
            </a:r>
            <a:r>
              <a:rPr lang="ru-RU" sz="2400" dirty="0" err="1">
                <a:solidFill>
                  <a:srgbClr val="99FF33"/>
                </a:solidFill>
              </a:rPr>
              <a:t>або</a:t>
            </a:r>
            <a:r>
              <a:rPr lang="ru-RU" sz="2400" dirty="0">
                <a:solidFill>
                  <a:srgbClr val="99FF33"/>
                </a:solidFill>
              </a:rPr>
              <a:t> представлена </a:t>
            </a:r>
            <a:r>
              <a:rPr lang="ru-RU" sz="2400" dirty="0" smtClean="0">
                <a:solidFill>
                  <a:srgbClr val="99FF33"/>
                </a:solidFill>
              </a:rPr>
              <a:t>грубоволокнистою </a:t>
            </a:r>
            <a:r>
              <a:rPr lang="ru-RU" sz="2400" dirty="0" err="1">
                <a:solidFill>
                  <a:srgbClr val="99FF33"/>
                </a:solidFill>
              </a:rPr>
              <a:t>сполучною</a:t>
            </a:r>
            <a:r>
              <a:rPr lang="ru-RU" sz="2400" dirty="0">
                <a:solidFill>
                  <a:srgbClr val="99FF33"/>
                </a:solidFill>
              </a:rPr>
              <a:t> тканиною з </a:t>
            </a:r>
            <a:r>
              <a:rPr lang="ru-RU" sz="2400" dirty="0" err="1">
                <a:solidFill>
                  <a:srgbClr val="99FF33"/>
                </a:solidFill>
              </a:rPr>
              <a:t>множинними</a:t>
            </a:r>
            <a:r>
              <a:rPr lang="ru-RU" sz="2400" dirty="0">
                <a:solidFill>
                  <a:srgbClr val="99FF33"/>
                </a:solidFill>
              </a:rPr>
              <a:t> </a:t>
            </a:r>
            <a:r>
              <a:rPr lang="ru-RU" sz="2400" dirty="0" err="1" smtClean="0">
                <a:solidFill>
                  <a:srgbClr val="99FF33"/>
                </a:solidFill>
              </a:rPr>
              <a:t>кальцинатамі</a:t>
            </a:r>
            <a:r>
              <a:rPr lang="ru-RU" sz="2400" dirty="0" smtClean="0">
                <a:solidFill>
                  <a:srgbClr val="99FF33"/>
                </a:solidFill>
              </a:rPr>
              <a:t> </a:t>
            </a:r>
            <a:r>
              <a:rPr lang="ru-RU" sz="2400" dirty="0">
                <a:solidFill>
                  <a:srgbClr val="99FF33"/>
                </a:solidFill>
              </a:rPr>
              <a:t>(«</a:t>
            </a:r>
            <a:r>
              <a:rPr lang="ru-RU" sz="2400" dirty="0" err="1">
                <a:solidFill>
                  <a:srgbClr val="99FF33"/>
                </a:solidFill>
              </a:rPr>
              <a:t>цементіклі</a:t>
            </a:r>
            <a:r>
              <a:rPr lang="ru-RU" sz="2400" dirty="0">
                <a:solidFill>
                  <a:srgbClr val="99FF33"/>
                </a:solidFill>
              </a:rPr>
              <a:t>»)</a:t>
            </a:r>
          </a:p>
        </p:txBody>
      </p:sp>
      <p:pic>
        <p:nvPicPr>
          <p:cNvPr id="350214" name="Picture 6" descr="цементобластома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076700"/>
            <a:ext cx="1762125" cy="26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5" name="Picture 7" descr="цементобластома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4076700"/>
            <a:ext cx="177323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8" name="Picture 10" descr="цементобластома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" r="7257"/>
          <a:stretch>
            <a:fillRect/>
          </a:stretch>
        </p:blipFill>
        <p:spPr bwMode="auto">
          <a:xfrm>
            <a:off x="179388" y="2997200"/>
            <a:ext cx="3529012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9" name="Picture 11" descr="cementoblastoma-12-3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2" t="24011" r="53664" b="9843"/>
          <a:stretch>
            <a:fillRect/>
          </a:stretch>
        </p:blipFill>
        <p:spPr bwMode="auto">
          <a:xfrm>
            <a:off x="3729038" y="4076700"/>
            <a:ext cx="1851025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18035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Clr>
                <a:srgbClr val="990000"/>
              </a:buClr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:</a:t>
            </a:r>
          </a:p>
          <a:p>
            <a:pPr algn="just">
              <a:buClr>
                <a:srgbClr val="990000"/>
              </a:buClr>
              <a:buFont typeface="Arial" pitchFamily="34" charset="0"/>
              <a:buChar char="•"/>
            </a:pPr>
            <a:r>
              <a:rPr lang="ru-RU" b="1" u="sng" dirty="0" err="1" smtClean="0">
                <a:solidFill>
                  <a:srgbClr val="99FF66"/>
                </a:solidFill>
              </a:rPr>
              <a:t>Фіброма</a:t>
            </a:r>
            <a:r>
              <a:rPr lang="ru-RU" dirty="0" smtClean="0"/>
              <a:t> </a:t>
            </a:r>
            <a:r>
              <a:rPr lang="ru-RU" sz="2800" dirty="0" smtClean="0"/>
              <a:t>(</a:t>
            </a:r>
            <a:r>
              <a:rPr lang="ru-RU" sz="2800" dirty="0" err="1" smtClean="0"/>
              <a:t>м'яка</a:t>
            </a:r>
            <a:r>
              <a:rPr lang="ru-RU" sz="2800" dirty="0" smtClean="0"/>
              <a:t> </a:t>
            </a:r>
            <a:r>
              <a:rPr lang="ru-RU" sz="2800" dirty="0"/>
              <a:t>- </a:t>
            </a:r>
            <a:r>
              <a:rPr lang="ru-RU" sz="2800" dirty="0" err="1"/>
              <a:t>переважання</a:t>
            </a:r>
            <a:r>
              <a:rPr lang="ru-RU" sz="2800" dirty="0"/>
              <a:t> </a:t>
            </a:r>
            <a:r>
              <a:rPr lang="ru-RU" sz="2800" dirty="0" err="1"/>
              <a:t>клітинного</a:t>
            </a:r>
            <a:r>
              <a:rPr lang="ru-RU" sz="2800" dirty="0"/>
              <a:t> компонента: </a:t>
            </a:r>
            <a:r>
              <a:rPr lang="ru-RU" sz="2800" dirty="0" err="1"/>
              <a:t>фіброціти</a:t>
            </a:r>
            <a:r>
              <a:rPr lang="ru-RU" sz="2800" dirty="0"/>
              <a:t>, </a:t>
            </a:r>
            <a:r>
              <a:rPr lang="ru-RU" sz="2800" dirty="0" err="1"/>
              <a:t>фібробласти</a:t>
            </a:r>
            <a:r>
              <a:rPr lang="ru-RU" sz="2800" dirty="0"/>
              <a:t>; </a:t>
            </a:r>
            <a:r>
              <a:rPr lang="ru-RU" sz="2800" dirty="0" err="1"/>
              <a:t>щільна</a:t>
            </a:r>
            <a:r>
              <a:rPr lang="ru-RU" sz="2800" dirty="0"/>
              <a:t> - </a:t>
            </a:r>
            <a:r>
              <a:rPr lang="ru-RU" sz="2800" dirty="0" err="1"/>
              <a:t>переважання</a:t>
            </a:r>
            <a:r>
              <a:rPr lang="ru-RU" sz="2800" dirty="0"/>
              <a:t> волокнистого компонента: </a:t>
            </a:r>
            <a:r>
              <a:rPr lang="ru-RU" sz="2800" dirty="0" err="1"/>
              <a:t>колагенових</a:t>
            </a:r>
            <a:r>
              <a:rPr lang="ru-RU" sz="2800" dirty="0"/>
              <a:t> волокон). </a:t>
            </a:r>
            <a:r>
              <a:rPr lang="ru-RU" sz="2800" dirty="0" err="1"/>
              <a:t>Зовні</a:t>
            </a:r>
            <a:r>
              <a:rPr lang="ru-RU" sz="2800" dirty="0"/>
              <a:t> - </a:t>
            </a:r>
            <a:r>
              <a:rPr lang="ru-RU" sz="2800" dirty="0" err="1"/>
              <a:t>щільно-еластичний</a:t>
            </a:r>
            <a:r>
              <a:rPr lang="ru-RU" sz="2800" dirty="0"/>
              <a:t> </a:t>
            </a:r>
            <a:r>
              <a:rPr lang="ru-RU" sz="2800" dirty="0" err="1"/>
              <a:t>вузол</a:t>
            </a:r>
            <a:r>
              <a:rPr lang="ru-RU" sz="2800" dirty="0"/>
              <a:t> з </a:t>
            </a:r>
            <a:r>
              <a:rPr lang="ru-RU" sz="2800" dirty="0" err="1"/>
              <a:t>чіткими</a:t>
            </a:r>
            <a:r>
              <a:rPr lang="ru-RU" sz="2800" dirty="0"/>
              <a:t> кордонами, гладкою </a:t>
            </a:r>
            <a:r>
              <a:rPr lang="ru-RU" sz="2800" dirty="0" err="1"/>
              <a:t>поверхнею</a:t>
            </a:r>
            <a:r>
              <a:rPr lang="ru-RU" sz="2800" dirty="0"/>
              <a:t>.</a:t>
            </a:r>
            <a:endParaRPr lang="ru-RU" sz="2800" u="sng" dirty="0" smtClean="0"/>
          </a:p>
          <a:p>
            <a:pPr marL="0" indent="0">
              <a:buClr>
                <a:srgbClr val="990000"/>
              </a:buClr>
              <a:buNone/>
            </a:pPr>
            <a:endParaRPr lang="ru-RU" sz="2800" u="sng" dirty="0" smtClean="0"/>
          </a:p>
          <a:p>
            <a:pPr marL="0" indent="0">
              <a:buClr>
                <a:srgbClr val="990000"/>
              </a:buClr>
              <a:buNone/>
            </a:pPr>
            <a:r>
              <a:rPr lang="ru-RU" sz="2800" u="sng" dirty="0" err="1" smtClean="0"/>
              <a:t>Локализація</a:t>
            </a:r>
            <a:r>
              <a:rPr lang="ru-RU" sz="2800" u="sng" dirty="0" smtClean="0"/>
              <a:t>:</a:t>
            </a:r>
            <a:r>
              <a:rPr lang="ru-RU" sz="2800" dirty="0" smtClean="0"/>
              <a:t> </a:t>
            </a:r>
            <a:r>
              <a:rPr lang="ru-RU" sz="2800" dirty="0" err="1"/>
              <a:t>всюди</a:t>
            </a:r>
            <a:r>
              <a:rPr lang="ru-RU" sz="2800" dirty="0"/>
              <a:t>, де є </a:t>
            </a:r>
            <a:r>
              <a:rPr lang="ru-RU" sz="2800" dirty="0" err="1"/>
              <a:t>сполучна</a:t>
            </a:r>
            <a:r>
              <a:rPr lang="ru-RU" sz="2800" dirty="0"/>
              <a:t> тканина - </a:t>
            </a:r>
            <a:r>
              <a:rPr lang="ru-RU" sz="2800" dirty="0" err="1"/>
              <a:t>частіше</a:t>
            </a:r>
            <a:r>
              <a:rPr lang="ru-RU" sz="2800" dirty="0"/>
              <a:t> </a:t>
            </a:r>
            <a:r>
              <a:rPr lang="ru-RU" sz="2800" dirty="0" err="1"/>
              <a:t>зустрічається</a:t>
            </a:r>
            <a:r>
              <a:rPr lang="ru-RU" sz="2800" dirty="0"/>
              <a:t> в </a:t>
            </a:r>
            <a:r>
              <a:rPr lang="ru-RU" sz="2800" dirty="0" err="1"/>
              <a:t>шкірі</a:t>
            </a:r>
            <a:r>
              <a:rPr lang="ru-RU" sz="2800" dirty="0"/>
              <a:t>, </a:t>
            </a:r>
            <a:r>
              <a:rPr lang="ru-RU" sz="2800" dirty="0" err="1"/>
              <a:t>молочній</a:t>
            </a:r>
            <a:r>
              <a:rPr lang="ru-RU" sz="2800" dirty="0"/>
              <a:t> </a:t>
            </a:r>
            <a:r>
              <a:rPr lang="ru-RU" sz="2800" dirty="0" err="1"/>
              <a:t>залозі</a:t>
            </a:r>
            <a:r>
              <a:rPr lang="ru-RU" sz="2800" dirty="0"/>
              <a:t>, </a:t>
            </a:r>
            <a:r>
              <a:rPr lang="ru-RU" sz="2800" dirty="0" err="1"/>
              <a:t>матці</a:t>
            </a:r>
            <a:r>
              <a:rPr lang="ru-RU" sz="2800" dirty="0"/>
              <a:t>.</a:t>
            </a:r>
          </a:p>
        </p:txBody>
      </p:sp>
      <p:sp>
        <p:nvSpPr>
          <p:cNvPr id="28979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зі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сполучної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040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54355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None/>
            </a:pPr>
            <a:r>
              <a:rPr lang="ru-RU" sz="2800" i="1" dirty="0" err="1" smtClean="0">
                <a:solidFill>
                  <a:srgbClr val="FFFF00"/>
                </a:solidFill>
              </a:rPr>
              <a:t>Зрілі</a:t>
            </a:r>
            <a:r>
              <a:rPr lang="ru-RU" sz="2800" i="1" dirty="0" smtClean="0">
                <a:solidFill>
                  <a:srgbClr val="FFFF00"/>
                </a:solidFill>
              </a:rPr>
              <a:t>, </a:t>
            </a:r>
            <a:r>
              <a:rPr lang="ru-RU" sz="2800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sz="2800" i="1" dirty="0" smtClean="0">
                <a:solidFill>
                  <a:srgbClr val="FFFF00"/>
                </a:solidFill>
              </a:rPr>
              <a:t>: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/>
              <a:t>капілярна</a:t>
            </a:r>
            <a:r>
              <a:rPr lang="ru-RU" sz="2800" dirty="0"/>
              <a:t>, </a:t>
            </a:r>
            <a:r>
              <a:rPr lang="ru-RU" sz="2800" dirty="0" err="1"/>
              <a:t>кавернозна</a:t>
            </a:r>
            <a:r>
              <a:rPr lang="ru-RU" sz="2800" dirty="0"/>
              <a:t>, </a:t>
            </a:r>
            <a:r>
              <a:rPr lang="ru-RU" sz="2800" dirty="0" err="1"/>
              <a:t>венозна</a:t>
            </a:r>
            <a:r>
              <a:rPr lang="ru-RU" sz="2800" dirty="0"/>
              <a:t> </a:t>
            </a:r>
            <a:r>
              <a:rPr lang="ru-RU" sz="2800" dirty="0" err="1"/>
              <a:t>гемангіома</a:t>
            </a:r>
            <a:r>
              <a:rPr lang="ru-RU" sz="2800" dirty="0"/>
              <a:t>, </a:t>
            </a:r>
            <a:r>
              <a:rPr lang="ru-RU" sz="2800" dirty="0" err="1"/>
              <a:t>гломуса-ангіома</a:t>
            </a:r>
            <a:r>
              <a:rPr lang="ru-RU" sz="2800" dirty="0"/>
              <a:t>;</a:t>
            </a:r>
          </a:p>
          <a:p>
            <a:pPr algn="ctr">
              <a:buClr>
                <a:srgbClr val="990000"/>
              </a:buClr>
              <a:buNone/>
            </a:pPr>
            <a:r>
              <a:rPr lang="ru-RU" sz="2800" dirty="0" err="1"/>
              <a:t>гемангіоперицитома</a:t>
            </a:r>
            <a:r>
              <a:rPr lang="ru-RU" sz="2800" dirty="0"/>
              <a:t>;</a:t>
            </a:r>
          </a:p>
          <a:p>
            <a:pPr algn="ctr">
              <a:buClr>
                <a:srgbClr val="990000"/>
              </a:buClr>
              <a:buNone/>
            </a:pPr>
            <a:r>
              <a:rPr lang="ru-RU" sz="2800" dirty="0" err="1"/>
              <a:t>гемангіоендотеліома</a:t>
            </a:r>
            <a:r>
              <a:rPr lang="ru-RU" sz="2800" dirty="0"/>
              <a:t>; </a:t>
            </a:r>
            <a:r>
              <a:rPr lang="ru-RU" sz="2800" dirty="0" err="1"/>
              <a:t>капілярна</a:t>
            </a:r>
            <a:r>
              <a:rPr lang="ru-RU" sz="2800" dirty="0"/>
              <a:t> </a:t>
            </a:r>
            <a:r>
              <a:rPr lang="ru-RU" sz="2800" dirty="0" err="1"/>
              <a:t>лімфангіома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 smtClean="0"/>
          </a:p>
          <a:p>
            <a:pPr algn="ctr">
              <a:buClr>
                <a:srgbClr val="990000"/>
              </a:buClr>
              <a:buNone/>
            </a:pPr>
            <a:r>
              <a:rPr lang="ru-RU" sz="2800" i="1" dirty="0" err="1" smtClean="0">
                <a:solidFill>
                  <a:srgbClr val="FFFF00"/>
                </a:solidFill>
              </a:rPr>
              <a:t>Незрілі</a:t>
            </a:r>
            <a:r>
              <a:rPr lang="ru-RU" sz="2800" i="1" dirty="0" smtClean="0">
                <a:solidFill>
                  <a:srgbClr val="FFFF00"/>
                </a:solidFill>
              </a:rPr>
              <a:t>, </a:t>
            </a:r>
            <a:r>
              <a:rPr lang="ru-RU" sz="2800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sz="2800" i="1" dirty="0" smtClean="0">
                <a:solidFill>
                  <a:srgbClr val="FFFF00"/>
                </a:solidFill>
              </a:rPr>
              <a:t>: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/>
              <a:t>злоякісна</a:t>
            </a:r>
            <a:r>
              <a:rPr lang="ru-RU" sz="2800" dirty="0"/>
              <a:t> </a:t>
            </a:r>
            <a:r>
              <a:rPr lang="ru-RU" sz="2800" dirty="0" err="1" smtClean="0"/>
              <a:t>гем</a:t>
            </a:r>
            <a:r>
              <a:rPr lang="ru-RU" sz="2800" dirty="0" smtClean="0"/>
              <a:t>(</a:t>
            </a:r>
            <a:r>
              <a:rPr lang="ru-RU" sz="2800" dirty="0" err="1" smtClean="0"/>
              <a:t>лімф</a:t>
            </a:r>
            <a:r>
              <a:rPr lang="ru-RU" sz="2800" dirty="0" smtClean="0"/>
              <a:t>)</a:t>
            </a:r>
            <a:r>
              <a:rPr lang="ru-RU" sz="2800" dirty="0" err="1" smtClean="0"/>
              <a:t>ангіоендотеліома</a:t>
            </a:r>
            <a:r>
              <a:rPr lang="ru-RU" sz="2800" dirty="0"/>
              <a:t>; </a:t>
            </a:r>
            <a:r>
              <a:rPr lang="ru-RU" sz="2800" dirty="0" err="1"/>
              <a:t>злоякісна</a:t>
            </a:r>
            <a:r>
              <a:rPr lang="ru-RU" sz="2800" dirty="0"/>
              <a:t> </a:t>
            </a:r>
            <a:r>
              <a:rPr lang="ru-RU" sz="2800" dirty="0" err="1"/>
              <a:t>гемангіоперицитома</a:t>
            </a:r>
            <a:r>
              <a:rPr lang="ru-RU" sz="2800" dirty="0"/>
              <a:t>.</a:t>
            </a:r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із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судин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729550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052736"/>
            <a:ext cx="8642350" cy="5688632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sz="2400" dirty="0" err="1"/>
              <a:t>Складається</a:t>
            </a:r>
            <a:r>
              <a:rPr lang="ru-RU" sz="2400" dirty="0"/>
              <a:t> з </a:t>
            </a:r>
            <a:r>
              <a:rPr lang="ru-RU" sz="2400" dirty="0" err="1"/>
              <a:t>дрібних</a:t>
            </a:r>
            <a:r>
              <a:rPr lang="ru-RU" sz="2400" dirty="0"/>
              <a:t> </a:t>
            </a:r>
            <a:r>
              <a:rPr lang="ru-RU" sz="2400" dirty="0" err="1"/>
              <a:t>щілиноподібних</a:t>
            </a:r>
            <a:r>
              <a:rPr lang="ru-RU" sz="2400" dirty="0"/>
              <a:t> </a:t>
            </a:r>
            <a:r>
              <a:rPr lang="ru-RU" sz="2400" dirty="0" err="1"/>
              <a:t>судин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вистелені</a:t>
            </a:r>
            <a:r>
              <a:rPr lang="ru-RU" sz="2400" dirty="0"/>
              <a:t> </a:t>
            </a:r>
            <a:r>
              <a:rPr lang="ru-RU" sz="2400" dirty="0" err="1"/>
              <a:t>ендотелієм</a:t>
            </a:r>
            <a:r>
              <a:rPr lang="ru-RU" sz="2400" dirty="0"/>
              <a:t>, </a:t>
            </a:r>
            <a:r>
              <a:rPr lang="ru-RU" sz="2400" dirty="0" err="1"/>
              <a:t>заповнених</a:t>
            </a:r>
            <a:r>
              <a:rPr lang="ru-RU" sz="2400" dirty="0"/>
              <a:t> </a:t>
            </a:r>
            <a:r>
              <a:rPr lang="ru-RU" sz="2400" dirty="0" err="1"/>
              <a:t>кров'ю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згортками</a:t>
            </a:r>
            <a:r>
              <a:rPr lang="ru-RU" sz="2400" dirty="0"/>
              <a:t>. </a:t>
            </a:r>
            <a:r>
              <a:rPr lang="ru-RU" sz="2400" dirty="0" err="1"/>
              <a:t>Зовні</a:t>
            </a:r>
            <a:r>
              <a:rPr lang="ru-RU" sz="2400" dirty="0"/>
              <a:t> - у </a:t>
            </a:r>
            <a:r>
              <a:rPr lang="ru-RU" sz="2400" dirty="0" err="1"/>
              <a:t>вигляді</a:t>
            </a:r>
            <a:r>
              <a:rPr lang="ru-RU" sz="2400" dirty="0"/>
              <a:t> невеликих </a:t>
            </a:r>
            <a:r>
              <a:rPr lang="ru-RU" sz="2400" dirty="0" err="1"/>
              <a:t>вузликів</a:t>
            </a:r>
            <a:r>
              <a:rPr lang="ru-RU" sz="2400" dirty="0"/>
              <a:t> </a:t>
            </a:r>
            <a:r>
              <a:rPr lang="ru-RU" sz="2400" dirty="0" err="1"/>
              <a:t>яскраво-червоного</a:t>
            </a:r>
            <a:r>
              <a:rPr lang="ru-RU" sz="2400" dirty="0"/>
              <a:t> </a:t>
            </a:r>
            <a:r>
              <a:rPr lang="ru-RU" sz="2400" dirty="0" err="1"/>
              <a:t>кольору</a:t>
            </a:r>
            <a:r>
              <a:rPr lang="ru-RU" sz="2400" dirty="0"/>
              <a:t> </a:t>
            </a:r>
            <a:r>
              <a:rPr lang="ru-RU" sz="2400" dirty="0" err="1"/>
              <a:t>розмірами</a:t>
            </a:r>
            <a:r>
              <a:rPr lang="ru-RU" sz="2400" dirty="0"/>
              <a:t> в </a:t>
            </a:r>
            <a:r>
              <a:rPr lang="ru-RU" sz="2400" dirty="0" err="1"/>
              <a:t>декілька</a:t>
            </a:r>
            <a:r>
              <a:rPr lang="ru-RU" sz="2400" dirty="0"/>
              <a:t> мм. </a:t>
            </a:r>
            <a:r>
              <a:rPr lang="ru-RU" sz="2400" dirty="0" err="1"/>
              <a:t>Локалізація</a:t>
            </a:r>
            <a:r>
              <a:rPr lang="ru-RU" sz="2400" dirty="0"/>
              <a:t> - </a:t>
            </a:r>
            <a:r>
              <a:rPr lang="ru-RU" sz="2400" dirty="0" err="1"/>
              <a:t>шкіра</a:t>
            </a:r>
            <a:r>
              <a:rPr lang="ru-RU" sz="2400" dirty="0"/>
              <a:t>, </a:t>
            </a:r>
            <a:r>
              <a:rPr lang="ru-RU" sz="2400" dirty="0" err="1"/>
              <a:t>м'язи</a:t>
            </a:r>
            <a:r>
              <a:rPr lang="ru-RU" sz="2400" dirty="0"/>
              <a:t>, </a:t>
            </a:r>
            <a:r>
              <a:rPr lang="ru-RU" sz="2400" dirty="0" err="1"/>
              <a:t>слизова</a:t>
            </a:r>
            <a:r>
              <a:rPr lang="ru-RU" sz="2400" dirty="0"/>
              <a:t> </a:t>
            </a:r>
            <a:r>
              <a:rPr lang="ru-RU" sz="2400" dirty="0" err="1"/>
              <a:t>шлунково-кишкового</a:t>
            </a:r>
            <a:r>
              <a:rPr lang="ru-RU" sz="2400" dirty="0"/>
              <a:t> тракту.</a:t>
            </a:r>
            <a:endParaRPr lang="ru-RU" sz="2400" dirty="0"/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Капілярна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гемангіома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5358" y="3755878"/>
            <a:ext cx="3318052" cy="2376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709" y="3429001"/>
            <a:ext cx="5824755" cy="317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27912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980728"/>
            <a:ext cx="8642350" cy="576064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sz="2000" dirty="0" err="1"/>
              <a:t>Складається</a:t>
            </a:r>
            <a:r>
              <a:rPr lang="ru-RU" sz="2000" dirty="0"/>
              <a:t> з великих </a:t>
            </a:r>
            <a:r>
              <a:rPr lang="ru-RU" sz="2000" dirty="0" err="1"/>
              <a:t>товстостінних</a:t>
            </a:r>
            <a:r>
              <a:rPr lang="ru-RU" sz="2000" dirty="0"/>
              <a:t> </a:t>
            </a:r>
            <a:r>
              <a:rPr lang="ru-RU" sz="2000" dirty="0" err="1"/>
              <a:t>порожнин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 smtClean="0"/>
              <a:t>вистлані</a:t>
            </a:r>
            <a:r>
              <a:rPr lang="ru-RU" sz="2000" dirty="0" smtClean="0"/>
              <a:t> </a:t>
            </a:r>
            <a:r>
              <a:rPr lang="ru-RU" sz="2000" dirty="0" err="1"/>
              <a:t>ендотелієм</a:t>
            </a:r>
            <a:r>
              <a:rPr lang="ru-RU" sz="2000" dirty="0"/>
              <a:t>, </a:t>
            </a:r>
            <a:r>
              <a:rPr lang="ru-RU" sz="2000" dirty="0" err="1"/>
              <a:t>заповнених</a:t>
            </a:r>
            <a:r>
              <a:rPr lang="ru-RU" sz="2000" dirty="0"/>
              <a:t> </a:t>
            </a:r>
            <a:r>
              <a:rPr lang="ru-RU" sz="2000" dirty="0" err="1"/>
              <a:t>кров'ю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згортками</a:t>
            </a:r>
            <a:r>
              <a:rPr lang="ru-RU" sz="2000" dirty="0"/>
              <a:t>. </a:t>
            </a:r>
            <a:r>
              <a:rPr lang="ru-RU" sz="2000" dirty="0" err="1"/>
              <a:t>Зовні</a:t>
            </a:r>
            <a:r>
              <a:rPr lang="ru-RU" sz="2000" dirty="0"/>
              <a:t> - у </a:t>
            </a:r>
            <a:r>
              <a:rPr lang="ru-RU" sz="2000" dirty="0" err="1"/>
              <a:t>вигляді</a:t>
            </a:r>
            <a:r>
              <a:rPr lang="ru-RU" sz="2000" dirty="0"/>
              <a:t> </a:t>
            </a:r>
            <a:r>
              <a:rPr lang="ru-RU" sz="2000" dirty="0" err="1"/>
              <a:t>губчастого</a:t>
            </a:r>
            <a:r>
              <a:rPr lang="ru-RU" sz="2000" dirty="0"/>
              <a:t> виду </a:t>
            </a:r>
            <a:r>
              <a:rPr lang="ru-RU" sz="2000" dirty="0" err="1"/>
              <a:t>вузлів</a:t>
            </a:r>
            <a:r>
              <a:rPr lang="ru-RU" sz="2000" dirty="0"/>
              <a:t> </a:t>
            </a:r>
            <a:r>
              <a:rPr lang="ru-RU" sz="2000" dirty="0" err="1"/>
              <a:t>червоно</a:t>
            </a:r>
            <a:r>
              <a:rPr lang="ru-RU" sz="2000" dirty="0"/>
              <a:t>-синюшного </a:t>
            </a:r>
            <a:r>
              <a:rPr lang="ru-RU" sz="2000" dirty="0" err="1"/>
              <a:t>кольору</a:t>
            </a:r>
            <a:r>
              <a:rPr lang="ru-RU" sz="2000" dirty="0"/>
              <a:t> </a:t>
            </a:r>
            <a:r>
              <a:rPr lang="ru-RU" sz="2000" dirty="0" err="1"/>
              <a:t>розмірами</a:t>
            </a:r>
            <a:r>
              <a:rPr lang="ru-RU" sz="2000" dirty="0"/>
              <a:t> в </a:t>
            </a:r>
            <a:r>
              <a:rPr lang="ru-RU" sz="2000" dirty="0" err="1"/>
              <a:t>декілька</a:t>
            </a:r>
            <a:r>
              <a:rPr lang="ru-RU" sz="2000" dirty="0"/>
              <a:t> см.</a:t>
            </a:r>
          </a:p>
          <a:p>
            <a:pPr>
              <a:buClr>
                <a:srgbClr val="990000"/>
              </a:buClr>
              <a:buNone/>
            </a:pPr>
            <a:r>
              <a:rPr lang="ru-RU" sz="2000" dirty="0" err="1"/>
              <a:t>Локалізація</a:t>
            </a:r>
            <a:r>
              <a:rPr lang="ru-RU" sz="2000" dirty="0"/>
              <a:t> - </a:t>
            </a:r>
            <a:r>
              <a:rPr lang="ru-RU" sz="2000" dirty="0" err="1" smtClean="0"/>
              <a:t>печінка</a:t>
            </a:r>
            <a:r>
              <a:rPr lang="ru-RU" sz="2000" dirty="0" smtClean="0"/>
              <a:t>, </a:t>
            </a:r>
            <a:r>
              <a:rPr lang="ru-RU" sz="2000" dirty="0" err="1"/>
              <a:t>шкіра</a:t>
            </a:r>
            <a:r>
              <a:rPr lang="ru-RU" sz="2000" dirty="0"/>
              <a:t>, </a:t>
            </a:r>
            <a:r>
              <a:rPr lang="ru-RU" sz="2000" dirty="0" err="1"/>
              <a:t>кістки</a:t>
            </a:r>
            <a:r>
              <a:rPr lang="ru-RU" sz="2000" dirty="0"/>
              <a:t>, </a:t>
            </a:r>
            <a:r>
              <a:rPr lang="ru-RU" sz="2000" dirty="0" err="1" smtClean="0"/>
              <a:t>язик</a:t>
            </a:r>
            <a:r>
              <a:rPr lang="ru-RU" sz="2000" dirty="0" smtClean="0"/>
              <a:t>, </a:t>
            </a:r>
            <a:r>
              <a:rPr lang="ru-RU" sz="2000" dirty="0" err="1" smtClean="0"/>
              <a:t>слизова</a:t>
            </a:r>
            <a:r>
              <a:rPr lang="ru-RU" sz="2000" dirty="0" smtClean="0"/>
              <a:t> </a:t>
            </a:r>
            <a:r>
              <a:rPr lang="ru-RU" sz="2000" dirty="0" err="1" smtClean="0"/>
              <a:t>шлунково-кишкового</a:t>
            </a:r>
            <a:r>
              <a:rPr lang="ru-RU" sz="2000" dirty="0" smtClean="0"/>
              <a:t> </a:t>
            </a:r>
            <a:r>
              <a:rPr lang="ru-RU" sz="2000" dirty="0"/>
              <a:t>тракту.</a:t>
            </a:r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Кавернозна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гемангіома</a:t>
            </a:r>
            <a:endParaRPr lang="ru-RU" dirty="0"/>
          </a:p>
        </p:txBody>
      </p:sp>
      <p:pic>
        <p:nvPicPr>
          <p:cNvPr id="6" name="Picture 9" descr="Tongue_Hemangioma_400x300_27_Jul2005_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06" y="3060763"/>
            <a:ext cx="4752528" cy="35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79876" y="3172967"/>
            <a:ext cx="360878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37402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Кавернозна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гемангіома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печінки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49709"/>
            <a:ext cx="6552728" cy="43684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200" y="4293096"/>
            <a:ext cx="3586383" cy="240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5137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980728"/>
            <a:ext cx="8642350" cy="568836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Гломус-ангіома</a:t>
            </a:r>
            <a:r>
              <a:rPr lang="ru-RU" sz="2800" dirty="0" smtClean="0"/>
              <a:t> </a:t>
            </a:r>
            <a:r>
              <a:rPr lang="ru-RU" sz="2000" dirty="0" smtClean="0"/>
              <a:t>– </a:t>
            </a:r>
            <a:r>
              <a:rPr lang="ru-RU" sz="2000" dirty="0" err="1"/>
              <a:t>дрібні</a:t>
            </a:r>
            <a:r>
              <a:rPr lang="ru-RU" sz="2000" dirty="0"/>
              <a:t> </a:t>
            </a:r>
            <a:r>
              <a:rPr lang="ru-RU" sz="2000" dirty="0" err="1"/>
              <a:t>щілиноподібні</a:t>
            </a:r>
            <a:r>
              <a:rPr lang="ru-RU" sz="2000" dirty="0"/>
              <a:t> </a:t>
            </a:r>
            <a:r>
              <a:rPr lang="ru-RU" sz="2000" dirty="0" err="1"/>
              <a:t>порожнини</a:t>
            </a:r>
            <a:r>
              <a:rPr lang="ru-RU" sz="2000" dirty="0"/>
              <a:t>, </a:t>
            </a:r>
            <a:r>
              <a:rPr lang="ru-RU" sz="2000" dirty="0" err="1"/>
              <a:t>вистелені</a:t>
            </a:r>
            <a:r>
              <a:rPr lang="ru-RU" sz="2000" dirty="0"/>
              <a:t> </a:t>
            </a:r>
            <a:r>
              <a:rPr lang="ru-RU" sz="2000" dirty="0" err="1"/>
              <a:t>ендотелієм</a:t>
            </a:r>
            <a:r>
              <a:rPr lang="ru-RU" sz="2000" dirty="0"/>
              <a:t>, </a:t>
            </a:r>
            <a:r>
              <a:rPr lang="ru-RU" sz="2000" dirty="0" err="1"/>
              <a:t>оточені</a:t>
            </a:r>
            <a:r>
              <a:rPr lang="ru-RU" sz="2000" dirty="0"/>
              <a:t> муфтами з </a:t>
            </a:r>
            <a:r>
              <a:rPr lang="ru-RU" sz="2000" dirty="0" err="1"/>
              <a:t>гломусних</a:t>
            </a:r>
            <a:r>
              <a:rPr lang="ru-RU" sz="2000" dirty="0"/>
              <a:t> (</a:t>
            </a:r>
            <a:r>
              <a:rPr lang="ru-RU" sz="2000" dirty="0" err="1"/>
              <a:t>епітеліоїдних</a:t>
            </a:r>
            <a:r>
              <a:rPr lang="ru-RU" sz="2000" dirty="0"/>
              <a:t>) </a:t>
            </a:r>
            <a:r>
              <a:rPr lang="ru-RU" sz="2000" dirty="0" err="1"/>
              <a:t>клітин</a:t>
            </a:r>
            <a:r>
              <a:rPr lang="ru-RU" sz="2000" dirty="0"/>
              <a:t>, </a:t>
            </a:r>
            <a:r>
              <a:rPr lang="ru-RU" sz="2000" dirty="0" err="1"/>
              <a:t>серед</a:t>
            </a:r>
            <a:r>
              <a:rPr lang="ru-RU" sz="2000" dirty="0"/>
              <a:t>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багато</a:t>
            </a:r>
            <a:r>
              <a:rPr lang="ru-RU" sz="2000" dirty="0"/>
              <a:t> </a:t>
            </a:r>
            <a:r>
              <a:rPr lang="ru-RU" sz="2000" dirty="0" err="1"/>
              <a:t>нервових</a:t>
            </a:r>
            <a:r>
              <a:rPr lang="ru-RU" sz="2000" dirty="0"/>
              <a:t> </a:t>
            </a:r>
            <a:r>
              <a:rPr lang="ru-RU" sz="2000" dirty="0" err="1"/>
              <a:t>закінчень</a:t>
            </a:r>
            <a:r>
              <a:rPr lang="ru-RU" sz="2000" dirty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000" dirty="0" err="1"/>
              <a:t>Локалізація</a:t>
            </a:r>
            <a:r>
              <a:rPr lang="ru-RU" sz="2000" dirty="0"/>
              <a:t> - </a:t>
            </a:r>
            <a:r>
              <a:rPr lang="ru-RU" sz="2000" dirty="0" err="1"/>
              <a:t>шкіра</a:t>
            </a:r>
            <a:r>
              <a:rPr lang="ru-RU" sz="2000" dirty="0"/>
              <a:t> </a:t>
            </a:r>
            <a:r>
              <a:rPr lang="ru-RU" sz="2000" dirty="0" err="1"/>
              <a:t>кінчиків</a:t>
            </a:r>
            <a:r>
              <a:rPr lang="ru-RU" sz="2000" dirty="0"/>
              <a:t> </a:t>
            </a:r>
            <a:r>
              <a:rPr lang="ru-RU" sz="2000" dirty="0" err="1"/>
              <a:t>пальців</a:t>
            </a:r>
            <a:r>
              <a:rPr lang="ru-RU" sz="2000" dirty="0"/>
              <a:t> рук і </a:t>
            </a:r>
            <a:r>
              <a:rPr lang="ru-RU" sz="2000" dirty="0" err="1"/>
              <a:t>ніг</a:t>
            </a:r>
            <a:r>
              <a:rPr lang="ru-RU" sz="2000" dirty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000" dirty="0" err="1"/>
              <a:t>Вузлики</a:t>
            </a:r>
            <a:r>
              <a:rPr lang="ru-RU" sz="2000" dirty="0"/>
              <a:t> </a:t>
            </a:r>
            <a:r>
              <a:rPr lang="ru-RU" sz="2000" dirty="0" err="1"/>
              <a:t>болючі</a:t>
            </a:r>
            <a:r>
              <a:rPr lang="ru-RU" sz="2000" dirty="0"/>
              <a:t>.</a:t>
            </a:r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із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судин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8960"/>
            <a:ext cx="2974579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068960"/>
            <a:ext cx="5301505" cy="353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44403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980728"/>
            <a:ext cx="8642350" cy="576064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Гемангіоперицитома</a:t>
            </a:r>
            <a:r>
              <a:rPr lang="ru-RU" sz="2800" dirty="0" smtClean="0"/>
              <a:t> </a:t>
            </a:r>
            <a:r>
              <a:rPr lang="ru-RU" sz="2000" dirty="0" smtClean="0"/>
              <a:t>– </a:t>
            </a:r>
            <a:r>
              <a:rPr lang="ru-RU" sz="2000" dirty="0" err="1"/>
              <a:t>характеризується</a:t>
            </a:r>
            <a:r>
              <a:rPr lang="ru-RU" sz="2000" dirty="0"/>
              <a:t> </a:t>
            </a:r>
            <a:r>
              <a:rPr lang="ru-RU" sz="2000" dirty="0" err="1"/>
              <a:t>потовщенням</a:t>
            </a:r>
            <a:r>
              <a:rPr lang="ru-RU" sz="2000" dirty="0"/>
              <a:t> </a:t>
            </a:r>
            <a:r>
              <a:rPr lang="ru-RU" sz="2000" dirty="0" err="1"/>
              <a:t>стінок</a:t>
            </a:r>
            <a:r>
              <a:rPr lang="ru-RU" sz="2000" dirty="0"/>
              <a:t> </a:t>
            </a:r>
            <a:r>
              <a:rPr lang="ru-RU" sz="2000" dirty="0" err="1"/>
              <a:t>щілиновидних</a:t>
            </a:r>
            <a:r>
              <a:rPr lang="ru-RU" sz="2000" dirty="0"/>
              <a:t> </a:t>
            </a:r>
            <a:r>
              <a:rPr lang="ru-RU" sz="2000" dirty="0" err="1"/>
              <a:t>судин</a:t>
            </a:r>
            <a:r>
              <a:rPr lang="ru-RU" sz="2000" dirty="0"/>
              <a:t> </a:t>
            </a:r>
            <a:r>
              <a:rPr lang="ru-RU" sz="2000" dirty="0" err="1"/>
              <a:t>внаслідок</a:t>
            </a:r>
            <a:r>
              <a:rPr lang="ru-RU" sz="2000" dirty="0"/>
              <a:t> </a:t>
            </a:r>
            <a:r>
              <a:rPr lang="ru-RU" sz="2000" dirty="0" err="1"/>
              <a:t>проліферації</a:t>
            </a:r>
            <a:r>
              <a:rPr lang="ru-RU" sz="2000" dirty="0"/>
              <a:t> </a:t>
            </a:r>
            <a:r>
              <a:rPr lang="ru-RU" sz="2000" dirty="0" err="1"/>
              <a:t>клітин</a:t>
            </a:r>
            <a:r>
              <a:rPr lang="ru-RU" sz="2000" dirty="0"/>
              <a:t> </a:t>
            </a:r>
            <a:r>
              <a:rPr lang="ru-RU" sz="2000" dirty="0" err="1"/>
              <a:t>зовнішньої</a:t>
            </a:r>
            <a:r>
              <a:rPr lang="ru-RU" sz="2000" dirty="0"/>
              <a:t> </a:t>
            </a:r>
            <a:r>
              <a:rPr lang="ru-RU" sz="2000" dirty="0" err="1"/>
              <a:t>оболонки</a:t>
            </a:r>
            <a:r>
              <a:rPr lang="ru-RU" sz="2000" dirty="0"/>
              <a:t> - </a:t>
            </a:r>
            <a:r>
              <a:rPr lang="ru-RU" sz="2000" dirty="0" err="1"/>
              <a:t>перицитів</a:t>
            </a:r>
            <a:r>
              <a:rPr lang="ru-RU" sz="2000" dirty="0" smtClean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Злоякісна</a:t>
            </a:r>
            <a:r>
              <a:rPr lang="ru-RU" b="1" dirty="0" smtClean="0">
                <a:solidFill>
                  <a:srgbClr val="99FF66"/>
                </a:solidFill>
              </a:rPr>
              <a:t> </a:t>
            </a:r>
            <a:r>
              <a:rPr lang="ru-RU" b="1" dirty="0" err="1" smtClean="0">
                <a:solidFill>
                  <a:srgbClr val="99FF66"/>
                </a:solidFill>
              </a:rPr>
              <a:t>гемангоперицитома</a:t>
            </a:r>
            <a:r>
              <a:rPr lang="ru-RU" sz="2000" dirty="0" smtClean="0"/>
              <a:t> –</a:t>
            </a:r>
          </a:p>
          <a:p>
            <a:pPr>
              <a:buClr>
                <a:srgbClr val="990000"/>
              </a:buClr>
              <a:buNone/>
            </a:pPr>
            <a:r>
              <a:rPr lang="ru-RU" sz="2000" dirty="0" err="1"/>
              <a:t>проліферація</a:t>
            </a:r>
            <a:r>
              <a:rPr lang="ru-RU" sz="2000" dirty="0"/>
              <a:t> </a:t>
            </a:r>
            <a:r>
              <a:rPr lang="ru-RU" sz="2000" dirty="0" err="1"/>
              <a:t>перицитів</a:t>
            </a:r>
            <a:r>
              <a:rPr lang="ru-RU" sz="2000" dirty="0"/>
              <a:t> з </a:t>
            </a:r>
            <a:r>
              <a:rPr lang="ru-RU" sz="2000" dirty="0" err="1"/>
              <a:t>ознаками</a:t>
            </a:r>
            <a:r>
              <a:rPr lang="ru-RU" sz="2000" dirty="0"/>
              <a:t> </a:t>
            </a:r>
            <a:r>
              <a:rPr lang="ru-RU" sz="2000" dirty="0" err="1"/>
              <a:t>клітинного</a:t>
            </a:r>
            <a:r>
              <a:rPr lang="ru-RU" sz="2000" dirty="0"/>
              <a:t> </a:t>
            </a:r>
            <a:r>
              <a:rPr lang="ru-RU" sz="2000" dirty="0" err="1" smtClean="0"/>
              <a:t>атипізма</a:t>
            </a:r>
            <a:r>
              <a:rPr lang="ru-RU" sz="2000" dirty="0"/>
              <a:t>.</a:t>
            </a:r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із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судин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40968"/>
            <a:ext cx="4752528" cy="355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11740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220155" y="188640"/>
            <a:ext cx="8784976" cy="93684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800" dirty="0" err="1">
                <a:solidFill>
                  <a:srgbClr val="A50021"/>
                </a:solidFill>
              </a:rPr>
              <a:t>Доброякісна</a:t>
            </a:r>
            <a:r>
              <a:rPr lang="ru-RU" sz="2800" dirty="0">
                <a:solidFill>
                  <a:srgbClr val="A50021"/>
                </a:solidFill>
              </a:rPr>
              <a:t> і </a:t>
            </a:r>
            <a:r>
              <a:rPr lang="ru-RU" sz="2800" dirty="0" err="1">
                <a:solidFill>
                  <a:srgbClr val="A50021"/>
                </a:solidFill>
              </a:rPr>
              <a:t>злоякісна</a:t>
            </a: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err="1">
                <a:solidFill>
                  <a:srgbClr val="A50021"/>
                </a:solidFill>
              </a:rPr>
              <a:t>гемангіоперицитома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04"/>
          <a:stretch/>
        </p:blipFill>
        <p:spPr>
          <a:xfrm>
            <a:off x="107503" y="1412776"/>
            <a:ext cx="4918699" cy="3456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34"/>
          <a:stretch/>
        </p:blipFill>
        <p:spPr>
          <a:xfrm>
            <a:off x="4362830" y="3501008"/>
            <a:ext cx="4642301" cy="322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12294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54355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lvl="0"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Гемангіоендотеліома</a:t>
            </a:r>
            <a:r>
              <a:rPr lang="ru-RU" sz="2800" dirty="0" smtClean="0"/>
              <a:t> </a:t>
            </a:r>
            <a:r>
              <a:rPr lang="ru-RU" sz="2000" dirty="0">
                <a:solidFill>
                  <a:srgbClr val="FFFFFF"/>
                </a:solidFill>
              </a:rPr>
              <a:t>– </a:t>
            </a:r>
            <a:r>
              <a:rPr lang="ru-RU" sz="2400" dirty="0" err="1">
                <a:solidFill>
                  <a:srgbClr val="FFFFFF"/>
                </a:solidFill>
              </a:rPr>
              <a:t>характеризується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потовщенням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стінок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щілиновидних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судин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внаслідок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проліферації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ендотеліоцитів</a:t>
            </a:r>
            <a:r>
              <a:rPr lang="ru-RU" sz="2400" dirty="0">
                <a:solidFill>
                  <a:srgbClr val="FFFFFF"/>
                </a:solidFill>
              </a:rPr>
              <a:t>.</a:t>
            </a:r>
            <a:endParaRPr lang="ru-RU" sz="2800" dirty="0" smtClean="0"/>
          </a:p>
          <a:p>
            <a:pPr lvl="0"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Злоякісна</a:t>
            </a:r>
            <a:r>
              <a:rPr lang="ru-RU" b="1" dirty="0" smtClean="0">
                <a:solidFill>
                  <a:srgbClr val="99FF66"/>
                </a:solidFill>
              </a:rPr>
              <a:t> </a:t>
            </a:r>
            <a:r>
              <a:rPr lang="ru-RU" b="1" dirty="0" err="1" smtClean="0">
                <a:solidFill>
                  <a:srgbClr val="99FF66"/>
                </a:solidFill>
              </a:rPr>
              <a:t>гемангіоендотеліома</a:t>
            </a:r>
            <a:r>
              <a:rPr lang="ru-RU" dirty="0" smtClean="0"/>
              <a:t> </a:t>
            </a:r>
            <a:r>
              <a:rPr lang="ru-RU" sz="2800" dirty="0" smtClean="0"/>
              <a:t>- </a:t>
            </a:r>
            <a:r>
              <a:rPr lang="ru-RU" sz="2400" dirty="0" err="1">
                <a:solidFill>
                  <a:srgbClr val="FFFFFF"/>
                </a:solidFill>
              </a:rPr>
              <a:t>проліферація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ендотеліоцитів</a:t>
            </a:r>
            <a:r>
              <a:rPr lang="ru-RU" sz="2400" dirty="0">
                <a:solidFill>
                  <a:srgbClr val="FFFFFF"/>
                </a:solidFill>
              </a:rPr>
              <a:t> з </a:t>
            </a:r>
            <a:r>
              <a:rPr lang="ru-RU" sz="2400" dirty="0" err="1">
                <a:solidFill>
                  <a:srgbClr val="FFFFFF"/>
                </a:solidFill>
              </a:rPr>
              <a:t>ознаками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>
                <a:solidFill>
                  <a:srgbClr val="FFFFFF"/>
                </a:solidFill>
              </a:rPr>
              <a:t>клітинного</a:t>
            </a:r>
            <a:r>
              <a:rPr lang="ru-RU" sz="2400" dirty="0">
                <a:solidFill>
                  <a:srgbClr val="FFFFFF"/>
                </a:solidFill>
              </a:rPr>
              <a:t> </a:t>
            </a:r>
            <a:r>
              <a:rPr lang="ru-RU" sz="2400" dirty="0" err="1" smtClean="0">
                <a:solidFill>
                  <a:srgbClr val="FFFFFF"/>
                </a:solidFill>
              </a:rPr>
              <a:t>атипізма</a:t>
            </a:r>
            <a:r>
              <a:rPr lang="ru-RU" sz="2400" dirty="0">
                <a:solidFill>
                  <a:srgbClr val="FFFFFF"/>
                </a:solidFill>
              </a:rPr>
              <a:t>.</a:t>
            </a:r>
            <a:endParaRPr lang="ru-RU" sz="2400" dirty="0"/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із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судин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281563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125538"/>
            <a:ext cx="8856984" cy="5543550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Капілярна</a:t>
            </a:r>
            <a:r>
              <a:rPr lang="ru-RU" b="1" dirty="0" smtClean="0">
                <a:solidFill>
                  <a:srgbClr val="99FF66"/>
                </a:solidFill>
              </a:rPr>
              <a:t> </a:t>
            </a:r>
            <a:r>
              <a:rPr lang="ru-RU" b="1" dirty="0" err="1" smtClean="0">
                <a:solidFill>
                  <a:srgbClr val="99FF66"/>
                </a:solidFill>
              </a:rPr>
              <a:t>лімфангіома</a:t>
            </a:r>
            <a:r>
              <a:rPr lang="ru-RU" sz="2800" dirty="0" smtClean="0"/>
              <a:t> – </a:t>
            </a:r>
            <a:r>
              <a:rPr lang="ru-RU" sz="2800" dirty="0" err="1"/>
              <a:t>вузол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дифузне</a:t>
            </a:r>
            <a:r>
              <a:rPr lang="ru-RU" sz="2800" dirty="0"/>
              <a:t> </a:t>
            </a:r>
            <a:r>
              <a:rPr lang="ru-RU" sz="2800" dirty="0" err="1"/>
              <a:t>потовщення</a:t>
            </a:r>
            <a:r>
              <a:rPr lang="ru-RU" sz="2800" dirty="0"/>
              <a:t> органу (</a:t>
            </a:r>
            <a:r>
              <a:rPr lang="ru-RU" sz="2800" dirty="0" err="1" smtClean="0"/>
              <a:t>макроглосія</a:t>
            </a:r>
            <a:r>
              <a:rPr lang="ru-RU" sz="2800" dirty="0"/>
              <a:t>, </a:t>
            </a:r>
            <a:r>
              <a:rPr lang="ru-RU" sz="2800" dirty="0" err="1" smtClean="0"/>
              <a:t>макрохейлія</a:t>
            </a:r>
            <a:r>
              <a:rPr lang="ru-RU" sz="2800" dirty="0" smtClean="0"/>
              <a:t>),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складаються</a:t>
            </a:r>
            <a:r>
              <a:rPr lang="ru-RU" sz="2800" dirty="0"/>
              <a:t> з </a:t>
            </a:r>
            <a:r>
              <a:rPr lang="ru-RU" sz="2800" dirty="0" err="1"/>
              <a:t>проліферуючих</a:t>
            </a:r>
            <a:r>
              <a:rPr lang="ru-RU" sz="2800" dirty="0"/>
              <a:t> </a:t>
            </a:r>
            <a:r>
              <a:rPr lang="ru-RU" sz="2800" dirty="0" err="1"/>
              <a:t>лімфатичних</a:t>
            </a:r>
            <a:r>
              <a:rPr lang="ru-RU" sz="2800" dirty="0"/>
              <a:t> </a:t>
            </a:r>
            <a:r>
              <a:rPr lang="ru-RU" sz="2800" dirty="0" err="1"/>
              <a:t>судин</a:t>
            </a:r>
            <a:r>
              <a:rPr lang="ru-RU" sz="2800" dirty="0"/>
              <a:t>, </a:t>
            </a:r>
            <a:r>
              <a:rPr lang="ru-RU" sz="2800" dirty="0" err="1"/>
              <a:t>заповнених</a:t>
            </a:r>
            <a:r>
              <a:rPr lang="ru-RU" sz="2800" dirty="0"/>
              <a:t> </a:t>
            </a:r>
            <a:r>
              <a:rPr lang="ru-RU" sz="2800" dirty="0" err="1"/>
              <a:t>лімфою</a:t>
            </a:r>
            <a:r>
              <a:rPr lang="ru-RU" sz="2800" dirty="0"/>
              <a:t>.</a:t>
            </a:r>
            <a:endParaRPr lang="ru-RU" b="1" dirty="0" smtClean="0">
              <a:solidFill>
                <a:srgbClr val="99FF66"/>
              </a:solidFill>
            </a:endParaRPr>
          </a:p>
          <a:p>
            <a:pPr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99FF66"/>
                </a:solidFill>
              </a:rPr>
              <a:t>Злоякісна</a:t>
            </a:r>
            <a:r>
              <a:rPr lang="ru-RU" b="1" dirty="0" smtClean="0">
                <a:solidFill>
                  <a:srgbClr val="99FF66"/>
                </a:solidFill>
              </a:rPr>
              <a:t> </a:t>
            </a:r>
            <a:r>
              <a:rPr lang="ru-RU" b="1" dirty="0" err="1" smtClean="0">
                <a:solidFill>
                  <a:srgbClr val="99FF66"/>
                </a:solidFill>
              </a:rPr>
              <a:t>лімфангіоендотеліома</a:t>
            </a:r>
            <a:r>
              <a:rPr lang="ru-RU" b="1" dirty="0" smtClean="0">
                <a:solidFill>
                  <a:srgbClr val="99FF66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dirty="0" err="1"/>
              <a:t>проліферація</a:t>
            </a:r>
            <a:r>
              <a:rPr lang="ru-RU" sz="2800" dirty="0"/>
              <a:t> </a:t>
            </a:r>
            <a:r>
              <a:rPr lang="ru-RU" sz="2800" dirty="0" err="1"/>
              <a:t>лімфатичних</a:t>
            </a:r>
            <a:r>
              <a:rPr lang="ru-RU" sz="2800" dirty="0"/>
              <a:t> </a:t>
            </a:r>
            <a:r>
              <a:rPr lang="ru-RU" sz="2800" dirty="0" err="1"/>
              <a:t>судин</a:t>
            </a:r>
            <a:r>
              <a:rPr lang="ru-RU" sz="2800" dirty="0"/>
              <a:t> з </a:t>
            </a:r>
            <a:r>
              <a:rPr lang="ru-RU" sz="2800" dirty="0" err="1"/>
              <a:t>проліферацією</a:t>
            </a:r>
            <a:r>
              <a:rPr lang="ru-RU" sz="2800" dirty="0"/>
              <a:t> в них </a:t>
            </a:r>
            <a:r>
              <a:rPr lang="ru-RU" sz="2800" dirty="0" err="1"/>
              <a:t>ендотелію</a:t>
            </a:r>
            <a:r>
              <a:rPr lang="ru-RU" sz="2800" dirty="0"/>
              <a:t>.</a:t>
            </a:r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із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лімфатичних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судин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707740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Лімфангіома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язику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31784" name="Picture 8" descr="Tongue_Lymphangioma_400x300_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6985000" cy="5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3812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Фіброма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32805" name="Picture 5" descr="buccalMucosaFibrom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4" b="19620"/>
          <a:stretch>
            <a:fillRect/>
          </a:stretch>
        </p:blipFill>
        <p:spPr bwMode="auto">
          <a:xfrm>
            <a:off x="539750" y="981075"/>
            <a:ext cx="3816350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2808" name="Picture 8" descr="Lip_Fibroma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31" b="14561"/>
          <a:stretch>
            <a:fillRect/>
          </a:stretch>
        </p:blipFill>
        <p:spPr bwMode="auto">
          <a:xfrm>
            <a:off x="4932363" y="981075"/>
            <a:ext cx="37084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2809" name="Picture 9" descr="фибром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005263"/>
            <a:ext cx="4032250" cy="272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633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713788" cy="554513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sz="900" dirty="0"/>
              <a:t/>
            </a:r>
            <a:br>
              <a:rPr lang="ru-RU" sz="900" dirty="0"/>
            </a:br>
            <a:r>
              <a:rPr lang="ru-RU" sz="2400" b="1" dirty="0">
                <a:solidFill>
                  <a:srgbClr val="FFFF00"/>
                </a:solidFill>
              </a:rPr>
              <a:t>Меланома (</a:t>
            </a:r>
            <a:r>
              <a:rPr lang="ru-RU" sz="2400" b="1" dirty="0" err="1">
                <a:solidFill>
                  <a:srgbClr val="FFFF00"/>
                </a:solidFill>
              </a:rPr>
              <a:t>меланобластома</a:t>
            </a:r>
            <a:r>
              <a:rPr lang="ru-RU" sz="2400" b="1" dirty="0">
                <a:solidFill>
                  <a:srgbClr val="FFFF00"/>
                </a:solidFill>
              </a:rPr>
              <a:t>, </a:t>
            </a:r>
            <a:r>
              <a:rPr lang="ru-RU" sz="2400" b="1" dirty="0" err="1">
                <a:solidFill>
                  <a:srgbClr val="FFFF00"/>
                </a:solidFill>
              </a:rPr>
              <a:t>злоякісна</a:t>
            </a:r>
            <a:r>
              <a:rPr lang="ru-RU" sz="2400" b="1" dirty="0">
                <a:solidFill>
                  <a:srgbClr val="FFFF00"/>
                </a:solidFill>
              </a:rPr>
              <a:t> меланома)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–</a:t>
            </a:r>
            <a:r>
              <a:rPr lang="ru-RU" sz="2000" dirty="0"/>
              <a:t>  </a:t>
            </a:r>
            <a:r>
              <a:rPr lang="ru-RU" sz="2000" dirty="0">
                <a:solidFill>
                  <a:srgbClr val="FFFF00"/>
                </a:solidFill>
              </a:rPr>
              <a:t>одна з </a:t>
            </a:r>
            <a:r>
              <a:rPr lang="ru-RU" sz="2000" dirty="0" err="1">
                <a:solidFill>
                  <a:srgbClr val="FFFF00"/>
                </a:solidFill>
              </a:rPr>
              <a:t>найбільш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злоякісних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пухлин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людини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  <a:endParaRPr lang="ru-RU" sz="2000" dirty="0"/>
          </a:p>
          <a:p>
            <a:pPr>
              <a:buClr>
                <a:srgbClr val="990000"/>
              </a:buClr>
              <a:buNone/>
            </a:pPr>
            <a:r>
              <a:rPr lang="ru-RU" sz="2000" dirty="0"/>
              <a:t>     </a:t>
            </a:r>
            <a:r>
              <a:rPr lang="ru-RU" sz="2000" dirty="0" err="1"/>
              <a:t>Жінки</a:t>
            </a:r>
            <a:r>
              <a:rPr lang="ru-RU" sz="2000" dirty="0"/>
              <a:t> </a:t>
            </a:r>
            <a:r>
              <a:rPr lang="ru-RU" sz="2000" dirty="0" err="1"/>
              <a:t>хворіють</a:t>
            </a:r>
            <a:r>
              <a:rPr lang="ru-RU" sz="2000" dirty="0"/>
              <a:t> </a:t>
            </a:r>
            <a:r>
              <a:rPr lang="ru-RU" sz="2000" dirty="0" err="1"/>
              <a:t>частіше</a:t>
            </a:r>
            <a:r>
              <a:rPr lang="ru-RU" sz="2000" dirty="0"/>
              <a:t>, але прогноз </a:t>
            </a:r>
            <a:r>
              <a:rPr lang="ru-RU" sz="2000" dirty="0" err="1"/>
              <a:t>захворювання</a:t>
            </a:r>
            <a:r>
              <a:rPr lang="ru-RU" sz="2000" dirty="0"/>
              <a:t> у них </a:t>
            </a:r>
            <a:r>
              <a:rPr lang="ru-RU" sz="2000" dirty="0" err="1"/>
              <a:t>краще</a:t>
            </a:r>
            <a:r>
              <a:rPr lang="ru-RU" sz="2000" dirty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000" dirty="0"/>
              <a:t>     </a:t>
            </a:r>
            <a:r>
              <a:rPr lang="ru-RU" sz="2000" dirty="0" smtClean="0"/>
              <a:t>Особи </a:t>
            </a:r>
            <a:r>
              <a:rPr lang="ru-RU" sz="2000" dirty="0" err="1"/>
              <a:t>зі</a:t>
            </a:r>
            <a:r>
              <a:rPr lang="ru-RU" sz="2000" dirty="0"/>
              <a:t> </a:t>
            </a:r>
            <a:r>
              <a:rPr lang="ru-RU" sz="2000" dirty="0" err="1"/>
              <a:t>світлою</a:t>
            </a:r>
            <a:r>
              <a:rPr lang="ru-RU" sz="2000" dirty="0"/>
              <a:t> </a:t>
            </a:r>
            <a:r>
              <a:rPr lang="ru-RU" sz="2000" dirty="0" err="1"/>
              <a:t>шкірою</a:t>
            </a:r>
            <a:r>
              <a:rPr lang="ru-RU" sz="2000" dirty="0"/>
              <a:t> і </a:t>
            </a:r>
            <a:r>
              <a:rPr lang="ru-RU" sz="2000" dirty="0" err="1"/>
              <a:t>блакитними</a:t>
            </a:r>
            <a:r>
              <a:rPr lang="ru-RU" sz="2000" dirty="0"/>
              <a:t> </a:t>
            </a:r>
            <a:r>
              <a:rPr lang="ru-RU" sz="2000" dirty="0" err="1"/>
              <a:t>очима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високий</a:t>
            </a:r>
            <a:r>
              <a:rPr lang="ru-RU" sz="2000" dirty="0"/>
              <a:t> </a:t>
            </a:r>
            <a:r>
              <a:rPr lang="ru-RU" sz="2000" dirty="0" err="1"/>
              <a:t>ризик</a:t>
            </a:r>
            <a:r>
              <a:rPr lang="ru-RU" sz="2000" dirty="0"/>
              <a:t> </a:t>
            </a:r>
            <a:r>
              <a:rPr lang="ru-RU" sz="2000" dirty="0" err="1"/>
              <a:t>захворіти</a:t>
            </a:r>
            <a:r>
              <a:rPr lang="ru-RU" sz="2000" dirty="0"/>
              <a:t> на меланому. У </a:t>
            </a:r>
            <a:r>
              <a:rPr lang="ru-RU" sz="2000" dirty="0" err="1"/>
              <a:t>чорношкірих</a:t>
            </a:r>
            <a:r>
              <a:rPr lang="ru-RU" sz="2000" dirty="0"/>
              <a:t> </a:t>
            </a:r>
            <a:r>
              <a:rPr lang="ru-RU" sz="2000" dirty="0" err="1"/>
              <a:t>виникає</a:t>
            </a:r>
            <a:r>
              <a:rPr lang="ru-RU" sz="2000" dirty="0"/>
              <a:t> </a:t>
            </a:r>
            <a:r>
              <a:rPr lang="ru-RU" sz="2000" dirty="0" err="1"/>
              <a:t>рідко</a:t>
            </a:r>
            <a:r>
              <a:rPr lang="ru-RU" sz="2000" dirty="0"/>
              <a:t>.</a:t>
            </a:r>
            <a:br>
              <a:rPr lang="ru-RU" sz="2000" dirty="0"/>
            </a:br>
            <a:endParaRPr lang="ru-RU" sz="2000" dirty="0" smtClean="0"/>
          </a:p>
          <a:p>
            <a:pPr>
              <a:buClr>
                <a:srgbClr val="990000"/>
              </a:buClr>
              <a:buNone/>
            </a:pP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solidFill>
                  <a:srgbClr val="FFFF00"/>
                </a:solidFill>
              </a:rPr>
              <a:t>    </a:t>
            </a:r>
            <a:r>
              <a:rPr lang="ru-RU" sz="2000" dirty="0" err="1" smtClean="0">
                <a:solidFill>
                  <a:srgbClr val="FFFF00"/>
                </a:solidFill>
              </a:rPr>
              <a:t>Локализація</a:t>
            </a:r>
            <a:r>
              <a:rPr lang="ru-RU" sz="2000" dirty="0">
                <a:solidFill>
                  <a:srgbClr val="FFFF00"/>
                </a:solidFill>
              </a:rPr>
              <a:t>:</a:t>
            </a:r>
            <a:r>
              <a:rPr lang="ru-RU" sz="2000" dirty="0"/>
              <a:t> </a:t>
            </a:r>
            <a:r>
              <a:rPr lang="ru-RU" sz="2000" dirty="0" err="1"/>
              <a:t>шкіра</a:t>
            </a:r>
            <a:r>
              <a:rPr lang="ru-RU" sz="2000" dirty="0"/>
              <a:t>, </a:t>
            </a:r>
            <a:r>
              <a:rPr lang="ru-RU" sz="2000" dirty="0" err="1"/>
              <a:t>пігментна</a:t>
            </a:r>
            <a:r>
              <a:rPr lang="ru-RU" sz="2000" dirty="0"/>
              <a:t> </a:t>
            </a:r>
            <a:r>
              <a:rPr lang="ru-RU" sz="2000" dirty="0" err="1"/>
              <a:t>оболонка</a:t>
            </a:r>
            <a:r>
              <a:rPr lang="ru-RU" sz="2000" dirty="0"/>
              <a:t> ока, </a:t>
            </a:r>
            <a:r>
              <a:rPr lang="ru-RU" sz="2000" dirty="0" err="1"/>
              <a:t>мозковий</a:t>
            </a:r>
            <a:r>
              <a:rPr lang="ru-RU" sz="2000" dirty="0"/>
              <a:t> шар </a:t>
            </a:r>
            <a:r>
              <a:rPr lang="ru-RU" sz="2000" dirty="0" err="1"/>
              <a:t>надниркових</a:t>
            </a:r>
            <a:r>
              <a:rPr lang="ru-RU" sz="2000" dirty="0"/>
              <a:t> </a:t>
            </a:r>
            <a:r>
              <a:rPr lang="ru-RU" sz="2000" dirty="0" err="1"/>
              <a:t>залоз</a:t>
            </a:r>
            <a:r>
              <a:rPr lang="ru-RU" sz="2000" dirty="0"/>
              <a:t>, </a:t>
            </a:r>
            <a:r>
              <a:rPr lang="ru-RU" sz="2000" dirty="0" err="1"/>
              <a:t>мозкові</a:t>
            </a:r>
            <a:r>
              <a:rPr lang="ru-RU" sz="2000" dirty="0"/>
              <a:t> </a:t>
            </a:r>
            <a:r>
              <a:rPr lang="ru-RU" sz="2000" dirty="0" err="1"/>
              <a:t>оболонки</a:t>
            </a:r>
            <a:r>
              <a:rPr lang="ru-RU" sz="2000" dirty="0"/>
              <a:t>. </a:t>
            </a:r>
            <a:r>
              <a:rPr lang="ru-RU" sz="2000" dirty="0" err="1"/>
              <a:t>Найчастіше</a:t>
            </a:r>
            <a:r>
              <a:rPr lang="ru-RU" sz="2000" dirty="0"/>
              <a:t> </a:t>
            </a:r>
            <a:r>
              <a:rPr lang="ru-RU" sz="2000" dirty="0" err="1"/>
              <a:t>меланоми</a:t>
            </a:r>
            <a:r>
              <a:rPr lang="ru-RU" sz="2000" dirty="0"/>
              <a:t> </a:t>
            </a:r>
            <a:r>
              <a:rPr lang="ru-RU" sz="2000" dirty="0" err="1"/>
              <a:t>локалізуються</a:t>
            </a:r>
            <a:r>
              <a:rPr lang="ru-RU" sz="2000" dirty="0"/>
              <a:t> в </a:t>
            </a:r>
            <a:r>
              <a:rPr lang="ru-RU" sz="2000" dirty="0" err="1"/>
              <a:t>шкірі</a:t>
            </a:r>
            <a:r>
              <a:rPr lang="ru-RU" sz="2000" dirty="0"/>
              <a:t> </a:t>
            </a:r>
            <a:r>
              <a:rPr lang="ru-RU" sz="2000" dirty="0" err="1"/>
              <a:t>обличчя</a:t>
            </a:r>
            <a:r>
              <a:rPr lang="ru-RU" sz="2000" dirty="0"/>
              <a:t>, </a:t>
            </a:r>
            <a:r>
              <a:rPr lang="ru-RU" sz="2000" dirty="0" err="1"/>
              <a:t>кінцівок</a:t>
            </a:r>
            <a:r>
              <a:rPr lang="ru-RU" sz="2000" dirty="0"/>
              <a:t> і </a:t>
            </a:r>
            <a:r>
              <a:rPr lang="ru-RU" sz="2000" dirty="0" err="1"/>
              <a:t>тулуба</a:t>
            </a:r>
            <a:r>
              <a:rPr lang="ru-RU" sz="2000" dirty="0"/>
              <a:t>. </a:t>
            </a:r>
            <a:r>
              <a:rPr lang="ru-RU" sz="2000" dirty="0" err="1"/>
              <a:t>Пухлина</a:t>
            </a:r>
            <a:r>
              <a:rPr lang="ru-RU" sz="2000" dirty="0"/>
              <a:t> </a:t>
            </a:r>
            <a:r>
              <a:rPr lang="ru-RU" sz="2000" dirty="0" err="1"/>
              <a:t>має</a:t>
            </a:r>
            <a:r>
              <a:rPr lang="ru-RU" sz="2000" dirty="0"/>
              <a:t> </a:t>
            </a:r>
            <a:r>
              <a:rPr lang="ru-RU" sz="2000" dirty="0" err="1"/>
              <a:t>вигляд</a:t>
            </a:r>
            <a:r>
              <a:rPr lang="ru-RU" sz="2000" dirty="0"/>
              <a:t> коричнево-</a:t>
            </a:r>
            <a:r>
              <a:rPr lang="ru-RU" sz="2000" dirty="0" err="1"/>
              <a:t>чорної</a:t>
            </a:r>
            <a:r>
              <a:rPr lang="ru-RU" sz="2000" dirty="0"/>
              <a:t> </a:t>
            </a:r>
            <a:r>
              <a:rPr lang="ru-RU" sz="2000" dirty="0" err="1"/>
              <a:t>плями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синьо-чорного</a:t>
            </a:r>
            <a:r>
              <a:rPr lang="ru-RU" sz="2000" dirty="0"/>
              <a:t> </a:t>
            </a:r>
            <a:r>
              <a:rPr lang="ru-RU" sz="2000" dirty="0" err="1"/>
              <a:t>м'якого</a:t>
            </a:r>
            <a:r>
              <a:rPr lang="ru-RU" sz="2000" dirty="0"/>
              <a:t> </a:t>
            </a:r>
            <a:r>
              <a:rPr lang="ru-RU" sz="2000" dirty="0" err="1"/>
              <a:t>вузла</a:t>
            </a:r>
            <a:r>
              <a:rPr lang="ru-RU" sz="2000" dirty="0"/>
              <a:t>.</a:t>
            </a:r>
            <a:br>
              <a:rPr lang="ru-RU" sz="2000" dirty="0"/>
            </a:br>
            <a:endParaRPr lang="ru-RU" sz="2000" dirty="0" smtClean="0"/>
          </a:p>
          <a:p>
            <a:pPr>
              <a:buClr>
                <a:srgbClr val="990000"/>
              </a:buCl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Меланома </a:t>
            </a:r>
            <a:r>
              <a:rPr lang="ru-RU" sz="2000" dirty="0"/>
              <a:t>рано </a:t>
            </a:r>
            <a:r>
              <a:rPr lang="ru-RU" sz="2000" dirty="0" err="1" smtClean="0"/>
              <a:t>дає</a:t>
            </a:r>
            <a:r>
              <a:rPr lang="ru-RU" sz="2000" dirty="0" smtClean="0"/>
              <a:t> </a:t>
            </a:r>
            <a:r>
              <a:rPr lang="ru-RU" sz="2000" dirty="0" err="1">
                <a:solidFill>
                  <a:srgbClr val="FFFF00"/>
                </a:solidFill>
              </a:rPr>
              <a:t>гематогенні</a:t>
            </a:r>
            <a:r>
              <a:rPr lang="ru-RU" sz="2000" dirty="0">
                <a:solidFill>
                  <a:srgbClr val="FFFF00"/>
                </a:solidFill>
              </a:rPr>
              <a:t> і </a:t>
            </a:r>
            <a:r>
              <a:rPr lang="ru-RU" sz="2000" dirty="0" err="1">
                <a:solidFill>
                  <a:srgbClr val="FFFF00"/>
                </a:solidFill>
              </a:rPr>
              <a:t>лімфогенні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метастази</a:t>
            </a:r>
            <a:r>
              <a:rPr lang="ru-RU" sz="2000" dirty="0">
                <a:solidFill>
                  <a:srgbClr val="FFFF00"/>
                </a:solidFill>
              </a:rPr>
              <a:t> практично в </a:t>
            </a:r>
            <a:r>
              <a:rPr lang="ru-RU" sz="2000" dirty="0" err="1">
                <a:solidFill>
                  <a:srgbClr val="FFFF00"/>
                </a:solidFill>
              </a:rPr>
              <a:t>усі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органи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  <a:endParaRPr lang="ru-RU" sz="2000" dirty="0"/>
          </a:p>
        </p:txBody>
      </p:sp>
      <p:sp>
        <p:nvSpPr>
          <p:cNvPr id="293891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меланінутворюючої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146997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1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>
                <a:solidFill>
                  <a:srgbClr val="A50021"/>
                </a:solidFill>
              </a:rPr>
              <a:t>Меланома</a:t>
            </a:r>
          </a:p>
        </p:txBody>
      </p:sp>
      <p:pic>
        <p:nvPicPr>
          <p:cNvPr id="360453" name="Picture 5" descr="меланома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25538"/>
            <a:ext cx="4427538" cy="307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454" name="Picture 6" descr="меланома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895" y="3140968"/>
            <a:ext cx="4913170" cy="357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3421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>
                <a:solidFill>
                  <a:srgbClr val="A50021"/>
                </a:solidFill>
              </a:rPr>
              <a:t>Меланома</a:t>
            </a:r>
          </a:p>
        </p:txBody>
      </p:sp>
      <p:pic>
        <p:nvPicPr>
          <p:cNvPr id="362499" name="Picture 3" descr="меланома л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4222750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2500" name="Picture 4" descr="меланома радужной оболоч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682875"/>
            <a:ext cx="4551362" cy="3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328883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>
                <a:solidFill>
                  <a:srgbClr val="A50021"/>
                </a:solidFill>
              </a:rPr>
              <a:t>Меланома</a:t>
            </a:r>
          </a:p>
        </p:txBody>
      </p:sp>
      <p:pic>
        <p:nvPicPr>
          <p:cNvPr id="363523" name="Picture 3" descr="Меланотическая нейроэктодер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103" y="3645024"/>
            <a:ext cx="3780807" cy="302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4928096" cy="39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12088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Метастази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меланоми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789040"/>
            <a:ext cx="5688632" cy="29493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4752528" cy="35680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47418" y="1070227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err="1" smtClean="0"/>
              <a:t>Метастази</a:t>
            </a:r>
            <a:r>
              <a:rPr lang="ru-RU" sz="1800" dirty="0" smtClean="0"/>
              <a:t> </a:t>
            </a:r>
            <a:r>
              <a:rPr lang="ru-RU" sz="1800" dirty="0" err="1" smtClean="0"/>
              <a:t>завжди</a:t>
            </a:r>
            <a:r>
              <a:rPr lang="ru-RU" sz="1800" dirty="0" smtClean="0"/>
              <a:t> </a:t>
            </a:r>
            <a:r>
              <a:rPr lang="ru-RU" sz="1800" dirty="0" err="1" smtClean="0"/>
              <a:t>чорного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кольору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err="1"/>
              <a:t>Клітини</a:t>
            </a:r>
            <a:r>
              <a:rPr lang="ru-RU" sz="1800" dirty="0"/>
              <a:t> </a:t>
            </a:r>
            <a:r>
              <a:rPr lang="ru-RU" sz="1800" dirty="0" err="1"/>
              <a:t>метастазів</a:t>
            </a:r>
            <a:r>
              <a:rPr lang="ru-RU" sz="1800" dirty="0"/>
              <a:t> </a:t>
            </a:r>
            <a:r>
              <a:rPr lang="ru-RU" sz="1800" dirty="0" err="1"/>
              <a:t>містять</a:t>
            </a:r>
            <a:endParaRPr lang="ru-RU" sz="1800" dirty="0"/>
          </a:p>
          <a:p>
            <a:pPr>
              <a:buNone/>
            </a:pPr>
            <a:r>
              <a:rPr lang="ru-RU" sz="1800" dirty="0" err="1"/>
              <a:t>меланін</a:t>
            </a:r>
            <a:r>
              <a:rPr lang="ru-RU" sz="1800" dirty="0"/>
              <a:t>.</a:t>
            </a:r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 err="1"/>
              <a:t>Реакція</a:t>
            </a:r>
            <a:r>
              <a:rPr lang="ru-RU" sz="1800" dirty="0"/>
              <a:t> </a:t>
            </a:r>
            <a:r>
              <a:rPr lang="ru-RU" sz="1800" dirty="0" err="1"/>
              <a:t>Перлса</a:t>
            </a:r>
            <a:r>
              <a:rPr lang="ru-RU" sz="1800" dirty="0"/>
              <a:t> негативна.</a:t>
            </a:r>
          </a:p>
        </p:txBody>
      </p:sp>
    </p:spTree>
    <p:extLst>
      <p:ext uri="{BB962C8B-B14F-4D97-AF65-F5344CB8AC3E}">
        <p14:creationId xmlns:p14="http://schemas.microsoft.com/office/powerpoint/2010/main" val="2502562351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642350" cy="5761038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1800" b="1" u="sng" dirty="0" err="1" smtClean="0">
                <a:solidFill>
                  <a:srgbClr val="00CC00"/>
                </a:solidFill>
              </a:rPr>
              <a:t>Нейроектодермальні</a:t>
            </a:r>
            <a:r>
              <a:rPr lang="ru-RU" sz="1800" b="1" u="sng" dirty="0" smtClean="0">
                <a:solidFill>
                  <a:srgbClr val="00CC00"/>
                </a:solidFill>
              </a:rPr>
              <a:t>:</a:t>
            </a:r>
            <a:r>
              <a:rPr lang="ru-RU" sz="1800" dirty="0" smtClean="0">
                <a:solidFill>
                  <a:srgbClr val="00CC00"/>
                </a:solidFill>
              </a:rPr>
              <a:t> </a:t>
            </a:r>
            <a:r>
              <a:rPr lang="ru-RU" sz="1800" dirty="0">
                <a:solidFill>
                  <a:srgbClr val="00CC00"/>
                </a:solidFill>
              </a:rPr>
              <a:t/>
            </a:r>
            <a:br>
              <a:rPr lang="ru-RU" sz="1800" dirty="0">
                <a:solidFill>
                  <a:srgbClr val="00CC00"/>
                </a:solidFill>
              </a:rPr>
            </a:br>
            <a:r>
              <a:rPr lang="ru-RU" sz="1800" i="1" dirty="0" err="1" smtClean="0">
                <a:solidFill>
                  <a:srgbClr val="FFFF00"/>
                </a:solidFill>
              </a:rPr>
              <a:t>Астроцитарні</a:t>
            </a:r>
            <a:r>
              <a:rPr lang="ru-RU" sz="1800" i="1" dirty="0" smtClean="0">
                <a:solidFill>
                  <a:srgbClr val="FFFF00"/>
                </a:solidFill>
              </a:rPr>
              <a:t>:</a:t>
            </a:r>
            <a:r>
              <a:rPr lang="ru-RU" sz="1800" dirty="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Астробластома</a:t>
            </a:r>
            <a:r>
              <a:rPr lang="ru-RU" sz="1800" dirty="0"/>
              <a:t>; </a:t>
            </a:r>
            <a:br>
              <a:rPr lang="ru-RU" sz="1800" dirty="0"/>
            </a:br>
            <a:r>
              <a:rPr lang="ru-RU" sz="1800" dirty="0" err="1"/>
              <a:t>Астроцитома</a:t>
            </a:r>
            <a:r>
              <a:rPr lang="ru-RU" sz="1800" dirty="0"/>
              <a:t>. </a:t>
            </a:r>
            <a:br>
              <a:rPr lang="ru-RU" sz="1800" dirty="0"/>
            </a:br>
            <a:endParaRPr lang="ru-RU" sz="1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1800" i="1" dirty="0" err="1" smtClean="0">
                <a:solidFill>
                  <a:srgbClr val="FFFF00"/>
                </a:solidFill>
              </a:rPr>
              <a:t>Олігодендрогліальні</a:t>
            </a:r>
            <a:r>
              <a:rPr lang="ru-RU" sz="1800" i="1" dirty="0" smtClean="0">
                <a:solidFill>
                  <a:srgbClr val="FFFF00"/>
                </a:solidFill>
              </a:rPr>
              <a:t>:</a:t>
            </a:r>
            <a:r>
              <a:rPr lang="ru-RU" sz="1800" dirty="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Олігодендрогліома</a:t>
            </a:r>
            <a:r>
              <a:rPr lang="ru-RU" sz="1800" dirty="0"/>
              <a:t>;</a:t>
            </a:r>
          </a:p>
          <a:p>
            <a:pPr algn="ctr"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1800" dirty="0" err="1" smtClean="0"/>
              <a:t>Олігодендрогліобластома</a:t>
            </a:r>
            <a:r>
              <a:rPr lang="ru-RU" sz="1800" dirty="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1800" i="1" dirty="0" err="1" smtClean="0">
                <a:solidFill>
                  <a:srgbClr val="E3E658"/>
                </a:solidFill>
              </a:rPr>
              <a:t>Низкодиференційовані</a:t>
            </a:r>
            <a:r>
              <a:rPr lang="ru-RU" sz="1800" i="1" dirty="0" smtClean="0">
                <a:solidFill>
                  <a:srgbClr val="E3E658"/>
                </a:solidFill>
              </a:rPr>
              <a:t> і </a:t>
            </a:r>
            <a:r>
              <a:rPr lang="ru-RU" sz="1800" i="1" dirty="0" err="1" smtClean="0">
                <a:solidFill>
                  <a:srgbClr val="E3E658"/>
                </a:solidFill>
              </a:rPr>
              <a:t>ембриональні</a:t>
            </a:r>
            <a:r>
              <a:rPr lang="ru-RU" sz="1800" i="1" dirty="0" smtClean="0">
                <a:solidFill>
                  <a:srgbClr val="E3E658"/>
                </a:solidFill>
              </a:rPr>
              <a:t> </a:t>
            </a:r>
            <a:r>
              <a:rPr lang="ru-RU" sz="1800" i="1" dirty="0" err="1" smtClean="0">
                <a:solidFill>
                  <a:srgbClr val="E3E658"/>
                </a:solidFill>
              </a:rPr>
              <a:t>пухлини</a:t>
            </a:r>
            <a:r>
              <a:rPr lang="ru-RU" sz="1800" i="1" dirty="0" smtClean="0">
                <a:solidFill>
                  <a:srgbClr val="E3E658"/>
                </a:solidFill>
              </a:rPr>
              <a:t>:</a:t>
            </a:r>
            <a:r>
              <a:rPr lang="ru-RU" sz="1800" dirty="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Медулобластома</a:t>
            </a:r>
            <a:r>
              <a:rPr lang="ru-RU" sz="1800" dirty="0" smtClean="0"/>
              <a:t> (</a:t>
            </a:r>
            <a:r>
              <a:rPr lang="ru-RU" sz="1800" dirty="0" err="1" smtClean="0"/>
              <a:t>із</a:t>
            </a:r>
            <a:r>
              <a:rPr lang="ru-RU" sz="1800" dirty="0" smtClean="0"/>
              <a:t> черв</a:t>
            </a:r>
            <a:r>
              <a:rPr lang="en-US" sz="1800" dirty="0" smtClean="0"/>
              <a:t>’</a:t>
            </a:r>
            <a:r>
              <a:rPr lang="ru-RU" sz="1800" dirty="0" smtClean="0"/>
              <a:t>я </a:t>
            </a:r>
            <a:r>
              <a:rPr lang="ru-RU" sz="1800" dirty="0" err="1" smtClean="0"/>
              <a:t>мозочку</a:t>
            </a:r>
            <a:r>
              <a:rPr lang="ru-RU" sz="1800" dirty="0" smtClean="0"/>
              <a:t>);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Гліобластома</a:t>
            </a:r>
            <a:r>
              <a:rPr lang="ru-RU" sz="1800" dirty="0"/>
              <a:t>;</a:t>
            </a:r>
          </a:p>
          <a:p>
            <a:pPr algn="ctr"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1800" dirty="0" err="1"/>
              <a:t>Нейробластома</a:t>
            </a:r>
            <a:r>
              <a:rPr lang="ru-RU" sz="1800" dirty="0"/>
              <a:t> </a:t>
            </a:r>
            <a:br>
              <a:rPr lang="ru-RU" sz="1800" dirty="0"/>
            </a:br>
            <a:endParaRPr lang="ru-RU" sz="1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1800" i="1" dirty="0" err="1">
                <a:solidFill>
                  <a:srgbClr val="E3E658"/>
                </a:solidFill>
              </a:rPr>
              <a:t>Пухлини</a:t>
            </a:r>
            <a:r>
              <a:rPr lang="ru-RU" sz="1800" i="1" dirty="0">
                <a:solidFill>
                  <a:srgbClr val="E3E658"/>
                </a:solidFill>
              </a:rPr>
              <a:t> </a:t>
            </a:r>
            <a:r>
              <a:rPr lang="ru-RU" sz="1800" i="1" dirty="0" err="1">
                <a:solidFill>
                  <a:srgbClr val="E3E658"/>
                </a:solidFill>
              </a:rPr>
              <a:t>епендими</a:t>
            </a:r>
            <a:r>
              <a:rPr lang="ru-RU" sz="1800" i="1" dirty="0">
                <a:solidFill>
                  <a:srgbClr val="E3E658"/>
                </a:solidFill>
              </a:rPr>
              <a:t> і </a:t>
            </a:r>
            <a:r>
              <a:rPr lang="ru-RU" sz="1800" i="1" dirty="0" err="1">
                <a:solidFill>
                  <a:srgbClr val="E3E658"/>
                </a:solidFill>
              </a:rPr>
              <a:t>хоріоїдного</a:t>
            </a:r>
            <a:r>
              <a:rPr lang="ru-RU" sz="1800" i="1" dirty="0">
                <a:solidFill>
                  <a:srgbClr val="E3E658"/>
                </a:solidFill>
              </a:rPr>
              <a:t> </a:t>
            </a:r>
            <a:r>
              <a:rPr lang="ru-RU" sz="1800" i="1" dirty="0" err="1" smtClean="0">
                <a:solidFill>
                  <a:srgbClr val="E3E658"/>
                </a:solidFill>
              </a:rPr>
              <a:t>сплетіння</a:t>
            </a:r>
            <a:r>
              <a:rPr lang="ru-RU" sz="1800" i="1" dirty="0">
                <a:solidFill>
                  <a:srgbClr val="E3E658"/>
                </a:solidFill>
              </a:rPr>
              <a:t>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Епендимома</a:t>
            </a:r>
            <a:r>
              <a:rPr lang="ru-RU" sz="1800" dirty="0" smtClean="0"/>
              <a:t> (</a:t>
            </a:r>
            <a:r>
              <a:rPr lang="ru-RU" sz="1800" dirty="0" err="1" smtClean="0"/>
              <a:t>формирує</a:t>
            </a:r>
            <a:r>
              <a:rPr lang="ru-RU" sz="1800" dirty="0" smtClean="0"/>
              <a:t> «</a:t>
            </a:r>
            <a:r>
              <a:rPr lang="ru-RU" sz="1800" dirty="0" err="1" smtClean="0"/>
              <a:t>псевдорозетки</a:t>
            </a:r>
            <a:r>
              <a:rPr lang="ru-RU" sz="1800" dirty="0" smtClean="0"/>
              <a:t>» </a:t>
            </a:r>
            <a:r>
              <a:rPr lang="ru-RU" sz="1800" dirty="0" err="1" smtClean="0"/>
              <a:t>із</a:t>
            </a:r>
            <a:r>
              <a:rPr lang="ru-RU" sz="1800" dirty="0" smtClean="0"/>
              <a:t> </a:t>
            </a:r>
            <a:r>
              <a:rPr lang="ru-RU" sz="1800" dirty="0" err="1" smtClean="0"/>
              <a:t>біполярних</a:t>
            </a:r>
            <a:r>
              <a:rPr lang="ru-RU" sz="1800" dirty="0" smtClean="0"/>
              <a:t> </a:t>
            </a:r>
            <a:r>
              <a:rPr lang="ru-RU" sz="1800" dirty="0" err="1" smtClean="0"/>
              <a:t>клітин</a:t>
            </a:r>
            <a:r>
              <a:rPr lang="ru-RU" sz="1800" dirty="0" smtClean="0"/>
              <a:t>);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Епендимобластома</a:t>
            </a:r>
            <a:r>
              <a:rPr lang="ru-RU" sz="1800" dirty="0"/>
              <a:t>; </a:t>
            </a:r>
            <a:br>
              <a:rPr lang="ru-RU" sz="1800" dirty="0"/>
            </a:br>
            <a:r>
              <a:rPr lang="ru-RU" sz="1800" dirty="0" err="1" smtClean="0"/>
              <a:t>Хоріоїдпапілома</a:t>
            </a:r>
            <a:r>
              <a:rPr lang="ru-RU" sz="1800" dirty="0" smtClean="0"/>
              <a:t> (</a:t>
            </a:r>
            <a:r>
              <a:rPr lang="ru-RU" sz="1800" dirty="0" err="1" smtClean="0"/>
              <a:t>ворсинчастий</a:t>
            </a:r>
            <a:r>
              <a:rPr lang="ru-RU" sz="1800" dirty="0" smtClean="0"/>
              <a:t> </a:t>
            </a:r>
            <a:r>
              <a:rPr lang="ru-RU" sz="1800" dirty="0" err="1" smtClean="0"/>
              <a:t>вузол</a:t>
            </a:r>
            <a:r>
              <a:rPr lang="ru-RU" sz="1800" dirty="0" smtClean="0"/>
              <a:t> </a:t>
            </a:r>
            <a:r>
              <a:rPr lang="ru-RU" sz="1800" dirty="0" err="1" smtClean="0"/>
              <a:t>із</a:t>
            </a:r>
            <a:r>
              <a:rPr lang="ru-RU" sz="1800" dirty="0" smtClean="0"/>
              <a:t> </a:t>
            </a:r>
            <a:r>
              <a:rPr lang="ru-RU" sz="1800" dirty="0" err="1" smtClean="0"/>
              <a:t>судинного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сплетіння</a:t>
            </a:r>
            <a:r>
              <a:rPr lang="ru-RU" sz="1800" dirty="0" smtClean="0"/>
              <a:t>);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Хоріоїдкарцинома</a:t>
            </a:r>
            <a:r>
              <a:rPr lang="ru-RU" sz="1800" dirty="0"/>
              <a:t>. </a:t>
            </a:r>
            <a:br>
              <a:rPr lang="ru-RU" sz="1800" dirty="0"/>
            </a:br>
            <a:endParaRPr lang="ru-RU" sz="1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1800" b="1" u="sng" dirty="0" err="1">
                <a:solidFill>
                  <a:srgbClr val="00CC00"/>
                </a:solidFill>
              </a:rPr>
              <a:t>Пухлини</a:t>
            </a:r>
            <a:r>
              <a:rPr lang="ru-RU" sz="1800" b="1" u="sng" dirty="0">
                <a:solidFill>
                  <a:srgbClr val="00CC00"/>
                </a:solidFill>
              </a:rPr>
              <a:t> </a:t>
            </a:r>
            <a:r>
              <a:rPr lang="ru-RU" sz="1800" b="1" u="sng" dirty="0" err="1">
                <a:solidFill>
                  <a:srgbClr val="00CC00"/>
                </a:solidFill>
              </a:rPr>
              <a:t>мозкових</a:t>
            </a:r>
            <a:r>
              <a:rPr lang="ru-RU" sz="1800" b="1" u="sng" dirty="0">
                <a:solidFill>
                  <a:srgbClr val="00CC00"/>
                </a:solidFill>
              </a:rPr>
              <a:t> </a:t>
            </a:r>
            <a:r>
              <a:rPr lang="ru-RU" sz="1800" b="1" u="sng" dirty="0" err="1">
                <a:solidFill>
                  <a:srgbClr val="00CC00"/>
                </a:solidFill>
              </a:rPr>
              <a:t>оболонок</a:t>
            </a:r>
            <a:r>
              <a:rPr lang="ru-RU" sz="1800" b="1" u="sng" dirty="0">
                <a:solidFill>
                  <a:srgbClr val="00CC00"/>
                </a:solidFill>
              </a:rPr>
              <a:t>:</a:t>
            </a:r>
            <a:r>
              <a:rPr lang="ru-RU" sz="1800" dirty="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Менингіома</a:t>
            </a:r>
            <a:r>
              <a:rPr lang="ru-RU" sz="1800" dirty="0"/>
              <a:t> </a:t>
            </a:r>
            <a:r>
              <a:rPr lang="ru-RU" sz="1800" dirty="0" smtClean="0"/>
              <a:t>(у </a:t>
            </a:r>
            <a:r>
              <a:rPr lang="ru-RU" sz="1800" dirty="0" err="1"/>
              <a:t>вигляді</a:t>
            </a:r>
            <a:r>
              <a:rPr lang="ru-RU" sz="1800" dirty="0"/>
              <a:t> </a:t>
            </a:r>
            <a:r>
              <a:rPr lang="ru-RU" sz="1800" dirty="0" err="1"/>
              <a:t>вузлів</a:t>
            </a:r>
            <a:r>
              <a:rPr lang="ru-RU" sz="1800" dirty="0"/>
              <a:t> </a:t>
            </a:r>
            <a:r>
              <a:rPr lang="ru-RU" sz="1800" dirty="0" err="1"/>
              <a:t>твердої</a:t>
            </a:r>
            <a:r>
              <a:rPr lang="ru-RU" sz="1800" dirty="0"/>
              <a:t> </a:t>
            </a:r>
            <a:r>
              <a:rPr lang="ru-RU" sz="1800" dirty="0" err="1"/>
              <a:t>мозкової</a:t>
            </a:r>
            <a:r>
              <a:rPr lang="ru-RU" sz="1800" dirty="0"/>
              <a:t> </a:t>
            </a:r>
            <a:r>
              <a:rPr lang="ru-RU" sz="1800" dirty="0" err="1"/>
              <a:t>оболонки</a:t>
            </a:r>
            <a:r>
              <a:rPr lang="ru-RU" sz="1800" dirty="0"/>
              <a:t>); </a:t>
            </a:r>
            <a:r>
              <a:rPr lang="ru-RU" sz="1800" dirty="0" err="1"/>
              <a:t>Менінгеальна</a:t>
            </a:r>
            <a:r>
              <a:rPr lang="ru-RU" sz="1800" dirty="0"/>
              <a:t> саркома.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294915" name="AutoShape 3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281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>
                <a:solidFill>
                  <a:srgbClr val="A50021"/>
                </a:solidFill>
              </a:rPr>
              <a:t>Пухлини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нервової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системи</a:t>
            </a:r>
            <a:r>
              <a:rPr lang="ru-RU" sz="3200" dirty="0">
                <a:solidFill>
                  <a:srgbClr val="A50021"/>
                </a:solidFill>
              </a:rPr>
              <a:t> та </a:t>
            </a:r>
            <a:r>
              <a:rPr lang="ru-RU" sz="3200" dirty="0" err="1">
                <a:solidFill>
                  <a:srgbClr val="A50021"/>
                </a:solidFill>
              </a:rPr>
              <a:t>оболонок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мозку</a:t>
            </a:r>
            <a:endParaRPr lang="ru-RU" sz="32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44973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7" name="AutoShape 3"/>
          <p:cNvSpPr>
            <a:spLocks noGrp="1" noChangeArrowheads="1"/>
          </p:cNvSpPr>
          <p:nvPr>
            <p:ph type="title"/>
          </p:nvPr>
        </p:nvSpPr>
        <p:spPr>
          <a:xfrm>
            <a:off x="195263" y="188640"/>
            <a:ext cx="8785225" cy="144090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>
                <a:solidFill>
                  <a:srgbClr val="A50021"/>
                </a:solidFill>
              </a:rPr>
              <a:t>Астроцитома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smtClean="0">
                <a:solidFill>
                  <a:srgbClr val="A50021"/>
                </a:solidFill>
              </a:rPr>
              <a:t>(</a:t>
            </a:r>
            <a:r>
              <a:rPr lang="ru-RU" sz="3200" dirty="0" err="1" smtClean="0">
                <a:solidFill>
                  <a:srgbClr val="A50021"/>
                </a:solidFill>
              </a:rPr>
              <a:t>найбільш</a:t>
            </a:r>
            <a:r>
              <a:rPr lang="ru-RU" sz="3200" dirty="0" smtClean="0">
                <a:solidFill>
                  <a:srgbClr val="A50021"/>
                </a:solidFill>
              </a:rPr>
              <a:t> часта </a:t>
            </a:r>
            <a:r>
              <a:rPr lang="ru-RU" sz="3200" dirty="0" err="1" smtClean="0">
                <a:solidFill>
                  <a:srgbClr val="A50021"/>
                </a:solidFill>
              </a:rPr>
              <a:t>доброякісна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пухлина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мозку</a:t>
            </a:r>
            <a:r>
              <a:rPr lang="ru-RU" sz="3200" dirty="0">
                <a:solidFill>
                  <a:srgbClr val="A50021"/>
                </a:solidFill>
              </a:rPr>
              <a:t>)</a:t>
            </a:r>
          </a:p>
        </p:txBody>
      </p:sp>
      <p:pic>
        <p:nvPicPr>
          <p:cNvPr id="354309" name="Picture 5" descr="астроцитома в мос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7700"/>
            <a:ext cx="4498975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4310" name="Picture 6" descr="астроцитома из гемистоци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844675"/>
            <a:ext cx="4121150" cy="501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15203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59566"/>
            <a:ext cx="8229600" cy="144090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 smtClean="0">
                <a:solidFill>
                  <a:srgbClr val="A50021"/>
                </a:solidFill>
              </a:rPr>
              <a:t>Гліобластома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>
                <a:solidFill>
                  <a:srgbClr val="A50021"/>
                </a:solidFill>
              </a:rPr>
              <a:t>- </a:t>
            </a:r>
            <a:r>
              <a:rPr lang="ru-RU" sz="3200" dirty="0" err="1">
                <a:solidFill>
                  <a:srgbClr val="A50021"/>
                </a:solidFill>
              </a:rPr>
              <a:t>найбільш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smtClean="0">
                <a:solidFill>
                  <a:srgbClr val="A50021"/>
                </a:solidFill>
              </a:rPr>
              <a:t>часта </a:t>
            </a:r>
            <a:r>
              <a:rPr lang="ru-RU" sz="3200" dirty="0" err="1" smtClean="0">
                <a:solidFill>
                  <a:srgbClr val="A50021"/>
                </a:solidFill>
              </a:rPr>
              <a:t>злоякісна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пухлина</a:t>
            </a:r>
            <a:r>
              <a:rPr lang="ru-RU" sz="3200" dirty="0">
                <a:solidFill>
                  <a:srgbClr val="A50021"/>
                </a:solidFill>
              </a:rPr>
              <a:t> </a:t>
            </a:r>
            <a:r>
              <a:rPr lang="ru-RU" sz="3200" dirty="0" err="1">
                <a:solidFill>
                  <a:srgbClr val="A50021"/>
                </a:solidFill>
              </a:rPr>
              <a:t>мозку</a:t>
            </a:r>
            <a:r>
              <a:rPr lang="ru-RU" sz="3200" dirty="0">
                <a:solidFill>
                  <a:srgbClr val="A50021"/>
                </a:solidFill>
              </a:rPr>
              <a:t>)</a:t>
            </a:r>
          </a:p>
        </p:txBody>
      </p:sp>
      <p:pic>
        <p:nvPicPr>
          <p:cNvPr id="356357" name="Picture 5" descr="мультиформ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0" r="4915"/>
          <a:stretch>
            <a:fillRect/>
          </a:stretch>
        </p:blipFill>
        <p:spPr bwMode="auto">
          <a:xfrm>
            <a:off x="0" y="1772816"/>
            <a:ext cx="4321175" cy="331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6361" name="Picture 9" descr="глиобласто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14085"/>
            <a:ext cx="4403725" cy="328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микро глиобластома1"/>
          <p:cNvPicPr>
            <a:picLocks noChangeAspect="1" noChangeArrowheads="1"/>
          </p:cNvPicPr>
          <p:nvPr/>
        </p:nvPicPr>
        <p:blipFill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72574" y="4480846"/>
            <a:ext cx="1964901" cy="24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133171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568885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>
                <a:solidFill>
                  <a:srgbClr val="FFFF00"/>
                </a:solidFill>
              </a:rPr>
              <a:t>(</a:t>
            </a:r>
            <a:r>
              <a:rPr lang="ru-RU" i="1" dirty="0" err="1" smtClean="0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):</a:t>
            </a:r>
            <a:r>
              <a:rPr lang="ru-RU" i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невринома (</a:t>
            </a:r>
            <a:r>
              <a:rPr lang="ru-RU" sz="2800" dirty="0" err="1"/>
              <a:t>шваннома</a:t>
            </a:r>
            <a:r>
              <a:rPr lang="ru-RU" sz="2800" dirty="0"/>
              <a:t>, </a:t>
            </a:r>
            <a:r>
              <a:rPr lang="ru-RU" sz="2800" dirty="0" err="1"/>
              <a:t>неврилемома</a:t>
            </a:r>
            <a:r>
              <a:rPr lang="ru-RU" sz="2800" dirty="0"/>
              <a:t>); </a:t>
            </a:r>
            <a:r>
              <a:rPr lang="ru-RU" sz="2800" dirty="0" err="1"/>
              <a:t>нейрофіброма</a:t>
            </a:r>
            <a:r>
              <a:rPr lang="ru-RU" sz="2800" dirty="0"/>
              <a:t>.</a:t>
            </a:r>
            <a:br>
              <a:rPr lang="ru-RU" sz="2800" dirty="0"/>
            </a:br>
            <a:r>
              <a:rPr lang="ru-RU" i="1" dirty="0" err="1" smtClean="0">
                <a:solidFill>
                  <a:srgbClr val="FFFF00"/>
                </a:solidFill>
              </a:rPr>
              <a:t>Незр</a:t>
            </a:r>
            <a:r>
              <a:rPr lang="uk-UA" i="1" dirty="0" smtClean="0">
                <a:solidFill>
                  <a:srgbClr val="FFFF00"/>
                </a:solidFill>
              </a:rPr>
              <a:t>і</a:t>
            </a:r>
            <a:r>
              <a:rPr lang="ru-RU" i="1" dirty="0" err="1" smtClean="0">
                <a:solidFill>
                  <a:srgbClr val="FFFF00"/>
                </a:solidFill>
              </a:rPr>
              <a:t>лі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>
                <a:solidFill>
                  <a:srgbClr val="FFFF00"/>
                </a:solidFill>
              </a:rPr>
              <a:t>(</a:t>
            </a:r>
            <a:r>
              <a:rPr lang="ru-RU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):</a:t>
            </a:r>
            <a:r>
              <a:rPr lang="ru-RU" dirty="0" smtClean="0">
                <a:solidFill>
                  <a:srgbClr val="00CC00"/>
                </a:solidFill>
              </a:rPr>
              <a:t> </a:t>
            </a:r>
            <a:r>
              <a:rPr lang="ru-RU" dirty="0">
                <a:solidFill>
                  <a:srgbClr val="00CC00"/>
                </a:solidFill>
              </a:rPr>
              <a:t/>
            </a:r>
            <a:br>
              <a:rPr lang="ru-RU" dirty="0">
                <a:solidFill>
                  <a:srgbClr val="00CC00"/>
                </a:solidFill>
              </a:rPr>
            </a:br>
            <a:r>
              <a:rPr lang="ru-RU" sz="2800" dirty="0" err="1" smtClean="0"/>
              <a:t>злоякісна</a:t>
            </a:r>
            <a:r>
              <a:rPr lang="ru-RU" sz="2800" dirty="0" smtClean="0"/>
              <a:t> невринома.</a:t>
            </a:r>
            <a:endParaRPr lang="ru-RU" sz="2800" dirty="0"/>
          </a:p>
        </p:txBody>
      </p:sp>
      <p:sp>
        <p:nvSpPr>
          <p:cNvPr id="29593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з </a:t>
            </a:r>
            <a:r>
              <a:rPr lang="ru-RU" sz="3600" dirty="0" err="1">
                <a:solidFill>
                  <a:srgbClr val="A50021"/>
                </a:solidFill>
              </a:rPr>
              <a:t>периферичних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нервів</a:t>
            </a:r>
            <a:endParaRPr lang="ru-RU" dirty="0"/>
          </a:p>
        </p:txBody>
      </p:sp>
      <p:pic>
        <p:nvPicPr>
          <p:cNvPr id="295940" name="Picture 4" descr="шваннома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644900"/>
            <a:ext cx="4464050" cy="298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450855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AutoShap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85225" cy="1225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b="1" dirty="0" err="1" smtClean="0">
                <a:solidFill>
                  <a:srgbClr val="A50021"/>
                </a:solidFill>
              </a:rPr>
              <a:t>Системний</a:t>
            </a:r>
            <a:r>
              <a:rPr lang="ru-RU" sz="3200" b="1" dirty="0" smtClean="0">
                <a:solidFill>
                  <a:srgbClr val="A50021"/>
                </a:solidFill>
              </a:rPr>
              <a:t> </a:t>
            </a:r>
            <a:r>
              <a:rPr lang="ru-RU" sz="3200" b="1" dirty="0" err="1" smtClean="0">
                <a:solidFill>
                  <a:srgbClr val="A50021"/>
                </a:solidFill>
              </a:rPr>
              <a:t>нейрофіброматоз</a:t>
            </a:r>
            <a:r>
              <a:rPr lang="ru-RU" sz="3200" b="1" dirty="0" smtClean="0">
                <a:solidFill>
                  <a:srgbClr val="A50021"/>
                </a:solidFill>
              </a:rPr>
              <a:t> (Хвороба </a:t>
            </a:r>
            <a:r>
              <a:rPr lang="ru-RU" sz="3200" b="1" dirty="0" err="1">
                <a:solidFill>
                  <a:srgbClr val="A50021"/>
                </a:solidFill>
              </a:rPr>
              <a:t>Реклингхаузена</a:t>
            </a:r>
            <a:r>
              <a:rPr lang="ru-RU" sz="3200" b="1" dirty="0">
                <a:solidFill>
                  <a:srgbClr val="A50021"/>
                </a:solidFill>
              </a:rPr>
              <a:t>)</a:t>
            </a:r>
          </a:p>
        </p:txBody>
      </p:sp>
      <p:pic>
        <p:nvPicPr>
          <p:cNvPr id="379908" name="Picture 4" descr="нейрофиброматоз множестве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509713"/>
            <a:ext cx="6716713" cy="521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57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Фіброма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44069" name="Picture 5" descr="фиброма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105275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4070" name="Picture 6" descr="фиброма язы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" r="5869"/>
          <a:stretch>
            <a:fillRect/>
          </a:stretch>
        </p:blipFill>
        <p:spPr bwMode="auto">
          <a:xfrm>
            <a:off x="4427538" y="1557338"/>
            <a:ext cx="4608512" cy="329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696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None/>
            </a:pPr>
            <a:r>
              <a:rPr lang="ru-RU" sz="2800" i="1" dirty="0" err="1"/>
              <a:t>Ростуть</a:t>
            </a:r>
            <a:r>
              <a:rPr lang="ru-RU" sz="2800" i="1" dirty="0"/>
              <a:t> з </a:t>
            </a:r>
            <a:r>
              <a:rPr lang="ru-RU" sz="2800" i="1" dirty="0" err="1"/>
              <a:t>синовіальних</a:t>
            </a:r>
            <a:r>
              <a:rPr lang="ru-RU" sz="2800" i="1" dirty="0"/>
              <a:t> </a:t>
            </a:r>
            <a:r>
              <a:rPr lang="ru-RU" sz="2800" i="1" dirty="0" err="1"/>
              <a:t>оболонок</a:t>
            </a:r>
            <a:r>
              <a:rPr lang="ru-RU" sz="2800" i="1" dirty="0"/>
              <a:t> </a:t>
            </a:r>
            <a:r>
              <a:rPr lang="ru-RU" sz="2800" i="1" dirty="0" err="1"/>
              <a:t>суглобових</a:t>
            </a:r>
            <a:r>
              <a:rPr lang="ru-RU" sz="2800" i="1" dirty="0"/>
              <a:t> </a:t>
            </a:r>
            <a:r>
              <a:rPr lang="ru-RU" sz="2800" i="1" dirty="0" err="1"/>
              <a:t>поверхонь</a:t>
            </a:r>
            <a:endParaRPr lang="ru-RU" i="1" dirty="0">
              <a:solidFill>
                <a:srgbClr val="FFFF00"/>
              </a:solidFill>
            </a:endParaRPr>
          </a:p>
          <a:p>
            <a:pPr algn="ctr">
              <a:buClr>
                <a:srgbClr val="990000"/>
              </a:buClr>
              <a:buFont typeface="Wingdings" pitchFamily="2" charset="2"/>
              <a:buNone/>
            </a:pPr>
            <a:endParaRPr lang="ru-RU" i="1" dirty="0" smtClean="0">
              <a:solidFill>
                <a:srgbClr val="FFFF00"/>
              </a:solidFill>
            </a:endParaRPr>
          </a:p>
          <a:p>
            <a:pPr algn="ctr">
              <a:buClr>
                <a:srgbClr val="990000"/>
              </a:buClr>
              <a:buNone/>
            </a:pPr>
            <a:r>
              <a:rPr lang="ru-RU" i="1" dirty="0" err="1">
                <a:solidFill>
                  <a:srgbClr val="FFFF00"/>
                </a:solidFill>
              </a:rPr>
              <a:t>Зрілі</a:t>
            </a:r>
            <a:r>
              <a:rPr lang="ru-RU" i="1" dirty="0">
                <a:solidFill>
                  <a:srgbClr val="FFFF00"/>
                </a:solidFill>
              </a:rPr>
              <a:t> (</a:t>
            </a:r>
            <a:r>
              <a:rPr lang="ru-RU" i="1" dirty="0" err="1">
                <a:solidFill>
                  <a:srgbClr val="FFFF00"/>
                </a:solidFill>
              </a:rPr>
              <a:t>доброякісні</a:t>
            </a:r>
            <a:r>
              <a:rPr lang="ru-RU" i="1" dirty="0">
                <a:solidFill>
                  <a:srgbClr val="FFFF00"/>
                </a:solidFill>
              </a:rPr>
              <a:t>):</a:t>
            </a:r>
            <a:r>
              <a:rPr lang="ru-RU" dirty="0">
                <a:solidFill>
                  <a:srgbClr val="00CC00"/>
                </a:solidFill>
              </a:rPr>
              <a:t/>
            </a:r>
            <a:br>
              <a:rPr lang="ru-RU" dirty="0">
                <a:solidFill>
                  <a:srgbClr val="00CC00"/>
                </a:solidFill>
              </a:rPr>
            </a:br>
            <a:r>
              <a:rPr lang="ru-RU" dirty="0" err="1" smtClean="0"/>
              <a:t>синовіома</a:t>
            </a:r>
            <a:r>
              <a:rPr lang="ru-RU" dirty="0"/>
              <a:t>. </a:t>
            </a:r>
          </a:p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i="1" dirty="0" err="1" smtClean="0">
                <a:solidFill>
                  <a:srgbClr val="FFFF00"/>
                </a:solidFill>
              </a:rPr>
              <a:t>Незрілі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>
                <a:solidFill>
                  <a:srgbClr val="FFFF00"/>
                </a:solidFill>
              </a:rPr>
              <a:t>(</a:t>
            </a:r>
            <a:r>
              <a:rPr lang="ru-RU" i="1" dirty="0" err="1" smtClean="0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):</a:t>
            </a:r>
            <a:r>
              <a:rPr lang="ru-RU" i="1" dirty="0" smtClean="0">
                <a:solidFill>
                  <a:srgbClr val="00CC00"/>
                </a:solidFill>
              </a:rPr>
              <a:t> </a:t>
            </a:r>
            <a:r>
              <a:rPr lang="ru-RU" i="1" dirty="0">
                <a:solidFill>
                  <a:srgbClr val="00CC00"/>
                </a:solidFill>
              </a:rPr>
              <a:t/>
            </a:r>
            <a:br>
              <a:rPr lang="ru-RU" i="1" dirty="0">
                <a:solidFill>
                  <a:srgbClr val="00CC00"/>
                </a:solidFill>
              </a:rPr>
            </a:br>
            <a:r>
              <a:rPr lang="ru-RU" dirty="0" err="1" smtClean="0"/>
              <a:t>злоякісна</a:t>
            </a:r>
            <a:r>
              <a:rPr lang="ru-RU" dirty="0" smtClean="0"/>
              <a:t> </a:t>
            </a:r>
            <a:r>
              <a:rPr lang="ru-RU" dirty="0" err="1" smtClean="0"/>
              <a:t>синовіома</a:t>
            </a:r>
            <a:r>
              <a:rPr lang="ru-RU" dirty="0"/>
              <a:t>. </a:t>
            </a:r>
          </a:p>
        </p:txBody>
      </p:sp>
      <p:sp>
        <p:nvSpPr>
          <p:cNvPr id="29798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синовіальних</a:t>
            </a:r>
            <a:r>
              <a:rPr lang="ru-RU" sz="3600" dirty="0">
                <a:solidFill>
                  <a:srgbClr val="A50021"/>
                </a:solidFill>
              </a:rPr>
              <a:t> тканин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647028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rgbClr val="990000"/>
              </a:buClr>
              <a:buNone/>
            </a:pPr>
            <a:r>
              <a:rPr lang="ru-RU" sz="2800" i="1" dirty="0" err="1"/>
              <a:t>Ростуть</a:t>
            </a:r>
            <a:r>
              <a:rPr lang="ru-RU" sz="2800" i="1" dirty="0"/>
              <a:t> з </a:t>
            </a:r>
            <a:r>
              <a:rPr lang="ru-RU" sz="2800" i="1" dirty="0" err="1"/>
              <a:t>серозних</a:t>
            </a:r>
            <a:r>
              <a:rPr lang="ru-RU" sz="2800" i="1" dirty="0"/>
              <a:t> </a:t>
            </a:r>
            <a:r>
              <a:rPr lang="ru-RU" sz="2800" i="1" dirty="0" err="1"/>
              <a:t>оболонок</a:t>
            </a:r>
            <a:r>
              <a:rPr lang="ru-RU" sz="2800" i="1" dirty="0"/>
              <a:t>, </a:t>
            </a:r>
            <a:r>
              <a:rPr lang="ru-RU" sz="2800" i="1" dirty="0" err="1"/>
              <a:t>що</a:t>
            </a:r>
            <a:r>
              <a:rPr lang="ru-RU" sz="2800" i="1" dirty="0"/>
              <a:t> </a:t>
            </a:r>
            <a:r>
              <a:rPr lang="ru-RU" sz="2800" i="1" dirty="0" err="1" smtClean="0"/>
              <a:t>вистелені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мезотелієм</a:t>
            </a:r>
            <a:r>
              <a:rPr lang="ru-RU" sz="2800" i="1" dirty="0" smtClean="0"/>
              <a:t> </a:t>
            </a:r>
            <a:r>
              <a:rPr lang="ru-RU" sz="2800" i="1" dirty="0"/>
              <a:t>(плевра, перикард, </a:t>
            </a:r>
            <a:r>
              <a:rPr lang="ru-RU" sz="2800" i="1" dirty="0" err="1"/>
              <a:t>очеревина</a:t>
            </a:r>
            <a:r>
              <a:rPr lang="ru-RU" sz="2800" i="1" dirty="0"/>
              <a:t>)</a:t>
            </a:r>
            <a:endParaRPr lang="ru-RU" i="1" dirty="0">
              <a:solidFill>
                <a:srgbClr val="FFFF00"/>
              </a:solidFill>
            </a:endParaRPr>
          </a:p>
          <a:p>
            <a:pPr algn="ctr">
              <a:buClr>
                <a:srgbClr val="990000"/>
              </a:buClr>
              <a:buNone/>
            </a:pPr>
            <a:endParaRPr lang="ru-RU" i="1" dirty="0" smtClean="0">
              <a:solidFill>
                <a:srgbClr val="FFFF00"/>
              </a:solidFill>
            </a:endParaRPr>
          </a:p>
          <a:p>
            <a:pPr algn="ctr">
              <a:buClr>
                <a:srgbClr val="990000"/>
              </a:buClr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Зрілі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>
                <a:solidFill>
                  <a:srgbClr val="FFFF00"/>
                </a:solidFill>
              </a:rPr>
              <a:t>(</a:t>
            </a:r>
            <a:r>
              <a:rPr lang="ru-RU" i="1" dirty="0" err="1">
                <a:solidFill>
                  <a:srgbClr val="FFFF00"/>
                </a:solidFill>
              </a:rPr>
              <a:t>доброякісні</a:t>
            </a:r>
            <a:r>
              <a:rPr lang="ru-RU" i="1" dirty="0" smtClean="0">
                <a:solidFill>
                  <a:srgbClr val="FFFF00"/>
                </a:solidFill>
              </a:rPr>
              <a:t>):</a:t>
            </a:r>
          </a:p>
          <a:p>
            <a:pPr algn="ctr">
              <a:buClr>
                <a:srgbClr val="990000"/>
              </a:buClr>
              <a:buNone/>
            </a:pPr>
            <a:r>
              <a:rPr lang="ru-RU" i="1" dirty="0" err="1" smtClean="0"/>
              <a:t>мезотеліома</a:t>
            </a:r>
            <a:endParaRPr lang="ru-RU" i="1" dirty="0"/>
          </a:p>
          <a:p>
            <a:pPr algn="ctr">
              <a:buClr>
                <a:srgbClr val="990000"/>
              </a:buClr>
              <a:buNone/>
            </a:pPr>
            <a:endParaRPr lang="ru-RU" i="1" dirty="0" smtClean="0">
              <a:solidFill>
                <a:srgbClr val="FFFF00"/>
              </a:solidFill>
            </a:endParaRPr>
          </a:p>
          <a:p>
            <a:pPr algn="ctr">
              <a:buClr>
                <a:srgbClr val="990000"/>
              </a:buClr>
              <a:buNone/>
            </a:pPr>
            <a:r>
              <a:rPr lang="ru-RU" i="1" dirty="0" err="1" smtClean="0">
                <a:solidFill>
                  <a:srgbClr val="FFFF00"/>
                </a:solidFill>
              </a:rPr>
              <a:t>Незрілі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>
                <a:solidFill>
                  <a:srgbClr val="FFFF00"/>
                </a:solidFill>
              </a:rPr>
              <a:t>(</a:t>
            </a:r>
            <a:r>
              <a:rPr lang="ru-RU" i="1" dirty="0" err="1">
                <a:solidFill>
                  <a:srgbClr val="FFFF00"/>
                </a:solidFill>
              </a:rPr>
              <a:t>злоякісні</a:t>
            </a:r>
            <a:r>
              <a:rPr lang="ru-RU" i="1" dirty="0" smtClean="0">
                <a:solidFill>
                  <a:srgbClr val="FFFF00"/>
                </a:solidFill>
              </a:rPr>
              <a:t>):</a:t>
            </a:r>
          </a:p>
          <a:p>
            <a:pPr algn="ctr">
              <a:buClr>
                <a:srgbClr val="990000"/>
              </a:buClr>
              <a:buNone/>
            </a:pPr>
            <a:r>
              <a:rPr lang="ru-RU" i="1" dirty="0" err="1" smtClean="0"/>
              <a:t>злоякісна</a:t>
            </a:r>
            <a:r>
              <a:rPr lang="ru-RU" i="1" dirty="0" smtClean="0"/>
              <a:t> </a:t>
            </a:r>
            <a:r>
              <a:rPr lang="ru-RU" i="1" dirty="0" err="1" smtClean="0"/>
              <a:t>мезотеліома</a:t>
            </a:r>
            <a:endParaRPr lang="ru-RU" dirty="0"/>
          </a:p>
        </p:txBody>
      </p:sp>
      <p:sp>
        <p:nvSpPr>
          <p:cNvPr id="299011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мезотеліальних</a:t>
            </a:r>
            <a:r>
              <a:rPr lang="ru-RU" sz="3600" dirty="0">
                <a:solidFill>
                  <a:srgbClr val="A50021"/>
                </a:solidFill>
              </a:rPr>
              <a:t> тканин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844682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256212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bIns="10800" anchor="ctr" anchorCtr="1"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sz="2800" dirty="0" err="1" smtClean="0">
                <a:solidFill>
                  <a:srgbClr val="FFFF00"/>
                </a:solidFill>
              </a:rPr>
              <a:t>Тератоми</a:t>
            </a:r>
            <a:r>
              <a:rPr lang="ru-RU" sz="2800" dirty="0" smtClean="0"/>
              <a:t> </a:t>
            </a:r>
            <a:endParaRPr lang="ru-RU" sz="2800" dirty="0"/>
          </a:p>
          <a:p>
            <a:pPr algn="ctr">
              <a:buClr>
                <a:srgbClr val="990000"/>
              </a:buClr>
              <a:buNone/>
            </a:pPr>
            <a:r>
              <a:rPr lang="ru-RU" sz="2800" dirty="0"/>
              <a:t>(от греч. </a:t>
            </a:r>
            <a:r>
              <a:rPr lang="ru-RU" sz="2800" dirty="0" err="1"/>
              <a:t>teratos</a:t>
            </a:r>
            <a:r>
              <a:rPr lang="ru-RU" sz="2800" dirty="0"/>
              <a:t> – </a:t>
            </a:r>
            <a:r>
              <a:rPr lang="ru-RU" sz="2800" dirty="0" err="1" smtClean="0"/>
              <a:t>чудовисько</a:t>
            </a:r>
            <a:r>
              <a:rPr lang="ru-RU" sz="2800" dirty="0"/>
              <a:t>, </a:t>
            </a:r>
            <a:r>
              <a:rPr lang="ru-RU" sz="2800" dirty="0" err="1"/>
              <a:t>потворність</a:t>
            </a:r>
            <a:r>
              <a:rPr lang="ru-RU" sz="2800" dirty="0"/>
              <a:t>) 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/>
              <a:t>   </a:t>
            </a:r>
            <a:r>
              <a:rPr lang="ru-RU" sz="2800" dirty="0" err="1"/>
              <a:t>можуть</a:t>
            </a:r>
            <a:r>
              <a:rPr lang="ru-RU" sz="2800" dirty="0"/>
              <a:t> </a:t>
            </a:r>
            <a:r>
              <a:rPr lang="ru-RU" sz="2800" dirty="0" err="1"/>
              <a:t>містити</a:t>
            </a:r>
            <a:r>
              <a:rPr lang="ru-RU" sz="2800" dirty="0"/>
              <a:t> </a:t>
            </a:r>
            <a:r>
              <a:rPr lang="ru-RU" sz="2800" dirty="0" err="1"/>
              <a:t>елементи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утворюються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FF00"/>
                </a:solidFill>
              </a:rPr>
              <a:t>з </a:t>
            </a:r>
            <a:r>
              <a:rPr lang="ru-RU" sz="2800" dirty="0" err="1">
                <a:solidFill>
                  <a:srgbClr val="FFFF00"/>
                </a:solidFill>
              </a:rPr>
              <a:t>усіх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трьох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зародкових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шарів</a:t>
            </a:r>
            <a:r>
              <a:rPr lang="ru-RU" sz="2800" dirty="0">
                <a:solidFill>
                  <a:srgbClr val="FFFF00"/>
                </a:solidFill>
              </a:rPr>
              <a:t>: </a:t>
            </a:r>
            <a:r>
              <a:rPr lang="ru-RU" sz="2800" dirty="0" err="1">
                <a:solidFill>
                  <a:srgbClr val="FFFF00"/>
                </a:solidFill>
              </a:rPr>
              <a:t>ендодерми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ектодерми</a:t>
            </a:r>
            <a:r>
              <a:rPr lang="ru-RU" sz="2800" dirty="0">
                <a:solidFill>
                  <a:srgbClr val="FFFF00"/>
                </a:solidFill>
              </a:rPr>
              <a:t> і </a:t>
            </a:r>
            <a:r>
              <a:rPr lang="ru-RU" sz="2800" dirty="0" err="1">
                <a:solidFill>
                  <a:srgbClr val="FFFF00"/>
                </a:solidFill>
              </a:rPr>
              <a:t>мезодерми</a:t>
            </a:r>
            <a:r>
              <a:rPr lang="ru-RU" sz="2800" dirty="0"/>
              <a:t> і </a:t>
            </a:r>
            <a:r>
              <a:rPr lang="ru-RU" sz="2800" dirty="0" err="1"/>
              <a:t>мають</a:t>
            </a:r>
            <a:r>
              <a:rPr lang="ru-RU" sz="2800" dirty="0"/>
              <a:t> </a:t>
            </a:r>
            <a:r>
              <a:rPr lang="ru-RU" sz="2800" dirty="0" err="1"/>
              <a:t>ознаки</a:t>
            </a:r>
            <a:r>
              <a:rPr lang="ru-RU" sz="2800" dirty="0"/>
              <a:t> </a:t>
            </a:r>
            <a:r>
              <a:rPr lang="ru-RU" sz="2800" dirty="0" err="1"/>
              <a:t>диференціювання</a:t>
            </a:r>
            <a:r>
              <a:rPr lang="ru-RU" sz="2800" dirty="0"/>
              <a:t> в </a:t>
            </a:r>
            <a:r>
              <a:rPr lang="ru-RU" sz="2800" dirty="0" err="1"/>
              <a:t>різні</a:t>
            </a:r>
            <a:r>
              <a:rPr lang="ru-RU" sz="2800" dirty="0"/>
              <a:t> </a:t>
            </a:r>
            <a:r>
              <a:rPr lang="ru-RU" sz="2800" dirty="0" err="1"/>
              <a:t>структури</a:t>
            </a:r>
            <a:r>
              <a:rPr lang="ru-RU" sz="2800" dirty="0"/>
              <a:t> </a:t>
            </a:r>
            <a:r>
              <a:rPr lang="ru-RU" sz="2800" dirty="0" err="1"/>
              <a:t>організму</a:t>
            </a:r>
            <a:r>
              <a:rPr lang="ru-RU" sz="2800" dirty="0"/>
              <a:t>. Таким чином, в тератомах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знайти</a:t>
            </a:r>
            <a:r>
              <a:rPr lang="ru-RU" sz="2800" dirty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жирову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нервову</a:t>
            </a:r>
            <a:r>
              <a:rPr lang="ru-RU" sz="2800" dirty="0">
                <a:solidFill>
                  <a:srgbClr val="FFFF00"/>
                </a:solidFill>
              </a:rPr>
              <a:t> тканину, </a:t>
            </a:r>
            <a:r>
              <a:rPr lang="ru-RU" sz="2800" dirty="0" err="1">
                <a:solidFill>
                  <a:srgbClr val="FFFF00"/>
                </a:solidFill>
              </a:rPr>
              <a:t>слизову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дихальних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шляхів</a:t>
            </a:r>
            <a:r>
              <a:rPr lang="ru-RU" sz="2800" dirty="0">
                <a:solidFill>
                  <a:srgbClr val="FFFF00"/>
                </a:solidFill>
              </a:rPr>
              <a:t> і травного тракту, </a:t>
            </a:r>
            <a:r>
              <a:rPr lang="ru-RU" sz="2800" dirty="0" err="1">
                <a:solidFill>
                  <a:srgbClr val="FFFF00"/>
                </a:solidFill>
              </a:rPr>
              <a:t>хрящі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кістки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шкіру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зуби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волосся</a:t>
            </a:r>
            <a:r>
              <a:rPr lang="ru-RU" sz="2800" dirty="0">
                <a:solidFill>
                  <a:srgbClr val="FFFF00"/>
                </a:solidFill>
              </a:rPr>
              <a:t> і т.д.</a:t>
            </a:r>
          </a:p>
        </p:txBody>
      </p:sp>
      <p:sp>
        <p:nvSpPr>
          <p:cNvPr id="30003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Тератоми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475203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Тератоми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68645" name="Picture 5" descr="тератома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0" b="9277"/>
          <a:stretch>
            <a:fillRect/>
          </a:stretch>
        </p:blipFill>
        <p:spPr bwMode="auto">
          <a:xfrm>
            <a:off x="4427538" y="1125538"/>
            <a:ext cx="4602162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46" name="Picture 6" descr="тератома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" t="9482" r="2711" b="7185"/>
          <a:stretch>
            <a:fillRect/>
          </a:stretch>
        </p:blipFill>
        <p:spPr bwMode="auto">
          <a:xfrm>
            <a:off x="4427538" y="3573463"/>
            <a:ext cx="4610100" cy="316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48" name="Picture 8" descr="тератома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573463"/>
            <a:ext cx="42481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49" name="Picture 9" descr="микро тератом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25538"/>
            <a:ext cx="4248150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940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Тератоми</a:t>
            </a:r>
            <a:r>
              <a:rPr lang="ru-RU" dirty="0" smtClean="0"/>
              <a:t> </a:t>
            </a:r>
            <a:r>
              <a:rPr lang="ru-RU" sz="3600" dirty="0"/>
              <a:t>(</a:t>
            </a:r>
            <a:r>
              <a:rPr lang="ru-RU" sz="3600" dirty="0" err="1" smtClean="0"/>
              <a:t>організмені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pic>
        <p:nvPicPr>
          <p:cNvPr id="399365" name="Picture 5" descr="тератома отрганизменная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41433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66" name="Rectangle 6"/>
          <p:cNvSpPr>
            <a:spLocks noChangeArrowheads="1"/>
          </p:cNvSpPr>
          <p:nvPr/>
        </p:nvSpPr>
        <p:spPr bwMode="auto">
          <a:xfrm>
            <a:off x="900113" y="1412875"/>
            <a:ext cx="1873250" cy="1008063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99367" name="Picture 7" descr="тератома организменна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84"/>
          <a:stretch>
            <a:fillRect/>
          </a:stretch>
        </p:blipFill>
        <p:spPr bwMode="auto">
          <a:xfrm>
            <a:off x="4859338" y="981075"/>
            <a:ext cx="3617912" cy="56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464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Тератоми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>
                <a:solidFill>
                  <a:srgbClr val="A50021"/>
                </a:solidFill>
              </a:rPr>
              <a:t>(</a:t>
            </a:r>
            <a:r>
              <a:rPr lang="ru-RU" sz="3600" dirty="0" err="1" smtClean="0">
                <a:solidFill>
                  <a:srgbClr val="A50021"/>
                </a:solidFill>
              </a:rPr>
              <a:t>органоїдні</a:t>
            </a:r>
            <a:r>
              <a:rPr lang="ru-RU" sz="3600" dirty="0" smtClean="0">
                <a:solidFill>
                  <a:srgbClr val="A50021"/>
                </a:solidFill>
              </a:rPr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98343" name="Picture 7" descr="тератома яич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513"/>
            <a:ext cx="4392612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8344" name="Picture 8" descr="тератома грудной пол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52513"/>
            <a:ext cx="4240212" cy="565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424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buClr>
                <a:srgbClr val="990000"/>
              </a:buClr>
              <a:buFont typeface="Wingdings" pitchFamily="2" charset="2"/>
              <a:buNone/>
            </a:pPr>
            <a:r>
              <a:rPr lang="ru-RU" b="1" dirty="0" err="1" smtClean="0">
                <a:solidFill>
                  <a:srgbClr val="FFFF66"/>
                </a:solidFill>
              </a:rPr>
              <a:t>Лейкози</a:t>
            </a:r>
            <a:r>
              <a:rPr lang="ru-RU" b="1" dirty="0" smtClean="0">
                <a:solidFill>
                  <a:srgbClr val="FFFF66"/>
                </a:solidFill>
              </a:rPr>
              <a:t> </a:t>
            </a:r>
            <a:r>
              <a:rPr lang="ru-RU" b="1" dirty="0">
                <a:solidFill>
                  <a:srgbClr val="FFFF66"/>
                </a:solidFill>
              </a:rPr>
              <a:t>(</a:t>
            </a:r>
            <a:r>
              <a:rPr lang="ru-RU" b="1" dirty="0" err="1" smtClean="0">
                <a:solidFill>
                  <a:srgbClr val="FFFF66"/>
                </a:solidFill>
              </a:rPr>
              <a:t>лейкемії</a:t>
            </a:r>
            <a:r>
              <a:rPr lang="ru-RU" b="1" dirty="0" smtClean="0">
                <a:solidFill>
                  <a:srgbClr val="FFFF66"/>
                </a:solidFill>
              </a:rPr>
              <a:t>)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Clr>
                <a:srgbClr val="990000"/>
              </a:buClr>
              <a:buNone/>
            </a:pPr>
            <a:r>
              <a:rPr lang="ru-RU" sz="2800" dirty="0" smtClean="0"/>
              <a:t>- </a:t>
            </a:r>
            <a:r>
              <a:rPr lang="ru-RU" sz="2800" dirty="0" err="1" smtClean="0"/>
              <a:t>системні</a:t>
            </a:r>
            <a:r>
              <a:rPr lang="ru-RU" sz="2800" dirty="0" smtClean="0"/>
              <a:t> </a:t>
            </a:r>
            <a:r>
              <a:rPr lang="ru-RU" sz="2800" dirty="0" err="1"/>
              <a:t>пухлинні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 </a:t>
            </a:r>
            <a:r>
              <a:rPr lang="ru-RU" sz="2800" dirty="0" err="1"/>
              <a:t>кровотворної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 (</a:t>
            </a:r>
            <a:r>
              <a:rPr lang="ru-RU" sz="2800" dirty="0" err="1" smtClean="0"/>
              <a:t>первинне</a:t>
            </a:r>
            <a:r>
              <a:rPr lang="ru-RU" sz="2800" dirty="0" smtClean="0"/>
              <a:t> </a:t>
            </a:r>
            <a:r>
              <a:rPr lang="ru-RU" sz="2800" dirty="0" err="1"/>
              <a:t>зростання</a:t>
            </a:r>
            <a:r>
              <a:rPr lang="ru-RU" sz="2800" dirty="0"/>
              <a:t> в </a:t>
            </a:r>
            <a:r>
              <a:rPr lang="ru-RU" sz="2800" dirty="0" err="1"/>
              <a:t>кістковому</a:t>
            </a:r>
            <a:r>
              <a:rPr lang="ru-RU" sz="2800" dirty="0"/>
              <a:t> </a:t>
            </a:r>
            <a:r>
              <a:rPr lang="ru-RU" sz="2800" dirty="0" err="1"/>
              <a:t>мозку</a:t>
            </a:r>
            <a:r>
              <a:rPr lang="ru-RU" sz="2800" dirty="0"/>
              <a:t>). Для </a:t>
            </a:r>
            <a:r>
              <a:rPr lang="ru-RU" sz="2800" dirty="0" err="1"/>
              <a:t>діагностики</a:t>
            </a:r>
            <a:r>
              <a:rPr lang="ru-RU" sz="2800" dirty="0"/>
              <a:t> </a:t>
            </a:r>
            <a:r>
              <a:rPr lang="ru-RU" sz="2800" dirty="0" err="1"/>
              <a:t>береться</a:t>
            </a:r>
            <a:r>
              <a:rPr lang="ru-RU" sz="2800" dirty="0"/>
              <a:t> </a:t>
            </a:r>
            <a:r>
              <a:rPr lang="ru-RU" sz="2800" dirty="0" smtClean="0"/>
              <a:t>стернальна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 smtClean="0"/>
              <a:t>пункція</a:t>
            </a:r>
            <a:r>
              <a:rPr lang="ru-RU" sz="2800" dirty="0" smtClean="0"/>
              <a:t> </a:t>
            </a:r>
            <a:r>
              <a:rPr lang="ru-RU" sz="2800" dirty="0" err="1" smtClean="0"/>
              <a:t>здухвинної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кістки</a:t>
            </a:r>
            <a:r>
              <a:rPr lang="ru-RU" sz="2800" dirty="0" smtClean="0"/>
              <a:t>.</a:t>
            </a:r>
          </a:p>
          <a:p>
            <a:pPr marL="0" indent="0" algn="ctr">
              <a:buClr>
                <a:srgbClr val="990000"/>
              </a:buClr>
              <a:buNone/>
            </a:pPr>
            <a:r>
              <a:rPr lang="ru-RU" b="1" dirty="0" err="1" smtClean="0">
                <a:solidFill>
                  <a:srgbClr val="FFFF66"/>
                </a:solidFill>
              </a:rPr>
              <a:t>Лімфоми</a:t>
            </a:r>
            <a:r>
              <a:rPr lang="ru-RU" dirty="0" smtClean="0"/>
              <a:t> </a:t>
            </a:r>
            <a:endParaRPr lang="ru-RU" dirty="0"/>
          </a:p>
          <a:p>
            <a:pPr>
              <a:buClr>
                <a:srgbClr val="990000"/>
              </a:buClr>
              <a:buNone/>
            </a:pPr>
            <a:r>
              <a:rPr lang="ru-RU" dirty="0"/>
              <a:t>– </a:t>
            </a:r>
            <a:r>
              <a:rPr lang="ru-RU" sz="2800" dirty="0" err="1"/>
              <a:t>регіонарні</a:t>
            </a:r>
            <a:r>
              <a:rPr lang="ru-RU" sz="2800" dirty="0"/>
              <a:t> </a:t>
            </a:r>
            <a:r>
              <a:rPr lang="ru-RU" sz="2800" dirty="0" err="1"/>
              <a:t>пухлинні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 </a:t>
            </a:r>
            <a:r>
              <a:rPr lang="ru-RU" sz="2800" dirty="0" err="1"/>
              <a:t>кровотворної</a:t>
            </a:r>
            <a:r>
              <a:rPr lang="ru-RU" sz="2800" dirty="0"/>
              <a:t> та /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лімфоїдної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 (</a:t>
            </a:r>
            <a:r>
              <a:rPr lang="ru-RU" sz="2800" dirty="0" err="1"/>
              <a:t>первинний</a:t>
            </a:r>
            <a:r>
              <a:rPr lang="ru-RU" sz="2800" dirty="0"/>
              <a:t> </a:t>
            </a:r>
            <a:r>
              <a:rPr lang="ru-RU" sz="2800" dirty="0" err="1"/>
              <a:t>ріст</a:t>
            </a:r>
            <a:r>
              <a:rPr lang="ru-RU" sz="2800" dirty="0"/>
              <a:t> </a:t>
            </a:r>
            <a:r>
              <a:rPr lang="ru-RU" sz="2800" dirty="0" err="1"/>
              <a:t>пухлини</a:t>
            </a:r>
            <a:r>
              <a:rPr lang="ru-RU" sz="2800" dirty="0"/>
              <a:t> </a:t>
            </a:r>
            <a:r>
              <a:rPr lang="ru-RU" sz="2800" dirty="0" err="1"/>
              <a:t>відбувається</a:t>
            </a:r>
            <a:r>
              <a:rPr lang="ru-RU" sz="2800" dirty="0"/>
              <a:t> в </a:t>
            </a:r>
            <a:r>
              <a:rPr lang="ru-RU" sz="2800" dirty="0" err="1"/>
              <a:t>лімфоїдної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). Для </a:t>
            </a:r>
            <a:r>
              <a:rPr lang="ru-RU" sz="2800" dirty="0" err="1"/>
              <a:t>діагностики</a:t>
            </a:r>
            <a:r>
              <a:rPr lang="ru-RU" sz="2800" dirty="0"/>
              <a:t> </a:t>
            </a:r>
            <a:r>
              <a:rPr lang="ru-RU" sz="2800" dirty="0" err="1"/>
              <a:t>береться</a:t>
            </a:r>
            <a:r>
              <a:rPr lang="ru-RU" sz="2800" dirty="0"/>
              <a:t> </a:t>
            </a:r>
            <a:r>
              <a:rPr lang="ru-RU" sz="2800" dirty="0" err="1"/>
              <a:t>біопсія</a:t>
            </a:r>
            <a:r>
              <a:rPr lang="ru-RU" sz="2800" dirty="0"/>
              <a:t> з </a:t>
            </a:r>
            <a:r>
              <a:rPr lang="ru-RU" sz="2800" dirty="0" err="1"/>
              <a:t>лімфовузлів</a:t>
            </a:r>
            <a:r>
              <a:rPr lang="ru-RU" sz="2800" dirty="0"/>
              <a:t>.</a:t>
            </a:r>
          </a:p>
        </p:txBody>
      </p:sp>
      <p:sp>
        <p:nvSpPr>
          <p:cNvPr id="283651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>
                <a:solidFill>
                  <a:srgbClr val="A50021"/>
                </a:solidFill>
              </a:rPr>
              <a:t>Пухлини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кровотворної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тканини</a:t>
            </a:r>
            <a:endParaRPr lang="ru-RU" dirty="0"/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64881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800" b="1" dirty="0" smtClean="0">
                <a:solidFill>
                  <a:srgbClr val="A50021"/>
                </a:solidFill>
              </a:rPr>
              <a:t>Схема нормального </a:t>
            </a:r>
            <a:r>
              <a:rPr lang="ru-RU" sz="2800" b="1" dirty="0" err="1" smtClean="0">
                <a:solidFill>
                  <a:srgbClr val="A50021"/>
                </a:solidFill>
              </a:rPr>
              <a:t>гемопоезу</a:t>
            </a:r>
            <a:endParaRPr lang="ru-RU" sz="28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424936" cy="5827248"/>
          </a:xfrm>
        </p:spPr>
      </p:pic>
    </p:spTree>
    <p:extLst>
      <p:ext uri="{BB962C8B-B14F-4D97-AF65-F5344CB8AC3E}">
        <p14:creationId xmlns:p14="http://schemas.microsoft.com/office/powerpoint/2010/main" val="4073047880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88640"/>
            <a:ext cx="8642350" cy="6264696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buClr>
                <a:srgbClr val="990000"/>
              </a:buClr>
              <a:buNone/>
            </a:pPr>
            <a:r>
              <a:rPr lang="ru-RU" sz="2400" u="sng" dirty="0">
                <a:solidFill>
                  <a:srgbClr val="FFFF66"/>
                </a:solidFill>
              </a:rPr>
              <a:t>При </a:t>
            </a:r>
            <a:r>
              <a:rPr lang="ru-RU" sz="2400" u="sng" dirty="0" err="1">
                <a:solidFill>
                  <a:srgbClr val="FFFF66"/>
                </a:solidFill>
              </a:rPr>
              <a:t>лімфопроліферативних</a:t>
            </a:r>
            <a:r>
              <a:rPr lang="ru-RU" sz="2400" u="sng" dirty="0">
                <a:solidFill>
                  <a:srgbClr val="FFFF66"/>
                </a:solidFill>
              </a:rPr>
              <a:t> станах і </a:t>
            </a:r>
            <a:r>
              <a:rPr lang="ru-RU" sz="2400" u="sng" dirty="0" err="1">
                <a:solidFill>
                  <a:srgbClr val="FFFF66"/>
                </a:solidFill>
              </a:rPr>
              <a:t>гемобластозах</a:t>
            </a:r>
            <a:r>
              <a:rPr lang="ru-RU" sz="2400" u="sng" dirty="0">
                <a:solidFill>
                  <a:srgbClr val="FFFF66"/>
                </a:solidFill>
              </a:rPr>
              <a:t> </a:t>
            </a:r>
            <a:r>
              <a:rPr lang="ru-RU" sz="2400" u="sng" dirty="0" err="1">
                <a:solidFill>
                  <a:srgbClr val="FFFF66"/>
                </a:solidFill>
              </a:rPr>
              <a:t>спостерігається</a:t>
            </a:r>
            <a:r>
              <a:rPr lang="ru-RU" sz="2400" u="sng" dirty="0">
                <a:solidFill>
                  <a:srgbClr val="FFFF66"/>
                </a:solidFill>
              </a:rPr>
              <a:t> схожий </a:t>
            </a:r>
            <a:r>
              <a:rPr lang="ru-RU" sz="2400" u="sng" dirty="0" err="1">
                <a:solidFill>
                  <a:srgbClr val="FFFF66"/>
                </a:solidFill>
              </a:rPr>
              <a:t>клініко-анатомічний</a:t>
            </a:r>
            <a:r>
              <a:rPr lang="ru-RU" sz="2400" u="sng" dirty="0">
                <a:solidFill>
                  <a:srgbClr val="FFFF66"/>
                </a:solidFill>
              </a:rPr>
              <a:t> </a:t>
            </a:r>
            <a:r>
              <a:rPr lang="ru-RU" sz="2400" u="sng" dirty="0" err="1">
                <a:solidFill>
                  <a:srgbClr val="FFFF66"/>
                </a:solidFill>
              </a:rPr>
              <a:t>синдромокомплекс</a:t>
            </a:r>
            <a:r>
              <a:rPr lang="ru-RU" sz="2400" u="sng" dirty="0" smtClean="0">
                <a:solidFill>
                  <a:srgbClr val="FFFF66"/>
                </a:solidFill>
              </a:rPr>
              <a:t>:</a:t>
            </a:r>
          </a:p>
          <a:p>
            <a:pPr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400" dirty="0" err="1" smtClean="0"/>
              <a:t>Вторинний</a:t>
            </a:r>
            <a:r>
              <a:rPr lang="ru-RU" sz="2400" dirty="0" smtClean="0"/>
              <a:t> </a:t>
            </a:r>
            <a:r>
              <a:rPr lang="ru-RU" sz="2400" dirty="0" err="1"/>
              <a:t>імунодефіцит</a:t>
            </a:r>
            <a:endParaRPr lang="ru-RU" sz="2400" dirty="0"/>
          </a:p>
          <a:p>
            <a:pPr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400" dirty="0" err="1"/>
              <a:t>Анемічний</a:t>
            </a:r>
            <a:r>
              <a:rPr lang="ru-RU" sz="2400" dirty="0"/>
              <a:t> (</a:t>
            </a:r>
            <a:r>
              <a:rPr lang="ru-RU" sz="2400" dirty="0" err="1" smtClean="0"/>
              <a:t>сідеропенічний</a:t>
            </a:r>
            <a:r>
              <a:rPr lang="ru-RU" sz="2400" dirty="0" smtClean="0"/>
              <a:t>) </a:t>
            </a:r>
            <a:r>
              <a:rPr lang="ru-RU" sz="2400" dirty="0"/>
              <a:t>синдром</a:t>
            </a:r>
          </a:p>
          <a:p>
            <a:pPr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400" dirty="0" err="1"/>
              <a:t>Виразково-некротичні</a:t>
            </a:r>
            <a:r>
              <a:rPr lang="ru-RU" sz="2400" dirty="0"/>
              <a:t> </a:t>
            </a:r>
            <a:r>
              <a:rPr lang="ru-RU" sz="2400" dirty="0" err="1"/>
              <a:t>зміни</a:t>
            </a:r>
            <a:r>
              <a:rPr lang="ru-RU" sz="2400" dirty="0"/>
              <a:t> </a:t>
            </a:r>
            <a:r>
              <a:rPr lang="ru-RU" sz="2400" dirty="0" err="1"/>
              <a:t>слизових</a:t>
            </a:r>
            <a:r>
              <a:rPr lang="ru-RU" sz="2400" dirty="0"/>
              <a:t> в </a:t>
            </a:r>
            <a:r>
              <a:rPr lang="ru-RU" sz="2400" dirty="0" err="1"/>
              <a:t>області</a:t>
            </a:r>
            <a:r>
              <a:rPr lang="ru-RU" sz="2400" dirty="0"/>
              <a:t> </a:t>
            </a:r>
            <a:r>
              <a:rPr lang="ru-RU" sz="2400" dirty="0" err="1"/>
              <a:t>лімфоїдних</a:t>
            </a:r>
            <a:r>
              <a:rPr lang="ru-RU" sz="2400" dirty="0"/>
              <a:t> </a:t>
            </a:r>
            <a:r>
              <a:rPr lang="ru-RU" sz="2400" dirty="0" err="1"/>
              <a:t>утворень</a:t>
            </a:r>
            <a:r>
              <a:rPr lang="ru-RU" sz="2400" dirty="0"/>
              <a:t> (</a:t>
            </a:r>
            <a:r>
              <a:rPr lang="ru-RU" sz="2400" dirty="0" err="1"/>
              <a:t>некротична</a:t>
            </a:r>
            <a:r>
              <a:rPr lang="ru-RU" sz="2400" dirty="0"/>
              <a:t> </a:t>
            </a:r>
            <a:r>
              <a:rPr lang="ru-RU" sz="2400" dirty="0" err="1"/>
              <a:t>ангіна</a:t>
            </a:r>
            <a:r>
              <a:rPr lang="ru-RU" sz="2400" dirty="0"/>
              <a:t>)</a:t>
            </a:r>
          </a:p>
          <a:p>
            <a:pPr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400" dirty="0" err="1"/>
              <a:t>Проліферативні</a:t>
            </a:r>
            <a:r>
              <a:rPr lang="ru-RU" sz="2400" dirty="0"/>
              <a:t> </a:t>
            </a:r>
            <a:r>
              <a:rPr lang="ru-RU" sz="2400" dirty="0" err="1"/>
              <a:t>зміни</a:t>
            </a:r>
            <a:r>
              <a:rPr lang="ru-RU" sz="2400" dirty="0"/>
              <a:t> </a:t>
            </a:r>
            <a:r>
              <a:rPr lang="ru-RU" sz="2400" dirty="0" err="1"/>
              <a:t>лімфоїдної</a:t>
            </a:r>
            <a:r>
              <a:rPr lang="ru-RU" sz="2400" dirty="0"/>
              <a:t> (</a:t>
            </a:r>
            <a:r>
              <a:rPr lang="ru-RU" sz="2400" dirty="0" err="1"/>
              <a:t>лімфовузли</a:t>
            </a:r>
            <a:r>
              <a:rPr lang="ru-RU" sz="2400" dirty="0"/>
              <a:t>) і </a:t>
            </a:r>
            <a:r>
              <a:rPr lang="ru-RU" sz="2400" dirty="0" err="1" smtClean="0"/>
              <a:t>гемопоетичної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позакістковомозкової</a:t>
            </a:r>
            <a:r>
              <a:rPr lang="ru-RU" sz="2400" dirty="0" smtClean="0"/>
              <a:t> </a:t>
            </a:r>
            <a:r>
              <a:rPr lang="ru-RU" sz="2400" dirty="0" err="1" smtClean="0"/>
              <a:t>тканини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гепатоспленомегалія</a:t>
            </a:r>
            <a:r>
              <a:rPr lang="ru-RU" sz="2400" dirty="0"/>
              <a:t>)</a:t>
            </a:r>
          </a:p>
          <a:p>
            <a:pPr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400" dirty="0" err="1"/>
              <a:t>Інфільтрація</a:t>
            </a:r>
            <a:r>
              <a:rPr lang="ru-RU" sz="2400" dirty="0"/>
              <a:t> </a:t>
            </a:r>
            <a:r>
              <a:rPr lang="ru-RU" sz="2400" dirty="0" err="1"/>
              <a:t>внутрішніх</a:t>
            </a:r>
            <a:r>
              <a:rPr lang="ru-RU" sz="2400" dirty="0"/>
              <a:t> </a:t>
            </a:r>
            <a:r>
              <a:rPr lang="ru-RU" sz="2400" dirty="0" err="1"/>
              <a:t>органів</a:t>
            </a:r>
            <a:r>
              <a:rPr lang="ru-RU" sz="2400" dirty="0"/>
              <a:t> і </a:t>
            </a:r>
            <a:r>
              <a:rPr lang="ru-RU" sz="2400" dirty="0" err="1"/>
              <a:t>серозних</a:t>
            </a:r>
            <a:r>
              <a:rPr lang="ru-RU" sz="2400" dirty="0"/>
              <a:t>, </a:t>
            </a:r>
            <a:r>
              <a:rPr lang="ru-RU" sz="2400" dirty="0" err="1"/>
              <a:t>мозкових</a:t>
            </a:r>
            <a:r>
              <a:rPr lang="ru-RU" sz="2400" dirty="0"/>
              <a:t> </a:t>
            </a:r>
            <a:r>
              <a:rPr lang="ru-RU" sz="2400" dirty="0" err="1"/>
              <a:t>оболонок</a:t>
            </a:r>
            <a:r>
              <a:rPr lang="ru-RU" sz="2400" dirty="0"/>
              <a:t> </a:t>
            </a:r>
            <a:r>
              <a:rPr lang="ru-RU" sz="2400" dirty="0" err="1"/>
              <a:t>пухлинними</a:t>
            </a:r>
            <a:r>
              <a:rPr lang="ru-RU" sz="2400" dirty="0"/>
              <a:t> </a:t>
            </a:r>
            <a:r>
              <a:rPr lang="ru-RU" sz="2400" dirty="0" err="1"/>
              <a:t>клітинами</a:t>
            </a:r>
            <a:r>
              <a:rPr lang="ru-RU" sz="2400" dirty="0"/>
              <a:t> з </a:t>
            </a:r>
            <a:r>
              <a:rPr lang="ru-RU" sz="2400" dirty="0" err="1"/>
              <a:t>місцевими</a:t>
            </a:r>
            <a:r>
              <a:rPr lang="ru-RU" sz="2400" dirty="0"/>
              <a:t> </a:t>
            </a:r>
            <a:r>
              <a:rPr lang="ru-RU" sz="2400" dirty="0" err="1"/>
              <a:t>змінами</a:t>
            </a:r>
            <a:r>
              <a:rPr lang="ru-RU" sz="2400" dirty="0"/>
              <a:t> в органах</a:t>
            </a:r>
          </a:p>
          <a:p>
            <a:pPr>
              <a:buClr>
                <a:srgbClr val="990000"/>
              </a:buClr>
              <a:buFont typeface="Arial" pitchFamily="34" charset="0"/>
              <a:buChar char="•"/>
            </a:pPr>
            <a:r>
              <a:rPr lang="ru-RU" sz="2400" dirty="0" err="1" smtClean="0"/>
              <a:t>Геморагічний</a:t>
            </a:r>
            <a:r>
              <a:rPr lang="ru-RU" sz="2400" dirty="0" smtClean="0"/>
              <a:t> </a:t>
            </a:r>
            <a:r>
              <a:rPr lang="ru-RU" sz="2400" dirty="0"/>
              <a:t>синдром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02258408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lnSpc>
                <a:spcPct val="9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2800" b="1" dirty="0" err="1" smtClean="0">
                <a:solidFill>
                  <a:srgbClr val="FFFF66"/>
                </a:solidFill>
              </a:rPr>
              <a:t>Лейкемія</a:t>
            </a:r>
            <a:r>
              <a:rPr lang="ru-RU" sz="2800" b="1" dirty="0" smtClean="0">
                <a:solidFill>
                  <a:srgbClr val="FFFF66"/>
                </a:solidFill>
              </a:rPr>
              <a:t> </a:t>
            </a:r>
            <a:r>
              <a:rPr lang="ru-RU" sz="2800" b="1" dirty="0">
                <a:solidFill>
                  <a:srgbClr val="FFFF66"/>
                </a:solidFill>
              </a:rPr>
              <a:t>(лейкоз)</a:t>
            </a:r>
            <a:r>
              <a:rPr lang="ru-RU" sz="2800" b="1" dirty="0"/>
              <a:t> 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/>
              <a:t>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системне</a:t>
            </a:r>
            <a:r>
              <a:rPr lang="ru-RU" sz="2800" dirty="0"/>
              <a:t> </a:t>
            </a:r>
            <a:r>
              <a:rPr lang="ru-RU" sz="2800" dirty="0" err="1"/>
              <a:t>розростання</a:t>
            </a:r>
            <a:r>
              <a:rPr lang="ru-RU" sz="2800" dirty="0"/>
              <a:t> </a:t>
            </a:r>
            <a:r>
              <a:rPr lang="ru-RU" sz="2800" dirty="0" err="1"/>
              <a:t>атипових</a:t>
            </a:r>
            <a:r>
              <a:rPr lang="ru-RU" sz="2800" dirty="0"/>
              <a:t> </a:t>
            </a:r>
            <a:r>
              <a:rPr lang="ru-RU" sz="2800" dirty="0" err="1"/>
              <a:t>клітин</a:t>
            </a:r>
            <a:r>
              <a:rPr lang="ru-RU" sz="2800" dirty="0"/>
              <a:t> гемо- та </a:t>
            </a:r>
            <a:r>
              <a:rPr lang="ru-RU" sz="2800" dirty="0" err="1"/>
              <a:t>лімфопоезу</a:t>
            </a:r>
            <a:r>
              <a:rPr lang="ru-RU" sz="2800" dirty="0"/>
              <a:t> в </a:t>
            </a:r>
            <a:r>
              <a:rPr lang="ru-RU" sz="2800" dirty="0" err="1"/>
              <a:t>червоному</a:t>
            </a:r>
            <a:r>
              <a:rPr lang="ru-RU" sz="2800" dirty="0"/>
              <a:t> </a:t>
            </a:r>
            <a:r>
              <a:rPr lang="ru-RU" sz="2800" dirty="0" err="1"/>
              <a:t>кістковому</a:t>
            </a:r>
            <a:r>
              <a:rPr lang="ru-RU" sz="2800" dirty="0"/>
              <a:t> </a:t>
            </a:r>
            <a:r>
              <a:rPr lang="ru-RU" sz="2800" dirty="0" err="1"/>
              <a:t>мозку</a:t>
            </a:r>
            <a:r>
              <a:rPr lang="ru-RU" sz="2800" dirty="0"/>
              <a:t> з </a:t>
            </a:r>
            <a:r>
              <a:rPr lang="ru-RU" sz="2800" dirty="0" err="1"/>
              <a:t>гематогенним</a:t>
            </a:r>
            <a:r>
              <a:rPr lang="ru-RU" sz="2800" dirty="0"/>
              <a:t> </a:t>
            </a:r>
            <a:r>
              <a:rPr lang="ru-RU" sz="2800" dirty="0" err="1"/>
              <a:t>поширенням</a:t>
            </a:r>
            <a:r>
              <a:rPr lang="ru-RU" sz="2800" dirty="0"/>
              <a:t> в </a:t>
            </a:r>
            <a:r>
              <a:rPr lang="ru-RU" sz="2800" dirty="0" err="1"/>
              <a:t>інші</a:t>
            </a:r>
            <a:r>
              <a:rPr lang="ru-RU" sz="2800" dirty="0"/>
              <a:t> </a:t>
            </a:r>
            <a:r>
              <a:rPr lang="ru-RU" sz="2800" dirty="0" err="1"/>
              <a:t>органи</a:t>
            </a:r>
            <a:r>
              <a:rPr lang="ru-RU" sz="2800" dirty="0"/>
              <a:t> і </a:t>
            </a:r>
            <a:r>
              <a:rPr lang="ru-RU" sz="2800" dirty="0" err="1"/>
              <a:t>тканини</a:t>
            </a:r>
            <a:r>
              <a:rPr lang="ru-RU" sz="2800" dirty="0"/>
              <a:t>.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/>
              <a:t>    </a:t>
            </a:r>
            <a:endParaRPr lang="ru-RU" sz="2800" dirty="0" smtClean="0"/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800" dirty="0" err="1" smtClean="0"/>
              <a:t>Поряд</a:t>
            </a:r>
            <a:r>
              <a:rPr lang="ru-RU" sz="2800" dirty="0" smtClean="0"/>
              <a:t> </a:t>
            </a:r>
            <a:r>
              <a:rPr lang="ru-RU" sz="2800" dirty="0"/>
              <a:t>з </a:t>
            </a:r>
            <a:r>
              <a:rPr lang="ru-RU" sz="2800" dirty="0" err="1"/>
              <a:t>кістковим</a:t>
            </a:r>
            <a:r>
              <a:rPr lang="ru-RU" sz="2800" dirty="0"/>
              <a:t> </a:t>
            </a:r>
            <a:r>
              <a:rPr lang="ru-RU" sz="2800" dirty="0" err="1"/>
              <a:t>мозком</a:t>
            </a:r>
            <a:r>
              <a:rPr lang="ru-RU" sz="2800" dirty="0"/>
              <a:t> </a:t>
            </a:r>
            <a:r>
              <a:rPr lang="ru-RU" sz="2800" dirty="0" err="1"/>
              <a:t>найчастіше</a:t>
            </a:r>
            <a:r>
              <a:rPr lang="ru-RU" sz="2800" dirty="0"/>
              <a:t> </a:t>
            </a:r>
            <a:r>
              <a:rPr lang="ru-RU" sz="2800" dirty="0" err="1"/>
              <a:t>спостерігається</a:t>
            </a:r>
            <a:r>
              <a:rPr lang="ru-RU" sz="2800" dirty="0"/>
              <a:t> </a:t>
            </a:r>
            <a:r>
              <a:rPr lang="ru-RU" sz="2800" dirty="0" err="1"/>
              <a:t>ураження</a:t>
            </a:r>
            <a:r>
              <a:rPr lang="ru-RU" sz="2800" dirty="0"/>
              <a:t> </a:t>
            </a:r>
            <a:r>
              <a:rPr lang="ru-RU" sz="2800" dirty="0" err="1"/>
              <a:t>селезінки</a:t>
            </a:r>
            <a:r>
              <a:rPr lang="ru-RU" sz="2800" dirty="0"/>
              <a:t>, </a:t>
            </a:r>
            <a:r>
              <a:rPr lang="ru-RU" sz="2800" dirty="0" err="1"/>
              <a:t>лімфатичних</a:t>
            </a:r>
            <a:r>
              <a:rPr lang="ru-RU" sz="2800" dirty="0"/>
              <a:t> </a:t>
            </a:r>
            <a:r>
              <a:rPr lang="ru-RU" sz="2800" dirty="0" err="1"/>
              <a:t>вузлів</a:t>
            </a:r>
            <a:r>
              <a:rPr lang="ru-RU" sz="2800" dirty="0"/>
              <a:t>, </a:t>
            </a:r>
            <a:r>
              <a:rPr lang="ru-RU" sz="2800" dirty="0" err="1"/>
              <a:t>лімфатичних</a:t>
            </a:r>
            <a:r>
              <a:rPr lang="ru-RU" sz="2800" dirty="0"/>
              <a:t> </a:t>
            </a:r>
            <a:r>
              <a:rPr lang="ru-RU" sz="2800" dirty="0" err="1"/>
              <a:t>утворень</a:t>
            </a:r>
            <a:r>
              <a:rPr lang="ru-RU" sz="2800" dirty="0"/>
              <a:t> (</a:t>
            </a:r>
            <a:r>
              <a:rPr lang="ru-RU" sz="2800" dirty="0" err="1"/>
              <a:t>Пейєрові</a:t>
            </a:r>
            <a:r>
              <a:rPr lang="ru-RU" sz="2800" dirty="0"/>
              <a:t> бляшки, </a:t>
            </a:r>
            <a:r>
              <a:rPr lang="ru-RU" sz="2800" dirty="0" err="1"/>
              <a:t>солітарні</a:t>
            </a:r>
            <a:r>
              <a:rPr lang="ru-RU" sz="2800" dirty="0"/>
              <a:t> </a:t>
            </a:r>
            <a:r>
              <a:rPr lang="ru-RU" sz="2800" dirty="0" err="1"/>
              <a:t>лімфоїдні</a:t>
            </a:r>
            <a:r>
              <a:rPr lang="ru-RU" sz="2800" dirty="0"/>
              <a:t> </a:t>
            </a:r>
            <a:r>
              <a:rPr lang="ru-RU" sz="2800" dirty="0" err="1"/>
              <a:t>фолікули</a:t>
            </a:r>
            <a:r>
              <a:rPr lang="ru-RU" sz="2800" dirty="0"/>
              <a:t>) по ходу </a:t>
            </a:r>
            <a:r>
              <a:rPr lang="ru-RU" sz="2800" dirty="0" err="1"/>
              <a:t>шлунково-кишкового</a:t>
            </a:r>
            <a:r>
              <a:rPr lang="ru-RU" sz="2800" dirty="0"/>
              <a:t> тракту, </a:t>
            </a:r>
            <a:r>
              <a:rPr lang="ru-RU" sz="2800" dirty="0" err="1"/>
              <a:t>печінки</a:t>
            </a:r>
            <a:r>
              <a:rPr lang="ru-RU" sz="2800" dirty="0"/>
              <a:t> та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органів</a:t>
            </a:r>
            <a:r>
              <a:rPr lang="ru-RU" sz="2800" dirty="0"/>
              <a:t>.</a:t>
            </a:r>
          </a:p>
        </p:txBody>
      </p:sp>
      <p:sp>
        <p:nvSpPr>
          <p:cNvPr id="28467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Лейкози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Фіброми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33827" name="Picture 3" descr="i_affects_skin_periungual-фброма вро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412875"/>
            <a:ext cx="4689475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829" name="Picture 5" descr="папиллома мол же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221163"/>
            <a:ext cx="2857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830" name="Picture 6" descr="фиброма сос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4221163"/>
            <a:ext cx="1633538" cy="243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833" name="Picture 9" descr="фиброма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52" r="38791" b="3055"/>
          <a:stretch/>
        </p:blipFill>
        <p:spPr bwMode="auto">
          <a:xfrm>
            <a:off x="250825" y="2276475"/>
            <a:ext cx="3887788" cy="31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119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543822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sz="2800" b="1" dirty="0"/>
              <a:t>   </a:t>
            </a:r>
            <a:r>
              <a:rPr lang="ru-RU" sz="2800" b="1" dirty="0" err="1" smtClean="0">
                <a:solidFill>
                  <a:srgbClr val="FFFF66"/>
                </a:solidFill>
              </a:rPr>
              <a:t>Гострі</a:t>
            </a:r>
            <a:r>
              <a:rPr lang="ru-RU" sz="2800" b="1" dirty="0" smtClean="0">
                <a:solidFill>
                  <a:srgbClr val="FFFF66"/>
                </a:solidFill>
              </a:rPr>
              <a:t> </a:t>
            </a:r>
            <a:r>
              <a:rPr lang="ru-RU" sz="2800" b="1" dirty="0" err="1" smtClean="0">
                <a:solidFill>
                  <a:srgbClr val="FFFF66"/>
                </a:solidFill>
              </a:rPr>
              <a:t>лейкози</a:t>
            </a:r>
            <a:r>
              <a:rPr lang="ru-RU" sz="2800" b="1" dirty="0" smtClean="0">
                <a:solidFill>
                  <a:srgbClr val="00CC00"/>
                </a:solidFill>
              </a:rPr>
              <a:t> </a:t>
            </a:r>
            <a:r>
              <a:rPr lang="ru-RU" sz="2800" dirty="0"/>
              <a:t>– </a:t>
            </a:r>
            <a:r>
              <a:rPr lang="ru-RU" sz="2800" dirty="0" err="1"/>
              <a:t>починаються</a:t>
            </a:r>
            <a:r>
              <a:rPr lang="ru-RU" sz="2800" dirty="0"/>
              <a:t> </a:t>
            </a:r>
            <a:r>
              <a:rPr lang="ru-RU" sz="2800" dirty="0" err="1"/>
              <a:t>гостро</a:t>
            </a:r>
            <a:r>
              <a:rPr lang="ru-RU" sz="2800" dirty="0"/>
              <a:t>, </a:t>
            </a:r>
            <a:r>
              <a:rPr lang="ru-RU" sz="2800" dirty="0" err="1"/>
              <a:t>швидко</a:t>
            </a:r>
            <a:r>
              <a:rPr lang="ru-RU" sz="2800" dirty="0"/>
              <a:t> </a:t>
            </a:r>
            <a:r>
              <a:rPr lang="ru-RU" sz="2800" dirty="0" err="1"/>
              <a:t>прогресують</a:t>
            </a:r>
            <a:r>
              <a:rPr lang="ru-RU" sz="2800" dirty="0"/>
              <a:t>, при </a:t>
            </a:r>
            <a:r>
              <a:rPr lang="ru-RU" sz="2800" dirty="0" err="1"/>
              <a:t>відсутності</a:t>
            </a:r>
            <a:r>
              <a:rPr lang="ru-RU" sz="2800" dirty="0"/>
              <a:t> </a:t>
            </a:r>
            <a:r>
              <a:rPr lang="ru-RU" sz="2800" dirty="0" err="1"/>
              <a:t>лікування</a:t>
            </a:r>
            <a:r>
              <a:rPr lang="ru-RU" sz="2800" dirty="0"/>
              <a:t> </a:t>
            </a:r>
            <a:r>
              <a:rPr lang="ru-RU" sz="2800" dirty="0" err="1"/>
              <a:t>призводять</a:t>
            </a:r>
            <a:r>
              <a:rPr lang="ru-RU" sz="2800" dirty="0"/>
              <a:t> до </a:t>
            </a:r>
            <a:r>
              <a:rPr lang="ru-RU" sz="2800" dirty="0" err="1"/>
              <a:t>смерті</a:t>
            </a:r>
            <a:r>
              <a:rPr lang="ru-RU" sz="2800" dirty="0"/>
              <a:t> </a:t>
            </a:r>
            <a:r>
              <a:rPr lang="ru-RU" sz="2800" dirty="0" err="1"/>
              <a:t>протягом</a:t>
            </a:r>
            <a:r>
              <a:rPr lang="ru-RU" sz="2800" dirty="0"/>
              <a:t> </a:t>
            </a:r>
            <a:r>
              <a:rPr lang="ru-RU" sz="2800" dirty="0" err="1"/>
              <a:t>декількох</a:t>
            </a:r>
            <a:r>
              <a:rPr lang="ru-RU" sz="2800" dirty="0"/>
              <a:t> </a:t>
            </a:r>
            <a:r>
              <a:rPr lang="ru-RU" sz="2800" dirty="0" err="1"/>
              <a:t>місяців</a:t>
            </a:r>
            <a:r>
              <a:rPr lang="ru-RU" sz="2800" dirty="0"/>
              <a:t>. У </a:t>
            </a:r>
            <a:r>
              <a:rPr lang="ru-RU" sz="2800" dirty="0" err="1"/>
              <a:t>крові</a:t>
            </a:r>
            <a:r>
              <a:rPr lang="ru-RU" sz="2800" dirty="0"/>
              <a:t> </a:t>
            </a:r>
            <a:r>
              <a:rPr lang="ru-RU" sz="2800" dirty="0" err="1"/>
              <a:t>зазвичай</a:t>
            </a:r>
            <a:r>
              <a:rPr lang="ru-RU" sz="2800" dirty="0"/>
              <a:t> </a:t>
            </a:r>
            <a:r>
              <a:rPr lang="ru-RU" sz="2800" dirty="0" err="1" smtClean="0"/>
              <a:t>визначається</a:t>
            </a:r>
            <a:r>
              <a:rPr lang="ru-RU" sz="2800" dirty="0" smtClean="0"/>
              <a:t> </a:t>
            </a:r>
            <a:r>
              <a:rPr lang="ru-RU" sz="2800" dirty="0">
                <a:solidFill>
                  <a:srgbClr val="FF99FF"/>
                </a:solidFill>
              </a:rPr>
              <a:t>велика </a:t>
            </a:r>
            <a:r>
              <a:rPr lang="ru-RU" sz="2800" dirty="0" err="1">
                <a:solidFill>
                  <a:srgbClr val="FF99FF"/>
                </a:solidFill>
              </a:rPr>
              <a:t>кількість</a:t>
            </a:r>
            <a:r>
              <a:rPr lang="ru-RU" sz="2800" dirty="0">
                <a:solidFill>
                  <a:srgbClr val="FF99FF"/>
                </a:solidFill>
              </a:rPr>
              <a:t> </a:t>
            </a:r>
            <a:r>
              <a:rPr lang="ru-RU" sz="2800" b="1" dirty="0" err="1">
                <a:solidFill>
                  <a:srgbClr val="FF99FF"/>
                </a:solidFill>
              </a:rPr>
              <a:t>бластних</a:t>
            </a:r>
            <a:r>
              <a:rPr lang="ru-RU" sz="2800" b="1" dirty="0">
                <a:solidFill>
                  <a:srgbClr val="FF99FF"/>
                </a:solidFill>
              </a:rPr>
              <a:t> </a:t>
            </a:r>
            <a:r>
              <a:rPr lang="ru-RU" sz="2800" b="1" dirty="0" err="1">
                <a:solidFill>
                  <a:srgbClr val="FF99FF"/>
                </a:solidFill>
              </a:rPr>
              <a:t>клітин</a:t>
            </a:r>
            <a:r>
              <a:rPr lang="ru-RU" sz="2800" dirty="0">
                <a:solidFill>
                  <a:srgbClr val="FF99FF"/>
                </a:solidFill>
              </a:rPr>
              <a:t>.</a:t>
            </a:r>
            <a:endParaRPr lang="ru-RU" sz="2800" b="1" dirty="0" smtClean="0">
              <a:solidFill>
                <a:srgbClr val="FF99FF"/>
              </a:solidFill>
            </a:endParaRPr>
          </a:p>
          <a:p>
            <a:pPr>
              <a:buClr>
                <a:srgbClr val="990000"/>
              </a:buClr>
              <a:buFont typeface="Wingdings" pitchFamily="2" charset="2"/>
              <a:buNone/>
            </a:pPr>
            <a:endParaRPr lang="ru-RU" sz="900" dirty="0" smtClean="0"/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Назви</a:t>
            </a:r>
            <a:r>
              <a:rPr lang="ru-RU" sz="2800" dirty="0"/>
              <a:t> </a:t>
            </a:r>
            <a:r>
              <a:rPr lang="ru-RU" sz="2800" dirty="0" err="1"/>
              <a:t>всіх</a:t>
            </a:r>
            <a:r>
              <a:rPr lang="ru-RU" sz="2800" dirty="0"/>
              <a:t> </a:t>
            </a:r>
            <a:r>
              <a:rPr lang="ru-RU" sz="2800" dirty="0" err="1"/>
              <a:t>гострих</a:t>
            </a:r>
            <a:r>
              <a:rPr lang="ru-RU" sz="2800" dirty="0"/>
              <a:t> </a:t>
            </a:r>
            <a:r>
              <a:rPr lang="ru-RU" sz="2800" dirty="0" err="1"/>
              <a:t>лейкозів</a:t>
            </a:r>
            <a:r>
              <a:rPr lang="ru-RU" sz="2800" dirty="0"/>
              <a:t> </a:t>
            </a:r>
            <a:r>
              <a:rPr lang="ru-RU" sz="2800" dirty="0" err="1" smtClean="0"/>
              <a:t>містять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66FF66"/>
                </a:solidFill>
              </a:rPr>
              <a:t>закінчення</a:t>
            </a:r>
            <a:r>
              <a:rPr lang="ru-RU" sz="2800" dirty="0" smtClean="0">
                <a:solidFill>
                  <a:srgbClr val="66FF66"/>
                </a:solidFill>
              </a:rPr>
              <a:t> 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smtClean="0">
                <a:solidFill>
                  <a:srgbClr val="66FF66"/>
                </a:solidFill>
              </a:rPr>
              <a:t>«-</a:t>
            </a:r>
            <a:r>
              <a:rPr lang="ru-RU" sz="2800" dirty="0" err="1">
                <a:solidFill>
                  <a:srgbClr val="66FF66"/>
                </a:solidFill>
              </a:rPr>
              <a:t>бластний</a:t>
            </a:r>
            <a:r>
              <a:rPr lang="ru-RU" sz="2800" dirty="0">
                <a:solidFill>
                  <a:srgbClr val="66FF66"/>
                </a:solidFill>
              </a:rPr>
              <a:t>».</a:t>
            </a:r>
            <a:endParaRPr lang="ru-RU" sz="900" dirty="0"/>
          </a:p>
          <a:p>
            <a:pPr>
              <a:buClr>
                <a:srgbClr val="990000"/>
              </a:buClr>
              <a:buNone/>
            </a:pPr>
            <a:r>
              <a:rPr lang="ru-RU" sz="2800" dirty="0"/>
              <a:t> </a:t>
            </a:r>
            <a:r>
              <a:rPr lang="ru-RU" sz="2800" dirty="0" smtClean="0"/>
              <a:t>В </a:t>
            </a:r>
            <a:r>
              <a:rPr lang="ru-RU" sz="2800" dirty="0" err="1" smtClean="0"/>
              <a:t>лейкоцитарній</a:t>
            </a:r>
            <a:r>
              <a:rPr lang="ru-RU" sz="2800" dirty="0" smtClean="0"/>
              <a:t> </a:t>
            </a:r>
            <a:r>
              <a:rPr lang="ru-RU" sz="2800" dirty="0" err="1" smtClean="0"/>
              <a:t>формулі</a:t>
            </a:r>
            <a:r>
              <a:rPr lang="ru-RU" sz="2800" dirty="0" smtClean="0"/>
              <a:t> – </a:t>
            </a:r>
            <a:r>
              <a:rPr lang="ru-RU" sz="2800" b="1" dirty="0" smtClean="0">
                <a:solidFill>
                  <a:srgbClr val="99FF66"/>
                </a:solidFill>
              </a:rPr>
              <a:t>«</a:t>
            </a:r>
            <a:r>
              <a:rPr lang="ru-RU" sz="2800" b="1" dirty="0" err="1" smtClean="0">
                <a:solidFill>
                  <a:srgbClr val="99FF66"/>
                </a:solidFill>
              </a:rPr>
              <a:t>лейкемічний</a:t>
            </a:r>
            <a:r>
              <a:rPr lang="ru-RU" sz="2800" b="1" dirty="0" smtClean="0">
                <a:solidFill>
                  <a:srgbClr val="99FF66"/>
                </a:solidFill>
              </a:rPr>
              <a:t> провал»</a:t>
            </a:r>
            <a:r>
              <a:rPr lang="ru-RU" sz="2800" dirty="0" smtClean="0"/>
              <a:t> - </a:t>
            </a:r>
            <a:r>
              <a:rPr lang="ru-RU" sz="2800" dirty="0" err="1"/>
              <a:t>багато</a:t>
            </a:r>
            <a:r>
              <a:rPr lang="ru-RU" sz="2800" dirty="0"/>
              <a:t> </a:t>
            </a:r>
            <a:r>
              <a:rPr lang="ru-RU" sz="2800" dirty="0" err="1"/>
              <a:t>бластів</a:t>
            </a:r>
            <a:r>
              <a:rPr lang="ru-RU" sz="2800" dirty="0"/>
              <a:t>, </a:t>
            </a:r>
            <a:r>
              <a:rPr lang="ru-RU" sz="2800" dirty="0" err="1"/>
              <a:t>немає</a:t>
            </a:r>
            <a:r>
              <a:rPr lang="ru-RU" sz="2800" dirty="0"/>
              <a:t> </a:t>
            </a:r>
            <a:r>
              <a:rPr lang="ru-RU" sz="2800" dirty="0" err="1"/>
              <a:t>проміжних</a:t>
            </a:r>
            <a:r>
              <a:rPr lang="ru-RU" sz="2800" dirty="0"/>
              <a:t> форм і </a:t>
            </a:r>
            <a:r>
              <a:rPr lang="ru-RU" sz="2800" dirty="0" err="1"/>
              <a:t>наявність</a:t>
            </a:r>
            <a:r>
              <a:rPr lang="ru-RU" sz="2800" dirty="0"/>
              <a:t> </a:t>
            </a:r>
            <a:r>
              <a:rPr lang="ru-RU" sz="2800" dirty="0" err="1"/>
              <a:t>невеликої</a:t>
            </a:r>
            <a:r>
              <a:rPr lang="ru-RU" sz="2800" dirty="0"/>
              <a:t> </a:t>
            </a:r>
            <a:r>
              <a:rPr lang="ru-RU" sz="2800" dirty="0" err="1"/>
              <a:t>кількості</a:t>
            </a:r>
            <a:r>
              <a:rPr lang="ru-RU" sz="2800" dirty="0"/>
              <a:t> </a:t>
            </a:r>
            <a:r>
              <a:rPr lang="ru-RU" sz="2800" dirty="0" err="1"/>
              <a:t>зрілих</a:t>
            </a:r>
            <a:r>
              <a:rPr lang="ru-RU" sz="2800" dirty="0"/>
              <a:t> форм.</a:t>
            </a:r>
          </a:p>
        </p:txBody>
      </p:sp>
      <p:sp>
        <p:nvSpPr>
          <p:cNvPr id="28569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b="1" dirty="0" err="1" smtClean="0">
                <a:solidFill>
                  <a:srgbClr val="A50021"/>
                </a:solidFill>
              </a:rPr>
              <a:t>Лейкози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350" cy="5904656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990000"/>
              </a:buClr>
              <a:buNone/>
            </a:pPr>
            <a:r>
              <a:rPr lang="ru-RU" sz="2800" b="1" dirty="0"/>
              <a:t>   </a:t>
            </a:r>
            <a:r>
              <a:rPr lang="ru-RU" sz="2800" b="1" dirty="0" err="1" smtClean="0">
                <a:solidFill>
                  <a:srgbClr val="FFFF66"/>
                </a:solidFill>
              </a:rPr>
              <a:t>Хронічні</a:t>
            </a:r>
            <a:r>
              <a:rPr lang="ru-RU" sz="2800" b="1" dirty="0" smtClean="0">
                <a:solidFill>
                  <a:srgbClr val="FFFF66"/>
                </a:solidFill>
              </a:rPr>
              <a:t> </a:t>
            </a:r>
            <a:r>
              <a:rPr lang="ru-RU" sz="2800" b="1" dirty="0" err="1" smtClean="0">
                <a:solidFill>
                  <a:srgbClr val="FFFF66"/>
                </a:solidFill>
              </a:rPr>
              <a:t>лейкози</a:t>
            </a:r>
            <a:r>
              <a:rPr lang="ru-RU" sz="2800" b="1" dirty="0" smtClean="0">
                <a:solidFill>
                  <a:srgbClr val="00CC00"/>
                </a:solidFill>
              </a:rPr>
              <a:t> </a:t>
            </a:r>
            <a:r>
              <a:rPr lang="ru-RU" sz="2800" dirty="0" err="1"/>
              <a:t>починаються</a:t>
            </a:r>
            <a:r>
              <a:rPr lang="ru-RU" sz="2800" dirty="0"/>
              <a:t> </a:t>
            </a:r>
            <a:r>
              <a:rPr lang="ru-RU" sz="2800" dirty="0" err="1"/>
              <a:t>поступово</a:t>
            </a:r>
            <a:r>
              <a:rPr lang="ru-RU" sz="2800" dirty="0"/>
              <a:t> і </a:t>
            </a:r>
            <a:r>
              <a:rPr lang="ru-RU" sz="2800" dirty="0" err="1"/>
              <a:t>повільно</a:t>
            </a:r>
            <a:r>
              <a:rPr lang="ru-RU" sz="2800" dirty="0"/>
              <a:t> </a:t>
            </a:r>
            <a:r>
              <a:rPr lang="ru-RU" sz="2800" dirty="0" err="1"/>
              <a:t>прогресують</a:t>
            </a:r>
            <a:r>
              <a:rPr lang="ru-RU" sz="2800" dirty="0"/>
              <a:t>, </a:t>
            </a:r>
            <a:r>
              <a:rPr lang="ru-RU" sz="2800" dirty="0" err="1"/>
              <a:t>навіть</a:t>
            </a:r>
            <a:r>
              <a:rPr lang="ru-RU" sz="2800" dirty="0"/>
              <a:t> при </a:t>
            </a:r>
            <a:r>
              <a:rPr lang="ru-RU" sz="2800" dirty="0" err="1"/>
              <a:t>відсутності</a:t>
            </a:r>
            <a:r>
              <a:rPr lang="ru-RU" sz="2800" dirty="0"/>
              <a:t> </a:t>
            </a:r>
            <a:r>
              <a:rPr lang="ru-RU" sz="2800" dirty="0" err="1"/>
              <a:t>лікування</a:t>
            </a:r>
            <a:r>
              <a:rPr lang="ru-RU" sz="2800" dirty="0"/>
              <a:t> </a:t>
            </a:r>
            <a:r>
              <a:rPr lang="ru-RU" sz="2800" dirty="0" err="1"/>
              <a:t>хворі</a:t>
            </a:r>
            <a:r>
              <a:rPr lang="ru-RU" sz="2800" dirty="0"/>
              <a:t> </a:t>
            </a:r>
            <a:r>
              <a:rPr lang="ru-RU" sz="2800" dirty="0" err="1"/>
              <a:t>можуть</a:t>
            </a:r>
            <a:r>
              <a:rPr lang="ru-RU" sz="2800" dirty="0"/>
              <a:t> </a:t>
            </a:r>
            <a:r>
              <a:rPr lang="ru-RU" sz="2800" dirty="0" err="1"/>
              <a:t>прожити</a:t>
            </a:r>
            <a:r>
              <a:rPr lang="ru-RU" sz="2800" dirty="0"/>
              <a:t> </a:t>
            </a:r>
            <a:r>
              <a:rPr lang="ru-RU" sz="2800" dirty="0" err="1"/>
              <a:t>кілька</a:t>
            </a:r>
            <a:r>
              <a:rPr lang="ru-RU" sz="2800" dirty="0"/>
              <a:t> </a:t>
            </a:r>
            <a:r>
              <a:rPr lang="ru-RU" sz="2800" dirty="0" err="1"/>
              <a:t>років</a:t>
            </a:r>
            <a:r>
              <a:rPr lang="ru-RU" sz="2800" dirty="0" smtClean="0"/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smtClean="0">
                <a:solidFill>
                  <a:srgbClr val="99FF99"/>
                </a:solidFill>
              </a:rPr>
              <a:t>В </a:t>
            </a:r>
            <a:r>
              <a:rPr lang="ru-RU" sz="2800" dirty="0" err="1" smtClean="0">
                <a:solidFill>
                  <a:srgbClr val="99FF99"/>
                </a:solidFill>
              </a:rPr>
              <a:t>лейкоцитарній</a:t>
            </a:r>
            <a:r>
              <a:rPr lang="ru-RU" sz="2800" dirty="0" smtClean="0">
                <a:solidFill>
                  <a:srgbClr val="99FF99"/>
                </a:solidFill>
              </a:rPr>
              <a:t> </a:t>
            </a:r>
            <a:r>
              <a:rPr lang="ru-RU" sz="2800" dirty="0" err="1" smtClean="0">
                <a:solidFill>
                  <a:srgbClr val="99FF99"/>
                </a:solidFill>
              </a:rPr>
              <a:t>формулі</a:t>
            </a:r>
            <a:r>
              <a:rPr lang="ru-RU" sz="2800" dirty="0" smtClean="0">
                <a:solidFill>
                  <a:srgbClr val="99FF99"/>
                </a:solidFill>
              </a:rPr>
              <a:t> – </a:t>
            </a:r>
            <a:r>
              <a:rPr lang="ru-RU" sz="2800" dirty="0" err="1">
                <a:solidFill>
                  <a:srgbClr val="99FF99"/>
                </a:solidFill>
              </a:rPr>
              <a:t>відсутність</a:t>
            </a:r>
            <a:r>
              <a:rPr lang="ru-RU" sz="2800" dirty="0">
                <a:solidFill>
                  <a:srgbClr val="99FF99"/>
                </a:solidFill>
              </a:rPr>
              <a:t> </a:t>
            </a:r>
            <a:r>
              <a:rPr lang="ru-RU" sz="2800" dirty="0" err="1">
                <a:solidFill>
                  <a:srgbClr val="99FF99"/>
                </a:solidFill>
              </a:rPr>
              <a:t>бластів</a:t>
            </a:r>
            <a:r>
              <a:rPr lang="ru-RU" sz="2800" dirty="0">
                <a:solidFill>
                  <a:srgbClr val="99FF99"/>
                </a:solidFill>
              </a:rPr>
              <a:t>, </a:t>
            </a:r>
            <a:r>
              <a:rPr lang="ru-RU" sz="2800" dirty="0" err="1">
                <a:solidFill>
                  <a:srgbClr val="99FF99"/>
                </a:solidFill>
              </a:rPr>
              <a:t>наявність</a:t>
            </a:r>
            <a:r>
              <a:rPr lang="ru-RU" sz="2800" dirty="0">
                <a:solidFill>
                  <a:srgbClr val="99FF99"/>
                </a:solidFill>
              </a:rPr>
              <a:t> </a:t>
            </a:r>
            <a:r>
              <a:rPr lang="ru-RU" sz="2800" dirty="0" err="1">
                <a:solidFill>
                  <a:srgbClr val="99FF99"/>
                </a:solidFill>
              </a:rPr>
              <a:t>дозрівають</a:t>
            </a:r>
            <a:r>
              <a:rPr lang="ru-RU" sz="2800" dirty="0">
                <a:solidFill>
                  <a:srgbClr val="99FF99"/>
                </a:solidFill>
              </a:rPr>
              <a:t> і </a:t>
            </a:r>
            <a:r>
              <a:rPr lang="ru-RU" sz="2800" dirty="0" err="1">
                <a:solidFill>
                  <a:srgbClr val="99FF99"/>
                </a:solidFill>
              </a:rPr>
              <a:t>зрілих</a:t>
            </a:r>
            <a:r>
              <a:rPr lang="ru-RU" sz="2800" dirty="0">
                <a:solidFill>
                  <a:srgbClr val="99FF99"/>
                </a:solidFill>
              </a:rPr>
              <a:t> форм з </a:t>
            </a:r>
            <a:r>
              <a:rPr lang="ru-RU" sz="2800" dirty="0" err="1">
                <a:solidFill>
                  <a:srgbClr val="99FF99"/>
                </a:solidFill>
              </a:rPr>
              <a:t>переважанням</a:t>
            </a:r>
            <a:r>
              <a:rPr lang="ru-RU" sz="2800" dirty="0">
                <a:solidFill>
                  <a:srgbClr val="99FF99"/>
                </a:solidFill>
              </a:rPr>
              <a:t> </a:t>
            </a:r>
            <a:r>
              <a:rPr lang="ru-RU" sz="2800" dirty="0" err="1">
                <a:solidFill>
                  <a:srgbClr val="99FF99"/>
                </a:solidFill>
              </a:rPr>
              <a:t>останніх</a:t>
            </a:r>
            <a:r>
              <a:rPr lang="ru-RU" sz="2800" dirty="0" smtClean="0">
                <a:solidFill>
                  <a:srgbClr val="99FF99"/>
                </a:solidFill>
              </a:rPr>
              <a:t>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dirty="0" err="1"/>
              <a:t>Назви</a:t>
            </a:r>
            <a:r>
              <a:rPr lang="ru-RU" sz="2800" dirty="0"/>
              <a:t> </a:t>
            </a:r>
            <a:r>
              <a:rPr lang="ru-RU" sz="2800" dirty="0" err="1"/>
              <a:t>всіх</a:t>
            </a:r>
            <a:r>
              <a:rPr lang="ru-RU" sz="2800" dirty="0"/>
              <a:t> </a:t>
            </a:r>
            <a:r>
              <a:rPr lang="ru-RU" sz="2800" dirty="0" err="1"/>
              <a:t>хронічних</a:t>
            </a:r>
            <a:r>
              <a:rPr lang="ru-RU" sz="2800" dirty="0"/>
              <a:t> </a:t>
            </a:r>
            <a:r>
              <a:rPr lang="ru-RU" sz="2800" dirty="0" err="1"/>
              <a:t>лейкозів</a:t>
            </a:r>
            <a:r>
              <a:rPr lang="ru-RU" sz="2800" dirty="0"/>
              <a:t> </a:t>
            </a:r>
            <a:r>
              <a:rPr lang="ru-RU" sz="2800" dirty="0" err="1" smtClean="0"/>
              <a:t>містять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66FF66"/>
                </a:solidFill>
              </a:rPr>
              <a:t>закінчення</a:t>
            </a:r>
            <a:r>
              <a:rPr lang="ru-RU" sz="2800" dirty="0" smtClean="0">
                <a:solidFill>
                  <a:srgbClr val="66FF66"/>
                </a:solidFill>
              </a:rPr>
              <a:t> «-</a:t>
            </a:r>
            <a:r>
              <a:rPr lang="ru-RU" sz="2800" dirty="0" err="1" smtClean="0">
                <a:solidFill>
                  <a:srgbClr val="66FF66"/>
                </a:solidFill>
              </a:rPr>
              <a:t>цитарний</a:t>
            </a:r>
            <a:r>
              <a:rPr lang="ru-RU" sz="2800" dirty="0" smtClean="0">
                <a:solidFill>
                  <a:srgbClr val="66FF66"/>
                </a:solidFill>
              </a:rPr>
              <a:t>»</a:t>
            </a:r>
            <a:r>
              <a:rPr lang="ru-RU" sz="2800" dirty="0" smtClean="0"/>
              <a:t>. </a:t>
            </a:r>
            <a:r>
              <a:rPr lang="ru-RU" sz="2800" dirty="0" err="1" smtClean="0"/>
              <a:t>Виключення</a:t>
            </a:r>
            <a:r>
              <a:rPr lang="ru-RU" sz="2800" dirty="0" smtClean="0"/>
              <a:t> – </a:t>
            </a:r>
            <a:r>
              <a:rPr lang="ru-RU" sz="2800" dirty="0" err="1" smtClean="0"/>
              <a:t>мієломна</a:t>
            </a:r>
            <a:r>
              <a:rPr lang="ru-RU" sz="2800" dirty="0" smtClean="0"/>
              <a:t> хвороба (хр. </a:t>
            </a:r>
            <a:r>
              <a:rPr lang="ru-RU" sz="2800" dirty="0" err="1" smtClean="0"/>
              <a:t>лімфоцитарний</a:t>
            </a:r>
            <a:r>
              <a:rPr lang="ru-RU" sz="2800" dirty="0" smtClean="0"/>
              <a:t>).</a:t>
            </a:r>
          </a:p>
          <a:p>
            <a:pPr>
              <a:buClr>
                <a:srgbClr val="990000"/>
              </a:buClr>
              <a:buNone/>
            </a:pPr>
            <a:r>
              <a:rPr lang="ru-RU" sz="2800" b="1" dirty="0" smtClean="0">
                <a:solidFill>
                  <a:srgbClr val="66FF66"/>
                </a:solidFill>
              </a:rPr>
              <a:t>«</a:t>
            </a:r>
            <a:r>
              <a:rPr lang="ru-RU" sz="2800" b="1" dirty="0" err="1" smtClean="0">
                <a:solidFill>
                  <a:srgbClr val="66FF66"/>
                </a:solidFill>
              </a:rPr>
              <a:t>Бластний</a:t>
            </a:r>
            <a:r>
              <a:rPr lang="ru-RU" sz="2800" b="1" dirty="0" smtClean="0">
                <a:solidFill>
                  <a:srgbClr val="66FF66"/>
                </a:solidFill>
              </a:rPr>
              <a:t> криз»</a:t>
            </a:r>
            <a:r>
              <a:rPr lang="ru-RU" sz="2800" dirty="0" smtClean="0">
                <a:solidFill>
                  <a:srgbClr val="99FF99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dirty="0" err="1"/>
              <a:t>характерний</a:t>
            </a:r>
            <a:r>
              <a:rPr lang="ru-RU" sz="2800" dirty="0"/>
              <a:t> для хр. </a:t>
            </a:r>
            <a:r>
              <a:rPr lang="ru-RU" sz="2800" dirty="0" err="1"/>
              <a:t>лейкозів</a:t>
            </a:r>
            <a:r>
              <a:rPr lang="ru-RU" sz="2800" dirty="0"/>
              <a:t> при </a:t>
            </a:r>
            <a:r>
              <a:rPr lang="ru-RU" sz="2800" dirty="0" err="1"/>
              <a:t>загостренні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, коли в </a:t>
            </a:r>
            <a:r>
              <a:rPr lang="ru-RU" sz="2800" dirty="0" err="1"/>
              <a:t>крові</a:t>
            </a:r>
            <a:r>
              <a:rPr lang="ru-RU" sz="2800" dirty="0"/>
              <a:t> </a:t>
            </a:r>
            <a:r>
              <a:rPr lang="ru-RU" sz="2800" dirty="0" err="1"/>
              <a:t>з'являються</a:t>
            </a:r>
            <a:r>
              <a:rPr lang="ru-RU" sz="2800" dirty="0"/>
              <a:t> </a:t>
            </a:r>
            <a:r>
              <a:rPr lang="ru-RU" sz="2800" dirty="0" err="1"/>
              <a:t>бластні</a:t>
            </a:r>
            <a:r>
              <a:rPr lang="ru-RU" sz="2800" dirty="0"/>
              <a:t> </a:t>
            </a:r>
            <a:r>
              <a:rPr lang="ru-RU" sz="2800" dirty="0" err="1"/>
              <a:t>форми</a:t>
            </a:r>
            <a:r>
              <a:rPr lang="ru-RU" sz="2800" dirty="0"/>
              <a:t>.</a:t>
            </a:r>
          </a:p>
        </p:txBody>
      </p:sp>
      <p:sp>
        <p:nvSpPr>
          <p:cNvPr id="285699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64881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b="1" dirty="0" err="1" smtClean="0">
                <a:solidFill>
                  <a:srgbClr val="A50021"/>
                </a:solidFill>
              </a:rPr>
              <a:t>Лейкози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374529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496944" cy="5255071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buClr>
                <a:srgbClr val="990000"/>
              </a:buClr>
              <a:buNone/>
            </a:pPr>
            <a:r>
              <a:rPr lang="ru-RU" sz="2800" dirty="0" smtClean="0"/>
              <a:t>При </a:t>
            </a:r>
            <a:r>
              <a:rPr lang="ru-RU" sz="2800" b="1" dirty="0" err="1" smtClean="0">
                <a:solidFill>
                  <a:srgbClr val="66FF66"/>
                </a:solidFill>
              </a:rPr>
              <a:t>мієлоцитарних</a:t>
            </a:r>
            <a:r>
              <a:rPr lang="ru-RU" sz="2800" dirty="0" smtClean="0"/>
              <a:t> і </a:t>
            </a:r>
            <a:r>
              <a:rPr lang="ru-RU" sz="2800" b="1" dirty="0" err="1" smtClean="0">
                <a:solidFill>
                  <a:srgbClr val="66FF66"/>
                </a:solidFill>
              </a:rPr>
              <a:t>мієлобластних</a:t>
            </a:r>
            <a:r>
              <a:rPr lang="ru-RU" sz="2800" dirty="0" smtClean="0"/>
              <a:t> лейкозах </a:t>
            </a:r>
            <a:r>
              <a:rPr lang="ru-RU" sz="2800" dirty="0" err="1"/>
              <a:t>кістковий</a:t>
            </a:r>
            <a:r>
              <a:rPr lang="ru-RU" sz="2800" dirty="0"/>
              <a:t> </a:t>
            </a:r>
            <a:r>
              <a:rPr lang="ru-RU" sz="2800" dirty="0" err="1"/>
              <a:t>мозок</a:t>
            </a:r>
            <a:r>
              <a:rPr lang="ru-RU" sz="2800" dirty="0"/>
              <a:t> </a:t>
            </a:r>
            <a:r>
              <a:rPr lang="ru-RU" sz="2800" dirty="0" err="1"/>
              <a:t>трубчастих</a:t>
            </a:r>
            <a:r>
              <a:rPr lang="ru-RU" sz="2800" dirty="0"/>
              <a:t> </a:t>
            </a:r>
            <a:r>
              <a:rPr lang="ru-RU" sz="2800" dirty="0" err="1"/>
              <a:t>кісток</a:t>
            </a:r>
            <a:r>
              <a:rPr lang="ru-RU" sz="2800" dirty="0"/>
              <a:t> </a:t>
            </a:r>
            <a:r>
              <a:rPr lang="ru-RU" sz="2800" b="1" dirty="0" smtClean="0">
                <a:solidFill>
                  <a:srgbClr val="66FF66"/>
                </a:solidFill>
              </a:rPr>
              <a:t>«</a:t>
            </a:r>
            <a:r>
              <a:rPr lang="ru-RU" sz="2800" b="1" dirty="0" err="1" smtClean="0">
                <a:solidFill>
                  <a:srgbClr val="66FF66"/>
                </a:solidFill>
              </a:rPr>
              <a:t>піоїдний</a:t>
            </a:r>
            <a:r>
              <a:rPr lang="ru-RU" sz="2800" b="1" dirty="0" smtClean="0">
                <a:solidFill>
                  <a:srgbClr val="66FF66"/>
                </a:solidFill>
              </a:rPr>
              <a:t>», </a:t>
            </a:r>
            <a:r>
              <a:rPr lang="ru-RU" sz="2800" b="1" dirty="0" err="1" smtClean="0">
                <a:solidFill>
                  <a:srgbClr val="66FF66"/>
                </a:solidFill>
              </a:rPr>
              <a:t>гноєвидный</a:t>
            </a:r>
            <a:r>
              <a:rPr lang="ru-RU" sz="2800" b="1" dirty="0" smtClean="0">
                <a:solidFill>
                  <a:srgbClr val="66FF66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dirty="0" err="1" smtClean="0"/>
              <a:t>сіро</a:t>
            </a:r>
            <a:r>
              <a:rPr lang="ru-RU" sz="2800" dirty="0" smtClean="0"/>
              <a:t>-зеленого </a:t>
            </a:r>
            <a:r>
              <a:rPr lang="ru-RU" sz="2800" dirty="0" err="1" smtClean="0"/>
              <a:t>кольору</a:t>
            </a:r>
            <a:r>
              <a:rPr lang="ru-RU" sz="2800" dirty="0" smtClean="0"/>
              <a:t>.</a:t>
            </a:r>
          </a:p>
          <a:p>
            <a:pPr>
              <a:buClr>
                <a:srgbClr val="990000"/>
              </a:buClr>
              <a:buFont typeface="Wingdings" pitchFamily="2" charset="2"/>
              <a:buNone/>
            </a:pPr>
            <a:endParaRPr lang="ru-RU" sz="2800" dirty="0" smtClean="0"/>
          </a:p>
          <a:p>
            <a:pPr>
              <a:buClr>
                <a:srgbClr val="990000"/>
              </a:buClr>
              <a:buFont typeface="Wingdings" pitchFamily="2" charset="2"/>
              <a:buNone/>
            </a:pPr>
            <a:endParaRPr lang="ru-RU" sz="2800" dirty="0" smtClean="0"/>
          </a:p>
          <a:p>
            <a:pPr>
              <a:buClr>
                <a:srgbClr val="990000"/>
              </a:buClr>
              <a:buFont typeface="Wingdings" pitchFamily="2" charset="2"/>
              <a:buNone/>
            </a:pPr>
            <a:r>
              <a:rPr lang="ru-RU" sz="2800" dirty="0" smtClean="0"/>
              <a:t>При </a:t>
            </a:r>
            <a:r>
              <a:rPr lang="ru-RU" sz="2800" b="1" dirty="0" err="1" smtClean="0">
                <a:solidFill>
                  <a:srgbClr val="FF99FF"/>
                </a:solidFill>
              </a:rPr>
              <a:t>лімфоцитарних</a:t>
            </a:r>
            <a:r>
              <a:rPr lang="ru-RU" sz="2800" dirty="0" smtClean="0"/>
              <a:t> і </a:t>
            </a:r>
            <a:r>
              <a:rPr lang="ru-RU" sz="2800" b="1" dirty="0" err="1" smtClean="0">
                <a:solidFill>
                  <a:srgbClr val="FF99FF"/>
                </a:solidFill>
              </a:rPr>
              <a:t>лімфобластних</a:t>
            </a:r>
            <a:r>
              <a:rPr lang="ru-RU" sz="2800" dirty="0" smtClean="0"/>
              <a:t> лейкозах </a:t>
            </a:r>
            <a:r>
              <a:rPr lang="ru-RU" sz="2800" dirty="0" err="1" smtClean="0"/>
              <a:t>кістковий</a:t>
            </a:r>
            <a:r>
              <a:rPr lang="ru-RU" sz="2800" dirty="0" smtClean="0"/>
              <a:t> </a:t>
            </a:r>
            <a:r>
              <a:rPr lang="ru-RU" sz="2800" dirty="0" err="1" smtClean="0"/>
              <a:t>мозок</a:t>
            </a:r>
            <a:r>
              <a:rPr lang="ru-RU" sz="2800" dirty="0" smtClean="0"/>
              <a:t> </a:t>
            </a:r>
            <a:r>
              <a:rPr lang="ru-RU" sz="2800" b="1" dirty="0" err="1" smtClean="0">
                <a:solidFill>
                  <a:srgbClr val="FF99FF"/>
                </a:solidFill>
              </a:rPr>
              <a:t>сочний</a:t>
            </a:r>
            <a:r>
              <a:rPr lang="ru-RU" sz="2800" b="1" dirty="0" smtClean="0">
                <a:solidFill>
                  <a:srgbClr val="FF99FF"/>
                </a:solidFill>
              </a:rPr>
              <a:t>, </a:t>
            </a:r>
            <a:r>
              <a:rPr lang="ru-RU" sz="2800" b="1" dirty="0" err="1" smtClean="0">
                <a:solidFill>
                  <a:srgbClr val="FF99FF"/>
                </a:solidFill>
              </a:rPr>
              <a:t>яскраво-червоного</a:t>
            </a:r>
            <a:r>
              <a:rPr lang="ru-RU" sz="2800" b="1" dirty="0" smtClean="0">
                <a:solidFill>
                  <a:srgbClr val="FF99FF"/>
                </a:solidFill>
              </a:rPr>
              <a:t>, малинового </a:t>
            </a:r>
            <a:r>
              <a:rPr lang="ru-RU" sz="2800" b="1" dirty="0" err="1" smtClean="0">
                <a:solidFill>
                  <a:srgbClr val="FF99FF"/>
                </a:solidFill>
              </a:rPr>
              <a:t>кольору</a:t>
            </a:r>
            <a:r>
              <a:rPr lang="ru-RU" sz="2800" dirty="0" smtClean="0">
                <a:solidFill>
                  <a:srgbClr val="FF99FF"/>
                </a:solidFill>
              </a:rPr>
              <a:t>.</a:t>
            </a:r>
            <a:endParaRPr lang="ru-RU" sz="2800" dirty="0">
              <a:solidFill>
                <a:srgbClr val="FF99FF"/>
              </a:solidFill>
            </a:endParaRPr>
          </a:p>
        </p:txBody>
      </p:sp>
      <p:sp>
        <p:nvSpPr>
          <p:cNvPr id="283651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smtClean="0">
                <a:solidFill>
                  <a:srgbClr val="A50021"/>
                </a:solidFill>
              </a:rPr>
              <a:t>Характеристика </a:t>
            </a:r>
            <a:r>
              <a:rPr lang="ru-RU" sz="3600" dirty="0" err="1" smtClean="0">
                <a:solidFill>
                  <a:srgbClr val="A50021"/>
                </a:solidFill>
              </a:rPr>
              <a:t>кісткового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мозку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753928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399087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2400" b="1" dirty="0">
                <a:solidFill>
                  <a:srgbClr val="FFFF66"/>
                </a:solidFill>
              </a:rPr>
              <a:t>По </a:t>
            </a:r>
            <a:r>
              <a:rPr lang="ru-RU" sz="2400" b="1" dirty="0" err="1" smtClean="0">
                <a:solidFill>
                  <a:srgbClr val="FFFF66"/>
                </a:solidFill>
              </a:rPr>
              <a:t>гістогенезу</a:t>
            </a:r>
            <a:r>
              <a:rPr lang="ru-RU" sz="2400" dirty="0">
                <a:solidFill>
                  <a:srgbClr val="FFFF66"/>
                </a:solidFill>
              </a:rPr>
              <a:t>: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/>
              <a:t> </a:t>
            </a:r>
            <a:br>
              <a:rPr lang="ru-RU" sz="2400" dirty="0"/>
            </a:br>
            <a:r>
              <a:rPr lang="ru-RU" sz="2400" dirty="0" err="1" smtClean="0">
                <a:solidFill>
                  <a:srgbClr val="FFFF66"/>
                </a:solidFill>
              </a:rPr>
              <a:t>Серед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г</a:t>
            </a:r>
            <a:r>
              <a:rPr lang="ru-RU" sz="2400" b="1" dirty="0" err="1" smtClean="0">
                <a:solidFill>
                  <a:srgbClr val="FFFF66"/>
                </a:solidFill>
              </a:rPr>
              <a:t>острих</a:t>
            </a:r>
            <a:r>
              <a:rPr lang="ru-RU" sz="2400" b="1" dirty="0" smtClean="0">
                <a:solidFill>
                  <a:srgbClr val="FFFF66"/>
                </a:solidFill>
              </a:rPr>
              <a:t> </a:t>
            </a:r>
            <a:r>
              <a:rPr lang="ru-RU" sz="2400" b="1" dirty="0" err="1" smtClean="0">
                <a:solidFill>
                  <a:srgbClr val="FFFF66"/>
                </a:solidFill>
              </a:rPr>
              <a:t>лейкозів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виділяють</a:t>
            </a:r>
            <a:r>
              <a:rPr lang="ru-RU" sz="2400" dirty="0" smtClean="0">
                <a:solidFill>
                  <a:srgbClr val="FFFF66"/>
                </a:solidFill>
              </a:rPr>
              <a:t>: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err="1">
                <a:solidFill>
                  <a:srgbClr val="FF99FF"/>
                </a:solidFill>
              </a:rPr>
              <a:t>недиференційований</a:t>
            </a:r>
            <a:r>
              <a:rPr lang="ru-RU" sz="2400" dirty="0" smtClean="0">
                <a:solidFill>
                  <a:srgbClr val="FF99FF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>
                <a:solidFill>
                  <a:srgbClr val="FF99FF"/>
                </a:solidFill>
              </a:rPr>
              <a:t> </a:t>
            </a:r>
            <a:r>
              <a:rPr lang="ru-RU" sz="2400" dirty="0" smtClean="0">
                <a:solidFill>
                  <a:srgbClr val="FF99FF"/>
                </a:solidFill>
              </a:rPr>
              <a:t>   </a:t>
            </a:r>
            <a:r>
              <a:rPr lang="ru-RU" sz="2400" dirty="0" err="1">
                <a:solidFill>
                  <a:srgbClr val="FF99FF"/>
                </a:solidFill>
              </a:rPr>
              <a:t>мієлобластний</a:t>
            </a:r>
            <a:r>
              <a:rPr lang="ru-RU" sz="2400" dirty="0" smtClean="0">
                <a:solidFill>
                  <a:srgbClr val="FF99FF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>
                <a:solidFill>
                  <a:srgbClr val="FF99FF"/>
                </a:solidFill>
              </a:rPr>
              <a:t> </a:t>
            </a:r>
            <a:r>
              <a:rPr lang="ru-RU" sz="2400" dirty="0" smtClean="0">
                <a:solidFill>
                  <a:srgbClr val="FF99FF"/>
                </a:solidFill>
              </a:rPr>
              <a:t>   </a:t>
            </a:r>
            <a:r>
              <a:rPr lang="ru-RU" sz="2400" dirty="0" err="1">
                <a:solidFill>
                  <a:srgbClr val="FF99FF"/>
                </a:solidFill>
              </a:rPr>
              <a:t>лімфобластний</a:t>
            </a:r>
            <a:r>
              <a:rPr lang="ru-RU" sz="2400" dirty="0" smtClean="0">
                <a:solidFill>
                  <a:srgbClr val="FF99FF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>
                <a:solidFill>
                  <a:srgbClr val="FF99FF"/>
                </a:solidFill>
              </a:rPr>
              <a:t> </a:t>
            </a:r>
            <a:r>
              <a:rPr lang="ru-RU" sz="2400" dirty="0" smtClean="0">
                <a:solidFill>
                  <a:srgbClr val="FF99FF"/>
                </a:solidFill>
              </a:rPr>
              <a:t>   </a:t>
            </a:r>
            <a:r>
              <a:rPr lang="ru-RU" sz="2400" dirty="0" err="1">
                <a:solidFill>
                  <a:srgbClr val="FF99FF"/>
                </a:solidFill>
              </a:rPr>
              <a:t>монобластний</a:t>
            </a:r>
            <a:r>
              <a:rPr lang="ru-RU" sz="2400" dirty="0">
                <a:solidFill>
                  <a:srgbClr val="FF99FF"/>
                </a:solidFill>
              </a:rPr>
              <a:t> (</a:t>
            </a:r>
            <a:r>
              <a:rPr lang="ru-RU" sz="2400" dirty="0" err="1">
                <a:solidFill>
                  <a:srgbClr val="FF99FF"/>
                </a:solidFill>
              </a:rPr>
              <a:t>міеломонобластний</a:t>
            </a:r>
            <a:r>
              <a:rPr lang="ru-RU" sz="2400" dirty="0" smtClean="0">
                <a:solidFill>
                  <a:srgbClr val="FF99FF"/>
                </a:solidFill>
              </a:rPr>
              <a:t>);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>
                <a:solidFill>
                  <a:srgbClr val="FF99FF"/>
                </a:solidFill>
              </a:rPr>
              <a:t> </a:t>
            </a:r>
            <a:r>
              <a:rPr lang="ru-RU" sz="2400" dirty="0" smtClean="0">
                <a:solidFill>
                  <a:srgbClr val="FF99FF"/>
                </a:solidFill>
              </a:rPr>
              <a:t>   </a:t>
            </a:r>
            <a:r>
              <a:rPr lang="ru-RU" sz="2400" dirty="0" err="1" smtClean="0">
                <a:solidFill>
                  <a:srgbClr val="FF99FF"/>
                </a:solidFill>
              </a:rPr>
              <a:t>еритробластний</a:t>
            </a:r>
            <a:r>
              <a:rPr lang="ru-RU" sz="2400" dirty="0" smtClean="0">
                <a:solidFill>
                  <a:srgbClr val="FF99FF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>
                <a:solidFill>
                  <a:srgbClr val="FF99FF"/>
                </a:solidFill>
              </a:rPr>
              <a:t> </a:t>
            </a:r>
            <a:r>
              <a:rPr lang="ru-RU" sz="2400" dirty="0" smtClean="0">
                <a:solidFill>
                  <a:srgbClr val="FF99FF"/>
                </a:solidFill>
              </a:rPr>
              <a:t>   </a:t>
            </a:r>
            <a:r>
              <a:rPr lang="ru-RU" sz="2400" dirty="0" err="1" smtClean="0">
                <a:solidFill>
                  <a:srgbClr val="FF99FF"/>
                </a:solidFill>
              </a:rPr>
              <a:t>мегакаріобластний</a:t>
            </a:r>
            <a:r>
              <a:rPr lang="ru-RU" sz="2400" dirty="0" smtClean="0">
                <a:solidFill>
                  <a:srgbClr val="FF99FF"/>
                </a:solidFill>
              </a:rPr>
              <a:t>.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endParaRPr lang="ru-RU" sz="2400" dirty="0" smtClean="0"/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 err="1" smtClean="0">
                <a:solidFill>
                  <a:srgbClr val="FFFF66"/>
                </a:solidFill>
              </a:rPr>
              <a:t>Серед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b="1" dirty="0" err="1" smtClean="0">
                <a:solidFill>
                  <a:srgbClr val="FFFF66"/>
                </a:solidFill>
              </a:rPr>
              <a:t>хронічних</a:t>
            </a:r>
            <a:r>
              <a:rPr lang="ru-RU" sz="2400" b="1" dirty="0" smtClean="0">
                <a:solidFill>
                  <a:srgbClr val="FFFF66"/>
                </a:solidFill>
              </a:rPr>
              <a:t> </a:t>
            </a:r>
            <a:r>
              <a:rPr lang="ru-RU" sz="2400" b="1" dirty="0" err="1" smtClean="0">
                <a:solidFill>
                  <a:srgbClr val="FFFF66"/>
                </a:solidFill>
              </a:rPr>
              <a:t>лейкозів</a:t>
            </a:r>
            <a:r>
              <a:rPr lang="ru-RU" sz="2400" dirty="0"/>
              <a:t> в </a:t>
            </a:r>
            <a:r>
              <a:rPr lang="ru-RU" sz="2400" dirty="0" err="1"/>
              <a:t>залежності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ряду </a:t>
            </a:r>
            <a:r>
              <a:rPr lang="ru-RU" sz="2400" dirty="0" err="1"/>
              <a:t>дозріваючих</a:t>
            </a:r>
            <a:r>
              <a:rPr lang="ru-RU" sz="2400" dirty="0"/>
              <a:t> </a:t>
            </a:r>
            <a:r>
              <a:rPr lang="ru-RU" sz="2400" dirty="0" err="1"/>
              <a:t>клітин</a:t>
            </a:r>
            <a:r>
              <a:rPr lang="ru-RU" sz="2400" dirty="0"/>
              <a:t> </a:t>
            </a:r>
            <a:r>
              <a:rPr lang="ru-RU" sz="2400" dirty="0" err="1"/>
              <a:t>гемопоезу</a:t>
            </a:r>
            <a:r>
              <a:rPr lang="ru-RU" sz="2400" dirty="0"/>
              <a:t>, </a:t>
            </a:r>
            <a:r>
              <a:rPr lang="ru-RU" sz="2400" dirty="0" err="1"/>
              <a:t>виділяють</a:t>
            </a:r>
            <a:r>
              <a:rPr lang="ru-RU" sz="2400" dirty="0"/>
              <a:t> </a:t>
            </a:r>
            <a:r>
              <a:rPr lang="ru-RU" sz="2400" dirty="0" err="1" smtClean="0"/>
              <a:t>лейкози</a:t>
            </a: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rgbClr val="FF99FF"/>
                </a:solidFill>
              </a:rPr>
              <a:t>мієлоцитарного</a:t>
            </a:r>
            <a:r>
              <a:rPr lang="ru-RU" sz="2400" dirty="0">
                <a:solidFill>
                  <a:srgbClr val="FF99FF"/>
                </a:solidFill>
              </a:rPr>
              <a:t>, </a:t>
            </a:r>
            <a:r>
              <a:rPr lang="ru-RU" sz="2400" dirty="0" err="1" smtClean="0">
                <a:solidFill>
                  <a:srgbClr val="FF99FF"/>
                </a:solidFill>
              </a:rPr>
              <a:t>лімфоцитарного</a:t>
            </a:r>
            <a:r>
              <a:rPr lang="ru-RU" sz="2400" dirty="0" smtClean="0">
                <a:solidFill>
                  <a:srgbClr val="FF99FF"/>
                </a:solidFill>
              </a:rPr>
              <a:t> </a:t>
            </a:r>
            <a:r>
              <a:rPr lang="ru-RU" sz="2400" dirty="0">
                <a:solidFill>
                  <a:srgbClr val="FF99FF"/>
                </a:solidFill>
              </a:rPr>
              <a:t>и моноцитарного</a:t>
            </a:r>
            <a:r>
              <a:rPr lang="ru-RU" sz="2400" dirty="0"/>
              <a:t> </a:t>
            </a:r>
            <a:r>
              <a:rPr lang="ru-RU" sz="2400" dirty="0" err="1" smtClean="0"/>
              <a:t>походження</a:t>
            </a:r>
            <a:r>
              <a:rPr lang="ru-RU" sz="2400" dirty="0" smtClean="0"/>
              <a:t>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86723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Лейкози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4" descr="микро мегакариоьбластный лейко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96752"/>
            <a:ext cx="2274020" cy="336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61657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1800" dirty="0"/>
          </a:p>
          <a:p>
            <a:pPr algn="ctr"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FF66"/>
                </a:solidFill>
              </a:rPr>
              <a:t>За картиною </a:t>
            </a:r>
            <a:r>
              <a:rPr lang="ru-RU" sz="2400" b="1" dirty="0" err="1" smtClean="0">
                <a:solidFill>
                  <a:srgbClr val="FFFF66"/>
                </a:solidFill>
              </a:rPr>
              <a:t>периферичної</a:t>
            </a:r>
            <a:r>
              <a:rPr lang="ru-RU" sz="2400" b="1" dirty="0" smtClean="0">
                <a:solidFill>
                  <a:srgbClr val="FFFF66"/>
                </a:solidFill>
              </a:rPr>
              <a:t> </a:t>
            </a:r>
            <a:r>
              <a:rPr lang="ru-RU" sz="2400" b="1" dirty="0" err="1" smtClean="0">
                <a:solidFill>
                  <a:srgbClr val="FFFF66"/>
                </a:solidFill>
              </a:rPr>
              <a:t>крові</a:t>
            </a:r>
            <a:r>
              <a:rPr lang="ru-RU" sz="2400" b="1" dirty="0" smtClean="0">
                <a:solidFill>
                  <a:srgbClr val="FFFF66"/>
                </a:solidFill>
              </a:rPr>
              <a:t>:</a:t>
            </a:r>
            <a:endParaRPr lang="ru-RU" sz="2400" dirty="0">
              <a:solidFill>
                <a:srgbClr val="FFFF66"/>
              </a:solidFill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2000" dirty="0">
              <a:solidFill>
                <a:srgbClr val="FF99FF"/>
              </a:solidFill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Лейкемичні</a:t>
            </a:r>
            <a:r>
              <a:rPr lang="ru-RU" sz="2000" b="1" dirty="0" smtClean="0">
                <a:solidFill>
                  <a:srgbClr val="FFFF66"/>
                </a:solidFill>
              </a:rPr>
              <a:t> - </a:t>
            </a:r>
            <a:r>
              <a:rPr lang="ru-RU" sz="2000" dirty="0" err="1"/>
              <a:t>значне</a:t>
            </a:r>
            <a:r>
              <a:rPr lang="ru-RU" sz="2000" dirty="0"/>
              <a:t>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лейкоцитів</a:t>
            </a:r>
            <a:r>
              <a:rPr lang="ru-RU" sz="2000" dirty="0"/>
              <a:t>, в тому </a:t>
            </a:r>
            <a:r>
              <a:rPr lang="ru-RU" sz="2000" dirty="0" err="1"/>
              <a:t>числі</a:t>
            </a:r>
            <a:r>
              <a:rPr lang="ru-RU" sz="2000" dirty="0"/>
              <a:t> і </a:t>
            </a:r>
            <a:r>
              <a:rPr lang="ru-RU" sz="2000" dirty="0" err="1"/>
              <a:t>лейкозних</a:t>
            </a:r>
            <a:r>
              <a:rPr lang="ru-RU" sz="2000" dirty="0"/>
              <a:t> </a:t>
            </a:r>
            <a:r>
              <a:rPr lang="ru-RU" sz="2000" dirty="0" err="1"/>
              <a:t>клітин</a:t>
            </a:r>
            <a:r>
              <a:rPr lang="ru-RU" sz="2000" dirty="0"/>
              <a:t>, в </a:t>
            </a:r>
            <a:r>
              <a:rPr lang="ru-RU" sz="2000" dirty="0" err="1" smtClean="0"/>
              <a:t>периферичній</a:t>
            </a:r>
            <a:r>
              <a:rPr lang="ru-RU" sz="2000" dirty="0" smtClean="0"/>
              <a:t> </a:t>
            </a:r>
            <a:r>
              <a:rPr lang="ru-RU" sz="2000" dirty="0" err="1"/>
              <a:t>крові</a:t>
            </a:r>
            <a:r>
              <a:rPr lang="ru-RU" sz="2000" dirty="0"/>
              <a:t> </a:t>
            </a:r>
            <a:r>
              <a:rPr lang="ru-RU" sz="2000" dirty="0" smtClean="0"/>
              <a:t>(</a:t>
            </a:r>
            <a:r>
              <a:rPr lang="ru-RU" sz="2000" dirty="0">
                <a:solidFill>
                  <a:srgbClr val="FFFF66"/>
                </a:solidFill>
              </a:rPr>
              <a:t>десятки і </a:t>
            </a:r>
            <a:r>
              <a:rPr lang="ru-RU" sz="2000" dirty="0" err="1">
                <a:solidFill>
                  <a:srgbClr val="FFFF66"/>
                </a:solidFill>
              </a:rPr>
              <a:t>сотні</a:t>
            </a:r>
            <a:r>
              <a:rPr lang="ru-RU" sz="2000" dirty="0">
                <a:solidFill>
                  <a:srgbClr val="FFFF66"/>
                </a:solidFill>
              </a:rPr>
              <a:t> тис. </a:t>
            </a:r>
            <a:r>
              <a:rPr lang="ru-RU" sz="2000" dirty="0" err="1">
                <a:solidFill>
                  <a:srgbClr val="FFFF66"/>
                </a:solidFill>
              </a:rPr>
              <a:t>лейкоцитів</a:t>
            </a:r>
            <a:r>
              <a:rPr lang="ru-RU" sz="2000" dirty="0">
                <a:solidFill>
                  <a:srgbClr val="FFFF66"/>
                </a:solidFill>
              </a:rPr>
              <a:t> / 1 </a:t>
            </a:r>
            <a:r>
              <a:rPr lang="ru-RU" sz="2000" dirty="0" err="1">
                <a:solidFill>
                  <a:srgbClr val="FFFF66"/>
                </a:solidFill>
              </a:rPr>
              <a:t>мкл</a:t>
            </a:r>
            <a:r>
              <a:rPr lang="ru-RU" sz="2000" dirty="0">
                <a:solidFill>
                  <a:srgbClr val="FFFF66"/>
                </a:solidFill>
              </a:rPr>
              <a:t> </a:t>
            </a:r>
            <a:r>
              <a:rPr lang="ru-RU" sz="2000" dirty="0" err="1">
                <a:solidFill>
                  <a:srgbClr val="FFFF66"/>
                </a:solidFill>
              </a:rPr>
              <a:t>крові</a:t>
            </a:r>
            <a:r>
              <a:rPr lang="ru-RU" sz="2000" dirty="0" smtClean="0"/>
              <a:t>).</a:t>
            </a:r>
            <a:endParaRPr lang="ru-RU" sz="2000" dirty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2000" dirty="0">
              <a:solidFill>
                <a:srgbClr val="FF99FF"/>
              </a:solidFill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Сублейкемічні</a:t>
            </a:r>
            <a:r>
              <a:rPr lang="ru-RU" sz="2000" dirty="0" smtClean="0"/>
              <a:t> 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лейкоцитів</a:t>
            </a:r>
            <a:r>
              <a:rPr lang="ru-RU" sz="2000" dirty="0"/>
              <a:t> </a:t>
            </a:r>
            <a:r>
              <a:rPr lang="ru-RU" sz="2000" dirty="0" err="1"/>
              <a:t>дещо</a:t>
            </a:r>
            <a:r>
              <a:rPr lang="ru-RU" sz="2000" dirty="0"/>
              <a:t> </a:t>
            </a:r>
            <a:r>
              <a:rPr lang="ru-RU" sz="2000" dirty="0" err="1" smtClean="0"/>
              <a:t>вище</a:t>
            </a:r>
            <a:r>
              <a:rPr lang="ru-RU" sz="2000" dirty="0" smtClean="0"/>
              <a:t> </a:t>
            </a:r>
            <a:r>
              <a:rPr lang="ru-RU" sz="2000" dirty="0"/>
              <a:t>за норму, але в </a:t>
            </a:r>
            <a:r>
              <a:rPr lang="ru-RU" sz="2000" dirty="0" err="1"/>
              <a:t>крові</a:t>
            </a:r>
            <a:r>
              <a:rPr lang="ru-RU" sz="2000" dirty="0"/>
              <a:t> </a:t>
            </a:r>
            <a:r>
              <a:rPr lang="ru-RU" sz="2000" dirty="0" err="1"/>
              <a:t>визначаються</a:t>
            </a:r>
            <a:r>
              <a:rPr lang="ru-RU" sz="2000" dirty="0"/>
              <a:t> </a:t>
            </a:r>
            <a:r>
              <a:rPr lang="ru-RU" sz="2000" dirty="0" err="1"/>
              <a:t>пухлинні</a:t>
            </a:r>
            <a:r>
              <a:rPr lang="ru-RU" sz="2000" dirty="0"/>
              <a:t> </a:t>
            </a:r>
            <a:r>
              <a:rPr lang="ru-RU" sz="2000" dirty="0" err="1"/>
              <a:t>клітини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FFFF66"/>
                </a:solidFill>
              </a:rPr>
              <a:t>(не </a:t>
            </a:r>
            <a:r>
              <a:rPr lang="ru-RU" sz="2000" dirty="0" err="1">
                <a:solidFill>
                  <a:srgbClr val="FFFF66"/>
                </a:solidFill>
              </a:rPr>
              <a:t>більше</a:t>
            </a:r>
            <a:r>
              <a:rPr lang="ru-RU" sz="2000" dirty="0">
                <a:solidFill>
                  <a:srgbClr val="FFFF66"/>
                </a:solidFill>
              </a:rPr>
              <a:t> 15000-25000 </a:t>
            </a:r>
            <a:r>
              <a:rPr lang="ru-RU" sz="2000" dirty="0" err="1">
                <a:solidFill>
                  <a:srgbClr val="FFFF66"/>
                </a:solidFill>
              </a:rPr>
              <a:t>лейкоцитів</a:t>
            </a:r>
            <a:r>
              <a:rPr lang="ru-RU" sz="2000" dirty="0">
                <a:solidFill>
                  <a:srgbClr val="FFFF66"/>
                </a:solidFill>
              </a:rPr>
              <a:t> / 1 </a:t>
            </a:r>
            <a:r>
              <a:rPr lang="ru-RU" sz="2000" dirty="0" err="1">
                <a:solidFill>
                  <a:srgbClr val="FFFF66"/>
                </a:solidFill>
              </a:rPr>
              <a:t>мкл</a:t>
            </a:r>
            <a:r>
              <a:rPr lang="ru-RU" sz="2000" dirty="0">
                <a:solidFill>
                  <a:srgbClr val="FFFF66"/>
                </a:solidFill>
              </a:rPr>
              <a:t> </a:t>
            </a:r>
            <a:r>
              <a:rPr lang="ru-RU" sz="2000" dirty="0" err="1">
                <a:solidFill>
                  <a:srgbClr val="FFFF66"/>
                </a:solidFill>
              </a:rPr>
              <a:t>крові</a:t>
            </a:r>
            <a:r>
              <a:rPr lang="ru-RU" sz="2000" dirty="0" smtClean="0"/>
              <a:t>).</a:t>
            </a:r>
            <a:endParaRPr lang="ru-RU" sz="2000" dirty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2000" dirty="0"/>
              <a:t> 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Алейкемічні</a:t>
            </a:r>
            <a:r>
              <a:rPr lang="ru-RU" sz="2000" dirty="0" smtClean="0"/>
              <a:t> 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лейкоцитів</a:t>
            </a:r>
            <a:r>
              <a:rPr lang="ru-RU" sz="2000" dirty="0"/>
              <a:t> у межах </a:t>
            </a:r>
            <a:r>
              <a:rPr lang="ru-RU" sz="2000" dirty="0" err="1"/>
              <a:t>норми</a:t>
            </a:r>
            <a:r>
              <a:rPr lang="ru-RU" sz="2000" dirty="0"/>
              <a:t>, в </a:t>
            </a:r>
            <a:r>
              <a:rPr lang="ru-RU" sz="2000" dirty="0" err="1"/>
              <a:t>крові</a:t>
            </a:r>
            <a:r>
              <a:rPr lang="ru-RU" sz="2000" dirty="0"/>
              <a:t> не </a:t>
            </a:r>
            <a:r>
              <a:rPr lang="ru-RU" sz="2000" dirty="0" err="1"/>
              <a:t>визначаються</a:t>
            </a:r>
            <a:r>
              <a:rPr lang="ru-RU" sz="2000" dirty="0"/>
              <a:t> </a:t>
            </a:r>
            <a:r>
              <a:rPr lang="ru-RU" sz="2000" dirty="0" err="1"/>
              <a:t>пухлинні</a:t>
            </a:r>
            <a:r>
              <a:rPr lang="ru-RU" sz="2000" dirty="0"/>
              <a:t> </a:t>
            </a:r>
            <a:r>
              <a:rPr lang="ru-RU" sz="2000" dirty="0" err="1"/>
              <a:t>клітини</a:t>
            </a:r>
            <a:r>
              <a:rPr lang="ru-RU" sz="2000" dirty="0" smtClean="0"/>
              <a:t>.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000" dirty="0" smtClean="0"/>
              <a:t>     </a:t>
            </a:r>
            <a:endParaRPr lang="ru-RU" sz="2000" dirty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Лейкопенічні</a:t>
            </a:r>
            <a:r>
              <a:rPr lang="ru-RU" sz="2000" dirty="0" smtClean="0"/>
              <a:t> 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лейкоцитів</a:t>
            </a:r>
            <a:r>
              <a:rPr lang="ru-RU" sz="2000" dirty="0"/>
              <a:t> </a:t>
            </a:r>
            <a:r>
              <a:rPr lang="ru-RU" sz="2000" dirty="0" err="1"/>
              <a:t>нижче</a:t>
            </a:r>
            <a:r>
              <a:rPr lang="ru-RU" sz="2000" dirty="0"/>
              <a:t> </a:t>
            </a:r>
            <a:r>
              <a:rPr lang="ru-RU" sz="2000" dirty="0" err="1"/>
              <a:t>норми</a:t>
            </a:r>
            <a:r>
              <a:rPr lang="ru-RU" sz="2000" dirty="0"/>
              <a:t>, </a:t>
            </a:r>
            <a:r>
              <a:rPr lang="ru-RU" sz="2000" dirty="0" err="1"/>
              <a:t>іноді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досягати</a:t>
            </a:r>
            <a:r>
              <a:rPr lang="ru-RU" sz="2000" dirty="0"/>
              <a:t> </a:t>
            </a:r>
            <a:r>
              <a:rPr lang="ru-RU" sz="2000" dirty="0" err="1"/>
              <a:t>однієї</a:t>
            </a:r>
            <a:r>
              <a:rPr lang="ru-RU" sz="2000" dirty="0"/>
              <a:t> </a:t>
            </a:r>
            <a:r>
              <a:rPr lang="ru-RU" sz="2000" dirty="0" err="1"/>
              <a:t>тисячі</a:t>
            </a:r>
            <a:r>
              <a:rPr lang="ru-RU" sz="2000" dirty="0"/>
              <a:t>, але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з'являтися</a:t>
            </a:r>
            <a:r>
              <a:rPr lang="ru-RU" sz="2000" dirty="0"/>
              <a:t> </a:t>
            </a:r>
            <a:r>
              <a:rPr lang="ru-RU" sz="2000" dirty="0" err="1"/>
              <a:t>лейкозні</a:t>
            </a:r>
            <a:r>
              <a:rPr lang="ru-RU" sz="2000" dirty="0"/>
              <a:t> </a:t>
            </a:r>
            <a:r>
              <a:rPr lang="ru-RU" sz="2000" dirty="0" err="1"/>
              <a:t>клітини</a:t>
            </a:r>
            <a:r>
              <a:rPr lang="ru-RU" sz="2000" dirty="0"/>
              <a:t>.</a:t>
            </a:r>
          </a:p>
        </p:txBody>
      </p:sp>
      <p:sp>
        <p:nvSpPr>
          <p:cNvPr id="28774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Лейкози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61657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1800" dirty="0"/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>
                <a:solidFill>
                  <a:srgbClr val="FFFF66"/>
                </a:solidFill>
              </a:rPr>
              <a:t>Це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хронічний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лімфоцитарний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або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плазмоцитарний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>
                <a:solidFill>
                  <a:srgbClr val="FFFF66"/>
                </a:solidFill>
              </a:rPr>
              <a:t>лейкоз (</a:t>
            </a:r>
            <a:r>
              <a:rPr lang="ru-RU" sz="2400" dirty="0" err="1">
                <a:solidFill>
                  <a:srgbClr val="FFFF66"/>
                </a:solidFill>
              </a:rPr>
              <a:t>парапротеїнемічний</a:t>
            </a:r>
            <a:r>
              <a:rPr lang="ru-RU" sz="2400" dirty="0">
                <a:solidFill>
                  <a:srgbClr val="FFFF66"/>
                </a:solidFill>
              </a:rPr>
              <a:t> лейкоз). </a:t>
            </a:r>
            <a:r>
              <a:rPr lang="ru-RU" sz="2400" dirty="0" err="1">
                <a:solidFill>
                  <a:srgbClr val="FFFF66"/>
                </a:solidFill>
              </a:rPr>
              <a:t>Атипові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плазмоцити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синтезують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атипові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en-US" sz="2400" dirty="0" smtClean="0">
                <a:solidFill>
                  <a:srgbClr val="FFFF66"/>
                </a:solidFill>
              </a:rPr>
              <a:t>Ab </a:t>
            </a:r>
            <a:r>
              <a:rPr lang="en-US" sz="2400" dirty="0">
                <a:solidFill>
                  <a:srgbClr val="FFFF66"/>
                </a:solidFill>
              </a:rPr>
              <a:t>- </a:t>
            </a:r>
            <a:r>
              <a:rPr lang="ru-RU" sz="2400" dirty="0" err="1">
                <a:solidFill>
                  <a:srgbClr val="FFFF66"/>
                </a:solidFill>
              </a:rPr>
              <a:t>парапротеїни</a:t>
            </a:r>
            <a:r>
              <a:rPr lang="ru-RU" sz="2400" dirty="0">
                <a:solidFill>
                  <a:srgbClr val="FFFF66"/>
                </a:solidFill>
              </a:rPr>
              <a:t>. </a:t>
            </a:r>
            <a:r>
              <a:rPr lang="ru-RU" sz="2400" dirty="0" err="1">
                <a:solidFill>
                  <a:srgbClr val="FFFF66"/>
                </a:solidFill>
              </a:rPr>
              <a:t>Варіантом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парапротеїна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>
                <a:solidFill>
                  <a:srgbClr val="FFFF66"/>
                </a:solidFill>
              </a:rPr>
              <a:t>є </a:t>
            </a:r>
            <a:r>
              <a:rPr lang="ru-RU" sz="2400" dirty="0" err="1">
                <a:solidFill>
                  <a:srgbClr val="FFFF66"/>
                </a:solidFill>
              </a:rPr>
              <a:t>білок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Бенс</a:t>
            </a:r>
            <a:r>
              <a:rPr lang="ru-RU" sz="2400" dirty="0">
                <a:solidFill>
                  <a:srgbClr val="FFFF66"/>
                </a:solidFill>
              </a:rPr>
              <a:t>-Джонса, </a:t>
            </a:r>
            <a:r>
              <a:rPr lang="ru-RU" sz="2400" dirty="0" err="1">
                <a:solidFill>
                  <a:srgbClr val="FFFF66"/>
                </a:solidFill>
              </a:rPr>
              <a:t>який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можна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виявити</a:t>
            </a:r>
            <a:r>
              <a:rPr lang="ru-RU" sz="2400" dirty="0">
                <a:solidFill>
                  <a:srgbClr val="FFFF66"/>
                </a:solidFill>
              </a:rPr>
              <a:t> при </a:t>
            </a:r>
            <a:r>
              <a:rPr lang="ru-RU" sz="2400" dirty="0" err="1">
                <a:solidFill>
                  <a:srgbClr val="FFFF66"/>
                </a:solidFill>
              </a:rPr>
              <a:t>даному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захворюванні</a:t>
            </a:r>
            <a:r>
              <a:rPr lang="ru-RU" sz="2400" dirty="0">
                <a:solidFill>
                  <a:srgbClr val="FFFF66"/>
                </a:solidFill>
              </a:rPr>
              <a:t> в </a:t>
            </a:r>
            <a:r>
              <a:rPr lang="ru-RU" sz="2400" dirty="0" err="1">
                <a:solidFill>
                  <a:srgbClr val="FFFF66"/>
                </a:solidFill>
              </a:rPr>
              <a:t>крові</a:t>
            </a:r>
            <a:r>
              <a:rPr lang="ru-RU" sz="2400" dirty="0">
                <a:solidFill>
                  <a:srgbClr val="FFFF66"/>
                </a:solidFill>
              </a:rPr>
              <a:t> і </a:t>
            </a:r>
            <a:r>
              <a:rPr lang="ru-RU" sz="2400" dirty="0" err="1">
                <a:solidFill>
                  <a:srgbClr val="FFFF66"/>
                </a:solidFill>
              </a:rPr>
              <a:t>сечі</a:t>
            </a:r>
            <a:r>
              <a:rPr lang="ru-RU" sz="2400" dirty="0">
                <a:solidFill>
                  <a:srgbClr val="FFFF66"/>
                </a:solidFill>
              </a:rPr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400" dirty="0">
              <a:solidFill>
                <a:srgbClr val="FFFF66"/>
              </a:solidFill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 smtClean="0">
                <a:solidFill>
                  <a:srgbClr val="FFFF66"/>
                </a:solidFill>
              </a:rPr>
              <a:t>Парапротеїн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>
                <a:solidFill>
                  <a:srgbClr val="FFFF66"/>
                </a:solidFill>
              </a:rPr>
              <a:t>є </a:t>
            </a:r>
            <a:r>
              <a:rPr lang="ru-RU" sz="2400" dirty="0" err="1">
                <a:solidFill>
                  <a:srgbClr val="FFFF66"/>
                </a:solidFill>
              </a:rPr>
              <a:t>попередником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en-US" sz="2400" dirty="0">
                <a:solidFill>
                  <a:srgbClr val="FFFF66"/>
                </a:solidFill>
              </a:rPr>
              <a:t>Al-</a:t>
            </a:r>
            <a:r>
              <a:rPr lang="ru-RU" sz="2400" dirty="0" err="1">
                <a:solidFill>
                  <a:srgbClr val="FFFF66"/>
                </a:solidFill>
              </a:rPr>
              <a:t>амілоїду</a:t>
            </a:r>
            <a:r>
              <a:rPr lang="ru-RU" sz="2400" dirty="0">
                <a:solidFill>
                  <a:srgbClr val="FFFF66"/>
                </a:solidFill>
              </a:rPr>
              <a:t> і таким чином, </a:t>
            </a:r>
            <a:r>
              <a:rPr lang="ru-RU" sz="2400" dirty="0" err="1">
                <a:solidFill>
                  <a:srgbClr val="FFFF66"/>
                </a:solidFill>
              </a:rPr>
              <a:t>вторинного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en-US" sz="2400" dirty="0">
                <a:solidFill>
                  <a:srgbClr val="FFFF66"/>
                </a:solidFill>
              </a:rPr>
              <a:t>Al-</a:t>
            </a:r>
            <a:r>
              <a:rPr lang="ru-RU" sz="2400" dirty="0" err="1">
                <a:solidFill>
                  <a:srgbClr val="FFFF66"/>
                </a:solidFill>
              </a:rPr>
              <a:t>амілоїдозу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нирок</a:t>
            </a:r>
            <a:r>
              <a:rPr lang="ru-RU" sz="2400" dirty="0">
                <a:solidFill>
                  <a:srgbClr val="FFFF66"/>
                </a:solidFill>
              </a:rPr>
              <a:t> у </a:t>
            </a:r>
            <a:r>
              <a:rPr lang="ru-RU" sz="2400" dirty="0" err="1">
                <a:solidFill>
                  <a:srgbClr val="FFFF66"/>
                </a:solidFill>
              </a:rPr>
              <a:t>даних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пацієнтів</a:t>
            </a:r>
            <a:r>
              <a:rPr lang="ru-RU" sz="2400" dirty="0">
                <a:solidFill>
                  <a:srgbClr val="FFFF66"/>
                </a:solidFill>
              </a:rPr>
              <a:t> (</a:t>
            </a:r>
            <a:r>
              <a:rPr lang="ru-RU" sz="2400" dirty="0" err="1">
                <a:solidFill>
                  <a:srgbClr val="FFFF66"/>
                </a:solidFill>
              </a:rPr>
              <a:t>ниркова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недостатність</a:t>
            </a:r>
            <a:r>
              <a:rPr lang="ru-RU" sz="2400" dirty="0">
                <a:solidFill>
                  <a:srgbClr val="FFFF66"/>
                </a:solidFill>
              </a:rPr>
              <a:t>).</a:t>
            </a: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endParaRPr lang="ru-RU" sz="2400" dirty="0">
              <a:solidFill>
                <a:srgbClr val="FFFF66"/>
              </a:solidFill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>
                <a:solidFill>
                  <a:srgbClr val="FFFF66"/>
                </a:solidFill>
              </a:rPr>
              <a:t>Мієломні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клітини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руйнують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кісткову</a:t>
            </a:r>
            <a:r>
              <a:rPr lang="ru-RU" sz="2400" dirty="0">
                <a:solidFill>
                  <a:srgbClr val="FFFF66"/>
                </a:solidFill>
              </a:rPr>
              <a:t> тканину - остеопороз і </a:t>
            </a:r>
            <a:r>
              <a:rPr lang="ru-RU" sz="2400" dirty="0" err="1">
                <a:solidFill>
                  <a:srgbClr val="FFFF66"/>
                </a:solidFill>
              </a:rPr>
              <a:t>остеолізис</a:t>
            </a:r>
            <a:r>
              <a:rPr lang="ru-RU" sz="2400" dirty="0">
                <a:solidFill>
                  <a:srgbClr val="FFFF66"/>
                </a:solidFill>
              </a:rPr>
              <a:t> - на </a:t>
            </a:r>
            <a:r>
              <a:rPr lang="ru-RU" sz="2400" dirty="0" err="1">
                <a:solidFill>
                  <a:srgbClr val="FFFF66"/>
                </a:solidFill>
              </a:rPr>
              <a:t>рентгенограмах</a:t>
            </a:r>
            <a:r>
              <a:rPr lang="ru-RU" sz="2400" dirty="0">
                <a:solidFill>
                  <a:srgbClr val="FFFF66"/>
                </a:solidFill>
              </a:rPr>
              <a:t> плоских </a:t>
            </a:r>
            <a:r>
              <a:rPr lang="ru-RU" sz="2400" dirty="0" err="1">
                <a:solidFill>
                  <a:srgbClr val="FFFF66"/>
                </a:solidFill>
              </a:rPr>
              <a:t>кісток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smtClean="0">
                <a:solidFill>
                  <a:srgbClr val="FFFF66"/>
                </a:solidFill>
              </a:rPr>
              <a:t>– </a:t>
            </a:r>
            <a:r>
              <a:rPr lang="ru-RU" sz="2400" dirty="0" err="1" smtClean="0">
                <a:solidFill>
                  <a:srgbClr val="FFFF66"/>
                </a:solidFill>
              </a:rPr>
              <a:t>вогнища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деструкції</a:t>
            </a:r>
            <a:r>
              <a:rPr lang="ru-RU" sz="2400" dirty="0">
                <a:solidFill>
                  <a:srgbClr val="FFFF66"/>
                </a:solidFill>
              </a:rPr>
              <a:t>, а в </a:t>
            </a:r>
            <a:r>
              <a:rPr lang="ru-RU" sz="2400" dirty="0" err="1">
                <a:solidFill>
                  <a:srgbClr val="FFFF66"/>
                </a:solidFill>
              </a:rPr>
              <a:t>клініці</a:t>
            </a:r>
            <a:r>
              <a:rPr lang="ru-RU" sz="2400" dirty="0">
                <a:solidFill>
                  <a:srgbClr val="FFFF66"/>
                </a:solidFill>
              </a:rPr>
              <a:t> - </a:t>
            </a:r>
            <a:r>
              <a:rPr lang="ru-RU" sz="2400" dirty="0" err="1">
                <a:solidFill>
                  <a:srgbClr val="FFFF66"/>
                </a:solidFill>
              </a:rPr>
              <a:t>патологічні</a:t>
            </a:r>
            <a:r>
              <a:rPr lang="ru-RU" sz="2400" dirty="0">
                <a:solidFill>
                  <a:srgbClr val="FFFF66"/>
                </a:solidFill>
              </a:rPr>
              <a:t> (</a:t>
            </a:r>
            <a:r>
              <a:rPr lang="ru-RU" sz="2400" dirty="0" err="1">
                <a:solidFill>
                  <a:srgbClr val="FFFF66"/>
                </a:solidFill>
              </a:rPr>
              <a:t>безпричинні</a:t>
            </a:r>
            <a:r>
              <a:rPr lang="ru-RU" sz="2400" dirty="0">
                <a:solidFill>
                  <a:srgbClr val="FFFF66"/>
                </a:solidFill>
              </a:rPr>
              <a:t>) переломи </a:t>
            </a:r>
            <a:r>
              <a:rPr lang="ru-RU" sz="2400" dirty="0" err="1">
                <a:solidFill>
                  <a:srgbClr val="FFFF66"/>
                </a:solidFill>
              </a:rPr>
              <a:t>кісток</a:t>
            </a:r>
            <a:r>
              <a:rPr lang="ru-RU" sz="2400" dirty="0">
                <a:solidFill>
                  <a:srgbClr val="FFFF66"/>
                </a:solidFill>
              </a:rPr>
              <a:t>.</a:t>
            </a:r>
            <a:endParaRPr lang="ru-RU" sz="2000" dirty="0"/>
          </a:p>
        </p:txBody>
      </p:sp>
      <p:sp>
        <p:nvSpPr>
          <p:cNvPr id="287747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Мієлома</a:t>
            </a:r>
            <a:r>
              <a:rPr lang="ru-RU" sz="3600" dirty="0" smtClean="0">
                <a:solidFill>
                  <a:srgbClr val="A50021"/>
                </a:solidFill>
              </a:rPr>
              <a:t> (</a:t>
            </a:r>
            <a:r>
              <a:rPr lang="ru-RU" sz="3600" dirty="0" err="1" smtClean="0">
                <a:solidFill>
                  <a:srgbClr val="A50021"/>
                </a:solidFill>
              </a:rPr>
              <a:t>мієломна</a:t>
            </a:r>
            <a:r>
              <a:rPr lang="ru-RU" sz="3600" dirty="0" smtClean="0">
                <a:solidFill>
                  <a:srgbClr val="A50021"/>
                </a:solidFill>
              </a:rPr>
              <a:t> хвороба)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883936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764704"/>
            <a:ext cx="8642350" cy="5976664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Злоякісні</a:t>
            </a:r>
            <a:r>
              <a:rPr lang="ru-RU" sz="2400" dirty="0"/>
              <a:t> </a:t>
            </a:r>
            <a:r>
              <a:rPr lang="ru-RU" sz="2400" dirty="0" err="1"/>
              <a:t>лімфоми</a:t>
            </a:r>
            <a:r>
              <a:rPr lang="ru-RU" sz="2400" dirty="0"/>
              <a:t> </a:t>
            </a:r>
            <a:r>
              <a:rPr lang="ru-RU" sz="2400" dirty="0" err="1"/>
              <a:t>діляться</a:t>
            </a:r>
            <a:r>
              <a:rPr lang="ru-RU" sz="2400" dirty="0"/>
              <a:t> на</a:t>
            </a:r>
            <a:r>
              <a:rPr lang="ru-RU" sz="2400" dirty="0" smtClean="0"/>
              <a:t>: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rgbClr val="FFFF66"/>
                </a:solidFill>
              </a:rPr>
              <a:t>Неходжкінські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лімфоми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smtClean="0">
                <a:solidFill>
                  <a:srgbClr val="FFFF66"/>
                </a:solidFill>
              </a:rPr>
              <a:t>(</a:t>
            </a:r>
            <a:r>
              <a:rPr lang="ru-RU" sz="2400" dirty="0" err="1" smtClean="0">
                <a:solidFill>
                  <a:srgbClr val="FFFF66"/>
                </a:solidFill>
              </a:rPr>
              <a:t>лімфосаркома</a:t>
            </a:r>
            <a:r>
              <a:rPr lang="ru-RU" sz="2400" dirty="0" smtClean="0">
                <a:solidFill>
                  <a:srgbClr val="FFFF66"/>
                </a:solidFill>
              </a:rPr>
              <a:t>, </a:t>
            </a:r>
            <a:r>
              <a:rPr lang="ru-RU" sz="2400" dirty="0" err="1" smtClean="0">
                <a:solidFill>
                  <a:srgbClr val="FFFF66"/>
                </a:solidFill>
              </a:rPr>
              <a:t>лімфома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Беркитта</a:t>
            </a:r>
            <a:r>
              <a:rPr lang="ru-RU" sz="2400" dirty="0" smtClean="0">
                <a:solidFill>
                  <a:srgbClr val="FFFF66"/>
                </a:solidFill>
              </a:rPr>
              <a:t>, грибовидный </a:t>
            </a:r>
            <a:r>
              <a:rPr lang="ru-RU" sz="2400" dirty="0" err="1" smtClean="0">
                <a:solidFill>
                  <a:srgbClr val="FFFF66"/>
                </a:solidFill>
              </a:rPr>
              <a:t>мікоз</a:t>
            </a:r>
            <a:r>
              <a:rPr lang="ru-RU" sz="2400" dirty="0" smtClean="0">
                <a:solidFill>
                  <a:srgbClr val="FFFF66"/>
                </a:solidFill>
              </a:rPr>
              <a:t>, </a:t>
            </a:r>
            <a:r>
              <a:rPr lang="ru-RU" sz="2400" dirty="0" smtClean="0">
                <a:solidFill>
                  <a:srgbClr val="FFFF66"/>
                </a:solidFill>
              </a:rPr>
              <a:t>хвороба </a:t>
            </a:r>
            <a:r>
              <a:rPr lang="ru-RU" sz="2400" dirty="0" err="1" smtClean="0">
                <a:solidFill>
                  <a:srgbClr val="FFFF66"/>
                </a:solidFill>
              </a:rPr>
              <a:t>Сезарі</a:t>
            </a:r>
            <a:r>
              <a:rPr lang="ru-RU" sz="2400" dirty="0" smtClean="0">
                <a:solidFill>
                  <a:srgbClr val="FFFF66"/>
                </a:solidFill>
              </a:rPr>
              <a:t>, </a:t>
            </a:r>
            <a:r>
              <a:rPr lang="ru-RU" sz="2400" dirty="0" err="1" smtClean="0">
                <a:solidFill>
                  <a:srgbClr val="FFFF66"/>
                </a:solidFill>
              </a:rPr>
              <a:t>ретикулосаркома</a:t>
            </a:r>
            <a:r>
              <a:rPr lang="ru-RU" sz="2400" dirty="0" smtClean="0">
                <a:solidFill>
                  <a:srgbClr val="FFFF66"/>
                </a:solidFill>
              </a:rPr>
              <a:t>); 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rgbClr val="FFFF66"/>
                </a:solidFill>
              </a:rPr>
              <a:t>Ходжкінські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>
                <a:solidFill>
                  <a:srgbClr val="FFFF66"/>
                </a:solidFill>
              </a:rPr>
              <a:t>(</a:t>
            </a:r>
            <a:r>
              <a:rPr lang="ru-RU" sz="2400" dirty="0" err="1" smtClean="0">
                <a:solidFill>
                  <a:srgbClr val="FFFF66"/>
                </a:solidFill>
              </a:rPr>
              <a:t>лімфома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Ходжкіна</a:t>
            </a:r>
            <a:r>
              <a:rPr lang="ru-RU" sz="2400" dirty="0" smtClean="0">
                <a:solidFill>
                  <a:srgbClr val="FFFF66"/>
                </a:solidFill>
              </a:rPr>
              <a:t>, </a:t>
            </a:r>
            <a:r>
              <a:rPr lang="ru-RU" sz="2400" dirty="0" err="1" smtClean="0">
                <a:solidFill>
                  <a:srgbClr val="FFFF66"/>
                </a:solidFill>
              </a:rPr>
              <a:t>лімфогранулематоз</a:t>
            </a:r>
            <a:r>
              <a:rPr lang="ru-RU" sz="2400" dirty="0" smtClean="0">
                <a:solidFill>
                  <a:srgbClr val="FFFF66"/>
                </a:solidFill>
              </a:rPr>
              <a:t>).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err="1" smtClean="0"/>
              <a:t>Неходжкінські</a:t>
            </a:r>
            <a:r>
              <a:rPr lang="ru-RU" sz="2400" dirty="0" smtClean="0"/>
              <a:t> </a:t>
            </a:r>
            <a:r>
              <a:rPr lang="ru-RU" sz="2400" dirty="0" err="1" smtClean="0"/>
              <a:t>лімфоми</a:t>
            </a:r>
            <a:r>
              <a:rPr lang="ru-RU" sz="2400" dirty="0" smtClean="0"/>
              <a:t> </a:t>
            </a:r>
            <a:r>
              <a:rPr lang="ru-RU" sz="2400" dirty="0" err="1" smtClean="0"/>
              <a:t>класифікуються</a:t>
            </a:r>
            <a:r>
              <a:rPr lang="ru-RU" sz="2400" dirty="0" smtClean="0"/>
              <a:t>:</a:t>
            </a:r>
            <a:r>
              <a:rPr lang="ru-RU" sz="2400" dirty="0" smtClean="0">
                <a:solidFill>
                  <a:srgbClr val="00CC00"/>
                </a:solidFill>
              </a:rPr>
              <a:t> </a:t>
            </a:r>
            <a:r>
              <a:rPr lang="ru-RU" sz="2400" dirty="0">
                <a:solidFill>
                  <a:srgbClr val="00CC00"/>
                </a:solidFill>
              </a:rPr>
              <a:t/>
            </a:r>
            <a:br>
              <a:rPr lang="ru-RU" sz="2400" dirty="0">
                <a:solidFill>
                  <a:srgbClr val="00CC00"/>
                </a:solidFill>
              </a:rPr>
            </a:br>
            <a:r>
              <a:rPr lang="ru-RU" sz="2400" dirty="0" smtClean="0">
                <a:solidFill>
                  <a:srgbClr val="00CC00"/>
                </a:solidFill>
              </a:rPr>
              <a:t>     </a:t>
            </a:r>
            <a:r>
              <a:rPr lang="ru-RU" sz="2000" i="1" dirty="0" smtClean="0"/>
              <a:t>За характером роста </a:t>
            </a:r>
            <a:r>
              <a:rPr lang="ru-RU" sz="2000" i="1" dirty="0" err="1" smtClean="0"/>
              <a:t>пухлини</a:t>
            </a:r>
            <a:r>
              <a:rPr lang="ru-RU" sz="2000" i="1" dirty="0" smtClean="0"/>
              <a:t>:</a:t>
            </a:r>
            <a:r>
              <a:rPr lang="ru-RU" sz="2400" dirty="0" smtClean="0">
                <a:solidFill>
                  <a:srgbClr val="00CC00"/>
                </a:solidFill>
              </a:rPr>
              <a:t> </a:t>
            </a:r>
            <a:br>
              <a:rPr lang="ru-RU" sz="2400" dirty="0" smtClean="0">
                <a:solidFill>
                  <a:srgbClr val="00CC00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фолікулярні</a:t>
            </a:r>
            <a:r>
              <a:rPr lang="ru-RU" sz="2400" dirty="0" smtClean="0">
                <a:solidFill>
                  <a:srgbClr val="FFFF66"/>
                </a:solidFill>
              </a:rPr>
              <a:t>; </a:t>
            </a:r>
            <a:br>
              <a:rPr lang="ru-RU" sz="2400" dirty="0" smtClean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дифузні</a:t>
            </a:r>
            <a:r>
              <a:rPr lang="ru-RU" sz="2400" dirty="0" smtClean="0">
                <a:solidFill>
                  <a:srgbClr val="FFFF66"/>
                </a:solidFill>
              </a:rPr>
              <a:t>.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i="1" dirty="0" smtClean="0"/>
              <a:t>     </a:t>
            </a:r>
            <a:r>
              <a:rPr lang="ru-RU" sz="2000" i="1" dirty="0" smtClean="0"/>
              <a:t>За </a:t>
            </a:r>
            <a:r>
              <a:rPr lang="ru-RU" sz="2000" i="1" dirty="0" err="1" smtClean="0"/>
              <a:t>цитологічною</a:t>
            </a:r>
            <a:r>
              <a:rPr lang="ru-RU" sz="2000" i="1" dirty="0" smtClean="0"/>
              <a:t> характеристикою:</a:t>
            </a:r>
            <a:r>
              <a:rPr lang="ru-RU" sz="2400" dirty="0" smtClean="0">
                <a:solidFill>
                  <a:srgbClr val="00CC00"/>
                </a:solidFill>
              </a:rPr>
              <a:t> </a:t>
            </a:r>
            <a:r>
              <a:rPr lang="ru-RU" sz="2400" dirty="0">
                <a:solidFill>
                  <a:srgbClr val="00CC00"/>
                </a:solidFill>
              </a:rPr>
              <a:t/>
            </a:r>
            <a:br>
              <a:rPr lang="ru-RU" sz="2400" dirty="0">
                <a:solidFill>
                  <a:srgbClr val="00CC00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лімфоцитарні</a:t>
            </a:r>
            <a:r>
              <a:rPr lang="ru-RU" sz="2400" dirty="0" smtClean="0">
                <a:solidFill>
                  <a:srgbClr val="FFFF66"/>
                </a:solidFill>
              </a:rPr>
              <a:t>; </a:t>
            </a:r>
            <a:r>
              <a:rPr lang="ru-RU" sz="2400" dirty="0">
                <a:solidFill>
                  <a:srgbClr val="FFFF66"/>
                </a:solidFill>
              </a:rPr>
              <a:t/>
            </a:r>
            <a:br>
              <a:rPr lang="ru-RU" sz="2400" dirty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пролімфоцитарні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>
                <a:solidFill>
                  <a:srgbClr val="FFFF66"/>
                </a:solidFill>
              </a:rPr>
              <a:t>(</a:t>
            </a:r>
            <a:r>
              <a:rPr lang="ru-RU" sz="2400" dirty="0" smtClean="0">
                <a:solidFill>
                  <a:srgbClr val="FFFF66"/>
                </a:solidFill>
              </a:rPr>
              <a:t>В-</a:t>
            </a:r>
            <a:r>
              <a:rPr lang="ru-RU" sz="2400" dirty="0" err="1" smtClean="0">
                <a:solidFill>
                  <a:srgbClr val="FFFF66"/>
                </a:solidFill>
              </a:rPr>
              <a:t>клітинні</a:t>
            </a:r>
            <a:r>
              <a:rPr lang="ru-RU" sz="2400" dirty="0" smtClean="0">
                <a:solidFill>
                  <a:srgbClr val="FFFF66"/>
                </a:solidFill>
              </a:rPr>
              <a:t>) </a:t>
            </a:r>
            <a:r>
              <a:rPr lang="ru-RU" sz="2400" dirty="0">
                <a:solidFill>
                  <a:srgbClr val="FFFF66"/>
                </a:solidFill>
              </a:rPr>
              <a:t/>
            </a:r>
            <a:br>
              <a:rPr lang="ru-RU" sz="2400" dirty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лімфобластні</a:t>
            </a:r>
            <a:r>
              <a:rPr lang="ru-RU" sz="2400" dirty="0" smtClean="0">
                <a:solidFill>
                  <a:srgbClr val="FFFF66"/>
                </a:solidFill>
              </a:rPr>
              <a:t>; </a:t>
            </a:r>
            <a:r>
              <a:rPr lang="ru-RU" sz="2400" dirty="0">
                <a:solidFill>
                  <a:srgbClr val="FFFF66"/>
                </a:solidFill>
              </a:rPr>
              <a:t/>
            </a:r>
            <a:br>
              <a:rPr lang="ru-RU" sz="2400" dirty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пролімфоцитарно-лімфобластні</a:t>
            </a:r>
            <a:r>
              <a:rPr lang="ru-RU" sz="2400" dirty="0" smtClean="0">
                <a:solidFill>
                  <a:srgbClr val="FFFF66"/>
                </a:solidFill>
              </a:rPr>
              <a:t>; </a:t>
            </a:r>
            <a:r>
              <a:rPr lang="ru-RU" sz="2400" dirty="0">
                <a:solidFill>
                  <a:srgbClr val="FFFF66"/>
                </a:solidFill>
              </a:rPr>
              <a:t/>
            </a:r>
            <a:br>
              <a:rPr lang="ru-RU" sz="2400" dirty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імунобластні</a:t>
            </a:r>
            <a:r>
              <a:rPr lang="ru-RU" sz="2400" dirty="0" smtClean="0">
                <a:solidFill>
                  <a:srgbClr val="FFFF66"/>
                </a:solidFill>
              </a:rPr>
              <a:t>; </a:t>
            </a:r>
            <a:r>
              <a:rPr lang="ru-RU" sz="2400" dirty="0">
                <a:solidFill>
                  <a:srgbClr val="FFFF66"/>
                </a:solidFill>
              </a:rPr>
              <a:t/>
            </a:r>
            <a:br>
              <a:rPr lang="ru-RU" sz="2400" dirty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плазмоцитоїдні</a:t>
            </a:r>
            <a:r>
              <a:rPr lang="ru-RU" sz="2400" dirty="0" smtClean="0">
                <a:solidFill>
                  <a:srgbClr val="FFFF66"/>
                </a:solidFill>
              </a:rPr>
              <a:t>; </a:t>
            </a:r>
            <a:r>
              <a:rPr lang="ru-RU" sz="2400" dirty="0">
                <a:solidFill>
                  <a:srgbClr val="FFFF66"/>
                </a:solidFill>
              </a:rPr>
              <a:t/>
            </a:r>
            <a:br>
              <a:rPr lang="ru-RU" sz="2400" dirty="0">
                <a:solidFill>
                  <a:srgbClr val="FFFF66"/>
                </a:solidFill>
              </a:rPr>
            </a:br>
            <a:r>
              <a:rPr lang="ru-RU" sz="2400" dirty="0" err="1" smtClean="0">
                <a:solidFill>
                  <a:srgbClr val="FFFF66"/>
                </a:solidFill>
              </a:rPr>
              <a:t>гістиоцитарні</a:t>
            </a:r>
            <a:r>
              <a:rPr lang="ru-RU" sz="2400" dirty="0" smtClean="0">
                <a:solidFill>
                  <a:srgbClr val="FFFF66"/>
                </a:solidFill>
              </a:rPr>
              <a:t>.</a:t>
            </a:r>
            <a:endParaRPr lang="ru-RU" sz="2400" dirty="0">
              <a:solidFill>
                <a:srgbClr val="FFFF66"/>
              </a:solidFill>
            </a:endParaRPr>
          </a:p>
        </p:txBody>
      </p:sp>
      <p:sp>
        <p:nvSpPr>
          <p:cNvPr id="28979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5768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Лімфоми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836712"/>
            <a:ext cx="8928992" cy="5905401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lnSpc>
                <a:spcPct val="90000"/>
              </a:lnSpc>
              <a:buClr>
                <a:srgbClr val="990000"/>
              </a:buClr>
              <a:buFont typeface="Wingdings" pitchFamily="2" charset="2"/>
              <a:buNone/>
            </a:pPr>
            <a:r>
              <a:rPr lang="ru-RU" sz="2400" dirty="0" err="1" smtClean="0">
                <a:solidFill>
                  <a:srgbClr val="FFFF66"/>
                </a:solidFill>
              </a:rPr>
              <a:t>Лімфома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err="1" smtClean="0">
                <a:solidFill>
                  <a:srgbClr val="FFFF66"/>
                </a:solidFill>
              </a:rPr>
              <a:t>Ходжкіна</a:t>
            </a:r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>
                <a:solidFill>
                  <a:srgbClr val="FFFF66"/>
                </a:solidFill>
              </a:rPr>
              <a:t>(</a:t>
            </a:r>
            <a:r>
              <a:rPr lang="ru-RU" sz="2400" dirty="0" err="1" smtClean="0">
                <a:solidFill>
                  <a:srgbClr val="FFFF66"/>
                </a:solidFill>
              </a:rPr>
              <a:t>лімфогранулематоз</a:t>
            </a:r>
            <a:r>
              <a:rPr lang="ru-RU" sz="2400" dirty="0">
                <a:solidFill>
                  <a:srgbClr val="FFFF66"/>
                </a:solidFill>
              </a:rPr>
              <a:t>) –</a:t>
            </a:r>
            <a:r>
              <a:rPr lang="ru-RU" sz="2400" dirty="0">
                <a:solidFill>
                  <a:srgbClr val="00CC00"/>
                </a:solidFill>
              </a:rPr>
              <a:t> </a:t>
            </a:r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/>
              <a:t>    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злоякісна</a:t>
            </a:r>
            <a:r>
              <a:rPr lang="ru-RU" sz="2400" dirty="0"/>
              <a:t> </a:t>
            </a:r>
            <a:r>
              <a:rPr lang="ru-RU" sz="2400" dirty="0" err="1"/>
              <a:t>лімфома</a:t>
            </a:r>
            <a:r>
              <a:rPr lang="ru-RU" sz="2400" dirty="0"/>
              <a:t>, яка </a:t>
            </a:r>
            <a:r>
              <a:rPr lang="ru-RU" sz="2400" dirty="0" err="1"/>
              <a:t>характеризується</a:t>
            </a:r>
            <a:r>
              <a:rPr lang="ru-RU" sz="2400" dirty="0"/>
              <a:t> </a:t>
            </a:r>
            <a:r>
              <a:rPr lang="ru-RU" sz="2400" dirty="0" err="1"/>
              <a:t>наявністю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0000"/>
                </a:solidFill>
              </a:rPr>
              <a:t>клітин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u="sng" dirty="0" err="1">
                <a:solidFill>
                  <a:srgbClr val="FF0000"/>
                </a:solidFill>
              </a:rPr>
              <a:t>Березовського-Штернберга-Ріда</a:t>
            </a:r>
            <a:r>
              <a:rPr lang="ru-RU" sz="2400" dirty="0">
                <a:solidFill>
                  <a:srgbClr val="FF0000"/>
                </a:solidFill>
              </a:rPr>
              <a:t> (</a:t>
            </a:r>
            <a:r>
              <a:rPr lang="ru-RU" sz="2400" dirty="0" err="1">
                <a:solidFill>
                  <a:srgbClr val="FF0000"/>
                </a:solidFill>
              </a:rPr>
              <a:t>гігантські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клітини</a:t>
            </a:r>
            <a:r>
              <a:rPr lang="ru-RU" sz="2400" dirty="0">
                <a:solidFill>
                  <a:srgbClr val="FF0000"/>
                </a:solidFill>
              </a:rPr>
              <a:t> з 3-4мя </a:t>
            </a:r>
            <a:r>
              <a:rPr lang="ru-RU" sz="2400" dirty="0" err="1" smtClean="0">
                <a:solidFill>
                  <a:srgbClr val="FF0000"/>
                </a:solidFill>
              </a:rPr>
              <a:t>лопастевиднимі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ядрами), </a:t>
            </a:r>
            <a:r>
              <a:rPr lang="ru-RU" sz="2400" u="sng" dirty="0" err="1">
                <a:solidFill>
                  <a:srgbClr val="FF0000"/>
                </a:solidFill>
              </a:rPr>
              <a:t>клітин</a:t>
            </a:r>
            <a:r>
              <a:rPr lang="ru-RU" sz="2400" u="sng" dirty="0">
                <a:solidFill>
                  <a:srgbClr val="FF0000"/>
                </a:solidFill>
              </a:rPr>
              <a:t> </a:t>
            </a:r>
            <a:r>
              <a:rPr lang="ru-RU" sz="2400" u="sng" dirty="0" err="1">
                <a:solidFill>
                  <a:srgbClr val="FF0000"/>
                </a:solidFill>
              </a:rPr>
              <a:t>Ходжкіна</a:t>
            </a:r>
            <a:r>
              <a:rPr lang="ru-RU" sz="2400" u="sng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в </a:t>
            </a:r>
            <a:r>
              <a:rPr lang="ru-RU" sz="2400" dirty="0" err="1"/>
              <a:t>ураженій</a:t>
            </a:r>
            <a:r>
              <a:rPr lang="ru-RU" sz="2400" dirty="0"/>
              <a:t> </a:t>
            </a:r>
            <a:r>
              <a:rPr lang="ru-RU" sz="2400" dirty="0" err="1"/>
              <a:t>тканині</a:t>
            </a:r>
            <a:r>
              <a:rPr lang="ru-RU" sz="2400" dirty="0"/>
              <a:t>, </a:t>
            </a:r>
            <a:r>
              <a:rPr lang="ru-RU" sz="2400" dirty="0" err="1"/>
              <a:t>характеризується</a:t>
            </a:r>
            <a:r>
              <a:rPr lang="ru-RU" sz="2400" dirty="0"/>
              <a:t> </a:t>
            </a:r>
            <a:r>
              <a:rPr lang="ru-RU" sz="2400" dirty="0" err="1"/>
              <a:t>хронічним</a:t>
            </a:r>
            <a:r>
              <a:rPr lang="ru-RU" sz="2400" dirty="0"/>
              <a:t>, </a:t>
            </a:r>
            <a:r>
              <a:rPr lang="ru-RU" sz="2400" dirty="0" err="1"/>
              <a:t>рецидивуючим</a:t>
            </a:r>
            <a:r>
              <a:rPr lang="ru-RU" sz="2400" dirty="0"/>
              <a:t> (</a:t>
            </a:r>
            <a:r>
              <a:rPr lang="ru-RU" sz="2400" dirty="0" err="1"/>
              <a:t>рідше</a:t>
            </a:r>
            <a:r>
              <a:rPr lang="ru-RU" sz="2400" dirty="0"/>
              <a:t> </a:t>
            </a:r>
            <a:r>
              <a:rPr lang="ru-RU" sz="2400" dirty="0" err="1"/>
              <a:t>гострим</a:t>
            </a:r>
            <a:r>
              <a:rPr lang="ru-RU" sz="2400" dirty="0"/>
              <a:t>) </a:t>
            </a:r>
            <a:r>
              <a:rPr lang="ru-RU" sz="2400" dirty="0" err="1"/>
              <a:t>перебігом</a:t>
            </a:r>
            <a:r>
              <a:rPr lang="ru-RU" sz="2400" dirty="0"/>
              <a:t> з </a:t>
            </a:r>
            <a:r>
              <a:rPr lang="ru-RU" sz="2400" dirty="0" err="1"/>
              <a:t>переважним</a:t>
            </a:r>
            <a:r>
              <a:rPr lang="ru-RU" sz="2400" dirty="0"/>
              <a:t> </a:t>
            </a:r>
            <a:r>
              <a:rPr lang="ru-RU" sz="2400" dirty="0" err="1"/>
              <a:t>розвитком</a:t>
            </a:r>
            <a:r>
              <a:rPr lang="ru-RU" sz="2400" dirty="0"/>
              <a:t> </a:t>
            </a:r>
            <a:r>
              <a:rPr lang="ru-RU" sz="2400" dirty="0" err="1"/>
              <a:t>пухлинної</a:t>
            </a:r>
            <a:r>
              <a:rPr lang="ru-RU" sz="2400" dirty="0"/>
              <a:t> </a:t>
            </a:r>
            <a:r>
              <a:rPr lang="ru-RU" sz="2400" dirty="0" err="1"/>
              <a:t>тканини</a:t>
            </a:r>
            <a:r>
              <a:rPr lang="ru-RU" sz="2400" dirty="0"/>
              <a:t> в </a:t>
            </a:r>
            <a:r>
              <a:rPr lang="ru-RU" sz="2400" dirty="0" err="1"/>
              <a:t>лімфатичних</a:t>
            </a:r>
            <a:r>
              <a:rPr lang="ru-RU" sz="2400" dirty="0"/>
              <a:t> </a:t>
            </a:r>
            <a:r>
              <a:rPr lang="ru-RU" sz="2400" dirty="0" err="1"/>
              <a:t>вузлах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 smtClean="0"/>
          </a:p>
          <a:p>
            <a:pPr>
              <a:lnSpc>
                <a:spcPct val="90000"/>
              </a:lnSpc>
              <a:buClr>
                <a:srgbClr val="990000"/>
              </a:buClr>
              <a:buNone/>
            </a:pPr>
            <a:r>
              <a:rPr lang="ru-RU" sz="2400" dirty="0" err="1">
                <a:solidFill>
                  <a:srgbClr val="FFFF66"/>
                </a:solidFill>
              </a:rPr>
              <a:t>Розрізняють</a:t>
            </a:r>
            <a:r>
              <a:rPr lang="ru-RU" sz="2400" dirty="0">
                <a:solidFill>
                  <a:srgbClr val="FFFF66"/>
                </a:solidFill>
              </a:rPr>
              <a:t> два </a:t>
            </a:r>
            <a:r>
              <a:rPr lang="ru-RU" sz="2400" dirty="0" err="1">
                <a:solidFill>
                  <a:srgbClr val="FFFF66"/>
                </a:solidFill>
              </a:rPr>
              <a:t>варіанти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хвороби</a:t>
            </a:r>
            <a:r>
              <a:rPr lang="ru-RU" sz="2400" dirty="0">
                <a:solidFill>
                  <a:srgbClr val="FFFF66"/>
                </a:solidFill>
              </a:rPr>
              <a:t> </a:t>
            </a:r>
            <a:r>
              <a:rPr lang="ru-RU" sz="2400" dirty="0" err="1">
                <a:solidFill>
                  <a:srgbClr val="FFFF66"/>
                </a:solidFill>
              </a:rPr>
              <a:t>Ходжкіна</a:t>
            </a:r>
            <a:r>
              <a:rPr lang="ru-RU" sz="2400" dirty="0">
                <a:solidFill>
                  <a:srgbClr val="FFFF66"/>
                </a:solidFill>
              </a:rPr>
              <a:t>:</a:t>
            </a:r>
            <a:r>
              <a:rPr lang="ru-RU" sz="2400" dirty="0">
                <a:solidFill>
                  <a:srgbClr val="00CC00"/>
                </a:solidFill>
              </a:rPr>
              <a:t/>
            </a:r>
            <a:br>
              <a:rPr lang="ru-RU" sz="2400" dirty="0">
                <a:solidFill>
                  <a:srgbClr val="00CC00"/>
                </a:solidFill>
              </a:rPr>
            </a:br>
            <a:r>
              <a:rPr lang="ru-RU" sz="2400" dirty="0" err="1" smtClean="0">
                <a:solidFill>
                  <a:srgbClr val="FF99FF"/>
                </a:solidFill>
              </a:rPr>
              <a:t>изольований</a:t>
            </a:r>
            <a:r>
              <a:rPr lang="ru-RU" sz="2400" dirty="0">
                <a:solidFill>
                  <a:srgbClr val="FF99FF"/>
                </a:solidFill>
              </a:rPr>
              <a:t>, </a:t>
            </a:r>
            <a:r>
              <a:rPr lang="ru-RU" sz="2400" dirty="0" err="1" smtClean="0">
                <a:solidFill>
                  <a:srgbClr val="FF99FF"/>
                </a:solidFill>
              </a:rPr>
              <a:t>або</a:t>
            </a:r>
            <a:r>
              <a:rPr lang="ru-RU" sz="2400" dirty="0" smtClean="0">
                <a:solidFill>
                  <a:srgbClr val="FF99FF"/>
                </a:solidFill>
              </a:rPr>
              <a:t> </a:t>
            </a:r>
            <a:r>
              <a:rPr lang="ru-RU" sz="2400" dirty="0" err="1" smtClean="0">
                <a:solidFill>
                  <a:srgbClr val="FF99FF"/>
                </a:solidFill>
              </a:rPr>
              <a:t>локальний</a:t>
            </a:r>
            <a:r>
              <a:rPr lang="ru-RU" sz="2400" dirty="0"/>
              <a:t> з </a:t>
            </a:r>
            <a:r>
              <a:rPr lang="ru-RU" sz="2400" dirty="0" err="1"/>
              <a:t>ураженням</a:t>
            </a:r>
            <a:r>
              <a:rPr lang="ru-RU" sz="2400" dirty="0"/>
              <a:t> </a:t>
            </a:r>
            <a:r>
              <a:rPr lang="ru-RU" sz="2400" dirty="0" err="1"/>
              <a:t>однієї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</a:t>
            </a:r>
            <a:r>
              <a:rPr lang="ru-RU" sz="2400" dirty="0" err="1"/>
              <a:t>лімфатичних</a:t>
            </a:r>
            <a:r>
              <a:rPr lang="ru-RU" sz="2400" dirty="0"/>
              <a:t> </a:t>
            </a:r>
            <a:r>
              <a:rPr lang="ru-RU" sz="2400" dirty="0" err="1"/>
              <a:t>вузлів</a:t>
            </a:r>
            <a:r>
              <a:rPr lang="ru-RU" sz="2400" dirty="0"/>
              <a:t> (</a:t>
            </a:r>
            <a:r>
              <a:rPr lang="ru-RU" sz="2400" dirty="0" err="1"/>
              <a:t>вузли</a:t>
            </a:r>
            <a:r>
              <a:rPr lang="ru-RU" sz="2400" dirty="0"/>
              <a:t> </a:t>
            </a:r>
            <a:r>
              <a:rPr lang="ru-RU" sz="2400" dirty="0" err="1"/>
              <a:t>шиї</a:t>
            </a:r>
            <a:r>
              <a:rPr lang="ru-RU" sz="2400" dirty="0"/>
              <a:t>, в </a:t>
            </a:r>
            <a:r>
              <a:rPr lang="ru-RU" sz="2400" dirty="0" err="1"/>
              <a:t>області</a:t>
            </a:r>
            <a:r>
              <a:rPr lang="ru-RU" sz="2400" dirty="0"/>
              <a:t> </a:t>
            </a:r>
            <a:r>
              <a:rPr lang="ru-RU" sz="2400" dirty="0" err="1"/>
              <a:t>заднього</a:t>
            </a:r>
            <a:r>
              <a:rPr lang="ru-RU" sz="2400" dirty="0"/>
              <a:t> </a:t>
            </a:r>
            <a:r>
              <a:rPr lang="ru-RU" sz="2400" dirty="0" err="1"/>
              <a:t>трикутника</a:t>
            </a:r>
            <a:r>
              <a:rPr lang="ru-RU" sz="2400" dirty="0"/>
              <a:t>), </a:t>
            </a:r>
            <a:r>
              <a:rPr lang="ru-RU" sz="2400" dirty="0" err="1"/>
              <a:t>середостіння</a:t>
            </a:r>
            <a:r>
              <a:rPr lang="ru-RU" sz="2400" dirty="0"/>
              <a:t>, </a:t>
            </a:r>
            <a:r>
              <a:rPr lang="ru-RU" sz="2400" dirty="0" err="1" smtClean="0"/>
              <a:t>заочеревинній</a:t>
            </a:r>
            <a:r>
              <a:rPr lang="ru-RU" sz="2400" dirty="0" smtClean="0"/>
              <a:t> </a:t>
            </a:r>
            <a:r>
              <a:rPr lang="ru-RU" sz="2400" dirty="0" err="1" smtClean="0"/>
              <a:t>клітковині</a:t>
            </a:r>
            <a:r>
              <a:rPr lang="ru-RU" sz="2400" dirty="0" smtClean="0"/>
              <a:t>, </a:t>
            </a:r>
            <a:r>
              <a:rPr lang="ru-RU" sz="2400" dirty="0" err="1"/>
              <a:t>рідше</a:t>
            </a:r>
            <a:r>
              <a:rPr lang="ru-RU" sz="2400" dirty="0"/>
              <a:t> </a:t>
            </a:r>
            <a:r>
              <a:rPr lang="ru-RU" sz="2400" dirty="0" err="1"/>
              <a:t>пахові</a:t>
            </a:r>
            <a:r>
              <a:rPr lang="ru-RU" sz="2400" dirty="0"/>
              <a:t>);</a:t>
            </a:r>
            <a:br>
              <a:rPr lang="ru-RU" sz="2400" dirty="0"/>
            </a:br>
            <a:r>
              <a:rPr lang="ru-RU" sz="2400" dirty="0" err="1" smtClean="0">
                <a:solidFill>
                  <a:srgbClr val="FF99FF"/>
                </a:solidFill>
              </a:rPr>
              <a:t>генералізований</a:t>
            </a:r>
            <a:r>
              <a:rPr lang="ru-RU" sz="2400" dirty="0" smtClean="0"/>
              <a:t> </a:t>
            </a:r>
            <a:r>
              <a:rPr lang="ru-RU" sz="2400" dirty="0"/>
              <a:t>- </a:t>
            </a:r>
            <a:r>
              <a:rPr lang="ru-RU" sz="2400" dirty="0" err="1"/>
              <a:t>розростання</a:t>
            </a:r>
            <a:r>
              <a:rPr lang="ru-RU" sz="2400" dirty="0"/>
              <a:t> </a:t>
            </a:r>
            <a:r>
              <a:rPr lang="ru-RU" sz="2400" dirty="0" err="1"/>
              <a:t>пухлинної</a:t>
            </a:r>
            <a:r>
              <a:rPr lang="ru-RU" sz="2400" dirty="0"/>
              <a:t> </a:t>
            </a:r>
            <a:r>
              <a:rPr lang="ru-RU" sz="2400" dirty="0" err="1"/>
              <a:t>тканини</a:t>
            </a:r>
            <a:r>
              <a:rPr lang="ru-RU" sz="2400" dirty="0"/>
              <a:t> </a:t>
            </a:r>
            <a:r>
              <a:rPr lang="ru-RU" sz="2400" dirty="0" err="1"/>
              <a:t>виявляють</a:t>
            </a:r>
            <a:r>
              <a:rPr lang="ru-RU" sz="2400" dirty="0"/>
              <a:t> не </a:t>
            </a:r>
            <a:r>
              <a:rPr lang="ru-RU" sz="2400" dirty="0" err="1"/>
              <a:t>тільки</a:t>
            </a:r>
            <a:r>
              <a:rPr lang="ru-RU" sz="2400" dirty="0"/>
              <a:t> в </a:t>
            </a:r>
            <a:r>
              <a:rPr lang="ru-RU" sz="2400" dirty="0" err="1"/>
              <a:t>лімфатичних</a:t>
            </a:r>
            <a:r>
              <a:rPr lang="ru-RU" sz="2400" dirty="0"/>
              <a:t> </a:t>
            </a:r>
            <a:r>
              <a:rPr lang="ru-RU" sz="2400" dirty="0" err="1"/>
              <a:t>вузлах</a:t>
            </a:r>
            <a:r>
              <a:rPr lang="ru-RU" sz="2400" dirty="0"/>
              <a:t>, а й в </a:t>
            </a:r>
            <a:r>
              <a:rPr lang="ru-RU" sz="2400" dirty="0" err="1"/>
              <a:t>селезінці</a:t>
            </a:r>
            <a:r>
              <a:rPr lang="ru-RU" sz="2400" dirty="0"/>
              <a:t>, </a:t>
            </a:r>
            <a:r>
              <a:rPr lang="ru-RU" sz="2400" dirty="0" err="1"/>
              <a:t>печінці</a:t>
            </a:r>
            <a:r>
              <a:rPr lang="ru-RU" sz="2400" dirty="0"/>
              <a:t>, </a:t>
            </a:r>
            <a:r>
              <a:rPr lang="ru-RU" sz="2400" dirty="0" err="1"/>
              <a:t>легенях</a:t>
            </a:r>
            <a:r>
              <a:rPr lang="ru-RU" sz="2400" dirty="0"/>
              <a:t>, </a:t>
            </a:r>
            <a:r>
              <a:rPr lang="ru-RU" sz="2400" dirty="0" err="1"/>
              <a:t>шлунку</a:t>
            </a:r>
            <a:r>
              <a:rPr lang="ru-RU" sz="2400" dirty="0"/>
              <a:t>, </a:t>
            </a:r>
            <a:r>
              <a:rPr lang="ru-RU" sz="2400" dirty="0" err="1" smtClean="0"/>
              <a:t>шкірі</a:t>
            </a:r>
            <a:r>
              <a:rPr lang="ru-RU" sz="2400" dirty="0" smtClean="0"/>
              <a:t>.</a:t>
            </a:r>
            <a:endParaRPr lang="ru-RU" sz="1800" dirty="0"/>
          </a:p>
        </p:txBody>
      </p:sp>
      <p:sp>
        <p:nvSpPr>
          <p:cNvPr id="292867" name="AutoShape 3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28100" cy="64881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 smtClean="0">
                <a:solidFill>
                  <a:srgbClr val="A50021"/>
                </a:solidFill>
              </a:rPr>
              <a:t>Лімфома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 err="1" smtClean="0">
                <a:solidFill>
                  <a:srgbClr val="A50021"/>
                </a:solidFill>
              </a:rPr>
              <a:t>Ходжкіна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>
                <a:solidFill>
                  <a:srgbClr val="A50021"/>
                </a:solidFill>
              </a:rPr>
              <a:t>(</a:t>
            </a:r>
            <a:r>
              <a:rPr lang="ru-RU" sz="3200" dirty="0" err="1" smtClean="0">
                <a:solidFill>
                  <a:srgbClr val="A50021"/>
                </a:solidFill>
              </a:rPr>
              <a:t>лімфогранулематоз</a:t>
            </a:r>
            <a:r>
              <a:rPr lang="ru-RU" sz="3200" dirty="0">
                <a:solidFill>
                  <a:srgbClr val="A50021"/>
                </a:solidFill>
              </a:rPr>
              <a:t>)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61657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>
                <a:solidFill>
                  <a:srgbClr val="FFFF66"/>
                </a:solidFill>
              </a:rPr>
              <a:t>Варіант</a:t>
            </a:r>
            <a:r>
              <a:rPr lang="ru-RU" sz="2000" b="1" dirty="0">
                <a:solidFill>
                  <a:srgbClr val="FFFF66"/>
                </a:solidFill>
              </a:rPr>
              <a:t> з </a:t>
            </a:r>
            <a:r>
              <a:rPr lang="ru-RU" sz="2000" b="1" dirty="0" err="1">
                <a:solidFill>
                  <a:srgbClr val="FFFF66"/>
                </a:solidFill>
              </a:rPr>
              <a:t>переважанням</a:t>
            </a:r>
            <a:r>
              <a:rPr lang="ru-RU" sz="2000" b="1" dirty="0">
                <a:solidFill>
                  <a:srgbClr val="FFFF66"/>
                </a:solidFill>
              </a:rPr>
              <a:t> </a:t>
            </a:r>
            <a:r>
              <a:rPr lang="ru-RU" sz="2000" b="1" dirty="0" err="1">
                <a:solidFill>
                  <a:srgbClr val="FFFF66"/>
                </a:solidFill>
              </a:rPr>
              <a:t>лімфоїдної</a:t>
            </a:r>
            <a:r>
              <a:rPr lang="ru-RU" sz="2000" b="1" dirty="0">
                <a:solidFill>
                  <a:srgbClr val="FFFF66"/>
                </a:solidFill>
              </a:rPr>
              <a:t> </a:t>
            </a:r>
            <a:r>
              <a:rPr lang="ru-RU" sz="2000" b="1" dirty="0" err="1">
                <a:solidFill>
                  <a:srgbClr val="FFFF66"/>
                </a:solidFill>
              </a:rPr>
              <a:t>тканини</a:t>
            </a:r>
            <a:r>
              <a:rPr lang="ru-RU" sz="2000" b="1" dirty="0">
                <a:solidFill>
                  <a:srgbClr val="FFFF66"/>
                </a:solidFill>
              </a:rPr>
              <a:t>. </a:t>
            </a:r>
            <a:r>
              <a:rPr lang="ru-RU" sz="2000" dirty="0" err="1"/>
              <a:t>Наявність</a:t>
            </a:r>
            <a:r>
              <a:rPr lang="ru-RU" sz="2000" dirty="0"/>
              <a:t> в </a:t>
            </a:r>
            <a:r>
              <a:rPr lang="ru-RU" sz="2000" dirty="0" err="1"/>
              <a:t>уражених</a:t>
            </a:r>
            <a:r>
              <a:rPr lang="ru-RU" sz="2000" dirty="0"/>
              <a:t> </a:t>
            </a:r>
            <a:r>
              <a:rPr lang="ru-RU" sz="2000" dirty="0" err="1"/>
              <a:t>лімфовузлах</a:t>
            </a:r>
            <a:r>
              <a:rPr lang="ru-RU" sz="2000" dirty="0"/>
              <a:t> </a:t>
            </a:r>
            <a:r>
              <a:rPr lang="ru-RU" sz="2000" dirty="0" err="1"/>
              <a:t>великої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лімфоцитів</a:t>
            </a:r>
            <a:r>
              <a:rPr lang="ru-RU" sz="2000" dirty="0"/>
              <a:t> і </a:t>
            </a:r>
            <a:r>
              <a:rPr lang="ru-RU" sz="2000" dirty="0" err="1"/>
              <a:t>невеликої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клітин</a:t>
            </a:r>
            <a:r>
              <a:rPr lang="ru-RU" sz="2000" dirty="0"/>
              <a:t> </a:t>
            </a:r>
            <a:r>
              <a:rPr lang="ru-RU" sz="2000" dirty="0" err="1"/>
              <a:t>Березовського-Штернберга</a:t>
            </a:r>
            <a:r>
              <a:rPr lang="ru-RU" sz="2000" dirty="0" smtClean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2000" dirty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Нодулярний</a:t>
            </a:r>
            <a:r>
              <a:rPr lang="ru-RU" sz="2000" b="1" dirty="0" smtClean="0">
                <a:solidFill>
                  <a:srgbClr val="FFFF66"/>
                </a:solidFill>
              </a:rPr>
              <a:t> </a:t>
            </a:r>
            <a:r>
              <a:rPr lang="ru-RU" sz="2000" b="1" dirty="0">
                <a:solidFill>
                  <a:srgbClr val="FFFF66"/>
                </a:solidFill>
              </a:rPr>
              <a:t>склероз.</a:t>
            </a:r>
            <a:r>
              <a:rPr lang="ru-RU" sz="2000" dirty="0"/>
              <a:t> </a:t>
            </a:r>
            <a:r>
              <a:rPr lang="ru-RU" sz="2000" dirty="0" err="1"/>
              <a:t>Наявність</a:t>
            </a:r>
            <a:r>
              <a:rPr lang="ru-RU" sz="2000" dirty="0"/>
              <a:t> широких </a:t>
            </a:r>
            <a:r>
              <a:rPr lang="ru-RU" sz="2000" dirty="0" err="1"/>
              <a:t>пучків</a:t>
            </a:r>
            <a:r>
              <a:rPr lang="ru-RU" sz="2000" dirty="0"/>
              <a:t> </a:t>
            </a:r>
            <a:r>
              <a:rPr lang="ru-RU" sz="2000" dirty="0" err="1"/>
              <a:t>колагенових</a:t>
            </a:r>
            <a:r>
              <a:rPr lang="ru-RU" sz="2000" dirty="0"/>
              <a:t> волокон і </a:t>
            </a:r>
            <a:r>
              <a:rPr lang="ru-RU" sz="2000" dirty="0" err="1"/>
              <a:t>клітин</a:t>
            </a:r>
            <a:r>
              <a:rPr lang="ru-RU" sz="2000" dirty="0"/>
              <a:t> </a:t>
            </a:r>
            <a:r>
              <a:rPr lang="ru-RU" sz="2000" dirty="0" err="1"/>
              <a:t>Березовського-Штернберга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багаточасточкові</a:t>
            </a:r>
            <a:r>
              <a:rPr lang="ru-RU" sz="2000" dirty="0"/>
              <a:t> ядра і </a:t>
            </a:r>
            <a:r>
              <a:rPr lang="ru-RU" sz="2000" dirty="0" err="1"/>
              <a:t>багату</a:t>
            </a:r>
            <a:r>
              <a:rPr lang="ru-RU" sz="2000" dirty="0"/>
              <a:t> </a:t>
            </a:r>
            <a:r>
              <a:rPr lang="ru-RU" sz="2000" dirty="0" err="1"/>
              <a:t>бліду</a:t>
            </a:r>
            <a:r>
              <a:rPr lang="ru-RU" sz="2000" dirty="0"/>
              <a:t> цитоплазму</a:t>
            </a:r>
            <a:r>
              <a:rPr lang="ru-RU" sz="2000" dirty="0" smtClean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2000" dirty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Змішанноклітинний</a:t>
            </a:r>
            <a:r>
              <a:rPr lang="ru-RU" sz="2000" b="1" dirty="0" smtClean="0">
                <a:solidFill>
                  <a:srgbClr val="FFFF66"/>
                </a:solidFill>
              </a:rPr>
              <a:t> </a:t>
            </a:r>
            <a:r>
              <a:rPr lang="ru-RU" sz="2000" b="1" dirty="0" err="1" smtClean="0">
                <a:solidFill>
                  <a:srgbClr val="FFFF66"/>
                </a:solidFill>
              </a:rPr>
              <a:t>варіант</a:t>
            </a:r>
            <a:r>
              <a:rPr lang="ru-RU" sz="2000" b="1" dirty="0">
                <a:solidFill>
                  <a:srgbClr val="FFFF66"/>
                </a:solidFill>
              </a:rPr>
              <a:t>.</a:t>
            </a:r>
            <a:r>
              <a:rPr lang="ru-RU" sz="2000" dirty="0"/>
              <a:t> </a:t>
            </a:r>
            <a:r>
              <a:rPr lang="ru-RU" sz="2000" dirty="0" err="1"/>
              <a:t>Проміжні</a:t>
            </a:r>
            <a:r>
              <a:rPr lang="ru-RU" sz="2000" dirty="0"/>
              <a:t> </a:t>
            </a:r>
            <a:r>
              <a:rPr lang="ru-RU" sz="2000" dirty="0" err="1"/>
              <a:t>гістологічні</a:t>
            </a:r>
            <a:r>
              <a:rPr lang="ru-RU" sz="2000" dirty="0"/>
              <a:t> характеристики з </a:t>
            </a:r>
            <a:r>
              <a:rPr lang="ru-RU" sz="2000" dirty="0" err="1"/>
              <a:t>наявністю</a:t>
            </a:r>
            <a:r>
              <a:rPr lang="ru-RU" sz="2000" dirty="0"/>
              <a:t> </a:t>
            </a:r>
            <a:r>
              <a:rPr lang="ru-RU" sz="2000" dirty="0" err="1"/>
              <a:t>численних</a:t>
            </a:r>
            <a:r>
              <a:rPr lang="ru-RU" sz="2000" dirty="0"/>
              <a:t> </a:t>
            </a:r>
            <a:r>
              <a:rPr lang="ru-RU" sz="2000" dirty="0" err="1"/>
              <a:t>лімфоцитів</a:t>
            </a:r>
            <a:r>
              <a:rPr lang="ru-RU" sz="2000" dirty="0"/>
              <a:t>, </a:t>
            </a:r>
            <a:r>
              <a:rPr lang="ru-RU" sz="2000" dirty="0" err="1"/>
              <a:t>плазмоцитів</a:t>
            </a:r>
            <a:r>
              <a:rPr lang="ru-RU" sz="2000" dirty="0"/>
              <a:t>, </a:t>
            </a:r>
            <a:r>
              <a:rPr lang="ru-RU" sz="2000" dirty="0" err="1"/>
              <a:t>еозинофілів</a:t>
            </a:r>
            <a:r>
              <a:rPr lang="ru-RU" sz="2000" dirty="0"/>
              <a:t> і </a:t>
            </a:r>
            <a:r>
              <a:rPr lang="ru-RU" sz="2000" dirty="0" err="1"/>
              <a:t>клітин</a:t>
            </a:r>
            <a:r>
              <a:rPr lang="ru-RU" sz="2000" dirty="0"/>
              <a:t> </a:t>
            </a:r>
            <a:r>
              <a:rPr lang="ru-RU" sz="2000" dirty="0" err="1"/>
              <a:t>Березовського-Штернберга</a:t>
            </a:r>
            <a:r>
              <a:rPr lang="ru-RU" sz="2000" dirty="0"/>
              <a:t>.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endParaRPr lang="ru-RU" sz="2000" b="1" dirty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ª"/>
            </a:pPr>
            <a:r>
              <a:rPr lang="ru-RU" sz="2000" b="1" dirty="0" err="1" smtClean="0">
                <a:solidFill>
                  <a:srgbClr val="FFFF66"/>
                </a:solidFill>
              </a:rPr>
              <a:t>Варіант</a:t>
            </a:r>
            <a:r>
              <a:rPr lang="ru-RU" sz="2000" b="1" dirty="0" smtClean="0">
                <a:solidFill>
                  <a:srgbClr val="FFFF66"/>
                </a:solidFill>
              </a:rPr>
              <a:t> з </a:t>
            </a:r>
            <a:r>
              <a:rPr lang="ru-RU" sz="2000" b="1" dirty="0" err="1" smtClean="0">
                <a:solidFill>
                  <a:srgbClr val="FFFF66"/>
                </a:solidFill>
              </a:rPr>
              <a:t>лімфоїдним</a:t>
            </a:r>
            <a:r>
              <a:rPr lang="ru-RU" sz="2000" b="1" dirty="0" smtClean="0">
                <a:solidFill>
                  <a:srgbClr val="FFFF66"/>
                </a:solidFill>
              </a:rPr>
              <a:t> </a:t>
            </a:r>
            <a:r>
              <a:rPr lang="ru-RU" sz="2000" b="1" dirty="0" err="1" smtClean="0">
                <a:solidFill>
                  <a:srgbClr val="FFFF66"/>
                </a:solidFill>
              </a:rPr>
              <a:t>виснаженням</a:t>
            </a:r>
            <a:r>
              <a:rPr lang="ru-RU" sz="2000" b="1" dirty="0" smtClean="0">
                <a:solidFill>
                  <a:srgbClr val="FFFF66"/>
                </a:solidFill>
              </a:rPr>
              <a:t>.</a:t>
            </a:r>
            <a:r>
              <a:rPr lang="ru-RU" sz="2000" dirty="0"/>
              <a:t> Тканина </a:t>
            </a:r>
            <a:r>
              <a:rPr lang="ru-RU" sz="2000" dirty="0" err="1"/>
              <a:t>лімфатичного</a:t>
            </a:r>
            <a:r>
              <a:rPr lang="ru-RU" sz="2000" dirty="0"/>
              <a:t> </a:t>
            </a:r>
            <a:r>
              <a:rPr lang="ru-RU" sz="2000" dirty="0" err="1"/>
              <a:t>вузла</a:t>
            </a:r>
            <a:r>
              <a:rPr lang="ru-RU" sz="2000" dirty="0"/>
              <a:t> </a:t>
            </a:r>
            <a:r>
              <a:rPr lang="ru-RU" sz="2000" dirty="0" err="1"/>
              <a:t>заміщується</a:t>
            </a:r>
            <a:r>
              <a:rPr lang="ru-RU" sz="2000" dirty="0"/>
              <a:t> </a:t>
            </a:r>
            <a:r>
              <a:rPr lang="ru-RU" sz="2000" dirty="0" err="1"/>
              <a:t>пухлинною</a:t>
            </a:r>
            <a:r>
              <a:rPr lang="ru-RU" sz="2000" dirty="0"/>
              <a:t> тканиною, </a:t>
            </a:r>
            <a:r>
              <a:rPr lang="ru-RU" sz="2000" dirty="0" err="1"/>
              <a:t>представленою</a:t>
            </a:r>
            <a:r>
              <a:rPr lang="ru-RU" sz="2000" dirty="0"/>
              <a:t> </a:t>
            </a:r>
            <a:r>
              <a:rPr lang="ru-RU" sz="2000" dirty="0" err="1"/>
              <a:t>поліморними</a:t>
            </a:r>
            <a:r>
              <a:rPr lang="ru-RU" sz="2000" dirty="0"/>
              <a:t> </a:t>
            </a:r>
            <a:r>
              <a:rPr lang="ru-RU" sz="2000" dirty="0" err="1"/>
              <a:t>мононуклеарами</a:t>
            </a:r>
            <a:r>
              <a:rPr lang="ru-RU" sz="2000" dirty="0"/>
              <a:t> і </a:t>
            </a:r>
            <a:r>
              <a:rPr lang="ru-RU" sz="2000" dirty="0" err="1"/>
              <a:t>клітинами</a:t>
            </a:r>
            <a:r>
              <a:rPr lang="ru-RU" sz="2000" dirty="0"/>
              <a:t> </a:t>
            </a:r>
            <a:r>
              <a:rPr lang="ru-RU" sz="2000" dirty="0" err="1"/>
              <a:t>Березовського-Штернберга</a:t>
            </a:r>
            <a:r>
              <a:rPr lang="ru-RU" sz="2000" dirty="0"/>
              <a:t>, </a:t>
            </a:r>
            <a:r>
              <a:rPr lang="ru-RU" sz="2000" dirty="0" err="1"/>
              <a:t>різного</a:t>
            </a:r>
            <a:r>
              <a:rPr lang="ru-RU" sz="2000" dirty="0"/>
              <a:t> </a:t>
            </a:r>
            <a:r>
              <a:rPr lang="ru-RU" sz="2000" dirty="0" err="1"/>
              <a:t>ступеня</a:t>
            </a:r>
            <a:r>
              <a:rPr lang="ru-RU" sz="2000" dirty="0"/>
              <a:t> </a:t>
            </a:r>
            <a:r>
              <a:rPr lang="ru-RU" sz="2000" dirty="0" err="1"/>
              <a:t>вираженості</a:t>
            </a:r>
            <a:r>
              <a:rPr lang="ru-RU" sz="2000" dirty="0"/>
              <a:t> </a:t>
            </a:r>
            <a:r>
              <a:rPr lang="ru-RU" sz="2000" dirty="0" err="1"/>
              <a:t>дифузним</a:t>
            </a:r>
            <a:r>
              <a:rPr lang="ru-RU" sz="2000" dirty="0"/>
              <a:t> </a:t>
            </a:r>
            <a:r>
              <a:rPr lang="ru-RU" sz="2000" dirty="0" err="1"/>
              <a:t>фіброзом</a:t>
            </a:r>
            <a:r>
              <a:rPr lang="ru-RU" sz="2000" dirty="0"/>
              <a:t> і </a:t>
            </a:r>
            <a:r>
              <a:rPr lang="ru-RU" sz="2000" dirty="0" err="1"/>
              <a:t>дуже</a:t>
            </a:r>
            <a:r>
              <a:rPr lang="ru-RU" sz="2000" dirty="0"/>
              <a:t> малою </a:t>
            </a:r>
            <a:r>
              <a:rPr lang="ru-RU" sz="2000" dirty="0" err="1"/>
              <a:t>кількістю</a:t>
            </a:r>
            <a:r>
              <a:rPr lang="ru-RU" sz="2000" dirty="0"/>
              <a:t> </a:t>
            </a:r>
            <a:r>
              <a:rPr lang="ru-RU" sz="2000" dirty="0" err="1"/>
              <a:t>лімфоцитів</a:t>
            </a:r>
            <a:r>
              <a:rPr lang="ru-RU" sz="2000" dirty="0"/>
              <a:t>.</a:t>
            </a:r>
          </a:p>
        </p:txBody>
      </p:sp>
      <p:sp>
        <p:nvSpPr>
          <p:cNvPr id="293891" name="AutoShape 3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281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400" dirty="0" err="1" smtClean="0">
                <a:solidFill>
                  <a:srgbClr val="A50021"/>
                </a:solidFill>
              </a:rPr>
              <a:t>Гістологічні</a:t>
            </a:r>
            <a:r>
              <a:rPr lang="ru-RU" sz="2400" dirty="0" smtClean="0">
                <a:solidFill>
                  <a:srgbClr val="A50021"/>
                </a:solidFill>
              </a:rPr>
              <a:t> </a:t>
            </a:r>
            <a:r>
              <a:rPr lang="ru-RU" sz="2400" dirty="0" err="1" smtClean="0">
                <a:solidFill>
                  <a:srgbClr val="A50021"/>
                </a:solidFill>
              </a:rPr>
              <a:t>форми-стадії</a:t>
            </a:r>
            <a:r>
              <a:rPr lang="ru-RU" sz="2400" dirty="0" smtClean="0">
                <a:solidFill>
                  <a:srgbClr val="A50021"/>
                </a:solidFill>
              </a:rPr>
              <a:t> </a:t>
            </a:r>
            <a:r>
              <a:rPr lang="ru-RU" sz="2400" dirty="0" err="1" smtClean="0">
                <a:solidFill>
                  <a:srgbClr val="A50021"/>
                </a:solidFill>
              </a:rPr>
              <a:t>лімфогранулематоза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AutoShap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281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 smtClean="0">
                <a:solidFill>
                  <a:srgbClr val="A50021"/>
                </a:solidFill>
              </a:rPr>
              <a:t>Лімфома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 err="1" smtClean="0">
                <a:solidFill>
                  <a:srgbClr val="A50021"/>
                </a:solidFill>
              </a:rPr>
              <a:t>Ходжкіна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>
                <a:solidFill>
                  <a:srgbClr val="A50021"/>
                </a:solidFill>
              </a:rPr>
              <a:t>(</a:t>
            </a:r>
            <a:r>
              <a:rPr lang="ru-RU" sz="3200" dirty="0" err="1" smtClean="0">
                <a:solidFill>
                  <a:srgbClr val="A50021"/>
                </a:solidFill>
              </a:rPr>
              <a:t>лімфогранулематоз</a:t>
            </a:r>
            <a:r>
              <a:rPr lang="ru-RU" sz="3200" dirty="0">
                <a:solidFill>
                  <a:srgbClr val="A50021"/>
                </a:solidFill>
              </a:rPr>
              <a:t>)</a:t>
            </a:r>
            <a:r>
              <a:rPr lang="ru-RU" dirty="0"/>
              <a:t> </a:t>
            </a:r>
          </a:p>
        </p:txBody>
      </p:sp>
      <p:pic>
        <p:nvPicPr>
          <p:cNvPr id="294915" name="Picture 3" descr="лимфогранулемато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52"/>
          <a:stretch>
            <a:fillRect/>
          </a:stretch>
        </p:blipFill>
        <p:spPr bwMode="auto">
          <a:xfrm>
            <a:off x="395536" y="1205890"/>
            <a:ext cx="4221162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брюшина при лейкоз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38264"/>
            <a:ext cx="3702050" cy="53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Лимфома Ходжки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2475" r="7198" b="55713"/>
          <a:stretch>
            <a:fillRect/>
          </a:stretch>
        </p:blipFill>
        <p:spPr bwMode="auto">
          <a:xfrm>
            <a:off x="6782512" y="5373216"/>
            <a:ext cx="2253983" cy="139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err="1" smtClean="0">
                <a:solidFill>
                  <a:srgbClr val="A50021"/>
                </a:solidFill>
              </a:rPr>
              <a:t>Фіброма</a:t>
            </a:r>
            <a:r>
              <a:rPr lang="ru-RU" sz="3600" dirty="0" smtClean="0">
                <a:solidFill>
                  <a:srgbClr val="A50021"/>
                </a:solidFill>
              </a:rPr>
              <a:t> </a:t>
            </a:r>
            <a:r>
              <a:rPr lang="ru-RU" sz="3600" dirty="0" err="1" smtClean="0">
                <a:solidFill>
                  <a:srgbClr val="A50021"/>
                </a:solidFill>
              </a:rPr>
              <a:t>яєчника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75812" name="Picture 4" descr="фиброма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" t="1585" r="3427" b="2502"/>
          <a:stretch>
            <a:fillRect/>
          </a:stretch>
        </p:blipFill>
        <p:spPr bwMode="auto">
          <a:xfrm>
            <a:off x="4787900" y="1196975"/>
            <a:ext cx="3598863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5813" name="Picture 5" descr="фиброиа яичн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3662363" cy="548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482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616575"/>
          </a:xfrm>
          <a:solidFill>
            <a:schemeClr val="accent1">
              <a:alpha val="28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Варіант</a:t>
            </a:r>
            <a:r>
              <a:rPr lang="ru-RU" sz="2400" dirty="0"/>
              <a:t> </a:t>
            </a:r>
            <a:r>
              <a:rPr lang="ru-RU" sz="2400" dirty="0" err="1" smtClean="0"/>
              <a:t>ендемічної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лімфосаркоми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африканська</a:t>
            </a:r>
            <a:r>
              <a:rPr lang="ru-RU" sz="2400" dirty="0"/>
              <a:t> </a:t>
            </a:r>
            <a:r>
              <a:rPr lang="ru-RU" sz="2400" dirty="0" err="1"/>
              <a:t>лімфома</a:t>
            </a:r>
            <a:r>
              <a:rPr lang="ru-RU" sz="2400" dirty="0"/>
              <a:t>).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endParaRPr lang="ru-RU" sz="2400" dirty="0"/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 smtClean="0"/>
              <a:t>Найчастіше</a:t>
            </a:r>
            <a:r>
              <a:rPr lang="ru-RU" sz="2400" dirty="0" smtClean="0"/>
              <a:t> </a:t>
            </a:r>
            <a:r>
              <a:rPr lang="ru-RU" sz="2400" dirty="0" err="1" smtClean="0"/>
              <a:t>зустрічається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в </a:t>
            </a:r>
            <a:r>
              <a:rPr lang="ru-RU" sz="2400" dirty="0" err="1" smtClean="0">
                <a:solidFill>
                  <a:srgbClr val="FFFF00"/>
                </a:solidFill>
              </a:rPr>
              <a:t>екваторіальній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Африці</a:t>
            </a:r>
            <a:r>
              <a:rPr lang="ru-RU" sz="2400" dirty="0" smtClean="0"/>
              <a:t>.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smtClean="0"/>
              <a:t>В </a:t>
            </a:r>
            <a:r>
              <a:rPr lang="ru-RU" sz="2400" dirty="0" err="1" smtClean="0"/>
              <a:t>етіології</a:t>
            </a:r>
            <a:r>
              <a:rPr lang="ru-RU" sz="2400" dirty="0" smtClean="0"/>
              <a:t> </a:t>
            </a:r>
            <a:r>
              <a:rPr lang="ru-RU" sz="2400" dirty="0" err="1" smtClean="0"/>
              <a:t>має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ДНК-</a:t>
            </a:r>
            <a:r>
              <a:rPr lang="ru-RU" sz="2400" dirty="0" err="1" smtClean="0">
                <a:solidFill>
                  <a:srgbClr val="FFFF00"/>
                </a:solidFill>
              </a:rPr>
              <a:t>вірус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Епштейна-Барра</a:t>
            </a:r>
            <a:r>
              <a:rPr lang="ru-RU" sz="2400" dirty="0" smtClean="0"/>
              <a:t>.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 smtClean="0"/>
              <a:t>Локализація</a:t>
            </a:r>
            <a:r>
              <a:rPr lang="ru-RU" sz="2400" dirty="0" smtClean="0"/>
              <a:t> - </a:t>
            </a:r>
            <a:r>
              <a:rPr lang="ru-RU" sz="2400" dirty="0" err="1" smtClean="0"/>
              <a:t>частіше</a:t>
            </a:r>
            <a:r>
              <a:rPr lang="ru-RU" sz="2400" dirty="0" smtClean="0"/>
              <a:t> </a:t>
            </a:r>
            <a:r>
              <a:rPr lang="ru-RU" sz="2400" dirty="0" smtClean="0"/>
              <a:t>в </a:t>
            </a:r>
            <a:r>
              <a:rPr lang="ru-RU" sz="2400" dirty="0" err="1" smtClean="0"/>
              <a:t>ділянці</a:t>
            </a:r>
            <a:r>
              <a:rPr lang="ru-RU" sz="2400" dirty="0" smtClean="0"/>
              <a:t> </a:t>
            </a:r>
            <a:r>
              <a:rPr lang="ru-RU" sz="2400" dirty="0" err="1" smtClean="0"/>
              <a:t>щелепи</a:t>
            </a:r>
            <a:r>
              <a:rPr lang="ru-RU" sz="2400" dirty="0" smtClean="0"/>
              <a:t>.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 smtClean="0"/>
              <a:t>Гістологічно</a:t>
            </a:r>
            <a:r>
              <a:rPr lang="ru-RU" sz="2400" dirty="0" smtClean="0"/>
              <a:t> – </a:t>
            </a:r>
            <a:r>
              <a:rPr lang="ru-RU" sz="2400" b="1" dirty="0" smtClean="0">
                <a:solidFill>
                  <a:srgbClr val="FFFF00"/>
                </a:solidFill>
              </a:rPr>
              <a:t>картина «</a:t>
            </a:r>
            <a:r>
              <a:rPr lang="ru-RU" sz="2400" b="1" dirty="0" err="1" smtClean="0">
                <a:solidFill>
                  <a:srgbClr val="FFFF00"/>
                </a:solidFill>
              </a:rPr>
              <a:t>зіркового</a:t>
            </a:r>
            <a:r>
              <a:rPr lang="ru-RU" sz="2400" b="1" dirty="0" smtClean="0">
                <a:solidFill>
                  <a:srgbClr val="FFFF00"/>
                </a:solidFill>
              </a:rPr>
              <a:t> неба»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/>
              <a:t>за </a:t>
            </a:r>
            <a:r>
              <a:rPr lang="ru-RU" sz="2400" dirty="0" err="1"/>
              <a:t>рахунок</a:t>
            </a:r>
            <a:r>
              <a:rPr lang="ru-RU" sz="2400" dirty="0"/>
              <a:t> </a:t>
            </a:r>
            <a:r>
              <a:rPr lang="ru-RU" sz="2400" dirty="0" err="1"/>
              <a:t>наявності</a:t>
            </a:r>
            <a:r>
              <a:rPr lang="ru-RU" sz="2400" dirty="0"/>
              <a:t> великих</a:t>
            </a:r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макрофагів</a:t>
            </a:r>
            <a:r>
              <a:rPr lang="ru-RU" sz="2400" dirty="0"/>
              <a:t> </a:t>
            </a:r>
            <a:r>
              <a:rPr lang="ru-RU" sz="2400" dirty="0" err="1"/>
              <a:t>серед</a:t>
            </a:r>
            <a:endParaRPr lang="ru-RU" sz="2400" dirty="0"/>
          </a:p>
          <a:p>
            <a:pPr marL="0" indent="0">
              <a:lnSpc>
                <a:spcPct val="80000"/>
              </a:lnSpc>
              <a:buClr>
                <a:srgbClr val="990000"/>
              </a:buClr>
              <a:buNone/>
            </a:pPr>
            <a:r>
              <a:rPr lang="ru-RU" sz="2400" dirty="0" err="1"/>
              <a:t>лімфоцитоподібних</a:t>
            </a:r>
            <a:r>
              <a:rPr lang="ru-RU" sz="2400" dirty="0"/>
              <a:t> </a:t>
            </a:r>
            <a:r>
              <a:rPr lang="ru-RU" sz="2400" dirty="0" err="1"/>
              <a:t>клітин</a:t>
            </a:r>
            <a:r>
              <a:rPr lang="ru-RU" sz="2400" dirty="0"/>
              <a:t>.</a:t>
            </a:r>
          </a:p>
        </p:txBody>
      </p:sp>
      <p:sp>
        <p:nvSpPr>
          <p:cNvPr id="293891" name="AutoShape 3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281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200" dirty="0" err="1" smtClean="0">
                <a:solidFill>
                  <a:srgbClr val="A50021"/>
                </a:solidFill>
              </a:rPr>
              <a:t>Лімфома</a:t>
            </a:r>
            <a:r>
              <a:rPr lang="ru-RU" sz="3200" dirty="0" smtClean="0">
                <a:solidFill>
                  <a:srgbClr val="A50021"/>
                </a:solidFill>
              </a:rPr>
              <a:t> </a:t>
            </a:r>
            <a:r>
              <a:rPr lang="ru-RU" sz="3200" dirty="0" err="1" smtClean="0">
                <a:solidFill>
                  <a:srgbClr val="A50021"/>
                </a:solidFill>
              </a:rPr>
              <a:t>Беркитта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544" y="4725143"/>
            <a:ext cx="2811912" cy="18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32089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5" name="AutoShape 5"/>
          <p:cNvSpPr>
            <a:spLocks noGrp="1" noChangeArrowheads="1"/>
          </p:cNvSpPr>
          <p:nvPr>
            <p:ph type="body" idx="1"/>
          </p:nvPr>
        </p:nvSpPr>
        <p:spPr>
          <a:xfrm>
            <a:off x="539750" y="2276475"/>
            <a:ext cx="8136706" cy="2232025"/>
          </a:xfrm>
          <a:prstGeom prst="roundRect">
            <a:avLst>
              <a:gd name="adj" fmla="val 5125"/>
            </a:avLst>
          </a:prstGeom>
          <a:gradFill rotWithShape="1">
            <a:gsLst>
              <a:gs pos="0">
                <a:srgbClr val="FFFF00">
                  <a:alpha val="50000"/>
                </a:srgbClr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b="1" i="1" dirty="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5400" b="1" i="1" dirty="0" err="1" smtClean="0">
                <a:solidFill>
                  <a:srgbClr val="FF3300"/>
                </a:solidFill>
                <a:latin typeface="Times New Roman" pitchFamily="18" charset="0"/>
              </a:rPr>
              <a:t>Дякую</a:t>
            </a:r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</a:rPr>
              <a:t> за </a:t>
            </a:r>
            <a:r>
              <a:rPr lang="ru-RU" sz="5400" b="1" i="1" dirty="0" err="1" smtClean="0">
                <a:solidFill>
                  <a:srgbClr val="FF3300"/>
                </a:solidFill>
                <a:latin typeface="Times New Roman" pitchFamily="18" charset="0"/>
              </a:rPr>
              <a:t>увагу</a:t>
            </a:r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</a:rPr>
              <a:t>!</a:t>
            </a:r>
            <a:endParaRPr lang="ru-RU" sz="5400" b="1" i="1" dirty="0">
              <a:solidFill>
                <a:srgbClr val="FF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9999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3600" dirty="0" smtClean="0">
                <a:solidFill>
                  <a:srgbClr val="A50021"/>
                </a:solidFill>
              </a:rPr>
              <a:t>Тверда </a:t>
            </a:r>
            <a:r>
              <a:rPr lang="ru-RU" sz="3600" dirty="0">
                <a:solidFill>
                  <a:srgbClr val="A50021"/>
                </a:solidFill>
              </a:rPr>
              <a:t>та </a:t>
            </a:r>
            <a:r>
              <a:rPr lang="ru-RU" sz="3600" dirty="0" err="1">
                <a:solidFill>
                  <a:srgbClr val="A50021"/>
                </a:solidFill>
              </a:rPr>
              <a:t>м'яка</a:t>
            </a: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err="1">
                <a:solidFill>
                  <a:srgbClr val="A50021"/>
                </a:solidFill>
              </a:rPr>
              <a:t>фіброми</a:t>
            </a:r>
            <a:endParaRPr lang="ru-RU" sz="3600" dirty="0">
              <a:solidFill>
                <a:srgbClr val="A50021"/>
              </a:solidFill>
            </a:endParaRPr>
          </a:p>
        </p:txBody>
      </p:sp>
      <p:pic>
        <p:nvPicPr>
          <p:cNvPr id="336899" name="Picture 3" descr="fibroma_sclerotic_2_0608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25538"/>
            <a:ext cx="6351588" cy="476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6900" name="Picture 4" descr="клеточная фибро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636838"/>
            <a:ext cx="5500688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31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90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90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2902</TotalTime>
  <Words>2009</Words>
  <Application>Microsoft Office PowerPoint</Application>
  <PresentationFormat>Экран (4:3)</PresentationFormat>
  <Paragraphs>298</Paragraphs>
  <Slides>81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81</vt:i4>
      </vt:variant>
    </vt:vector>
  </HeadingPairs>
  <TitlesOfParts>
    <vt:vector size="86" baseType="lpstr">
      <vt:lpstr>Arial</vt:lpstr>
      <vt:lpstr>Calibri</vt:lpstr>
      <vt:lpstr>Times New Roman</vt:lpstr>
      <vt:lpstr>Wingdings</vt:lpstr>
      <vt:lpstr>Лучи</vt:lpstr>
      <vt:lpstr>Презентация PowerPoint</vt:lpstr>
      <vt:lpstr>Презентация PowerPoint</vt:lpstr>
      <vt:lpstr>Презентация PowerPoint</vt:lpstr>
      <vt:lpstr>Пухлини зі сполучної тканини</vt:lpstr>
      <vt:lpstr>Фіброма</vt:lpstr>
      <vt:lpstr>Фіброма</vt:lpstr>
      <vt:lpstr>Фіброми</vt:lpstr>
      <vt:lpstr>Фіброма яєчника</vt:lpstr>
      <vt:lpstr>Тверда та м'яка фіброми</vt:lpstr>
      <vt:lpstr>Пухлини зі сполучної тканини</vt:lpstr>
      <vt:lpstr>Пухлини зі сполучної тканини</vt:lpstr>
      <vt:lpstr>Міксома</vt:lpstr>
      <vt:lpstr>Пухлини зі сполучної тканини</vt:lpstr>
      <vt:lpstr>Фібросаркома</vt:lpstr>
      <vt:lpstr>Пухлини із жирової тканини</vt:lpstr>
      <vt:lpstr>Пухлини з жирової тканини</vt:lpstr>
      <vt:lpstr>Ліпома</vt:lpstr>
      <vt:lpstr>Ліпоми ротової порожнини</vt:lpstr>
      <vt:lpstr>Ліпома під’язичної ділянки</vt:lpstr>
      <vt:lpstr>Ліпома шиї</vt:lpstr>
      <vt:lpstr>Ліпома стегна</vt:lpstr>
      <vt:lpstr>Пухлини з жирової тканини</vt:lpstr>
      <vt:lpstr>Пухлини з жирової тканини</vt:lpstr>
      <vt:lpstr>Ліпосаркома</vt:lpstr>
      <vt:lpstr>Пухлини з жирової тканини</vt:lpstr>
      <vt:lpstr>Пухлини з м'язової тканини</vt:lpstr>
      <vt:lpstr>Пухлини з м'язової тканини</vt:lpstr>
      <vt:lpstr>Міома матки</vt:lpstr>
      <vt:lpstr>Міома матки</vt:lpstr>
      <vt:lpstr>Лейоміома и лейоміосаркома</vt:lpstr>
      <vt:lpstr>Пухлини з м'язової тканини</vt:lpstr>
      <vt:lpstr>Пухлини з кісткової і хрящової тканини</vt:lpstr>
      <vt:lpstr>Пухлини з хрящової тканини</vt:lpstr>
      <vt:lpstr>Хондрома і хондросаркома</vt:lpstr>
      <vt:lpstr>Пухлини з кісткової тканини</vt:lpstr>
      <vt:lpstr>Остеома и остеосаркома</vt:lpstr>
      <vt:lpstr>Остеосаркоми різної локалізації</vt:lpstr>
      <vt:lpstr>Остеосаркома</vt:lpstr>
      <vt:lpstr>Цементобластома – доброякісна пухлина, що характеризується утворенням в області кореня цементоподібної тканини різного ступеня мінералізації; нагадує кісткову тканину або представлена грубоволокнистою сполучною тканиною з множинними кальцинатамі («цементіклі»)</vt:lpstr>
      <vt:lpstr>Пухлини із судин</vt:lpstr>
      <vt:lpstr>Капілярна гемангіома</vt:lpstr>
      <vt:lpstr>Кавернозна гемангіома</vt:lpstr>
      <vt:lpstr>Кавернозна гемангіома печінки </vt:lpstr>
      <vt:lpstr>Пухлини із судин</vt:lpstr>
      <vt:lpstr>Пухлини із судин</vt:lpstr>
      <vt:lpstr>Доброякісна і злоякісна гемангіоперицитома</vt:lpstr>
      <vt:lpstr>Пухлини із судин</vt:lpstr>
      <vt:lpstr>Пухлини із лімфатичних судин</vt:lpstr>
      <vt:lpstr>Лімфангіома язику </vt:lpstr>
      <vt:lpstr>Пухлини меланінутворюючої тканини</vt:lpstr>
      <vt:lpstr>Меланома</vt:lpstr>
      <vt:lpstr>Меланома</vt:lpstr>
      <vt:lpstr>Меланома</vt:lpstr>
      <vt:lpstr>Метастази меланоми</vt:lpstr>
      <vt:lpstr>Пухлини нервової системи та оболонок мозку</vt:lpstr>
      <vt:lpstr>Астроцитома (найбільш часта доброякісна пухлина мозку)</vt:lpstr>
      <vt:lpstr>Гліобластома - найбільш часта злоякісна пухлина мозку)</vt:lpstr>
      <vt:lpstr>Пухлини з периферичних нервів</vt:lpstr>
      <vt:lpstr>Системний нейрофіброматоз (Хвороба Реклингхаузена)</vt:lpstr>
      <vt:lpstr>Пухлини синовіальних тканин</vt:lpstr>
      <vt:lpstr>Пухлини мезотеліальних тканин</vt:lpstr>
      <vt:lpstr>Тератоми </vt:lpstr>
      <vt:lpstr>Тератоми </vt:lpstr>
      <vt:lpstr>Тератоми (організмені)</vt:lpstr>
      <vt:lpstr>Тератоми (органоїдні) </vt:lpstr>
      <vt:lpstr>Пухлини кровотворної тканини</vt:lpstr>
      <vt:lpstr>Схема нормального гемопоезу</vt:lpstr>
      <vt:lpstr>Презентация PowerPoint</vt:lpstr>
      <vt:lpstr>Лейкози </vt:lpstr>
      <vt:lpstr>Лейкози </vt:lpstr>
      <vt:lpstr>Лейкози </vt:lpstr>
      <vt:lpstr>Характеристика кісткового мозку</vt:lpstr>
      <vt:lpstr>Лейкози </vt:lpstr>
      <vt:lpstr>Лейкози </vt:lpstr>
      <vt:lpstr>Мієлома (мієломна хвороба) </vt:lpstr>
      <vt:lpstr>Лімфоми </vt:lpstr>
      <vt:lpstr>Лімфома Ходжкіна (лімфогранулематоз) </vt:lpstr>
      <vt:lpstr>Гістологічні форми-стадії лімфогранулематоза </vt:lpstr>
      <vt:lpstr>Лімфома Ходжкіна (лімфогранулематоз) </vt:lpstr>
      <vt:lpstr>Лімфома Беркитта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Воспаление</dc:title>
  <dc:creator>Serg</dc:creator>
  <cp:lastModifiedBy>Пользователь Windows</cp:lastModifiedBy>
  <cp:revision>152</cp:revision>
  <dcterms:created xsi:type="dcterms:W3CDTF">2005-12-10T14:47:12Z</dcterms:created>
  <dcterms:modified xsi:type="dcterms:W3CDTF">2020-04-26T15:31:00Z</dcterms:modified>
</cp:coreProperties>
</file>