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9" r:id="rId1"/>
  </p:sldMasterIdLst>
  <p:notesMasterIdLst>
    <p:notesMasterId r:id="rId65"/>
  </p:notesMasterIdLst>
  <p:sldIdLst>
    <p:sldId id="256" r:id="rId2"/>
    <p:sldId id="493" r:id="rId3"/>
    <p:sldId id="502" r:id="rId4"/>
    <p:sldId id="492" r:id="rId5"/>
    <p:sldId id="324" r:id="rId6"/>
    <p:sldId id="446" r:id="rId7"/>
    <p:sldId id="320" r:id="rId8"/>
    <p:sldId id="439" r:id="rId9"/>
    <p:sldId id="505" r:id="rId10"/>
    <p:sldId id="506" r:id="rId11"/>
    <p:sldId id="440" r:id="rId12"/>
    <p:sldId id="332" r:id="rId13"/>
    <p:sldId id="327" r:id="rId14"/>
    <p:sldId id="329" r:id="rId15"/>
    <p:sldId id="330" r:id="rId16"/>
    <p:sldId id="367" r:id="rId17"/>
    <p:sldId id="458" r:id="rId18"/>
    <p:sldId id="460" r:id="rId19"/>
    <p:sldId id="459" r:id="rId20"/>
    <p:sldId id="508" r:id="rId21"/>
    <p:sldId id="462" r:id="rId22"/>
    <p:sldId id="463" r:id="rId23"/>
    <p:sldId id="340" r:id="rId24"/>
    <p:sldId id="341" r:id="rId25"/>
    <p:sldId id="343" r:id="rId26"/>
    <p:sldId id="346" r:id="rId27"/>
    <p:sldId id="319" r:id="rId28"/>
    <p:sldId id="348" r:id="rId29"/>
    <p:sldId id="350" r:id="rId30"/>
    <p:sldId id="351" r:id="rId31"/>
    <p:sldId id="457" r:id="rId32"/>
    <p:sldId id="354" r:id="rId33"/>
    <p:sldId id="355" r:id="rId34"/>
    <p:sldId id="356" r:id="rId35"/>
    <p:sldId id="358" r:id="rId36"/>
    <p:sldId id="357" r:id="rId37"/>
    <p:sldId id="360" r:id="rId38"/>
    <p:sldId id="361" r:id="rId39"/>
    <p:sldId id="363" r:id="rId40"/>
    <p:sldId id="364" r:id="rId41"/>
    <p:sldId id="365" r:id="rId42"/>
    <p:sldId id="436" r:id="rId43"/>
    <p:sldId id="389" r:id="rId44"/>
    <p:sldId id="397" r:id="rId45"/>
    <p:sldId id="415" r:id="rId46"/>
    <p:sldId id="416" r:id="rId47"/>
    <p:sldId id="419" r:id="rId48"/>
    <p:sldId id="421" r:id="rId49"/>
    <p:sldId id="420" r:id="rId50"/>
    <p:sldId id="422" r:id="rId51"/>
    <p:sldId id="407" r:id="rId52"/>
    <p:sldId id="427" r:id="rId53"/>
    <p:sldId id="507" r:id="rId54"/>
    <p:sldId id="509" r:id="rId55"/>
    <p:sldId id="510" r:id="rId56"/>
    <p:sldId id="511" r:id="rId57"/>
    <p:sldId id="513" r:id="rId58"/>
    <p:sldId id="411" r:id="rId59"/>
    <p:sldId id="437" r:id="rId60"/>
    <p:sldId id="438" r:id="rId61"/>
    <p:sldId id="338" r:id="rId62"/>
    <p:sldId id="475" r:id="rId63"/>
    <p:sldId id="408" r:id="rId64"/>
  </p:sldIdLst>
  <p:sldSz cx="9144000" cy="6858000" type="screen4x3"/>
  <p:notesSz cx="6858000" cy="9144000"/>
  <p:defaultTextStyle>
    <a:defPPr>
      <a:defRPr lang="ar-S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ladimir Script" pitchFamily="66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6666"/>
    <a:srgbClr val="800080"/>
    <a:srgbClr val="660470"/>
    <a:srgbClr val="A206B2"/>
    <a:srgbClr val="ED72FA"/>
    <a:srgbClr val="009E9A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618" autoAdjust="0"/>
    <p:restoredTop sz="94434" autoAdjust="0"/>
  </p:normalViewPr>
  <p:slideViewPr>
    <p:cSldViewPr>
      <p:cViewPr>
        <p:scale>
          <a:sx n="100" d="100"/>
          <a:sy n="100" d="100"/>
        </p:scale>
        <p:origin x="-1224" y="-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80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3" d="100"/>
        <a:sy n="43" d="100"/>
      </p:scale>
      <p:origin x="0" y="-1538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27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1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1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71C0281-CB7C-4BAE-AC10-8F48F2E8B564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20507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D17455D5-0B08-463B-9E60-205D64FE09BF}" type="slidenum">
              <a:rPr lang="ar-SA" altLang="ru-RU" smtClean="0"/>
              <a:pPr algn="l">
                <a:spcBef>
                  <a:spcPct val="0"/>
                </a:spcBef>
              </a:pPr>
              <a:t>1</a:t>
            </a:fld>
            <a:endParaRPr lang="en-US" altLang="ru-RU" smtClean="0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 anchor="b"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85800" indent="-263525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55688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76375" indent="-2095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98650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3558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8130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702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7274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rtl="0" eaLnBrk="1" hangingPunct="1">
              <a:spcBef>
                <a:spcPct val="0"/>
              </a:spcBef>
            </a:pPr>
            <a:fld id="{B2B4C50F-BAFA-4220-AE09-A1EEB41D123A}" type="slidenum">
              <a:rPr lang="en-GB" altLang="ru-RU">
                <a:latin typeface="Tahoma" pitchFamily="34" charset="0"/>
              </a:rPr>
              <a:pPr rtl="0" eaLnBrk="1" hangingPunct="1">
                <a:spcBef>
                  <a:spcPct val="0"/>
                </a:spcBef>
              </a:pPr>
              <a:t>2</a:t>
            </a:fld>
            <a:endParaRPr lang="en-GB" altLang="ru-RU">
              <a:latin typeface="Tahoma" pitchFamily="34" charset="0"/>
            </a:endParaRPr>
          </a:p>
        </p:txBody>
      </p:sp>
      <p:sp>
        <p:nvSpPr>
          <p:cNvPr id="7475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/>
          <a:lstStyle/>
          <a:p>
            <a:pPr eaLnBrk="1" hangingPunct="1"/>
            <a:endParaRPr lang="ru-RU" altLang="ru-RU" i="1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 anchor="b"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85800" indent="-263525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55688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76375" indent="-2095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98650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3558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8130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702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7274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rtl="0" eaLnBrk="1" hangingPunct="1">
              <a:spcBef>
                <a:spcPct val="0"/>
              </a:spcBef>
            </a:pPr>
            <a:fld id="{D77C0454-2370-46EB-A87D-8A518A816029}" type="slidenum">
              <a:rPr lang="en-GB" altLang="ru-RU">
                <a:latin typeface="Tahoma" pitchFamily="34" charset="0"/>
              </a:rPr>
              <a:pPr rtl="0" eaLnBrk="1" hangingPunct="1">
                <a:spcBef>
                  <a:spcPct val="0"/>
                </a:spcBef>
              </a:pPr>
              <a:t>4</a:t>
            </a:fld>
            <a:endParaRPr lang="en-GB" altLang="ru-RU">
              <a:latin typeface="Tahoma" pitchFamily="34" charset="0"/>
            </a:endParaRPr>
          </a:p>
        </p:txBody>
      </p:sp>
      <p:sp>
        <p:nvSpPr>
          <p:cNvPr id="7577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/>
          <a:lstStyle/>
          <a:p>
            <a:pPr eaLnBrk="1" hangingPunct="1"/>
            <a:endParaRPr lang="ru-RU" altLang="ru-RU" i="1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 anchor="b"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85800" indent="-263525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55688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76375" indent="-2095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98650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3558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8130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702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7274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rtl="0" eaLnBrk="1" hangingPunct="1">
              <a:spcBef>
                <a:spcPct val="0"/>
              </a:spcBef>
            </a:pPr>
            <a:fld id="{7FFDD63F-16DA-49E2-A13B-1414C5374EC7}" type="slidenum">
              <a:rPr lang="en-GB" altLang="ru-RU">
                <a:latin typeface="Tahoma" pitchFamily="34" charset="0"/>
              </a:rPr>
              <a:pPr rtl="0" eaLnBrk="1" hangingPunct="1">
                <a:spcBef>
                  <a:spcPct val="0"/>
                </a:spcBef>
              </a:pPr>
              <a:t>5</a:t>
            </a:fld>
            <a:endParaRPr lang="en-GB" altLang="ru-RU">
              <a:latin typeface="Tahoma" pitchFamily="34" charset="0"/>
            </a:endParaRPr>
          </a:p>
        </p:txBody>
      </p:sp>
      <p:sp>
        <p:nvSpPr>
          <p:cNvPr id="768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/>
          <a:lstStyle/>
          <a:p>
            <a:pPr eaLnBrk="1" hangingPunct="1"/>
            <a:endParaRPr lang="ru-RU" altLang="ru-RU" i="1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2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AD7C15D4-B0E6-4F85-A3E3-59E2331B85BC}" type="slidenum">
              <a:rPr lang="ar-SA" altLang="ru-RU" smtClean="0"/>
              <a:pPr algn="l">
                <a:spcBef>
                  <a:spcPct val="0"/>
                </a:spcBef>
              </a:pPr>
              <a:t>15</a:t>
            </a:fld>
            <a:endParaRPr lang="en-US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 anchor="b"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85800" indent="-263525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55688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76375" indent="-2095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98650" indent="-211138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3558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8130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702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727450" indent="-211138" algn="r" rtl="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rtl="0" eaLnBrk="1" hangingPunct="1">
              <a:spcBef>
                <a:spcPct val="0"/>
              </a:spcBef>
            </a:pPr>
            <a:fld id="{4D4DB02D-07E9-43C7-9A9E-DACA62919E2A}" type="slidenum">
              <a:rPr lang="en-GB" altLang="ru-RU">
                <a:latin typeface="Tahoma" pitchFamily="34" charset="0"/>
              </a:rPr>
              <a:pPr rtl="0" eaLnBrk="1" hangingPunct="1">
                <a:spcBef>
                  <a:spcPct val="0"/>
                </a:spcBef>
              </a:pPr>
              <a:t>43</a:t>
            </a:fld>
            <a:endParaRPr lang="en-GB" altLang="ru-RU">
              <a:latin typeface="Tahoma" pitchFamily="34" charset="0"/>
            </a:endParaRPr>
          </a:p>
        </p:txBody>
      </p:sp>
      <p:sp>
        <p:nvSpPr>
          <p:cNvPr id="788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/>
          <a:lstStyle/>
          <a:p>
            <a:pPr eaLnBrk="1" hangingPunct="1"/>
            <a:endParaRPr lang="en-US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9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hangingPunct="1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9C3F91D0-5C8D-4451-8204-F0829BF43AEC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6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EA07863-04B2-4CF6-B129-0206E548CC3E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17563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6A5D0-072F-44F2-B527-7DCA01E72F0C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B4308-0266-4D07-84A0-B9A6CFDC7928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78886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9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Isosceles Triangle 11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hangingPunct="1">
              <a:defRPr/>
            </a:pPr>
            <a:endParaRPr lang="en-US"/>
          </a:p>
        </p:txBody>
      </p:sp>
      <p:cxnSp>
        <p:nvCxnSpPr>
          <p:cNvPr id="6" name="Straight Connector 14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5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FF48E-2FF5-4E8C-9C0C-A8E54B8A0DC1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1F69F-29C5-40E1-B14D-5325C5707BD5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1552448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69A7F-C9D6-4A8B-952E-721F54CDFD83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F81DD-2279-4ECB-B669-E1B95BF50BA5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689246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DEA7A-7367-4E02-B3C4-0EB9EAA92323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BFAD3-1991-435A-9129-81A243A6FB59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998164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22666-E22E-4277-A7C9-1A5B59AA9FC4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8AF21-1BF8-4695-A423-651F2152845B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749026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ADEF5-5B0C-41B2-95D3-EAD6F585E2EC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7A311-1303-4508-89DD-92DF80216914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45560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AF817980-73E6-4E39-A744-22565930B0E3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EFF2D1FF-0054-4994-A51B-9A99F7E104AB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356995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gradFill rotWithShape="1">
          <a:gsLst>
            <a:gs pos="0">
              <a:srgbClr val="000000"/>
            </a:gs>
            <a:gs pos="60001">
              <a:srgbClr val="000000"/>
            </a:gs>
            <a:gs pos="100000">
              <a:srgbClr val="6C6C6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73487B98-3505-43F5-8EDA-96432AB2077C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B4290BDA-A16F-4419-9932-C1E4BA98981A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62598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73F78-7E9F-4526-AE62-0B6C3D14658E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632FB-B3DB-4A46-B253-758C64C30B58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256275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E85A7-9614-4BBC-8787-75E76B75E704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7B6AE-5FA0-4C9C-9D01-E29C808906E2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87528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74747"/>
            </a:gs>
            <a:gs pos="60001">
              <a:srgbClr val="626262"/>
            </a:gs>
            <a:gs pos="100000">
              <a:srgbClr val="8C8C8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hangingPunct="1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rtl="1" eaLnBrk="1" latinLnBrk="0" hangingPunct="1">
              <a:defRPr kumimoji="0" sz="1000" b="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172A6F-7FFD-4F6A-BE02-74E2B61CDD53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rtl="1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Mrs. Mahdia Samaha Kony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1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7ECF19E-4002-4E9E-B247-13ECFBD98879}" type="slidenum">
              <a:rPr lang="ar-SA" altLang="ru-RU"/>
              <a:pPr>
                <a:defRPr/>
              </a:pPr>
              <a:t>‹#›</a:t>
            </a:fld>
            <a:endParaRPr lang="en-US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73" r:id="rId4"/>
    <p:sldLayoutId id="2147483981" r:id="rId5"/>
    <p:sldLayoutId id="2147483974" r:id="rId6"/>
    <p:sldLayoutId id="2147483975" r:id="rId7"/>
    <p:sldLayoutId id="2147483982" r:id="rId8"/>
    <p:sldLayoutId id="2147483983" r:id="rId9"/>
    <p:sldLayoutId id="2147483976" r:id="rId10"/>
    <p:sldLayoutId id="2147483977" r:id="rId11"/>
  </p:sldLayoutIdLst>
  <p:hf hdr="0"/>
  <p:txStyles>
    <p:titleStyle>
      <a:lvl1pPr marL="484188" indent="-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2pPr>
      <a:lvl3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3pPr>
      <a:lvl4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4pPr>
      <a:lvl5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anose="020B0502020202020204" pitchFamily="34" charset="0"/>
          <a:cs typeface="Tahoma" panose="020B0604030504040204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g"/><Relationship Id="rId7" Type="http://schemas.openxmlformats.org/officeDocument/2006/relationships/image" Target="../media/image56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g"/><Relationship Id="rId5" Type="http://schemas.openxmlformats.org/officeDocument/2006/relationships/image" Target="../media/image54.png"/><Relationship Id="rId4" Type="http://schemas.openxmlformats.org/officeDocument/2006/relationships/image" Target="../media/image53.jp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0" y="1752600"/>
            <a:ext cx="9144000" cy="1311275"/>
          </a:xfrm>
          <a:prstGeom prst="rect">
            <a:avLst/>
          </a:prstGeom>
          <a:gradFill rotWithShape="1">
            <a:gsLst>
              <a:gs pos="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ru-RU" sz="4000" b="1" i="1" dirty="0">
                <a:solidFill>
                  <a:schemeClr val="bg1"/>
                </a:solidFill>
              </a:rPr>
              <a:t>АКУШЕРС</a:t>
            </a:r>
            <a:r>
              <a:rPr lang="uk-UA" sz="4000" b="1" i="1" dirty="0">
                <a:solidFill>
                  <a:schemeClr val="bg1"/>
                </a:solidFill>
              </a:rPr>
              <a:t>Ь</a:t>
            </a:r>
            <a:r>
              <a:rPr lang="ru-RU" sz="4000" b="1" i="1" dirty="0">
                <a:solidFill>
                  <a:schemeClr val="bg1"/>
                </a:solidFill>
              </a:rPr>
              <a:t>КІ </a:t>
            </a:r>
          </a:p>
          <a:p>
            <a:pPr algn="r" eaLnBrk="1" hangingPunct="1">
              <a:defRPr/>
            </a:pPr>
            <a:r>
              <a:rPr lang="ru-RU" sz="4000" b="1" i="1" dirty="0">
                <a:solidFill>
                  <a:schemeClr val="bg1"/>
                </a:solidFill>
              </a:rPr>
              <a:t>КРОВОТЕЧІ</a:t>
            </a:r>
            <a:r>
              <a:rPr lang="ru-RU" sz="3200" b="1" i="1" dirty="0">
                <a:solidFill>
                  <a:schemeClr val="tx2"/>
                </a:solidFill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8195" name="Rectangle 9"/>
          <p:cNvSpPr>
            <a:spLocks noChangeArrowheads="1"/>
          </p:cNvSpPr>
          <p:nvPr/>
        </p:nvSpPr>
        <p:spPr bwMode="auto">
          <a:xfrm>
            <a:off x="228600" y="228600"/>
            <a:ext cx="89154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algn="r" eaLnBrk="1" hangingPunct="1"/>
            <a:r>
              <a:rPr lang="ru-RU" altLang="ru-RU" sz="2000" b="1" i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Запорізький державний медичний університет</a:t>
            </a:r>
          </a:p>
          <a:p>
            <a:pPr algn="r" eaLnBrk="1" hangingPunct="1"/>
            <a:r>
              <a:rPr lang="ru-RU" altLang="ru-RU" sz="2000" b="1" i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Кафедра акушерства і гінекології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5410200" y="3276600"/>
            <a:ext cx="3733800" cy="649288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46275"/>
                  <a:invGamma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rgbClr val="77777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1" tIns="45715" rIns="91431" bIns="45715" anchor="ctr"/>
          <a:lstStyle>
            <a:lvl1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1pPr>
            <a:lvl2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2pPr>
            <a:lvl3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3pPr>
            <a:lvl4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4pPr>
            <a:lvl5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5pPr>
            <a:lvl6pPr marL="9413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6pPr>
            <a:lvl7pPr marL="13985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7pPr>
            <a:lvl8pPr marL="18557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8pPr>
            <a:lvl9pPr marL="23129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ru-RU" sz="2100" b="1" i="1" smtClean="0">
                <a:solidFill>
                  <a:schemeClr val="bg1"/>
                </a:solidFill>
                <a:latin typeface="Rockwell Condensed" pitchFamily="18" charset="0"/>
              </a:rPr>
              <a:t>	</a:t>
            </a:r>
            <a:r>
              <a:rPr lang="ru-RU" sz="24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Доцент В.Г. Сюсюка</a:t>
            </a:r>
            <a:r>
              <a:rPr lang="ru-RU" sz="2100" b="1" i="1" smtClean="0">
                <a:solidFill>
                  <a:schemeClr val="bg1"/>
                </a:solidFill>
              </a:rPr>
              <a:t>    </a:t>
            </a:r>
            <a:endParaRPr lang="en-US" sz="2100" b="1" i="1" smtClean="0">
              <a:solidFill>
                <a:schemeClr val="bg1"/>
              </a:solidFill>
            </a:endParaRPr>
          </a:p>
        </p:txBody>
      </p:sp>
      <p:sp>
        <p:nvSpPr>
          <p:cNvPr id="8197" name="Rectangle 18"/>
          <p:cNvSpPr>
            <a:spLocks noChangeArrowheads="1"/>
          </p:cNvSpPr>
          <p:nvPr/>
        </p:nvSpPr>
        <p:spPr bwMode="auto">
          <a:xfrm>
            <a:off x="95250" y="3810000"/>
            <a:ext cx="53340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/>
                    </a:gs>
                    <a:gs pos="100000">
                      <a:srgbClr val="76385A"/>
                    </a:gs>
                  </a:gsLst>
                  <a:path path="rect">
                    <a:fillToRect l="100000" b="10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30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anose="020B0604030504040204" pitchFamily="34" charset="0"/>
              <a:buChar char="›"/>
              <a:defRPr sz="26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altLang="ru-RU" sz="3400" dirty="0" smtClean="0">
                <a:solidFill>
                  <a:schemeClr val="bg2"/>
                </a:solidFill>
              </a:rPr>
              <a:t>  	</a:t>
            </a:r>
            <a:r>
              <a:rPr lang="uk-UA" altLang="ru-RU" sz="2000" i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«Драматизм ситуації, </a:t>
            </a:r>
            <a:r>
              <a:rPr lang="uk-UA" altLang="ru-RU" sz="2000" i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непередбачуваність </a:t>
            </a:r>
            <a:r>
              <a:rPr lang="uk-UA" altLang="ru-RU" sz="2000" i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результату, необхідність швидкого мислення і оперативності прийняття рішень - ось </a:t>
            </a:r>
            <a:r>
              <a:rPr lang="uk-UA" altLang="ru-RU" sz="2000" i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благодатне </a:t>
            </a:r>
            <a:r>
              <a:rPr lang="uk-UA" altLang="ru-RU" sz="2000" i="1" dirty="0" smtClean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 діяльності для тих, хто втомився вирішувати посильні завдання ...»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304800"/>
            <a:ext cx="8534400" cy="617220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</p:spPr>
        <p:txBody>
          <a:bodyPr/>
          <a:lstStyle/>
          <a:p>
            <a:pPr marL="65087" indent="0" algn="ctr" eaLnBrk="1" hangingPunct="1">
              <a:buClr>
                <a:schemeClr val="folHlink"/>
              </a:buClr>
              <a:buFont typeface="Wingdings 2" pitchFamily="18" charset="2"/>
              <a:buNone/>
              <a:defRPr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5087" indent="0" algn="ctr" eaLnBrk="1" hangingPunct="1">
              <a:buClr>
                <a:schemeClr val="folHlink"/>
              </a:buClr>
              <a:buFont typeface="Wingdings 2" pitchFamily="18" charset="2"/>
              <a:buNone/>
              <a:defRPr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 з оцінками ВООЗ, коефіцієнт материнської смертності в країнах, що розвиваються склав в 2015 році 239 на 100 000 випадків народження живих дітей у порівнянні з 12 на 100 000 в розвинених країнах.</a:t>
            </a:r>
          </a:p>
          <a:p>
            <a:pPr marL="65087" indent="0" algn="ctr" eaLnBrk="1" hangingPunct="1">
              <a:buClr>
                <a:schemeClr val="folHlink"/>
              </a:buClr>
              <a:buFont typeface="Wingdings 2" pitchFamily="18" charset="2"/>
              <a:buNone/>
              <a:defRPr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5087" indent="0" algn="ctr" eaLnBrk="1" hangingPunct="1">
              <a:buClr>
                <a:schemeClr val="folHlink"/>
              </a:buClr>
              <a:buFont typeface="Wingdings 2" pitchFamily="18" charset="2"/>
              <a:buNone/>
              <a:defRPr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Щодня близько 830 жінок помирають від причин пов'язаних з вагітністю та пологами, які можливо попередити.</a:t>
            </a:r>
          </a:p>
          <a:p>
            <a:pPr marL="65087" indent="0" algn="ctr" eaLnBrk="1" hangingPunct="1">
              <a:buClr>
                <a:schemeClr val="folHlink"/>
              </a:buClr>
              <a:buFont typeface="Wingdings 2" pitchFamily="18" charset="2"/>
              <a:buNone/>
              <a:defRPr/>
            </a:pPr>
            <a:endParaRPr lang="uk-UA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5087" indent="0" algn="ctr" eaLnBrk="1" hangingPunct="1">
              <a:buClr>
                <a:schemeClr val="folHlink"/>
              </a:buClr>
              <a:buFont typeface="Wingdings 2" pitchFamily="18" charset="2"/>
              <a:buNone/>
              <a:defRPr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 цих випадків смерті (99%) відбуваються в установах з обмеженими ресурсами, які часто не мають кваліфікованих фахівців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276" y="5181600"/>
            <a:ext cx="2054924" cy="1371600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5029200" cy="179439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723" name="Picture 3" descr="imag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893374"/>
            <a:ext cx="5029200" cy="63629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724" name="Picture 4" descr="image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5999"/>
            <a:ext cx="5029200" cy="34096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725" name="Picture 5" descr="image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796084"/>
            <a:ext cx="5029200" cy="86041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726" name="Picture 6" descr="image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46" y="4904716"/>
            <a:ext cx="5006454" cy="151527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727" name="Picture 7" descr="image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983" y="1716209"/>
            <a:ext cx="2907433" cy="415453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Прямоугольник 7"/>
          <p:cNvSpPr>
            <a:spLocks noChangeArrowheads="1"/>
          </p:cNvSpPr>
          <p:nvPr/>
        </p:nvSpPr>
        <p:spPr bwMode="auto">
          <a:xfrm>
            <a:off x="5222875" y="238125"/>
            <a:ext cx="37687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r>
              <a:rPr lang="ru-RU" altLang="ru-RU">
                <a:latin typeface="Times New Roman" pitchFamily="18" charset="0"/>
                <a:cs typeface="Times New Roman" pitchFamily="18" charset="0"/>
              </a:rPr>
              <a:t>Тенденції в області материнської смертності: 1990-2015 рр.</a:t>
            </a:r>
          </a:p>
          <a:p>
            <a:r>
              <a:rPr lang="ru-RU" altLang="ru-RU">
                <a:latin typeface="Times New Roman" pitchFamily="18" charset="0"/>
                <a:cs typeface="Times New Roman" pitchFamily="18" charset="0"/>
              </a:rPr>
              <a:t>Оцінки ВООЗ, ЮНІСЕФ, ЮНФПА, член Групи Світового банку та Відділу народонаселення ООН</a:t>
            </a:r>
          </a:p>
        </p:txBody>
      </p:sp>
      <p:sp>
        <p:nvSpPr>
          <p:cNvPr id="10249" name="Прямоугольник 8"/>
          <p:cNvSpPr>
            <a:spLocks noChangeArrowheads="1"/>
          </p:cNvSpPr>
          <p:nvPr/>
        </p:nvSpPr>
        <p:spPr bwMode="auto">
          <a:xfrm>
            <a:off x="5257800" y="5884863"/>
            <a:ext cx="40687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r>
              <a:rPr lang="ru-RU" altLang="ru-RU">
                <a:latin typeface="Times New Roman" pitchFamily="18" charset="0"/>
                <a:cs typeface="Times New Roman" pitchFamily="18" charset="0"/>
              </a:rPr>
              <a:t>За період 1990-2015 рр. материнська смертність в світі знизилася майже на 44%.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304800"/>
            <a:ext cx="8534400" cy="624840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</p:spPr>
        <p:txBody>
          <a:bodyPr/>
          <a:lstStyle/>
          <a:p>
            <a:pPr algn="ctr"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</a:t>
            </a:r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причиною (до 75% </a:t>
            </a:r>
            <a:r>
              <a:rPr lang="ru-RU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випадків</a:t>
            </a:r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материнської</a:t>
            </a:r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endParaRPr lang="ru-RU" sz="2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Global Causes of Maternal Death: A WHO Systematic </a:t>
            </a:r>
            <a:r>
              <a:rPr lang="en-US" sz="2800" i="1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Analysis.Lancet</a:t>
            </a:r>
            <a:r>
              <a:rPr lang="en-US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2014; Maternal mortality. Fact sheet</a:t>
            </a:r>
          </a:p>
          <a:p>
            <a:pPr algn="ctr"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en-US" sz="2800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Updated November 2016]:</a:t>
            </a:r>
          </a:p>
          <a:p>
            <a:pPr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сильна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кровотеча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(в основному, </a:t>
            </a:r>
            <a:r>
              <a:rPr lang="ru-RU" sz="28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післяпологова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кровотеча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інфекції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зазвичай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пологів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високий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тиск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вагітності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прееклампсія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еклампсія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післяпологові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небезпечний</a:t>
            </a:r>
            <a:r>
              <a:rPr lang="ru-RU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аборт.</a:t>
            </a:r>
            <a:endParaRPr lang="en-US" sz="2800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4774894"/>
            <a:ext cx="2435924" cy="1625906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304800"/>
            <a:ext cx="8534400" cy="624840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</p:spPr>
        <p:txBody>
          <a:bodyPr/>
          <a:lstStyle/>
          <a:p>
            <a:pPr algn="ctr"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uk-UA" sz="4000" dirty="0" smtClean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Щорічно у всьому світі реєструється близько 14 мільйонів випадків акушерських кровотеч, більшість з яких виникають в післяпологовому періоді.</a:t>
            </a:r>
          </a:p>
          <a:p>
            <a:pPr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endParaRPr lang="ru-RU" sz="4000" dirty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r>
              <a:rPr lang="ru-RU" sz="4000" b="1" i="1" u="sng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30-50% </a:t>
            </a:r>
            <a:r>
              <a:rPr lang="ru-RU" sz="4000" b="1" i="1" u="sng" dirty="0" err="1" smtClean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материнської</a:t>
            </a:r>
            <a:r>
              <a:rPr lang="uk-UA" sz="4000" b="1" i="1" u="sng" dirty="0" smtClean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смертності</a:t>
            </a:r>
            <a:r>
              <a:rPr lang="ru-RU" sz="4000" b="1" i="1" u="sng" dirty="0" smtClean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u="sng" dirty="0" err="1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4000" b="1" i="1" u="sng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u="sng" dirty="0" err="1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післяпологових</a:t>
            </a:r>
            <a:r>
              <a:rPr lang="ru-RU" sz="4000" b="1" i="1" u="sng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u="sng" dirty="0" err="1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</a:t>
            </a:r>
            <a:r>
              <a:rPr lang="ru-RU" sz="4000" b="1" i="1" u="sng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u="sng" dirty="0" err="1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4000" b="1" i="1" u="sng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u="sng" dirty="0" err="1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запобігти</a:t>
            </a:r>
            <a:r>
              <a:rPr lang="ru-RU" sz="4000" b="1" i="1" u="sng" dirty="0">
                <a:solidFill>
                  <a:schemeClr val="tx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i="1" u="sng" dirty="0" smtClean="0">
              <a:solidFill>
                <a:schemeClr val="tx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Clr>
                <a:srgbClr val="FF0000"/>
              </a:buClr>
              <a:buFont typeface="Wingdings 2" pitchFamily="18" charset="2"/>
              <a:buNone/>
              <a:defRPr/>
            </a:pPr>
            <a:endParaRPr lang="en-US" sz="1700" dirty="0" smtClean="0">
              <a:effectLst>
                <a:outerShdw blurRad="38100" dist="38100" dir="2700000" algn="tl">
                  <a:srgbClr val="000000"/>
                </a:outerShdw>
              </a:effectLst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1513" y="483776"/>
            <a:ext cx="8229600" cy="1399032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особливість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акушерских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>
          <a:xfrm>
            <a:off x="685800" y="2362200"/>
            <a:ext cx="8229600" cy="360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Раптовість.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Масивність.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Швидкий розвиток геморагічного шоку.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Раннє приєднання коагулопатичного синдрому.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88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874713"/>
          </a:xfr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shade val="46275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i="1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ladimir Script" panose="03050402040407070305" pitchFamily="66" charset="0"/>
                <a:cs typeface="Times New Roman" panose="02020603050405020304" pitchFamily="18" charset="0"/>
              </a:rPr>
              <a:t>Эпидеміологія</a:t>
            </a:r>
            <a:endParaRPr lang="ru-RU" b="1" i="1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ladimir Script" panose="03050402040407070305" pitchFamily="66" charset="0"/>
              <a:cs typeface="Times New Roman" panose="02020603050405020304" pitchFamily="18" charset="0"/>
            </a:endParaRPr>
          </a:p>
        </p:txBody>
      </p:sp>
      <p:sp>
        <p:nvSpPr>
          <p:cNvPr id="76288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25538"/>
            <a:ext cx="8556625" cy="5732462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даними ВООЗ від післяпологових акушерських кровотеч в рік гине близько 60 тис. жінок;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Char char="Ø"/>
              <a:defRPr/>
            </a:pPr>
            <a:endParaRPr lang="uk-UA" sz="2800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Char char="Ø"/>
              <a:defRPr/>
            </a:pPr>
            <a:r>
              <a:rPr lang="uk-UA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серед причин материнської летальності післяпологові акушерські кровотечі складають 20-25%;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Char char="Ø"/>
              <a:defRPr/>
            </a:pPr>
            <a:endParaRPr lang="uk-UA" sz="2800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Char char="Ø"/>
              <a:defRPr/>
            </a:pPr>
            <a:r>
              <a:rPr lang="uk-UA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післяпологові акушерські кровотечі складають від 3 до 8% по відношенню до загальної кількості пологів;</a:t>
            </a: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Char char="Ø"/>
              <a:defRPr/>
            </a:pPr>
            <a:endParaRPr lang="uk-UA" sz="2800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Wingdings" panose="05000000000000000000" pitchFamily="2" charset="2"/>
              <a:buChar char="Ø"/>
              <a:defRPr/>
            </a:pPr>
            <a:r>
              <a:rPr lang="uk-UA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 при кесаревому розтині найбільш частим ускладненням є кровотечі, частота яких в 4 рази </a:t>
            </a:r>
            <a:r>
              <a:rPr lang="uk-UA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вища, </a:t>
            </a:r>
            <a:r>
              <a:rPr lang="uk-UA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ніж при вагінальних пологах.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500" y="1722438"/>
            <a:ext cx="8763000" cy="4572000"/>
          </a:xfrm>
        </p:spPr>
        <p:txBody>
          <a:bodyPr/>
          <a:lstStyle/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defRPr/>
            </a:pPr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причиною смерті вагітних, </a:t>
            </a:r>
            <a:r>
              <a:rPr lang="uk-U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роділь</a:t>
            </a:r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породіль</a:t>
            </a:r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є не будь-яка кровотеча, а масивна крововтрата, яка супроводжується важким геморагічним шоком;</a:t>
            </a:r>
          </a:p>
          <a:p>
            <a:pPr marL="65087" indent="0" eaLnBrk="1" hangingPunct="1">
              <a:buFont typeface="Wingdings 2" pitchFamily="18" charset="2"/>
              <a:buNone/>
              <a:defRPr/>
            </a:pPr>
            <a:endParaRPr lang="uk-UA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разом з тим, смерть від масивних акушерських кровотеч є результатом несвоєчасної і неадекватною медичної допомоги або взагалі її відсутність.</a:t>
            </a:r>
            <a:endParaRPr lang="uk-U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9" name="Picture 7" descr="C:\Users\V\Desktop\Кровотеч 2017\2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49168"/>
            <a:ext cx="4095750" cy="2158753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0" name="Picture 8" descr="C:\Users\V\Desktop\Кровотеч 2017\4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838200"/>
            <a:ext cx="3984317" cy="25908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801" name="Picture 9" descr="C:\Users\V\Desktop\Кровотеч 2017\1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967" y="2843814"/>
            <a:ext cx="5467350" cy="38100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52400" y="214544"/>
            <a:ext cx="4419600" cy="2554545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Генеральної Асамблеї Організації Об'єднаних Націй у 2015 році в Нью-Йорку Генеральний секретар ООН Пан Гі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оголосив про початок здійснення Глобальної стратегії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відношенні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здоров‘я жінок, дітей і підлітків на 2016-2030 роки.</a:t>
            </a:r>
          </a:p>
          <a:p>
            <a:pPr>
              <a:defRPr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1802" name="Picture 10" descr="C:\Users\V\Desktop\Кровотеч 2017\3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697154"/>
            <a:ext cx="2944347" cy="39566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21" name="Picture 5" descr="C:\Users\V\Desktop\Кровотеч 2017\метод 2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81" y="3531893"/>
            <a:ext cx="2286000" cy="3011459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2" name="Picture 6" descr="C:\Users\V\Desktop\Кровотеч 2017\мето кров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762" y="3531893"/>
            <a:ext cx="2254638" cy="2912598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5" name="Picture 9" descr="C:\Users\V\Desktop\Кровотеч 2017\zaporojan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36" y="228600"/>
            <a:ext cx="2286000" cy="304800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826" name="Picture 10" descr="C:\Users\V\Desktop\Кровотеч 2017\Рек ВОЗ.bm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313" y="235198"/>
            <a:ext cx="2289303" cy="3043621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12" descr="C:\Users\V\Desktop\Кровотеч 2017\Protocol_205_2014-03-24_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81000"/>
            <a:ext cx="4217988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-228600"/>
            <a:ext cx="8839200" cy="1399032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Допологова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>
          <a:xfrm>
            <a:off x="304800" y="1752600"/>
            <a:ext cx="8534400" cy="4572000"/>
          </a:xfrm>
        </p:spPr>
        <p:txBody>
          <a:bodyPr/>
          <a:lstStyle/>
          <a:p>
            <a:pPr marL="63500" indent="0" algn="ctr" eaLnBrk="1" hangingPunct="1">
              <a:buFont typeface="Wingdings 2" pitchFamily="18" charset="2"/>
              <a:buNone/>
            </a:pP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Кровотеч</a:t>
            </a:r>
            <a:r>
              <a:rPr lang="uk-UA" altLang="ru-RU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, яка виникає після 22 тижнів ваітності і до пологів.</a:t>
            </a:r>
            <a:endParaRPr lang="en-US" altLang="ru-RU" smtClean="0">
              <a:latin typeface="Times New Roman" pitchFamily="18" charset="0"/>
              <a:cs typeface="Times New Roman" pitchFamily="18" charset="0"/>
            </a:endParaRPr>
          </a:p>
          <a:p>
            <a:pPr marL="63500" indent="0" algn="ctr" eaLnBrk="1" hangingPunct="1">
              <a:buFont typeface="Wingdings 2" pitchFamily="18" charset="2"/>
              <a:buNone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  <a:p>
            <a:pPr marL="63500" indent="0" algn="ctr" eaLnBrk="1" hangingPunct="1">
              <a:buFont typeface="Wingdings 2" pitchFamily="18" charset="2"/>
              <a:buNone/>
            </a:pP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Становить 3-5% від загальної кількості вагітностей та займає одне з перших місць серед причин материнської і перинатальної смертності в усьому світі.</a:t>
            </a:r>
          </a:p>
          <a:p>
            <a:pPr marL="63500" indent="0" algn="ctr" eaLnBrk="1" hangingPunct="1">
              <a:buFont typeface="Wingdings 2" pitchFamily="18" charset="2"/>
              <a:buNone/>
            </a:pPr>
            <a:endParaRPr lang="ru-RU" altLang="ru-RU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295400"/>
          </a:xfrm>
          <a:gradFill rotWithShape="1">
            <a:gsLst>
              <a:gs pos="0">
                <a:schemeClr val="bg2"/>
              </a:gs>
              <a:gs pos="100000">
                <a:schemeClr val="folHlink"/>
              </a:gs>
            </a:gsLst>
            <a:path path="rect">
              <a:fillToRect r="100000" b="100000"/>
            </a:path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sz="44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sz="4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крововтрату</a:t>
            </a:r>
            <a:r>
              <a:rPr lang="ru-RU" sz="44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44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вважати</a:t>
            </a:r>
            <a:r>
              <a:rPr lang="ru-RU" sz="44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патологічною</a:t>
            </a:r>
            <a:r>
              <a:rPr lang="ru-RU" sz="44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3200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964613" cy="2852738"/>
          </a:xfrm>
        </p:spPr>
        <p:txBody>
          <a:bodyPr/>
          <a:lstStyle/>
          <a:p>
            <a:pPr marL="65087" indent="0">
              <a:buFont typeface="Wingdings 2" pitchFamily="18" charset="2"/>
              <a:buNone/>
              <a:defRPr/>
            </a:pP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Експертами ВООЗ патологічною післяпологовою </a:t>
            </a:r>
            <a:r>
              <a:rPr lang="uk-UA" sz="28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кровотечею</a:t>
            </a: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вважається крововтрата:</a:t>
            </a:r>
          </a:p>
          <a:p>
            <a:pPr>
              <a:defRPr/>
            </a:pP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 500 мл (при пологах через природні статеві шляхи);</a:t>
            </a:r>
          </a:p>
          <a:p>
            <a:pPr>
              <a:defRPr/>
            </a:pPr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 1000 мл (при операції кесарів розтин).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Наказ МОЗ України №205:</a:t>
            </a:r>
          </a:p>
          <a:p>
            <a:pPr>
              <a:defRPr/>
            </a:pP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кровотеча, яка перевищує 500 мл або будь-яка кровотеча, що супроводжується порушенням </a:t>
            </a:r>
            <a:r>
              <a:rPr lang="uk-UA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гемодинамічного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породіллі протягом 6 тижнів після народження дитини.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endParaRPr lang="ru-RU" altLang="ru-RU" sz="2800" b="1" i="1" dirty="0" smtClean="0">
              <a:solidFill>
                <a:srgbClr val="E8E8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752600"/>
            <a:ext cx="8229600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 altLang="ru-RU" sz="2400" b="1" i="1" dirty="0" smtClean="0">
                <a:latin typeface="Times New Roman" pitchFamily="18" charset="0"/>
                <a:ea typeface="HY중고딕"/>
                <a:cs typeface="Times New Roman" pitchFamily="18" charset="0"/>
              </a:rPr>
              <a:t>Кровотечі </a:t>
            </a:r>
            <a:r>
              <a:rPr lang="uk-UA" altLang="ru-RU" sz="2400" b="1" i="1" dirty="0" smtClean="0">
                <a:latin typeface="Times New Roman" pitchFamily="18" charset="0"/>
                <a:ea typeface="HY중고딕"/>
                <a:cs typeface="Times New Roman" pitchFamily="18" charset="0"/>
              </a:rPr>
              <a:t>у І половині вагітності:</a:t>
            </a:r>
          </a:p>
          <a:p>
            <a:r>
              <a:rPr lang="uk-UA" altLang="ru-RU" sz="24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мимовільний викидень;</a:t>
            </a:r>
          </a:p>
          <a:p>
            <a:r>
              <a:rPr lang="uk-UA" altLang="ru-RU" sz="2400" dirty="0" err="1" smtClean="0">
                <a:latin typeface="Times New Roman" pitchFamily="18" charset="0"/>
                <a:ea typeface="HY중고딕"/>
                <a:cs typeface="Times New Roman" pitchFamily="18" charset="0"/>
              </a:rPr>
              <a:t>трофобластична</a:t>
            </a:r>
            <a:r>
              <a:rPr lang="uk-UA" altLang="ru-RU" sz="24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 хвороба;</a:t>
            </a:r>
          </a:p>
          <a:p>
            <a:r>
              <a:rPr lang="uk-UA" altLang="ru-RU" sz="24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позаматкова вагітність (у тому числі шийкова вагітність</a:t>
            </a:r>
            <a:r>
              <a:rPr lang="uk-UA" altLang="ru-RU" sz="24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).</a:t>
            </a:r>
          </a:p>
          <a:p>
            <a:endParaRPr lang="uk-UA" altLang="ru-RU" sz="2400" dirty="0" smtClean="0">
              <a:latin typeface="Times New Roman" pitchFamily="18" charset="0"/>
              <a:ea typeface="HY중고딕"/>
              <a:cs typeface="Times New Roman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uk-UA" altLang="ru-RU" sz="2400" b="1" i="1" dirty="0" smtClean="0">
                <a:latin typeface="Times New Roman" pitchFamily="18" charset="0"/>
                <a:ea typeface="HY중고딕"/>
                <a:cs typeface="Times New Roman" pitchFamily="18" charset="0"/>
              </a:rPr>
              <a:t>Кровотечі у ІІ половині вагітності:</a:t>
            </a:r>
          </a:p>
          <a:p>
            <a:r>
              <a:rPr lang="uk-UA" altLang="ru-RU" sz="24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передлежання плаценти;</a:t>
            </a:r>
          </a:p>
          <a:p>
            <a:r>
              <a:rPr lang="uk-UA" altLang="ru-RU" sz="24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передчасне відшарування нормально розташованої плаценти;</a:t>
            </a:r>
          </a:p>
          <a:p>
            <a:r>
              <a:rPr lang="uk-UA" altLang="ru-RU" sz="24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розрив матки.</a:t>
            </a:r>
          </a:p>
        </p:txBody>
      </p:sp>
      <p:sp>
        <p:nvSpPr>
          <p:cNvPr id="82949" name="Rectangle 5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9144000" cy="1398588"/>
          </a:xfr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ru-RU" sz="3800" dirty="0" smtClean="0">
                <a:ln>
                  <a:noFill/>
                </a:ln>
                <a:effectLst/>
                <a:cs typeface="Tahoma" panose="020B0604030504040204" pitchFamily="34" charset="0"/>
              </a:rPr>
              <a:t>                 </a:t>
            </a:r>
            <a:r>
              <a:rPr lang="ru-RU" sz="3800" b="1" i="1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cs typeface="Tahoma" panose="020B0604030504040204" pitchFamily="34" charset="0"/>
              </a:rPr>
              <a:t>	</a:t>
            </a:r>
            <a:r>
              <a:rPr lang="ru-RU" sz="4400" b="1" i="1" dirty="0" smtClean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4400" b="1" i="1" dirty="0" err="1" smtClean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акушерських</a:t>
            </a:r>
            <a:r>
              <a:rPr lang="ru-RU" sz="4400" b="1" i="1" dirty="0" smtClean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					   </a:t>
            </a:r>
            <a:r>
              <a:rPr lang="ru-RU" sz="4400" b="1" i="1" dirty="0" err="1" smtClean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</a:t>
            </a:r>
            <a:endParaRPr lang="ru-RU" sz="4400" b="1" i="1" dirty="0" smtClean="0">
              <a:ln>
                <a:noFill/>
              </a:ln>
              <a:solidFill>
                <a:srgbClr val="D9D9D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398588"/>
          </a:xfr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ru-RU" sz="4000" b="1" i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	</a:t>
            </a:r>
            <a:r>
              <a:rPr lang="ru-RU" sz="4400" b="1" i="1" dirty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4400" b="1" i="1" dirty="0" err="1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акушерських</a:t>
            </a:r>
            <a:r>
              <a:rPr lang="ru-RU" sz="4400" b="1" i="1" dirty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					   </a:t>
            </a:r>
            <a:r>
              <a:rPr lang="ru-RU" sz="4400" b="1" i="1" dirty="0" err="1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</a:t>
            </a:r>
            <a:endParaRPr lang="ru-RU" sz="4400" b="1" i="1" dirty="0" smtClean="0">
              <a:ln>
                <a:noFill/>
              </a:ln>
              <a:solidFill>
                <a:srgbClr val="D9D9D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524000"/>
            <a:ext cx="8305800" cy="50292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ko-KR" sz="2800" u="sng" smtClean="0">
                <a:latin typeface="Times New Roman" pitchFamily="18" charset="0"/>
                <a:cs typeface="Times New Roman" pitchFamily="18" charset="0"/>
              </a:rPr>
              <a:t>Кровотеча у пологах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altLang="ko-KR" sz="1800" u="sng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uk-UA" altLang="ko-KR" sz="200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altLang="ko-KR" sz="2000" smtClean="0">
                <a:latin typeface="Times New Roman" pitchFamily="18" charset="0"/>
                <a:cs typeface="Times New Roman" pitchFamily="18" charset="0"/>
              </a:rPr>
              <a:t> період: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Передчасне відшарування нормально розташованої плаценти;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передлежання плаценти;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розрив матки;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розрив шийки матки.</a:t>
            </a:r>
          </a:p>
          <a:p>
            <a:pPr>
              <a:buFont typeface="Wingdings 2" pitchFamily="18" charset="2"/>
              <a:buNone/>
            </a:pPr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ІІ період: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передчасне відшарування нормально розташованої плаценти;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розрив матки.</a:t>
            </a:r>
          </a:p>
          <a:p>
            <a:pPr>
              <a:buFont typeface="Wingdings 2" pitchFamily="18" charset="2"/>
              <a:buNone/>
            </a:pPr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ІІІ період: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патологія прикріплення плаценти;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затримка, защемлення плаценти;</a:t>
            </a:r>
          </a:p>
          <a:p>
            <a:r>
              <a:rPr lang="ru-RU" altLang="ru-RU" sz="2000" smtClean="0">
                <a:latin typeface="Times New Roman" pitchFamily="18" charset="0"/>
                <a:ea typeface="HY중고딕"/>
                <a:cs typeface="Times New Roman" pitchFamily="18" charset="0"/>
              </a:rPr>
              <a:t>розрив м‘яких тканин пологових шляхів.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398588"/>
          </a:xfr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ru-RU" sz="4000" b="1" i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	</a:t>
            </a:r>
            <a:r>
              <a:rPr lang="ru-RU" sz="4400" b="1" i="1" dirty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4400" b="1" i="1" dirty="0" err="1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акушерських</a:t>
            </a:r>
            <a:r>
              <a:rPr lang="ru-RU" sz="4400" b="1" i="1" dirty="0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					   </a:t>
            </a:r>
            <a:r>
              <a:rPr lang="ru-RU" sz="4400" b="1" i="1" dirty="0" err="1">
                <a:ln>
                  <a:noFill/>
                </a:ln>
                <a:solidFill>
                  <a:srgbClr val="D9D9D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</a:t>
            </a:r>
            <a:endParaRPr lang="ru-RU" sz="4400" b="1" i="1" dirty="0" smtClean="0">
              <a:ln>
                <a:noFill/>
              </a:ln>
              <a:solidFill>
                <a:srgbClr val="D9D9D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524000"/>
            <a:ext cx="8534400" cy="50292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altLang="ko-KR" u="sng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u="sng" smtClean="0">
                <a:latin typeface="Times New Roman" pitchFamily="18" charset="0"/>
                <a:ea typeface="HY중고딕"/>
                <a:cs typeface="Times New Roman" pitchFamily="18" charset="0"/>
              </a:rPr>
              <a:t>ісляпологова кровотеча</a:t>
            </a:r>
          </a:p>
          <a:p>
            <a:pPr eaLnBrk="1" hangingPunct="1">
              <a:buFont typeface="Wingdings 2" pitchFamily="18" charset="2"/>
              <a:buNone/>
            </a:pPr>
            <a:endParaRPr lang="ru-RU" altLang="ko-KR" sz="1000" u="sng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400" smtClean="0">
                <a:latin typeface="Times New Roman" pitchFamily="18" charset="0"/>
                <a:ea typeface="HY중고딕"/>
                <a:cs typeface="Times New Roman" pitchFamily="18" charset="0"/>
              </a:rPr>
              <a:t>атонічна кровотеча;</a:t>
            </a:r>
          </a:p>
          <a:p>
            <a:r>
              <a:rPr lang="ru-RU" altLang="ru-RU" sz="2400" smtClean="0">
                <a:latin typeface="Times New Roman" pitchFamily="18" charset="0"/>
                <a:ea typeface="HY중고딕"/>
                <a:cs typeface="Times New Roman" pitchFamily="18" charset="0"/>
              </a:rPr>
              <a:t>затримка частин посліду / згортків крові;</a:t>
            </a:r>
          </a:p>
          <a:p>
            <a:r>
              <a:rPr lang="ru-RU" altLang="ru-RU" sz="2400" smtClean="0">
                <a:latin typeface="Times New Roman" pitchFamily="18" charset="0"/>
                <a:ea typeface="HY중고딕"/>
                <a:cs typeface="Times New Roman" pitchFamily="18" charset="0"/>
              </a:rPr>
              <a:t>травма (розрив м'яких тканин пологових шляхів; розрив матки; виворіт матки);</a:t>
            </a:r>
          </a:p>
          <a:p>
            <a:r>
              <a:rPr lang="ru-RU" altLang="ru-RU" sz="2400" smtClean="0">
                <a:latin typeface="Times New Roman" pitchFamily="18" charset="0"/>
                <a:ea typeface="HY중고딕"/>
                <a:cs typeface="Times New Roman" pitchFamily="18" charset="0"/>
              </a:rPr>
              <a:t>коагулопатична кровотеча (включаючи, в разі емболії амніотичною рідиною).</a:t>
            </a:r>
          </a:p>
          <a:p>
            <a:pPr>
              <a:buFont typeface="Wingdings 2" pitchFamily="18" charset="2"/>
              <a:buNone/>
            </a:pPr>
            <a:r>
              <a:rPr lang="ru-RU" altLang="ru-RU" sz="2400" b="1" i="1" smtClean="0">
                <a:latin typeface="Times New Roman" pitchFamily="18" charset="0"/>
                <a:ea typeface="HY중고딕"/>
                <a:cs typeface="Times New Roman" pitchFamily="18" charset="0"/>
              </a:rPr>
              <a:t>Кровотечі, що не пов`язані з вагітністю:</a:t>
            </a:r>
          </a:p>
          <a:p>
            <a:r>
              <a:rPr lang="ru-RU" altLang="ru-RU" sz="2400" smtClean="0">
                <a:latin typeface="Times New Roman" pitchFamily="18" charset="0"/>
                <a:ea typeface="HY중고딕"/>
                <a:cs typeface="Times New Roman" pitchFamily="18" charset="0"/>
              </a:rPr>
              <a:t>поліп шийки матки; </a:t>
            </a:r>
          </a:p>
          <a:p>
            <a:r>
              <a:rPr lang="ru-RU" altLang="ru-RU" sz="2400" smtClean="0">
                <a:latin typeface="Times New Roman" pitchFamily="18" charset="0"/>
                <a:ea typeface="HY중고딕"/>
                <a:cs typeface="Times New Roman" pitchFamily="18" charset="0"/>
              </a:rPr>
              <a:t>рак шийки матки.</a:t>
            </a:r>
            <a:endParaRPr lang="ru-RU" altLang="ko-KR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sz="2400" smtClean="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_6f5a_c3cdecdb_orig (4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9144000" cy="3352800"/>
          </a:xfrm>
          <a:prstGeom prst="rect">
            <a:avLst/>
          </a:prstGeom>
          <a:solidFill>
            <a:srgbClr val="CCECFF"/>
          </a:solidFill>
          <a:ln w="9525">
            <a:solidFill>
              <a:srgbClr val="99CCFF"/>
            </a:solidFill>
            <a:miter lim="800000"/>
            <a:headEnd/>
            <a:tailEnd/>
          </a:ln>
        </p:spPr>
      </p:pic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0" y="0"/>
            <a:ext cx="9144000" cy="3570288"/>
          </a:xfrm>
          <a:prstGeom prst="rect">
            <a:avLst/>
          </a:prstGeom>
          <a:gradFill rotWithShape="1">
            <a:gsLst>
              <a:gs pos="0">
                <a:srgbClr val="CCECFF">
                  <a:gamma/>
                  <a:shade val="46275"/>
                  <a:invGamma/>
                </a:srgbClr>
              </a:gs>
              <a:gs pos="50000">
                <a:srgbClr val="CCECFF"/>
              </a:gs>
              <a:gs pos="100000">
                <a:srgbClr val="CCECFF">
                  <a:gamma/>
                  <a:shade val="46275"/>
                  <a:invGamma/>
                </a:srgbClr>
              </a:gs>
            </a:gsLst>
            <a:lin ang="2700000" scaled="1"/>
          </a:gradFill>
          <a:ln w="5715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uk-UA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uk-UA" sz="3200" b="1" i="1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Дії медичного персоналу при наданні медичної допомоги у випадку виникнення кровотечі, яка загрожує життю жінки</a:t>
            </a:r>
          </a:p>
          <a:p>
            <a:pPr algn="ctr" eaLnBrk="1" hangingPunct="1">
              <a:defRPr/>
            </a:pPr>
            <a:endParaRPr lang="uk-UA" sz="3200" b="1" i="1" dirty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uk-UA" sz="3200" b="1" dirty="0">
                <a:solidFill>
                  <a:srgbClr val="1C1C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 організації медичної допомоги при акушерських кровотечах</a:t>
            </a:r>
            <a:endParaRPr lang="uk-UA" sz="2000" b="1" u="sng" dirty="0">
              <a:solidFill>
                <a:srgbClr val="1C1C1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sz="2000" b="1" i="1" u="sng" dirty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-7938" y="0"/>
            <a:ext cx="9144001" cy="1066800"/>
          </a:xfr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algn="ctr" eaLnBrk="1" hangingPunct="1">
              <a:defRPr/>
            </a:pPr>
            <a:r>
              <a:rPr lang="ru-RU" altLang="ko-KR" sz="3200" b="1" i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 ПРИ ДОПОЛОГОВИХ КРОВОТЕЧАХ</a:t>
            </a:r>
            <a:r>
              <a:rPr lang="ru-RU" altLang="ko-KR" sz="320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52400" y="1676400"/>
            <a:ext cx="88392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altLang="ru-RU" sz="2600">
              <a:solidFill>
                <a:schemeClr val="accent2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ko-KR" sz="4000">
                <a:latin typeface="Times New Roman" pitchFamily="18" charset="0"/>
                <a:cs typeface="Times New Roman" pitchFamily="18" charset="0"/>
              </a:rPr>
              <a:t>Визначається об'ємом крововтрати,</a:t>
            </a: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ko-KR" sz="4000">
                <a:latin typeface="Times New Roman" pitchFamily="18" charset="0"/>
                <a:cs typeface="Times New Roman" pitchFamily="18" charset="0"/>
              </a:rPr>
              <a:t>  станом вагітної та плода,</a:t>
            </a: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ko-KR" sz="4000">
                <a:latin typeface="Times New Roman" pitchFamily="18" charset="0"/>
                <a:cs typeface="Times New Roman" pitchFamily="18" charset="0"/>
              </a:rPr>
              <a:t>  характером передлежання і</a:t>
            </a: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ko-KR" sz="4000">
                <a:latin typeface="Times New Roman" pitchFamily="18" charset="0"/>
                <a:cs typeface="Times New Roman" pitchFamily="18" charset="0"/>
              </a:rPr>
              <a:t>терміном вагітності. </a:t>
            </a:r>
            <a:endParaRPr lang="ru-RU" altLang="ru-RU" sz="40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9144000" cy="1066800"/>
          </a:xfr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algn="ctr" eaLnBrk="1" hangingPunct="1">
              <a:defRPr/>
            </a:pPr>
            <a:r>
              <a:rPr lang="ru-RU" altLang="ko-KR" sz="3200" b="1" i="1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 ПРИ ДОПОЛОГОВИХ КРОВОТЕЧАХ</a:t>
            </a:r>
            <a:r>
              <a:rPr lang="ru-RU" altLang="ko-KR" sz="320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52400" y="1219200"/>
            <a:ext cx="88392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altLang="ru-RU" sz="2600">
              <a:solidFill>
                <a:schemeClr val="accent2"/>
              </a:solidFill>
              <a:latin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4800" y="1371600"/>
            <a:ext cx="8686800" cy="5016500"/>
          </a:xfrm>
          <a:prstGeom prst="rect">
            <a:avLst/>
          </a:prstGeom>
        </p:spPr>
        <p:txBody>
          <a:bodyPr>
            <a:spAutoFit/>
          </a:bodyPr>
          <a:lstStyle/>
          <a:p>
            <a:pPr rtl="1" eaLnBrk="1" hangingPunct="1">
              <a:defRPr/>
            </a:pPr>
            <a:r>
              <a:rPr lang="uk-UA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Організаційні заходи</a:t>
            </a:r>
          </a:p>
          <a:p>
            <a:pPr rtl="1" eaLnBrk="1" hangingPunct="1">
              <a:defRPr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Ургентний дзвінок та термінова мобілізація </a:t>
            </a:r>
          </a:p>
          <a:p>
            <a:pPr rtl="1" eaLnBrk="1" hangingPunct="1">
              <a:defRPr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всього персоналу.</a:t>
            </a:r>
          </a:p>
          <a:p>
            <a:pPr rtl="1" eaLnBrk="1" hangingPunct="1">
              <a:defRPr/>
            </a:pP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1" eaLnBrk="1" hangingPunct="1">
              <a:defRPr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 відповідального адміністратора.</a:t>
            </a:r>
          </a:p>
          <a:p>
            <a:pPr rtl="1" eaLnBrk="1" hangingPunct="1">
              <a:defRPr/>
            </a:pP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1" eaLnBrk="1" hangingPunct="1">
              <a:defRPr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Керівник (відповідальний акушер-гінеколог або анестезіолог) дає завдання та визначає члена команди, який документує події.</a:t>
            </a:r>
            <a:r>
              <a:rPr lang="uk-UA" sz="32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rtl="1" eaLnBrk="1" hangingPunct="1">
              <a:defRPr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9144000" cy="1066800"/>
          </a:xfr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algn="ctr" eaLnBrk="1" hangingPunct="1">
              <a:defRPr/>
            </a:pPr>
            <a:r>
              <a:rPr lang="ru-RU" altLang="ko-KR" sz="3200" b="1" i="1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 ПРИ ДОПОЛОГОВИХ КРОВОТЕЧАХ</a:t>
            </a:r>
            <a:r>
              <a:rPr lang="ru-RU" altLang="ko-KR" sz="320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52400" y="1981200"/>
            <a:ext cx="88392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altLang="ru-RU" sz="2600">
              <a:solidFill>
                <a:schemeClr val="accent2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ko-KR" sz="3200">
                <a:latin typeface="Times New Roman" pitchFamily="18" charset="0"/>
                <a:cs typeface="Times New Roman" pitchFamily="18" charset="0"/>
              </a:rPr>
              <a:t>Велика крововтрата</a:t>
            </a: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ko-KR" sz="3200">
                <a:latin typeface="Times New Roman" pitchFamily="18" charset="0"/>
                <a:cs typeface="Times New Roman" pitchFamily="18" charset="0"/>
              </a:rPr>
              <a:t>(Оцінена від 250 до 1000 мл) - показання до</a:t>
            </a:r>
          </a:p>
          <a:p>
            <a:pPr algn="ctr"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ko-KR" sz="3200">
                <a:latin typeface="Times New Roman" pitchFamily="18" charset="0"/>
                <a:cs typeface="Times New Roman" pitchFamily="18" charset="0"/>
              </a:rPr>
              <a:t>операції ургентного КС.</a:t>
            </a:r>
            <a:endParaRPr lang="ru-RU" altLang="ru-RU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382000" cy="110410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Візуальна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крововтрати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акушерстві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4" descr="G:\ЛЕКЦИИ 2016\Кровотечение в акуш\205 Кровотечения\3 Оценка кров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676400"/>
            <a:ext cx="7620000" cy="4724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9144000" cy="1066800"/>
          </a:xfr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algn="ctr" eaLnBrk="1" hangingPunct="1">
              <a:defRPr/>
            </a:pPr>
            <a:r>
              <a:rPr lang="ru-RU" altLang="ko-KR" sz="3200" b="1" i="1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 ПРИ ДОПОЛОГОВИХ КРОВОТЕЧАХ</a:t>
            </a:r>
            <a:r>
              <a:rPr lang="ru-RU" altLang="ko-KR" sz="320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5" name="Прямоугольник 1"/>
          <p:cNvSpPr>
            <a:spLocks noChangeArrowheads="1"/>
          </p:cNvSpPr>
          <p:nvPr/>
        </p:nvSpPr>
        <p:spPr bwMode="auto">
          <a:xfrm>
            <a:off x="228600" y="1676400"/>
            <a:ext cx="8915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З метою збереження матки відразу після вилучення дитини застосовуються утеротонічні засоби (окситоцин або ергометрин, карбетоцин, простагландини Е1 та Е2) та вазоконстриктори – терліпресин (місцево: 2 ампули (400 мкг) розвести в співвідношенні 1:2 фізіологічним</a:t>
            </a:r>
          </a:p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розчином до 10 мл, обколоти матку. Максимальний ефект очікуємо через</a:t>
            </a:r>
          </a:p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5-7 хвилин).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9144000" cy="1066800"/>
          </a:xfr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algn="ctr" eaLnBrk="1" hangingPunct="1">
              <a:defRPr/>
            </a:pPr>
            <a:r>
              <a:rPr lang="ru-RU" altLang="ko-KR" sz="3200" b="1" i="1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 ПРИ ДОПОЛОГОВИХ КРОВОТЕЧАХ</a:t>
            </a:r>
            <a:r>
              <a:rPr lang="ru-RU" altLang="ko-KR" sz="3200" dirty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9" name="Прямоугольник 1"/>
          <p:cNvSpPr>
            <a:spLocks noChangeArrowheads="1"/>
          </p:cNvSpPr>
          <p:nvPr/>
        </p:nvSpPr>
        <p:spPr bwMode="auto">
          <a:xfrm>
            <a:off x="228600" y="1981200"/>
            <a:ext cx="89154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r>
              <a:rPr lang="uk-UA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разі надмірної крововтрати </a:t>
            </a:r>
            <a:r>
              <a:rPr lang="uk-UA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застосовувають</a:t>
            </a:r>
            <a:r>
              <a:rPr lang="uk-UA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 хірургічного гемостазу </a:t>
            </a:r>
            <a:r>
              <a:rPr lang="uk-UA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покроково</a:t>
            </a:r>
            <a:r>
              <a:rPr lang="uk-UA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часткова </a:t>
            </a:r>
            <a:r>
              <a:rPr lang="uk-UA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деваскуляризація</a:t>
            </a:r>
            <a:r>
              <a:rPr lang="uk-UA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матки, компресійні шви, </a:t>
            </a:r>
            <a:r>
              <a:rPr lang="uk-UA" alt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двосторонне</a:t>
            </a:r>
            <a:r>
              <a:rPr lang="uk-UA" alt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накладання лігатур на внутрішні клубові артерії, а в разі неефективності – екстирпація матки з маточними трубами.</a:t>
            </a:r>
            <a:endParaRPr lang="uk-UA" alt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79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33400"/>
            <a:ext cx="4495800" cy="5791200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311" name="Rectangle 7"/>
          <p:cNvSpPr>
            <a:spLocks/>
          </p:cNvSpPr>
          <p:nvPr/>
        </p:nvSpPr>
        <p:spPr bwMode="auto">
          <a:xfrm>
            <a:off x="4343400" y="1828800"/>
            <a:ext cx="4419600" cy="2895600"/>
          </a:xfrm>
          <a:prstGeom prst="rect">
            <a:avLst/>
          </a:prstGeom>
          <a:gradFill rotWithShape="1">
            <a:gsLst>
              <a:gs pos="0">
                <a:srgbClr val="6466A8"/>
              </a:gs>
              <a:gs pos="100000">
                <a:srgbClr val="6466A8">
                  <a:gamma/>
                  <a:shade val="46275"/>
                  <a:invGamma/>
                </a:srgbClr>
              </a:gs>
            </a:gsLst>
            <a:path path="rect">
              <a:fillToRect t="100000" r="100000"/>
            </a:path>
          </a:gradFill>
          <a:ln w="38100">
            <a:solidFill>
              <a:srgbClr val="F10F55"/>
            </a:solidFill>
            <a:miter lim="800000"/>
            <a:headEnd/>
            <a:tailEnd/>
          </a:ln>
        </p:spPr>
        <p:txBody>
          <a:bodyPr anchor="ctr"/>
          <a:lstStyle>
            <a:lvl1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1pPr>
            <a:lvl2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2pPr>
            <a:lvl3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3pPr>
            <a:lvl4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4pPr>
            <a:lvl5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5pPr>
            <a:lvl6pPr marL="9413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6pPr>
            <a:lvl7pPr marL="13985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7pPr>
            <a:lvl8pPr marL="18557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8pPr>
            <a:lvl9pPr marL="23129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ko-KR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ПЕРЕДЛЕЖАННЯ ПЛАЦЕНТИ</a:t>
            </a:r>
            <a:br>
              <a:rPr lang="ru-RU" altLang="ko-KR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PLACENTA PRAEVIA</a:t>
            </a:r>
            <a:r>
              <a:rPr lang="ru-RU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398588"/>
          </a:xfr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altLang="ko-KR" sz="4400" b="1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Передлежання</a:t>
            </a:r>
            <a:r>
              <a:rPr lang="ru-RU" altLang="ko-KR" sz="4400" b="1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4400" b="1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плаценти</a:t>
            </a:r>
            <a:endParaRPr lang="ru-RU" sz="4400" b="1" dirty="0" smtClean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7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752600"/>
            <a:ext cx="86106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uk-UA" altLang="ko-KR" smtClean="0">
                <a:cs typeface="Times New Roman" pitchFamily="18" charset="0"/>
              </a:rPr>
              <a:t>   </a:t>
            </a:r>
            <a:r>
              <a:rPr lang="uk-UA" altLang="ko-KR" sz="3600" smtClean="0">
                <a:latin typeface="Times New Roman" pitchFamily="18" charset="0"/>
                <a:cs typeface="Times New Roman" pitchFamily="18" charset="0"/>
              </a:rPr>
              <a:t>ускладнення вагітності, при якому плацента розташовується в нижньому сегменті матки нижче передлежачої частини плода, перекриваючи повністю або частково внутрішнє вічко шийки матки</a:t>
            </a:r>
            <a:endParaRPr lang="uk-UA" altLang="ru-RU" smtClean="0">
              <a:ea typeface="HY중고딕"/>
              <a:cs typeface="Times New Roman" pitchFamily="18" charset="0"/>
            </a:endParaRP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762000" y="5207000"/>
            <a:ext cx="746760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algn="ctr" rtl="1"/>
            <a:r>
              <a:rPr lang="ru-RU" altLang="ko-KR" sz="2400" b="1" i="1">
                <a:latin typeface="Times New Roman" pitchFamily="18" charset="0"/>
                <a:cs typeface="Times New Roman" pitchFamily="18" charset="0"/>
              </a:rPr>
              <a:t>При фізіологічній вагітності нижній край плаценти не досягає 7 см до внутрішнього вічка.</a:t>
            </a:r>
            <a:endParaRPr lang="ru-RU" altLang="ko-KR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533400"/>
            <a:ext cx="8229600" cy="5921375"/>
          </a:xfrm>
          <a:gradFill rotWithShape="1">
            <a:gsLst>
              <a:gs pos="0">
                <a:schemeClr val="bg1"/>
              </a:gs>
              <a:gs pos="50000">
                <a:schemeClr val="bg1">
                  <a:gamma/>
                  <a:tint val="77647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>
            <a:solidFill>
              <a:schemeClr val="folHlink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buFont typeface="Wingdings 2" pitchFamily="18" charset="2"/>
              <a:buNone/>
              <a:defRPr/>
            </a:pPr>
            <a:r>
              <a:rPr lang="ru-RU" altLang="ko-KR" sz="3200" b="1" u="sng" dirty="0" err="1" smtClean="0">
                <a:latin typeface="Times New Roman" pitchFamily="18" charset="0"/>
                <a:cs typeface="Times New Roman" pitchFamily="18" charset="0"/>
              </a:rPr>
              <a:t>Класифікація</a:t>
            </a:r>
            <a:r>
              <a:rPr lang="ru-RU" altLang="ko-KR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3200" b="1" u="sng" dirty="0" err="1" smtClean="0">
                <a:latin typeface="Times New Roman" pitchFamily="18" charset="0"/>
                <a:cs typeface="Times New Roman" pitchFamily="18" charset="0"/>
              </a:rPr>
              <a:t>передлежання</a:t>
            </a:r>
            <a:r>
              <a:rPr lang="ru-RU" altLang="ko-KR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3200" b="1" u="sng" dirty="0" err="1" smtClean="0">
                <a:latin typeface="Times New Roman" pitchFamily="18" charset="0"/>
                <a:cs typeface="Times New Roman" pitchFamily="18" charset="0"/>
              </a:rPr>
              <a:t>плаценти</a:t>
            </a:r>
            <a:endParaRPr lang="ru-RU" altLang="ko-KR" sz="32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  <a:defRPr/>
            </a:pPr>
            <a:endParaRPr lang="ru-RU" altLang="ko-KR" sz="32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  <a:defRPr/>
            </a:pPr>
            <a:endParaRPr lang="ru-RU" altLang="ko-KR" sz="1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uk-UA" altLang="ru-RU" sz="28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Повне передлежання – плацента повністю перекриває внутрішнє вічко;</a:t>
            </a:r>
          </a:p>
          <a:p>
            <a:pPr>
              <a:defRPr/>
            </a:pPr>
            <a:r>
              <a:rPr lang="uk-UA" altLang="ru-RU" sz="28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Неповне передлежання – плацента частково перекриває внутрішнє вічко.</a:t>
            </a:r>
          </a:p>
          <a:p>
            <a:pPr>
              <a:defRPr/>
            </a:pPr>
            <a:r>
              <a:rPr lang="uk-UA" altLang="ru-RU" sz="28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Крайове передлежання – край плаценти доходить до внутрішнього вічка.</a:t>
            </a:r>
          </a:p>
          <a:p>
            <a:pPr>
              <a:defRPr/>
            </a:pPr>
            <a:r>
              <a:rPr lang="uk-UA" altLang="ru-RU" sz="2800" dirty="0" smtClean="0">
                <a:latin typeface="Times New Roman" pitchFamily="18" charset="0"/>
                <a:ea typeface="HY중고딕"/>
                <a:cs typeface="Times New Roman" pitchFamily="18" charset="0"/>
              </a:rPr>
              <a:t>Низьке прикріплення плаценти – розташування плаценти у нижньому.</a:t>
            </a:r>
            <a:endParaRPr lang="uk-UA" altLang="ru-RU" sz="2600" i="1" dirty="0" smtClean="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2895600" y="0"/>
            <a:ext cx="60960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ko-KR" sz="3800" b="1" i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Акушерське обстеження</a:t>
            </a:r>
            <a:endParaRPr lang="ru-RU" altLang="ru-RU" sz="3800" b="1" i="1" smtClean="0">
              <a:ln>
                <a:noFill/>
              </a:ln>
              <a:effectLst/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sp>
        <p:nvSpPr>
          <p:cNvPr id="39939" name="Rectangle 6"/>
          <p:cNvSpPr>
            <a:spLocks/>
          </p:cNvSpPr>
          <p:nvPr/>
        </p:nvSpPr>
        <p:spPr bwMode="auto">
          <a:xfrm>
            <a:off x="304800" y="914400"/>
            <a:ext cx="8610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buFont typeface="Wingdings 2" pitchFamily="18" charset="2"/>
              <a:buNone/>
              <a:defRPr/>
            </a:pPr>
            <a:r>
              <a:rPr lang="uk-UA" altLang="ko-KR" b="1" u="sng" dirty="0" smtClean="0">
                <a:latin typeface="Times New Roman" pitchFamily="18" charset="0"/>
                <a:cs typeface="Times New Roman" pitchFamily="18" charset="0"/>
              </a:rPr>
              <a:t>Зовнішнє акушерське дослідження: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uk-UA" altLang="ko-KR" sz="2800" dirty="0" smtClean="0">
                <a:latin typeface="Times New Roman" pitchFamily="18" charset="0"/>
                <a:cs typeface="Times New Roman" pitchFamily="18" charset="0"/>
              </a:rPr>
              <a:t>високе стояння </a:t>
            </a:r>
            <a:r>
              <a:rPr lang="uk-UA" altLang="ko-KR" sz="2800" dirty="0" err="1" smtClean="0">
                <a:latin typeface="Times New Roman" pitchFamily="18" charset="0"/>
                <a:cs typeface="Times New Roman" pitchFamily="18" charset="0"/>
              </a:rPr>
              <a:t>передлеглої</a:t>
            </a:r>
            <a:r>
              <a:rPr lang="uk-UA" altLang="ko-KR" sz="2800" dirty="0" smtClean="0">
                <a:latin typeface="Times New Roman" pitchFamily="18" charset="0"/>
                <a:cs typeface="Times New Roman" pitchFamily="18" charset="0"/>
              </a:rPr>
              <a:t> частини;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uk-UA" altLang="ko-KR" sz="2800" dirty="0" smtClean="0">
                <a:latin typeface="Times New Roman" pitchFamily="18" charset="0"/>
                <a:cs typeface="Times New Roman" pitchFamily="18" charset="0"/>
              </a:rPr>
              <a:t>косе, поперечне положення плода;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uk-UA" altLang="ko-KR" sz="2800" dirty="0" smtClean="0">
                <a:latin typeface="Times New Roman" pitchFamily="18" charset="0"/>
                <a:cs typeface="Times New Roman" pitchFamily="18" charset="0"/>
              </a:rPr>
              <a:t>тонус матки не підвищений.</a:t>
            </a:r>
            <a:endParaRPr lang="uk-UA" altLang="ko-KR" dirty="0" smtClean="0"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uk-UA" altLang="ko-KR" b="1" u="sng" dirty="0" smtClean="0">
                <a:latin typeface="Times New Roman" pitchFamily="18" charset="0"/>
                <a:cs typeface="Times New Roman" pitchFamily="18" charset="0"/>
              </a:rPr>
              <a:t>Внутрішнє дослідження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uk-UA" altLang="ko-KR" b="1" u="sng" dirty="0" smtClean="0">
                <a:latin typeface="Times New Roman" pitchFamily="18" charset="0"/>
                <a:cs typeface="Times New Roman" pitchFamily="18" charset="0"/>
              </a:rPr>
              <a:t>(виконується тільки в умовах розгорнутої операційної):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uk-UA" altLang="ko-KR" sz="2800" dirty="0" smtClean="0">
                <a:latin typeface="Times New Roman" pitchFamily="18" charset="0"/>
                <a:cs typeface="Times New Roman" pitchFamily="18" charset="0"/>
              </a:rPr>
              <a:t>пастозність, пульсація судин;</a:t>
            </a:r>
          </a:p>
          <a:p>
            <a:pPr marL="65087" indent="0" eaLnBrk="1" hangingPunct="1">
              <a:buFont typeface="Wingdings 2" pitchFamily="18" charset="2"/>
              <a:buNone/>
              <a:defRPr/>
            </a:pPr>
            <a:r>
              <a:rPr lang="uk-UA" altLang="ko-KR" sz="2800" dirty="0" smtClean="0">
                <a:latin typeface="Times New Roman" pitchFamily="18" charset="0"/>
                <a:cs typeface="Times New Roman" pitchFamily="18" charset="0"/>
              </a:rPr>
              <a:t>неможливість через склепіння пальпувати </a:t>
            </a:r>
            <a:r>
              <a:rPr lang="uk-UA" altLang="ko-KR" sz="2800" dirty="0" err="1" smtClean="0">
                <a:latin typeface="Times New Roman" pitchFamily="18" charset="0"/>
                <a:cs typeface="Times New Roman" pitchFamily="18" charset="0"/>
              </a:rPr>
              <a:t>передлеглу</a:t>
            </a:r>
            <a:r>
              <a:rPr lang="uk-UA" altLang="ko-KR" sz="2800" dirty="0" smtClean="0">
                <a:latin typeface="Times New Roman" pitchFamily="18" charset="0"/>
                <a:cs typeface="Times New Roman" pitchFamily="18" charset="0"/>
              </a:rPr>
              <a:t> частину.</a:t>
            </a:r>
            <a:endParaRPr lang="uk-UA" altLang="ru-RU" sz="2800" dirty="0" smtClean="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pic>
        <p:nvPicPr>
          <p:cNvPr id="33796" name="Picture 9" descr="mb4_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752600"/>
            <a:ext cx="2514600" cy="19050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 bwMode="auto">
          <a:xfrm>
            <a:off x="4114800" y="0"/>
            <a:ext cx="4800600" cy="102711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eaLnBrk="1" hangingPunct="1">
              <a:defRPr/>
            </a:pPr>
            <a:r>
              <a:rPr lang="ru-RU" b="1" i="1" u="sng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anose="04020904020102020604" pitchFamily="82" charset="0"/>
                <a:cs typeface="Times New Roman" panose="02020603050405020304" pitchFamily="18" charset="0"/>
              </a:rPr>
              <a:t>ДІАГНОСТИКА</a:t>
            </a:r>
            <a:endParaRPr lang="en-US" b="1" i="1" u="sng" dirty="0" smtClean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34819" name="Rectangle 8"/>
          <p:cNvSpPr>
            <a:spLocks noChangeArrowheads="1"/>
          </p:cNvSpPr>
          <p:nvPr/>
        </p:nvSpPr>
        <p:spPr bwMode="auto">
          <a:xfrm>
            <a:off x="228600" y="990600"/>
            <a:ext cx="7239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/>
            <a:r>
              <a:rPr lang="uk-UA" altLang="ko-KR">
                <a:latin typeface="Times New Roman" pitchFamily="18" charset="0"/>
                <a:cs typeface="Times New Roman" pitchFamily="18" charset="0"/>
              </a:rPr>
              <a:t>патогномонічний симптом - кровотеча, яка може періодично повторюватись, виникає спонтанно або після фізичного навантаження;</a:t>
            </a:r>
          </a:p>
          <a:p>
            <a:pPr eaLnBrk="1" hangingPunct="1"/>
            <a:r>
              <a:rPr lang="uk-UA" altLang="ko-KR">
                <a:latin typeface="Times New Roman" pitchFamily="18" charset="0"/>
                <a:cs typeface="Times New Roman" pitchFamily="18" charset="0"/>
              </a:rPr>
              <a:t>не супроводжується болем;</a:t>
            </a:r>
          </a:p>
          <a:p>
            <a:pPr eaLnBrk="1" hangingPunct="1"/>
            <a:r>
              <a:rPr lang="uk-UA" altLang="ko-KR">
                <a:latin typeface="Times New Roman" pitchFamily="18" charset="0"/>
                <a:cs typeface="Times New Roman" pitchFamily="18" charset="0"/>
              </a:rPr>
              <a:t>не супроводжується підвищеним тонусом матки;</a:t>
            </a:r>
          </a:p>
          <a:p>
            <a:pPr eaLnBrk="1" hangingPunct="1"/>
            <a:r>
              <a:rPr lang="uk-UA" altLang="ko-KR">
                <a:latin typeface="Times New Roman" pitchFamily="18" charset="0"/>
                <a:cs typeface="Times New Roman" pitchFamily="18" charset="0"/>
              </a:rPr>
              <a:t>може бути пов'язана з початком скорочень матки у будь-якому        терміні вагітності.</a:t>
            </a:r>
            <a:endParaRPr lang="uk-UA" altLang="ru-RU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pic>
        <p:nvPicPr>
          <p:cNvPr id="34820" name="Picture 9" descr="mb4_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163" y="2743200"/>
            <a:ext cx="2408237" cy="3773488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0" y="0"/>
            <a:ext cx="7162800" cy="13985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ko-KR" sz="4000" b="1" u="sng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Алгоритм обстеження у стаціонарі</a:t>
            </a:r>
            <a:r>
              <a:rPr lang="ru-RU" altLang="ko-KR" smtClean="0">
                <a:ln>
                  <a:noFill/>
                </a:ln>
                <a:effectLst/>
                <a:cs typeface="Times New Roman" pitchFamily="18" charset="0"/>
              </a:rPr>
              <a:t> </a:t>
            </a:r>
            <a:endParaRPr lang="ru-RU" altLang="ru-RU" smtClean="0">
              <a:ln>
                <a:noFill/>
              </a:ln>
              <a:effectLst/>
              <a:ea typeface="HY중고딕"/>
              <a:cs typeface="Times New Roman" pitchFamily="18" charset="0"/>
            </a:endParaRPr>
          </a:p>
        </p:txBody>
      </p:sp>
      <p:sp>
        <p:nvSpPr>
          <p:cNvPr id="35843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828800"/>
            <a:ext cx="66294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uk-UA" altLang="ko-KR" i="1" smtClean="0">
                <a:latin typeface="Times New Roman" pitchFamily="18" charset="0"/>
                <a:cs typeface="Times New Roman" pitchFamily="18" charset="0"/>
              </a:rPr>
              <a:t>Загальноклінічне обстеження (група крові, резус-фактор, загальний аналіз крові, коагулограма).</a:t>
            </a:r>
          </a:p>
          <a:p>
            <a:pPr eaLnBrk="1" hangingPunct="1">
              <a:buFont typeface="Wingdings 2" pitchFamily="18" charset="2"/>
              <a:buNone/>
            </a:pPr>
            <a:endParaRPr lang="uk-UA" altLang="ko-KR" i="1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uk-UA" altLang="ko-KR" i="1" smtClean="0">
                <a:latin typeface="Times New Roman" pitchFamily="18" charset="0"/>
                <a:cs typeface="Times New Roman" pitchFamily="18" charset="0"/>
              </a:rPr>
              <a:t>Додаткові методи обстеження (УЗД) за показаннями та за відсутності необхідності термінового розродження.</a:t>
            </a:r>
            <a:endParaRPr lang="uk-UA" altLang="ru-RU" i="1" smtClean="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pic>
        <p:nvPicPr>
          <p:cNvPr id="35844" name="Picture 4" descr="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0"/>
            <a:ext cx="1905000" cy="16002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 descr="Рисунок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600200"/>
            <a:ext cx="1905000" cy="17526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6" descr="13661052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352800"/>
            <a:ext cx="1905000" cy="18288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7" name="Picture 7" descr="MedicalSonographicScan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5181600"/>
            <a:ext cx="1905000" cy="16764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50" name="AutoShape 6"/>
          <p:cNvSpPr>
            <a:spLocks noChangeArrowheads="1"/>
          </p:cNvSpPr>
          <p:nvPr/>
        </p:nvSpPr>
        <p:spPr bwMode="auto">
          <a:xfrm rot="-1763157">
            <a:off x="-762000" y="-9906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dirty="0">
              <a:solidFill>
                <a:srgbClr val="FF5C9C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endParaRPr lang="en-US" altLang="zh-CN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67" name="Rectangle 14"/>
          <p:cNvSpPr>
            <a:spLocks noChangeArrowheads="1"/>
          </p:cNvSpPr>
          <p:nvPr/>
        </p:nvSpPr>
        <p:spPr bwMode="auto">
          <a:xfrm>
            <a:off x="1709738" y="3200400"/>
            <a:ext cx="7086600" cy="304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В випадку, коли після 35-36 тижнів вагітності край плаценти знаходиться</a:t>
            </a:r>
          </a:p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більше ніж на 20 мм від внутрішнього вічка – з високою вірогідністю можно</a:t>
            </a:r>
          </a:p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прогнозувати успішні вагінальні пологи. </a:t>
            </a:r>
            <a:endParaRPr lang="ru-RU" altLang="ko-KR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AutoShape 2"/>
          <p:cNvSpPr>
            <a:spLocks noChangeArrowheads="1"/>
          </p:cNvSpPr>
          <p:nvPr/>
        </p:nvSpPr>
        <p:spPr bwMode="auto">
          <a:xfrm rot="-1763157">
            <a:off x="-762000" y="-9906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2185988" y="3124200"/>
            <a:ext cx="6629400" cy="206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Будь-яке перекриття внутрішнього вічка плацентою після 35-36 тижнів</a:t>
            </a:r>
          </a:p>
          <a:p>
            <a:r>
              <a:rPr lang="ru-RU" altLang="ru-RU" sz="3200">
                <a:latin typeface="Times New Roman" pitchFamily="18" charset="0"/>
                <a:cs typeface="Times New Roman" pitchFamily="18" charset="0"/>
              </a:rPr>
              <a:t>вагітності (&gt;0-20мм) є показанням до операції кесарів розтин.</a:t>
            </a:r>
            <a:endParaRPr lang="ru-RU" altLang="ko-KR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AutoShape 2"/>
          <p:cNvSpPr>
            <a:spLocks noChangeArrowheads="1"/>
          </p:cNvSpPr>
          <p:nvPr/>
        </p:nvSpPr>
        <p:spPr bwMode="auto">
          <a:xfrm rot="-1763157">
            <a:off x="-762000" y="-9906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524000" y="3124200"/>
            <a:ext cx="7443788" cy="267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algn="ctr" rtl="1"/>
            <a:r>
              <a:rPr lang="uk-UA" altLang="ko-KR" sz="2800">
                <a:latin typeface="Times New Roman" pitchFamily="18" charset="0"/>
                <a:cs typeface="Times New Roman" pitchFamily="18" charset="0"/>
              </a:rPr>
              <a:t>Планове КС в разі передлежання плаценти та відсутності симптомів кровотечі рекомендують проводити в 38-39 тижнів.</a:t>
            </a:r>
          </a:p>
          <a:p>
            <a:pPr algn="ctr" rtl="1"/>
            <a:endParaRPr lang="uk-UA" altLang="ko-KR" sz="2800">
              <a:latin typeface="Times New Roman" pitchFamily="18" charset="0"/>
              <a:cs typeface="Times New Roman" pitchFamily="18" charset="0"/>
            </a:endParaRPr>
          </a:p>
          <a:p>
            <a:pPr algn="ctr" rtl="1"/>
            <a:r>
              <a:rPr lang="uk-UA" altLang="ko-KR" sz="2800">
                <a:latin typeface="Times New Roman" pitchFamily="18" charset="0"/>
                <a:cs typeface="Times New Roman" pitchFamily="18" charset="0"/>
              </a:rPr>
              <a:t>При очікуванні патологічного прикріплення плаценти в 36-37 тижнів вагітності</a:t>
            </a:r>
            <a:r>
              <a:rPr lang="ru-RU" altLang="ko-KR" sz="28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3"/>
          <p:cNvSpPr>
            <a:spLocks/>
          </p:cNvSpPr>
          <p:nvPr/>
        </p:nvSpPr>
        <p:spPr bwMode="auto">
          <a:xfrm>
            <a:off x="2362200" y="228600"/>
            <a:ext cx="6629400" cy="33528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38100">
            <a:solidFill>
              <a:schemeClr val="folHlink"/>
            </a:solidFill>
            <a:miter lim="800000"/>
            <a:headEnd/>
            <a:tailEnd/>
          </a:ln>
        </p:spPr>
        <p:txBody>
          <a:bodyPr anchor="ctr"/>
          <a:lstStyle>
            <a:lvl1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1pPr>
            <a:lvl2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2pPr>
            <a:lvl3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3pPr>
            <a:lvl4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4pPr>
            <a:lvl5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5pPr>
            <a:lvl6pPr marL="9413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6pPr>
            <a:lvl7pPr marL="13985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7pPr>
            <a:lvl8pPr marL="18557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8pPr>
            <a:lvl9pPr marL="23129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ko-KR" sz="3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ПЕРЕДЧАСНЕ</a:t>
            </a:r>
            <a:br>
              <a:rPr lang="ru-RU" altLang="ko-KR" sz="3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ko-KR" sz="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altLang="ko-KR" sz="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ko-KR" sz="3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ВІДШАРУВАННЯ НОРМАЛЬНО</a:t>
            </a:r>
            <a:br>
              <a:rPr lang="ru-RU" altLang="ko-KR" sz="3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ko-KR" sz="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ko-KR" sz="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ko-KR" sz="32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РОЗТАШОВАННОЇ ПЛАЦЕНТИ</a:t>
            </a:r>
            <a:r>
              <a:rPr lang="ru-RU" altLang="ko-KR" dirty="0" smtClean="0"/>
              <a:t> </a:t>
            </a:r>
            <a:endParaRPr lang="ru-RU" dirty="0" smtClean="0"/>
          </a:p>
        </p:txBody>
      </p:sp>
      <p:pic>
        <p:nvPicPr>
          <p:cNvPr id="39939" name="Picture 4" descr="ссс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657600"/>
            <a:ext cx="3048000" cy="2513013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4267200" y="152400"/>
            <a:ext cx="4724400" cy="893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ko-KR" sz="5100" i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Класифікація</a:t>
            </a:r>
            <a:r>
              <a:rPr lang="ru-RU" altLang="ru-RU" smtClean="0">
                <a:ln>
                  <a:noFill/>
                </a:ln>
                <a:effectLst/>
                <a:ea typeface="HY중고딕"/>
                <a:cs typeface="Times New Roman" pitchFamily="18" charset="0"/>
              </a:rPr>
              <a:t> </a:t>
            </a:r>
            <a:endParaRPr lang="en-US" altLang="ru-RU" smtClean="0">
              <a:ln>
                <a:noFill/>
              </a:ln>
              <a:effectLst/>
              <a:ea typeface="HY중고딕"/>
              <a:cs typeface="Times New Roman" pitchFamily="18" charset="0"/>
            </a:endParaRPr>
          </a:p>
        </p:txBody>
      </p:sp>
      <p:sp>
        <p:nvSpPr>
          <p:cNvPr id="40963" name="Rectangle 3"/>
          <p:cNvSpPr>
            <a:spLocks noGrp="1"/>
          </p:cNvSpPr>
          <p:nvPr>
            <p:ph type="body" idx="4294967295"/>
          </p:nvPr>
        </p:nvSpPr>
        <p:spPr>
          <a:xfrm>
            <a:off x="6019800" y="1828800"/>
            <a:ext cx="2971800" cy="2514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altLang="ko-KR" smtClean="0">
                <a:latin typeface="Times New Roman" pitchFamily="18" charset="0"/>
                <a:cs typeface="Times New Roman" pitchFamily="18" charset="0"/>
              </a:rPr>
              <a:t>Часткове відшарування:</a:t>
            </a:r>
          </a:p>
          <a:p>
            <a:pPr eaLnBrk="1" hangingPunct="1"/>
            <a:r>
              <a:rPr lang="ru-RU" altLang="ko-KR" smtClean="0">
                <a:latin typeface="Times New Roman" pitchFamily="18" charset="0"/>
                <a:cs typeface="Times New Roman" pitchFamily="18" charset="0"/>
              </a:rPr>
              <a:t>крайове</a:t>
            </a:r>
          </a:p>
          <a:p>
            <a:pPr eaLnBrk="1" hangingPunct="1"/>
            <a:r>
              <a:rPr lang="ru-RU" altLang="ko-KR" smtClean="0">
                <a:latin typeface="Times New Roman" pitchFamily="18" charset="0"/>
                <a:cs typeface="Times New Roman" pitchFamily="18" charset="0"/>
              </a:rPr>
              <a:t>центральне</a:t>
            </a:r>
            <a:endParaRPr lang="en-US" altLang="ru-RU" smtClean="0">
              <a:latin typeface="Times New Roman" pitchFamily="18" charset="0"/>
              <a:ea typeface="HY중고딕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endParaRPr lang="en-US" altLang="ru-RU" smtClean="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pic>
        <p:nvPicPr>
          <p:cNvPr id="40964" name="Picture 7" descr="mb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819400"/>
            <a:ext cx="5334000" cy="3662363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5" name="Rectangle 8"/>
          <p:cNvSpPr>
            <a:spLocks noChangeArrowheads="1"/>
          </p:cNvSpPr>
          <p:nvPr/>
        </p:nvSpPr>
        <p:spPr bwMode="auto">
          <a:xfrm>
            <a:off x="609600" y="1295400"/>
            <a:ext cx="678180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rtl="1" eaLnBrk="1" hangingPunct="1"/>
            <a:r>
              <a:rPr lang="ru-RU" altLang="ko-KR" sz="3200">
                <a:latin typeface="Times New Roman" pitchFamily="18" charset="0"/>
                <a:cs typeface="Times New Roman" pitchFamily="18" charset="0"/>
              </a:rPr>
              <a:t>Повне відшарування</a:t>
            </a:r>
          </a:p>
          <a:p>
            <a:pPr rtl="1" eaLnBrk="1" hangingPunct="1"/>
            <a:r>
              <a:rPr lang="ru-RU" altLang="ko-KR" sz="3200">
                <a:latin typeface="Times New Roman" pitchFamily="18" charset="0"/>
                <a:cs typeface="Times New Roman" pitchFamily="18" charset="0"/>
              </a:rPr>
              <a:t>(відшарування всієї плаценти)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4114800" y="0"/>
            <a:ext cx="4800600" cy="10271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eaLnBrk="1" hangingPunct="1">
              <a:defRPr/>
            </a:pPr>
            <a:r>
              <a:rPr lang="ru-RU" b="1" i="1" u="sng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anose="04020904020102020604" pitchFamily="82" charset="0"/>
                <a:cs typeface="Times New Roman" panose="02020603050405020304" pitchFamily="18" charset="0"/>
              </a:rPr>
              <a:t>ДІАГНОСТИКА</a:t>
            </a:r>
            <a:endParaRPr lang="en-US" b="1" i="1" u="sng" dirty="0" smtClean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228600" y="990600"/>
            <a:ext cx="86106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buFont typeface="Wingdings 2" pitchFamily="18" charset="2"/>
              <a:buNone/>
            </a:pPr>
            <a:r>
              <a:rPr lang="uk-UA" altLang="ko-KR" sz="3600" b="1" i="1" u="sng">
                <a:latin typeface="Times New Roman" pitchFamily="18" charset="0"/>
                <a:cs typeface="Times New Roman" pitchFamily="18" charset="0"/>
              </a:rPr>
              <a:t>Больовий синдром</a:t>
            </a:r>
            <a:r>
              <a:rPr lang="uk-UA" altLang="ko-KR" u="sng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Wingdings 2" pitchFamily="18" charset="2"/>
              <a:buNone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	гострий біль в проекції локалізації плаценти, яка потім поширюється на всю матку, поперек, спину та стає дифузною.</a:t>
            </a:r>
          </a:p>
          <a:p>
            <a:pPr eaLnBrk="1" hangingPunct="1">
              <a:buFont typeface="Wingdings 2" pitchFamily="18" charset="2"/>
              <a:buNone/>
            </a:pPr>
            <a:endParaRPr lang="uk-UA" altLang="ko-KR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При відшаруванні плаценти, що розташована по задній стінці, біль може імітувати             ниркову коліку.</a:t>
            </a:r>
            <a:endParaRPr lang="uk-UA" altLang="ru-RU" sz="320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4114800" y="0"/>
            <a:ext cx="4800600" cy="10271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eaLnBrk="1" hangingPunct="1">
              <a:defRPr/>
            </a:pPr>
            <a:r>
              <a:rPr lang="ru-RU" b="1" i="1" u="sng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anose="04020904020102020604" pitchFamily="82" charset="0"/>
                <a:cs typeface="Times New Roman" panose="02020603050405020304" pitchFamily="18" charset="0"/>
              </a:rPr>
              <a:t>ДІАГНОСТИКА</a:t>
            </a:r>
            <a:endParaRPr lang="en-US" b="1" i="1" u="sng" dirty="0" smtClean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228600" y="990600"/>
            <a:ext cx="86106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buFont typeface="Wingdings 2" pitchFamily="18" charset="2"/>
              <a:buNone/>
            </a:pPr>
            <a:r>
              <a:rPr lang="ru-RU" altLang="ko-KR" sz="32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altLang="ko-KR" sz="3600" b="1" i="1" u="sng">
                <a:latin typeface="Times New Roman" pitchFamily="18" charset="0"/>
                <a:cs typeface="Times New Roman" pitchFamily="18" charset="0"/>
              </a:rPr>
              <a:t>Гіпертонус матки</a:t>
            </a:r>
            <a:r>
              <a:rPr lang="uk-UA" altLang="ko-KR" sz="3200">
                <a:latin typeface="Times New Roman" pitchFamily="18" charset="0"/>
                <a:cs typeface="Times New Roman" pitchFamily="18" charset="0"/>
              </a:rPr>
              <a:t> до тетанії, не знімається спазмолітиками, токолітиками.</a:t>
            </a:r>
          </a:p>
          <a:p>
            <a:pPr eaLnBrk="1" hangingPunct="1">
              <a:buFont typeface="Wingdings 2" pitchFamily="18" charset="2"/>
              <a:buNone/>
            </a:pPr>
            <a:endParaRPr lang="uk-UA" altLang="ko-KR" sz="1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altLang="ko-KR" sz="3600" b="1" i="1" u="sng">
                <a:latin typeface="Times New Roman" pitchFamily="18" charset="0"/>
                <a:cs typeface="Times New Roman" pitchFamily="18" charset="0"/>
              </a:rPr>
              <a:t>Кровотеча з піхви </a:t>
            </a:r>
            <a:r>
              <a:rPr lang="uk-UA" altLang="ko-KR" sz="3200">
                <a:latin typeface="Times New Roman" pitchFamily="18" charset="0"/>
                <a:cs typeface="Times New Roman" pitchFamily="18" charset="0"/>
              </a:rPr>
              <a:t>може варіювати залежно від ступеня тяжкості та характеру (крайове або центральне відшарування) від незначної до масивної.</a:t>
            </a:r>
          </a:p>
          <a:p>
            <a:pPr eaLnBrk="1" hangingPunct="1">
              <a:buFont typeface="Wingdings 2" pitchFamily="18" charset="2"/>
              <a:buNone/>
            </a:pPr>
            <a:endParaRPr lang="uk-UA" altLang="ko-KR" sz="1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uk-UA" altLang="ko-KR" sz="3200">
                <a:latin typeface="Times New Roman" pitchFamily="18" charset="0"/>
                <a:cs typeface="Times New Roman" pitchFamily="18" charset="0"/>
              </a:rPr>
              <a:t>Якщо формується ретроплацентарная гематома, зовнішня кровотеча може бути відсутня.</a:t>
            </a:r>
            <a:endParaRPr lang="uk-UA" altLang="ru-RU" sz="320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 bwMode="auto">
          <a:xfrm>
            <a:off x="4114800" y="0"/>
            <a:ext cx="4800600" cy="102711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indent="0" eaLnBrk="1" hangingPunct="1">
              <a:defRPr/>
            </a:pPr>
            <a:r>
              <a:rPr lang="ru-RU" b="1" i="1" u="sng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Showcard Gothic" panose="04020904020102020604" pitchFamily="82" charset="0"/>
                <a:cs typeface="Times New Roman" panose="02020603050405020304" pitchFamily="18" charset="0"/>
              </a:rPr>
              <a:t>ДІАГНОСТИКА</a:t>
            </a:r>
            <a:endParaRPr lang="en-US" b="1" i="1" u="sng" dirty="0" smtClean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latin typeface="Showcard Gothic" panose="04020904020102020604" pitchFamily="82" charset="0"/>
              <a:cs typeface="Times New Roman" panose="02020603050405020304" pitchFamily="18" charset="0"/>
            </a:endParaRPr>
          </a:p>
        </p:txBody>
      </p:sp>
      <p:sp>
        <p:nvSpPr>
          <p:cNvPr id="121859" name="Rectangle 3"/>
          <p:cNvSpPr>
            <a:spLocks noChangeArrowheads="1"/>
          </p:cNvSpPr>
          <p:nvPr/>
        </p:nvSpPr>
        <p:spPr bwMode="auto">
          <a:xfrm>
            <a:off x="0" y="1524000"/>
            <a:ext cx="8610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 algn="l" rtl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30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1pPr>
            <a:lvl2pPr marL="822325" indent="-285750" algn="l" rtl="0">
              <a:spcBef>
                <a:spcPct val="20000"/>
              </a:spcBef>
              <a:buClr>
                <a:schemeClr val="accent1"/>
              </a:buClr>
              <a:buSzPct val="95000"/>
              <a:buFont typeface="Verdana" panose="020B0604030504040204" pitchFamily="34" charset="0"/>
              <a:buChar char="›"/>
              <a:defRPr sz="26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2pPr>
            <a:lvl3pPr marL="1104900" indent="-228600" algn="l" rtl="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3pPr>
            <a:lvl4pPr indent="-209550" algn="l" rtl="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4pPr>
            <a:lvl5pPr marL="1600200" indent="-209550" algn="l" rtl="0">
              <a:spcBef>
                <a:spcPct val="20000"/>
              </a:spcBef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5pPr>
            <a:lvl6pPr marL="2057400" indent="-209550" fontAlgn="base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6pPr>
            <a:lvl7pPr marL="2514600" indent="-209550" fontAlgn="base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7pPr>
            <a:lvl8pPr marL="2971800" indent="-209550" fontAlgn="base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8pPr>
            <a:lvl9pPr marL="3429000" indent="-209550" fontAlgn="base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altLang="ko-KR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Ультразвукове</a:t>
            </a:r>
            <a:r>
              <a:rPr lang="ru-RU" altLang="ko-KR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altLang="ko-KR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ru-RU" altLang="ko-KR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сканування</a:t>
            </a:r>
            <a:endParaRPr lang="ru-RU" altLang="ko-KR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altLang="ko-KR" sz="20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є методом </a:t>
            </a:r>
            <a:r>
              <a:rPr lang="ru-RU" altLang="ko-KR" sz="20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altLang="ko-KR" sz="20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ПВНРП!</a:t>
            </a:r>
            <a:r>
              <a:rPr lang="ru-RU" altLang="ko-KR" sz="2000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endParaRPr lang="ru-RU" altLang="ko-KR" dirty="0" smtClean="0"/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ru-RU" altLang="ko-K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УЗД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відшарування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плаценти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мають</a:t>
            </a:r>
            <a:r>
              <a:rPr lang="ru-RU" altLang="ko-K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низьку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прогностичну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цінність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Healy DL. 2010; Rodger MA, 2010).</a:t>
            </a:r>
          </a:p>
          <a:p>
            <a:pPr algn="ctr" eaLnBrk="1" hangingPunct="1">
              <a:buFont typeface="Wingdings 2" panose="05020102010507070707" pitchFamily="18" charset="2"/>
              <a:buNone/>
              <a:defRPr/>
            </a:pPr>
            <a:endParaRPr lang="ru-RU" altLang="ko-K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 2" panose="05020102010507070707" pitchFamily="18" charset="2"/>
              <a:buNone/>
              <a:defRPr/>
            </a:pPr>
            <a:r>
              <a:rPr lang="ru-RU" altLang="ko-K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Відсутність</a:t>
            </a:r>
            <a:r>
              <a:rPr lang="ru-RU" altLang="ko-K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ретроплацентарной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гематоми</a:t>
            </a:r>
            <a:endParaRPr lang="ru-RU" altLang="ko-K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 2" panose="05020102010507070707" pitchFamily="18" charset="2"/>
              <a:buNone/>
              <a:defRPr/>
            </a:pP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УЗД не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виключає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відшарування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плаценти</a:t>
            </a:r>
            <a:r>
              <a:rPr lang="ru-RU" altLang="ko-K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036" name="Picture 4" descr="2812ca9105a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990600"/>
            <a:ext cx="3810000" cy="2482850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2895600" y="0"/>
            <a:ext cx="60960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ko-KR" sz="3800" b="1" i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Акушерське обстеження</a:t>
            </a:r>
            <a:endParaRPr lang="ru-RU" altLang="ru-RU" sz="3800" b="1" i="1" smtClean="0">
              <a:ln>
                <a:noFill/>
              </a:ln>
              <a:effectLst/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sp>
        <p:nvSpPr>
          <p:cNvPr id="45059" name="Rectangle 3"/>
          <p:cNvSpPr>
            <a:spLocks/>
          </p:cNvSpPr>
          <p:nvPr/>
        </p:nvSpPr>
        <p:spPr bwMode="auto">
          <a:xfrm>
            <a:off x="0" y="914400"/>
            <a:ext cx="8915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buFont typeface="Wingdings 2" pitchFamily="18" charset="2"/>
              <a:buNone/>
            </a:pPr>
            <a:r>
              <a:rPr lang="uk-UA" altLang="ko-KR" b="1" u="sng">
                <a:latin typeface="Times New Roman" pitchFamily="18" charset="0"/>
                <a:cs typeface="Times New Roman" pitchFamily="18" charset="0"/>
              </a:rPr>
              <a:t>Зовнішнє акушерське дослідження</a:t>
            </a:r>
          </a:p>
          <a:p>
            <a:pPr eaLnBrk="1" hangingPunct="1">
              <a:buFontTx/>
              <a:buChar char="-"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гіпертонус матки;</a:t>
            </a:r>
          </a:p>
          <a:p>
            <a:pPr eaLnBrk="1" hangingPunct="1">
              <a:buFontTx/>
              <a:buChar char="-"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матка збільшена у розмірах, може бути деформована з локальним випинанням, якщо плацента розташована по передній стінці;</a:t>
            </a:r>
          </a:p>
          <a:p>
            <a:pPr eaLnBrk="1" hangingPunct="1">
              <a:buFontTx/>
              <a:buChar char="-"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болючість при пальпації;</a:t>
            </a:r>
          </a:p>
          <a:p>
            <a:pPr eaLnBrk="1" hangingPunct="1">
              <a:buFontTx/>
              <a:buChar char="-"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утруднення або неможливість пальпації та аускультації серцебиття плода;</a:t>
            </a:r>
          </a:p>
          <a:p>
            <a:pPr eaLnBrk="1" hangingPunct="1">
              <a:buFontTx/>
              <a:buChar char="-"/>
            </a:pPr>
            <a:r>
              <a:rPr lang="uk-UA" altLang="ko-KR">
                <a:latin typeface="Times New Roman" pitchFamily="18" charset="0"/>
                <a:cs typeface="Times New Roman" pitchFamily="18" charset="0"/>
              </a:rPr>
              <a:t>поява симптомів дистресу плода або його загибель.</a:t>
            </a:r>
            <a:endParaRPr lang="uk-UA" altLang="ru-RU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2895600" y="0"/>
            <a:ext cx="60960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ko-KR" sz="3800" b="1" i="1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Акушерське обстеження</a:t>
            </a:r>
            <a:endParaRPr lang="ru-RU" altLang="ru-RU" sz="3800" b="1" i="1" smtClean="0">
              <a:ln>
                <a:noFill/>
              </a:ln>
              <a:effectLst/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sp>
        <p:nvSpPr>
          <p:cNvPr id="46083" name="Rectangle 3"/>
          <p:cNvSpPr>
            <a:spLocks/>
          </p:cNvSpPr>
          <p:nvPr/>
        </p:nvSpPr>
        <p:spPr bwMode="auto">
          <a:xfrm>
            <a:off x="0" y="914400"/>
            <a:ext cx="8915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7675" indent="-382588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"/>
              <a:defRPr sz="3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1pPr>
            <a:lvl2pPr marL="822325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itchFamily="34" charset="0"/>
              <a:buChar char="›"/>
              <a:defRPr sz="26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2pPr>
            <a:lvl3pPr marL="1104900" indent="-22860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3pPr>
            <a:lvl4pPr indent="-209550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4pPr>
            <a:lvl5pPr marL="1600200" indent="-209550">
              <a:spcBef>
                <a:spcPct val="20000"/>
              </a:spcBef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5pPr>
            <a:lvl6pPr marL="20574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6pPr>
            <a:lvl7pPr marL="25146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7pPr>
            <a:lvl8pPr marL="29718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8pPr>
            <a:lvl9pPr marL="3429000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0B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Century Gothic" pitchFamily="34" charset="0"/>
                <a:cs typeface="Tahoma" pitchFamily="34" charset="0"/>
              </a:defRPr>
            </a:lvl9pPr>
          </a:lstStyle>
          <a:p>
            <a:pPr eaLnBrk="1" hangingPunct="1">
              <a:buFont typeface="Wingdings 2" pitchFamily="18" charset="2"/>
              <a:buNone/>
            </a:pPr>
            <a:r>
              <a:rPr lang="uk-UA" altLang="ko-KR" b="1" u="sng" dirty="0">
                <a:latin typeface="Times New Roman" pitchFamily="18" charset="0"/>
                <a:cs typeface="Times New Roman" pitchFamily="18" charset="0"/>
              </a:rPr>
              <a:t>Внутрішнє обстеження:</a:t>
            </a:r>
          </a:p>
          <a:p>
            <a:pPr eaLnBrk="1" hangingPunct="1"/>
            <a:r>
              <a:rPr lang="uk-UA" altLang="ko-KR" dirty="0">
                <a:latin typeface="Times New Roman" pitchFamily="18" charset="0"/>
                <a:cs typeface="Times New Roman" pitchFamily="18" charset="0"/>
              </a:rPr>
              <a:t>напруженість плодового міхура;</a:t>
            </a:r>
          </a:p>
          <a:p>
            <a:pPr eaLnBrk="1" hangingPunct="1"/>
            <a:r>
              <a:rPr lang="uk-UA" altLang="ko-KR" dirty="0">
                <a:latin typeface="Times New Roman" pitchFamily="18" charset="0"/>
                <a:cs typeface="Times New Roman" pitchFamily="18" charset="0"/>
              </a:rPr>
              <a:t>при розриві плодових оболонок – можливе їх забарвлення кров'ю;</a:t>
            </a:r>
          </a:p>
          <a:p>
            <a:pPr eaLnBrk="1" hangingPunct="1"/>
            <a:r>
              <a:rPr lang="uk-UA" altLang="ko-KR" dirty="0">
                <a:latin typeface="Times New Roman" pitchFamily="18" charset="0"/>
                <a:cs typeface="Times New Roman" pitchFamily="18" charset="0"/>
              </a:rPr>
              <a:t>кровотеча різної інтенсивності </a:t>
            </a:r>
            <a:r>
              <a:rPr lang="uk-UA" altLang="ko-KR" dirty="0" smtClean="0"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uk-UA" altLang="ko-KR" dirty="0">
                <a:latin typeface="Times New Roman" pitchFamily="18" charset="0"/>
                <a:cs typeface="Times New Roman" pitchFamily="18" charset="0"/>
              </a:rPr>
              <a:t>матки.</a:t>
            </a:r>
            <a:endParaRPr lang="uk-UA" altLang="ru-RU" dirty="0"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pic>
        <p:nvPicPr>
          <p:cNvPr id="46084" name="Picture 5" descr="image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733800"/>
            <a:ext cx="3643313" cy="2733675"/>
          </a:xfrm>
          <a:prstGeom prst="rect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AutoShape 2"/>
          <p:cNvSpPr>
            <a:spLocks noChangeArrowheads="1"/>
          </p:cNvSpPr>
          <p:nvPr/>
        </p:nvSpPr>
        <p:spPr bwMode="auto">
          <a:xfrm rot="-1763157">
            <a:off x="-990600" y="-8382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dirty="0">
              <a:solidFill>
                <a:srgbClr val="FF5C9C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endParaRPr lang="en-US" altLang="zh-CN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2362200" y="3074988"/>
            <a:ext cx="6629400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algn="ctr" rtl="1"/>
            <a:r>
              <a:rPr lang="uk-UA" altLang="ko-KR" sz="2400">
                <a:latin typeface="Times New Roman" pitchFamily="18" charset="0"/>
                <a:cs typeface="Times New Roman" pitchFamily="18" charset="0"/>
              </a:rPr>
              <a:t>При прогресуванні ПВНРП під час вагітності або в першому періоді пологів, при появі симптомів геморагічного шоку, ДВЗ-синдрому, ознак дистресу плода, незалежно від терміну вагітності – термінове розродження шляхом операції кесарів розтин</a:t>
            </a:r>
            <a:r>
              <a:rPr lang="ru-RU" altLang="ko-KR" sz="24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AutoShape 2"/>
          <p:cNvSpPr>
            <a:spLocks noChangeArrowheads="1"/>
          </p:cNvSpPr>
          <p:nvPr/>
        </p:nvSpPr>
        <p:spPr bwMode="auto">
          <a:xfrm rot="-1763157">
            <a:off x="-990600" y="-9906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1122363" y="2971800"/>
            <a:ext cx="7543800" cy="310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algn="ctr" rtl="1"/>
            <a:r>
              <a:rPr lang="uk-UA" altLang="ko-KR" sz="2800">
                <a:latin typeface="Times New Roman" pitchFamily="18" charset="0"/>
                <a:cs typeface="Times New Roman" pitchFamily="18" charset="0"/>
              </a:rPr>
              <a:t>Якщо відшарування плаценти не прогресує, можливе динамічне спостереження при недоношеній вагітності до 34 тижнів.</a:t>
            </a:r>
          </a:p>
          <a:p>
            <a:pPr algn="ctr" rtl="1"/>
            <a:endParaRPr lang="uk-UA" altLang="ko-KR" sz="2800">
              <a:latin typeface="Times New Roman" pitchFamily="18" charset="0"/>
              <a:cs typeface="Times New Roman" pitchFamily="18" charset="0"/>
            </a:endParaRPr>
          </a:p>
          <a:p>
            <a:pPr algn="ctr" rtl="1"/>
            <a:r>
              <a:rPr lang="uk-UA" altLang="ko-KR" sz="2800">
                <a:latin typeface="Times New Roman" pitchFamily="18" charset="0"/>
                <a:cs typeface="Times New Roman" pitchFamily="18" charset="0"/>
              </a:rPr>
              <a:t>Проводиться моніторинг за станом вагітної та плода, КТГ та УЗД в динаміці.</a:t>
            </a:r>
          </a:p>
          <a:p>
            <a:pPr algn="ctr" rtl="1"/>
            <a:r>
              <a:rPr lang="uk-UA" altLang="ko-KR" sz="2800">
                <a:latin typeface="Times New Roman" pitchFamily="18" charset="0"/>
                <a:cs typeface="Times New Roman" pitchFamily="18" charset="0"/>
              </a:rPr>
              <a:t>Токолітики протипоказані</a:t>
            </a:r>
            <a:r>
              <a:rPr lang="ru-RU" altLang="ko-KR" sz="28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8132" name="Picture 4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81000"/>
            <a:ext cx="2665413" cy="215265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AutoShape 2"/>
          <p:cNvSpPr>
            <a:spLocks noChangeArrowheads="1"/>
          </p:cNvSpPr>
          <p:nvPr/>
        </p:nvSpPr>
        <p:spPr bwMode="auto">
          <a:xfrm rot="20458558">
            <a:off x="-415925" y="-1397000"/>
            <a:ext cx="9575800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762000" y="3035300"/>
            <a:ext cx="7324725" cy="341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негайна </a:t>
            </a:r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амніотомія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, якщо </a:t>
            </a:r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навколоплодовий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 міхур цілий;</a:t>
            </a:r>
          </a:p>
          <a:p>
            <a:r>
              <a:rPr lang="uk-UA" altLang="ru-RU" b="1" dirty="0">
                <a:latin typeface="Times New Roman" pitchFamily="18" charset="0"/>
                <a:cs typeface="Times New Roman" pitchFamily="18" charset="0"/>
              </a:rPr>
              <a:t>при головному 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передлежанні плоду – завершення пологів шляхом</a:t>
            </a:r>
          </a:p>
          <a:p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накладання вакуум-екстрактора або акушерських щипців;</a:t>
            </a:r>
          </a:p>
          <a:p>
            <a:r>
              <a:rPr lang="uk-UA" altLang="ru-RU" b="1" dirty="0">
                <a:latin typeface="Times New Roman" pitchFamily="18" charset="0"/>
                <a:cs typeface="Times New Roman" pitchFamily="18" charset="0"/>
              </a:rPr>
              <a:t>при тазовому 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передлежанні – терміновий кесарів розтин;</a:t>
            </a:r>
          </a:p>
          <a:p>
            <a:r>
              <a:rPr lang="uk-UA" altLang="ru-RU" b="1" dirty="0">
                <a:latin typeface="Times New Roman" pitchFamily="18" charset="0"/>
                <a:cs typeface="Times New Roman" pitchFamily="18" charset="0"/>
              </a:rPr>
              <a:t>при поперечному 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положенні другого з двійні плода виконують</a:t>
            </a:r>
          </a:p>
          <a:p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акушерський поворот з екстракцією плоду;</a:t>
            </a:r>
          </a:p>
          <a:p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ручне відділення плаценти та видалення посліду;</a:t>
            </a:r>
          </a:p>
          <a:p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ручна ревізія порожнини матки, вилучення згортків крові;</a:t>
            </a:r>
          </a:p>
          <a:p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утеротонічні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 засоби (</a:t>
            </a:r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окситоцин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 10 ОД (на 500 мл фізіологічного </a:t>
            </a:r>
            <a:r>
              <a:rPr lang="uk-UA" altLang="ru-RU" dirty="0" smtClean="0">
                <a:latin typeface="Times New Roman" pitchFamily="18" charset="0"/>
                <a:cs typeface="Times New Roman" pitchFamily="18" charset="0"/>
              </a:rPr>
              <a:t>розчину) в/в </a:t>
            </a:r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крапельно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, 60 крапель/хв, </a:t>
            </a:r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ергометрин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 0,5 мг, </a:t>
            </a:r>
            <a:r>
              <a:rPr lang="uk-UA" altLang="ru-RU" dirty="0" err="1" smtClean="0">
                <a:latin typeface="Times New Roman" pitchFamily="18" charset="0"/>
                <a:cs typeface="Times New Roman" pitchFamily="18" charset="0"/>
              </a:rPr>
              <a:t>мізопростол</a:t>
            </a:r>
            <a:r>
              <a:rPr lang="uk-UA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(800 </a:t>
            </a:r>
            <a:r>
              <a:rPr lang="uk-UA" altLang="ru-RU" dirty="0" err="1" smtClean="0">
                <a:latin typeface="Times New Roman" pitchFamily="18" charset="0"/>
                <a:cs typeface="Times New Roman" pitchFamily="18" charset="0"/>
              </a:rPr>
              <a:t>мкг</a:t>
            </a:r>
            <a:r>
              <a:rPr lang="uk-UA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dirty="0" err="1" smtClean="0">
                <a:latin typeface="Times New Roman" pitchFamily="18" charset="0"/>
                <a:cs typeface="Times New Roman" pitchFamily="18" charset="0"/>
              </a:rPr>
              <a:t>ректально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), в разі наявності </a:t>
            </a:r>
            <a:r>
              <a:rPr lang="uk-UA" alt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altLang="ru-RU" dirty="0" err="1" smtClean="0">
                <a:latin typeface="Times New Roman" pitchFamily="18" charset="0"/>
                <a:cs typeface="Times New Roman" pitchFamily="18" charset="0"/>
              </a:rPr>
              <a:t>карбетоцин</a:t>
            </a:r>
            <a:r>
              <a:rPr lang="uk-UA" alt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мкг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 в/в </a:t>
            </a:r>
            <a:r>
              <a:rPr lang="uk-UA" altLang="ru-RU" dirty="0" err="1">
                <a:latin typeface="Times New Roman" pitchFamily="18" charset="0"/>
                <a:cs typeface="Times New Roman" pitchFamily="18" charset="0"/>
              </a:rPr>
              <a:t>струминно</a:t>
            </a:r>
            <a:r>
              <a:rPr lang="uk-UA" altLang="ru-RU" dirty="0">
                <a:latin typeface="Times New Roman" pitchFamily="18" charset="0"/>
                <a:cs typeface="Times New Roman" pitchFamily="18" charset="0"/>
              </a:rPr>
              <a:t>; </a:t>
            </a:r>
            <a:endParaRPr lang="uk-UA" altLang="ko-K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3352800" y="2419350"/>
            <a:ext cx="28956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algn="r" rtl="1"/>
            <a:r>
              <a:rPr lang="ru-RU" altLang="ko-KR" sz="2400" i="1">
                <a:latin typeface="Times New Roman" pitchFamily="18" charset="0"/>
                <a:cs typeface="Times New Roman" pitchFamily="18" charset="0"/>
              </a:rPr>
              <a:t>II період пологів</a:t>
            </a:r>
            <a:r>
              <a:rPr lang="ru-RU" altLang="ko-KR" i="1">
                <a:cs typeface="Times New Roman" pitchFamily="18" charset="0"/>
              </a:rPr>
              <a:t> </a:t>
            </a:r>
            <a:endParaRPr lang="ru-RU" altLang="ko-KR" sz="2400" i="1">
              <a:cs typeface="Times New Roman" pitchFamily="18" charset="0"/>
            </a:endParaRPr>
          </a:p>
        </p:txBody>
      </p:sp>
      <p:pic>
        <p:nvPicPr>
          <p:cNvPr id="49157" name="Picture 6" descr="st_ob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5" b="7770"/>
          <a:stretch>
            <a:fillRect/>
          </a:stretch>
        </p:blipFill>
        <p:spPr bwMode="auto">
          <a:xfrm>
            <a:off x="7199313" y="1600200"/>
            <a:ext cx="1944687" cy="18288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8" name="Picture 7" descr="2599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28600"/>
            <a:ext cx="1944688" cy="1851025"/>
          </a:xfrm>
          <a:prstGeom prst="rect">
            <a:avLst/>
          </a:prstGeom>
          <a:solidFill>
            <a:srgbClr val="003366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0" y="0"/>
            <a:ext cx="9144000" cy="13985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ko-KR" sz="440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Розриви шийки матки/м’яких тканей</a:t>
            </a:r>
            <a:endParaRPr lang="ru-RU" altLang="ru-RU" sz="4400" smtClean="0">
              <a:ln>
                <a:noFill/>
              </a:ln>
              <a:effectLst/>
              <a:latin typeface="Times New Roman" pitchFamily="18" charset="0"/>
              <a:ea typeface="HY중고딕"/>
              <a:cs typeface="Times New Roman" pitchFamily="18" charset="0"/>
            </a:endParaRPr>
          </a:p>
        </p:txBody>
      </p:sp>
      <p:sp>
        <p:nvSpPr>
          <p:cNvPr id="5017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ru-RU" altLang="ru-RU" smtClean="0">
              <a:cs typeface="Tahoma" pitchFamily="34" charset="0"/>
            </a:endParaRPr>
          </a:p>
        </p:txBody>
      </p:sp>
      <p:pic>
        <p:nvPicPr>
          <p:cNvPr id="50180" name="Picture 4" descr="2004_10_0512_resi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3124200" cy="2578100"/>
          </a:xfrm>
          <a:prstGeom prst="rect">
            <a:avLst/>
          </a:prstGeom>
          <a:noFill/>
          <a:ln w="952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1" name="Picture 5" descr="2004_10_0513_resiz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676400"/>
            <a:ext cx="2978150" cy="2590800"/>
          </a:xfrm>
          <a:prstGeom prst="rect">
            <a:avLst/>
          </a:prstGeom>
          <a:noFill/>
          <a:ln w="952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2" name="Picture 6" descr="2004_10_0515_resiz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76400"/>
            <a:ext cx="3048000" cy="2590800"/>
          </a:xfrm>
          <a:prstGeom prst="rect">
            <a:avLst/>
          </a:prstGeom>
          <a:noFill/>
          <a:ln w="952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3" name="Picture 7" descr="2004_10_0516_resiz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3124200" cy="2590800"/>
          </a:xfrm>
          <a:prstGeom prst="rect">
            <a:avLst/>
          </a:prstGeom>
          <a:noFill/>
          <a:ln w="952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4" name="Picture 8" descr="2004_10_0517_resiz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267200"/>
            <a:ext cx="2971800" cy="2590800"/>
          </a:xfrm>
          <a:prstGeom prst="rect">
            <a:avLst/>
          </a:prstGeom>
          <a:noFill/>
          <a:ln w="952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5" name="Picture 9" descr="2004_10_0519_resiz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267200"/>
            <a:ext cx="3048000" cy="2590800"/>
          </a:xfrm>
          <a:prstGeom prst="rect">
            <a:avLst/>
          </a:prstGeom>
          <a:noFill/>
          <a:ln w="952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2004_10_0529_resiz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3505200" cy="2778125"/>
          </a:xfrm>
          <a:prstGeom prst="rect">
            <a:avLst/>
          </a:prstGeom>
          <a:noFill/>
          <a:ln w="2857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3" name="Picture 5" descr="0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886200"/>
            <a:ext cx="3352800" cy="2714625"/>
          </a:xfrm>
          <a:prstGeom prst="rect">
            <a:avLst/>
          </a:prstGeom>
          <a:noFill/>
          <a:ln w="28575">
            <a:solidFill>
              <a:srgbClr val="ED72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7538" name="Rectangle 2"/>
          <p:cNvSpPr>
            <a:spLocks noChangeArrowheads="1"/>
          </p:cNvSpPr>
          <p:nvPr/>
        </p:nvSpPr>
        <p:spPr bwMode="auto">
          <a:xfrm>
            <a:off x="2743200" y="2133600"/>
            <a:ext cx="3962400" cy="2514600"/>
          </a:xfrm>
          <a:prstGeom prst="rect">
            <a:avLst/>
          </a:prstGeom>
          <a:gradFill rotWithShape="1">
            <a:gsLst>
              <a:gs pos="0">
                <a:srgbClr val="ED72FA">
                  <a:gamma/>
                  <a:shade val="46275"/>
                  <a:invGamma/>
                </a:srgbClr>
              </a:gs>
              <a:gs pos="50000">
                <a:srgbClr val="ED72FA"/>
              </a:gs>
              <a:gs pos="100000">
                <a:srgbClr val="ED72FA">
                  <a:gamma/>
                  <a:shade val="46275"/>
                  <a:invGamma/>
                </a:srgbClr>
              </a:gs>
            </a:gsLst>
            <a:lin ang="18900000" scaled="1"/>
          </a:gradFill>
          <a:ln w="28575">
            <a:solidFill>
              <a:srgbClr val="ED72FA"/>
            </a:solidFill>
            <a:miter lim="800000"/>
            <a:headEnd/>
            <a:tailEnd/>
          </a:ln>
        </p:spPr>
        <p:txBody>
          <a:bodyPr anchor="ctr"/>
          <a:lstStyle>
            <a:lvl1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1pPr>
            <a:lvl2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2pPr>
            <a:lvl3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3pPr>
            <a:lvl4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4pPr>
            <a:lvl5pPr marL="484188" indent="-484188" algn="l" rtl="0"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5pPr>
            <a:lvl6pPr marL="9413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6pPr>
            <a:lvl7pPr marL="13985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7pPr>
            <a:lvl8pPr marL="18557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8pPr>
            <a:lvl9pPr marL="2312988" indent="-484188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rgbClr val="FF5C9C"/>
                </a:solidFill>
                <a:latin typeface="Century Gothic" panose="020B0502020202020204" pitchFamily="34" charset="0"/>
                <a:cs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3200" i="1" dirty="0" smtClean="0">
                <a:solidFill>
                  <a:srgbClr val="3D3D3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ПОСЛЯПОЛОГОВІ КРОВОТЕЧІ</a:t>
            </a:r>
            <a:endParaRPr lang="en-GB" sz="3200" i="1" dirty="0" smtClean="0">
              <a:solidFill>
                <a:srgbClr val="3D3D3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676400"/>
            <a:ext cx="8686800" cy="4572000"/>
          </a:xfrm>
        </p:spPr>
        <p:txBody>
          <a:bodyPr/>
          <a:lstStyle/>
          <a:p>
            <a:pPr eaLnBrk="1" hangingPunct="1">
              <a:buClr>
                <a:srgbClr val="ED72FA"/>
              </a:buClr>
              <a:buFont typeface="Wingdings 2" pitchFamily="18" charset="2"/>
              <a:buChar char=""/>
            </a:pPr>
            <a:r>
              <a:rPr lang="uk-UA" altLang="ru-RU" sz="3600" smtClean="0">
                <a:latin typeface="Times New Roman" pitchFamily="18" charset="0"/>
                <a:cs typeface="Times New Roman" pitchFamily="18" charset="0"/>
              </a:rPr>
              <a:t>Кровотечі в третьому періоді пологів.</a:t>
            </a:r>
          </a:p>
          <a:p>
            <a:pPr eaLnBrk="1" hangingPunct="1">
              <a:buClr>
                <a:srgbClr val="ED72FA"/>
              </a:buClr>
              <a:buFont typeface="Wingdings 2" pitchFamily="18" charset="2"/>
              <a:buChar char=""/>
            </a:pPr>
            <a:r>
              <a:rPr lang="uk-UA" altLang="ru-RU" sz="3600" smtClean="0">
                <a:latin typeface="Times New Roman" pitchFamily="18" charset="0"/>
                <a:cs typeface="Times New Roman" pitchFamily="18" charset="0"/>
              </a:rPr>
              <a:t>Первинні (ранні) післяпологові, які виникають в ранньому післяпологовому періоді або протягом 24 годин після пологів.</a:t>
            </a:r>
          </a:p>
          <a:p>
            <a:pPr eaLnBrk="1" hangingPunct="1">
              <a:buClr>
                <a:srgbClr val="ED72FA"/>
              </a:buClr>
              <a:buFont typeface="Wingdings 2" pitchFamily="18" charset="2"/>
              <a:buChar char=""/>
            </a:pPr>
            <a:r>
              <a:rPr lang="uk-UA" altLang="ru-RU" sz="3600" smtClean="0">
                <a:latin typeface="Times New Roman" pitchFamily="18" charset="0"/>
                <a:cs typeface="Times New Roman" pitchFamily="18" charset="0"/>
              </a:rPr>
              <a:t>Вторинні (пізні) післяпологові кровотечі, які виникають після 24 годин і до 6 тижнів після пологів.</a:t>
            </a:r>
          </a:p>
        </p:txBody>
      </p:sp>
      <p:sp>
        <p:nvSpPr>
          <p:cNvPr id="52227" name="Rectangle 4"/>
          <p:cNvSpPr>
            <a:spLocks noChangeArrowheads="1"/>
          </p:cNvSpPr>
          <p:nvPr>
            <p:ph type="title" idx="4294967295"/>
          </p:nvPr>
        </p:nvSpPr>
        <p:spPr bwMode="auto">
          <a:xfrm>
            <a:off x="0" y="0"/>
            <a:ext cx="9144000" cy="1143000"/>
          </a:xfrm>
          <a:gradFill rotWithShape="1">
            <a:gsLst>
              <a:gs pos="0">
                <a:srgbClr val="666666"/>
              </a:gs>
              <a:gs pos="100000">
                <a:srgbClr val="2F2F2F"/>
              </a:gs>
            </a:gsLst>
            <a:lin ang="5400000" scaled="1"/>
          </a:gradFill>
          <a:ln>
            <a:solidFill>
              <a:srgbClr val="ED72FA"/>
            </a:solidFill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mtClean="0">
                <a:ln>
                  <a:noFill/>
                </a:ln>
                <a:solidFill>
                  <a:srgbClr val="ED72FA"/>
                </a:solidFill>
                <a:effectLst/>
                <a:latin typeface="Times New Roman" pitchFamily="18" charset="0"/>
                <a:cs typeface="Times New Roman" pitchFamily="18" charset="0"/>
              </a:rPr>
              <a:t>Типи посляпологових кровотеч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219200"/>
            <a:ext cx="8534400" cy="4572000"/>
          </a:xfrm>
        </p:spPr>
        <p:txBody>
          <a:bodyPr/>
          <a:lstStyle/>
          <a:p>
            <a:pPr eaLnBrk="1" hangingPunct="1"/>
            <a:endParaRPr lang="ru-RU" altLang="ru-RU" smtClean="0">
              <a:cs typeface="Tahoma" pitchFamily="34" charset="0"/>
            </a:endParaRPr>
          </a:p>
          <a:p>
            <a:pPr eaLnBrk="1" hangingPunct="1"/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Затримка частин плаценти або оболонок;</a:t>
            </a:r>
          </a:p>
          <a:p>
            <a:pPr eaLnBrk="1" hangingPunct="1"/>
            <a:endParaRPr lang="ru-RU" altLang="ru-RU" sz="36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Защемлення плаценти;</a:t>
            </a:r>
          </a:p>
          <a:p>
            <a:pPr eaLnBrk="1" hangingPunct="1"/>
            <a:endParaRPr lang="ru-RU" altLang="ru-RU" sz="36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3600" smtClean="0">
                <a:latin typeface="Times New Roman" pitchFamily="18" charset="0"/>
                <a:cs typeface="Times New Roman" pitchFamily="18" charset="0"/>
              </a:rPr>
              <a:t>Патологія прикріплення плаценти.</a:t>
            </a:r>
          </a:p>
        </p:txBody>
      </p:sp>
      <p:sp>
        <p:nvSpPr>
          <p:cNvPr id="53251" name="Rectangle 5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91440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Кровотечі у послідовому періоді</a:t>
            </a:r>
            <a:r>
              <a:rPr lang="ru-RU" altLang="ru-RU" smtClean="0">
                <a:ln>
                  <a:noFill/>
                </a:ln>
                <a:effectLst/>
                <a:cs typeface="Tahoma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533400" y="-228600"/>
            <a:ext cx="8229600" cy="13985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Клінічні прояви</a:t>
            </a:r>
          </a:p>
        </p:txBody>
      </p:sp>
      <p:sp>
        <p:nvSpPr>
          <p:cNvPr id="54275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066800"/>
            <a:ext cx="81534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Немає ознак відділення плаценти протягом 30 хвилин без значної крововтрати – патологія прикріплення або прирощення плаценти.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Кровотеча починається відразу після народження посліду – затримка частин плаценти або оболонок.</a:t>
            </a:r>
          </a:p>
          <a:p>
            <a:pPr eaLnBrk="1" hangingPunct="1">
              <a:lnSpc>
                <a:spcPct val="90000"/>
              </a:lnSpc>
            </a:pPr>
            <a:r>
              <a:rPr lang="uk-UA" altLang="ru-RU" sz="3200" smtClean="0">
                <a:latin typeface="Times New Roman" pitchFamily="18" charset="0"/>
                <a:cs typeface="Times New Roman" pitchFamily="18" charset="0"/>
              </a:rPr>
              <a:t>Кровотеча починається після народження дитини без відділення плаценти – защемлення плаценти, неповне прирощення плаценти.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AutoShape 2"/>
          <p:cNvSpPr>
            <a:spLocks noChangeArrowheads="1"/>
          </p:cNvSpPr>
          <p:nvPr/>
        </p:nvSpPr>
        <p:spPr bwMode="auto">
          <a:xfrm rot="929695">
            <a:off x="3048000" y="-5334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endParaRPr lang="en-US" altLang="zh-CN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52400" y="2786063"/>
            <a:ext cx="78486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rtl="1" eaLnBrk="1" hangingPunct="1"/>
            <a:r>
              <a:rPr lang="uk-UA" altLang="ko-KR" sz="2400">
                <a:latin typeface="Times New Roman" pitchFamily="18" charset="0"/>
                <a:cs typeface="Times New Roman" pitchFamily="18" charset="0"/>
              </a:rPr>
              <a:t>Катетеризація периферичної або центральної вени залежно від величини крововтрати та стану жінки.</a:t>
            </a:r>
          </a:p>
          <a:p>
            <a:pPr rtl="1" eaLnBrk="1" hangingPunct="1"/>
            <a:endParaRPr lang="uk-UA" altLang="ko-KR" sz="2400">
              <a:latin typeface="Times New Roman" pitchFamily="18" charset="0"/>
              <a:cs typeface="Times New Roman" pitchFamily="18" charset="0"/>
            </a:endParaRPr>
          </a:p>
          <a:p>
            <a:pPr rtl="1" eaLnBrk="1" hangingPunct="1"/>
            <a:r>
              <a:rPr lang="uk-UA" altLang="ko-KR" sz="2400">
                <a:latin typeface="Times New Roman" pitchFamily="18" charset="0"/>
                <a:cs typeface="Times New Roman" pitchFamily="18" charset="0"/>
              </a:rPr>
              <a:t>Спорожнення сечового міхура.</a:t>
            </a:r>
          </a:p>
          <a:p>
            <a:pPr rtl="1" eaLnBrk="1" hangingPunct="1"/>
            <a:endParaRPr lang="uk-UA" altLang="ko-KR" sz="2400">
              <a:latin typeface="Times New Roman" pitchFamily="18" charset="0"/>
              <a:cs typeface="Times New Roman" pitchFamily="18" charset="0"/>
            </a:endParaRPr>
          </a:p>
          <a:p>
            <a:pPr rtl="1" eaLnBrk="1" hangingPunct="1"/>
            <a:r>
              <a:rPr lang="uk-UA" altLang="ko-KR" sz="2400">
                <a:latin typeface="Times New Roman" pitchFamily="18" charset="0"/>
                <a:cs typeface="Times New Roman" pitchFamily="18" charset="0"/>
              </a:rPr>
              <a:t>Перевірка ознак відділення плаценти і виділення посліду ручними прийомами.</a:t>
            </a:r>
          </a:p>
          <a:p>
            <a:pPr rtl="1" eaLnBrk="1" hangingPunct="1"/>
            <a:endParaRPr lang="ru-RU" altLang="ko-KR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5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AutoShape 2"/>
          <p:cNvSpPr>
            <a:spLocks noChangeArrowheads="1"/>
          </p:cNvSpPr>
          <p:nvPr/>
        </p:nvSpPr>
        <p:spPr bwMode="auto">
          <a:xfrm rot="929695">
            <a:off x="3048000" y="-5334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endParaRPr lang="en-US" altLang="zh-CN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762000" y="1924050"/>
            <a:ext cx="70866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rtl="1" eaLnBrk="1" hangingPunct="1"/>
            <a:r>
              <a:rPr lang="uk-UA" altLang="ko-KR" sz="2400">
                <a:latin typeface="Times New Roman" pitchFamily="18" charset="0"/>
                <a:cs typeface="Times New Roman" pitchFamily="18" charset="0"/>
              </a:rPr>
              <a:t>Зовнішній масаж матки, </a:t>
            </a:r>
          </a:p>
          <a:p>
            <a:pPr rtl="1" eaLnBrk="1" hangingPunct="1"/>
            <a:r>
              <a:rPr lang="uk-UA" altLang="ko-KR" sz="2400">
                <a:latin typeface="Times New Roman" pitchFamily="18" charset="0"/>
                <a:cs typeface="Times New Roman" pitchFamily="18" charset="0"/>
              </a:rPr>
              <a:t>зовнішні прийоми виділення посліду</a:t>
            </a:r>
            <a:r>
              <a:rPr lang="ru-RU" altLang="ko-KR" sz="240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rtl="1" eaLnBrk="1" hangingPunct="1"/>
            <a:endParaRPr lang="ru-RU" altLang="ko-KR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4" name="Picture 4" descr="mb4_003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124200"/>
            <a:ext cx="324485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AutoShape 2"/>
          <p:cNvSpPr>
            <a:spLocks noChangeArrowheads="1"/>
          </p:cNvSpPr>
          <p:nvPr/>
        </p:nvSpPr>
        <p:spPr bwMode="auto">
          <a:xfrm rot="929695">
            <a:off x="3048000" y="-5334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endParaRPr lang="en-US" altLang="zh-CN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257175" y="1554163"/>
            <a:ext cx="5334000" cy="193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ladimir Script" pitchFamily="66" charset="0"/>
                <a:cs typeface="Arial" pitchFamily="34" charset="0"/>
              </a:defRPr>
            </a:lvl9pPr>
          </a:lstStyle>
          <a:p>
            <a:pPr rtl="1" eaLnBrk="1" hangingPunct="1"/>
            <a:r>
              <a:rPr lang="uk-UA" altLang="ko-KR" sz="2400">
                <a:latin typeface="Times New Roman" pitchFamily="18" charset="0"/>
                <a:cs typeface="Times New Roman" pitchFamily="18" charset="0"/>
              </a:rPr>
              <a:t>У разі затримки частин плаценти або оболонок – ручне обстеження порожнини матки під внутрішньовенним наркозом</a:t>
            </a:r>
            <a:r>
              <a:rPr lang="ru-RU" altLang="ko-KR" sz="240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rtl="1" eaLnBrk="1" hangingPunct="1"/>
            <a:endParaRPr lang="ru-RU" altLang="ko-KR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48" name="Picture 4" descr="mb4_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257550"/>
            <a:ext cx="3200400" cy="33528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349" name="Picture 5" descr="mb4 (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963" y="3219450"/>
            <a:ext cx="3146425" cy="33528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b="1" smtClean="0">
                <a:ln>
                  <a:noFill/>
                </a:ln>
                <a:effectLst/>
                <a:cs typeface="Tahoma" pitchFamily="34" charset="0"/>
              </a:rPr>
              <a:t> </a:t>
            </a:r>
            <a:r>
              <a:rPr lang="ru-RU" altLang="ko-KR" b="1" smtClean="0">
                <a:ln>
                  <a:noFill/>
                </a:ln>
                <a:effectLst/>
                <a:cs typeface="HY중고딕"/>
              </a:rPr>
              <a:t/>
            </a:r>
            <a:br>
              <a:rPr lang="ru-RU" altLang="ko-KR" b="1" smtClean="0">
                <a:ln>
                  <a:noFill/>
                </a:ln>
                <a:effectLst/>
                <a:cs typeface="HY중고딕"/>
              </a:rPr>
            </a:br>
            <a:endParaRPr lang="ru-RU" altLang="ru-RU" b="1" smtClean="0">
              <a:ln>
                <a:noFill/>
              </a:ln>
              <a:effectLst/>
              <a:cs typeface="Tahoma" pitchFamily="34" charset="0"/>
            </a:endParaRPr>
          </a:p>
        </p:txBody>
      </p:sp>
      <p:sp>
        <p:nvSpPr>
          <p:cNvPr id="58371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828800"/>
            <a:ext cx="7772400" cy="4572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У разі порушення механізму відокремлення плаценти та</a:t>
            </a:r>
          </a:p>
          <a:p>
            <a:pPr eaLnBrk="1" hangingPunct="1">
              <a:buFont typeface="Wingdings 2" pitchFamily="18" charset="2"/>
              <a:buNone/>
            </a:pP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відсутності кровотечі – очікування протягом 30 хв,</a:t>
            </a:r>
          </a:p>
          <a:p>
            <a:pPr eaLnBrk="1" hangingPunct="1">
              <a:buFont typeface="Wingdings 2" pitchFamily="18" charset="2"/>
              <a:buNone/>
            </a:pPr>
            <a:r>
              <a:rPr lang="uk-UA" altLang="ru-RU" sz="2400" smtClean="0">
                <a:latin typeface="Times New Roman" pitchFamily="18" charset="0"/>
                <a:cs typeface="Times New Roman" pitchFamily="18" charset="0"/>
              </a:rPr>
              <a:t>(у </a:t>
            </a:r>
            <a:r>
              <a:rPr lang="uk-UA" altLang="ru-RU" sz="2400" smtClean="0">
                <a:latin typeface="Times New Roman" pitchFamily="18" charset="0"/>
                <a:cs typeface="Times New Roman" pitchFamily="18" charset="0"/>
              </a:rPr>
              <a:t>вагітних з групи ризику - 15 хв). </a:t>
            </a:r>
          </a:p>
          <a:p>
            <a:pPr eaLnBrk="1" hangingPunct="1">
              <a:buFont typeface="Wingdings 2" pitchFamily="18" charset="2"/>
              <a:buNone/>
            </a:pP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Ручне відділення плаценти та виділення посліду.</a:t>
            </a:r>
          </a:p>
          <a:p>
            <a:pPr eaLnBrk="1" hangingPunct="1">
              <a:buFont typeface="Wingdings 2" pitchFamily="18" charset="2"/>
              <a:buNone/>
            </a:pPr>
            <a:endParaRPr lang="uk-UA" alt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При появі кровотечі – термінове ручне відділення плаценти та виділення посліду під в/в наркозом.</a:t>
            </a:r>
          </a:p>
          <a:p>
            <a:pPr eaLnBrk="1" hangingPunct="1">
              <a:buFont typeface="Wingdings 2" pitchFamily="18" charset="2"/>
              <a:buNone/>
            </a:pPr>
            <a:endParaRPr lang="uk-UA" alt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Введення </a:t>
            </a:r>
            <a:r>
              <a:rPr lang="uk-UA" altLang="ru-RU" sz="2400" dirty="0" err="1" smtClean="0">
                <a:latin typeface="Times New Roman" pitchFamily="18" charset="0"/>
                <a:cs typeface="Times New Roman" pitchFamily="18" charset="0"/>
              </a:rPr>
              <a:t>утеротоніческіх</a:t>
            </a: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 засобів – 10-20 ОД </a:t>
            </a:r>
            <a:r>
              <a:rPr lang="uk-UA" altLang="ru-RU" sz="2400" dirty="0" err="1" smtClean="0">
                <a:latin typeface="Times New Roman" pitchFamily="18" charset="0"/>
                <a:cs typeface="Times New Roman" pitchFamily="18" charset="0"/>
              </a:rPr>
              <a:t>окситоцину</a:t>
            </a: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 на 400 мл фізіологічного розчину в/в </a:t>
            </a:r>
            <a:r>
              <a:rPr lang="uk-UA" altLang="ru-RU" sz="2400" dirty="0" err="1" smtClean="0">
                <a:latin typeface="Times New Roman" pitchFamily="18" charset="0"/>
                <a:cs typeface="Times New Roman" pitchFamily="18" charset="0"/>
              </a:rPr>
              <a:t>крапельно</a:t>
            </a:r>
            <a:r>
              <a:rPr lang="uk-UA" alt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altLang="ru-RU" sz="2600" b="1" dirty="0" smtClean="0">
              <a:cs typeface="Tahoma" pitchFamily="34" charset="0"/>
            </a:endParaRPr>
          </a:p>
        </p:txBody>
      </p:sp>
      <p:sp>
        <p:nvSpPr>
          <p:cNvPr id="201732" name="AutoShape 4"/>
          <p:cNvSpPr>
            <a:spLocks noChangeArrowheads="1"/>
          </p:cNvSpPr>
          <p:nvPr/>
        </p:nvSpPr>
        <p:spPr bwMode="auto">
          <a:xfrm rot="412543">
            <a:off x="2952750" y="-8128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endParaRPr lang="en-US" altLang="zh-CN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1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altLang="ru-RU" b="1" smtClean="0">
                <a:ln>
                  <a:noFill/>
                </a:ln>
                <a:effectLst/>
                <a:cs typeface="Tahoma" pitchFamily="34" charset="0"/>
              </a:rPr>
              <a:t> </a:t>
            </a:r>
            <a:r>
              <a:rPr lang="ru-RU" altLang="ko-KR" b="1" smtClean="0">
                <a:ln>
                  <a:noFill/>
                </a:ln>
                <a:effectLst/>
                <a:cs typeface="HY중고딕"/>
              </a:rPr>
              <a:t/>
            </a:r>
            <a:br>
              <a:rPr lang="ru-RU" altLang="ko-KR" b="1" smtClean="0">
                <a:ln>
                  <a:noFill/>
                </a:ln>
                <a:effectLst/>
                <a:cs typeface="HY중고딕"/>
              </a:rPr>
            </a:br>
            <a:endParaRPr lang="ru-RU" altLang="ru-RU" b="1" smtClean="0">
              <a:ln>
                <a:noFill/>
              </a:ln>
              <a:effectLst/>
              <a:cs typeface="Tahoma" pitchFamily="34" charset="0"/>
            </a:endParaRPr>
          </a:p>
        </p:txBody>
      </p:sp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>
          <a:xfrm>
            <a:off x="762000" y="2895600"/>
            <a:ext cx="7620000" cy="32766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en-US" altLang="ru-RU" sz="2800" smtClean="0">
                <a:latin typeface="Times New Roman" pitchFamily="18" charset="0"/>
                <a:cs typeface="Times New Roman" pitchFamily="18" charset="0"/>
              </a:rPr>
              <a:t>placenta accreta, increta, percreta –</a:t>
            </a:r>
            <a:r>
              <a:rPr lang="uk-UA" altLang="ru-RU" sz="28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ru-RU" sz="280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ru-RU" altLang="ru-RU" sz="2800" u="sng" smtClean="0">
                <a:latin typeface="Times New Roman" pitchFamily="18" charset="0"/>
                <a:cs typeface="Times New Roman" pitchFamily="18" charset="0"/>
              </a:rPr>
              <a:t>лапаротомія, екстирпація матки.</a:t>
            </a:r>
          </a:p>
        </p:txBody>
      </p:sp>
      <p:sp>
        <p:nvSpPr>
          <p:cNvPr id="183301" name="AutoShape 5"/>
          <p:cNvSpPr>
            <a:spLocks noChangeArrowheads="1"/>
          </p:cNvSpPr>
          <p:nvPr/>
        </p:nvSpPr>
        <p:spPr bwMode="auto">
          <a:xfrm rot="929695">
            <a:off x="3048000" y="-533400"/>
            <a:ext cx="9504363" cy="2792413"/>
          </a:xfrm>
          <a:prstGeom prst="rtTriangle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altLang="ko-KR" sz="36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АКУШЕРСЬКА ТАКТИКА</a:t>
            </a:r>
            <a:r>
              <a:rPr lang="ru-RU" altLang="ko-KR" sz="3600" dirty="0">
                <a:solidFill>
                  <a:srgbClr val="FF5C9C"/>
                </a:solidFill>
                <a:latin typeface="Arial" panose="020B0604020202020204" pitchFamily="34" charset="0"/>
              </a:rPr>
              <a:t> </a:t>
            </a:r>
            <a:endParaRPr lang="en-US" sz="3600" dirty="0">
              <a:solidFill>
                <a:srgbClr val="FF5C9C"/>
              </a:solidFill>
              <a:latin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ru-RU" altLang="zh-CN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endParaRPr lang="en-US" altLang="zh-CN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3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75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gradFill rotWithShape="1">
            <a:gsLst>
              <a:gs pos="0">
                <a:srgbClr val="666666">
                  <a:alpha val="20000"/>
                </a:srgbClr>
              </a:gs>
              <a:gs pos="50000">
                <a:srgbClr val="666666">
                  <a:gamma/>
                  <a:shade val="46275"/>
                  <a:invGamma/>
                </a:srgbClr>
              </a:gs>
              <a:gs pos="100000">
                <a:srgbClr val="666666">
                  <a:alpha val="20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chemeClr val="folHlink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5113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післяпологовій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гіпотонічній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кровотечі</a:t>
            </a:r>
            <a:endParaRPr lang="ru-RU" sz="3200" b="1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7594" name="Picture 10" descr="G:\ЛЕКЦИИ 2016\Кровотечение в акуш\205 Кровотечения\1 Алг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257300"/>
            <a:ext cx="8458200" cy="547687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75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77218"/>
          </a:xfrm>
          <a:prstGeom prst="rect">
            <a:avLst/>
          </a:prstGeom>
          <a:gradFill rotWithShape="1">
            <a:gsLst>
              <a:gs pos="0">
                <a:srgbClr val="666666">
                  <a:alpha val="20000"/>
                </a:srgbClr>
              </a:gs>
              <a:gs pos="50000">
                <a:srgbClr val="666666">
                  <a:gamma/>
                  <a:shade val="46275"/>
                  <a:invGamma/>
                </a:srgbClr>
              </a:gs>
              <a:gs pos="100000">
                <a:srgbClr val="666666">
                  <a:alpha val="20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chemeClr val="folHlink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5113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післяпологовій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гіпотонічній</a:t>
            </a:r>
            <a:r>
              <a:rPr lang="ru-RU" sz="3200" b="1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кровотечі</a:t>
            </a:r>
            <a:endParaRPr lang="ru-RU" sz="3200" b="1" dirty="0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0114" name="Picture 2" descr="G:\ЛЕКЦИИ 2016\Кровотечение в акуш\205 Кровотечения\2 Алг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55996"/>
            <a:ext cx="8458200" cy="529720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725" y="152400"/>
            <a:ext cx="8229600" cy="951706"/>
          </a:xfrm>
        </p:spPr>
        <p:txBody>
          <a:bodyPr/>
          <a:lstStyle/>
          <a:p>
            <a:pPr algn="ctr">
              <a:defRPr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Балонна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тампонада матк</a:t>
            </a:r>
            <a:r>
              <a:rPr lang="ru-RU" b="1" dirty="0" smtClean="0"/>
              <a:t>и</a:t>
            </a:r>
            <a:endParaRPr lang="ru-RU" dirty="0"/>
          </a:p>
        </p:txBody>
      </p:sp>
      <p:sp>
        <p:nvSpPr>
          <p:cNvPr id="62467" name="Объект 2"/>
          <p:cNvSpPr>
            <a:spLocks noGrp="1"/>
          </p:cNvSpPr>
          <p:nvPr>
            <p:ph idx="1"/>
          </p:nvPr>
        </p:nvSpPr>
        <p:spPr>
          <a:xfrm>
            <a:off x="762000" y="1260475"/>
            <a:ext cx="4114800" cy="5235575"/>
          </a:xfrm>
        </p:spPr>
        <p:txBody>
          <a:bodyPr/>
          <a:lstStyle/>
          <a:p>
            <a:pPr marL="63500" indent="0">
              <a:buFont typeface="Wingdings 2" pitchFamily="18" charset="2"/>
              <a:buNone/>
            </a:pP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Спеціальний балон або гумова перчатка прикріплена до урологічного катетеру вводяться в порожнину матки за допомогою вікончатого затискача (за межі внутрішнього вічка).</a:t>
            </a:r>
          </a:p>
        </p:txBody>
      </p:sp>
      <p:pic>
        <p:nvPicPr>
          <p:cNvPr id="62468" name="Picture 3" descr="Bak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447800"/>
            <a:ext cx="3276600" cy="2247900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69" name="Picture 3" descr="Bakri in Uter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191000"/>
            <a:ext cx="3348038" cy="2266950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S%20F%20Fig%20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495800" cy="6858000"/>
          </a:xfrm>
        </p:spPr>
      </p:pic>
      <p:pic>
        <p:nvPicPr>
          <p:cNvPr id="63491" name="Picture 3" descr="image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3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64515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43200" y="-76200"/>
            <a:ext cx="3319463" cy="4572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4" y="3934537"/>
            <a:ext cx="3088872" cy="29234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2" y="26158"/>
            <a:ext cx="3066482" cy="39083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559" y="4355355"/>
            <a:ext cx="3073862" cy="250264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38" y="-23181"/>
            <a:ext cx="3305286" cy="223437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438" y="2172316"/>
            <a:ext cx="3315281" cy="241414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83" y="4459987"/>
            <a:ext cx="3250944" cy="237526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68288"/>
            <a:ext cx="8229600" cy="1019175"/>
          </a:xfrm>
        </p:spPr>
        <p:txBody>
          <a:bodyPr wrap="square" lIns="91440" tIns="45720" rIns="91440" bIns="45720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Хірургічний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гемостаз</a:t>
            </a:r>
            <a:endParaRPr lang="ru-RU" b="1" dirty="0" smtClean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040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52400" y="1295400"/>
            <a:ext cx="4500563" cy="5805488"/>
          </a:xfrm>
        </p:spPr>
        <p:txBody>
          <a:bodyPr/>
          <a:lstStyle/>
          <a:p>
            <a:pPr marL="65087" indent="0">
              <a:buFont typeface="Wingdings 2" pitchFamily="18" charset="2"/>
              <a:buNone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Двостороннє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перев’язування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маткових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ІІ.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Двостороннє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перев’язування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яєчникових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ІІІ.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Накладання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компресійних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матку.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ІV.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Білатеральне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перев’язування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клубових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гіпогастральних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артерій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5087" indent="0">
              <a:buFont typeface="Wingdings 2" pitchFamily="18" charset="2"/>
              <a:buNone/>
              <a:defRPr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Радикальні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(субтотальна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тотальна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гістеректомія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dirty="0" smtClean="0"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5540" name="Picture 4"/>
          <p:cNvPicPr>
            <a:picLocks noChangeAspect="1" noChangeArrowheads="1"/>
          </p:cNvPicPr>
          <p:nvPr>
            <p:ph sz="half" idx="4294967295"/>
          </p:nvPr>
        </p:nvPicPr>
        <p:blipFill>
          <a:blip r:embed="rId2">
            <a:lum bright="-54000" contras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287463"/>
            <a:ext cx="4056062" cy="3903662"/>
          </a:xfrm>
          <a:noFill/>
          <a:ln>
            <a:solidFill>
              <a:schemeClr val="folHlink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-152400" y="0"/>
            <a:ext cx="9296400" cy="914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ru-RU" b="1" dirty="0" err="1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Компресійні</a:t>
            </a:r>
            <a:r>
              <a:rPr lang="ru-RU" b="1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шви</a:t>
            </a:r>
            <a:r>
              <a:rPr lang="ru-RU" b="1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en-US" b="1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b="1" dirty="0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 err="1" smtClean="0">
                <a:ln>
                  <a:noFill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Linch</a:t>
            </a:r>
            <a:endParaRPr lang="ru-RU" b="1" dirty="0" smtClean="0">
              <a:ln>
                <a:noFill/>
              </a:ln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ru-RU" altLang="ru-RU" smtClean="0">
              <a:cs typeface="Tahoma" pitchFamily="34" charset="0"/>
            </a:endParaRPr>
          </a:p>
        </p:txBody>
      </p:sp>
      <p:pic>
        <p:nvPicPr>
          <p:cNvPr id="66564" name="Picture 9" descr="mb4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90600"/>
            <a:ext cx="8001000" cy="5497513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0"/>
            <a:ext cx="9144000" cy="13985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ru-RU" sz="440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Вертикальні</a:t>
            </a:r>
            <a:r>
              <a:rPr lang="ru-RU" sz="440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маткові</a:t>
            </a:r>
            <a:r>
              <a:rPr lang="ru-RU" sz="440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компресійні</a:t>
            </a:r>
            <a:r>
              <a:rPr lang="ru-RU" sz="4400" dirty="0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n>
                  <a:noFill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</a:t>
            </a:r>
            <a:endParaRPr lang="ru-RU" sz="440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7587" name="Picture 3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1524000"/>
            <a:ext cx="8153400" cy="4891088"/>
          </a:xfrm>
          <a:noFill/>
          <a:ln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0" y="0"/>
            <a:ext cx="91440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z="440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Множинні шви Чо</a:t>
            </a: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066800"/>
            <a:ext cx="7010400" cy="543242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>
            <p:ph type="title" idx="4294967295"/>
          </p:nvPr>
        </p:nvSpPr>
        <p:spPr bwMode="auto">
          <a:xfrm>
            <a:off x="0" y="0"/>
            <a:ext cx="9144000" cy="1398588"/>
          </a:xfrm>
          <a:noFill/>
          <a:ln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z="380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Компресійний гемостатичний шов</a:t>
            </a:r>
          </a:p>
        </p:txBody>
      </p:sp>
      <p:pic>
        <p:nvPicPr>
          <p:cNvPr id="69635" name="Picture 3" descr="IMG_4134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71600" y="1676400"/>
            <a:ext cx="6335713" cy="4751388"/>
          </a:xfrm>
          <a:ln>
            <a:solidFill>
              <a:schemeClr val="fol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398588"/>
            <a:ext cx="9144000" cy="5491162"/>
          </a:xfrm>
          <a:noFill/>
        </p:spPr>
      </p:pic>
      <p:sp>
        <p:nvSpPr>
          <p:cNvPr id="7065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398588"/>
          </a:xfrm>
          <a:noFill/>
          <a:ln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altLang="ru-RU" sz="380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Компресійний гемостатичний шов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n>
                <a:noFill/>
              </a:ln>
              <a:effectLst/>
              <a:cs typeface="Tahoma" pitchFamily="34" charset="0"/>
            </a:endParaRPr>
          </a:p>
        </p:txBody>
      </p:sp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ru-RU" altLang="ru-RU" smtClean="0">
              <a:cs typeface="Tahoma" pitchFamily="34" charset="0"/>
            </a:endParaRPr>
          </a:p>
        </p:txBody>
      </p:sp>
      <p:pic>
        <p:nvPicPr>
          <p:cNvPr id="71684" name="Picture 4" descr="80_82_Ris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25" name="Rectangle 5"/>
          <p:cNvSpPr>
            <a:spLocks noChangeArrowheads="1"/>
          </p:cNvSpPr>
          <p:nvPr/>
        </p:nvSpPr>
        <p:spPr bwMode="auto">
          <a:xfrm>
            <a:off x="0" y="0"/>
            <a:ext cx="9144000" cy="94932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Перев’язка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клубових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артерій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78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191000"/>
            <a:ext cx="2628900" cy="291369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5694</TotalTime>
  <Words>1752</Words>
  <Application>Microsoft Office PowerPoint</Application>
  <PresentationFormat>Экран (4:3)</PresentationFormat>
  <Paragraphs>288</Paragraphs>
  <Slides>63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78" baseType="lpstr">
      <vt:lpstr>Vladimir Script</vt:lpstr>
      <vt:lpstr>Arial</vt:lpstr>
      <vt:lpstr>Century Gothic</vt:lpstr>
      <vt:lpstr>Tahoma</vt:lpstr>
      <vt:lpstr>Wingdings 2</vt:lpstr>
      <vt:lpstr>Verdana</vt:lpstr>
      <vt:lpstr>Comic Sans MS</vt:lpstr>
      <vt:lpstr>Times New Roman</vt:lpstr>
      <vt:lpstr>Rockwell Condensed</vt:lpstr>
      <vt:lpstr>Wingdings</vt:lpstr>
      <vt:lpstr>HY중고딕</vt:lpstr>
      <vt:lpstr>Showcard Gothic</vt:lpstr>
      <vt:lpstr>幼圆</vt:lpstr>
      <vt:lpstr>SimSun</vt:lpstr>
      <vt:lpstr>Verve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Характерна особливість                акушерских кровотеч </vt:lpstr>
      <vt:lpstr>Эпидеміологія</vt:lpstr>
      <vt:lpstr>Презентация PowerPoint</vt:lpstr>
      <vt:lpstr>Презентация PowerPoint</vt:lpstr>
      <vt:lpstr>Презентация PowerPoint</vt:lpstr>
      <vt:lpstr>Допологова кровотеча </vt:lpstr>
      <vt:lpstr>Яку крововтрату можна вважати патологічною? </vt:lpstr>
      <vt:lpstr>                  Причини акушерських         кровотеч</vt:lpstr>
      <vt:lpstr>                  Причини акушерських         кровотеч</vt:lpstr>
      <vt:lpstr>                  Причини акушерських         кровотеч</vt:lpstr>
      <vt:lpstr>Презентация PowerPoint</vt:lpstr>
      <vt:lpstr>АКУШЕРСЬКА ТАКТИКА ПРИ ДОПОЛОГОВИХ КРОВОТЕЧАХ </vt:lpstr>
      <vt:lpstr>АКУШЕРСЬКА ТАКТИКА ПРИ ДОПОЛОГОВИХ КРОВОТЕЧАХ </vt:lpstr>
      <vt:lpstr>АКУШЕРСЬКА ТАКТИКА ПРИ ДОПОЛОГОВИХ КРОВОТЕЧАХ </vt:lpstr>
      <vt:lpstr>Візуальна оцінка об'єму крововтрати при кровотечі в акушерстві</vt:lpstr>
      <vt:lpstr>АКУШЕРСЬКА ТАКТИКА ПРИ ДОПОЛОГОВИХ КРОВОТЕЧАХ </vt:lpstr>
      <vt:lpstr>АКУШЕРСЬКА ТАКТИКА ПРИ ДОПОЛОГОВИХ КРОВОТЕЧАХ </vt:lpstr>
      <vt:lpstr>Презентация PowerPoint</vt:lpstr>
      <vt:lpstr>Передлежання плаценти</vt:lpstr>
      <vt:lpstr>Презентация PowerPoint</vt:lpstr>
      <vt:lpstr>Акушерське обстеження</vt:lpstr>
      <vt:lpstr>ДІАГНОСТИКА</vt:lpstr>
      <vt:lpstr>Алгоритм обстеження у стаціонарі </vt:lpstr>
      <vt:lpstr>Презентация PowerPoint</vt:lpstr>
      <vt:lpstr>Презентация PowerPoint</vt:lpstr>
      <vt:lpstr>Презентация PowerPoint</vt:lpstr>
      <vt:lpstr>Презентация PowerPoint</vt:lpstr>
      <vt:lpstr>Класифікація </vt:lpstr>
      <vt:lpstr>ДІАГНОСТИКА</vt:lpstr>
      <vt:lpstr>ДІАГНОСТИКА</vt:lpstr>
      <vt:lpstr>ДІАГНОСТИКА</vt:lpstr>
      <vt:lpstr>Акушерське обстеження</vt:lpstr>
      <vt:lpstr>Акушерське обстеження</vt:lpstr>
      <vt:lpstr>Презентация PowerPoint</vt:lpstr>
      <vt:lpstr>Презентация PowerPoint</vt:lpstr>
      <vt:lpstr>Презентация PowerPoint</vt:lpstr>
      <vt:lpstr>Розриви шийки матки/м’яких тканей</vt:lpstr>
      <vt:lpstr>Презентация PowerPoint</vt:lpstr>
      <vt:lpstr>Типи посляпологових кровотеч</vt:lpstr>
      <vt:lpstr>Кровотечі у послідовому періоді </vt:lpstr>
      <vt:lpstr>Клінічні прояви</vt:lpstr>
      <vt:lpstr>Презентация PowerPoint</vt:lpstr>
      <vt:lpstr>Презентация PowerPoint</vt:lpstr>
      <vt:lpstr>Презентация PowerPoint</vt:lpstr>
      <vt:lpstr>  </vt:lpstr>
      <vt:lpstr>  </vt:lpstr>
      <vt:lpstr>Презентация PowerPoint</vt:lpstr>
      <vt:lpstr>Презентация PowerPoint</vt:lpstr>
      <vt:lpstr>Балонна тампонада матки</vt:lpstr>
      <vt:lpstr>Презентация PowerPoint</vt:lpstr>
      <vt:lpstr>Презентация PowerPoint</vt:lpstr>
      <vt:lpstr>Хірургічний гемостаз</vt:lpstr>
      <vt:lpstr>Компресійні шви по B.Linch</vt:lpstr>
      <vt:lpstr>Вертикальні маткові компресійні шви</vt:lpstr>
      <vt:lpstr>Множинні шви Чо</vt:lpstr>
      <vt:lpstr>Компресійний гемостатичний шов</vt:lpstr>
      <vt:lpstr>Компресійний гемостатичний шов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Placenta Previa</dc:title>
  <dc:creator>osaid</dc:creator>
  <cp:lastModifiedBy>V</cp:lastModifiedBy>
  <cp:revision>448</cp:revision>
  <dcterms:created xsi:type="dcterms:W3CDTF">2009-04-08T15:19:03Z</dcterms:created>
  <dcterms:modified xsi:type="dcterms:W3CDTF">2017-02-26T11:38:30Z</dcterms:modified>
</cp:coreProperties>
</file>